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383" r:id="rId3"/>
    <p:sldId id="435" r:id="rId4"/>
    <p:sldId id="388" r:id="rId5"/>
    <p:sldId id="386" r:id="rId6"/>
    <p:sldId id="398" r:id="rId7"/>
    <p:sldId id="399" r:id="rId8"/>
    <p:sldId id="400" r:id="rId9"/>
    <p:sldId id="431" r:id="rId10"/>
    <p:sldId id="439" r:id="rId11"/>
    <p:sldId id="434" r:id="rId12"/>
    <p:sldId id="436" r:id="rId13"/>
    <p:sldId id="437" r:id="rId14"/>
    <p:sldId id="441" r:id="rId15"/>
    <p:sldId id="426" r:id="rId16"/>
    <p:sldId id="427" r:id="rId17"/>
    <p:sldId id="457" r:id="rId18"/>
    <p:sldId id="402" r:id="rId19"/>
    <p:sldId id="450" r:id="rId20"/>
    <p:sldId id="456" r:id="rId21"/>
    <p:sldId id="452" r:id="rId22"/>
    <p:sldId id="366" r:id="rId23"/>
    <p:sldId id="453" r:id="rId24"/>
    <p:sldId id="403" r:id="rId25"/>
    <p:sldId id="447" r:id="rId26"/>
    <p:sldId id="455" r:id="rId27"/>
    <p:sldId id="448" r:id="rId28"/>
    <p:sldId id="449" r:id="rId29"/>
    <p:sldId id="458" r:id="rId30"/>
    <p:sldId id="445" r:id="rId31"/>
    <p:sldId id="404" r:id="rId32"/>
    <p:sldId id="428" r:id="rId33"/>
  </p:sldIdLst>
  <p:sldSz cx="1080135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357" autoAdjust="0"/>
  </p:normalViewPr>
  <p:slideViewPr>
    <p:cSldViewPr snapToGrid="0">
      <p:cViewPr varScale="1">
        <p:scale>
          <a:sx n="74" d="100"/>
          <a:sy n="74" d="100"/>
        </p:scale>
        <p:origin x="900" y="72"/>
      </p:cViewPr>
      <p:guideLst>
        <p:guide orient="horz" pos="2160"/>
        <p:guide pos="384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F46511-B682-4098-9AD1-68707BE02F23}" type="doc">
      <dgm:prSet loTypeId="urn:microsoft.com/office/officeart/2005/8/layout/vList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CC92237-67BC-416D-8E75-84DC2AB3B58C}">
      <dgm:prSet custT="1"/>
      <dgm:spPr/>
      <dgm:t>
        <a:bodyPr/>
        <a:lstStyle/>
        <a:p>
          <a:pPr algn="ctr" rtl="0"/>
          <a:r>
            <a:rPr lang="en-US" sz="4400" baseline="0" noProof="0" dirty="0" smtClean="0"/>
            <a:t>Decision making process regarding early interventions on intersex people</a:t>
          </a:r>
        </a:p>
        <a:p>
          <a:pPr algn="ctr" rtl="0"/>
          <a:r>
            <a:rPr lang="en-US" sz="4400" baseline="0" noProof="0" dirty="0" smtClean="0"/>
            <a:t>(Serbian perspective)</a:t>
          </a:r>
          <a:endParaRPr lang="en-US" sz="4400" noProof="0" dirty="0"/>
        </a:p>
      </dgm:t>
    </dgm:pt>
    <dgm:pt modelId="{C63E8DE2-C5E3-4FDC-A8B9-CAA6216AD65C}" type="parTrans" cxnId="{8A2AC82A-347D-4633-81E1-78AC9B4EC6CE}">
      <dgm:prSet/>
      <dgm:spPr/>
      <dgm:t>
        <a:bodyPr/>
        <a:lstStyle/>
        <a:p>
          <a:pPr algn="ctr"/>
          <a:endParaRPr lang="en-US"/>
        </a:p>
      </dgm:t>
    </dgm:pt>
    <dgm:pt modelId="{7B08D789-EBA0-4005-9D89-241E3800BFF1}" type="sibTrans" cxnId="{8A2AC82A-347D-4633-81E1-78AC9B4EC6CE}">
      <dgm:prSet/>
      <dgm:spPr/>
      <dgm:t>
        <a:bodyPr/>
        <a:lstStyle/>
        <a:p>
          <a:pPr algn="ctr"/>
          <a:endParaRPr lang="en-US"/>
        </a:p>
      </dgm:t>
    </dgm:pt>
    <dgm:pt modelId="{A2F53D2D-4C43-45A8-90C9-62719A383B5C}" type="pres">
      <dgm:prSet presAssocID="{7BF46511-B682-4098-9AD1-68707BE02F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9273E4-F02F-4921-BD1A-CFCA92CB620E}" type="pres">
      <dgm:prSet presAssocID="{BCC92237-67BC-416D-8E75-84DC2AB3B58C}" presName="parentText" presStyleLbl="node1" presStyleIdx="0" presStyleCnt="1" custFlipHor="1" custScaleX="100000" custScaleY="536539" custLinFactNeighborX="-4330" custLinFactNeighborY="-425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2AC82A-347D-4633-81E1-78AC9B4EC6CE}" srcId="{7BF46511-B682-4098-9AD1-68707BE02F23}" destId="{BCC92237-67BC-416D-8E75-84DC2AB3B58C}" srcOrd="0" destOrd="0" parTransId="{C63E8DE2-C5E3-4FDC-A8B9-CAA6216AD65C}" sibTransId="{7B08D789-EBA0-4005-9D89-241E3800BFF1}"/>
    <dgm:cxn modelId="{B120D9E4-557E-4DBB-9266-2D3D6B536BA5}" type="presOf" srcId="{7BF46511-B682-4098-9AD1-68707BE02F23}" destId="{A2F53D2D-4C43-45A8-90C9-62719A383B5C}" srcOrd="0" destOrd="0" presId="urn:microsoft.com/office/officeart/2005/8/layout/vList2"/>
    <dgm:cxn modelId="{D736139E-3B20-44B6-91E5-36C5E754F31F}" type="presOf" srcId="{BCC92237-67BC-416D-8E75-84DC2AB3B58C}" destId="{E99273E4-F02F-4921-BD1A-CFCA92CB620E}" srcOrd="0" destOrd="0" presId="urn:microsoft.com/office/officeart/2005/8/layout/vList2"/>
    <dgm:cxn modelId="{A0DAFA5B-7036-4CF2-885B-F2247068C173}" type="presParOf" srcId="{A2F53D2D-4C43-45A8-90C9-62719A383B5C}" destId="{E99273E4-F02F-4921-BD1A-CFCA92CB62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078970-4C05-4BCD-81E3-7216F5EF5866}" type="doc">
      <dgm:prSet loTypeId="urn:microsoft.com/office/officeart/2005/8/layout/vList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372AD68-F100-498F-BC58-901716479C2E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shade val="72000"/>
                <a:satMod val="120000"/>
                <a:lumMod val="100000"/>
                <a:alpha val="60000"/>
              </a:schemeClr>
            </a:gs>
          </a:gsLst>
        </a:gradFill>
      </dgm:spPr>
      <dgm:t>
        <a:bodyPr/>
        <a:lstStyle/>
        <a:p>
          <a:pPr algn="ctr" rtl="0"/>
          <a:r>
            <a:rPr lang="sr-Latn-RS" sz="3200" baseline="0" dirty="0"/>
            <a:t>Vladimir </a:t>
          </a:r>
          <a:r>
            <a:rPr lang="en-US" sz="3200" baseline="0" dirty="0"/>
            <a:t>K</a:t>
          </a:r>
          <a:r>
            <a:rPr lang="sr-Latn-RS" sz="3200" baseline="0" dirty="0"/>
            <a:t>ojovi</a:t>
          </a:r>
          <a:r>
            <a:rPr lang="en-US" sz="3200" baseline="0" dirty="0"/>
            <a:t>c, MD, PhD                            </a:t>
          </a:r>
          <a:r>
            <a:rPr lang="en-US" sz="2800" baseline="0" dirty="0"/>
            <a:t>University of Belgrade, Serbia</a:t>
          </a:r>
          <a:endParaRPr lang="en-US" sz="2800" dirty="0"/>
        </a:p>
      </dgm:t>
    </dgm:pt>
    <dgm:pt modelId="{F9DBEAD8-1BF9-4F8F-AE85-5AC1475940AD}" type="parTrans" cxnId="{EAABEFD6-8044-46B8-80B6-1CF62B15B53B}">
      <dgm:prSet/>
      <dgm:spPr/>
      <dgm:t>
        <a:bodyPr/>
        <a:lstStyle/>
        <a:p>
          <a:pPr algn="ctr"/>
          <a:endParaRPr lang="en-US"/>
        </a:p>
      </dgm:t>
    </dgm:pt>
    <dgm:pt modelId="{D8B8019F-0298-4625-8B67-ADEB485CF50F}" type="sibTrans" cxnId="{EAABEFD6-8044-46B8-80B6-1CF62B15B53B}">
      <dgm:prSet/>
      <dgm:spPr/>
      <dgm:t>
        <a:bodyPr/>
        <a:lstStyle/>
        <a:p>
          <a:pPr algn="ctr"/>
          <a:endParaRPr lang="en-US"/>
        </a:p>
      </dgm:t>
    </dgm:pt>
    <dgm:pt modelId="{3EA709D7-9FD4-42CD-AFFD-C90086B7C6C6}" type="pres">
      <dgm:prSet presAssocID="{16078970-4C05-4BCD-81E3-7216F5EF58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FD4949-D37F-4CBC-86A0-86B0919862F3}" type="pres">
      <dgm:prSet presAssocID="{1372AD68-F100-498F-BC58-901716479C2E}" presName="parentText" presStyleLbl="node1" presStyleIdx="0" presStyleCnt="1" custScaleX="100000" custLinFactNeighborX="-4757" custLinFactNeighborY="153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AC884B-8E5D-449C-9C1B-425655A7051F}" type="presOf" srcId="{1372AD68-F100-498F-BC58-901716479C2E}" destId="{46FD4949-D37F-4CBC-86A0-86B0919862F3}" srcOrd="0" destOrd="0" presId="urn:microsoft.com/office/officeart/2005/8/layout/vList2"/>
    <dgm:cxn modelId="{EAABEFD6-8044-46B8-80B6-1CF62B15B53B}" srcId="{16078970-4C05-4BCD-81E3-7216F5EF5866}" destId="{1372AD68-F100-498F-BC58-901716479C2E}" srcOrd="0" destOrd="0" parTransId="{F9DBEAD8-1BF9-4F8F-AE85-5AC1475940AD}" sibTransId="{D8B8019F-0298-4625-8B67-ADEB485CF50F}"/>
    <dgm:cxn modelId="{4EA28A57-169E-4F66-80D2-6DE0EA8FF95E}" type="presOf" srcId="{16078970-4C05-4BCD-81E3-7216F5EF5866}" destId="{3EA709D7-9FD4-42CD-AFFD-C90086B7C6C6}" srcOrd="0" destOrd="0" presId="urn:microsoft.com/office/officeart/2005/8/layout/vList2"/>
    <dgm:cxn modelId="{10E36CBB-C9E1-4632-B36F-79489DD08D72}" type="presParOf" srcId="{3EA709D7-9FD4-42CD-AFFD-C90086B7C6C6}" destId="{46FD4949-D37F-4CBC-86A0-86B0919862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6C350B-36FB-432C-B1BF-3ABB59B85533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C07DF78-ACAA-4D93-9B3F-1C339313DF4D}">
      <dgm:prSet phldrT="[Text]" custT="1"/>
      <dgm:spPr/>
      <dgm:t>
        <a:bodyPr/>
        <a:lstStyle/>
        <a:p>
          <a:r>
            <a:rPr lang="en-US" sz="2000" dirty="0" smtClean="0"/>
            <a:t>DECISION</a:t>
          </a:r>
          <a:endParaRPr lang="en-US" sz="2000" dirty="0"/>
        </a:p>
      </dgm:t>
    </dgm:pt>
    <dgm:pt modelId="{2720F6E1-1333-4C17-87AC-23292416A95A}" type="parTrans" cxnId="{614865AD-0DCA-4318-BECE-27F8DB414CF6}">
      <dgm:prSet/>
      <dgm:spPr/>
      <dgm:t>
        <a:bodyPr/>
        <a:lstStyle/>
        <a:p>
          <a:endParaRPr lang="en-US"/>
        </a:p>
      </dgm:t>
    </dgm:pt>
    <dgm:pt modelId="{003BD01F-8081-488C-AB83-D18BA1713466}" type="sibTrans" cxnId="{614865AD-0DCA-4318-BECE-27F8DB414CF6}">
      <dgm:prSet/>
      <dgm:spPr/>
      <dgm:t>
        <a:bodyPr/>
        <a:lstStyle/>
        <a:p>
          <a:endParaRPr lang="en-US"/>
        </a:p>
      </dgm:t>
    </dgm:pt>
    <dgm:pt modelId="{35C8BF06-1CE0-40BC-8C9D-487C0D5FC613}">
      <dgm:prSet phldrT="[Text]" custT="1"/>
      <dgm:spPr/>
      <dgm:t>
        <a:bodyPr/>
        <a:lstStyle/>
        <a:p>
          <a:r>
            <a:rPr lang="en-US" sz="2000" dirty="0" smtClean="0"/>
            <a:t>COMMUNICATION</a:t>
          </a:r>
          <a:endParaRPr lang="en-US" sz="2000" dirty="0"/>
        </a:p>
      </dgm:t>
    </dgm:pt>
    <dgm:pt modelId="{DD4B06B3-38E8-487D-9921-EB349C97E854}" type="parTrans" cxnId="{60D1D923-3D98-400F-B660-6A2F5BB8D4C7}">
      <dgm:prSet/>
      <dgm:spPr/>
      <dgm:t>
        <a:bodyPr/>
        <a:lstStyle/>
        <a:p>
          <a:endParaRPr lang="en-US"/>
        </a:p>
      </dgm:t>
    </dgm:pt>
    <dgm:pt modelId="{174C78CB-E310-42CB-8301-9970B669C9F3}" type="sibTrans" cxnId="{60D1D923-3D98-400F-B660-6A2F5BB8D4C7}">
      <dgm:prSet/>
      <dgm:spPr/>
      <dgm:t>
        <a:bodyPr/>
        <a:lstStyle/>
        <a:p>
          <a:endParaRPr lang="en-US"/>
        </a:p>
      </dgm:t>
    </dgm:pt>
    <dgm:pt modelId="{9F7D5866-263A-4486-A70B-D1828845F51B}">
      <dgm:prSet phldrT="[Text]" custT="1"/>
      <dgm:spPr/>
      <dgm:t>
        <a:bodyPr/>
        <a:lstStyle/>
        <a:p>
          <a:r>
            <a:rPr lang="en-US" sz="2000" dirty="0" smtClean="0"/>
            <a:t>ROLE OF THE MULTIDISCIPLINARY TEAM</a:t>
          </a:r>
          <a:endParaRPr lang="en-US" sz="2000" dirty="0"/>
        </a:p>
      </dgm:t>
    </dgm:pt>
    <dgm:pt modelId="{815CDB75-65FE-4FD4-BAA3-D6241B0DC894}" type="parTrans" cxnId="{27E6327D-340F-44D0-AD65-68EDDA83C91D}">
      <dgm:prSet/>
      <dgm:spPr/>
      <dgm:t>
        <a:bodyPr/>
        <a:lstStyle/>
        <a:p>
          <a:endParaRPr lang="en-US"/>
        </a:p>
      </dgm:t>
    </dgm:pt>
    <dgm:pt modelId="{0AE5E252-87C1-468F-AB16-2CE4D3DBFA23}" type="sibTrans" cxnId="{27E6327D-340F-44D0-AD65-68EDDA83C91D}">
      <dgm:prSet/>
      <dgm:spPr/>
      <dgm:t>
        <a:bodyPr/>
        <a:lstStyle/>
        <a:p>
          <a:endParaRPr lang="en-US"/>
        </a:p>
      </dgm:t>
    </dgm:pt>
    <dgm:pt modelId="{3BED608A-C1AB-4C32-80C4-3732FCB3BECB}">
      <dgm:prSet phldrT="[Text]" custT="1"/>
      <dgm:spPr/>
      <dgm:t>
        <a:bodyPr/>
        <a:lstStyle/>
        <a:p>
          <a:r>
            <a:rPr lang="en-US" sz="2000" dirty="0" smtClean="0"/>
            <a:t>SUPPORTING GROUPS</a:t>
          </a:r>
          <a:endParaRPr lang="en-US" sz="2000" dirty="0"/>
        </a:p>
      </dgm:t>
    </dgm:pt>
    <dgm:pt modelId="{9FE69FD1-0E1A-4CB7-89F8-1B0701C064A9}" type="parTrans" cxnId="{E1F68FED-D01B-4E16-9BEF-41AB4A4A6F64}">
      <dgm:prSet/>
      <dgm:spPr/>
      <dgm:t>
        <a:bodyPr/>
        <a:lstStyle/>
        <a:p>
          <a:endParaRPr lang="en-US"/>
        </a:p>
      </dgm:t>
    </dgm:pt>
    <dgm:pt modelId="{5866E2DB-277F-478C-A1F5-94741693FB51}" type="sibTrans" cxnId="{E1F68FED-D01B-4E16-9BEF-41AB4A4A6F64}">
      <dgm:prSet/>
      <dgm:spPr/>
      <dgm:t>
        <a:bodyPr/>
        <a:lstStyle/>
        <a:p>
          <a:endParaRPr lang="en-US"/>
        </a:p>
      </dgm:t>
    </dgm:pt>
    <dgm:pt modelId="{0A2B68E0-75C7-451C-AA1D-559720A27113}" type="pres">
      <dgm:prSet presAssocID="{C26C350B-36FB-432C-B1BF-3ABB59B8553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E4A9B0-047E-4068-822B-F1594566575C}" type="pres">
      <dgm:prSet presAssocID="{FC07DF78-ACAA-4D93-9B3F-1C339313DF4D}" presName="node" presStyleLbl="node1" presStyleIdx="0" presStyleCnt="4" custRadScaleRad="93378" custRadScaleInc="-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90071-ACB8-488F-9CB8-E3011D639EF6}" type="pres">
      <dgm:prSet presAssocID="{FC07DF78-ACAA-4D93-9B3F-1C339313DF4D}" presName="spNode" presStyleCnt="0"/>
      <dgm:spPr/>
      <dgm:t>
        <a:bodyPr/>
        <a:lstStyle/>
        <a:p>
          <a:endParaRPr lang="en-US"/>
        </a:p>
      </dgm:t>
    </dgm:pt>
    <dgm:pt modelId="{BDFAEFDA-94F9-46FA-9DED-4F01B310CCBC}" type="pres">
      <dgm:prSet presAssocID="{003BD01F-8081-488C-AB83-D18BA1713466}" presName="sibTrans" presStyleLbl="sibTrans1D1" presStyleIdx="0" presStyleCnt="4"/>
      <dgm:spPr/>
      <dgm:t>
        <a:bodyPr/>
        <a:lstStyle/>
        <a:p>
          <a:endParaRPr lang="en-US"/>
        </a:p>
      </dgm:t>
    </dgm:pt>
    <dgm:pt modelId="{70BA4CF8-54D3-4B09-8EF4-D6D9C9AA7C55}" type="pres">
      <dgm:prSet presAssocID="{35C8BF06-1CE0-40BC-8C9D-487C0D5FC613}" presName="node" presStyleLbl="node1" presStyleIdx="1" presStyleCnt="4" custScaleX="136347" custRadScaleRad="100350" custRadScaleInc="16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D4EBE-BCEA-4469-BD38-9BAD1B02D61F}" type="pres">
      <dgm:prSet presAssocID="{35C8BF06-1CE0-40BC-8C9D-487C0D5FC613}" presName="spNode" presStyleCnt="0"/>
      <dgm:spPr/>
      <dgm:t>
        <a:bodyPr/>
        <a:lstStyle/>
        <a:p>
          <a:endParaRPr lang="en-US"/>
        </a:p>
      </dgm:t>
    </dgm:pt>
    <dgm:pt modelId="{D5E6037C-B967-404E-95C9-CF84CF34FC45}" type="pres">
      <dgm:prSet presAssocID="{174C78CB-E310-42CB-8301-9970B669C9F3}" presName="sibTrans" presStyleLbl="sibTrans1D1" presStyleIdx="1" presStyleCnt="4"/>
      <dgm:spPr/>
      <dgm:t>
        <a:bodyPr/>
        <a:lstStyle/>
        <a:p>
          <a:endParaRPr lang="en-US"/>
        </a:p>
      </dgm:t>
    </dgm:pt>
    <dgm:pt modelId="{8DC4F354-4935-45F8-8981-FA27157ED328}" type="pres">
      <dgm:prSet presAssocID="{9F7D5866-263A-4486-A70B-D1828845F51B}" presName="node" presStyleLbl="node1" presStyleIdx="2" presStyleCnt="4" custScaleX="173011" custRadScaleRad="97772" custRadScaleInc="-279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E1751-9C78-48BC-9E6C-7200CF936E05}" type="pres">
      <dgm:prSet presAssocID="{9F7D5866-263A-4486-A70B-D1828845F51B}" presName="spNode" presStyleCnt="0"/>
      <dgm:spPr/>
      <dgm:t>
        <a:bodyPr/>
        <a:lstStyle/>
        <a:p>
          <a:endParaRPr lang="en-US"/>
        </a:p>
      </dgm:t>
    </dgm:pt>
    <dgm:pt modelId="{99C28672-8D1C-4C29-8AB3-20A6FBD974AB}" type="pres">
      <dgm:prSet presAssocID="{0AE5E252-87C1-468F-AB16-2CE4D3DBFA2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BEC9CA55-E651-48AB-A2F9-99C8CA8E1640}" type="pres">
      <dgm:prSet presAssocID="{3BED608A-C1AB-4C32-80C4-3732FCB3BECB}" presName="node" presStyleLbl="node1" presStyleIdx="3" presStyleCnt="4" custScaleX="126380" custRadScaleRad="98467" custRadScaleInc="-6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D540D-512E-4773-AD59-C60A3247D19B}" type="pres">
      <dgm:prSet presAssocID="{3BED608A-C1AB-4C32-80C4-3732FCB3BECB}" presName="spNode" presStyleCnt="0"/>
      <dgm:spPr/>
      <dgm:t>
        <a:bodyPr/>
        <a:lstStyle/>
        <a:p>
          <a:endParaRPr lang="en-US"/>
        </a:p>
      </dgm:t>
    </dgm:pt>
    <dgm:pt modelId="{CB563BE2-A5F0-4C6D-969D-7FA595518BBD}" type="pres">
      <dgm:prSet presAssocID="{5866E2DB-277F-478C-A1F5-94741693FB51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48E74790-91F5-4948-A405-860E3ECF3B4D}" type="presOf" srcId="{9F7D5866-263A-4486-A70B-D1828845F51B}" destId="{8DC4F354-4935-45F8-8981-FA27157ED328}" srcOrd="0" destOrd="0" presId="urn:microsoft.com/office/officeart/2005/8/layout/cycle6"/>
    <dgm:cxn modelId="{29E05A07-8823-40A8-B626-1B6CD047A567}" type="presOf" srcId="{003BD01F-8081-488C-AB83-D18BA1713466}" destId="{BDFAEFDA-94F9-46FA-9DED-4F01B310CCBC}" srcOrd="0" destOrd="0" presId="urn:microsoft.com/office/officeart/2005/8/layout/cycle6"/>
    <dgm:cxn modelId="{1AF41A9C-4CE6-433D-BE5C-D82A25AD7707}" type="presOf" srcId="{5866E2DB-277F-478C-A1F5-94741693FB51}" destId="{CB563BE2-A5F0-4C6D-969D-7FA595518BBD}" srcOrd="0" destOrd="0" presId="urn:microsoft.com/office/officeart/2005/8/layout/cycle6"/>
    <dgm:cxn modelId="{60D1D923-3D98-400F-B660-6A2F5BB8D4C7}" srcId="{C26C350B-36FB-432C-B1BF-3ABB59B85533}" destId="{35C8BF06-1CE0-40BC-8C9D-487C0D5FC613}" srcOrd="1" destOrd="0" parTransId="{DD4B06B3-38E8-487D-9921-EB349C97E854}" sibTransId="{174C78CB-E310-42CB-8301-9970B669C9F3}"/>
    <dgm:cxn modelId="{3D551E37-E713-45B6-86A0-3BB7ED32D534}" type="presOf" srcId="{174C78CB-E310-42CB-8301-9970B669C9F3}" destId="{D5E6037C-B967-404E-95C9-CF84CF34FC45}" srcOrd="0" destOrd="0" presId="urn:microsoft.com/office/officeart/2005/8/layout/cycle6"/>
    <dgm:cxn modelId="{14330C85-B616-4EEA-8CCA-C2DE997356F1}" type="presOf" srcId="{3BED608A-C1AB-4C32-80C4-3732FCB3BECB}" destId="{BEC9CA55-E651-48AB-A2F9-99C8CA8E1640}" srcOrd="0" destOrd="0" presId="urn:microsoft.com/office/officeart/2005/8/layout/cycle6"/>
    <dgm:cxn modelId="{D79AA7D8-E85C-4F6C-9A85-2C101C6301B6}" type="presOf" srcId="{0AE5E252-87C1-468F-AB16-2CE4D3DBFA23}" destId="{99C28672-8D1C-4C29-8AB3-20A6FBD974AB}" srcOrd="0" destOrd="0" presId="urn:microsoft.com/office/officeart/2005/8/layout/cycle6"/>
    <dgm:cxn modelId="{E78F8849-E3C5-45D6-A143-B1EBBD00B331}" type="presOf" srcId="{35C8BF06-1CE0-40BC-8C9D-487C0D5FC613}" destId="{70BA4CF8-54D3-4B09-8EF4-D6D9C9AA7C55}" srcOrd="0" destOrd="0" presId="urn:microsoft.com/office/officeart/2005/8/layout/cycle6"/>
    <dgm:cxn modelId="{27E6327D-340F-44D0-AD65-68EDDA83C91D}" srcId="{C26C350B-36FB-432C-B1BF-3ABB59B85533}" destId="{9F7D5866-263A-4486-A70B-D1828845F51B}" srcOrd="2" destOrd="0" parTransId="{815CDB75-65FE-4FD4-BAA3-D6241B0DC894}" sibTransId="{0AE5E252-87C1-468F-AB16-2CE4D3DBFA23}"/>
    <dgm:cxn modelId="{B2F5B2BC-8CEA-4452-95A2-2F57649B3C8F}" type="presOf" srcId="{FC07DF78-ACAA-4D93-9B3F-1C339313DF4D}" destId="{1DE4A9B0-047E-4068-822B-F1594566575C}" srcOrd="0" destOrd="0" presId="urn:microsoft.com/office/officeart/2005/8/layout/cycle6"/>
    <dgm:cxn modelId="{A4071BD4-0142-4D64-8291-AA047841C6A9}" type="presOf" srcId="{C26C350B-36FB-432C-B1BF-3ABB59B85533}" destId="{0A2B68E0-75C7-451C-AA1D-559720A27113}" srcOrd="0" destOrd="0" presId="urn:microsoft.com/office/officeart/2005/8/layout/cycle6"/>
    <dgm:cxn modelId="{E1F68FED-D01B-4E16-9BEF-41AB4A4A6F64}" srcId="{C26C350B-36FB-432C-B1BF-3ABB59B85533}" destId="{3BED608A-C1AB-4C32-80C4-3732FCB3BECB}" srcOrd="3" destOrd="0" parTransId="{9FE69FD1-0E1A-4CB7-89F8-1B0701C064A9}" sibTransId="{5866E2DB-277F-478C-A1F5-94741693FB51}"/>
    <dgm:cxn modelId="{614865AD-0DCA-4318-BECE-27F8DB414CF6}" srcId="{C26C350B-36FB-432C-B1BF-3ABB59B85533}" destId="{FC07DF78-ACAA-4D93-9B3F-1C339313DF4D}" srcOrd="0" destOrd="0" parTransId="{2720F6E1-1333-4C17-87AC-23292416A95A}" sibTransId="{003BD01F-8081-488C-AB83-D18BA1713466}"/>
    <dgm:cxn modelId="{6A39285B-E93B-460E-9BBB-058B2A716A5F}" type="presParOf" srcId="{0A2B68E0-75C7-451C-AA1D-559720A27113}" destId="{1DE4A9B0-047E-4068-822B-F1594566575C}" srcOrd="0" destOrd="0" presId="urn:microsoft.com/office/officeart/2005/8/layout/cycle6"/>
    <dgm:cxn modelId="{17B922C2-8237-4B05-9583-17BC980F3F5B}" type="presParOf" srcId="{0A2B68E0-75C7-451C-AA1D-559720A27113}" destId="{B0C90071-ACB8-488F-9CB8-E3011D639EF6}" srcOrd="1" destOrd="0" presId="urn:microsoft.com/office/officeart/2005/8/layout/cycle6"/>
    <dgm:cxn modelId="{B8A91D8E-C901-4A2D-9631-5DF54E9F6E22}" type="presParOf" srcId="{0A2B68E0-75C7-451C-AA1D-559720A27113}" destId="{BDFAEFDA-94F9-46FA-9DED-4F01B310CCBC}" srcOrd="2" destOrd="0" presId="urn:microsoft.com/office/officeart/2005/8/layout/cycle6"/>
    <dgm:cxn modelId="{25F333DF-EA29-4AC6-AFCF-D2587F2B52FF}" type="presParOf" srcId="{0A2B68E0-75C7-451C-AA1D-559720A27113}" destId="{70BA4CF8-54D3-4B09-8EF4-D6D9C9AA7C55}" srcOrd="3" destOrd="0" presId="urn:microsoft.com/office/officeart/2005/8/layout/cycle6"/>
    <dgm:cxn modelId="{53E2A851-5158-480C-8C6F-D622B8F71895}" type="presParOf" srcId="{0A2B68E0-75C7-451C-AA1D-559720A27113}" destId="{D3BD4EBE-BCEA-4469-BD38-9BAD1B02D61F}" srcOrd="4" destOrd="0" presId="urn:microsoft.com/office/officeart/2005/8/layout/cycle6"/>
    <dgm:cxn modelId="{D5C19509-8BF7-43FD-8B6C-A7A2799C536F}" type="presParOf" srcId="{0A2B68E0-75C7-451C-AA1D-559720A27113}" destId="{D5E6037C-B967-404E-95C9-CF84CF34FC45}" srcOrd="5" destOrd="0" presId="urn:microsoft.com/office/officeart/2005/8/layout/cycle6"/>
    <dgm:cxn modelId="{57BE8A4A-C75D-4516-8707-626B02E86243}" type="presParOf" srcId="{0A2B68E0-75C7-451C-AA1D-559720A27113}" destId="{8DC4F354-4935-45F8-8981-FA27157ED328}" srcOrd="6" destOrd="0" presId="urn:microsoft.com/office/officeart/2005/8/layout/cycle6"/>
    <dgm:cxn modelId="{EE6456F5-C218-404D-B7BE-CA59F8B51822}" type="presParOf" srcId="{0A2B68E0-75C7-451C-AA1D-559720A27113}" destId="{435E1751-9C78-48BC-9E6C-7200CF936E05}" srcOrd="7" destOrd="0" presId="urn:microsoft.com/office/officeart/2005/8/layout/cycle6"/>
    <dgm:cxn modelId="{6DD03CBD-9C06-462E-B763-5EAA52DC14E7}" type="presParOf" srcId="{0A2B68E0-75C7-451C-AA1D-559720A27113}" destId="{99C28672-8D1C-4C29-8AB3-20A6FBD974AB}" srcOrd="8" destOrd="0" presId="urn:microsoft.com/office/officeart/2005/8/layout/cycle6"/>
    <dgm:cxn modelId="{C40D59D1-469E-4881-89D1-C1477AD90C55}" type="presParOf" srcId="{0A2B68E0-75C7-451C-AA1D-559720A27113}" destId="{BEC9CA55-E651-48AB-A2F9-99C8CA8E1640}" srcOrd="9" destOrd="0" presId="urn:microsoft.com/office/officeart/2005/8/layout/cycle6"/>
    <dgm:cxn modelId="{36949E89-546E-42A4-B1F3-B49E6B23C5B3}" type="presParOf" srcId="{0A2B68E0-75C7-451C-AA1D-559720A27113}" destId="{FB0D540D-512E-4773-AD59-C60A3247D19B}" srcOrd="10" destOrd="0" presId="urn:microsoft.com/office/officeart/2005/8/layout/cycle6"/>
    <dgm:cxn modelId="{131171B9-AEB8-43A0-A931-0A3F0A9BD5BD}" type="presParOf" srcId="{0A2B68E0-75C7-451C-AA1D-559720A27113}" destId="{CB563BE2-A5F0-4C6D-969D-7FA595518BBD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9FE4CB-32B3-4BC8-B187-021DC62EB97B}" type="doc">
      <dgm:prSet loTypeId="urn:microsoft.com/office/officeart/2005/8/layout/radial2#1" loCatId="relationship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C4D55F8-0D93-4916-9D61-6D980BEC629D}">
      <dgm:prSet custT="1"/>
      <dgm:spPr/>
      <dgm:t>
        <a:bodyPr/>
        <a:lstStyle/>
        <a:p>
          <a:pPr rtl="0"/>
          <a:r>
            <a:rPr lang="en-US" altLang="en-US" sz="2400" dirty="0"/>
            <a:t>minimal scaring</a:t>
          </a:r>
          <a:endParaRPr lang="en-US" sz="2400" dirty="0"/>
        </a:p>
      </dgm:t>
    </dgm:pt>
    <dgm:pt modelId="{0AF3935B-D5D7-494C-9946-975E514A13E8}" type="parTrans" cxnId="{6F7F733A-F4C6-4C4E-8A1F-93A877744A44}">
      <dgm:prSet/>
      <dgm:spPr/>
      <dgm:t>
        <a:bodyPr/>
        <a:lstStyle/>
        <a:p>
          <a:endParaRPr lang="en-US"/>
        </a:p>
      </dgm:t>
    </dgm:pt>
    <dgm:pt modelId="{5DA48616-1C1E-4246-AB32-DEEEAFCF1E5D}" type="sibTrans" cxnId="{6F7F733A-F4C6-4C4E-8A1F-93A877744A44}">
      <dgm:prSet/>
      <dgm:spPr/>
      <dgm:t>
        <a:bodyPr/>
        <a:lstStyle/>
        <a:p>
          <a:endParaRPr lang="en-US"/>
        </a:p>
      </dgm:t>
    </dgm:pt>
    <dgm:pt modelId="{528BA862-3831-4590-9DE6-F69FFE93E5AF}">
      <dgm:prSet custT="1"/>
      <dgm:spPr/>
      <dgm:t>
        <a:bodyPr/>
        <a:lstStyle/>
        <a:p>
          <a:r>
            <a:rPr lang="en-US" altLang="en-US" sz="2300" dirty="0"/>
            <a:t>appearance that fits gender </a:t>
          </a:r>
          <a:r>
            <a:rPr lang="en-US" altLang="en-US" sz="2300" b="1" dirty="0"/>
            <a:t>identity</a:t>
          </a:r>
          <a:endParaRPr lang="en-US" sz="2300" b="1" dirty="0"/>
        </a:p>
      </dgm:t>
    </dgm:pt>
    <dgm:pt modelId="{4588E18C-52EC-4FD9-A3FA-F209EB9D72A7}" type="parTrans" cxnId="{E5578F5D-6C8F-4BDA-AD43-078067216400}">
      <dgm:prSet/>
      <dgm:spPr/>
      <dgm:t>
        <a:bodyPr/>
        <a:lstStyle/>
        <a:p>
          <a:endParaRPr lang="en-US"/>
        </a:p>
      </dgm:t>
    </dgm:pt>
    <dgm:pt modelId="{3E9D580F-FCDA-4FA6-991D-0F5B7668DAF5}" type="sibTrans" cxnId="{E5578F5D-6C8F-4BDA-AD43-078067216400}">
      <dgm:prSet/>
      <dgm:spPr/>
      <dgm:t>
        <a:bodyPr/>
        <a:lstStyle/>
        <a:p>
          <a:endParaRPr lang="en-US"/>
        </a:p>
      </dgm:t>
    </dgm:pt>
    <dgm:pt modelId="{2C127AFD-1243-4D52-B078-B9BC121BA027}" type="pres">
      <dgm:prSet presAssocID="{1A9FE4CB-32B3-4BC8-B187-021DC62EB97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B28CE0-9D0B-40D5-8B32-4448F80337EB}" type="pres">
      <dgm:prSet presAssocID="{1A9FE4CB-32B3-4BC8-B187-021DC62EB97B}" presName="cycle" presStyleCnt="0"/>
      <dgm:spPr/>
    </dgm:pt>
    <dgm:pt modelId="{A1247A69-ABA9-45DE-9EB5-28FDB160DA66}" type="pres">
      <dgm:prSet presAssocID="{1A9FE4CB-32B3-4BC8-B187-021DC62EB97B}" presName="centerShape" presStyleCnt="0"/>
      <dgm:spPr/>
    </dgm:pt>
    <dgm:pt modelId="{1E45A724-DC67-49E8-844B-1663550E68B7}" type="pres">
      <dgm:prSet presAssocID="{1A9FE4CB-32B3-4BC8-B187-021DC62EB97B}" presName="connSite" presStyleLbl="node1" presStyleIdx="0" presStyleCnt="3"/>
      <dgm:spPr/>
    </dgm:pt>
    <dgm:pt modelId="{0FC004DA-40A1-45D9-8B9F-E6A6E5697901}" type="pres">
      <dgm:prSet presAssocID="{1A9FE4CB-32B3-4BC8-B187-021DC62EB97B}" presName="visible" presStyleLbl="node1" presStyleIdx="0" presStyleCnt="3" custScaleX="126374" custScaleY="123772"/>
      <dgm:spPr/>
    </dgm:pt>
    <dgm:pt modelId="{8EA4D343-DB2F-46FF-8EDB-F16BD7FF15E4}" type="pres">
      <dgm:prSet presAssocID="{4588E18C-52EC-4FD9-A3FA-F209EB9D72A7}" presName="Name25" presStyleLbl="parChTrans1D1" presStyleIdx="0" presStyleCnt="2"/>
      <dgm:spPr/>
      <dgm:t>
        <a:bodyPr/>
        <a:lstStyle/>
        <a:p>
          <a:endParaRPr lang="en-US"/>
        </a:p>
      </dgm:t>
    </dgm:pt>
    <dgm:pt modelId="{DE268C13-FC5D-4458-9DAC-3ED86D8C8FEE}" type="pres">
      <dgm:prSet presAssocID="{528BA862-3831-4590-9DE6-F69FFE93E5AF}" presName="node" presStyleCnt="0"/>
      <dgm:spPr/>
    </dgm:pt>
    <dgm:pt modelId="{8456B44A-9802-4003-ADA9-47B22B8667E1}" type="pres">
      <dgm:prSet presAssocID="{528BA862-3831-4590-9DE6-F69FFE93E5AF}" presName="parentNode" presStyleLbl="node1" presStyleIdx="1" presStyleCnt="3" custScaleX="176691" custScaleY="162567" custLinFactNeighborX="43439" custLinFactNeighborY="28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7CDFC-561B-4EA4-8A08-033E95A45B10}" type="pres">
      <dgm:prSet presAssocID="{528BA862-3831-4590-9DE6-F69FFE93E5AF}" presName="childNode" presStyleLbl="revTx" presStyleIdx="0" presStyleCnt="0">
        <dgm:presLayoutVars>
          <dgm:bulletEnabled val="1"/>
        </dgm:presLayoutVars>
      </dgm:prSet>
      <dgm:spPr/>
    </dgm:pt>
    <dgm:pt modelId="{7AF1A5A8-28D4-40DD-9179-75438AD7CE1D}" type="pres">
      <dgm:prSet presAssocID="{0AF3935B-D5D7-494C-9946-975E514A13E8}" presName="Name25" presStyleLbl="parChTrans1D1" presStyleIdx="1" presStyleCnt="2"/>
      <dgm:spPr/>
      <dgm:t>
        <a:bodyPr/>
        <a:lstStyle/>
        <a:p>
          <a:endParaRPr lang="en-US"/>
        </a:p>
      </dgm:t>
    </dgm:pt>
    <dgm:pt modelId="{E57FE962-D82A-45C5-81F3-F293525743DF}" type="pres">
      <dgm:prSet presAssocID="{3C4D55F8-0D93-4916-9D61-6D980BEC629D}" presName="node" presStyleCnt="0"/>
      <dgm:spPr/>
    </dgm:pt>
    <dgm:pt modelId="{D51A2060-7082-4CDC-931F-01E61270A1BA}" type="pres">
      <dgm:prSet presAssocID="{3C4D55F8-0D93-4916-9D61-6D980BEC629D}" presName="parentNode" presStyleLbl="node1" presStyleIdx="2" presStyleCnt="3" custScaleX="155371" custScaleY="156733" custLinFactNeighborX="44487" custLinFactNeighborY="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E0AE6-DBE7-41CF-A6E3-E17390445271}" type="pres">
      <dgm:prSet presAssocID="{3C4D55F8-0D93-4916-9D61-6D980BEC62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45FEFCC-DF47-45E5-AD98-FB377BFE2D8E}" type="presOf" srcId="{528BA862-3831-4590-9DE6-F69FFE93E5AF}" destId="{8456B44A-9802-4003-ADA9-47B22B8667E1}" srcOrd="0" destOrd="0" presId="urn:microsoft.com/office/officeart/2005/8/layout/radial2#1"/>
    <dgm:cxn modelId="{E5578F5D-6C8F-4BDA-AD43-078067216400}" srcId="{1A9FE4CB-32B3-4BC8-B187-021DC62EB97B}" destId="{528BA862-3831-4590-9DE6-F69FFE93E5AF}" srcOrd="0" destOrd="0" parTransId="{4588E18C-52EC-4FD9-A3FA-F209EB9D72A7}" sibTransId="{3E9D580F-FCDA-4FA6-991D-0F5B7668DAF5}"/>
    <dgm:cxn modelId="{6F7F733A-F4C6-4C4E-8A1F-93A877744A44}" srcId="{1A9FE4CB-32B3-4BC8-B187-021DC62EB97B}" destId="{3C4D55F8-0D93-4916-9D61-6D980BEC629D}" srcOrd="1" destOrd="0" parTransId="{0AF3935B-D5D7-494C-9946-975E514A13E8}" sibTransId="{5DA48616-1C1E-4246-AB32-DEEEAFCF1E5D}"/>
    <dgm:cxn modelId="{884E4D5D-7837-43AE-B22A-FEB82712026B}" type="presOf" srcId="{1A9FE4CB-32B3-4BC8-B187-021DC62EB97B}" destId="{2C127AFD-1243-4D52-B078-B9BC121BA027}" srcOrd="0" destOrd="0" presId="urn:microsoft.com/office/officeart/2005/8/layout/radial2#1"/>
    <dgm:cxn modelId="{4BF808A4-68BE-43E2-B266-503C20D76FF6}" type="presOf" srcId="{3C4D55F8-0D93-4916-9D61-6D980BEC629D}" destId="{D51A2060-7082-4CDC-931F-01E61270A1BA}" srcOrd="0" destOrd="0" presId="urn:microsoft.com/office/officeart/2005/8/layout/radial2#1"/>
    <dgm:cxn modelId="{83DD7381-1EDD-4DA1-87D8-C2F5D730E3D8}" type="presOf" srcId="{0AF3935B-D5D7-494C-9946-975E514A13E8}" destId="{7AF1A5A8-28D4-40DD-9179-75438AD7CE1D}" srcOrd="0" destOrd="0" presId="urn:microsoft.com/office/officeart/2005/8/layout/radial2#1"/>
    <dgm:cxn modelId="{DDED0634-CA7D-40AC-B5E7-9BC9E0D6C17C}" type="presOf" srcId="{4588E18C-52EC-4FD9-A3FA-F209EB9D72A7}" destId="{8EA4D343-DB2F-46FF-8EDB-F16BD7FF15E4}" srcOrd="0" destOrd="0" presId="urn:microsoft.com/office/officeart/2005/8/layout/radial2#1"/>
    <dgm:cxn modelId="{89EE9B43-DD05-4089-9138-A60E124545C0}" type="presParOf" srcId="{2C127AFD-1243-4D52-B078-B9BC121BA027}" destId="{A0B28CE0-9D0B-40D5-8B32-4448F80337EB}" srcOrd="0" destOrd="0" presId="urn:microsoft.com/office/officeart/2005/8/layout/radial2#1"/>
    <dgm:cxn modelId="{1958C483-3C33-4C2A-9F29-56503BCE58D2}" type="presParOf" srcId="{A0B28CE0-9D0B-40D5-8B32-4448F80337EB}" destId="{A1247A69-ABA9-45DE-9EB5-28FDB160DA66}" srcOrd="0" destOrd="0" presId="urn:microsoft.com/office/officeart/2005/8/layout/radial2#1"/>
    <dgm:cxn modelId="{B8CB3E70-65A6-4229-ADA8-F066B7CD3A0F}" type="presParOf" srcId="{A1247A69-ABA9-45DE-9EB5-28FDB160DA66}" destId="{1E45A724-DC67-49E8-844B-1663550E68B7}" srcOrd="0" destOrd="0" presId="urn:microsoft.com/office/officeart/2005/8/layout/radial2#1"/>
    <dgm:cxn modelId="{E664178D-82B2-4985-AECD-C0B24BAC8C8E}" type="presParOf" srcId="{A1247A69-ABA9-45DE-9EB5-28FDB160DA66}" destId="{0FC004DA-40A1-45D9-8B9F-E6A6E5697901}" srcOrd="1" destOrd="0" presId="urn:microsoft.com/office/officeart/2005/8/layout/radial2#1"/>
    <dgm:cxn modelId="{592E451B-AD09-45C9-9CF0-A8D7B72B3FB1}" type="presParOf" srcId="{A0B28CE0-9D0B-40D5-8B32-4448F80337EB}" destId="{8EA4D343-DB2F-46FF-8EDB-F16BD7FF15E4}" srcOrd="1" destOrd="0" presId="urn:microsoft.com/office/officeart/2005/8/layout/radial2#1"/>
    <dgm:cxn modelId="{4778297D-D490-460E-8D46-8B32095A71F3}" type="presParOf" srcId="{A0B28CE0-9D0B-40D5-8B32-4448F80337EB}" destId="{DE268C13-FC5D-4458-9DAC-3ED86D8C8FEE}" srcOrd="2" destOrd="0" presId="urn:microsoft.com/office/officeart/2005/8/layout/radial2#1"/>
    <dgm:cxn modelId="{343D087D-3BE2-47B4-91EB-5EF7E864B48F}" type="presParOf" srcId="{DE268C13-FC5D-4458-9DAC-3ED86D8C8FEE}" destId="{8456B44A-9802-4003-ADA9-47B22B8667E1}" srcOrd="0" destOrd="0" presId="urn:microsoft.com/office/officeart/2005/8/layout/radial2#1"/>
    <dgm:cxn modelId="{75C4B5F4-0B31-4EA2-B840-76D7D224EE3D}" type="presParOf" srcId="{DE268C13-FC5D-4458-9DAC-3ED86D8C8FEE}" destId="{2B97CDFC-561B-4EA4-8A08-033E95A45B10}" srcOrd="1" destOrd="0" presId="urn:microsoft.com/office/officeart/2005/8/layout/radial2#1"/>
    <dgm:cxn modelId="{9ED6F28C-6754-4243-9B7A-C042D9EA8ECC}" type="presParOf" srcId="{A0B28CE0-9D0B-40D5-8B32-4448F80337EB}" destId="{7AF1A5A8-28D4-40DD-9179-75438AD7CE1D}" srcOrd="3" destOrd="0" presId="urn:microsoft.com/office/officeart/2005/8/layout/radial2#1"/>
    <dgm:cxn modelId="{316CA64A-B9EA-46F5-9B2E-98FE3530CE75}" type="presParOf" srcId="{A0B28CE0-9D0B-40D5-8B32-4448F80337EB}" destId="{E57FE962-D82A-45C5-81F3-F293525743DF}" srcOrd="4" destOrd="0" presId="urn:microsoft.com/office/officeart/2005/8/layout/radial2#1"/>
    <dgm:cxn modelId="{C13C2F27-E6DB-4C69-BE92-E263B8FE0A85}" type="presParOf" srcId="{E57FE962-D82A-45C5-81F3-F293525743DF}" destId="{D51A2060-7082-4CDC-931F-01E61270A1BA}" srcOrd="0" destOrd="0" presId="urn:microsoft.com/office/officeart/2005/8/layout/radial2#1"/>
    <dgm:cxn modelId="{4BC5257E-8391-480E-BF61-2BC83695983D}" type="presParOf" srcId="{E57FE962-D82A-45C5-81F3-F293525743DF}" destId="{2E1E0AE6-DBE7-41CF-A6E3-E17390445271}" srcOrd="1" destOrd="0" presId="urn:microsoft.com/office/officeart/2005/8/layout/radial2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9FE4CB-32B3-4BC8-B187-021DC62EB97B}" type="doc">
      <dgm:prSet loTypeId="urn:microsoft.com/office/officeart/2005/8/layout/radial2#2" loCatId="relationship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C4D55F8-0D93-4916-9D61-6D980BEC629D}">
      <dgm:prSet custT="1"/>
      <dgm:spPr/>
      <dgm:t>
        <a:bodyPr/>
        <a:lstStyle/>
        <a:p>
          <a:pPr rtl="0"/>
          <a:r>
            <a:rPr lang="en-US" altLang="en-US" sz="2800" dirty="0"/>
            <a:t>fertility</a:t>
          </a:r>
          <a:endParaRPr lang="en-US" sz="2800" dirty="0"/>
        </a:p>
      </dgm:t>
    </dgm:pt>
    <dgm:pt modelId="{0AF3935B-D5D7-494C-9946-975E514A13E8}" type="parTrans" cxnId="{6F7F733A-F4C6-4C4E-8A1F-93A877744A44}">
      <dgm:prSet/>
      <dgm:spPr/>
      <dgm:t>
        <a:bodyPr/>
        <a:lstStyle/>
        <a:p>
          <a:endParaRPr lang="en-US"/>
        </a:p>
      </dgm:t>
    </dgm:pt>
    <dgm:pt modelId="{5DA48616-1C1E-4246-AB32-DEEEAFCF1E5D}" type="sibTrans" cxnId="{6F7F733A-F4C6-4C4E-8A1F-93A877744A44}">
      <dgm:prSet/>
      <dgm:spPr/>
      <dgm:t>
        <a:bodyPr/>
        <a:lstStyle/>
        <a:p>
          <a:endParaRPr lang="en-US"/>
        </a:p>
      </dgm:t>
    </dgm:pt>
    <dgm:pt modelId="{528BA862-3831-4590-9DE6-F69FFE93E5AF}">
      <dgm:prSet custT="1"/>
      <dgm:spPr/>
      <dgm:t>
        <a:bodyPr/>
        <a:lstStyle/>
        <a:p>
          <a:r>
            <a:rPr lang="en-US" altLang="en-US" sz="2800" dirty="0"/>
            <a:t>voiding</a:t>
          </a:r>
          <a:endParaRPr lang="en-US" sz="2800" dirty="0"/>
        </a:p>
      </dgm:t>
    </dgm:pt>
    <dgm:pt modelId="{4588E18C-52EC-4FD9-A3FA-F209EB9D72A7}" type="parTrans" cxnId="{E5578F5D-6C8F-4BDA-AD43-078067216400}">
      <dgm:prSet/>
      <dgm:spPr/>
      <dgm:t>
        <a:bodyPr/>
        <a:lstStyle/>
        <a:p>
          <a:endParaRPr lang="en-US"/>
        </a:p>
      </dgm:t>
    </dgm:pt>
    <dgm:pt modelId="{3E9D580F-FCDA-4FA6-991D-0F5B7668DAF5}" type="sibTrans" cxnId="{E5578F5D-6C8F-4BDA-AD43-078067216400}">
      <dgm:prSet/>
      <dgm:spPr/>
      <dgm:t>
        <a:bodyPr/>
        <a:lstStyle/>
        <a:p>
          <a:endParaRPr lang="en-US"/>
        </a:p>
      </dgm:t>
    </dgm:pt>
    <dgm:pt modelId="{05C21B10-CD73-42EE-9A9A-55EBE33B80B1}">
      <dgm:prSet/>
      <dgm:spPr/>
      <dgm:t>
        <a:bodyPr/>
        <a:lstStyle/>
        <a:p>
          <a:r>
            <a:rPr lang="en-US" altLang="en-US" dirty="0"/>
            <a:t>sexual</a:t>
          </a:r>
          <a:endParaRPr lang="en-US" dirty="0"/>
        </a:p>
      </dgm:t>
    </dgm:pt>
    <dgm:pt modelId="{A61FB249-DF36-4AFA-B97C-AC90FB51EE87}" type="parTrans" cxnId="{D5AFF203-8BC4-423E-A511-035D2D8882F1}">
      <dgm:prSet/>
      <dgm:spPr/>
      <dgm:t>
        <a:bodyPr/>
        <a:lstStyle/>
        <a:p>
          <a:endParaRPr lang="en-US"/>
        </a:p>
      </dgm:t>
    </dgm:pt>
    <dgm:pt modelId="{781137E8-B6DC-4E69-8EFD-D19226BE4EDB}" type="sibTrans" cxnId="{D5AFF203-8BC4-423E-A511-035D2D8882F1}">
      <dgm:prSet/>
      <dgm:spPr/>
      <dgm:t>
        <a:bodyPr/>
        <a:lstStyle/>
        <a:p>
          <a:endParaRPr lang="en-US"/>
        </a:p>
      </dgm:t>
    </dgm:pt>
    <dgm:pt modelId="{43CC551A-1E55-497D-AB9A-06B588433E8C}">
      <dgm:prSet custT="1"/>
      <dgm:spPr/>
      <dgm:t>
        <a:bodyPr/>
        <a:lstStyle/>
        <a:p>
          <a:r>
            <a:rPr lang="en-US" altLang="en-US" sz="2400" dirty="0"/>
            <a:t>malignancy</a:t>
          </a:r>
          <a:endParaRPr lang="en-US" sz="2400" dirty="0"/>
        </a:p>
      </dgm:t>
    </dgm:pt>
    <dgm:pt modelId="{ACA01299-1142-4FAC-9374-ACDC9C92DE85}" type="parTrans" cxnId="{915585BD-AAFA-40D2-BBA2-F9ED67ED90E7}">
      <dgm:prSet/>
      <dgm:spPr/>
      <dgm:t>
        <a:bodyPr/>
        <a:lstStyle/>
        <a:p>
          <a:endParaRPr lang="en-US"/>
        </a:p>
      </dgm:t>
    </dgm:pt>
    <dgm:pt modelId="{9610E8BD-9603-44E5-A056-3B0704F95F11}" type="sibTrans" cxnId="{915585BD-AAFA-40D2-BBA2-F9ED67ED90E7}">
      <dgm:prSet/>
      <dgm:spPr/>
      <dgm:t>
        <a:bodyPr/>
        <a:lstStyle/>
        <a:p>
          <a:endParaRPr lang="en-US"/>
        </a:p>
      </dgm:t>
    </dgm:pt>
    <dgm:pt modelId="{2C127AFD-1243-4D52-B078-B9BC121BA027}" type="pres">
      <dgm:prSet presAssocID="{1A9FE4CB-32B3-4BC8-B187-021DC62EB97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B28CE0-9D0B-40D5-8B32-4448F80337EB}" type="pres">
      <dgm:prSet presAssocID="{1A9FE4CB-32B3-4BC8-B187-021DC62EB97B}" presName="cycle" presStyleCnt="0"/>
      <dgm:spPr/>
    </dgm:pt>
    <dgm:pt modelId="{A1247A69-ABA9-45DE-9EB5-28FDB160DA66}" type="pres">
      <dgm:prSet presAssocID="{1A9FE4CB-32B3-4BC8-B187-021DC62EB97B}" presName="centerShape" presStyleCnt="0"/>
      <dgm:spPr/>
    </dgm:pt>
    <dgm:pt modelId="{1E45A724-DC67-49E8-844B-1663550E68B7}" type="pres">
      <dgm:prSet presAssocID="{1A9FE4CB-32B3-4BC8-B187-021DC62EB97B}" presName="connSite" presStyleLbl="node1" presStyleIdx="0" presStyleCnt="5"/>
      <dgm:spPr/>
    </dgm:pt>
    <dgm:pt modelId="{0FC004DA-40A1-45D9-8B9F-E6A6E5697901}" type="pres">
      <dgm:prSet presAssocID="{1A9FE4CB-32B3-4BC8-B187-021DC62EB97B}" presName="visible" presStyleLbl="node1" presStyleIdx="0" presStyleCnt="5" custScaleX="158136" custScaleY="155962" custLinFactNeighborX="-13794" custLinFactNeighborY="-36492"/>
      <dgm:spPr/>
    </dgm:pt>
    <dgm:pt modelId="{8EA4D343-DB2F-46FF-8EDB-F16BD7FF15E4}" type="pres">
      <dgm:prSet presAssocID="{4588E18C-52EC-4FD9-A3FA-F209EB9D72A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DE268C13-FC5D-4458-9DAC-3ED86D8C8FEE}" type="pres">
      <dgm:prSet presAssocID="{528BA862-3831-4590-9DE6-F69FFE93E5AF}" presName="node" presStyleCnt="0"/>
      <dgm:spPr/>
    </dgm:pt>
    <dgm:pt modelId="{8456B44A-9802-4003-ADA9-47B22B8667E1}" type="pres">
      <dgm:prSet presAssocID="{528BA862-3831-4590-9DE6-F69FFE93E5AF}" presName="parentNode" presStyleLbl="node1" presStyleIdx="1" presStyleCnt="5" custScaleX="165803" custScaleY="163651" custLinFactX="26485" custLinFactNeighborX="100000" custLinFactNeighborY="-175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7CDFC-561B-4EA4-8A08-033E95A45B10}" type="pres">
      <dgm:prSet presAssocID="{528BA862-3831-4590-9DE6-F69FFE93E5AF}" presName="childNode" presStyleLbl="revTx" presStyleIdx="0" presStyleCnt="0">
        <dgm:presLayoutVars>
          <dgm:bulletEnabled val="1"/>
        </dgm:presLayoutVars>
      </dgm:prSet>
      <dgm:spPr/>
    </dgm:pt>
    <dgm:pt modelId="{D9140AD3-F662-4896-888A-E9FABF4B150F}" type="pres">
      <dgm:prSet presAssocID="{A61FB249-DF36-4AFA-B97C-AC90FB51EE87}" presName="Name25" presStyleLbl="parChTrans1D1" presStyleIdx="1" presStyleCnt="4"/>
      <dgm:spPr/>
      <dgm:t>
        <a:bodyPr/>
        <a:lstStyle/>
        <a:p>
          <a:endParaRPr lang="en-US"/>
        </a:p>
      </dgm:t>
    </dgm:pt>
    <dgm:pt modelId="{96E66EA5-A98A-411A-B6A9-89F2183EC73F}" type="pres">
      <dgm:prSet presAssocID="{05C21B10-CD73-42EE-9A9A-55EBE33B80B1}" presName="node" presStyleCnt="0"/>
      <dgm:spPr/>
    </dgm:pt>
    <dgm:pt modelId="{092D91AB-BEEC-4D25-9B9A-8024296660DB}" type="pres">
      <dgm:prSet presAssocID="{05C21B10-CD73-42EE-9A9A-55EBE33B80B1}" presName="parentNode" presStyleLbl="node1" presStyleIdx="2" presStyleCnt="5" custScaleX="154924" custScaleY="144177" custLinFactX="34877" custLinFactNeighborX="100000" custLinFactNeighborY="2877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50574-5D33-4301-B26F-C0765F95F218}" type="pres">
      <dgm:prSet presAssocID="{05C21B10-CD73-42EE-9A9A-55EBE33B80B1}" presName="childNode" presStyleLbl="revTx" presStyleIdx="0" presStyleCnt="0">
        <dgm:presLayoutVars>
          <dgm:bulletEnabled val="1"/>
        </dgm:presLayoutVars>
      </dgm:prSet>
      <dgm:spPr/>
    </dgm:pt>
    <dgm:pt modelId="{7AF1A5A8-28D4-40DD-9179-75438AD7CE1D}" type="pres">
      <dgm:prSet presAssocID="{0AF3935B-D5D7-494C-9946-975E514A13E8}" presName="Name25" presStyleLbl="parChTrans1D1" presStyleIdx="2" presStyleCnt="4"/>
      <dgm:spPr/>
      <dgm:t>
        <a:bodyPr/>
        <a:lstStyle/>
        <a:p>
          <a:endParaRPr lang="en-US"/>
        </a:p>
      </dgm:t>
    </dgm:pt>
    <dgm:pt modelId="{E57FE962-D82A-45C5-81F3-F293525743DF}" type="pres">
      <dgm:prSet presAssocID="{3C4D55F8-0D93-4916-9D61-6D980BEC629D}" presName="node" presStyleCnt="0"/>
      <dgm:spPr/>
    </dgm:pt>
    <dgm:pt modelId="{D51A2060-7082-4CDC-931F-01E61270A1BA}" type="pres">
      <dgm:prSet presAssocID="{3C4D55F8-0D93-4916-9D61-6D980BEC629D}" presName="parentNode" presStyleLbl="node1" presStyleIdx="3" presStyleCnt="5" custScaleX="151120" custScaleY="155212" custLinFactX="32781" custLinFactNeighborX="100000" custLinFactNeighborY="552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E0AE6-DBE7-41CF-A6E3-E17390445271}" type="pres">
      <dgm:prSet presAssocID="{3C4D55F8-0D93-4916-9D61-6D980BEC629D}" presName="childNode" presStyleLbl="revTx" presStyleIdx="0" presStyleCnt="0">
        <dgm:presLayoutVars>
          <dgm:bulletEnabled val="1"/>
        </dgm:presLayoutVars>
      </dgm:prSet>
      <dgm:spPr/>
    </dgm:pt>
    <dgm:pt modelId="{2ECEFC5A-D0EB-4074-96DA-C31EC0D2005A}" type="pres">
      <dgm:prSet presAssocID="{ACA01299-1142-4FAC-9374-ACDC9C92DE85}" presName="Name25" presStyleLbl="parChTrans1D1" presStyleIdx="3" presStyleCnt="4"/>
      <dgm:spPr/>
      <dgm:t>
        <a:bodyPr/>
        <a:lstStyle/>
        <a:p>
          <a:endParaRPr lang="en-US"/>
        </a:p>
      </dgm:t>
    </dgm:pt>
    <dgm:pt modelId="{2866F665-43D5-453F-B428-6D9843FA1756}" type="pres">
      <dgm:prSet presAssocID="{43CC551A-1E55-497D-AB9A-06B588433E8C}" presName="node" presStyleCnt="0"/>
      <dgm:spPr/>
    </dgm:pt>
    <dgm:pt modelId="{1D30B36C-2A09-4D20-B87B-295E0D53E264}" type="pres">
      <dgm:prSet presAssocID="{43CC551A-1E55-497D-AB9A-06B588433E8C}" presName="parentNode" presStyleLbl="node1" presStyleIdx="4" presStyleCnt="5" custScaleX="227003" custScaleY="155188" custLinFactNeighborX="24143" custLinFactNeighborY="-169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174EE-8B72-4CDA-A7EC-794A138FE4AA}" type="pres">
      <dgm:prSet presAssocID="{43CC551A-1E55-497D-AB9A-06B588433E8C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F7F733A-F4C6-4C4E-8A1F-93A877744A44}" srcId="{1A9FE4CB-32B3-4BC8-B187-021DC62EB97B}" destId="{3C4D55F8-0D93-4916-9D61-6D980BEC629D}" srcOrd="2" destOrd="0" parTransId="{0AF3935B-D5D7-494C-9946-975E514A13E8}" sibTransId="{5DA48616-1C1E-4246-AB32-DEEEAFCF1E5D}"/>
    <dgm:cxn modelId="{915585BD-AAFA-40D2-BBA2-F9ED67ED90E7}" srcId="{1A9FE4CB-32B3-4BC8-B187-021DC62EB97B}" destId="{43CC551A-1E55-497D-AB9A-06B588433E8C}" srcOrd="3" destOrd="0" parTransId="{ACA01299-1142-4FAC-9374-ACDC9C92DE85}" sibTransId="{9610E8BD-9603-44E5-A056-3B0704F95F11}"/>
    <dgm:cxn modelId="{C22D805A-059E-4C49-BBDE-9127C933DB36}" type="presOf" srcId="{3C4D55F8-0D93-4916-9D61-6D980BEC629D}" destId="{D51A2060-7082-4CDC-931F-01E61270A1BA}" srcOrd="0" destOrd="0" presId="urn:microsoft.com/office/officeart/2005/8/layout/radial2#2"/>
    <dgm:cxn modelId="{D5AFF203-8BC4-423E-A511-035D2D8882F1}" srcId="{1A9FE4CB-32B3-4BC8-B187-021DC62EB97B}" destId="{05C21B10-CD73-42EE-9A9A-55EBE33B80B1}" srcOrd="1" destOrd="0" parTransId="{A61FB249-DF36-4AFA-B97C-AC90FB51EE87}" sibTransId="{781137E8-B6DC-4E69-8EFD-D19226BE4EDB}"/>
    <dgm:cxn modelId="{B554DD1F-A31C-4F21-8FF2-287D4EA4D25E}" type="presOf" srcId="{A61FB249-DF36-4AFA-B97C-AC90FB51EE87}" destId="{D9140AD3-F662-4896-888A-E9FABF4B150F}" srcOrd="0" destOrd="0" presId="urn:microsoft.com/office/officeart/2005/8/layout/radial2#2"/>
    <dgm:cxn modelId="{A3452157-1DDF-42DF-8DE1-65E8C7BADDDB}" type="presOf" srcId="{4588E18C-52EC-4FD9-A3FA-F209EB9D72A7}" destId="{8EA4D343-DB2F-46FF-8EDB-F16BD7FF15E4}" srcOrd="0" destOrd="0" presId="urn:microsoft.com/office/officeart/2005/8/layout/radial2#2"/>
    <dgm:cxn modelId="{E5578F5D-6C8F-4BDA-AD43-078067216400}" srcId="{1A9FE4CB-32B3-4BC8-B187-021DC62EB97B}" destId="{528BA862-3831-4590-9DE6-F69FFE93E5AF}" srcOrd="0" destOrd="0" parTransId="{4588E18C-52EC-4FD9-A3FA-F209EB9D72A7}" sibTransId="{3E9D580F-FCDA-4FA6-991D-0F5B7668DAF5}"/>
    <dgm:cxn modelId="{716CA4D0-1BC3-465E-8D7B-DFA58FAE7B28}" type="presOf" srcId="{0AF3935B-D5D7-494C-9946-975E514A13E8}" destId="{7AF1A5A8-28D4-40DD-9179-75438AD7CE1D}" srcOrd="0" destOrd="0" presId="urn:microsoft.com/office/officeart/2005/8/layout/radial2#2"/>
    <dgm:cxn modelId="{5831BD41-43EE-41F5-B6B8-3B7CACE3A087}" type="presOf" srcId="{ACA01299-1142-4FAC-9374-ACDC9C92DE85}" destId="{2ECEFC5A-D0EB-4074-96DA-C31EC0D2005A}" srcOrd="0" destOrd="0" presId="urn:microsoft.com/office/officeart/2005/8/layout/radial2#2"/>
    <dgm:cxn modelId="{E0DA52C7-6494-4548-A153-83DF045FBD0F}" type="presOf" srcId="{43CC551A-1E55-497D-AB9A-06B588433E8C}" destId="{1D30B36C-2A09-4D20-B87B-295E0D53E264}" srcOrd="0" destOrd="0" presId="urn:microsoft.com/office/officeart/2005/8/layout/radial2#2"/>
    <dgm:cxn modelId="{1DE55BCB-B223-4003-BC65-B5BD7C1C52CC}" type="presOf" srcId="{1A9FE4CB-32B3-4BC8-B187-021DC62EB97B}" destId="{2C127AFD-1243-4D52-B078-B9BC121BA027}" srcOrd="0" destOrd="0" presId="urn:microsoft.com/office/officeart/2005/8/layout/radial2#2"/>
    <dgm:cxn modelId="{986F2A7A-C256-4034-A118-6431388072EF}" type="presOf" srcId="{05C21B10-CD73-42EE-9A9A-55EBE33B80B1}" destId="{092D91AB-BEEC-4D25-9B9A-8024296660DB}" srcOrd="0" destOrd="0" presId="urn:microsoft.com/office/officeart/2005/8/layout/radial2#2"/>
    <dgm:cxn modelId="{BD09D9F8-4803-4B85-B942-E5549A9F575E}" type="presOf" srcId="{528BA862-3831-4590-9DE6-F69FFE93E5AF}" destId="{8456B44A-9802-4003-ADA9-47B22B8667E1}" srcOrd="0" destOrd="0" presId="urn:microsoft.com/office/officeart/2005/8/layout/radial2#2"/>
    <dgm:cxn modelId="{19508F12-5446-4534-9D3B-01639FC45619}" type="presParOf" srcId="{2C127AFD-1243-4D52-B078-B9BC121BA027}" destId="{A0B28CE0-9D0B-40D5-8B32-4448F80337EB}" srcOrd="0" destOrd="0" presId="urn:microsoft.com/office/officeart/2005/8/layout/radial2#2"/>
    <dgm:cxn modelId="{1B14A944-7553-4E99-8FB5-D3E65FF5386E}" type="presParOf" srcId="{A0B28CE0-9D0B-40D5-8B32-4448F80337EB}" destId="{A1247A69-ABA9-45DE-9EB5-28FDB160DA66}" srcOrd="0" destOrd="0" presId="urn:microsoft.com/office/officeart/2005/8/layout/radial2#2"/>
    <dgm:cxn modelId="{39DC2A41-06A4-4EBC-93A9-18226B008C6F}" type="presParOf" srcId="{A1247A69-ABA9-45DE-9EB5-28FDB160DA66}" destId="{1E45A724-DC67-49E8-844B-1663550E68B7}" srcOrd="0" destOrd="0" presId="urn:microsoft.com/office/officeart/2005/8/layout/radial2#2"/>
    <dgm:cxn modelId="{CCDD4AAA-9192-4B37-A2FF-62605C79433C}" type="presParOf" srcId="{A1247A69-ABA9-45DE-9EB5-28FDB160DA66}" destId="{0FC004DA-40A1-45D9-8B9F-E6A6E5697901}" srcOrd="1" destOrd="0" presId="urn:microsoft.com/office/officeart/2005/8/layout/radial2#2"/>
    <dgm:cxn modelId="{F4C67027-CB69-432B-BA95-9DE133523A1C}" type="presParOf" srcId="{A0B28CE0-9D0B-40D5-8B32-4448F80337EB}" destId="{8EA4D343-DB2F-46FF-8EDB-F16BD7FF15E4}" srcOrd="1" destOrd="0" presId="urn:microsoft.com/office/officeart/2005/8/layout/radial2#2"/>
    <dgm:cxn modelId="{3536042B-AAD5-4138-BB28-0B5E12CB72FE}" type="presParOf" srcId="{A0B28CE0-9D0B-40D5-8B32-4448F80337EB}" destId="{DE268C13-FC5D-4458-9DAC-3ED86D8C8FEE}" srcOrd="2" destOrd="0" presId="urn:microsoft.com/office/officeart/2005/8/layout/radial2#2"/>
    <dgm:cxn modelId="{CAA1B77A-6EDB-4443-B689-EA39EE4E35F9}" type="presParOf" srcId="{DE268C13-FC5D-4458-9DAC-3ED86D8C8FEE}" destId="{8456B44A-9802-4003-ADA9-47B22B8667E1}" srcOrd="0" destOrd="0" presId="urn:microsoft.com/office/officeart/2005/8/layout/radial2#2"/>
    <dgm:cxn modelId="{EF96DD5A-3DC5-4D0E-B087-35245976C387}" type="presParOf" srcId="{DE268C13-FC5D-4458-9DAC-3ED86D8C8FEE}" destId="{2B97CDFC-561B-4EA4-8A08-033E95A45B10}" srcOrd="1" destOrd="0" presId="urn:microsoft.com/office/officeart/2005/8/layout/radial2#2"/>
    <dgm:cxn modelId="{4BD83EAF-2409-4995-ACC1-D3289D3606B9}" type="presParOf" srcId="{A0B28CE0-9D0B-40D5-8B32-4448F80337EB}" destId="{D9140AD3-F662-4896-888A-E9FABF4B150F}" srcOrd="3" destOrd="0" presId="urn:microsoft.com/office/officeart/2005/8/layout/radial2#2"/>
    <dgm:cxn modelId="{81F8CE24-DF84-40C5-8178-615676CE3865}" type="presParOf" srcId="{A0B28CE0-9D0B-40D5-8B32-4448F80337EB}" destId="{96E66EA5-A98A-411A-B6A9-89F2183EC73F}" srcOrd="4" destOrd="0" presId="urn:microsoft.com/office/officeart/2005/8/layout/radial2#2"/>
    <dgm:cxn modelId="{FC549B96-A7A8-4090-9230-A2A83B3EC9E1}" type="presParOf" srcId="{96E66EA5-A98A-411A-B6A9-89F2183EC73F}" destId="{092D91AB-BEEC-4D25-9B9A-8024296660DB}" srcOrd="0" destOrd="0" presId="urn:microsoft.com/office/officeart/2005/8/layout/radial2#2"/>
    <dgm:cxn modelId="{5EA3F502-8ACF-4839-BAC2-47B1F6D2B507}" type="presParOf" srcId="{96E66EA5-A98A-411A-B6A9-89F2183EC73F}" destId="{2BD50574-5D33-4301-B26F-C0765F95F218}" srcOrd="1" destOrd="0" presId="urn:microsoft.com/office/officeart/2005/8/layout/radial2#2"/>
    <dgm:cxn modelId="{8C2C0DCF-6CA7-49A5-8F3E-8962A472BBCF}" type="presParOf" srcId="{A0B28CE0-9D0B-40D5-8B32-4448F80337EB}" destId="{7AF1A5A8-28D4-40DD-9179-75438AD7CE1D}" srcOrd="5" destOrd="0" presId="urn:microsoft.com/office/officeart/2005/8/layout/radial2#2"/>
    <dgm:cxn modelId="{E9965E86-A57D-43B1-801D-9980887A343B}" type="presParOf" srcId="{A0B28CE0-9D0B-40D5-8B32-4448F80337EB}" destId="{E57FE962-D82A-45C5-81F3-F293525743DF}" srcOrd="6" destOrd="0" presId="urn:microsoft.com/office/officeart/2005/8/layout/radial2#2"/>
    <dgm:cxn modelId="{63AFE421-B968-423E-A9C2-C647E98945BD}" type="presParOf" srcId="{E57FE962-D82A-45C5-81F3-F293525743DF}" destId="{D51A2060-7082-4CDC-931F-01E61270A1BA}" srcOrd="0" destOrd="0" presId="urn:microsoft.com/office/officeart/2005/8/layout/radial2#2"/>
    <dgm:cxn modelId="{2E1434EB-3010-45A4-8006-18863F7B8951}" type="presParOf" srcId="{E57FE962-D82A-45C5-81F3-F293525743DF}" destId="{2E1E0AE6-DBE7-41CF-A6E3-E17390445271}" srcOrd="1" destOrd="0" presId="urn:microsoft.com/office/officeart/2005/8/layout/radial2#2"/>
    <dgm:cxn modelId="{F2DFB748-13A3-477E-8F95-4F55134375FD}" type="presParOf" srcId="{A0B28CE0-9D0B-40D5-8B32-4448F80337EB}" destId="{2ECEFC5A-D0EB-4074-96DA-C31EC0D2005A}" srcOrd="7" destOrd="0" presId="urn:microsoft.com/office/officeart/2005/8/layout/radial2#2"/>
    <dgm:cxn modelId="{0AC08468-6323-4E47-9635-147E0F34E751}" type="presParOf" srcId="{A0B28CE0-9D0B-40D5-8B32-4448F80337EB}" destId="{2866F665-43D5-453F-B428-6D9843FA1756}" srcOrd="8" destOrd="0" presId="urn:microsoft.com/office/officeart/2005/8/layout/radial2#2"/>
    <dgm:cxn modelId="{5B9371F0-DF32-419C-AC8D-6D7DA233A644}" type="presParOf" srcId="{2866F665-43D5-453F-B428-6D9843FA1756}" destId="{1D30B36C-2A09-4D20-B87B-295E0D53E264}" srcOrd="0" destOrd="0" presId="urn:microsoft.com/office/officeart/2005/8/layout/radial2#2"/>
    <dgm:cxn modelId="{D9B5033A-837E-42B3-B39A-B12ADD36BD07}" type="presParOf" srcId="{2866F665-43D5-453F-B428-6D9843FA1756}" destId="{FD3174EE-8B72-4CDA-A7EC-794A138FE4AA}" srcOrd="1" destOrd="0" presId="urn:microsoft.com/office/officeart/2005/8/layout/radial2#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273E4-F02F-4921-BD1A-CFCA92CB620E}">
      <dsp:nvSpPr>
        <dsp:cNvPr id="0" name=""/>
        <dsp:cNvSpPr/>
      </dsp:nvSpPr>
      <dsp:spPr>
        <a:xfrm flipH="1">
          <a:off x="0" y="0"/>
          <a:ext cx="9244668" cy="298191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baseline="0" noProof="0" dirty="0" smtClean="0"/>
            <a:t>Decision making process regarding early interventions on intersex people</a:t>
          </a:r>
        </a:p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baseline="0" noProof="0" dirty="0" smtClean="0"/>
            <a:t>(Serbian perspective)</a:t>
          </a:r>
          <a:endParaRPr lang="en-US" sz="4400" kern="1200" noProof="0" dirty="0"/>
        </a:p>
      </dsp:txBody>
      <dsp:txXfrm>
        <a:off x="145565" y="145565"/>
        <a:ext cx="8953538" cy="2690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D4949-D37F-4CBC-86A0-86B0919862F3}">
      <dsp:nvSpPr>
        <dsp:cNvPr id="0" name=""/>
        <dsp:cNvSpPr/>
      </dsp:nvSpPr>
      <dsp:spPr>
        <a:xfrm>
          <a:off x="0" y="560950"/>
          <a:ext cx="5685480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shade val="72000"/>
                <a:satMod val="120000"/>
                <a:lumMod val="100000"/>
                <a:alpha val="6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200" kern="1200" baseline="0" dirty="0"/>
            <a:t>Vladimir </a:t>
          </a:r>
          <a:r>
            <a:rPr lang="en-US" sz="3200" kern="1200" baseline="0" dirty="0"/>
            <a:t>K</a:t>
          </a:r>
          <a:r>
            <a:rPr lang="sr-Latn-RS" sz="3200" kern="1200" baseline="0" dirty="0"/>
            <a:t>ojovi</a:t>
          </a:r>
          <a:r>
            <a:rPr lang="en-US" sz="3200" kern="1200" baseline="0" dirty="0"/>
            <a:t>c, MD, PhD                            </a:t>
          </a:r>
          <a:r>
            <a:rPr lang="en-US" sz="2800" kern="1200" baseline="0" dirty="0"/>
            <a:t>University of Belgrade, Serbia</a:t>
          </a:r>
          <a:endParaRPr lang="en-US" sz="2800" kern="1200" dirty="0"/>
        </a:p>
      </dsp:txBody>
      <dsp:txXfrm>
        <a:off x="59399" y="620349"/>
        <a:ext cx="556668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4A9B0-047E-4068-822B-F1594566575C}">
      <dsp:nvSpPr>
        <dsp:cNvPr id="0" name=""/>
        <dsp:cNvSpPr/>
      </dsp:nvSpPr>
      <dsp:spPr>
        <a:xfrm>
          <a:off x="4013064" y="134934"/>
          <a:ext cx="1886191" cy="12260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DECISION</a:t>
          </a:r>
          <a:endParaRPr lang="en-US" sz="2000" kern="1200" dirty="0"/>
        </a:p>
      </dsp:txBody>
      <dsp:txXfrm>
        <a:off x="4072914" y="194784"/>
        <a:ext cx="1766491" cy="1106324"/>
      </dsp:txXfrm>
    </dsp:sp>
    <dsp:sp modelId="{BDFAEFDA-94F9-46FA-9DED-4F01B310CCBC}">
      <dsp:nvSpPr>
        <dsp:cNvPr id="0" name=""/>
        <dsp:cNvSpPr/>
      </dsp:nvSpPr>
      <dsp:spPr>
        <a:xfrm>
          <a:off x="3009320" y="805310"/>
          <a:ext cx="4048899" cy="4048899"/>
        </a:xfrm>
        <a:custGeom>
          <a:avLst/>
          <a:gdLst/>
          <a:ahLst/>
          <a:cxnLst/>
          <a:rect l="0" t="0" r="0" b="0"/>
          <a:pathLst>
            <a:path>
              <a:moveTo>
                <a:pt x="2902980" y="200558"/>
              </a:moveTo>
              <a:arcTo wR="2024449" hR="2024449" stAng="17743149" swAng="246084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A4CF8-54D3-4B09-8EF4-D6D9C9AA7C55}">
      <dsp:nvSpPr>
        <dsp:cNvPr id="0" name=""/>
        <dsp:cNvSpPr/>
      </dsp:nvSpPr>
      <dsp:spPr>
        <a:xfrm>
          <a:off x="5702355" y="2043376"/>
          <a:ext cx="2571765" cy="12260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  <a:endParaRPr lang="en-US" sz="2000" kern="1200" dirty="0"/>
        </a:p>
      </dsp:txBody>
      <dsp:txXfrm>
        <a:off x="5762205" y="2103226"/>
        <a:ext cx="2452065" cy="1106324"/>
      </dsp:txXfrm>
    </dsp:sp>
    <dsp:sp modelId="{D5E6037C-B967-404E-95C9-CF84CF34FC45}">
      <dsp:nvSpPr>
        <dsp:cNvPr id="0" name=""/>
        <dsp:cNvSpPr/>
      </dsp:nvSpPr>
      <dsp:spPr>
        <a:xfrm>
          <a:off x="2980979" y="499962"/>
          <a:ext cx="4048899" cy="4048899"/>
        </a:xfrm>
        <a:custGeom>
          <a:avLst/>
          <a:gdLst/>
          <a:ahLst/>
          <a:cxnLst/>
          <a:rect l="0" t="0" r="0" b="0"/>
          <a:pathLst>
            <a:path>
              <a:moveTo>
                <a:pt x="3903656" y="2777427"/>
              </a:moveTo>
              <a:arcTo wR="2024449" hR="2024449" stAng="1310127" swAng="144229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4F354-4935-45F8-8981-FA27157ED328}">
      <dsp:nvSpPr>
        <dsp:cNvPr id="0" name=""/>
        <dsp:cNvSpPr/>
      </dsp:nvSpPr>
      <dsp:spPr>
        <a:xfrm>
          <a:off x="3613493" y="3983551"/>
          <a:ext cx="3263319" cy="12260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ROLE OF THE MULTIDISCIPLINARY TEAM</a:t>
          </a:r>
          <a:endParaRPr lang="en-US" sz="2000" kern="1200" dirty="0"/>
        </a:p>
      </dsp:txBody>
      <dsp:txXfrm>
        <a:off x="3673343" y="4043401"/>
        <a:ext cx="3143619" cy="1106324"/>
      </dsp:txXfrm>
    </dsp:sp>
    <dsp:sp modelId="{99C28672-8D1C-4C29-8AB3-20A6FBD974AB}">
      <dsp:nvSpPr>
        <dsp:cNvPr id="0" name=""/>
        <dsp:cNvSpPr/>
      </dsp:nvSpPr>
      <dsp:spPr>
        <a:xfrm>
          <a:off x="2947977" y="567068"/>
          <a:ext cx="4048899" cy="4048899"/>
        </a:xfrm>
        <a:custGeom>
          <a:avLst/>
          <a:gdLst/>
          <a:ahLst/>
          <a:cxnLst/>
          <a:rect l="0" t="0" r="0" b="0"/>
          <a:pathLst>
            <a:path>
              <a:moveTo>
                <a:pt x="658573" y="3518697"/>
              </a:moveTo>
              <a:arcTo wR="2024449" hR="2024449" stAng="7945805" swAng="157678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9CA55-E651-48AB-A2F9-99C8CA8E1640}">
      <dsp:nvSpPr>
        <dsp:cNvPr id="0" name=""/>
        <dsp:cNvSpPr/>
      </dsp:nvSpPr>
      <dsp:spPr>
        <a:xfrm>
          <a:off x="1772593" y="2091799"/>
          <a:ext cx="2383768" cy="12260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SUPPORTING GROUPS</a:t>
          </a:r>
          <a:endParaRPr lang="en-US" sz="2000" kern="1200" dirty="0"/>
        </a:p>
      </dsp:txBody>
      <dsp:txXfrm>
        <a:off x="1832443" y="2151649"/>
        <a:ext cx="2264068" cy="1106324"/>
      </dsp:txXfrm>
    </dsp:sp>
    <dsp:sp modelId="{CB563BE2-A5F0-4C6D-969D-7FA595518BBD}">
      <dsp:nvSpPr>
        <dsp:cNvPr id="0" name=""/>
        <dsp:cNvSpPr/>
      </dsp:nvSpPr>
      <dsp:spPr>
        <a:xfrm>
          <a:off x="2910897" y="778073"/>
          <a:ext cx="4048899" cy="4048899"/>
        </a:xfrm>
        <a:custGeom>
          <a:avLst/>
          <a:gdLst/>
          <a:ahLst/>
          <a:cxnLst/>
          <a:rect l="0" t="0" r="0" b="0"/>
          <a:pathLst>
            <a:path>
              <a:moveTo>
                <a:pt x="134041" y="1300052"/>
              </a:moveTo>
              <a:arcTo wR="2024449" hR="2024449" stAng="12057999" swAng="24910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A5A8-28D4-40DD-9179-75438AD7CE1D}">
      <dsp:nvSpPr>
        <dsp:cNvPr id="0" name=""/>
        <dsp:cNvSpPr/>
      </dsp:nvSpPr>
      <dsp:spPr>
        <a:xfrm rot="1440856">
          <a:off x="1651421" y="2711633"/>
          <a:ext cx="876062" cy="67236"/>
        </a:xfrm>
        <a:custGeom>
          <a:avLst/>
          <a:gdLst/>
          <a:ahLst/>
          <a:cxnLst/>
          <a:rect l="0" t="0" r="0" b="0"/>
          <a:pathLst>
            <a:path>
              <a:moveTo>
                <a:pt x="0" y="33618"/>
              </a:moveTo>
              <a:lnTo>
                <a:pt x="876062" y="33618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A4D343-DB2F-46FF-8EDB-F16BD7FF15E4}">
      <dsp:nvSpPr>
        <dsp:cNvPr id="0" name=""/>
        <dsp:cNvSpPr/>
      </dsp:nvSpPr>
      <dsp:spPr>
        <a:xfrm rot="20178845">
          <a:off x="1660011" y="1716583"/>
          <a:ext cx="696203" cy="67236"/>
        </a:xfrm>
        <a:custGeom>
          <a:avLst/>
          <a:gdLst/>
          <a:ahLst/>
          <a:cxnLst/>
          <a:rect l="0" t="0" r="0" b="0"/>
          <a:pathLst>
            <a:path>
              <a:moveTo>
                <a:pt x="0" y="33618"/>
              </a:moveTo>
              <a:lnTo>
                <a:pt x="696203" y="33618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004DA-40A1-45D9-8B9F-E6A6E5697901}">
      <dsp:nvSpPr>
        <dsp:cNvPr id="0" name=""/>
        <dsp:cNvSpPr/>
      </dsp:nvSpPr>
      <dsp:spPr>
        <a:xfrm>
          <a:off x="-458437" y="872179"/>
          <a:ext cx="2764343" cy="270742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56B44A-9802-4003-ADA9-47B22B8667E1}">
      <dsp:nvSpPr>
        <dsp:cNvPr id="0" name=""/>
        <dsp:cNvSpPr/>
      </dsp:nvSpPr>
      <dsp:spPr>
        <a:xfrm>
          <a:off x="2214015" y="84421"/>
          <a:ext cx="2318995" cy="21336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kern="1200" dirty="0"/>
            <a:t>appearance that fits gender </a:t>
          </a:r>
          <a:r>
            <a:rPr lang="en-US" altLang="en-US" sz="2300" b="1" kern="1200" dirty="0"/>
            <a:t>identity</a:t>
          </a:r>
          <a:endParaRPr lang="en-US" sz="2300" b="1" kern="1200" dirty="0"/>
        </a:p>
      </dsp:txBody>
      <dsp:txXfrm>
        <a:off x="2553624" y="396883"/>
        <a:ext cx="1639777" cy="1508700"/>
      </dsp:txXfrm>
    </dsp:sp>
    <dsp:sp modelId="{D51A2060-7082-4CDC-931F-01E61270A1BA}">
      <dsp:nvSpPr>
        <dsp:cNvPr id="0" name=""/>
        <dsp:cNvSpPr/>
      </dsp:nvSpPr>
      <dsp:spPr>
        <a:xfrm>
          <a:off x="2402655" y="2310518"/>
          <a:ext cx="2039179" cy="20570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minimal scaring</a:t>
          </a:r>
          <a:endParaRPr lang="en-US" sz="2400" kern="1200" dirty="0"/>
        </a:p>
      </dsp:txBody>
      <dsp:txXfrm>
        <a:off x="2701286" y="2611767"/>
        <a:ext cx="1441917" cy="14545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EFC5A-D0EB-4074-96DA-C31EC0D2005A}">
      <dsp:nvSpPr>
        <dsp:cNvPr id="0" name=""/>
        <dsp:cNvSpPr/>
      </dsp:nvSpPr>
      <dsp:spPr>
        <a:xfrm rot="3405432">
          <a:off x="1310131" y="3176421"/>
          <a:ext cx="380406" cy="65390"/>
        </a:xfrm>
        <a:custGeom>
          <a:avLst/>
          <a:gdLst/>
          <a:ahLst/>
          <a:cxnLst/>
          <a:rect l="0" t="0" r="0" b="0"/>
          <a:pathLst>
            <a:path>
              <a:moveTo>
                <a:pt x="0" y="32695"/>
              </a:moveTo>
              <a:lnTo>
                <a:pt x="380406" y="32695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1A5A8-28D4-40DD-9179-75438AD7CE1D}">
      <dsp:nvSpPr>
        <dsp:cNvPr id="0" name=""/>
        <dsp:cNvSpPr/>
      </dsp:nvSpPr>
      <dsp:spPr>
        <a:xfrm rot="1358811">
          <a:off x="1539553" y="3007289"/>
          <a:ext cx="1827252" cy="65390"/>
        </a:xfrm>
        <a:custGeom>
          <a:avLst/>
          <a:gdLst/>
          <a:ahLst/>
          <a:cxnLst/>
          <a:rect l="0" t="0" r="0" b="0"/>
          <a:pathLst>
            <a:path>
              <a:moveTo>
                <a:pt x="0" y="32695"/>
              </a:moveTo>
              <a:lnTo>
                <a:pt x="1827252" y="32695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40AD3-F662-4896-888A-E9FABF4B150F}">
      <dsp:nvSpPr>
        <dsp:cNvPr id="0" name=""/>
        <dsp:cNvSpPr/>
      </dsp:nvSpPr>
      <dsp:spPr>
        <a:xfrm rot="21177302">
          <a:off x="1603792" y="2218910"/>
          <a:ext cx="1643820" cy="65390"/>
        </a:xfrm>
        <a:custGeom>
          <a:avLst/>
          <a:gdLst/>
          <a:ahLst/>
          <a:cxnLst/>
          <a:rect l="0" t="0" r="0" b="0"/>
          <a:pathLst>
            <a:path>
              <a:moveTo>
                <a:pt x="0" y="32695"/>
              </a:moveTo>
              <a:lnTo>
                <a:pt x="1643820" y="32695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A4D343-DB2F-46FF-8EDB-F16BD7FF15E4}">
      <dsp:nvSpPr>
        <dsp:cNvPr id="0" name=""/>
        <dsp:cNvSpPr/>
      </dsp:nvSpPr>
      <dsp:spPr>
        <a:xfrm rot="19236000">
          <a:off x="1465722" y="1483490"/>
          <a:ext cx="1269663" cy="65390"/>
        </a:xfrm>
        <a:custGeom>
          <a:avLst/>
          <a:gdLst/>
          <a:ahLst/>
          <a:cxnLst/>
          <a:rect l="0" t="0" r="0" b="0"/>
          <a:pathLst>
            <a:path>
              <a:moveTo>
                <a:pt x="0" y="32695"/>
              </a:moveTo>
              <a:lnTo>
                <a:pt x="1269663" y="32695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004DA-40A1-45D9-8B9F-E6A6E5697901}">
      <dsp:nvSpPr>
        <dsp:cNvPr id="0" name=""/>
        <dsp:cNvSpPr/>
      </dsp:nvSpPr>
      <dsp:spPr>
        <a:xfrm>
          <a:off x="-413555" y="398404"/>
          <a:ext cx="2805314" cy="27667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56B44A-9802-4003-ADA9-47B22B8667E1}">
      <dsp:nvSpPr>
        <dsp:cNvPr id="0" name=""/>
        <dsp:cNvSpPr/>
      </dsp:nvSpPr>
      <dsp:spPr>
        <a:xfrm>
          <a:off x="2386962" y="-314828"/>
          <a:ext cx="1764795" cy="17418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/>
            <a:t>voiding</a:t>
          </a:r>
          <a:endParaRPr lang="en-US" sz="2800" kern="1200" dirty="0"/>
        </a:p>
      </dsp:txBody>
      <dsp:txXfrm>
        <a:off x="2645410" y="-59734"/>
        <a:ext cx="1247899" cy="1231702"/>
      </dsp:txXfrm>
    </dsp:sp>
    <dsp:sp modelId="{092D91AB-BEEC-4D25-9B9A-8024296660DB}">
      <dsp:nvSpPr>
        <dsp:cNvPr id="0" name=""/>
        <dsp:cNvSpPr/>
      </dsp:nvSpPr>
      <dsp:spPr>
        <a:xfrm>
          <a:off x="3234233" y="1282488"/>
          <a:ext cx="1649000" cy="15346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000" kern="1200" dirty="0"/>
            <a:t>sexual</a:t>
          </a:r>
          <a:endParaRPr lang="en-US" sz="3000" kern="1200" dirty="0"/>
        </a:p>
      </dsp:txBody>
      <dsp:txXfrm>
        <a:off x="3475723" y="1507226"/>
        <a:ext cx="1166020" cy="1085134"/>
      </dsp:txXfrm>
    </dsp:sp>
    <dsp:sp modelId="{D51A2060-7082-4CDC-931F-01E61270A1BA}">
      <dsp:nvSpPr>
        <dsp:cNvPr id="0" name=""/>
        <dsp:cNvSpPr/>
      </dsp:nvSpPr>
      <dsp:spPr>
        <a:xfrm>
          <a:off x="3237229" y="2876623"/>
          <a:ext cx="1608511" cy="16520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/>
            <a:t>fertility</a:t>
          </a:r>
          <a:endParaRPr lang="en-US" sz="2800" kern="1200" dirty="0"/>
        </a:p>
      </dsp:txBody>
      <dsp:txXfrm>
        <a:off x="3472790" y="3118562"/>
        <a:ext cx="1137389" cy="1168188"/>
      </dsp:txXfrm>
    </dsp:sp>
    <dsp:sp modelId="{1D30B36C-2A09-4D20-B87B-295E0D53E264}">
      <dsp:nvSpPr>
        <dsp:cNvPr id="0" name=""/>
        <dsp:cNvSpPr/>
      </dsp:nvSpPr>
      <dsp:spPr>
        <a:xfrm>
          <a:off x="890510" y="3295987"/>
          <a:ext cx="2416204" cy="16518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kern="1200" dirty="0"/>
            <a:t>malignancy</a:t>
          </a:r>
          <a:endParaRPr lang="en-US" sz="2400" kern="1200" dirty="0"/>
        </a:p>
      </dsp:txBody>
      <dsp:txXfrm>
        <a:off x="1244355" y="3537889"/>
        <a:ext cx="1708514" cy="1168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121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#2">
  <dgm:title val=""/>
  <dgm:desc val=""/>
  <dgm:catLst>
    <dgm:cat type="relationship" pri="121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9332DE-1551-4988-BA07-43AB8697204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720725"/>
            <a:ext cx="56705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3D3AE2F-0BDB-4DA7-8CC0-D0FBF4CA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3AE2F-0BDB-4DA7-8CC0-D0FBF4CA19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3AE2F-0BDB-4DA7-8CC0-D0FBF4CA19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1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3AE2F-0BDB-4DA7-8CC0-D0FBF4CA19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7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87" y="1300786"/>
            <a:ext cx="76987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1287" y="3886201"/>
            <a:ext cx="76987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64" y="4289374"/>
            <a:ext cx="9182239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9609" y="698261"/>
            <a:ext cx="870214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547" y="5108728"/>
            <a:ext cx="9182257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7" y="609600"/>
            <a:ext cx="9182257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547" y="4204821"/>
            <a:ext cx="9182257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253" y="609600"/>
            <a:ext cx="8241657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24383" y="3610032"/>
            <a:ext cx="7753990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547" y="4372797"/>
            <a:ext cx="9182257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7256" y="754166"/>
            <a:ext cx="54006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3336" y="2993578"/>
            <a:ext cx="54006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7" y="2138722"/>
            <a:ext cx="9182257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547" y="4662335"/>
            <a:ext cx="9182257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9547" y="609600"/>
            <a:ext cx="9182257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09546" y="2367093"/>
            <a:ext cx="292268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09546" y="2943356"/>
            <a:ext cx="2922687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4539" y="2367093"/>
            <a:ext cx="291608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34757" y="2943356"/>
            <a:ext cx="292656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063844" y="2367093"/>
            <a:ext cx="292796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063844" y="2943356"/>
            <a:ext cx="2927960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09547" y="610772"/>
            <a:ext cx="9182257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09547" y="4204820"/>
            <a:ext cx="292041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09547" y="2367093"/>
            <a:ext cx="2920412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09547" y="4781082"/>
            <a:ext cx="2920412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007" y="4204820"/>
            <a:ext cx="292521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34757" y="2367093"/>
            <a:ext cx="2926563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34757" y="4781081"/>
            <a:ext cx="2926563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063844" y="4204820"/>
            <a:ext cx="292419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063844" y="2367093"/>
            <a:ext cx="2927960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063734" y="4781079"/>
            <a:ext cx="292807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809547" y="2367094"/>
            <a:ext cx="9182257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9716" y="609602"/>
            <a:ext cx="226208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809547" y="609602"/>
            <a:ext cx="6785151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809547" y="2367093"/>
            <a:ext cx="9181702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7" y="828564"/>
            <a:ext cx="9171005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547" y="3657458"/>
            <a:ext cx="9171005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9548" y="618518"/>
            <a:ext cx="9182256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809547" y="2367093"/>
            <a:ext cx="45236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468184" y="2367093"/>
            <a:ext cx="4523065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9548" y="618518"/>
            <a:ext cx="9182256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575" y="2371018"/>
            <a:ext cx="431759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809547" y="3051013"/>
            <a:ext cx="452362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831" y="2371018"/>
            <a:ext cx="432497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468184" y="3051013"/>
            <a:ext cx="4523066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7" y="609600"/>
            <a:ext cx="3486774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498846" y="609601"/>
            <a:ext cx="5492957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547" y="2632852"/>
            <a:ext cx="3486774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7" y="609600"/>
            <a:ext cx="5258012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77911" y="609601"/>
            <a:ext cx="2884044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565" y="2632853"/>
            <a:ext cx="525799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4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801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548" y="618518"/>
            <a:ext cx="9182256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547" y="2367094"/>
            <a:ext cx="918225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2881" y="5883276"/>
            <a:ext cx="2430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9547" y="5883276"/>
            <a:ext cx="5911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4757" y="5883276"/>
            <a:ext cx="6770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>
    <p:fad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50501272"/>
              </p:ext>
            </p:extLst>
          </p:nvPr>
        </p:nvGraphicFramePr>
        <p:xfrm>
          <a:off x="939567" y="2266682"/>
          <a:ext cx="9244668" cy="298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71135322"/>
              </p:ext>
            </p:extLst>
          </p:nvPr>
        </p:nvGraphicFramePr>
        <p:xfrm>
          <a:off x="2863606" y="4784010"/>
          <a:ext cx="5685480" cy="1964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r="36787"/>
          <a:stretch/>
        </p:blipFill>
        <p:spPr>
          <a:xfrm>
            <a:off x="798491" y="512349"/>
            <a:ext cx="3787008" cy="1353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2772" t="4913" r="6664" b="6914"/>
          <a:stretch/>
        </p:blipFill>
        <p:spPr>
          <a:xfrm>
            <a:off x="6587823" y="512349"/>
            <a:ext cx="3555058" cy="124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6089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2813" y="1970029"/>
            <a:ext cx="10110266" cy="3915616"/>
          </a:xfrm>
        </p:spPr>
        <p:txBody>
          <a:bodyPr>
            <a:normAutofit fontScale="85000" lnSpcReduction="20000"/>
          </a:bodyPr>
          <a:lstStyle/>
          <a:p>
            <a:r>
              <a:rPr lang="en-US" sz="2800" cap="none" dirty="0"/>
              <a:t>Neonatologist</a:t>
            </a:r>
          </a:p>
          <a:p>
            <a:r>
              <a:rPr lang="en-US" sz="2800" cap="none" dirty="0"/>
              <a:t>Endocrinologist</a:t>
            </a:r>
          </a:p>
          <a:p>
            <a:r>
              <a:rPr lang="en-US" sz="2800" cap="none" dirty="0"/>
              <a:t>Genetics</a:t>
            </a:r>
          </a:p>
          <a:p>
            <a:r>
              <a:rPr lang="en-US" sz="2800" cap="none" dirty="0"/>
              <a:t>Urologist</a:t>
            </a:r>
          </a:p>
          <a:p>
            <a:r>
              <a:rPr lang="en-US" sz="2800" cap="none" dirty="0"/>
              <a:t>Gynecologist</a:t>
            </a:r>
          </a:p>
          <a:p>
            <a:r>
              <a:rPr lang="en-US" sz="2800" cap="none" dirty="0"/>
              <a:t>Radiologist</a:t>
            </a:r>
          </a:p>
          <a:p>
            <a:r>
              <a:rPr lang="en-US" sz="2800" cap="none" dirty="0"/>
              <a:t>Psychiatrist</a:t>
            </a:r>
          </a:p>
          <a:p>
            <a:r>
              <a:rPr lang="en-US" sz="2800" cap="none" dirty="0"/>
              <a:t>Pathologist</a:t>
            </a:r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38947" y="405948"/>
            <a:ext cx="4997998" cy="758689"/>
            <a:chOff x="2188225" y="289547"/>
            <a:chExt cx="5622528" cy="941569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2406913" y="289547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188225" y="343005"/>
              <a:ext cx="5622528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</a:pPr>
              <a:r>
                <a:rPr lang="sr-Latn-RS" sz="3200" b="1" kern="1200" baseline="0" dirty="0"/>
                <a:t>WH</a:t>
              </a:r>
              <a:r>
                <a:rPr lang="en-US" sz="3200" b="1" kern="1200" baseline="0" dirty="0"/>
                <a:t>O</a:t>
              </a:r>
              <a:endParaRPr lang="en-US" sz="3200" b="1" kern="12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210" y="2242384"/>
            <a:ext cx="7254869" cy="39444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81920" y="1679581"/>
            <a:ext cx="3567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DSD TEAM Serbia</a:t>
            </a:r>
          </a:p>
        </p:txBody>
      </p:sp>
    </p:spTree>
    <p:extLst>
      <p:ext uri="{BB962C8B-B14F-4D97-AF65-F5344CB8AC3E}">
        <p14:creationId xmlns:p14="http://schemas.microsoft.com/office/powerpoint/2010/main" val="2616018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610" y="1793860"/>
            <a:ext cx="10110266" cy="3915616"/>
          </a:xfrm>
        </p:spPr>
        <p:txBody>
          <a:bodyPr>
            <a:normAutofit fontScale="85000" lnSpcReduction="20000"/>
          </a:bodyPr>
          <a:lstStyle/>
          <a:p>
            <a:r>
              <a:rPr lang="en-US" sz="2800" cap="none" dirty="0"/>
              <a:t>Endocrinological issues</a:t>
            </a:r>
          </a:p>
          <a:p>
            <a:r>
              <a:rPr lang="en-US" sz="2800" cap="none" dirty="0"/>
              <a:t>Homeostatic issues</a:t>
            </a:r>
          </a:p>
          <a:p>
            <a:r>
              <a:rPr lang="en-US" sz="2800" cap="none" dirty="0"/>
              <a:t>Malignancy issues</a:t>
            </a:r>
          </a:p>
          <a:p>
            <a:r>
              <a:rPr lang="en-US" sz="2800" cap="none" dirty="0"/>
              <a:t>Sexual issues</a:t>
            </a:r>
          </a:p>
          <a:p>
            <a:r>
              <a:rPr lang="en-US" sz="2800" cap="none" dirty="0"/>
              <a:t>Fertility issues</a:t>
            </a:r>
          </a:p>
          <a:p>
            <a:r>
              <a:rPr lang="en-US" sz="2800" cap="none" dirty="0"/>
              <a:t>Psychological </a:t>
            </a:r>
            <a:r>
              <a:rPr lang="en-US" sz="2800" cap="none" dirty="0" smtClean="0"/>
              <a:t>issues</a:t>
            </a:r>
            <a:endParaRPr lang="sr-Latn-RS" sz="2800" cap="none" dirty="0" smtClean="0"/>
          </a:p>
          <a:p>
            <a:pPr marL="0" indent="0">
              <a:buNone/>
            </a:pPr>
            <a:endParaRPr lang="sr-Latn-RS" sz="2800" cap="none" dirty="0" smtClean="0"/>
          </a:p>
          <a:p>
            <a:r>
              <a:rPr lang="sr-Latn-RS" sz="2800" b="1" cap="none" dirty="0" smtClean="0"/>
              <a:t>Early (</a:t>
            </a:r>
            <a:r>
              <a:rPr lang="en-US" sz="2800" b="1" cap="none" dirty="0"/>
              <a:t>non-necessary</a:t>
            </a:r>
            <a:r>
              <a:rPr lang="sr-Latn-RS" sz="2800" b="1" cap="none" dirty="0" smtClean="0"/>
              <a:t>) surgery issues</a:t>
            </a:r>
            <a:r>
              <a:rPr lang="en-US" sz="2800" b="1" cap="none" dirty="0" smtClean="0"/>
              <a:t>!</a:t>
            </a:r>
            <a:endParaRPr lang="en-US" sz="2800" b="1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38947" y="405948"/>
            <a:ext cx="4997998" cy="758689"/>
            <a:chOff x="2188225" y="289547"/>
            <a:chExt cx="5622528" cy="941569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2406913" y="289547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188225" y="343005"/>
              <a:ext cx="5622528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</a:pPr>
              <a:r>
                <a:rPr lang="sr-Latn-RS" sz="3200" b="1" kern="1200" baseline="0" dirty="0"/>
                <a:t>WH</a:t>
              </a:r>
              <a:r>
                <a:rPr lang="en-US" sz="3200" b="1" dirty="0"/>
                <a:t>Y</a:t>
              </a:r>
              <a:endParaRPr lang="en-US" sz="3200" b="1" kern="1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292" y="2013358"/>
            <a:ext cx="3603032" cy="225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421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2813" y="2395032"/>
            <a:ext cx="10110266" cy="3915616"/>
          </a:xfrm>
        </p:spPr>
        <p:txBody>
          <a:bodyPr>
            <a:normAutofit/>
          </a:bodyPr>
          <a:lstStyle/>
          <a:p>
            <a:r>
              <a:rPr lang="en-US" sz="2800" cap="none" dirty="0"/>
              <a:t>No issues at all</a:t>
            </a:r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38947" y="405948"/>
            <a:ext cx="4997998" cy="758689"/>
            <a:chOff x="2188225" y="289547"/>
            <a:chExt cx="5622528" cy="941569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2406913" y="289547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188225" y="343005"/>
              <a:ext cx="5622528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</a:pPr>
              <a:r>
                <a:rPr lang="sr-Latn-RS" sz="3200" b="1" kern="1200" baseline="0" dirty="0"/>
                <a:t>WH</a:t>
              </a:r>
              <a:r>
                <a:rPr lang="en-US" sz="3200" b="1" dirty="0"/>
                <a:t>Y</a:t>
              </a:r>
              <a:endParaRPr lang="en-US" sz="3200" b="1" kern="12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4815" y="1855161"/>
            <a:ext cx="5962650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18172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2813" y="2395032"/>
            <a:ext cx="10110266" cy="3915616"/>
          </a:xfrm>
        </p:spPr>
        <p:txBody>
          <a:bodyPr>
            <a:normAutofit/>
          </a:bodyPr>
          <a:lstStyle/>
          <a:p>
            <a:r>
              <a:rPr lang="en-US" sz="2800" cap="none" dirty="0"/>
              <a:t>No issues at all</a:t>
            </a:r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sz="2800" cap="none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48" t="3230" r="7051" b="6673"/>
          <a:stretch/>
        </p:blipFill>
        <p:spPr>
          <a:xfrm>
            <a:off x="3863662" y="425003"/>
            <a:ext cx="6194738" cy="620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8661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 smtClean="0"/>
                <a:t>HOW IT WAS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55871" y="1486063"/>
            <a:ext cx="10031959" cy="3424107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DSD newborn</a:t>
            </a:r>
          </a:p>
          <a:p>
            <a:r>
              <a:rPr lang="en-US" sz="2800" cap="none" dirty="0" smtClean="0"/>
              <a:t>DSD team</a:t>
            </a:r>
          </a:p>
          <a:p>
            <a:r>
              <a:rPr lang="en-US" sz="2800" cap="none" dirty="0" smtClean="0"/>
              <a:t>Diagnostic procedures</a:t>
            </a:r>
          </a:p>
          <a:p>
            <a:r>
              <a:rPr lang="en-US" sz="2800" cap="none" dirty="0" smtClean="0"/>
              <a:t>Treatments (hormones, surgery…)</a:t>
            </a:r>
          </a:p>
          <a:p>
            <a:pPr marL="0" indent="0">
              <a:buNone/>
            </a:pPr>
            <a:endParaRPr lang="en-US" sz="2800" cap="none" dirty="0"/>
          </a:p>
          <a:p>
            <a:pPr marL="0" indent="0">
              <a:buNone/>
            </a:pPr>
            <a:r>
              <a:rPr lang="sr-Latn-RS" sz="2800" cap="none" dirty="0" smtClean="0"/>
              <a:t>Everything</a:t>
            </a:r>
            <a:r>
              <a:rPr lang="en-US" sz="2800" cap="none" dirty="0" smtClean="0"/>
              <a:t> </a:t>
            </a:r>
            <a:r>
              <a:rPr lang="en-US" sz="2800" cap="none" dirty="0" smtClean="0"/>
              <a:t>in </a:t>
            </a:r>
            <a:r>
              <a:rPr lang="en-US" sz="2800" b="1" cap="none" dirty="0" smtClean="0"/>
              <a:t>30 days</a:t>
            </a:r>
            <a:r>
              <a:rPr lang="en-US" sz="2800" cap="none" dirty="0" smtClean="0"/>
              <a:t>….! </a:t>
            </a:r>
          </a:p>
          <a:p>
            <a:pPr marL="0" indent="0">
              <a:buNone/>
            </a:pPr>
            <a:r>
              <a:rPr lang="en-US" sz="2800" cap="none" dirty="0" smtClean="0"/>
              <a:t>”</a:t>
            </a:r>
            <a:r>
              <a:rPr lang="en-US" sz="2800" i="1" cap="none" dirty="0" smtClean="0"/>
              <a:t>Newborn should not leave the hospital without having a gender assigned and the entire treatment should be completed!”</a:t>
            </a:r>
            <a:endParaRPr lang="en-US" sz="2800" i="1" cap="none" dirty="0"/>
          </a:p>
          <a:p>
            <a:pPr marL="0" indent="0">
              <a:buNone/>
            </a:pPr>
            <a:endParaRPr lang="en-US" sz="2800" b="1" cap="none" dirty="0"/>
          </a:p>
          <a:p>
            <a:pPr marL="0" indent="0">
              <a:buNone/>
            </a:pPr>
            <a:endParaRPr lang="en-US" sz="2800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750" y="2285200"/>
            <a:ext cx="2666946" cy="145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5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6" t="19251" r="19845" b="4916"/>
          <a:stretch/>
        </p:blipFill>
        <p:spPr>
          <a:xfrm>
            <a:off x="696486" y="979072"/>
            <a:ext cx="9336156" cy="507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7731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772" t="22039" r="21140" b="925"/>
          <a:stretch/>
        </p:blipFill>
        <p:spPr>
          <a:xfrm>
            <a:off x="519129" y="618518"/>
            <a:ext cx="9472675" cy="539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 rot="8547043">
            <a:off x="8985971" y="2971696"/>
            <a:ext cx="1666551" cy="5989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6343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58524"/>
            <a:ext cx="6423689" cy="927590"/>
            <a:chOff x="2567378" y="373267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73267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/>
              <a:r>
                <a:rPr lang="en-US" sz="3600" dirty="0" smtClean="0"/>
                <a:t>PROGRESS   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84696" y="2287531"/>
            <a:ext cx="10031959" cy="3424107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Permanent education</a:t>
            </a:r>
          </a:p>
          <a:p>
            <a:r>
              <a:rPr lang="en-US" sz="2800" cap="none" dirty="0"/>
              <a:t>Attend international meetings and conferences</a:t>
            </a:r>
          </a:p>
          <a:p>
            <a:r>
              <a:rPr lang="en-US" sz="2800" cap="none" dirty="0" smtClean="0"/>
              <a:t>Introducing the new team members</a:t>
            </a:r>
          </a:p>
          <a:p>
            <a:r>
              <a:rPr lang="en-US" sz="2800" cap="none" dirty="0" smtClean="0"/>
              <a:t>Collaborate with NGOs</a:t>
            </a:r>
            <a:r>
              <a:rPr lang="en-US" sz="2800" cap="none" dirty="0"/>
              <a:t>, </a:t>
            </a:r>
            <a:r>
              <a:rPr lang="en-US" sz="2800" cap="none" dirty="0" smtClean="0"/>
              <a:t>legal professionals and institutions</a:t>
            </a:r>
          </a:p>
          <a:p>
            <a:pPr marL="0" indent="0">
              <a:buNone/>
            </a:pPr>
            <a:endParaRPr lang="en-US" sz="2800" cap="none" dirty="0"/>
          </a:p>
          <a:p>
            <a:pPr marL="0" indent="0">
              <a:buNone/>
            </a:pPr>
            <a:endParaRPr lang="en-US" sz="2800" b="1" cap="none" dirty="0"/>
          </a:p>
          <a:p>
            <a:pPr marL="0" indent="0">
              <a:buNone/>
            </a:pP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0108230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 smtClean="0"/>
                <a:t>PROGRESS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55871" y="2305963"/>
            <a:ext cx="10031959" cy="3424107"/>
          </a:xfrm>
        </p:spPr>
        <p:txBody>
          <a:bodyPr>
            <a:noAutofit/>
          </a:bodyPr>
          <a:lstStyle/>
          <a:p>
            <a:r>
              <a:rPr lang="en-US" sz="2800" cap="none" dirty="0"/>
              <a:t>Avoid all non-necessary early surgery</a:t>
            </a:r>
          </a:p>
          <a:p>
            <a:r>
              <a:rPr lang="sr-Latn-RS" sz="2800" b="1" cap="none" dirty="0" smtClean="0"/>
              <a:t>DSD individuals</a:t>
            </a:r>
            <a:r>
              <a:rPr lang="en-US" sz="2800" b="1" cap="none" dirty="0" smtClean="0"/>
              <a:t> </a:t>
            </a:r>
            <a:r>
              <a:rPr lang="en-US" sz="2800" b="1" cap="none" dirty="0"/>
              <a:t>should participate in decision for corrective surgery</a:t>
            </a:r>
          </a:p>
          <a:p>
            <a:pPr marL="0" indent="0">
              <a:buNone/>
            </a:pPr>
            <a:endParaRPr lang="en-US" sz="2800" b="1" cap="none" dirty="0"/>
          </a:p>
          <a:p>
            <a:pPr marL="0" indent="0">
              <a:buNone/>
            </a:pP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9028022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93" y="154879"/>
            <a:ext cx="9182256" cy="1596177"/>
          </a:xfrm>
        </p:spPr>
        <p:txBody>
          <a:bodyPr/>
          <a:lstStyle/>
          <a:p>
            <a:r>
              <a:rPr lang="en-US" dirty="0" smtClean="0"/>
              <a:t>Decision making process regarding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8993" y="1570752"/>
            <a:ext cx="9181702" cy="3424107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The UN Committee on the Rights of the Child, </a:t>
            </a:r>
            <a:r>
              <a:rPr lang="en-US" sz="2800" cap="none" dirty="0" smtClean="0"/>
              <a:t>has denounced</a:t>
            </a:r>
            <a:r>
              <a:rPr lang="sr-Latn-RS" sz="2800" cap="none" dirty="0" smtClean="0"/>
              <a:t>:</a:t>
            </a:r>
          </a:p>
          <a:p>
            <a:pPr marL="0" indent="0">
              <a:buNone/>
            </a:pPr>
            <a:r>
              <a:rPr lang="en-US" sz="2800" cap="none" dirty="0" smtClean="0"/>
              <a:t>“</a:t>
            </a:r>
            <a:r>
              <a:rPr lang="en-US" sz="2800" cap="none" dirty="0" smtClean="0"/>
              <a:t>medically unnecessary surgical and other procedures on intersex children, without their informed consent, which often entail irreversible consequences and can cause severe physical and psychological suffering” </a:t>
            </a:r>
            <a:endParaRPr lang="sr-Latn-RS" sz="2800" cap="none" dirty="0" smtClean="0"/>
          </a:p>
          <a:p>
            <a:pPr marL="0" indent="0">
              <a:buNone/>
            </a:pPr>
            <a:endParaRPr lang="sr-Latn-RS" sz="1000" cap="none" dirty="0" smtClean="0"/>
          </a:p>
          <a:p>
            <a:pPr marL="0" indent="0">
              <a:buNone/>
            </a:pPr>
            <a:r>
              <a:rPr lang="en-US" sz="2800" cap="none" dirty="0" smtClean="0"/>
              <a:t>as </a:t>
            </a:r>
            <a:r>
              <a:rPr lang="en-US" sz="2800" cap="none" dirty="0" smtClean="0"/>
              <a:t>a </a:t>
            </a:r>
            <a:r>
              <a:rPr lang="en-US" sz="2800" b="1" cap="none" dirty="0" smtClean="0"/>
              <a:t>harmful practice </a:t>
            </a:r>
            <a:r>
              <a:rPr lang="en-US" sz="2800" cap="none" dirty="0" smtClean="0"/>
              <a:t>and a clear </a:t>
            </a:r>
            <a:r>
              <a:rPr lang="en-US" sz="2800" b="1" cap="none" dirty="0" smtClean="0"/>
              <a:t>violation of the human rights</a:t>
            </a:r>
            <a:r>
              <a:rPr lang="en-US" sz="2800" cap="none" dirty="0" smtClean="0"/>
              <a:t> of the child.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8626911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 descr="Αποτέλεσμα εικόνας για XY CHROMOSO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6" t="1607" r="62339" b="-1607"/>
          <a:stretch/>
        </p:blipFill>
        <p:spPr bwMode="auto">
          <a:xfrm>
            <a:off x="6176963" y="370634"/>
            <a:ext cx="800383" cy="145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34319" y="817414"/>
            <a:ext cx="3996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1. chromosomal gender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319" y="4615614"/>
            <a:ext cx="3683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3. phenotypic gender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4319" y="2609263"/>
            <a:ext cx="3276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2. gonadal gender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319" y="5909787"/>
            <a:ext cx="4020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600" dirty="0" smtClean="0"/>
              <a:t>4. </a:t>
            </a:r>
            <a:r>
              <a:rPr lang="en-US" sz="3600" u="sng" dirty="0" smtClean="0"/>
              <a:t>GENDER </a:t>
            </a:r>
            <a:r>
              <a:rPr lang="en-US" sz="3600" u="sng" dirty="0"/>
              <a:t>IDENTITY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360" t="35641" r="61370" b="32051"/>
          <a:stretch/>
        </p:blipFill>
        <p:spPr>
          <a:xfrm>
            <a:off x="4869897" y="2128091"/>
            <a:ext cx="1137914" cy="150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3429" t="36153" r="16562" b="30770"/>
          <a:stretch/>
        </p:blipFill>
        <p:spPr>
          <a:xfrm>
            <a:off x="6211649" y="2128091"/>
            <a:ext cx="1217262" cy="150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Αποτέλεσμα εικόνας για XY CHROMOSO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0" r="-2688" b="10288"/>
          <a:stretch/>
        </p:blipFill>
        <p:spPr bwMode="auto">
          <a:xfrm>
            <a:off x="5191436" y="397151"/>
            <a:ext cx="816375" cy="139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413" t="64343" r="53173" b="8353"/>
          <a:stretch/>
        </p:blipFill>
        <p:spPr>
          <a:xfrm>
            <a:off x="4577890" y="4205375"/>
            <a:ext cx="1546608" cy="1494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9830" t="10423" r="6129" b="11933"/>
          <a:stretch/>
        </p:blipFill>
        <p:spPr>
          <a:xfrm>
            <a:off x="6324517" y="4205375"/>
            <a:ext cx="1686187" cy="1510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723" y="3789516"/>
            <a:ext cx="2246679" cy="235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44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58202"/>
              </p:ext>
            </p:extLst>
          </p:nvPr>
        </p:nvGraphicFramePr>
        <p:xfrm>
          <a:off x="487062" y="268448"/>
          <a:ext cx="10007566" cy="527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2583809" y="5844209"/>
            <a:ext cx="5964573" cy="1013791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904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9547" y="1452693"/>
            <a:ext cx="9181702" cy="3424107"/>
          </a:xfrm>
        </p:spPr>
        <p:txBody>
          <a:bodyPr/>
          <a:lstStyle/>
          <a:p>
            <a:r>
              <a:rPr lang="en-US" sz="2800" dirty="0" smtClean="0"/>
              <a:t>Genital reconstructive surgery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9547" y="2905539"/>
            <a:ext cx="2782957" cy="12722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Is it necessary? why?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929545" y="3604591"/>
            <a:ext cx="2782957" cy="12722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When should it be done?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49544" y="4316894"/>
            <a:ext cx="2782957" cy="12722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are the benefits and risks?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11512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3928591"/>
              </p:ext>
            </p:extLst>
          </p:nvPr>
        </p:nvGraphicFramePr>
        <p:xfrm>
          <a:off x="615545" y="2025395"/>
          <a:ext cx="5856023" cy="4413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7113" y="3893592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AESTHETIC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9689" y="4232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618056"/>
              </p:ext>
            </p:extLst>
          </p:nvPr>
        </p:nvGraphicFramePr>
        <p:xfrm>
          <a:off x="5765761" y="1910208"/>
          <a:ext cx="4883238" cy="481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16100" y="3370372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FUNCTIONAL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79477" y="231492"/>
            <a:ext cx="5273247" cy="112182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2" name="Rounded Rectangle 11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613342" y="373267"/>
              <a:ext cx="5183730" cy="8346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</a:pPr>
              <a:r>
                <a:rPr lang="en-US" sz="3200" kern="1200" baseline="0" dirty="0"/>
                <a:t>DSD SURGERY</a:t>
              </a:r>
            </a:p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</a:pPr>
              <a:r>
                <a:rPr lang="en-US" sz="3200" b="1" dirty="0"/>
                <a:t>GOALS</a:t>
              </a:r>
              <a:endParaRPr lang="en-US" sz="32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2542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9253" y="1033987"/>
            <a:ext cx="10867004" cy="34241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DECISION MAKING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121448" y="3187146"/>
            <a:ext cx="3293769" cy="12722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Who makes the decision?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948636" y="1473831"/>
            <a:ext cx="3590057" cy="12722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When should the decisions be made?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035639" y="4897938"/>
            <a:ext cx="3293769" cy="12722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information are used to make the decision?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878440" y="3185885"/>
            <a:ext cx="3293769" cy="12722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support is available?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154116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/>
                <a:t>PARENTS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3641" y="1639701"/>
            <a:ext cx="9834069" cy="3424107"/>
          </a:xfrm>
        </p:spPr>
        <p:txBody>
          <a:bodyPr>
            <a:noAutofit/>
          </a:bodyPr>
          <a:lstStyle/>
          <a:p>
            <a:r>
              <a:rPr lang="en-US" sz="2800" cap="none" dirty="0"/>
              <a:t>DSD is extremely stressful for the </a:t>
            </a:r>
            <a:r>
              <a:rPr lang="en-US" sz="2800" cap="none" dirty="0" smtClean="0"/>
              <a:t>parents (it is considered as a second stressful event, after stillbirth / neonatal death)</a:t>
            </a:r>
          </a:p>
          <a:p>
            <a:pPr marL="0" indent="0">
              <a:buNone/>
            </a:pPr>
            <a:r>
              <a:rPr lang="en-US" sz="2800" cap="none" dirty="0" smtClean="0"/>
              <a:t> </a:t>
            </a:r>
            <a:endParaRPr lang="en-US" sz="2800" cap="none" dirty="0"/>
          </a:p>
          <a:p>
            <a:r>
              <a:rPr lang="en-US" sz="2800" cap="none" dirty="0" smtClean="0"/>
              <a:t>Explain </a:t>
            </a:r>
            <a:r>
              <a:rPr lang="en-US" sz="2800" cap="none" dirty="0"/>
              <a:t>the </a:t>
            </a:r>
            <a:r>
              <a:rPr lang="en-US" sz="2800" cap="none" dirty="0" smtClean="0"/>
              <a:t>condition / counseling  </a:t>
            </a:r>
            <a:endParaRPr lang="en-US" sz="2800" cap="none" dirty="0"/>
          </a:p>
          <a:p>
            <a:r>
              <a:rPr lang="en-US" sz="2800" cap="none" dirty="0" smtClean="0"/>
              <a:t>Discuss </a:t>
            </a:r>
            <a:r>
              <a:rPr lang="en-US" sz="2800" cap="none" dirty="0"/>
              <a:t>the </a:t>
            </a:r>
            <a:r>
              <a:rPr lang="en-US" sz="2800" cap="none" dirty="0" smtClean="0"/>
              <a:t>protocols</a:t>
            </a:r>
          </a:p>
          <a:p>
            <a:r>
              <a:rPr lang="en-US" sz="2800" cap="none" dirty="0" smtClean="0"/>
              <a:t>Introduce to the rights of the child</a:t>
            </a:r>
          </a:p>
          <a:p>
            <a:r>
              <a:rPr lang="en-US" sz="2800" cap="none" dirty="0" smtClean="0"/>
              <a:t>Connect with supporting groups</a:t>
            </a:r>
          </a:p>
          <a:p>
            <a:endParaRPr lang="en-US" sz="2800" cap="none" dirty="0" smtClean="0"/>
          </a:p>
          <a:p>
            <a:endParaRPr lang="en-US" sz="2800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68" y="3707935"/>
            <a:ext cx="4048255" cy="227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55978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Gayten-lgbt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err="1" smtClean="0"/>
              <a:t>Xy</a:t>
            </a:r>
            <a:r>
              <a:rPr lang="en-US" sz="2800" dirty="0" smtClean="0"/>
              <a:t> </a:t>
            </a:r>
            <a:r>
              <a:rPr lang="en-US" sz="2800" dirty="0" err="1" smtClean="0"/>
              <a:t>speCTrum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22" y="2682973"/>
            <a:ext cx="4474895" cy="351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68" y="-154619"/>
            <a:ext cx="3330430" cy="33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403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I</a:t>
            </a:r>
            <a:r>
              <a:rPr lang="en-US" sz="2800" cap="none" dirty="0" smtClean="0"/>
              <a:t>n our country the deadline for registering the birth of a child (including the gender of a baby) is </a:t>
            </a:r>
            <a:r>
              <a:rPr lang="en-US" sz="2800" b="1" cap="none" dirty="0" smtClean="0"/>
              <a:t>30 days </a:t>
            </a:r>
            <a:r>
              <a:rPr lang="en-US" sz="2800" cap="none" dirty="0" smtClean="0"/>
              <a:t>after delivery 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13563321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3778" y="397349"/>
            <a:ext cx="9181702" cy="3424107"/>
          </a:xfrm>
        </p:spPr>
        <p:txBody>
          <a:bodyPr>
            <a:noAutofit/>
          </a:bodyPr>
          <a:lstStyle/>
          <a:p>
            <a:pPr algn="just"/>
            <a:r>
              <a:rPr lang="en-US" sz="3200" cap="none" dirty="0"/>
              <a:t>The child has the right to </a:t>
            </a:r>
            <a:r>
              <a:rPr lang="en-US" sz="3200" b="1" cap="none" dirty="0" smtClean="0"/>
              <a:t>health care</a:t>
            </a:r>
            <a:r>
              <a:rPr lang="en-US" sz="3200" cap="none" dirty="0" smtClean="0"/>
              <a:t> </a:t>
            </a:r>
            <a:r>
              <a:rPr lang="en-US" sz="3200" cap="none" dirty="0"/>
              <a:t>and </a:t>
            </a:r>
            <a:r>
              <a:rPr lang="en-US" sz="3200" cap="none" dirty="0" smtClean="0"/>
              <a:t>timely </a:t>
            </a:r>
            <a:r>
              <a:rPr lang="en-US" sz="3200" b="1" cap="none" dirty="0" smtClean="0"/>
              <a:t>given </a:t>
            </a:r>
            <a:r>
              <a:rPr lang="en-US" sz="3200" b="1" cap="none" dirty="0"/>
              <a:t>information </a:t>
            </a:r>
            <a:r>
              <a:rPr lang="en-US" sz="3200" cap="none" dirty="0"/>
              <a:t>about </a:t>
            </a:r>
            <a:r>
              <a:rPr lang="en-US" sz="3200" cap="none" dirty="0" smtClean="0"/>
              <a:t>his/her health condition</a:t>
            </a:r>
          </a:p>
          <a:p>
            <a:pPr algn="just"/>
            <a:endParaRPr lang="en-US" sz="3200" cap="none" dirty="0"/>
          </a:p>
          <a:p>
            <a:pPr algn="just"/>
            <a:r>
              <a:rPr lang="en-US" sz="3200" cap="none" dirty="0" smtClean="0"/>
              <a:t>From </a:t>
            </a:r>
            <a:r>
              <a:rPr lang="en-US" sz="3200" cap="none" dirty="0"/>
              <a:t>the </a:t>
            </a:r>
            <a:r>
              <a:rPr lang="en-US" sz="3200" b="1" cap="none" dirty="0"/>
              <a:t>age of 15, </a:t>
            </a:r>
            <a:r>
              <a:rPr lang="en-US" sz="3200" cap="none" dirty="0"/>
              <a:t>everyone has the right to receive timely </a:t>
            </a:r>
            <a:r>
              <a:rPr lang="en-US" sz="3200" cap="none" dirty="0" smtClean="0"/>
              <a:t>information </a:t>
            </a:r>
            <a:r>
              <a:rPr lang="en-US" sz="3200" cap="none" dirty="0"/>
              <a:t>from the competent healthcare professional in order to </a:t>
            </a:r>
            <a:r>
              <a:rPr lang="en-US" sz="3200" b="1" cap="none" dirty="0"/>
              <a:t>make a decision </a:t>
            </a:r>
            <a:r>
              <a:rPr lang="en-US" sz="3200" cap="none" dirty="0"/>
              <a:t>on whether to agree to the proposed medical measure, as well as access to all their medical </a:t>
            </a:r>
            <a:r>
              <a:rPr lang="en-US" sz="3200" cap="none" dirty="0" smtClean="0"/>
              <a:t>documentation</a:t>
            </a:r>
            <a:r>
              <a:rPr lang="en-US" sz="2400" cap="non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80016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70911" y="2251183"/>
            <a:ext cx="9181702" cy="3424107"/>
          </a:xfrm>
        </p:spPr>
        <p:txBody>
          <a:bodyPr/>
          <a:lstStyle/>
          <a:p>
            <a:r>
              <a:rPr lang="en-US" sz="2800" cap="none" dirty="0"/>
              <a:t>From the </a:t>
            </a:r>
            <a:r>
              <a:rPr lang="en-US" sz="2800" b="1" cap="none" dirty="0"/>
              <a:t>age of 15, </a:t>
            </a:r>
            <a:r>
              <a:rPr lang="en-US" sz="2800" cap="none" dirty="0"/>
              <a:t>he/she has the right to submit a request for a </a:t>
            </a:r>
            <a:r>
              <a:rPr lang="en-US" sz="2800" b="1" cap="none" dirty="0"/>
              <a:t>change of personal </a:t>
            </a:r>
            <a:r>
              <a:rPr lang="en-US" sz="2800" b="1" cap="none" dirty="0" smtClean="0"/>
              <a:t>name</a:t>
            </a:r>
          </a:p>
          <a:p>
            <a:pPr marL="0" indent="0">
              <a:buNone/>
            </a:pPr>
            <a:endParaRPr lang="en-US" sz="2800" b="1" cap="none" dirty="0" smtClean="0"/>
          </a:p>
          <a:p>
            <a:r>
              <a:rPr lang="en-US" sz="2800" cap="none" dirty="0" smtClean="0"/>
              <a:t>Gender surgery is </a:t>
            </a:r>
            <a:r>
              <a:rPr lang="en-US" sz="2800" cap="none" dirty="0"/>
              <a:t>allowed </a:t>
            </a:r>
            <a:r>
              <a:rPr lang="en-US" sz="2800" cap="none" dirty="0" smtClean="0"/>
              <a:t>at </a:t>
            </a:r>
            <a:r>
              <a:rPr lang="en-US" sz="2800" cap="none" dirty="0"/>
              <a:t>the </a:t>
            </a:r>
            <a:r>
              <a:rPr lang="en-US" sz="2800" b="1" cap="none" dirty="0"/>
              <a:t>age of </a:t>
            </a:r>
            <a:r>
              <a:rPr lang="en-US" sz="2800" b="1" cap="none" dirty="0" smtClean="0"/>
              <a:t>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208544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Changes IN THE PAST YEARS (SERBIA)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cap="none" dirty="0" smtClean="0"/>
              <a:t>Year 2009. recognize “</a:t>
            </a:r>
            <a:r>
              <a:rPr lang="en-US" sz="2800" b="1" cap="none" dirty="0" smtClean="0"/>
              <a:t>health issues and conditions” </a:t>
            </a:r>
            <a:r>
              <a:rPr lang="en-US" sz="2800" cap="none" dirty="0" smtClean="0"/>
              <a:t>as a basis for discrimination </a:t>
            </a:r>
            <a:r>
              <a:rPr lang="en-US" sz="2800" cap="none" dirty="0"/>
              <a:t>(article 22 of the Law on Prohibition of </a:t>
            </a:r>
            <a:r>
              <a:rPr lang="en-US" sz="2800" cap="none" dirty="0" smtClean="0"/>
              <a:t>Discrimination, Republic of Serbia, </a:t>
            </a:r>
            <a:r>
              <a:rPr lang="en-US" sz="2800" cap="none" dirty="0"/>
              <a:t>“Sl. </a:t>
            </a:r>
            <a:r>
              <a:rPr lang="en-US" sz="2800" cap="none" dirty="0" err="1"/>
              <a:t>glasnik</a:t>
            </a:r>
            <a:r>
              <a:rPr lang="en-US" sz="2800" cap="none" dirty="0"/>
              <a:t> RS”, no. 22/2009)</a:t>
            </a:r>
          </a:p>
        </p:txBody>
      </p:sp>
    </p:spTree>
    <p:extLst>
      <p:ext uri="{BB962C8B-B14F-4D97-AF65-F5344CB8AC3E}">
        <p14:creationId xmlns:p14="http://schemas.microsoft.com/office/powerpoint/2010/main" val="38081621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42" y="1661374"/>
            <a:ext cx="2789187" cy="893772"/>
          </a:xfrm>
        </p:spPr>
        <p:txBody>
          <a:bodyPr>
            <a:normAutofit/>
          </a:bodyPr>
          <a:lstStyle/>
          <a:p>
            <a:r>
              <a:rPr lang="en-US" sz="3200" b="1" cap="none" dirty="0"/>
              <a:t>Differences</a:t>
            </a:r>
            <a:r>
              <a:rPr lang="en-US" sz="2800" b="1" cap="none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3640" y="2367093"/>
            <a:ext cx="9955368" cy="321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cap="none" dirty="0" smtClean="0"/>
              <a:t>Disorder </a:t>
            </a:r>
            <a:r>
              <a:rPr lang="en-US" sz="3200" b="1" cap="none" dirty="0"/>
              <a:t>of sexual development (DSD</a:t>
            </a:r>
            <a:r>
              <a:rPr lang="en-US" sz="3200" cap="none" dirty="0"/>
              <a:t>) </a:t>
            </a:r>
            <a:r>
              <a:rPr lang="en-US" sz="3200" cap="none" dirty="0" smtClean="0"/>
              <a:t>–</a:t>
            </a:r>
          </a:p>
          <a:p>
            <a:pPr marL="0" indent="0">
              <a:buNone/>
            </a:pPr>
            <a:r>
              <a:rPr lang="en-US" sz="3200" cap="none" dirty="0" smtClean="0"/>
              <a:t>development </a:t>
            </a:r>
            <a:r>
              <a:rPr lang="en-US" sz="3200" cap="none" dirty="0"/>
              <a:t>of chromosomal, gonadal or anatomical sex is </a:t>
            </a:r>
            <a:r>
              <a:rPr lang="en-US" sz="3200" b="1" cap="none" dirty="0" smtClean="0"/>
              <a:t>atypical (variations)</a:t>
            </a:r>
            <a:endParaRPr lang="en-US" sz="3200" b="1" cap="none" dirty="0"/>
          </a:p>
          <a:p>
            <a:endParaRPr lang="en-US" sz="2600" b="1" cap="none" dirty="0"/>
          </a:p>
          <a:p>
            <a:endParaRPr lang="en-US" sz="2600" b="1" cap="none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56068" y="2449496"/>
            <a:ext cx="1094704" cy="479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69036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7" y="249403"/>
            <a:ext cx="9182256" cy="65660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Changes IN THE PAST </a:t>
            </a:r>
            <a:r>
              <a:rPr lang="en-US" sz="3200" b="1" dirty="0"/>
              <a:t>YEARS (SERBIA)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7838" y="1125523"/>
            <a:ext cx="9831897" cy="3424107"/>
          </a:xfrm>
        </p:spPr>
        <p:txBody>
          <a:bodyPr>
            <a:noAutofit/>
          </a:bodyPr>
          <a:lstStyle/>
          <a:p>
            <a:pPr algn="just"/>
            <a:r>
              <a:rPr lang="en-US" sz="2800" cap="none" dirty="0"/>
              <a:t>F</a:t>
            </a:r>
            <a:r>
              <a:rPr lang="en-US" sz="2800" cap="none" dirty="0" smtClean="0"/>
              <a:t>rom 2021 we have two legal acts that recognize “</a:t>
            </a:r>
            <a:r>
              <a:rPr lang="en-US" sz="2800" b="1" cap="none" dirty="0" smtClean="0"/>
              <a:t>gender characteristics” </a:t>
            </a:r>
            <a:r>
              <a:rPr lang="en-US" sz="2800" cap="none" dirty="0" smtClean="0"/>
              <a:t>(besides gender identity, sexual orientation etc.)</a:t>
            </a:r>
            <a:r>
              <a:rPr lang="en-US" sz="2800" b="1" cap="none" dirty="0" smtClean="0"/>
              <a:t> as a basis for discrimination </a:t>
            </a:r>
            <a:r>
              <a:rPr lang="en-US" sz="2800" cap="none" dirty="0" smtClean="0"/>
              <a:t>(</a:t>
            </a:r>
            <a:r>
              <a:rPr lang="en-US" sz="2800" cap="none" dirty="0"/>
              <a:t>article 52 of the Law on Prohibition of Discrimination, “Sl. </a:t>
            </a:r>
            <a:r>
              <a:rPr lang="en-US" sz="2800" cap="none" dirty="0" err="1"/>
              <a:t>glasnik</a:t>
            </a:r>
            <a:r>
              <a:rPr lang="en-US" sz="2800" cap="none" dirty="0"/>
              <a:t> RS”, 52/2021and article 4 of the Law on Gender Equality, “Sl. </a:t>
            </a:r>
            <a:r>
              <a:rPr lang="en-US" sz="2800" cap="none" dirty="0" err="1"/>
              <a:t>glasnik</a:t>
            </a:r>
            <a:r>
              <a:rPr lang="en-US" sz="2800" cap="none" dirty="0"/>
              <a:t> RS ”, no. 4/2021)</a:t>
            </a:r>
          </a:p>
          <a:p>
            <a:pPr marL="0" indent="0">
              <a:buNone/>
            </a:pPr>
            <a:endParaRPr lang="en-US" sz="2800" b="1" cap="none" dirty="0" smtClean="0"/>
          </a:p>
          <a:p>
            <a:pPr algn="just"/>
            <a:r>
              <a:rPr lang="en-US" sz="2800" cap="none" dirty="0" smtClean="0"/>
              <a:t>These legal acts enables </a:t>
            </a:r>
            <a:r>
              <a:rPr lang="en-US" sz="2800" b="1" cap="none" dirty="0" smtClean="0"/>
              <a:t>full legal protection of intersex individuals </a:t>
            </a:r>
            <a:r>
              <a:rPr lang="en-US" sz="2800" cap="none" dirty="0" smtClean="0"/>
              <a:t>in the legal system of our country) and we became the second country in the region to do so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74359605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 smtClean="0"/>
                <a:t>OUR GOALS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93233" y="1715953"/>
            <a:ext cx="10109865" cy="3424107"/>
          </a:xfrm>
        </p:spPr>
        <p:txBody>
          <a:bodyPr>
            <a:noAutofit/>
          </a:bodyPr>
          <a:lstStyle/>
          <a:p>
            <a:r>
              <a:rPr lang="en-US" sz="2600" b="1" cap="none" dirty="0" smtClean="0"/>
              <a:t>Multidisciplinary </a:t>
            </a:r>
            <a:r>
              <a:rPr lang="en-US" sz="2600" cap="none" dirty="0"/>
              <a:t>approach is </a:t>
            </a:r>
            <a:r>
              <a:rPr lang="en-US" sz="2600" cap="none" dirty="0" smtClean="0"/>
              <a:t>necessary</a:t>
            </a:r>
          </a:p>
          <a:p>
            <a:r>
              <a:rPr lang="en-US" sz="2600" cap="none" dirty="0" smtClean="0"/>
              <a:t>Try to enroll </a:t>
            </a:r>
            <a:r>
              <a:rPr lang="en-US" sz="2600" b="1" cap="none" dirty="0" smtClean="0"/>
              <a:t>guidelines</a:t>
            </a:r>
            <a:r>
              <a:rPr lang="en-US" sz="2600" cap="none" dirty="0" smtClean="0"/>
              <a:t> to health care workers</a:t>
            </a:r>
          </a:p>
          <a:p>
            <a:r>
              <a:rPr lang="en-US" sz="2600" b="1" cap="none" dirty="0" smtClean="0"/>
              <a:t>Individualized approach </a:t>
            </a:r>
            <a:r>
              <a:rPr lang="en-US" sz="2600" cap="none" dirty="0" smtClean="0"/>
              <a:t>to all DSD individuals</a:t>
            </a:r>
          </a:p>
          <a:p>
            <a:r>
              <a:rPr lang="en-US" sz="2600" cap="none" dirty="0" smtClean="0"/>
              <a:t>Make </a:t>
            </a:r>
            <a:r>
              <a:rPr lang="en-US" sz="2600" b="1" cap="none" dirty="0" smtClean="0"/>
              <a:t>transparent</a:t>
            </a:r>
            <a:r>
              <a:rPr lang="en-US" sz="2600" cap="none" dirty="0" smtClean="0"/>
              <a:t> all procedures and statistics, with the </a:t>
            </a:r>
            <a:r>
              <a:rPr lang="en-US" sz="2600" b="1" cap="none" dirty="0" smtClean="0"/>
              <a:t>respect of the privacy</a:t>
            </a:r>
          </a:p>
          <a:p>
            <a:r>
              <a:rPr lang="en-US" sz="2600" cap="none" dirty="0" smtClean="0"/>
              <a:t>Avoid </a:t>
            </a:r>
            <a:r>
              <a:rPr lang="en-US" sz="2600" b="1" cap="none" dirty="0" smtClean="0"/>
              <a:t>early non-necessary surgery </a:t>
            </a:r>
            <a:r>
              <a:rPr lang="en-US" sz="2600" cap="none" dirty="0" smtClean="0"/>
              <a:t>(human right violation!) </a:t>
            </a:r>
          </a:p>
          <a:p>
            <a:r>
              <a:rPr lang="en-US" sz="2600" cap="none" dirty="0" smtClean="0"/>
              <a:t>DSD </a:t>
            </a:r>
            <a:r>
              <a:rPr lang="en-US" sz="2600" cap="none" dirty="0"/>
              <a:t>individuals should </a:t>
            </a:r>
            <a:r>
              <a:rPr lang="en-US" sz="2600" b="1" cap="none" dirty="0"/>
              <a:t>participate in the decision</a:t>
            </a:r>
            <a:r>
              <a:rPr lang="en-US" sz="2600" cap="none" dirty="0"/>
              <a:t> for </a:t>
            </a:r>
            <a:r>
              <a:rPr lang="en-US" sz="2600" cap="none" dirty="0" smtClean="0"/>
              <a:t>the treatment</a:t>
            </a:r>
          </a:p>
          <a:p>
            <a:endParaRPr lang="en-US" sz="2800" cap="none" dirty="0"/>
          </a:p>
          <a:p>
            <a:pPr marL="0" indent="0">
              <a:buNone/>
            </a:pPr>
            <a:endParaRPr lang="en-US" sz="2800" cap="none" dirty="0" smtClean="0"/>
          </a:p>
          <a:p>
            <a:endParaRPr lang="en-US" sz="2800" cap="none" dirty="0" smtClean="0"/>
          </a:p>
          <a:p>
            <a:pPr marL="0" indent="0">
              <a:buNone/>
            </a:pPr>
            <a:endParaRPr lang="en-US" sz="2800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241" y="1546109"/>
            <a:ext cx="2313162" cy="15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838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729" r="5742"/>
          <a:stretch/>
        </p:blipFill>
        <p:spPr>
          <a:xfrm>
            <a:off x="2403000" y="763798"/>
            <a:ext cx="1462398" cy="170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95869" y="2497650"/>
            <a:ext cx="1818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Rade Vukovic, MD, PhD</a:t>
            </a:r>
          </a:p>
          <a:p>
            <a:r>
              <a:rPr lang="sr-Latn-RS" dirty="0" smtClean="0"/>
              <a:t>Pediatric </a:t>
            </a:r>
            <a:r>
              <a:rPr lang="sr-Latn-RS" dirty="0"/>
              <a:t>e</a:t>
            </a:r>
            <a:r>
              <a:rPr lang="sr-Latn-RS" dirty="0" smtClean="0"/>
              <a:t>ndocrinologist,</a:t>
            </a:r>
            <a:endParaRPr lang="sr-Latn-RS" dirty="0"/>
          </a:p>
          <a:p>
            <a:r>
              <a:rPr lang="en-US" dirty="0"/>
              <a:t>DSD Working Group Secretary</a:t>
            </a:r>
            <a:r>
              <a:rPr lang="sr-Latn-RS" dirty="0"/>
              <a:t> (ESPE)</a:t>
            </a:r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336" r="36128"/>
          <a:stretch/>
        </p:blipFill>
        <p:spPr>
          <a:xfrm>
            <a:off x="6398540" y="2624484"/>
            <a:ext cx="1621335" cy="202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001" t="192" r="32223" b="13844"/>
          <a:stretch/>
        </p:blipFill>
        <p:spPr>
          <a:xfrm>
            <a:off x="8600352" y="3243134"/>
            <a:ext cx="1706440" cy="202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67851" y="5359972"/>
            <a:ext cx="2239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Vladimir Kojovic, MD, PhD</a:t>
            </a:r>
          </a:p>
          <a:p>
            <a:r>
              <a:rPr lang="sr-Latn-RS" dirty="0" smtClean="0"/>
              <a:t>Pediatric surgeon</a:t>
            </a:r>
          </a:p>
          <a:p>
            <a:r>
              <a:rPr lang="sr-Latn-RS" dirty="0" smtClean="0"/>
              <a:t>and </a:t>
            </a:r>
            <a:r>
              <a:rPr lang="sr-Latn-RS" dirty="0"/>
              <a:t>urologist</a:t>
            </a:r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2156" r="9923"/>
          <a:stretch/>
        </p:blipFill>
        <p:spPr>
          <a:xfrm>
            <a:off x="475795" y="252925"/>
            <a:ext cx="1522140" cy="197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5795" y="2294667"/>
            <a:ext cx="1703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Danilo Pesic, MD, PhD</a:t>
            </a:r>
          </a:p>
          <a:p>
            <a:r>
              <a:rPr lang="sr-Latn-RS" dirty="0"/>
              <a:t>Psychiatrist and </a:t>
            </a:r>
          </a:p>
          <a:p>
            <a:r>
              <a:rPr lang="sr-Latn-RS" dirty="0"/>
              <a:t>Psychotherapist 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9168" y="4759807"/>
            <a:ext cx="2302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Kristijan Randjelovic</a:t>
            </a:r>
          </a:p>
          <a:p>
            <a:r>
              <a:rPr lang="sr-Latn-RS" dirty="0" smtClean="0"/>
              <a:t>NGO „XY Spectrum“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0447" r="8190"/>
          <a:stretch/>
        </p:blipFill>
        <p:spPr>
          <a:xfrm>
            <a:off x="4379143" y="1412213"/>
            <a:ext cx="1719743" cy="197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396720" y="3448829"/>
            <a:ext cx="18911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Jelena Simic, PhD</a:t>
            </a:r>
            <a:endParaRPr lang="sr-Latn-RS" b="1" dirty="0"/>
          </a:p>
          <a:p>
            <a:r>
              <a:rPr lang="sr-Latn-RS" dirty="0" smtClean="0"/>
              <a:t>Professor of Law,</a:t>
            </a:r>
          </a:p>
          <a:p>
            <a:r>
              <a:rPr lang="sr-Latn-RS" dirty="0" smtClean="0"/>
              <a:t>Union University,</a:t>
            </a:r>
          </a:p>
          <a:p>
            <a:r>
              <a:rPr lang="sr-Latn-RS" dirty="0" smtClean="0"/>
              <a:t>Belgrade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545123" y="252925"/>
            <a:ext cx="5084150" cy="644697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5" name="Rounded Rectangle 14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590359" y="340784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200" dirty="0" smtClean="0"/>
                <a:t>Regards from Belgrade </a:t>
              </a:r>
              <a:endParaRPr lang="en-US" altLang="en-US" sz="3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233" y="4910809"/>
            <a:ext cx="3991989" cy="175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Heart 8"/>
          <p:cNvSpPr/>
          <p:nvPr/>
        </p:nvSpPr>
        <p:spPr>
          <a:xfrm>
            <a:off x="10163769" y="467832"/>
            <a:ext cx="286046" cy="26520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53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850" y="448537"/>
            <a:ext cx="1085424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Hermaphroditism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	Intersex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   		Disorder of sexual development (DSD) 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	      Differences </a:t>
            </a:r>
            <a:r>
              <a:rPr lang="en-US" sz="3200" dirty="0"/>
              <a:t>of sexual development (DSD)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1733" y="3181964"/>
            <a:ext cx="2989843" cy="354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510" y="3181964"/>
            <a:ext cx="2789822" cy="349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989021" y="409900"/>
            <a:ext cx="2498157" cy="682752"/>
            <a:chOff x="2406913" y="289547"/>
            <a:chExt cx="5455494" cy="941569"/>
          </a:xfrm>
          <a:scene3d>
            <a:camera prst="orthographicFront"/>
            <a:lightRig rig="fla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2406913" y="289547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693346" y="396462"/>
              <a:ext cx="5169061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r>
                <a:rPr lang="en-US" sz="2800" dirty="0"/>
                <a:t>DSD history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3264" b="6497"/>
          <a:stretch/>
        </p:blipFill>
        <p:spPr>
          <a:xfrm>
            <a:off x="721509" y="3181964"/>
            <a:ext cx="2157997" cy="352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7461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190" y="1515476"/>
            <a:ext cx="91822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none" dirty="0"/>
              <a:t>DSD</a:t>
            </a:r>
            <a:r>
              <a:rPr lang="en-US" sz="2800" cap="none" dirty="0"/>
              <a:t> </a:t>
            </a:r>
            <a:r>
              <a:rPr lang="sr-Latn-RS" sz="2800" cap="none" dirty="0" smtClean="0"/>
              <a:t>individuals </a:t>
            </a:r>
            <a:r>
              <a:rPr lang="en-US" sz="2800" cap="none" dirty="0" smtClean="0"/>
              <a:t>can </a:t>
            </a:r>
            <a:r>
              <a:rPr lang="en-US" sz="2800" cap="none" dirty="0"/>
              <a:t>be presented as newborn with </a:t>
            </a:r>
            <a:br>
              <a:rPr lang="en-US" sz="2800" cap="none" dirty="0"/>
            </a:br>
            <a:r>
              <a:rPr lang="en-US" sz="2800" b="1" cap="none" dirty="0"/>
              <a:t>ambiguous genitals</a:t>
            </a:r>
            <a:r>
              <a:rPr lang="en-US" sz="2800" cap="none" dirty="0"/>
              <a:t>.</a:t>
            </a:r>
          </a:p>
        </p:txBody>
      </p:sp>
      <p:sp>
        <p:nvSpPr>
          <p:cNvPr id="6" name="AutoShape 6" descr="f4-u1"/>
          <p:cNvSpPr>
            <a:spLocks noChangeAspect="1" noChangeArrowheads="1"/>
          </p:cNvSpPr>
          <p:nvPr/>
        </p:nvSpPr>
        <p:spPr bwMode="auto">
          <a:xfrm>
            <a:off x="533266" y="492131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Kabel Ult BT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71128" y="346061"/>
            <a:ext cx="6338230" cy="682752"/>
            <a:chOff x="2406913" y="289547"/>
            <a:chExt cx="54554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406913" y="289547"/>
              <a:ext cx="406805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93346" y="396462"/>
              <a:ext cx="5169061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r>
                <a:rPr lang="en-US" sz="2800" b="1" dirty="0"/>
                <a:t>CLINICAL PRESENTATION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44" y="2870069"/>
            <a:ext cx="3792814" cy="308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48907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/>
                <a:t>DIAGNOSTIC TESTS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98114" y="1728188"/>
            <a:ext cx="6706550" cy="3424107"/>
          </a:xfrm>
        </p:spPr>
        <p:txBody>
          <a:bodyPr>
            <a:noAutofit/>
          </a:bodyPr>
          <a:lstStyle/>
          <a:p>
            <a:r>
              <a:rPr lang="en-US" sz="2800" cap="none" dirty="0"/>
              <a:t>karyotype (chromosomes)</a:t>
            </a:r>
          </a:p>
          <a:p>
            <a:r>
              <a:rPr lang="en-US" sz="2800" cap="none" dirty="0"/>
              <a:t>genetic </a:t>
            </a:r>
            <a:r>
              <a:rPr lang="en-US" sz="2800" cap="none" dirty="0" smtClean="0"/>
              <a:t>evaluation</a:t>
            </a:r>
          </a:p>
          <a:p>
            <a:r>
              <a:rPr lang="en-US" sz="2800" cap="none" dirty="0" smtClean="0"/>
              <a:t>hormone </a:t>
            </a:r>
            <a:r>
              <a:rPr lang="en-US" sz="2800" cap="none" dirty="0"/>
              <a:t>tests </a:t>
            </a:r>
            <a:endParaRPr lang="en-US" sz="2800" cap="none" dirty="0" smtClean="0"/>
          </a:p>
          <a:p>
            <a:r>
              <a:rPr lang="en-US" sz="2800" cap="none" dirty="0" smtClean="0"/>
              <a:t>gonadal </a:t>
            </a:r>
            <a:r>
              <a:rPr lang="en-US" sz="2800" cap="none" dirty="0"/>
              <a:t>biopsy (gonadal </a:t>
            </a:r>
            <a:r>
              <a:rPr lang="en-US" sz="2800" cap="none" dirty="0" smtClean="0"/>
              <a:t>dysgenesis)</a:t>
            </a:r>
            <a:endParaRPr lang="en-US" sz="2800" cap="none" dirty="0"/>
          </a:p>
          <a:p>
            <a:r>
              <a:rPr lang="en-US" sz="2800" cap="none" dirty="0"/>
              <a:t>skin biopsy </a:t>
            </a:r>
            <a:r>
              <a:rPr lang="en-US" sz="2800" cap="none" dirty="0" smtClean="0"/>
              <a:t>(receptor </a:t>
            </a:r>
            <a:r>
              <a:rPr lang="en-US" sz="2800" cap="none" dirty="0"/>
              <a:t>deficiency)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79" y="1440781"/>
            <a:ext cx="3050322" cy="2047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19" t="7068" r="12871" b="14953"/>
          <a:stretch/>
        </p:blipFill>
        <p:spPr>
          <a:xfrm>
            <a:off x="7199290" y="3940934"/>
            <a:ext cx="2524259" cy="2125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269133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/>
                <a:t>IMAGING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95018" y="2058173"/>
            <a:ext cx="9834069" cy="3424107"/>
          </a:xfrm>
        </p:spPr>
        <p:txBody>
          <a:bodyPr>
            <a:noAutofit/>
          </a:bodyPr>
          <a:lstStyle/>
          <a:p>
            <a:r>
              <a:rPr lang="en-US" sz="2800" cap="none" dirty="0"/>
              <a:t>ultrasound exam</a:t>
            </a:r>
          </a:p>
          <a:p>
            <a:r>
              <a:rPr lang="en-US" sz="2800" cap="none" dirty="0"/>
              <a:t>MRI exam</a:t>
            </a:r>
          </a:p>
          <a:p>
            <a:r>
              <a:rPr lang="en-US" sz="2800" cap="none" dirty="0"/>
              <a:t>cystoscopy</a:t>
            </a:r>
          </a:p>
          <a:p>
            <a:r>
              <a:rPr lang="en-US" sz="2800" cap="none" dirty="0" err="1"/>
              <a:t>vaginoscopy</a:t>
            </a:r>
            <a:endParaRPr lang="en-US" sz="2800" cap="none" dirty="0"/>
          </a:p>
          <a:p>
            <a:r>
              <a:rPr lang="en-US" sz="2800" cap="none" dirty="0" err="1"/>
              <a:t>genitography</a:t>
            </a:r>
            <a:endParaRPr lang="en-US" sz="2800" cap="none" dirty="0"/>
          </a:p>
          <a:p>
            <a:r>
              <a:rPr lang="en-US" sz="2800" cap="none" dirty="0"/>
              <a:t>laparoscopy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052" y="2498031"/>
            <a:ext cx="2629127" cy="228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34831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48" y="618519"/>
            <a:ext cx="9182256" cy="849674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360007" y="313242"/>
            <a:ext cx="6423689" cy="927590"/>
            <a:chOff x="2567378" y="327303"/>
            <a:chExt cx="5229694" cy="941569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567378" y="327303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613342" y="373267"/>
              <a:ext cx="5183730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/>
              <a:r>
                <a:rPr lang="en-US" sz="3600" dirty="0"/>
                <a:t>TREATMENT</a:t>
              </a:r>
              <a:endParaRPr lang="en-US" alt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95018" y="2058173"/>
            <a:ext cx="9834069" cy="3424107"/>
          </a:xfrm>
        </p:spPr>
        <p:txBody>
          <a:bodyPr>
            <a:noAutofit/>
          </a:bodyPr>
          <a:lstStyle/>
          <a:p>
            <a:r>
              <a:rPr lang="sr-Latn-RS" sz="2800" cap="none" dirty="0"/>
              <a:t>Physhological/psychiatic support</a:t>
            </a:r>
            <a:endParaRPr lang="en-US" sz="2800" cap="none" dirty="0"/>
          </a:p>
          <a:p>
            <a:r>
              <a:rPr lang="sr-Latn-RS" sz="2800" cap="none" dirty="0" smtClean="0"/>
              <a:t>H</a:t>
            </a:r>
            <a:r>
              <a:rPr lang="en-US" sz="2800" cap="none" dirty="0" err="1" smtClean="0"/>
              <a:t>ormonal</a:t>
            </a:r>
            <a:r>
              <a:rPr lang="en-US" sz="2800" cap="none" dirty="0" smtClean="0"/>
              <a:t> </a:t>
            </a:r>
            <a:r>
              <a:rPr lang="en-US" sz="2800" cap="none" dirty="0"/>
              <a:t>treatment</a:t>
            </a:r>
          </a:p>
          <a:p>
            <a:r>
              <a:rPr lang="sr-Latn-RS" sz="2800" cap="none" dirty="0" smtClean="0"/>
              <a:t>R</a:t>
            </a:r>
            <a:r>
              <a:rPr lang="en-US" sz="2800" cap="none" dirty="0" err="1" smtClean="0"/>
              <a:t>econstructive</a:t>
            </a:r>
            <a:r>
              <a:rPr lang="en-US" sz="2800" cap="none" dirty="0" smtClean="0"/>
              <a:t> </a:t>
            </a:r>
            <a:r>
              <a:rPr lang="en-US" sz="2800" cap="none" dirty="0" smtClean="0"/>
              <a:t>surgery</a:t>
            </a:r>
            <a:endParaRPr lang="sr-Latn-RS" sz="2800" cap="non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84" y="2417241"/>
            <a:ext cx="3441829" cy="344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3980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5512" b="24901"/>
          <a:stretch/>
        </p:blipFill>
        <p:spPr>
          <a:xfrm>
            <a:off x="5452844" y="1013831"/>
            <a:ext cx="4813401" cy="3496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8923" y="1451295"/>
            <a:ext cx="10110266" cy="5142452"/>
          </a:xfrm>
        </p:spPr>
        <p:txBody>
          <a:bodyPr>
            <a:normAutofit fontScale="77500" lnSpcReduction="20000"/>
          </a:bodyPr>
          <a:lstStyle/>
          <a:p>
            <a:r>
              <a:rPr lang="en-US" sz="2800" cap="none" dirty="0"/>
              <a:t>Medical center of excellence for pediatric population</a:t>
            </a:r>
          </a:p>
          <a:p>
            <a:r>
              <a:rPr lang="en-US" sz="2800" cap="none" dirty="0"/>
              <a:t>Contemporary medical equipment: </a:t>
            </a:r>
          </a:p>
          <a:p>
            <a:pPr marL="0" indent="0">
              <a:buNone/>
            </a:pPr>
            <a:r>
              <a:rPr lang="en-US" sz="2800" cap="none" dirty="0"/>
              <a:t>    - labs (hormones, electrolytes, chromosomes, genetics etc.) </a:t>
            </a:r>
          </a:p>
          <a:p>
            <a:pPr marL="0" indent="0">
              <a:buNone/>
            </a:pPr>
            <a:r>
              <a:rPr lang="en-US" sz="2800" cap="none" dirty="0"/>
              <a:t>    - imaging (MRI, US)</a:t>
            </a:r>
          </a:p>
          <a:p>
            <a:pPr marL="0" indent="0">
              <a:buNone/>
            </a:pPr>
            <a:r>
              <a:rPr lang="en-US" sz="2800" cap="none" dirty="0"/>
              <a:t>    - operating theatres (endoscopy, laparoscopy etc.)</a:t>
            </a:r>
          </a:p>
          <a:p>
            <a:pPr marL="0" indent="0">
              <a:buNone/>
            </a:pPr>
            <a:r>
              <a:rPr lang="en-US" sz="2800" cap="none" dirty="0"/>
              <a:t>    - pathology </a:t>
            </a:r>
            <a:r>
              <a:rPr lang="en-US" sz="2800" cap="none" dirty="0" smtClean="0"/>
              <a:t>unit    </a:t>
            </a:r>
            <a:endParaRPr lang="en-US" sz="2800" cap="none" dirty="0"/>
          </a:p>
          <a:p>
            <a:r>
              <a:rPr lang="en-US" sz="2800" cap="none" dirty="0"/>
              <a:t>Academic units, if </a:t>
            </a:r>
            <a:r>
              <a:rPr lang="en-US" sz="2800" cap="none" dirty="0" smtClean="0"/>
              <a:t>possible</a:t>
            </a:r>
            <a:endParaRPr lang="sr-Latn-RS" sz="2800" cap="none" dirty="0" smtClean="0"/>
          </a:p>
          <a:p>
            <a:pPr marL="0" indent="0">
              <a:buNone/>
            </a:pPr>
            <a:endParaRPr lang="sr-Latn-RS" sz="2800" cap="none" dirty="0" smtClean="0"/>
          </a:p>
          <a:p>
            <a:pPr marL="0" indent="0">
              <a:buNone/>
            </a:pPr>
            <a:endParaRPr lang="sr-Latn-RS" sz="2800" cap="none" dirty="0" smtClean="0"/>
          </a:p>
          <a:p>
            <a:r>
              <a:rPr lang="sr-Latn-RS" sz="2800" cap="none" dirty="0" smtClean="0"/>
              <a:t>Institute for Mother and Child Health Care of Serbia, Belgrade</a:t>
            </a:r>
          </a:p>
          <a:p>
            <a:r>
              <a:rPr lang="sr-Latn-RS" sz="2800" cap="none" dirty="0" smtClean="0"/>
              <a:t>University Children Hospital, Belgrade</a:t>
            </a:r>
            <a:endParaRPr lang="en-US" sz="2800" cap="none" dirty="0"/>
          </a:p>
          <a:p>
            <a:endParaRPr lang="en-US" sz="2800" cap="none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38947" y="405948"/>
            <a:ext cx="4997998" cy="758689"/>
            <a:chOff x="2188225" y="289547"/>
            <a:chExt cx="5622528" cy="941569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2406913" y="289547"/>
              <a:ext cx="5229694" cy="94156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188225" y="343005"/>
              <a:ext cx="5622528" cy="834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</a:pPr>
              <a:r>
                <a:rPr lang="sr-Latn-RS" sz="3200" b="1" kern="1200" baseline="0" dirty="0"/>
                <a:t>WHERE</a:t>
              </a:r>
              <a:endParaRPr lang="en-US" sz="3200" b="1" kern="1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371" y="3599438"/>
            <a:ext cx="3253290" cy="19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6885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12440</TotalTime>
  <Words>870</Words>
  <Application>Microsoft Office PowerPoint</Application>
  <PresentationFormat>Custom</PresentationFormat>
  <Paragraphs>196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Kabel Ult BT</vt:lpstr>
      <vt:lpstr>Tw Cen MT</vt:lpstr>
      <vt:lpstr>Droplet</vt:lpstr>
      <vt:lpstr>PowerPoint Presentation</vt:lpstr>
      <vt:lpstr>PowerPoint Presentation</vt:lpstr>
      <vt:lpstr>Differences </vt:lpstr>
      <vt:lpstr>PowerPoint Presentation</vt:lpstr>
      <vt:lpstr>DSD individuals can be presented as newborn with  ambiguous genitals.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  </vt:lpstr>
      <vt:lpstr>  </vt:lpstr>
      <vt:lpstr>Decision making process regarding surgery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Changes IN THE PAST YEARS (SERBIA)</vt:lpstr>
      <vt:lpstr>Changes IN THE PAST YEARS (SERBIA)</vt:lpstr>
      <vt:lpstr>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URETHRAL STRICTURES IN CHILDREN</dc:title>
  <dc:creator>Windows User</dc:creator>
  <cp:lastModifiedBy>korisnik</cp:lastModifiedBy>
  <cp:revision>233</cp:revision>
  <dcterms:created xsi:type="dcterms:W3CDTF">2018-04-04T19:06:38Z</dcterms:created>
  <dcterms:modified xsi:type="dcterms:W3CDTF">2022-05-31T10:56:34Z</dcterms:modified>
</cp:coreProperties>
</file>