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77" r:id="rId2"/>
    <p:sldId id="535" r:id="rId3"/>
    <p:sldId id="544" r:id="rId4"/>
    <p:sldId id="545" r:id="rId5"/>
    <p:sldId id="546" r:id="rId6"/>
    <p:sldId id="547" r:id="rId7"/>
    <p:sldId id="548" r:id="rId8"/>
    <p:sldId id="51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LINA MARTIN Beatriz (ENV)" initials="MMB(" lastIdx="0" clrIdx="0">
    <p:extLst>
      <p:ext uri="{19B8F6BF-5375-455C-9EA6-DF929625EA0E}">
        <p15:presenceInfo xmlns:p15="http://schemas.microsoft.com/office/powerpoint/2012/main" userId="S-1-5-21-1606980848-2025429265-839522115-12645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80808"/>
    <a:srgbClr val="024EA2"/>
    <a:srgbClr val="035DC1"/>
    <a:srgbClr val="0356B1"/>
    <a:srgbClr val="024B9C"/>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42" autoAdjust="0"/>
    <p:restoredTop sz="75558" autoAdjust="0"/>
  </p:normalViewPr>
  <p:slideViewPr>
    <p:cSldViewPr snapToGrid="0">
      <p:cViewPr varScale="1">
        <p:scale>
          <a:sx n="82" d="100"/>
          <a:sy n="82" d="100"/>
        </p:scale>
        <p:origin x="1992" y="96"/>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05/06/2024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05/06/2024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1</a:t>
            </a:fld>
            <a:endParaRPr lang="en-GB"/>
          </a:p>
        </p:txBody>
      </p:sp>
    </p:spTree>
    <p:extLst>
      <p:ext uri="{BB962C8B-B14F-4D97-AF65-F5344CB8AC3E}">
        <p14:creationId xmlns:p14="http://schemas.microsoft.com/office/powerpoint/2010/main" val="1701559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9CF2995-AB43-4B7C-B8CD-9DC7C3692A9C}" type="slidenum">
              <a:rPr lang="en-GB" smtClean="0"/>
              <a:t>2</a:t>
            </a:fld>
            <a:endParaRPr lang="en-GB"/>
          </a:p>
        </p:txBody>
      </p:sp>
      <p:sp>
        <p:nvSpPr>
          <p:cNvPr id="5" name="Notes Placeholder 4"/>
          <p:cNvSpPr>
            <a:spLocks noGrp="1"/>
          </p:cNvSpPr>
          <p:nvPr>
            <p:ph type="body" sz="quarter" idx="11"/>
          </p:nvPr>
        </p:nvSpPr>
        <p:spPr/>
        <p:txBody>
          <a:bodyPr/>
          <a:lstStyle/>
          <a:p>
            <a:endParaRPr lang="hu-HU" dirty="0"/>
          </a:p>
          <a:p>
            <a:endParaRPr lang="en-GB" dirty="0"/>
          </a:p>
        </p:txBody>
      </p:sp>
      <p:sp>
        <p:nvSpPr>
          <p:cNvPr id="6" name="Notes Placeholder 5"/>
          <p:cNvSpPr>
            <a:spLocks noGrp="1"/>
          </p:cNvSpPr>
          <p:nvPr>
            <p:ph type="body" idx="1"/>
          </p:nvPr>
        </p:nvSpPr>
        <p:spPr/>
        <p:txBody>
          <a:bodyPr/>
          <a:lstStyle/>
          <a:p>
            <a:pPr marL="171450" lvl="0" indent="-171450">
              <a:buFont typeface="Arial" panose="020B0604020202020204" pitchFamily="34" charset="0"/>
              <a:buChar char="•"/>
            </a:pPr>
            <a:r>
              <a:rPr lang="en-GB" sz="1200" kern="1200">
                <a:solidFill>
                  <a:schemeClr val="tx1"/>
                </a:solidFill>
                <a:effectLst/>
                <a:latin typeface="+mn-lt"/>
                <a:ea typeface="+mn-ea"/>
                <a:cs typeface="+mn-cs"/>
              </a:rPr>
              <a:t>Commission</a:t>
            </a:r>
            <a:r>
              <a:rPr lang="en-GB" sz="1200" kern="1200" baseline="0">
                <a:solidFill>
                  <a:schemeClr val="tx1"/>
                </a:solidFill>
                <a:effectLst/>
                <a:latin typeface="+mn-lt"/>
                <a:ea typeface="+mn-ea"/>
                <a:cs typeface="+mn-cs"/>
              </a:rPr>
              <a:t> have proposed a </a:t>
            </a:r>
            <a:r>
              <a:rPr lang="en-GB" sz="1200" b="1" kern="1200">
                <a:solidFill>
                  <a:schemeClr val="tx1"/>
                </a:solidFill>
                <a:effectLst/>
                <a:latin typeface="+mn-lt"/>
                <a:ea typeface="+mn-ea"/>
                <a:cs typeface="+mn-cs"/>
              </a:rPr>
              <a:t>regulation</a:t>
            </a:r>
            <a:r>
              <a:rPr lang="en-GB" sz="1200" kern="1200">
                <a:solidFill>
                  <a:schemeClr val="tx1"/>
                </a:solidFill>
                <a:effectLst/>
                <a:latin typeface="+mn-lt"/>
                <a:ea typeface="+mn-ea"/>
                <a:cs typeface="+mn-cs"/>
              </a:rPr>
              <a:t>, as this creates more consistency and coherence in the EU and is also a better fit with the urgency</a:t>
            </a:r>
            <a:r>
              <a:rPr lang="en-GB" sz="1200" kern="1200" baseline="0">
                <a:solidFill>
                  <a:schemeClr val="tx1"/>
                </a:solidFill>
                <a:effectLst/>
                <a:latin typeface="+mn-lt"/>
                <a:ea typeface="+mn-ea"/>
                <a:cs typeface="+mn-cs"/>
              </a:rPr>
              <a:t> of the matter as there is no need for transposition in national law. But the regulation will be written in such a way that it will leave a lot of flexibility to the Member States on how to achieve the targets and obligations. </a:t>
            </a:r>
            <a:endParaRPr lang="en-GB" sz="1200" kern="120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a:solidFill>
                  <a:schemeClr val="tx1"/>
                </a:solidFill>
                <a:effectLst/>
                <a:latin typeface="+mn-lt"/>
                <a:ea typeface="+mn-ea"/>
                <a:cs typeface="+mn-cs"/>
              </a:rPr>
              <a:t>We are aiming at an </a:t>
            </a:r>
            <a:r>
              <a:rPr lang="en-GB" sz="1200" b="1" kern="1200">
                <a:solidFill>
                  <a:schemeClr val="tx1"/>
                </a:solidFill>
                <a:effectLst/>
                <a:latin typeface="+mn-lt"/>
                <a:ea typeface="+mn-ea"/>
                <a:cs typeface="+mn-cs"/>
              </a:rPr>
              <a:t>overarching restoration objective</a:t>
            </a:r>
            <a:r>
              <a:rPr lang="en-GB" sz="1200" kern="1200">
                <a:solidFill>
                  <a:schemeClr val="tx1"/>
                </a:solidFill>
                <a:effectLst/>
                <a:latin typeface="+mn-lt"/>
                <a:ea typeface="+mn-ea"/>
                <a:cs typeface="+mn-cs"/>
              </a:rPr>
              <a:t> coupled with a set of </a:t>
            </a:r>
            <a:r>
              <a:rPr lang="en-GB" sz="1200" b="1" kern="1200">
                <a:solidFill>
                  <a:schemeClr val="tx1"/>
                </a:solidFill>
                <a:effectLst/>
                <a:latin typeface="+mn-lt"/>
                <a:ea typeface="+mn-ea"/>
                <a:cs typeface="+mn-cs"/>
              </a:rPr>
              <a:t>binding targets for specific ecosystems</a:t>
            </a:r>
            <a:r>
              <a:rPr lang="en-GB" sz="1200" kern="1200">
                <a:solidFill>
                  <a:schemeClr val="tx1"/>
                </a:solidFill>
                <a:effectLst/>
                <a:latin typeface="+mn-lt"/>
                <a:ea typeface="+mn-ea"/>
                <a:cs typeface="+mn-cs"/>
              </a:rPr>
              <a:t>, to ensure a broad coverage of ecosystems to be restored, resilient and adequately protected.  </a:t>
            </a:r>
            <a:endParaRPr lang="fr-FR" sz="1100" kern="1200">
              <a:solidFill>
                <a:schemeClr val="tx1"/>
              </a:solidFill>
              <a:effectLst/>
              <a:latin typeface="+mn-lt"/>
              <a:ea typeface="+mn-ea"/>
              <a:cs typeface="+mn-cs"/>
            </a:endParaRPr>
          </a:p>
        </p:txBody>
      </p:sp>
    </p:spTree>
    <p:extLst>
      <p:ext uri="{BB962C8B-B14F-4D97-AF65-F5344CB8AC3E}">
        <p14:creationId xmlns:p14="http://schemas.microsoft.com/office/powerpoint/2010/main" val="3311617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9CF2995-AB43-4B7C-B8CD-9DC7C3692A9C}" type="slidenum">
              <a:rPr lang="en-GB" smtClean="0"/>
              <a:t>8</a:t>
            </a:fld>
            <a:endParaRPr lang="en-GB"/>
          </a:p>
        </p:txBody>
      </p:sp>
      <p:sp>
        <p:nvSpPr>
          <p:cNvPr id="5" name="Notes Placeholder 4"/>
          <p:cNvSpPr>
            <a:spLocks noGrp="1"/>
          </p:cNvSpPr>
          <p:nvPr>
            <p:ph type="body" sz="quarter" idx="11"/>
          </p:nvPr>
        </p:nvSpPr>
        <p:spPr/>
        <p:txBody>
          <a:bodyPr/>
          <a:lstStyle/>
          <a:p>
            <a:endParaRPr lang="en-GB"/>
          </a:p>
        </p:txBody>
      </p:sp>
      <p:sp>
        <p:nvSpPr>
          <p:cNvPr id="6" name="Notes Placeholder 5"/>
          <p:cNvSpPr>
            <a:spLocks noGrp="1"/>
          </p:cNvSpPr>
          <p:nvPr>
            <p:ph type="body" idx="1"/>
          </p:nvPr>
        </p:nvSpPr>
        <p:spPr/>
        <p:txBody>
          <a:bodyPr/>
          <a:lstStyle/>
          <a:p>
            <a:pPr marL="171450" lvl="0" indent="-171450">
              <a:buFont typeface="Arial" panose="020B0604020202020204" pitchFamily="34" charset="0"/>
              <a:buChar char="•"/>
            </a:pPr>
            <a:r>
              <a:rPr lang="en-GB" sz="1200" kern="1200">
                <a:solidFill>
                  <a:schemeClr val="tx1"/>
                </a:solidFill>
                <a:effectLst/>
                <a:latin typeface="+mn-lt"/>
                <a:ea typeface="+mn-ea"/>
                <a:cs typeface="+mn-cs"/>
              </a:rPr>
              <a:t>Commission</a:t>
            </a:r>
            <a:r>
              <a:rPr lang="en-GB" sz="1200" kern="1200" baseline="0">
                <a:solidFill>
                  <a:schemeClr val="tx1"/>
                </a:solidFill>
                <a:effectLst/>
                <a:latin typeface="+mn-lt"/>
                <a:ea typeface="+mn-ea"/>
                <a:cs typeface="+mn-cs"/>
              </a:rPr>
              <a:t> have proposed a </a:t>
            </a:r>
            <a:r>
              <a:rPr lang="en-GB" sz="1200" b="1" kern="1200">
                <a:solidFill>
                  <a:schemeClr val="tx1"/>
                </a:solidFill>
                <a:effectLst/>
                <a:latin typeface="+mn-lt"/>
                <a:ea typeface="+mn-ea"/>
                <a:cs typeface="+mn-cs"/>
              </a:rPr>
              <a:t>regulation</a:t>
            </a:r>
            <a:r>
              <a:rPr lang="en-GB" sz="1200" kern="1200">
                <a:solidFill>
                  <a:schemeClr val="tx1"/>
                </a:solidFill>
                <a:effectLst/>
                <a:latin typeface="+mn-lt"/>
                <a:ea typeface="+mn-ea"/>
                <a:cs typeface="+mn-cs"/>
              </a:rPr>
              <a:t>, as this creates more consistency and coherence in the EU and is also a better fit with the urgency</a:t>
            </a:r>
            <a:r>
              <a:rPr lang="en-GB" sz="1200" kern="1200" baseline="0">
                <a:solidFill>
                  <a:schemeClr val="tx1"/>
                </a:solidFill>
                <a:effectLst/>
                <a:latin typeface="+mn-lt"/>
                <a:ea typeface="+mn-ea"/>
                <a:cs typeface="+mn-cs"/>
              </a:rPr>
              <a:t> of the matter as there is no need for transposition in national law. But the regulation will be written in such a way that it will leave a lot of flexibility to the Member States on how to achieve the targets and obligations. </a:t>
            </a:r>
            <a:endParaRPr lang="en-GB" sz="1200" kern="120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a:solidFill>
                  <a:schemeClr val="tx1"/>
                </a:solidFill>
                <a:effectLst/>
                <a:latin typeface="+mn-lt"/>
                <a:ea typeface="+mn-ea"/>
                <a:cs typeface="+mn-cs"/>
              </a:rPr>
              <a:t>We are aiming at an </a:t>
            </a:r>
            <a:r>
              <a:rPr lang="en-GB" sz="1200" b="1" kern="1200">
                <a:solidFill>
                  <a:schemeClr val="tx1"/>
                </a:solidFill>
                <a:effectLst/>
                <a:latin typeface="+mn-lt"/>
                <a:ea typeface="+mn-ea"/>
                <a:cs typeface="+mn-cs"/>
              </a:rPr>
              <a:t>overarching restoration objective</a:t>
            </a:r>
            <a:r>
              <a:rPr lang="en-GB" sz="1200" kern="1200">
                <a:solidFill>
                  <a:schemeClr val="tx1"/>
                </a:solidFill>
                <a:effectLst/>
                <a:latin typeface="+mn-lt"/>
                <a:ea typeface="+mn-ea"/>
                <a:cs typeface="+mn-cs"/>
              </a:rPr>
              <a:t> coupled with a set of </a:t>
            </a:r>
            <a:r>
              <a:rPr lang="en-GB" sz="1200" b="1" kern="1200">
                <a:solidFill>
                  <a:schemeClr val="tx1"/>
                </a:solidFill>
                <a:effectLst/>
                <a:latin typeface="+mn-lt"/>
                <a:ea typeface="+mn-ea"/>
                <a:cs typeface="+mn-cs"/>
              </a:rPr>
              <a:t>binding targets for specific ecosystems</a:t>
            </a:r>
            <a:r>
              <a:rPr lang="en-GB" sz="1200" kern="1200">
                <a:solidFill>
                  <a:schemeClr val="tx1"/>
                </a:solidFill>
                <a:effectLst/>
                <a:latin typeface="+mn-lt"/>
                <a:ea typeface="+mn-ea"/>
                <a:cs typeface="+mn-cs"/>
              </a:rPr>
              <a:t>, to ensure a broad coverage of ecosystems to be restored, resilient and adequately protected.  </a:t>
            </a:r>
            <a:endParaRPr lang="fr-FR" sz="1100" kern="1200">
              <a:solidFill>
                <a:schemeClr val="tx1"/>
              </a:solidFill>
              <a:effectLst/>
              <a:latin typeface="+mn-lt"/>
              <a:ea typeface="+mn-ea"/>
              <a:cs typeface="+mn-cs"/>
            </a:endParaRPr>
          </a:p>
        </p:txBody>
      </p:sp>
    </p:spTree>
    <p:extLst>
      <p:ext uri="{BB962C8B-B14F-4D97-AF65-F5344CB8AC3E}">
        <p14:creationId xmlns:p14="http://schemas.microsoft.com/office/powerpoint/2010/main" val="13586311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2" cy="6858000"/>
          </a:xfrm>
          <a:prstGeom prst="rect">
            <a:avLst/>
          </a:prstGeom>
        </p:spPr>
      </p:pic>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9162" y="6193990"/>
            <a:ext cx="740953" cy="493977"/>
          </a:xfrm>
          <a:prstGeom prst="rect">
            <a:avLst/>
          </a:prstGeom>
          <a:ln w="12700">
            <a:solidFill>
              <a:schemeClr val="bg1"/>
            </a:solidFill>
          </a:ln>
        </p:spPr>
      </p:pic>
      <p:sp>
        <p:nvSpPr>
          <p:cNvPr id="9"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a:p>
        </p:txBody>
      </p:sp>
    </p:spTree>
    <p:extLst>
      <p:ext uri="{BB962C8B-B14F-4D97-AF65-F5344CB8AC3E}">
        <p14:creationId xmlns:p14="http://schemas.microsoft.com/office/powerpoint/2010/main" val="769010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2"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 id="2147483672" r:id="rId20"/>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791442" y="2748545"/>
            <a:ext cx="10609116" cy="1736049"/>
          </a:xfrm>
        </p:spPr>
        <p:txBody>
          <a:bodyPr/>
          <a:lstStyle/>
          <a:p>
            <a:pPr algn="ctr"/>
            <a:r>
              <a:rPr lang="hu-HU" sz="3600" b="1" dirty="0">
                <a:latin typeface="Times New Roman" panose="02020603050405020304" pitchFamily="18" charset="0"/>
                <a:cs typeface="Times New Roman" panose="02020603050405020304" pitchFamily="18" charset="0"/>
              </a:rPr>
              <a:t>EC </a:t>
            </a:r>
            <a:r>
              <a:rPr lang="en-US" sz="3600" b="1" dirty="0">
                <a:latin typeface="Times New Roman" panose="02020603050405020304" pitchFamily="18" charset="0"/>
                <a:cs typeface="Times New Roman" panose="02020603050405020304" pitchFamily="18" charset="0"/>
              </a:rPr>
              <a:t>service contract to support the</a:t>
            </a:r>
            <a:r>
              <a:rPr lang="hu-HU" sz="3600" b="1" dirty="0">
                <a:latin typeface="Times New Roman" panose="02020603050405020304" pitchFamily="18" charset="0"/>
                <a:cs typeface="Times New Roman" panose="02020603050405020304" pitchFamily="18" charset="0"/>
              </a:rPr>
              <a:t> </a:t>
            </a:r>
            <a:r>
              <a:rPr lang="hu-HU" sz="3600" b="1" dirty="0" err="1">
                <a:latin typeface="Times New Roman" panose="02020603050405020304" pitchFamily="18" charset="0"/>
                <a:cs typeface="Times New Roman" panose="02020603050405020304" pitchFamily="18" charset="0"/>
              </a:rPr>
              <a:t>implementation</a:t>
            </a:r>
            <a:br>
              <a:rPr lang="hu-HU" sz="3600" b="1" dirty="0">
                <a:latin typeface="Times New Roman" panose="02020603050405020304" pitchFamily="18" charset="0"/>
                <a:cs typeface="Times New Roman" panose="02020603050405020304" pitchFamily="18" charset="0"/>
              </a:rPr>
            </a:br>
            <a:r>
              <a:rPr lang="hu-HU" sz="3600" b="1" dirty="0">
                <a:latin typeface="Times New Roman" panose="02020603050405020304" pitchFamily="18" charset="0"/>
                <a:cs typeface="Times New Roman" panose="02020603050405020304" pitchFamily="18" charset="0"/>
              </a:rPr>
              <a:t>of </a:t>
            </a:r>
            <a:r>
              <a:rPr lang="hu-HU" sz="3600" b="1" dirty="0" err="1">
                <a:latin typeface="Times New Roman" panose="02020603050405020304" pitchFamily="18" charset="0"/>
                <a:cs typeface="Times New Roman" panose="02020603050405020304" pitchFamily="18" charset="0"/>
              </a:rPr>
              <a:t>the</a:t>
            </a:r>
            <a:r>
              <a:rPr lang="hu-HU" sz="3600" b="1" dirty="0">
                <a:latin typeface="Times New Roman" panose="02020603050405020304" pitchFamily="18" charset="0"/>
                <a:cs typeface="Times New Roman" panose="02020603050405020304" pitchFamily="18" charset="0"/>
              </a:rPr>
              <a:t> Pan-European Action </a:t>
            </a:r>
            <a:r>
              <a:rPr lang="hu-HU" sz="3600" b="1" dirty="0" err="1">
                <a:latin typeface="Times New Roman" panose="02020603050405020304" pitchFamily="18" charset="0"/>
                <a:cs typeface="Times New Roman" panose="02020603050405020304" pitchFamily="18" charset="0"/>
              </a:rPr>
              <a:t>Plan</a:t>
            </a:r>
            <a:r>
              <a:rPr lang="hu-HU" sz="3600" b="1" dirty="0">
                <a:latin typeface="Times New Roman" panose="02020603050405020304" pitchFamily="18" charset="0"/>
                <a:cs typeface="Times New Roman" panose="02020603050405020304" pitchFamily="18" charset="0"/>
              </a:rPr>
              <a:t> </a:t>
            </a:r>
            <a:r>
              <a:rPr lang="hu-HU" sz="3600" b="1" dirty="0" err="1">
                <a:latin typeface="Times New Roman" panose="02020603050405020304" pitchFamily="18" charset="0"/>
                <a:cs typeface="Times New Roman" panose="02020603050405020304" pitchFamily="18" charset="0"/>
              </a:rPr>
              <a:t>for</a:t>
            </a:r>
            <a:r>
              <a:rPr lang="hu-HU" sz="3600" b="1" dirty="0">
                <a:latin typeface="Times New Roman" panose="02020603050405020304" pitchFamily="18" charset="0"/>
                <a:cs typeface="Times New Roman" panose="02020603050405020304" pitchFamily="18" charset="0"/>
              </a:rPr>
              <a:t> </a:t>
            </a:r>
            <a:r>
              <a:rPr lang="hu-HU" sz="3600" b="1" dirty="0" err="1">
                <a:latin typeface="Times New Roman" panose="02020603050405020304" pitchFamily="18" charset="0"/>
                <a:cs typeface="Times New Roman" panose="02020603050405020304" pitchFamily="18" charset="0"/>
              </a:rPr>
              <a:t>Sturgeons</a:t>
            </a:r>
            <a:br>
              <a:rPr lang="hu-HU" sz="3600" b="1" dirty="0">
                <a:latin typeface="Times New Roman" panose="02020603050405020304" pitchFamily="18" charset="0"/>
                <a:cs typeface="Times New Roman" panose="02020603050405020304" pitchFamily="18" charset="0"/>
              </a:rPr>
            </a:br>
            <a:endParaRPr lang="en-GB" sz="3600" i="1" dirty="0"/>
          </a:p>
        </p:txBody>
      </p:sp>
      <p:sp>
        <p:nvSpPr>
          <p:cNvPr id="13" name="Subtitle 12"/>
          <p:cNvSpPr>
            <a:spLocks noGrp="1"/>
          </p:cNvSpPr>
          <p:nvPr>
            <p:ph type="subTitle" idx="1"/>
          </p:nvPr>
        </p:nvSpPr>
        <p:spPr>
          <a:xfrm>
            <a:off x="1071351" y="5159142"/>
            <a:ext cx="10499326" cy="1464414"/>
          </a:xfrm>
        </p:spPr>
        <p:txBody>
          <a:bodyPr/>
          <a:lstStyle/>
          <a:p>
            <a:pPr>
              <a:spcAft>
                <a:spcPts val="600"/>
              </a:spcAft>
            </a:pPr>
            <a:r>
              <a:rPr lang="hu-HU" sz="2000" b="1" dirty="0" err="1">
                <a:latin typeface="Times New Roman" panose="02020603050405020304" pitchFamily="18" charset="0"/>
                <a:cs typeface="Times New Roman" panose="02020603050405020304" pitchFamily="18" charset="0"/>
              </a:rPr>
              <a:t>Second</a:t>
            </a:r>
            <a:r>
              <a:rPr lang="hu-HU" sz="2000" b="1" dirty="0">
                <a:latin typeface="Times New Roman" panose="02020603050405020304" pitchFamily="18" charset="0"/>
                <a:cs typeface="Times New Roman" panose="02020603050405020304" pitchFamily="18" charset="0"/>
              </a:rPr>
              <a:t> meeting of </a:t>
            </a:r>
            <a:r>
              <a:rPr lang="hu-HU" sz="2000" b="1" dirty="0" err="1">
                <a:latin typeface="Times New Roman" panose="02020603050405020304" pitchFamily="18" charset="0"/>
                <a:cs typeface="Times New Roman" panose="02020603050405020304" pitchFamily="18" charset="0"/>
              </a:rPr>
              <a:t>the</a:t>
            </a:r>
            <a:r>
              <a:rPr lang="hu-HU" sz="2000" b="1" dirty="0">
                <a:latin typeface="Times New Roman" panose="02020603050405020304" pitchFamily="18" charset="0"/>
                <a:cs typeface="Times New Roman" panose="02020603050405020304" pitchFamily="18" charset="0"/>
              </a:rPr>
              <a:t> National </a:t>
            </a:r>
            <a:r>
              <a:rPr lang="hu-HU" sz="2000" b="1" dirty="0" err="1">
                <a:latin typeface="Times New Roman" panose="02020603050405020304" pitchFamily="18" charset="0"/>
                <a:cs typeface="Times New Roman" panose="02020603050405020304" pitchFamily="18" charset="0"/>
              </a:rPr>
              <a:t>Focal</a:t>
            </a:r>
            <a:r>
              <a:rPr lang="hu-HU" sz="2000" b="1" dirty="0">
                <a:latin typeface="Times New Roman" panose="02020603050405020304" pitchFamily="18" charset="0"/>
                <a:cs typeface="Times New Roman" panose="02020603050405020304" pitchFamily="18" charset="0"/>
              </a:rPr>
              <a:t> </a:t>
            </a:r>
            <a:r>
              <a:rPr lang="hu-HU" sz="2000" b="1" dirty="0" err="1">
                <a:latin typeface="Times New Roman" panose="02020603050405020304" pitchFamily="18" charset="0"/>
                <a:cs typeface="Times New Roman" panose="02020603050405020304" pitchFamily="18" charset="0"/>
              </a:rPr>
              <a:t>Points</a:t>
            </a:r>
            <a:r>
              <a:rPr lang="hu-HU" sz="2000" b="1" dirty="0">
                <a:latin typeface="Times New Roman" panose="02020603050405020304" pitchFamily="18" charset="0"/>
                <a:cs typeface="Times New Roman" panose="02020603050405020304" pitchFamily="18" charset="0"/>
              </a:rPr>
              <a:t> </a:t>
            </a:r>
            <a:r>
              <a:rPr lang="hu-HU" sz="2000" b="1" dirty="0" err="1">
                <a:latin typeface="Times New Roman" panose="02020603050405020304" pitchFamily="18" charset="0"/>
                <a:cs typeface="Times New Roman" panose="02020603050405020304" pitchFamily="18" charset="0"/>
              </a:rPr>
              <a:t>for</a:t>
            </a:r>
            <a:r>
              <a:rPr lang="hu-HU" sz="2000" b="1" dirty="0">
                <a:latin typeface="Times New Roman" panose="02020603050405020304" pitchFamily="18" charset="0"/>
                <a:cs typeface="Times New Roman" panose="02020603050405020304" pitchFamily="18" charset="0"/>
              </a:rPr>
              <a:t> </a:t>
            </a:r>
            <a:r>
              <a:rPr lang="hu-HU" sz="2000" b="1" dirty="0" err="1">
                <a:latin typeface="Times New Roman" panose="02020603050405020304" pitchFamily="18" charset="0"/>
                <a:cs typeface="Times New Roman" panose="02020603050405020304" pitchFamily="18" charset="0"/>
              </a:rPr>
              <a:t>the</a:t>
            </a:r>
            <a:r>
              <a:rPr lang="hu-HU" sz="2000" b="1" dirty="0">
                <a:latin typeface="Times New Roman" panose="02020603050405020304" pitchFamily="18" charset="0"/>
                <a:cs typeface="Times New Roman" panose="02020603050405020304" pitchFamily="18" charset="0"/>
              </a:rPr>
              <a:t> Pan-European Action </a:t>
            </a:r>
            <a:r>
              <a:rPr lang="hu-HU" sz="2000" b="1" dirty="0" err="1">
                <a:latin typeface="Times New Roman" panose="02020603050405020304" pitchFamily="18" charset="0"/>
                <a:cs typeface="Times New Roman" panose="02020603050405020304" pitchFamily="18" charset="0"/>
              </a:rPr>
              <a:t>Plan</a:t>
            </a:r>
            <a:r>
              <a:rPr lang="hu-HU" sz="2000" b="1" dirty="0">
                <a:latin typeface="Times New Roman" panose="02020603050405020304" pitchFamily="18" charset="0"/>
                <a:cs typeface="Times New Roman" panose="02020603050405020304" pitchFamily="18" charset="0"/>
              </a:rPr>
              <a:t> </a:t>
            </a:r>
            <a:r>
              <a:rPr lang="hu-HU" sz="2000" b="1" dirty="0" err="1">
                <a:latin typeface="Times New Roman" panose="02020603050405020304" pitchFamily="18" charset="0"/>
                <a:cs typeface="Times New Roman" panose="02020603050405020304" pitchFamily="18" charset="0"/>
              </a:rPr>
              <a:t>for</a:t>
            </a:r>
            <a:r>
              <a:rPr lang="hu-HU" sz="2000" b="1" dirty="0">
                <a:latin typeface="Times New Roman" panose="02020603050405020304" pitchFamily="18" charset="0"/>
                <a:cs typeface="Times New Roman" panose="02020603050405020304" pitchFamily="18" charset="0"/>
              </a:rPr>
              <a:t> </a:t>
            </a:r>
            <a:r>
              <a:rPr lang="hu-HU" sz="2000" b="1" dirty="0" err="1">
                <a:latin typeface="Times New Roman" panose="02020603050405020304" pitchFamily="18" charset="0"/>
                <a:cs typeface="Times New Roman" panose="02020603050405020304" pitchFamily="18" charset="0"/>
              </a:rPr>
              <a:t>Sturgeons</a:t>
            </a:r>
            <a:r>
              <a:rPr lang="hu-HU" sz="2000" b="1" dirty="0">
                <a:latin typeface="Times New Roman" panose="02020603050405020304" pitchFamily="18" charset="0"/>
                <a:cs typeface="Times New Roman" panose="02020603050405020304" pitchFamily="18" charset="0"/>
              </a:rPr>
              <a:t> </a:t>
            </a:r>
            <a:r>
              <a:rPr lang="hu-HU" sz="2000" dirty="0">
                <a:latin typeface="Times New Roman" panose="02020603050405020304" pitchFamily="18" charset="0"/>
                <a:cs typeface="Times New Roman" panose="02020603050405020304" pitchFamily="18" charset="0"/>
              </a:rPr>
              <a:t>Strasbourg, 10-11 </a:t>
            </a:r>
            <a:r>
              <a:rPr lang="hu-HU" sz="2000" dirty="0" err="1">
                <a:latin typeface="Times New Roman" panose="02020603050405020304" pitchFamily="18" charset="0"/>
                <a:cs typeface="Times New Roman" panose="02020603050405020304" pitchFamily="18" charset="0"/>
              </a:rPr>
              <a:t>June</a:t>
            </a:r>
            <a:r>
              <a:rPr lang="hu-HU" sz="2000" dirty="0">
                <a:latin typeface="Times New Roman" panose="02020603050405020304" pitchFamily="18" charset="0"/>
                <a:cs typeface="Times New Roman" panose="02020603050405020304" pitchFamily="18" charset="0"/>
              </a:rPr>
              <a:t> 2024</a:t>
            </a:r>
            <a:endParaRPr lang="hu-HU" sz="2000" b="1" dirty="0">
              <a:latin typeface="Times New Roman" panose="02020603050405020304" pitchFamily="18" charset="0"/>
              <a:cs typeface="Times New Roman" panose="02020603050405020304" pitchFamily="18" charset="0"/>
            </a:endParaRPr>
          </a:p>
          <a:p>
            <a:pPr>
              <a:spcAft>
                <a:spcPts val="600"/>
              </a:spcAft>
            </a:pPr>
            <a:r>
              <a:rPr lang="hu-HU" sz="2000" b="1" dirty="0">
                <a:latin typeface="Times New Roman" panose="02020603050405020304" pitchFamily="18" charset="0"/>
                <a:cs typeface="Times New Roman" panose="02020603050405020304" pitchFamily="18" charset="0"/>
              </a:rPr>
              <a:t>András BARTAL</a:t>
            </a:r>
            <a:endParaRPr lang="en-IE" sz="2000" b="1" dirty="0">
              <a:latin typeface="Times New Roman" panose="02020603050405020304" pitchFamily="18" charset="0"/>
              <a:cs typeface="Times New Roman" panose="02020603050405020304" pitchFamily="18" charset="0"/>
            </a:endParaRPr>
          </a:p>
          <a:p>
            <a:pPr>
              <a:spcAft>
                <a:spcPts val="600"/>
              </a:spcAft>
            </a:pPr>
            <a:r>
              <a:rPr lang="en-IE" sz="2000" dirty="0">
                <a:latin typeface="Times New Roman" panose="02020603050405020304" pitchFamily="18" charset="0"/>
                <a:cs typeface="Times New Roman" panose="02020603050405020304" pitchFamily="18" charset="0"/>
              </a:rPr>
              <a:t>European Commission - DG ENV - Unit </a:t>
            </a:r>
            <a:r>
              <a:rPr lang="en-IE" sz="2000" dirty="0" err="1">
                <a:latin typeface="Times New Roman" panose="02020603050405020304" pitchFamily="18" charset="0"/>
                <a:cs typeface="Times New Roman" panose="02020603050405020304" pitchFamily="18" charset="0"/>
              </a:rPr>
              <a:t>D3</a:t>
            </a:r>
            <a:r>
              <a:rPr lang="hu-HU" sz="2000" dirty="0">
                <a:latin typeface="Times New Roman" panose="02020603050405020304" pitchFamily="18" charset="0"/>
                <a:cs typeface="Times New Roman" panose="02020603050405020304" pitchFamily="18" charset="0"/>
              </a:rPr>
              <a:t>: </a:t>
            </a:r>
            <a:r>
              <a:rPr lang="en-IE" sz="2000" dirty="0">
                <a:latin typeface="Times New Roman" panose="02020603050405020304" pitchFamily="18" charset="0"/>
                <a:cs typeface="Times New Roman" panose="02020603050405020304" pitchFamily="18" charset="0"/>
              </a:rPr>
              <a:t>Nature </a:t>
            </a:r>
            <a:r>
              <a:rPr lang="hu-HU" sz="2000" dirty="0" err="1">
                <a:latin typeface="Times New Roman" panose="02020603050405020304" pitchFamily="18" charset="0"/>
                <a:cs typeface="Times New Roman" panose="02020603050405020304" pitchFamily="18" charset="0"/>
              </a:rPr>
              <a:t>Conservation</a:t>
            </a:r>
            <a:endParaRPr lang="en-IE" sz="20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417256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AD661-B0F7-4FBC-B4E6-F0982CB859BD}"/>
              </a:ext>
            </a:extLst>
          </p:cNvPr>
          <p:cNvSpPr>
            <a:spLocks noGrp="1" noChangeArrowheads="1"/>
          </p:cNvSpPr>
          <p:nvPr>
            <p:ph type="title"/>
          </p:nvPr>
        </p:nvSpPr>
        <p:spPr>
          <a:xfrm>
            <a:off x="1846107" y="0"/>
            <a:ext cx="10515600" cy="782357"/>
          </a:xfrm>
        </p:spPr>
        <p:txBody>
          <a:bodyPr/>
          <a:lstStyle/>
          <a:p>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Background</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of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the</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EC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service</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contract</a:t>
            </a:r>
            <a:endParaRPr lang="en-IE" altLang="en-US" sz="3600" b="1"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D52BAD0-CC14-4F39-BCB6-26FE0F09EAD5}"/>
              </a:ext>
            </a:extLst>
          </p:cNvPr>
          <p:cNvSpPr>
            <a:spLocks noGrp="1" noChangeArrowheads="1"/>
          </p:cNvSpPr>
          <p:nvPr>
            <p:ph idx="1"/>
          </p:nvPr>
        </p:nvSpPr>
        <p:spPr>
          <a:xfrm>
            <a:off x="720691" y="867436"/>
            <a:ext cx="10263832" cy="4888595"/>
          </a:xfrm>
        </p:spPr>
        <p:txBody>
          <a:bodyPr/>
          <a:lstStyle/>
          <a:p>
            <a:pPr algn="just">
              <a:defRPr/>
            </a:pPr>
            <a:endParaRPr lang="hu-HU" altLang="fr-FR" sz="2000" dirty="0">
              <a:solidFill>
                <a:srgbClr val="080808"/>
              </a:solidFill>
              <a:latin typeface="Times New Roman" panose="02020603050405020304" pitchFamily="18" charset="0"/>
              <a:cs typeface="Times New Roman" panose="02020603050405020304" pitchFamily="18" charset="0"/>
            </a:endParaRPr>
          </a:p>
          <a:p>
            <a:pPr algn="just">
              <a:defRPr/>
            </a:pPr>
            <a:r>
              <a:rPr lang="en-US" altLang="fr-FR" sz="2000" dirty="0">
                <a:solidFill>
                  <a:srgbClr val="080808"/>
                </a:solidFill>
                <a:latin typeface="Times New Roman" panose="02020603050405020304" pitchFamily="18" charset="0"/>
                <a:cs typeface="Times New Roman" panose="02020603050405020304" pitchFamily="18" charset="0"/>
              </a:rPr>
              <a:t>The Pan-European Action Plan for Sturgeons (</a:t>
            </a:r>
            <a:r>
              <a:rPr lang="en-US" altLang="fr-FR" sz="2000" dirty="0" err="1">
                <a:solidFill>
                  <a:srgbClr val="080808"/>
                </a:solidFill>
                <a:latin typeface="Times New Roman" panose="02020603050405020304" pitchFamily="18" charset="0"/>
                <a:cs typeface="Times New Roman" panose="02020603050405020304" pitchFamily="18" charset="0"/>
              </a:rPr>
              <a:t>PANEUP</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was</a:t>
            </a: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dirty="0">
                <a:solidFill>
                  <a:srgbClr val="080808"/>
                </a:solidFill>
                <a:latin typeface="Times New Roman" panose="02020603050405020304" pitchFamily="18" charset="0"/>
                <a:cs typeface="Times New Roman" panose="02020603050405020304" pitchFamily="18" charset="0"/>
              </a:rPr>
              <a:t>adopted by the</a:t>
            </a: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dirty="0">
                <a:solidFill>
                  <a:srgbClr val="080808"/>
                </a:solidFill>
                <a:latin typeface="Times New Roman" panose="02020603050405020304" pitchFamily="18" charset="0"/>
                <a:cs typeface="Times New Roman" panose="02020603050405020304" pitchFamily="18" charset="0"/>
              </a:rPr>
              <a:t>Standing Committee of the Bern Convention as Recommendation No. 199 (2018)</a:t>
            </a:r>
            <a:r>
              <a:rPr lang="hu-HU" altLang="fr-FR" sz="2000" dirty="0">
                <a:solidFill>
                  <a:srgbClr val="080808"/>
                </a:solidFill>
                <a:latin typeface="Times New Roman" panose="02020603050405020304" pitchFamily="18" charset="0"/>
                <a:cs typeface="Times New Roman" panose="02020603050405020304" pitchFamily="18" charset="0"/>
              </a:rPr>
              <a:t> in November 2018</a:t>
            </a:r>
          </a:p>
          <a:p>
            <a:pPr algn="just">
              <a:defRPr/>
            </a:pPr>
            <a:r>
              <a:rPr lang="hu-HU" altLang="fr-FR" sz="2000" dirty="0" err="1">
                <a:solidFill>
                  <a:srgbClr val="080808"/>
                </a:solidFill>
                <a:latin typeface="Times New Roman" panose="02020603050405020304" pitchFamily="18" charset="0"/>
                <a:cs typeface="Times New Roman" panose="02020603050405020304" pitchFamily="18" charset="0"/>
              </a:rPr>
              <a:t>PANEUP</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was</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subsequently</a:t>
            </a: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dirty="0">
                <a:solidFill>
                  <a:srgbClr val="080808"/>
                </a:solidFill>
                <a:latin typeface="Times New Roman" panose="02020603050405020304" pitchFamily="18" charset="0"/>
                <a:cs typeface="Times New Roman" panose="02020603050405020304" pitchFamily="18" charset="0"/>
              </a:rPr>
              <a:t>endorsed and recommended for implementation to EU Member States by </a:t>
            </a:r>
            <a:r>
              <a:rPr lang="hu-HU" altLang="fr-FR" sz="2000" dirty="0" err="1">
                <a:solidFill>
                  <a:srgbClr val="080808"/>
                </a:solidFill>
                <a:latin typeface="Times New Roman" panose="02020603050405020304" pitchFamily="18" charset="0"/>
                <a:cs typeface="Times New Roman" panose="02020603050405020304" pitchFamily="18" charset="0"/>
              </a:rPr>
              <a:t>NADEG</a:t>
            </a: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dirty="0">
                <a:solidFill>
                  <a:srgbClr val="080808"/>
                </a:solidFill>
                <a:latin typeface="Times New Roman" panose="02020603050405020304" pitchFamily="18" charset="0"/>
                <a:cs typeface="Times New Roman" panose="02020603050405020304" pitchFamily="18" charset="0"/>
              </a:rPr>
              <a:t>the Expert Group</a:t>
            </a: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dirty="0">
                <a:solidFill>
                  <a:srgbClr val="080808"/>
                </a:solidFill>
                <a:latin typeface="Times New Roman" panose="02020603050405020304" pitchFamily="18" charset="0"/>
                <a:cs typeface="Times New Roman" panose="02020603050405020304" pitchFamily="18" charset="0"/>
              </a:rPr>
              <a:t>on the Birds and Habitats Directives</a:t>
            </a:r>
            <a:r>
              <a:rPr lang="hu-HU" altLang="fr-FR" sz="2000" dirty="0">
                <a:solidFill>
                  <a:srgbClr val="080808"/>
                </a:solidFill>
                <a:latin typeface="Times New Roman" panose="02020603050405020304" pitchFamily="18" charset="0"/>
                <a:cs typeface="Times New Roman" panose="02020603050405020304" pitchFamily="18" charset="0"/>
              </a:rPr>
              <a:t>, in May 2019</a:t>
            </a:r>
          </a:p>
          <a:p>
            <a:pPr algn="just">
              <a:defRPr/>
            </a:pPr>
            <a:r>
              <a:rPr lang="hu-HU" altLang="fr-FR" sz="2000" dirty="0" err="1">
                <a:solidFill>
                  <a:srgbClr val="080808"/>
                </a:solidFill>
                <a:latin typeface="Times New Roman" panose="02020603050405020304" pitchFamily="18" charset="0"/>
                <a:cs typeface="Times New Roman" panose="02020603050405020304" pitchFamily="18" charset="0"/>
              </a:rPr>
              <a:t>Following</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this</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endorsement</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the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Commission</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decided</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to</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financially</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support</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the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achievement</a:t>
            </a:r>
            <a:r>
              <a:rPr lang="hu-HU" altLang="fr-FR" sz="2000" dirty="0">
                <a:solidFill>
                  <a:srgbClr val="080808"/>
                </a:solidFill>
                <a:latin typeface="Times New Roman" panose="02020603050405020304" pitchFamily="18" charset="0"/>
                <a:cs typeface="Times New Roman" panose="02020603050405020304" pitchFamily="18" charset="0"/>
              </a:rPr>
              <a:t> of </a:t>
            </a:r>
            <a:r>
              <a:rPr lang="hu-HU" altLang="fr-FR" sz="2000" dirty="0" err="1">
                <a:solidFill>
                  <a:srgbClr val="080808"/>
                </a:solidFill>
                <a:latin typeface="Times New Roman" panose="02020603050405020304" pitchFamily="18" charset="0"/>
                <a:cs typeface="Times New Roman" panose="02020603050405020304" pitchFamily="18" charset="0"/>
              </a:rPr>
              <a:t>the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objectives</a:t>
            </a:r>
            <a:r>
              <a:rPr lang="hu-HU" altLang="fr-FR" sz="2000" dirty="0">
                <a:solidFill>
                  <a:srgbClr val="080808"/>
                </a:solidFill>
                <a:latin typeface="Times New Roman" panose="02020603050405020304" pitchFamily="18" charset="0"/>
                <a:cs typeface="Times New Roman" panose="02020603050405020304" pitchFamily="18" charset="0"/>
              </a:rPr>
              <a:t> of </a:t>
            </a:r>
            <a:r>
              <a:rPr lang="hu-HU" altLang="fr-FR" sz="2000" dirty="0" err="1">
                <a:solidFill>
                  <a:srgbClr val="080808"/>
                </a:solidFill>
                <a:latin typeface="Times New Roman" panose="02020603050405020304" pitchFamily="18" charset="0"/>
                <a:cs typeface="Times New Roman" panose="02020603050405020304" pitchFamily="18" charset="0"/>
              </a:rPr>
              <a:t>PANEUP</a:t>
            </a:r>
            <a:endParaRPr lang="en-US" altLang="fr-FR" sz="2000" dirty="0">
              <a:solidFill>
                <a:srgbClr val="080808"/>
              </a:solidFill>
              <a:latin typeface="Times New Roman" panose="02020603050405020304" pitchFamily="18" charset="0"/>
              <a:cs typeface="Times New Roman" panose="02020603050405020304" pitchFamily="18" charset="0"/>
            </a:endParaRPr>
          </a:p>
          <a:p>
            <a:pPr algn="just">
              <a:defRPr/>
            </a:pPr>
            <a:r>
              <a:rPr lang="hu-HU" altLang="fr-FR" sz="2000" dirty="0">
                <a:solidFill>
                  <a:srgbClr val="080808"/>
                </a:solidFill>
                <a:latin typeface="Times New Roman" panose="02020603050405020304" pitchFamily="18" charset="0"/>
                <a:cs typeface="Times New Roman" panose="02020603050405020304" pitchFamily="18" charset="0"/>
              </a:rPr>
              <a:t>The </a:t>
            </a:r>
            <a:r>
              <a:rPr lang="hu-HU" altLang="fr-FR" sz="2000" dirty="0" err="1">
                <a:solidFill>
                  <a:srgbClr val="080808"/>
                </a:solidFill>
                <a:latin typeface="Times New Roman" panose="02020603050405020304" pitchFamily="18" charset="0"/>
                <a:cs typeface="Times New Roman" panose="02020603050405020304" pitchFamily="18" charset="0"/>
              </a:rPr>
              <a:t>initial</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plan</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to</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provide</a:t>
            </a:r>
            <a:r>
              <a:rPr lang="hu-HU" altLang="fr-FR" sz="2000" dirty="0">
                <a:solidFill>
                  <a:srgbClr val="080808"/>
                </a:solidFill>
                <a:latin typeface="Times New Roman" panose="02020603050405020304" pitchFamily="18" charset="0"/>
                <a:cs typeface="Times New Roman" panose="02020603050405020304" pitchFamily="18" charset="0"/>
              </a:rPr>
              <a:t> a </a:t>
            </a:r>
            <a:r>
              <a:rPr lang="hu-HU" altLang="fr-FR" sz="2000" dirty="0" err="1">
                <a:solidFill>
                  <a:srgbClr val="080808"/>
                </a:solidFill>
                <a:latin typeface="Times New Roman" panose="02020603050405020304" pitchFamily="18" charset="0"/>
                <a:cs typeface="Times New Roman" panose="02020603050405020304" pitchFamily="18" charset="0"/>
              </a:rPr>
              <a:t>grant</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directly</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to</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the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Secretariat</a:t>
            </a:r>
            <a:r>
              <a:rPr lang="hu-HU" altLang="fr-FR" sz="2000" dirty="0">
                <a:solidFill>
                  <a:srgbClr val="080808"/>
                </a:solidFill>
                <a:latin typeface="Times New Roman" panose="02020603050405020304" pitchFamily="18" charset="0"/>
                <a:cs typeface="Times New Roman" panose="02020603050405020304" pitchFamily="18" charset="0"/>
              </a:rPr>
              <a:t> of </a:t>
            </a:r>
            <a:r>
              <a:rPr lang="hu-HU" altLang="fr-FR" sz="2000" dirty="0" err="1">
                <a:solidFill>
                  <a:srgbClr val="080808"/>
                </a:solidFill>
                <a:latin typeface="Times New Roman" panose="02020603050405020304" pitchFamily="18" charset="0"/>
                <a:cs typeface="Times New Roman" panose="02020603050405020304" pitchFamily="18" charset="0"/>
              </a:rPr>
              <a:t>the</a:t>
            </a:r>
            <a:r>
              <a:rPr lang="hu-HU" altLang="fr-FR" sz="2000" dirty="0">
                <a:solidFill>
                  <a:srgbClr val="080808"/>
                </a:solidFill>
                <a:latin typeface="Times New Roman" panose="02020603050405020304" pitchFamily="18" charset="0"/>
                <a:cs typeface="Times New Roman" panose="02020603050405020304" pitchFamily="18" charset="0"/>
              </a:rPr>
              <a:t> Bern Convention </a:t>
            </a:r>
            <a:r>
              <a:rPr lang="hu-HU" altLang="fr-FR" sz="2000" dirty="0" err="1">
                <a:solidFill>
                  <a:srgbClr val="080808"/>
                </a:solidFill>
                <a:latin typeface="Times New Roman" panose="02020603050405020304" pitchFamily="18" charset="0"/>
                <a:cs typeface="Times New Roman" panose="02020603050405020304" pitchFamily="18" charset="0"/>
              </a:rPr>
              <a:t>did</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not</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work</a:t>
            </a:r>
            <a:r>
              <a:rPr lang="hu-HU" altLang="fr-FR" sz="2000" dirty="0">
                <a:solidFill>
                  <a:srgbClr val="080808"/>
                </a:solidFill>
                <a:latin typeface="Times New Roman" panose="02020603050405020304" pitchFamily="18" charset="0"/>
                <a:cs typeface="Times New Roman" panose="02020603050405020304" pitchFamily="18" charset="0"/>
              </a:rPr>
              <a:t> out</a:t>
            </a:r>
          </a:p>
          <a:p>
            <a:pPr algn="just">
              <a:defRPr/>
            </a:pPr>
            <a:r>
              <a:rPr lang="hu-HU" altLang="fr-FR" sz="2000" dirty="0" err="1">
                <a:solidFill>
                  <a:srgbClr val="080808"/>
                </a:solidFill>
                <a:latin typeface="Times New Roman" panose="02020603050405020304" pitchFamily="18" charset="0"/>
                <a:cs typeface="Times New Roman" panose="02020603050405020304" pitchFamily="18" charset="0"/>
              </a:rPr>
              <a:t>Thus</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instead</a:t>
            </a:r>
            <a:r>
              <a:rPr lang="hu-HU" altLang="fr-FR" sz="2000" dirty="0">
                <a:solidFill>
                  <a:srgbClr val="080808"/>
                </a:solidFill>
                <a:latin typeface="Times New Roman" panose="02020603050405020304" pitchFamily="18" charset="0"/>
                <a:cs typeface="Times New Roman" panose="02020603050405020304" pitchFamily="18" charset="0"/>
              </a:rPr>
              <a:t> of a </a:t>
            </a:r>
            <a:r>
              <a:rPr lang="hu-HU" altLang="fr-FR" sz="2000" dirty="0" err="1">
                <a:solidFill>
                  <a:srgbClr val="080808"/>
                </a:solidFill>
                <a:latin typeface="Times New Roman" panose="02020603050405020304" pitchFamily="18" charset="0"/>
                <a:cs typeface="Times New Roman" panose="02020603050405020304" pitchFamily="18" charset="0"/>
              </a:rPr>
              <a:t>grant</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the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Commission</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put</a:t>
            </a:r>
            <a:r>
              <a:rPr lang="hu-HU" altLang="fr-FR" sz="2000" dirty="0">
                <a:solidFill>
                  <a:srgbClr val="080808"/>
                </a:solidFill>
                <a:latin typeface="Times New Roman" panose="02020603050405020304" pitchFamily="18" charset="0"/>
                <a:cs typeface="Times New Roman" panose="02020603050405020304" pitchFamily="18" charset="0"/>
              </a:rPr>
              <a:t> out </a:t>
            </a:r>
            <a:r>
              <a:rPr lang="hu-HU" altLang="fr-FR" sz="2000" dirty="0" err="1">
                <a:solidFill>
                  <a:srgbClr val="080808"/>
                </a:solidFill>
                <a:latin typeface="Times New Roman" panose="02020603050405020304" pitchFamily="18" charset="0"/>
                <a:cs typeface="Times New Roman" panose="02020603050405020304" pitchFamily="18" charset="0"/>
              </a:rPr>
              <a:t>to</a:t>
            </a:r>
            <a:r>
              <a:rPr lang="hu-HU" altLang="fr-FR" sz="2000" dirty="0">
                <a:solidFill>
                  <a:srgbClr val="080808"/>
                </a:solidFill>
                <a:latin typeface="Times New Roman" panose="02020603050405020304" pitchFamily="18" charset="0"/>
                <a:cs typeface="Times New Roman" panose="02020603050405020304" pitchFamily="18" charset="0"/>
              </a:rPr>
              <a:t> tender a </a:t>
            </a:r>
            <a:r>
              <a:rPr lang="hu-HU" altLang="fr-FR" sz="2000" dirty="0" err="1">
                <a:solidFill>
                  <a:srgbClr val="080808"/>
                </a:solidFill>
                <a:latin typeface="Times New Roman" panose="02020603050405020304" pitchFamily="18" charset="0"/>
                <a:cs typeface="Times New Roman" panose="02020603050405020304" pitchFamily="18" charset="0"/>
              </a:rPr>
              <a:t>service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contract</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to</a:t>
            </a: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dirty="0">
                <a:solidFill>
                  <a:srgbClr val="080808"/>
                </a:solidFill>
                <a:latin typeface="Times New Roman" panose="02020603050405020304" pitchFamily="18" charset="0"/>
                <a:cs typeface="Times New Roman" panose="02020603050405020304" pitchFamily="18" charset="0"/>
              </a:rPr>
              <a:t>support conservation actions to implement </a:t>
            </a:r>
            <a:r>
              <a:rPr lang="en-US" altLang="fr-FR" sz="2000" dirty="0" err="1">
                <a:solidFill>
                  <a:srgbClr val="080808"/>
                </a:solidFill>
                <a:latin typeface="Times New Roman" panose="02020603050405020304" pitchFamily="18" charset="0"/>
                <a:cs typeface="Times New Roman" panose="02020603050405020304" pitchFamily="18" charset="0"/>
              </a:rPr>
              <a:t>PANEUAP</a:t>
            </a:r>
            <a:endParaRPr lang="en-GB" altLang="fr-FR" sz="1800" dirty="0">
              <a:solidFill>
                <a:srgbClr val="080808"/>
              </a:solidFill>
              <a:latin typeface="Times New Roman" panose="02020603050405020304" pitchFamily="18" charset="0"/>
              <a:cs typeface="Times New Roman" panose="02020603050405020304" pitchFamily="18" charset="0"/>
            </a:endParaRPr>
          </a:p>
          <a:p>
            <a:pPr marL="0" indent="0">
              <a:buNone/>
              <a:defRPr/>
            </a:pPr>
            <a:endParaRPr lang="en-GB" altLang="fr-FR" sz="1800" i="1" dirty="0">
              <a:solidFill>
                <a:srgbClr val="FF0000"/>
              </a:solidFill>
            </a:endParaRPr>
          </a:p>
        </p:txBody>
      </p:sp>
    </p:spTree>
    <p:extLst>
      <p:ext uri="{BB962C8B-B14F-4D97-AF65-F5344CB8AC3E}">
        <p14:creationId xmlns:p14="http://schemas.microsoft.com/office/powerpoint/2010/main" val="97012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77FA14-F02C-5D9B-4E3C-B16989702883}"/>
              </a:ext>
            </a:extLst>
          </p:cNvPr>
          <p:cNvSpPr>
            <a:spLocks noGrp="1"/>
          </p:cNvSpPr>
          <p:nvPr>
            <p:ph idx="1"/>
          </p:nvPr>
        </p:nvSpPr>
        <p:spPr>
          <a:xfrm>
            <a:off x="643150" y="1696671"/>
            <a:ext cx="10905699" cy="3881904"/>
          </a:xfrm>
        </p:spPr>
        <p:txBody>
          <a:bodyPr/>
          <a:lstStyle/>
          <a:p>
            <a:pPr algn="just">
              <a:defRPr/>
            </a:pPr>
            <a:r>
              <a:rPr lang="hu-HU" altLang="fr-FR" sz="2000" dirty="0">
                <a:solidFill>
                  <a:srgbClr val="080808"/>
                </a:solidFill>
                <a:latin typeface="Times New Roman" panose="02020603050405020304" pitchFamily="18" charset="0"/>
                <a:cs typeface="Times New Roman" panose="02020603050405020304" pitchFamily="18" charset="0"/>
              </a:rPr>
              <a:t>The </a:t>
            </a:r>
            <a:r>
              <a:rPr lang="hu-HU" altLang="fr-FR" sz="2000" dirty="0" err="1">
                <a:solidFill>
                  <a:srgbClr val="080808"/>
                </a:solidFill>
                <a:latin typeface="Times New Roman" panose="02020603050405020304" pitchFamily="18" charset="0"/>
                <a:cs typeface="Times New Roman" panose="02020603050405020304" pitchFamily="18" charset="0"/>
              </a:rPr>
              <a:t>call</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for</a:t>
            </a:r>
            <a:r>
              <a:rPr lang="hu-HU" altLang="fr-FR" sz="2000" dirty="0">
                <a:solidFill>
                  <a:srgbClr val="080808"/>
                </a:solidFill>
                <a:latin typeface="Times New Roman" panose="02020603050405020304" pitchFamily="18" charset="0"/>
                <a:cs typeface="Times New Roman" panose="02020603050405020304" pitchFamily="18" charset="0"/>
              </a:rPr>
              <a:t> tender </a:t>
            </a:r>
            <a:r>
              <a:rPr lang="hu-HU" altLang="fr-FR" sz="2000" dirty="0" err="1">
                <a:solidFill>
                  <a:srgbClr val="080808"/>
                </a:solidFill>
                <a:latin typeface="Times New Roman" panose="02020603050405020304" pitchFamily="18" charset="0"/>
                <a:cs typeface="Times New Roman" panose="02020603050405020304" pitchFamily="18" charset="0"/>
              </a:rPr>
              <a:t>ran</a:t>
            </a:r>
            <a:r>
              <a:rPr lang="hu-HU" altLang="fr-FR" sz="2000" dirty="0">
                <a:solidFill>
                  <a:srgbClr val="080808"/>
                </a:solidFill>
                <a:latin typeface="Times New Roman" panose="02020603050405020304" pitchFamily="18" charset="0"/>
                <a:cs typeface="Times New Roman" panose="02020603050405020304" pitchFamily="18" charset="0"/>
              </a:rPr>
              <a:t> over a </a:t>
            </a:r>
            <a:r>
              <a:rPr lang="hu-HU" altLang="fr-FR" sz="2000" dirty="0" err="1">
                <a:solidFill>
                  <a:srgbClr val="080808"/>
                </a:solidFill>
                <a:latin typeface="Times New Roman" panose="02020603050405020304" pitchFamily="18" charset="0"/>
                <a:cs typeface="Times New Roman" panose="02020603050405020304" pitchFamily="18" charset="0"/>
              </a:rPr>
              <a:t>period</a:t>
            </a:r>
            <a:r>
              <a:rPr lang="hu-HU" altLang="fr-FR" sz="2000" dirty="0">
                <a:solidFill>
                  <a:srgbClr val="080808"/>
                </a:solidFill>
                <a:latin typeface="Times New Roman" panose="02020603050405020304" pitchFamily="18" charset="0"/>
                <a:cs typeface="Times New Roman" panose="02020603050405020304" pitchFamily="18" charset="0"/>
              </a:rPr>
              <a:t> of </a:t>
            </a:r>
            <a:r>
              <a:rPr lang="hu-HU" altLang="fr-FR" sz="2000" dirty="0" err="1">
                <a:solidFill>
                  <a:srgbClr val="080808"/>
                </a:solidFill>
                <a:latin typeface="Times New Roman" panose="02020603050405020304" pitchFamily="18" charset="0"/>
                <a:cs typeface="Times New Roman" panose="02020603050405020304" pitchFamily="18" charset="0"/>
              </a:rPr>
              <a:t>two</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months</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from</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July</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to</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September</a:t>
            </a:r>
            <a:r>
              <a:rPr lang="hu-HU" altLang="fr-FR" sz="2000" dirty="0">
                <a:solidFill>
                  <a:srgbClr val="080808"/>
                </a:solidFill>
                <a:latin typeface="Times New Roman" panose="02020603050405020304" pitchFamily="18" charset="0"/>
                <a:cs typeface="Times New Roman" panose="02020603050405020304" pitchFamily="18" charset="0"/>
              </a:rPr>
              <a:t> 2022</a:t>
            </a:r>
          </a:p>
          <a:p>
            <a:pPr algn="just">
              <a:defRPr/>
            </a:pPr>
            <a:r>
              <a:rPr lang="hu-HU" altLang="fr-FR" sz="2000" dirty="0" err="1">
                <a:solidFill>
                  <a:srgbClr val="080808"/>
                </a:solidFill>
                <a:latin typeface="Times New Roman" panose="02020603050405020304" pitchFamily="18" charset="0"/>
                <a:cs typeface="Times New Roman" panose="02020603050405020304" pitchFamily="18" charset="0"/>
              </a:rPr>
              <a:t>Following</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evaluation</a:t>
            </a:r>
            <a:r>
              <a:rPr lang="hu-HU" altLang="fr-FR" sz="2000" dirty="0">
                <a:solidFill>
                  <a:srgbClr val="080808"/>
                </a:solidFill>
                <a:latin typeface="Times New Roman" panose="02020603050405020304" pitchFamily="18" charset="0"/>
                <a:cs typeface="Times New Roman" panose="02020603050405020304" pitchFamily="18" charset="0"/>
              </a:rPr>
              <a:t> in </a:t>
            </a:r>
            <a:r>
              <a:rPr lang="hu-HU" altLang="fr-FR" sz="2000" dirty="0" err="1">
                <a:solidFill>
                  <a:srgbClr val="080808"/>
                </a:solidFill>
                <a:latin typeface="Times New Roman" panose="02020603050405020304" pitchFamily="18" charset="0"/>
                <a:cs typeface="Times New Roman" panose="02020603050405020304" pitchFamily="18" charset="0"/>
              </a:rPr>
              <a:t>autumn</a:t>
            </a:r>
            <a:r>
              <a:rPr lang="hu-HU" altLang="fr-FR" sz="2000" dirty="0">
                <a:solidFill>
                  <a:srgbClr val="080808"/>
                </a:solidFill>
                <a:latin typeface="Times New Roman" panose="02020603050405020304" pitchFamily="18" charset="0"/>
                <a:cs typeface="Times New Roman" panose="02020603050405020304" pitchFamily="18" charset="0"/>
              </a:rPr>
              <a:t> 2022, </a:t>
            </a:r>
            <a:r>
              <a:rPr lang="hu-HU" altLang="fr-FR" sz="2000" dirty="0" err="1">
                <a:solidFill>
                  <a:srgbClr val="080808"/>
                </a:solidFill>
                <a:latin typeface="Times New Roman" panose="02020603050405020304" pitchFamily="18" charset="0"/>
                <a:cs typeface="Times New Roman" panose="02020603050405020304" pitchFamily="18" charset="0"/>
              </a:rPr>
              <a:t>the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service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contract</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was</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signed</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between</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the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Commission</a:t>
            </a:r>
            <a:r>
              <a:rPr lang="hu-HU" altLang="fr-FR" sz="2000" dirty="0">
                <a:solidFill>
                  <a:srgbClr val="080808"/>
                </a:solidFill>
                <a:latin typeface="Times New Roman" panose="02020603050405020304" pitchFamily="18" charset="0"/>
                <a:cs typeface="Times New Roman" panose="02020603050405020304" pitchFamily="18" charset="0"/>
              </a:rPr>
              <a:t> and </a:t>
            </a:r>
            <a:r>
              <a:rPr lang="hu-HU" altLang="fr-FR" sz="2000" dirty="0" err="1">
                <a:solidFill>
                  <a:srgbClr val="080808"/>
                </a:solidFill>
                <a:latin typeface="Times New Roman" panose="02020603050405020304" pitchFamily="18" charset="0"/>
                <a:cs typeface="Times New Roman" panose="02020603050405020304" pitchFamily="18" charset="0"/>
              </a:rPr>
              <a:t>the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SCUTE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consortium</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led</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by</a:t>
            </a:r>
            <a:r>
              <a:rPr lang="hu-HU" altLang="fr-FR" sz="2000" dirty="0">
                <a:solidFill>
                  <a:srgbClr val="080808"/>
                </a:solidFill>
                <a:latin typeface="Times New Roman" panose="02020603050405020304" pitchFamily="18" charset="0"/>
                <a:cs typeface="Times New Roman" panose="02020603050405020304" pitchFamily="18" charset="0"/>
              </a:rPr>
              <a:t> WWF </a:t>
            </a:r>
            <a:r>
              <a:rPr lang="hu-HU" altLang="fr-FR" sz="2000" dirty="0" err="1">
                <a:solidFill>
                  <a:srgbClr val="080808"/>
                </a:solidFill>
                <a:latin typeface="Times New Roman" panose="02020603050405020304" pitchFamily="18" charset="0"/>
                <a:cs typeface="Times New Roman" panose="02020603050405020304" pitchFamily="18" charset="0"/>
              </a:rPr>
              <a:t>Central</a:t>
            </a:r>
            <a:r>
              <a:rPr lang="hu-HU" altLang="fr-FR" sz="2000" dirty="0">
                <a:solidFill>
                  <a:srgbClr val="080808"/>
                </a:solidFill>
                <a:latin typeface="Times New Roman" panose="02020603050405020304" pitchFamily="18" charset="0"/>
                <a:cs typeface="Times New Roman" panose="02020603050405020304" pitchFamily="18" charset="0"/>
              </a:rPr>
              <a:t> and </a:t>
            </a:r>
            <a:r>
              <a:rPr lang="hu-HU" altLang="fr-FR" sz="2000" dirty="0" err="1">
                <a:solidFill>
                  <a:srgbClr val="080808"/>
                </a:solidFill>
                <a:latin typeface="Times New Roman" panose="02020603050405020304" pitchFamily="18" charset="0"/>
                <a:cs typeface="Times New Roman" panose="02020603050405020304" pitchFamily="18" charset="0"/>
              </a:rPr>
              <a:t>Eastern</a:t>
            </a:r>
            <a:r>
              <a:rPr lang="hu-HU" altLang="fr-FR" sz="2000" dirty="0">
                <a:solidFill>
                  <a:srgbClr val="080808"/>
                </a:solidFill>
                <a:latin typeface="Times New Roman" panose="02020603050405020304" pitchFamily="18" charset="0"/>
                <a:cs typeface="Times New Roman" panose="02020603050405020304" pitchFamily="18" charset="0"/>
              </a:rPr>
              <a:t> Europe in December 2022</a:t>
            </a:r>
          </a:p>
          <a:p>
            <a:pPr algn="just">
              <a:defRPr/>
            </a:pPr>
            <a:r>
              <a:rPr lang="hu-HU" altLang="fr-FR" sz="2000" dirty="0">
                <a:solidFill>
                  <a:srgbClr val="080808"/>
                </a:solidFill>
                <a:latin typeface="Times New Roman" panose="02020603050405020304" pitchFamily="18" charset="0"/>
                <a:cs typeface="Times New Roman" panose="02020603050405020304" pitchFamily="18" charset="0"/>
              </a:rPr>
              <a:t>The </a:t>
            </a:r>
            <a:r>
              <a:rPr lang="hu-HU" altLang="fr-FR" sz="2000" dirty="0" err="1">
                <a:solidFill>
                  <a:srgbClr val="080808"/>
                </a:solidFill>
                <a:latin typeface="Times New Roman" panose="02020603050405020304" pitchFamily="18" charset="0"/>
                <a:cs typeface="Times New Roman" panose="02020603050405020304" pitchFamily="18" charset="0"/>
              </a:rPr>
              <a:t>contract</a:t>
            </a:r>
            <a:r>
              <a:rPr lang="hu-HU" altLang="fr-FR" sz="2000" dirty="0">
                <a:solidFill>
                  <a:srgbClr val="080808"/>
                </a:solidFill>
                <a:latin typeface="Times New Roman" panose="02020603050405020304" pitchFamily="18" charset="0"/>
                <a:cs typeface="Times New Roman" panose="02020603050405020304" pitchFamily="18" charset="0"/>
              </a:rPr>
              <a:t> has a </a:t>
            </a:r>
            <a:r>
              <a:rPr lang="hu-HU" altLang="fr-FR" sz="2000" dirty="0" err="1">
                <a:solidFill>
                  <a:srgbClr val="080808"/>
                </a:solidFill>
                <a:latin typeface="Times New Roman" panose="02020603050405020304" pitchFamily="18" charset="0"/>
                <a:cs typeface="Times New Roman" panose="02020603050405020304" pitchFamily="18" charset="0"/>
              </a:rPr>
              <a:t>total</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value</a:t>
            </a:r>
            <a:r>
              <a:rPr lang="hu-HU" altLang="fr-FR" sz="2000" dirty="0">
                <a:solidFill>
                  <a:srgbClr val="080808"/>
                </a:solidFill>
                <a:latin typeface="Times New Roman" panose="02020603050405020304" pitchFamily="18" charset="0"/>
                <a:cs typeface="Times New Roman" panose="02020603050405020304" pitchFamily="18" charset="0"/>
              </a:rPr>
              <a:t> of EUR 600,000 and </a:t>
            </a:r>
            <a:r>
              <a:rPr lang="hu-HU" altLang="fr-FR" sz="2000" dirty="0" err="1">
                <a:solidFill>
                  <a:srgbClr val="080808"/>
                </a:solidFill>
                <a:latin typeface="Times New Roman" panose="02020603050405020304" pitchFamily="18" charset="0"/>
                <a:cs typeface="Times New Roman" panose="02020603050405020304" pitchFamily="18" charset="0"/>
              </a:rPr>
              <a:t>runs</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from</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January</a:t>
            </a:r>
            <a:r>
              <a:rPr lang="hu-HU" altLang="fr-FR" sz="2000" dirty="0">
                <a:solidFill>
                  <a:srgbClr val="080808"/>
                </a:solidFill>
                <a:latin typeface="Times New Roman" panose="02020603050405020304" pitchFamily="18" charset="0"/>
                <a:cs typeface="Times New Roman" panose="02020603050405020304" pitchFamily="18" charset="0"/>
              </a:rPr>
              <a:t> 2023 </a:t>
            </a:r>
            <a:r>
              <a:rPr lang="hu-HU" altLang="fr-FR" sz="2000" dirty="0" err="1">
                <a:solidFill>
                  <a:srgbClr val="080808"/>
                </a:solidFill>
                <a:latin typeface="Times New Roman" panose="02020603050405020304" pitchFamily="18" charset="0"/>
                <a:cs typeface="Times New Roman" panose="02020603050405020304" pitchFamily="18" charset="0"/>
              </a:rPr>
              <a:t>till</a:t>
            </a:r>
            <a:r>
              <a:rPr lang="hu-HU" altLang="fr-FR" sz="2000" dirty="0">
                <a:solidFill>
                  <a:srgbClr val="080808"/>
                </a:solidFill>
                <a:latin typeface="Times New Roman" panose="02020603050405020304" pitchFamily="18" charset="0"/>
                <a:cs typeface="Times New Roman" panose="02020603050405020304" pitchFamily="18" charset="0"/>
              </a:rPr>
              <a:t> December 2024</a:t>
            </a:r>
          </a:p>
          <a:p>
            <a:endParaRPr lang="en-IE" dirty="0"/>
          </a:p>
        </p:txBody>
      </p:sp>
      <p:sp>
        <p:nvSpPr>
          <p:cNvPr id="3" name="Title 2">
            <a:extLst>
              <a:ext uri="{FF2B5EF4-FFF2-40B4-BE49-F238E27FC236}">
                <a16:creationId xmlns:a16="http://schemas.microsoft.com/office/drawing/2014/main" id="{F764B749-437D-90DA-24E8-46A2B44FF595}"/>
              </a:ext>
            </a:extLst>
          </p:cNvPr>
          <p:cNvSpPr>
            <a:spLocks noGrp="1"/>
          </p:cNvSpPr>
          <p:nvPr>
            <p:ph type="title"/>
          </p:nvPr>
        </p:nvSpPr>
        <p:spPr>
          <a:xfrm>
            <a:off x="2295430" y="189782"/>
            <a:ext cx="10515600" cy="782357"/>
          </a:xfrm>
        </p:spPr>
        <p:txBody>
          <a:bodyPr/>
          <a:lstStyle/>
          <a:p>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Details</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of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the</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contract</a:t>
            </a:r>
            <a:endParaRPr lang="en-IE" sz="3600" dirty="0"/>
          </a:p>
        </p:txBody>
      </p:sp>
    </p:spTree>
    <p:extLst>
      <p:ext uri="{BB962C8B-B14F-4D97-AF65-F5344CB8AC3E}">
        <p14:creationId xmlns:p14="http://schemas.microsoft.com/office/powerpoint/2010/main" val="1668227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77FA14-F02C-5D9B-4E3C-B16989702883}"/>
              </a:ext>
            </a:extLst>
          </p:cNvPr>
          <p:cNvSpPr>
            <a:spLocks noGrp="1"/>
          </p:cNvSpPr>
          <p:nvPr>
            <p:ph idx="1"/>
          </p:nvPr>
        </p:nvSpPr>
        <p:spPr>
          <a:xfrm>
            <a:off x="-154019" y="1488048"/>
            <a:ext cx="11900542" cy="5133277"/>
          </a:xfrm>
        </p:spPr>
        <p:txBody>
          <a:bodyPr/>
          <a:lstStyle/>
          <a:p>
            <a:pPr lvl="1" algn="just">
              <a:buFont typeface="Wingdings" panose="05000000000000000000" pitchFamily="2" charset="2"/>
              <a:buChar char="§"/>
              <a:defRPr/>
            </a:pPr>
            <a:r>
              <a:rPr lang="hu-HU" altLang="fr-FR" dirty="0">
                <a:solidFill>
                  <a:srgbClr val="080808"/>
                </a:solidFill>
                <a:latin typeface="Times New Roman" panose="02020603050405020304" pitchFamily="18" charset="0"/>
                <a:cs typeface="Times New Roman" panose="02020603050405020304" pitchFamily="18" charset="0"/>
              </a:rPr>
              <a:t>The </a:t>
            </a:r>
            <a:r>
              <a:rPr lang="hu-HU" altLang="fr-FR" dirty="0" err="1">
                <a:solidFill>
                  <a:srgbClr val="080808"/>
                </a:solidFill>
                <a:latin typeface="Times New Roman" panose="02020603050405020304" pitchFamily="18" charset="0"/>
                <a:cs typeface="Times New Roman" panose="02020603050405020304" pitchFamily="18" charset="0"/>
              </a:rPr>
              <a:t>contract</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comprises</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six</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tasks</a:t>
            </a:r>
            <a:r>
              <a:rPr lang="hu-HU" altLang="fr-FR" dirty="0">
                <a:solidFill>
                  <a:srgbClr val="080808"/>
                </a:solidFill>
                <a:latin typeface="Times New Roman" panose="02020603050405020304" pitchFamily="18" charset="0"/>
                <a:cs typeface="Times New Roman" panose="02020603050405020304" pitchFamily="18" charset="0"/>
              </a:rPr>
              <a:t>:</a:t>
            </a:r>
          </a:p>
          <a:p>
            <a:pPr lvl="2" algn="just">
              <a:buFont typeface="Wingdings" panose="05000000000000000000" pitchFamily="2" charset="2"/>
              <a:buChar char="§"/>
              <a:defRPr/>
            </a:pPr>
            <a:r>
              <a:rPr lang="hu-HU" altLang="fr-FR" sz="2000" dirty="0" err="1">
                <a:solidFill>
                  <a:srgbClr val="080808"/>
                </a:solidFill>
                <a:latin typeface="Times New Roman" panose="02020603050405020304" pitchFamily="18" charset="0"/>
                <a:cs typeface="Times New Roman" panose="02020603050405020304" pitchFamily="18" charset="0"/>
              </a:rPr>
              <a:t>compiling</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information</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on</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PANEUAP</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implementation</a:t>
            </a:r>
            <a:r>
              <a:rPr lang="hu-HU" altLang="fr-FR" sz="2000" dirty="0">
                <a:solidFill>
                  <a:srgbClr val="080808"/>
                </a:solidFill>
                <a:latin typeface="Times New Roman" panose="02020603050405020304" pitchFamily="18" charset="0"/>
                <a:cs typeface="Times New Roman" panose="02020603050405020304" pitchFamily="18" charset="0"/>
              </a:rPr>
              <a:t> in </a:t>
            </a:r>
            <a:r>
              <a:rPr lang="hu-HU" altLang="fr-FR" sz="2000" dirty="0" err="1">
                <a:solidFill>
                  <a:srgbClr val="080808"/>
                </a:solidFill>
                <a:latin typeface="Times New Roman" panose="02020603050405020304" pitchFamily="18" charset="0"/>
                <a:cs typeface="Times New Roman" panose="02020603050405020304" pitchFamily="18" charset="0"/>
              </a:rPr>
              <a:t>key</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range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countries</a:t>
            </a:r>
            <a:endParaRPr lang="hu-HU" altLang="fr-FR" sz="2000" dirty="0">
              <a:solidFill>
                <a:srgbClr val="080808"/>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
              <a:defRPr/>
            </a:pPr>
            <a:r>
              <a:rPr lang="hu-HU" altLang="fr-FR" sz="2000" dirty="0" err="1">
                <a:solidFill>
                  <a:srgbClr val="080808"/>
                </a:solidFill>
                <a:latin typeface="Times New Roman" panose="02020603050405020304" pitchFamily="18" charset="0"/>
                <a:cs typeface="Times New Roman" panose="02020603050405020304" pitchFamily="18" charset="0"/>
              </a:rPr>
              <a:t>guiding</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the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protection</a:t>
            </a:r>
            <a:r>
              <a:rPr lang="hu-HU" altLang="fr-FR" sz="2000" dirty="0">
                <a:solidFill>
                  <a:srgbClr val="080808"/>
                </a:solidFill>
                <a:latin typeface="Times New Roman" panose="02020603050405020304" pitchFamily="18" charset="0"/>
                <a:cs typeface="Times New Roman" panose="02020603050405020304" pitchFamily="18" charset="0"/>
              </a:rPr>
              <a:t> and </a:t>
            </a:r>
            <a:r>
              <a:rPr lang="hu-HU" altLang="fr-FR" sz="2000" dirty="0" err="1">
                <a:solidFill>
                  <a:srgbClr val="080808"/>
                </a:solidFill>
                <a:latin typeface="Times New Roman" panose="02020603050405020304" pitchFamily="18" charset="0"/>
                <a:cs typeface="Times New Roman" panose="02020603050405020304" pitchFamily="18" charset="0"/>
              </a:rPr>
              <a:t>restoration</a:t>
            </a:r>
            <a:r>
              <a:rPr lang="hu-HU" altLang="fr-FR" sz="2000" dirty="0">
                <a:solidFill>
                  <a:srgbClr val="080808"/>
                </a:solidFill>
                <a:latin typeface="Times New Roman" panose="02020603050405020304" pitchFamily="18" charset="0"/>
                <a:cs typeface="Times New Roman" panose="02020603050405020304" pitchFamily="18" charset="0"/>
              </a:rPr>
              <a:t> of </a:t>
            </a:r>
            <a:r>
              <a:rPr lang="hu-HU" altLang="fr-FR" sz="2000" dirty="0" err="1">
                <a:solidFill>
                  <a:srgbClr val="080808"/>
                </a:solidFill>
                <a:latin typeface="Times New Roman" panose="02020603050405020304" pitchFamily="18" charset="0"/>
                <a:cs typeface="Times New Roman" panose="02020603050405020304" pitchFamily="18" charset="0"/>
              </a:rPr>
              <a:t>sturgeon</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habitats</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by</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assessing</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existing</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knowledge</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about</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sturgeon</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habitats</a:t>
            </a:r>
            <a:r>
              <a:rPr lang="hu-HU" altLang="fr-FR" sz="2000" dirty="0">
                <a:solidFill>
                  <a:srgbClr val="080808"/>
                </a:solidFill>
                <a:latin typeface="Times New Roman" panose="02020603050405020304" pitchFamily="18" charset="0"/>
                <a:cs typeface="Times New Roman" panose="02020603050405020304" pitchFamily="18" charset="0"/>
              </a:rPr>
              <a:t> and </a:t>
            </a:r>
            <a:r>
              <a:rPr lang="hu-HU" altLang="fr-FR" sz="2000" dirty="0" err="1">
                <a:solidFill>
                  <a:srgbClr val="080808"/>
                </a:solidFill>
                <a:latin typeface="Times New Roman" panose="02020603050405020304" pitchFamily="18" charset="0"/>
                <a:cs typeface="Times New Roman" panose="02020603050405020304" pitchFamily="18" charset="0"/>
              </a:rPr>
              <a:t>migration</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obstacles</a:t>
            </a:r>
            <a:r>
              <a:rPr lang="hu-HU" altLang="fr-FR" sz="2000" dirty="0">
                <a:solidFill>
                  <a:srgbClr val="080808"/>
                </a:solidFill>
                <a:latin typeface="Times New Roman" panose="02020603050405020304" pitchFamily="18" charset="0"/>
                <a:cs typeface="Times New Roman" panose="02020603050405020304" pitchFamily="18" charset="0"/>
              </a:rPr>
              <a:t> and </a:t>
            </a:r>
            <a:r>
              <a:rPr lang="hu-HU" altLang="fr-FR" sz="2000" dirty="0" err="1">
                <a:solidFill>
                  <a:srgbClr val="080808"/>
                </a:solidFill>
                <a:latin typeface="Times New Roman" panose="02020603050405020304" pitchFamily="18" charset="0"/>
                <a:cs typeface="Times New Roman" panose="02020603050405020304" pitchFamily="18" charset="0"/>
              </a:rPr>
              <a:t>developing</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guidelines</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on</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sturgeon</a:t>
            </a:r>
            <a:r>
              <a:rPr lang="hu-HU" altLang="fr-FR" sz="2000" dirty="0">
                <a:solidFill>
                  <a:srgbClr val="080808"/>
                </a:solidFill>
                <a:latin typeface="Times New Roman" panose="02020603050405020304" pitchFamily="18" charset="0"/>
                <a:cs typeface="Times New Roman" panose="02020603050405020304" pitchFamily="18" charset="0"/>
              </a:rPr>
              <a:t> habitat monitoring</a:t>
            </a:r>
          </a:p>
          <a:p>
            <a:pPr lvl="2" algn="just">
              <a:buFont typeface="Wingdings" panose="05000000000000000000" pitchFamily="2" charset="2"/>
              <a:buChar char="§"/>
              <a:defRPr/>
            </a:pPr>
            <a:r>
              <a:rPr lang="hu-HU" altLang="fr-FR" sz="2000" dirty="0" err="1">
                <a:solidFill>
                  <a:srgbClr val="080808"/>
                </a:solidFill>
                <a:latin typeface="Times New Roman" panose="02020603050405020304" pitchFamily="18" charset="0"/>
                <a:cs typeface="Times New Roman" panose="02020603050405020304" pitchFamily="18" charset="0"/>
              </a:rPr>
              <a:t>supporting</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efforts</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to</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protect</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sturgeons</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from</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bycatch</a:t>
            </a:r>
            <a:endParaRPr lang="hu-HU" altLang="fr-FR" sz="2000" dirty="0">
              <a:solidFill>
                <a:srgbClr val="080808"/>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
              <a:defRPr/>
            </a:pPr>
            <a:r>
              <a:rPr lang="hu-HU" altLang="fr-FR" sz="2000" dirty="0">
                <a:solidFill>
                  <a:srgbClr val="080808"/>
                </a:solidFill>
                <a:latin typeface="Times New Roman" panose="02020603050405020304" pitchFamily="18" charset="0"/>
                <a:cs typeface="Times New Roman" panose="02020603050405020304" pitchFamily="18" charset="0"/>
              </a:rPr>
              <a:t>d</a:t>
            </a:r>
            <a:r>
              <a:rPr lang="en-US" altLang="fr-FR" sz="2000" dirty="0" err="1">
                <a:solidFill>
                  <a:srgbClr val="080808"/>
                </a:solidFill>
                <a:latin typeface="Times New Roman" panose="02020603050405020304" pitchFamily="18" charset="0"/>
                <a:cs typeface="Times New Roman" panose="02020603050405020304" pitchFamily="18" charset="0"/>
              </a:rPr>
              <a:t>evelop</a:t>
            </a:r>
            <a:r>
              <a:rPr lang="hu-HU" altLang="fr-FR" sz="2000" dirty="0">
                <a:solidFill>
                  <a:srgbClr val="080808"/>
                </a:solidFill>
                <a:latin typeface="Times New Roman" panose="02020603050405020304" pitchFamily="18" charset="0"/>
                <a:cs typeface="Times New Roman" panose="02020603050405020304" pitchFamily="18" charset="0"/>
              </a:rPr>
              <a:t>ing</a:t>
            </a:r>
            <a:r>
              <a:rPr lang="en-US" altLang="fr-FR" sz="2000" dirty="0">
                <a:solidFill>
                  <a:srgbClr val="080808"/>
                </a:solidFill>
                <a:latin typeface="Times New Roman" panose="02020603050405020304" pitchFamily="18" charset="0"/>
                <a:cs typeface="Times New Roman" panose="02020603050405020304" pitchFamily="18" charset="0"/>
              </a:rPr>
              <a:t> a standard population monitoring methodology</a:t>
            </a:r>
            <a:endParaRPr lang="hu-HU" altLang="fr-FR" sz="2000" dirty="0">
              <a:solidFill>
                <a:srgbClr val="080808"/>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
              <a:defRPr/>
            </a:pPr>
            <a:r>
              <a:rPr lang="hu-HU" altLang="fr-FR" sz="2000" dirty="0">
                <a:solidFill>
                  <a:srgbClr val="080808"/>
                </a:solidFill>
                <a:latin typeface="Times New Roman" panose="02020603050405020304" pitchFamily="18" charset="0"/>
                <a:cs typeface="Times New Roman" panose="02020603050405020304" pitchFamily="18" charset="0"/>
              </a:rPr>
              <a:t>d</a:t>
            </a:r>
            <a:r>
              <a:rPr lang="en-US" altLang="fr-FR" sz="2000" dirty="0" err="1">
                <a:solidFill>
                  <a:srgbClr val="080808"/>
                </a:solidFill>
                <a:latin typeface="Times New Roman" panose="02020603050405020304" pitchFamily="18" charset="0"/>
                <a:cs typeface="Times New Roman" panose="02020603050405020304" pitchFamily="18" charset="0"/>
              </a:rPr>
              <a:t>evelop</a:t>
            </a:r>
            <a:r>
              <a:rPr lang="hu-HU" altLang="fr-FR" sz="2000" dirty="0">
                <a:solidFill>
                  <a:srgbClr val="080808"/>
                </a:solidFill>
                <a:latin typeface="Times New Roman" panose="02020603050405020304" pitchFamily="18" charset="0"/>
                <a:cs typeface="Times New Roman" panose="02020603050405020304" pitchFamily="18" charset="0"/>
              </a:rPr>
              <a:t>ing</a:t>
            </a:r>
            <a:r>
              <a:rPr lang="en-US" altLang="fr-FR" sz="2000" dirty="0">
                <a:solidFill>
                  <a:srgbClr val="080808"/>
                </a:solidFill>
                <a:latin typeface="Times New Roman" panose="02020603050405020304" pitchFamily="18" charset="0"/>
                <a:cs typeface="Times New Roman" panose="02020603050405020304" pitchFamily="18" charset="0"/>
              </a:rPr>
              <a:t> best-practice technical guidelines on ex situ breeding and release </a:t>
            </a:r>
            <a:r>
              <a:rPr lang="hu-HU" altLang="fr-FR" sz="2000" dirty="0" err="1">
                <a:solidFill>
                  <a:srgbClr val="080808"/>
                </a:solidFill>
                <a:latin typeface="Times New Roman" panose="02020603050405020304" pitchFamily="18" charset="0"/>
                <a:cs typeface="Times New Roman" panose="02020603050405020304" pitchFamily="18" charset="0"/>
              </a:rPr>
              <a:t>programmes</a:t>
            </a:r>
            <a:endParaRPr lang="hu-HU" altLang="fr-FR" sz="2000" dirty="0">
              <a:solidFill>
                <a:srgbClr val="080808"/>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
              <a:defRPr/>
            </a:pPr>
            <a:r>
              <a:rPr lang="hu-HU" altLang="fr-FR" sz="2000" dirty="0">
                <a:solidFill>
                  <a:srgbClr val="080808"/>
                </a:solidFill>
                <a:latin typeface="Times New Roman" panose="02020603050405020304" pitchFamily="18" charset="0"/>
                <a:cs typeface="Times New Roman" panose="02020603050405020304" pitchFamily="18" charset="0"/>
              </a:rPr>
              <a:t>in</a:t>
            </a:r>
            <a:r>
              <a:rPr lang="en-US" altLang="fr-FR" sz="2000" dirty="0" err="1">
                <a:solidFill>
                  <a:srgbClr val="080808"/>
                </a:solidFill>
                <a:latin typeface="Times New Roman" panose="02020603050405020304" pitchFamily="18" charset="0"/>
                <a:cs typeface="Times New Roman" panose="02020603050405020304" pitchFamily="18" charset="0"/>
              </a:rPr>
              <a:t>creas</a:t>
            </a:r>
            <a:r>
              <a:rPr lang="hu-HU" altLang="fr-FR" sz="2000" dirty="0">
                <a:solidFill>
                  <a:srgbClr val="080808"/>
                </a:solidFill>
                <a:latin typeface="Times New Roman" panose="02020603050405020304" pitchFamily="18" charset="0"/>
                <a:cs typeface="Times New Roman" panose="02020603050405020304" pitchFamily="18" charset="0"/>
              </a:rPr>
              <a:t>ing </a:t>
            </a:r>
            <a:r>
              <a:rPr lang="en-US" altLang="fr-FR" sz="2000" dirty="0">
                <a:solidFill>
                  <a:srgbClr val="080808"/>
                </a:solidFill>
                <a:latin typeface="Times New Roman" panose="02020603050405020304" pitchFamily="18" charset="0"/>
                <a:cs typeface="Times New Roman" panose="02020603050405020304" pitchFamily="18" charset="0"/>
              </a:rPr>
              <a:t>support from stakeholders for sturgeon conservation measure</a:t>
            </a:r>
            <a:r>
              <a:rPr lang="hu-HU" altLang="fr-FR" sz="2000" dirty="0">
                <a:solidFill>
                  <a:srgbClr val="080808"/>
                </a:solidFill>
                <a:latin typeface="Times New Roman" panose="02020603050405020304" pitchFamily="18" charset="0"/>
                <a:cs typeface="Times New Roman" panose="02020603050405020304" pitchFamily="18" charset="0"/>
              </a:rPr>
              <a:t>s </a:t>
            </a:r>
            <a:r>
              <a:rPr lang="hu-HU" altLang="fr-FR" sz="2000" dirty="0" err="1">
                <a:solidFill>
                  <a:srgbClr val="080808"/>
                </a:solidFill>
                <a:latin typeface="Times New Roman" panose="02020603050405020304" pitchFamily="18" charset="0"/>
                <a:cs typeface="Times New Roman" panose="02020603050405020304" pitchFamily="18" charset="0"/>
              </a:rPr>
              <a:t>by</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organising</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intersectoral</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meetings</a:t>
            </a:r>
            <a:r>
              <a:rPr lang="hu-HU" altLang="fr-FR" sz="2000" dirty="0">
                <a:solidFill>
                  <a:srgbClr val="080808"/>
                </a:solidFill>
                <a:latin typeface="Times New Roman" panose="02020603050405020304" pitchFamily="18" charset="0"/>
                <a:cs typeface="Times New Roman" panose="02020603050405020304" pitchFamily="18" charset="0"/>
              </a:rPr>
              <a:t> and preparing </a:t>
            </a:r>
            <a:r>
              <a:rPr lang="hu-HU" altLang="fr-FR" sz="2000" dirty="0" err="1">
                <a:solidFill>
                  <a:srgbClr val="080808"/>
                </a:solidFill>
                <a:latin typeface="Times New Roman" panose="02020603050405020304" pitchFamily="18" charset="0"/>
                <a:cs typeface="Times New Roman" panose="02020603050405020304" pitchFamily="18" charset="0"/>
              </a:rPr>
              <a:t>communication</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materials</a:t>
            </a:r>
            <a:endParaRPr lang="en-US" altLang="fr-FR" sz="2000" dirty="0">
              <a:solidFill>
                <a:srgbClr val="080808"/>
              </a:solidFill>
              <a:latin typeface="Times New Roman" panose="02020603050405020304" pitchFamily="18" charset="0"/>
              <a:cs typeface="Times New Roman" panose="02020603050405020304" pitchFamily="18" charset="0"/>
            </a:endParaRPr>
          </a:p>
          <a:p>
            <a:endParaRPr lang="en-IE" dirty="0"/>
          </a:p>
        </p:txBody>
      </p:sp>
      <p:sp>
        <p:nvSpPr>
          <p:cNvPr id="3" name="Title 2">
            <a:extLst>
              <a:ext uri="{FF2B5EF4-FFF2-40B4-BE49-F238E27FC236}">
                <a16:creationId xmlns:a16="http://schemas.microsoft.com/office/drawing/2014/main" id="{F764B749-437D-90DA-24E8-46A2B44FF595}"/>
              </a:ext>
            </a:extLst>
          </p:cNvPr>
          <p:cNvSpPr>
            <a:spLocks noGrp="1"/>
          </p:cNvSpPr>
          <p:nvPr>
            <p:ph type="title"/>
          </p:nvPr>
        </p:nvSpPr>
        <p:spPr>
          <a:xfrm>
            <a:off x="1967184" y="236675"/>
            <a:ext cx="10515600" cy="782357"/>
          </a:xfrm>
        </p:spPr>
        <p:txBody>
          <a:bodyPr/>
          <a:lstStyle/>
          <a:p>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Content</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of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the</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contract</a:t>
            </a:r>
            <a:endParaRPr lang="en-IE" sz="3600" dirty="0"/>
          </a:p>
        </p:txBody>
      </p:sp>
    </p:spTree>
    <p:extLst>
      <p:ext uri="{BB962C8B-B14F-4D97-AF65-F5344CB8AC3E}">
        <p14:creationId xmlns:p14="http://schemas.microsoft.com/office/powerpoint/2010/main" val="28664273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77FA14-F02C-5D9B-4E3C-B16989702883}"/>
              </a:ext>
            </a:extLst>
          </p:cNvPr>
          <p:cNvSpPr>
            <a:spLocks noGrp="1"/>
          </p:cNvSpPr>
          <p:nvPr>
            <p:ph idx="1"/>
          </p:nvPr>
        </p:nvSpPr>
        <p:spPr>
          <a:xfrm>
            <a:off x="197674" y="1230139"/>
            <a:ext cx="10905699" cy="5133277"/>
          </a:xfrm>
        </p:spPr>
        <p:txBody>
          <a:bodyPr/>
          <a:lstStyle/>
          <a:p>
            <a:pPr lvl="1" algn="just">
              <a:buFont typeface="Wingdings" panose="05000000000000000000" pitchFamily="2" charset="2"/>
              <a:buChar char="§"/>
              <a:defRPr/>
            </a:pPr>
            <a:r>
              <a:rPr lang="en-US" altLang="fr-FR" b="1" dirty="0">
                <a:solidFill>
                  <a:srgbClr val="080808"/>
                </a:solidFill>
                <a:latin typeface="Times New Roman" panose="02020603050405020304" pitchFamily="18" charset="0"/>
                <a:cs typeface="Times New Roman" panose="02020603050405020304" pitchFamily="18" charset="0"/>
              </a:rPr>
              <a:t>Communication </a:t>
            </a:r>
            <a:r>
              <a:rPr lang="hu-HU" altLang="fr-FR" b="1" dirty="0" err="1">
                <a:solidFill>
                  <a:srgbClr val="080808"/>
                </a:solidFill>
                <a:latin typeface="Times New Roman" panose="02020603050405020304" pitchFamily="18" charset="0"/>
                <a:cs typeface="Times New Roman" panose="02020603050405020304" pitchFamily="18" charset="0"/>
              </a:rPr>
              <a:t>tools</a:t>
            </a:r>
            <a:r>
              <a:rPr lang="hu-HU" altLang="fr-FR" b="1" dirty="0">
                <a:solidFill>
                  <a:srgbClr val="080808"/>
                </a:solidFill>
                <a:latin typeface="Times New Roman" panose="02020603050405020304" pitchFamily="18" charset="0"/>
                <a:cs typeface="Times New Roman" panose="02020603050405020304" pitchFamily="18" charset="0"/>
              </a:rPr>
              <a:t> </a:t>
            </a:r>
            <a:r>
              <a:rPr lang="en-US" altLang="fr-FR" b="1" dirty="0">
                <a:solidFill>
                  <a:srgbClr val="080808"/>
                </a:solidFill>
                <a:latin typeface="Times New Roman" panose="02020603050405020304" pitchFamily="18" charset="0"/>
                <a:cs typeface="Times New Roman" panose="02020603050405020304" pitchFamily="18" charset="0"/>
              </a:rPr>
              <a:t>targeting </a:t>
            </a:r>
            <a:r>
              <a:rPr lang="en-US" altLang="fr-FR" b="1" dirty="0" err="1">
                <a:solidFill>
                  <a:srgbClr val="080808"/>
                </a:solidFill>
                <a:latin typeface="Times New Roman" panose="02020603050405020304" pitchFamily="18" charset="0"/>
                <a:cs typeface="Times New Roman" panose="02020603050405020304" pitchFamily="18" charset="0"/>
              </a:rPr>
              <a:t>st</a:t>
            </a:r>
            <a:r>
              <a:rPr lang="hu-HU" altLang="fr-FR" b="1" dirty="0" err="1">
                <a:solidFill>
                  <a:srgbClr val="080808"/>
                </a:solidFill>
                <a:latin typeface="Times New Roman" panose="02020603050405020304" pitchFamily="18" charset="0"/>
                <a:cs typeface="Times New Roman" panose="02020603050405020304" pitchFamily="18" charset="0"/>
              </a:rPr>
              <a:t>ake</a:t>
            </a:r>
            <a:r>
              <a:rPr lang="en-US" altLang="fr-FR" b="1" dirty="0">
                <a:solidFill>
                  <a:srgbClr val="080808"/>
                </a:solidFill>
                <a:latin typeface="Times New Roman" panose="02020603050405020304" pitchFamily="18" charset="0"/>
                <a:cs typeface="Times New Roman" panose="02020603050405020304" pitchFamily="18" charset="0"/>
              </a:rPr>
              <a:t>holder</a:t>
            </a:r>
            <a:r>
              <a:rPr lang="hu-HU" altLang="fr-FR" b="1" dirty="0">
                <a:solidFill>
                  <a:srgbClr val="080808"/>
                </a:solidFill>
                <a:latin typeface="Times New Roman" panose="02020603050405020304" pitchFamily="18" charset="0"/>
                <a:cs typeface="Times New Roman" panose="02020603050405020304" pitchFamily="18" charset="0"/>
              </a:rPr>
              <a:t>s </a:t>
            </a:r>
            <a:r>
              <a:rPr lang="hu-HU" altLang="fr-FR" dirty="0">
                <a:solidFill>
                  <a:srgbClr val="080808"/>
                </a:solidFill>
                <a:latin typeface="Times New Roman" panose="02020603050405020304" pitchFamily="18" charset="0"/>
                <a:cs typeface="Times New Roman" panose="02020603050405020304" pitchFamily="18" charset="0"/>
              </a:rPr>
              <a:t>(</a:t>
            </a:r>
            <a:r>
              <a:rPr lang="hu-HU" altLang="fr-FR" dirty="0" err="1">
                <a:solidFill>
                  <a:srgbClr val="080808"/>
                </a:solidFill>
                <a:latin typeface="Times New Roman" panose="02020603050405020304" pitchFamily="18" charset="0"/>
                <a:cs typeface="Times New Roman" panose="02020603050405020304" pitchFamily="18" charset="0"/>
              </a:rPr>
              <a:t>rather</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than</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the</a:t>
            </a:r>
            <a:r>
              <a:rPr lang="en-US" altLang="fr-FR" dirty="0">
                <a:solidFill>
                  <a:srgbClr val="080808"/>
                </a:solidFill>
                <a:latin typeface="Times New Roman" panose="02020603050405020304" pitchFamily="18" charset="0"/>
                <a:cs typeface="Times New Roman" panose="02020603050405020304" pitchFamily="18" charset="0"/>
              </a:rPr>
              <a:t> general public</a:t>
            </a:r>
            <a:r>
              <a:rPr lang="hu-HU" altLang="fr-FR" dirty="0">
                <a:solidFill>
                  <a:srgbClr val="080808"/>
                </a:solidFill>
                <a:latin typeface="Times New Roman" panose="02020603050405020304" pitchFamily="18" charset="0"/>
                <a:cs typeface="Times New Roman" panose="02020603050405020304" pitchFamily="18" charset="0"/>
              </a:rPr>
              <a:t>):</a:t>
            </a:r>
          </a:p>
          <a:p>
            <a:pPr lvl="2" algn="just">
              <a:buFont typeface="Wingdings" panose="05000000000000000000" pitchFamily="2" charset="2"/>
              <a:buChar char="§"/>
              <a:defRPr/>
            </a:pPr>
            <a:r>
              <a:rPr lang="en-US" altLang="fr-FR" sz="2000" dirty="0">
                <a:solidFill>
                  <a:srgbClr val="080808"/>
                </a:solidFill>
                <a:latin typeface="Times New Roman" panose="02020603050405020304" pitchFamily="18" charset="0"/>
                <a:cs typeface="Times New Roman" panose="02020603050405020304" pitchFamily="18" charset="0"/>
              </a:rPr>
              <a:t>Fact</a:t>
            </a:r>
            <a:r>
              <a:rPr lang="hu-HU" altLang="fr-FR" sz="2000" dirty="0">
                <a:solidFill>
                  <a:srgbClr val="080808"/>
                </a:solidFill>
                <a:latin typeface="Times New Roman" panose="02020603050405020304" pitchFamily="18" charset="0"/>
                <a:cs typeface="Times New Roman" panose="02020603050405020304" pitchFamily="18" charset="0"/>
              </a:rPr>
              <a:t>s</a:t>
            </a:r>
            <a:r>
              <a:rPr lang="en-US" altLang="fr-FR" sz="2000" dirty="0" err="1">
                <a:solidFill>
                  <a:srgbClr val="080808"/>
                </a:solidFill>
                <a:latin typeface="Times New Roman" panose="02020603050405020304" pitchFamily="18" charset="0"/>
                <a:cs typeface="Times New Roman" panose="02020603050405020304" pitchFamily="18" charset="0"/>
              </a:rPr>
              <a:t>heet</a:t>
            </a:r>
            <a:r>
              <a:rPr lang="en-US" altLang="fr-FR" sz="2000" dirty="0">
                <a:solidFill>
                  <a:srgbClr val="080808"/>
                </a:solidFill>
                <a:latin typeface="Times New Roman" panose="02020603050405020304" pitchFamily="18" charset="0"/>
                <a:cs typeface="Times New Roman" panose="02020603050405020304" pitchFamily="18" charset="0"/>
              </a:rPr>
              <a:t> in 17 languages with recommendations to stakeholders </a:t>
            </a:r>
            <a:r>
              <a:rPr lang="hu-HU" altLang="fr-FR" sz="2000" dirty="0">
                <a:solidFill>
                  <a:srgbClr val="080808"/>
                </a:solidFill>
                <a:latin typeface="Times New Roman" panose="02020603050405020304" pitchFamily="18" charset="0"/>
                <a:cs typeface="Times New Roman" panose="02020603050405020304" pitchFamily="18" charset="0"/>
              </a:rPr>
              <a:t>(</a:t>
            </a:r>
            <a:r>
              <a:rPr lang="en-US" altLang="fr-FR" sz="2000" dirty="0">
                <a:solidFill>
                  <a:srgbClr val="080808"/>
                </a:solidFill>
                <a:latin typeface="Times New Roman" panose="02020603050405020304" pitchFamily="18" charset="0"/>
                <a:cs typeface="Times New Roman" panose="02020603050405020304" pitchFamily="18" charset="0"/>
              </a:rPr>
              <a:t>approved</a:t>
            </a:r>
            <a:r>
              <a:rPr lang="hu-HU" altLang="fr-FR" sz="2000" dirty="0">
                <a:solidFill>
                  <a:srgbClr val="080808"/>
                </a:solidFill>
                <a:latin typeface="Times New Roman" panose="02020603050405020304" pitchFamily="18" charset="0"/>
                <a:cs typeface="Times New Roman" panose="02020603050405020304" pitchFamily="18" charset="0"/>
              </a:rPr>
              <a:t> and </a:t>
            </a:r>
            <a:r>
              <a:rPr lang="en-US" altLang="fr-FR" sz="2000" dirty="0">
                <a:solidFill>
                  <a:srgbClr val="080808"/>
                </a:solidFill>
                <a:latin typeface="Times New Roman" panose="02020603050405020304" pitchFamily="18" charset="0"/>
                <a:cs typeface="Times New Roman" panose="02020603050405020304" pitchFamily="18" charset="0"/>
              </a:rPr>
              <a:t>ready for distribution</a:t>
            </a:r>
            <a:r>
              <a:rPr lang="hu-HU" altLang="fr-FR" sz="2000" dirty="0">
                <a:solidFill>
                  <a:srgbClr val="080808"/>
                </a:solidFill>
                <a:latin typeface="Times New Roman" panose="02020603050405020304" pitchFamily="18" charset="0"/>
                <a:cs typeface="Times New Roman" panose="02020603050405020304" pitchFamily="18" charset="0"/>
              </a:rPr>
              <a:t>) </a:t>
            </a:r>
          </a:p>
          <a:p>
            <a:pPr lvl="2" algn="just">
              <a:buFont typeface="Wingdings" panose="05000000000000000000" pitchFamily="2" charset="2"/>
              <a:buChar char="§"/>
              <a:defRPr/>
            </a:pPr>
            <a:r>
              <a:rPr lang="en-US" altLang="fr-FR" sz="2000" dirty="0">
                <a:solidFill>
                  <a:srgbClr val="080808"/>
                </a:solidFill>
                <a:latin typeface="Times New Roman" panose="02020603050405020304" pitchFamily="18" charset="0"/>
                <a:cs typeface="Times New Roman" panose="02020603050405020304" pitchFamily="18" charset="0"/>
              </a:rPr>
              <a:t>Video promoting </a:t>
            </a:r>
            <a:r>
              <a:rPr lang="en-US" altLang="fr-FR" sz="2000" dirty="0" err="1">
                <a:solidFill>
                  <a:srgbClr val="080808"/>
                </a:solidFill>
                <a:latin typeface="Times New Roman" panose="02020603050405020304" pitchFamily="18" charset="0"/>
                <a:cs typeface="Times New Roman" panose="02020603050405020304" pitchFamily="18" charset="0"/>
              </a:rPr>
              <a:t>PANEUAP</a:t>
            </a:r>
            <a:r>
              <a:rPr lang="en-US" altLang="fr-FR" sz="2000" dirty="0">
                <a:solidFill>
                  <a:srgbClr val="080808"/>
                </a:solidFill>
                <a:latin typeface="Times New Roman" panose="02020603050405020304" pitchFamily="18" charset="0"/>
                <a:cs typeface="Times New Roman" panose="02020603050405020304" pitchFamily="18" charset="0"/>
              </a:rPr>
              <a:t> and ongoing measures </a:t>
            </a:r>
            <a:r>
              <a:rPr lang="hu-HU" altLang="fr-FR" sz="2000" dirty="0">
                <a:solidFill>
                  <a:srgbClr val="080808"/>
                </a:solidFill>
                <a:latin typeface="Times New Roman" panose="02020603050405020304" pitchFamily="18" charset="0"/>
                <a:cs typeface="Times New Roman" panose="02020603050405020304" pitchFamily="18" charset="0"/>
              </a:rPr>
              <a:t>(</a:t>
            </a:r>
            <a:r>
              <a:rPr lang="en-US" altLang="fr-FR" sz="2000" dirty="0">
                <a:solidFill>
                  <a:srgbClr val="080808"/>
                </a:solidFill>
                <a:latin typeface="Times New Roman" panose="02020603050405020304" pitchFamily="18" charset="0"/>
                <a:cs typeface="Times New Roman" panose="02020603050405020304" pitchFamily="18" charset="0"/>
              </a:rPr>
              <a:t>available </a:t>
            </a:r>
            <a:r>
              <a:rPr lang="hu-HU" altLang="fr-FR" sz="2000" dirty="0" err="1">
                <a:solidFill>
                  <a:srgbClr val="080808"/>
                </a:solidFill>
                <a:latin typeface="Times New Roman" panose="02020603050405020304" pitchFamily="18" charset="0"/>
                <a:cs typeface="Times New Roman" panose="02020603050405020304" pitchFamily="18" charset="0"/>
              </a:rPr>
              <a:t>by</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the</a:t>
            </a: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dirty="0">
                <a:solidFill>
                  <a:srgbClr val="080808"/>
                </a:solidFill>
                <a:latin typeface="Times New Roman" panose="02020603050405020304" pitchFamily="18" charset="0"/>
                <a:cs typeface="Times New Roman" panose="02020603050405020304" pitchFamily="18" charset="0"/>
              </a:rPr>
              <a:t>end of June</a:t>
            </a:r>
            <a:r>
              <a:rPr lang="hu-HU" altLang="fr-FR" sz="2000" dirty="0">
                <a:solidFill>
                  <a:srgbClr val="080808"/>
                </a:solidFill>
                <a:latin typeface="Times New Roman" panose="02020603050405020304" pitchFamily="18" charset="0"/>
                <a:cs typeface="Times New Roman" panose="02020603050405020304" pitchFamily="18" charset="0"/>
              </a:rPr>
              <a:t>)</a:t>
            </a:r>
          </a:p>
          <a:p>
            <a:pPr lvl="1" algn="just">
              <a:buFont typeface="Wingdings" panose="05000000000000000000" pitchFamily="2" charset="2"/>
              <a:buChar char="§"/>
              <a:defRPr/>
            </a:pPr>
            <a:r>
              <a:rPr lang="en-US" altLang="fr-FR" b="1" dirty="0">
                <a:solidFill>
                  <a:srgbClr val="080808"/>
                </a:solidFill>
                <a:latin typeface="Times New Roman" panose="02020603050405020304" pitchFamily="18" charset="0"/>
                <a:cs typeface="Times New Roman" panose="02020603050405020304" pitchFamily="18" charset="0"/>
              </a:rPr>
              <a:t>Asses</a:t>
            </a:r>
            <a:r>
              <a:rPr lang="hu-HU" altLang="fr-FR" b="1" dirty="0">
                <a:solidFill>
                  <a:srgbClr val="080808"/>
                </a:solidFill>
                <a:latin typeface="Times New Roman" panose="02020603050405020304" pitchFamily="18" charset="0"/>
                <a:cs typeface="Times New Roman" panose="02020603050405020304" pitchFamily="18" charset="0"/>
              </a:rPr>
              <a:t>s</a:t>
            </a:r>
            <a:r>
              <a:rPr lang="en-US" altLang="fr-FR" b="1" dirty="0" err="1">
                <a:solidFill>
                  <a:srgbClr val="080808"/>
                </a:solidFill>
                <a:latin typeface="Times New Roman" panose="02020603050405020304" pitchFamily="18" charset="0"/>
                <a:cs typeface="Times New Roman" panose="02020603050405020304" pitchFamily="18" charset="0"/>
              </a:rPr>
              <a:t>ment</a:t>
            </a:r>
            <a:r>
              <a:rPr lang="hu-HU" altLang="fr-FR" b="1" dirty="0">
                <a:solidFill>
                  <a:srgbClr val="080808"/>
                </a:solidFill>
                <a:latin typeface="Times New Roman" panose="02020603050405020304" pitchFamily="18" charset="0"/>
                <a:cs typeface="Times New Roman" panose="02020603050405020304" pitchFamily="18" charset="0"/>
              </a:rPr>
              <a:t>s </a:t>
            </a:r>
            <a:r>
              <a:rPr lang="hu-HU" altLang="fr-FR" dirty="0">
                <a:solidFill>
                  <a:srgbClr val="080808"/>
                </a:solidFill>
                <a:latin typeface="Times New Roman" panose="02020603050405020304" pitchFamily="18" charset="0"/>
                <a:cs typeface="Times New Roman" panose="02020603050405020304" pitchFamily="18" charset="0"/>
              </a:rPr>
              <a:t>(</a:t>
            </a:r>
            <a:r>
              <a:rPr lang="hu-HU" altLang="fr-FR" dirty="0" err="1">
                <a:solidFill>
                  <a:srgbClr val="080808"/>
                </a:solidFill>
                <a:latin typeface="Times New Roman" panose="02020603050405020304" pitchFamily="18" charset="0"/>
                <a:cs typeface="Times New Roman" panose="02020603050405020304" pitchFamily="18" charset="0"/>
              </a:rPr>
              <a:t>distributed</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before</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the</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regional</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workshops</a:t>
            </a:r>
            <a:r>
              <a:rPr lang="hu-HU" altLang="fr-FR" dirty="0">
                <a:solidFill>
                  <a:srgbClr val="080808"/>
                </a:solidFill>
                <a:latin typeface="Times New Roman" panose="02020603050405020304" pitchFamily="18" charset="0"/>
                <a:cs typeface="Times New Roman" panose="02020603050405020304" pitchFamily="18" charset="0"/>
              </a:rPr>
              <a:t>):</a:t>
            </a:r>
            <a:endParaRPr lang="en-US" altLang="fr-FR" b="1" dirty="0">
              <a:solidFill>
                <a:srgbClr val="080808"/>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
              <a:defRPr/>
            </a:pPr>
            <a:r>
              <a:rPr lang="hu-HU" altLang="fr-FR" sz="2000" dirty="0" err="1">
                <a:solidFill>
                  <a:srgbClr val="080808"/>
                </a:solidFill>
                <a:latin typeface="Times New Roman" panose="02020603050405020304" pitchFamily="18" charset="0"/>
                <a:cs typeface="Times New Roman" panose="02020603050405020304" pitchFamily="18" charset="0"/>
              </a:rPr>
              <a:t>Five</a:t>
            </a: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dirty="0">
                <a:solidFill>
                  <a:srgbClr val="080808"/>
                </a:solidFill>
                <a:latin typeface="Times New Roman" panose="02020603050405020304" pitchFamily="18" charset="0"/>
                <a:cs typeface="Times New Roman" panose="02020603050405020304" pitchFamily="18" charset="0"/>
              </a:rPr>
              <a:t>regional reports</a:t>
            </a: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dirty="0">
                <a:solidFill>
                  <a:srgbClr val="080808"/>
                </a:solidFill>
                <a:latin typeface="Times New Roman" panose="02020603050405020304" pitchFamily="18" charset="0"/>
                <a:cs typeface="Times New Roman" panose="02020603050405020304" pitchFamily="18" charset="0"/>
              </a:rPr>
              <a:t>(Atlantic</a:t>
            </a: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dirty="0">
                <a:solidFill>
                  <a:srgbClr val="080808"/>
                </a:solidFill>
                <a:latin typeface="Times New Roman" panose="02020603050405020304" pitchFamily="18" charset="0"/>
                <a:cs typeface="Times New Roman" panose="02020603050405020304" pitchFamily="18" charset="0"/>
              </a:rPr>
              <a:t>Baltic</a:t>
            </a: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dirty="0">
                <a:solidFill>
                  <a:srgbClr val="080808"/>
                </a:solidFill>
                <a:latin typeface="Times New Roman" panose="02020603050405020304" pitchFamily="18" charset="0"/>
                <a:cs typeface="Times New Roman" panose="02020603050405020304" pitchFamily="18" charset="0"/>
              </a:rPr>
              <a:t>Upper-Middle Danube</a:t>
            </a: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dirty="0">
                <a:solidFill>
                  <a:srgbClr val="080808"/>
                </a:solidFill>
                <a:latin typeface="Times New Roman" panose="02020603050405020304" pitchFamily="18" charset="0"/>
                <a:cs typeface="Times New Roman" panose="02020603050405020304" pitchFamily="18" charset="0"/>
              </a:rPr>
              <a:t>Lower Danube</a:t>
            </a:r>
            <a:r>
              <a:rPr lang="hu-HU" altLang="fr-FR" sz="2000" dirty="0">
                <a:solidFill>
                  <a:srgbClr val="080808"/>
                </a:solidFill>
                <a:latin typeface="Times New Roman" panose="02020603050405020304" pitchFamily="18" charset="0"/>
                <a:cs typeface="Times New Roman" panose="02020603050405020304" pitchFamily="18" charset="0"/>
              </a:rPr>
              <a:t> and </a:t>
            </a:r>
            <a:r>
              <a:rPr lang="en-US" altLang="fr-FR" sz="2000" dirty="0">
                <a:solidFill>
                  <a:srgbClr val="080808"/>
                </a:solidFill>
                <a:latin typeface="Times New Roman" panose="02020603050405020304" pitchFamily="18" charset="0"/>
                <a:cs typeface="Times New Roman" panose="02020603050405020304" pitchFamily="18" charset="0"/>
              </a:rPr>
              <a:t>Black Sea</a:t>
            </a:r>
            <a:r>
              <a:rPr lang="hu-HU" altLang="fr-FR" sz="2000" dirty="0">
                <a:solidFill>
                  <a:srgbClr val="080808"/>
                </a:solidFill>
                <a:latin typeface="Times New Roman" panose="02020603050405020304" pitchFamily="18" charset="0"/>
                <a:cs typeface="Times New Roman" panose="02020603050405020304" pitchFamily="18" charset="0"/>
              </a:rPr>
              <a:t>;</a:t>
            </a:r>
            <a:r>
              <a:rPr lang="en-US" altLang="fr-FR" sz="2000" dirty="0">
                <a:solidFill>
                  <a:srgbClr val="080808"/>
                </a:solidFill>
                <a:latin typeface="Times New Roman" panose="02020603050405020304" pitchFamily="18" charset="0"/>
                <a:cs typeface="Times New Roman" panose="02020603050405020304" pitchFamily="18" charset="0"/>
              </a:rPr>
              <a:t> Mediterranean)</a:t>
            </a:r>
            <a:r>
              <a:rPr lang="hu-HU" altLang="fr-FR" sz="2000" dirty="0">
                <a:solidFill>
                  <a:srgbClr val="080808"/>
                </a:solidFill>
                <a:latin typeface="Times New Roman" panose="02020603050405020304" pitchFamily="18" charset="0"/>
                <a:cs typeface="Times New Roman" panose="02020603050405020304" pitchFamily="18" charset="0"/>
              </a:rPr>
              <a:t> </a:t>
            </a:r>
            <a:r>
              <a:rPr lang="hu-HU" altLang="fr-FR" sz="2000" dirty="0" err="1">
                <a:solidFill>
                  <a:srgbClr val="080808"/>
                </a:solidFill>
                <a:latin typeface="Times New Roman" panose="02020603050405020304" pitchFamily="18" charset="0"/>
                <a:cs typeface="Times New Roman" panose="02020603050405020304" pitchFamily="18" charset="0"/>
              </a:rPr>
              <a:t>including</a:t>
            </a:r>
            <a:endParaRPr lang="en-US" altLang="fr-FR" sz="2000" dirty="0">
              <a:solidFill>
                <a:srgbClr val="080808"/>
              </a:solidFill>
              <a:latin typeface="Times New Roman" panose="02020603050405020304" pitchFamily="18" charset="0"/>
              <a:cs typeface="Times New Roman" panose="02020603050405020304" pitchFamily="18" charset="0"/>
            </a:endParaRPr>
          </a:p>
          <a:p>
            <a:pPr lvl="3" algn="just">
              <a:buFont typeface="Wingdings" panose="05000000000000000000" pitchFamily="2" charset="2"/>
              <a:buChar char="§"/>
              <a:defRPr/>
            </a:pPr>
            <a:r>
              <a:rPr lang="en-US" altLang="fr-FR" sz="2000" dirty="0">
                <a:solidFill>
                  <a:srgbClr val="080808"/>
                </a:solidFill>
                <a:latin typeface="Times New Roman" panose="02020603050405020304" pitchFamily="18" charset="0"/>
                <a:cs typeface="Times New Roman" panose="02020603050405020304" pitchFamily="18" charset="0"/>
              </a:rPr>
              <a:t>18 country sheets with traffic light assessments on the implementation</a:t>
            </a:r>
            <a:r>
              <a:rPr lang="hu-HU" altLang="fr-FR" sz="2000" dirty="0">
                <a:solidFill>
                  <a:srgbClr val="080808"/>
                </a:solidFill>
                <a:latin typeface="Times New Roman" panose="02020603050405020304" pitchFamily="18" charset="0"/>
                <a:cs typeface="Times New Roman" panose="02020603050405020304" pitchFamily="18" charset="0"/>
              </a:rPr>
              <a:t> of </a:t>
            </a:r>
            <a:r>
              <a:rPr lang="hu-HU" altLang="fr-FR" sz="2000" dirty="0" err="1">
                <a:solidFill>
                  <a:srgbClr val="080808"/>
                </a:solidFill>
                <a:latin typeface="Times New Roman" panose="02020603050405020304" pitchFamily="18" charset="0"/>
                <a:cs typeface="Times New Roman" panose="02020603050405020304" pitchFamily="18" charset="0"/>
              </a:rPr>
              <a:t>PANEUP</a:t>
            </a:r>
            <a:endParaRPr lang="en-US" altLang="fr-FR" sz="2000" dirty="0">
              <a:solidFill>
                <a:srgbClr val="080808"/>
              </a:solidFill>
              <a:latin typeface="Times New Roman" panose="02020603050405020304" pitchFamily="18" charset="0"/>
              <a:cs typeface="Times New Roman" panose="02020603050405020304" pitchFamily="18" charset="0"/>
            </a:endParaRPr>
          </a:p>
          <a:p>
            <a:pPr lvl="3" algn="just">
              <a:buFont typeface="Wingdings" panose="05000000000000000000" pitchFamily="2" charset="2"/>
              <a:buChar char="§"/>
              <a:defRPr/>
            </a:pPr>
            <a:r>
              <a:rPr lang="hu-HU" altLang="fr-FR" sz="2000" dirty="0">
                <a:solidFill>
                  <a:srgbClr val="080808"/>
                </a:solidFill>
                <a:latin typeface="Times New Roman" panose="02020603050405020304" pitchFamily="18" charset="0"/>
                <a:cs typeface="Times New Roman" panose="02020603050405020304" pitchFamily="18" charset="0"/>
              </a:rPr>
              <a:t>ma</a:t>
            </a:r>
            <a:r>
              <a:rPr lang="en-US" altLang="fr-FR" sz="2000" dirty="0" err="1">
                <a:solidFill>
                  <a:srgbClr val="080808"/>
                </a:solidFill>
                <a:latin typeface="Times New Roman" panose="02020603050405020304" pitchFamily="18" charset="0"/>
                <a:cs typeface="Times New Roman" panose="02020603050405020304" pitchFamily="18" charset="0"/>
              </a:rPr>
              <a:t>ps</a:t>
            </a:r>
            <a:r>
              <a:rPr lang="en-US" altLang="fr-FR" sz="2000" dirty="0">
                <a:solidFill>
                  <a:srgbClr val="080808"/>
                </a:solidFill>
                <a:latin typeface="Times New Roman" panose="02020603050405020304" pitchFamily="18" charset="0"/>
                <a:cs typeface="Times New Roman" panose="02020603050405020304" pitchFamily="18" charset="0"/>
              </a:rPr>
              <a:t> of 11 rivers (sturgeon habitats, obstacles, protected areas) </a:t>
            </a:r>
          </a:p>
          <a:p>
            <a:pPr lvl="2" algn="just">
              <a:defRPr/>
            </a:pPr>
            <a:endParaRPr lang="hu-HU" altLang="fr-FR" sz="2000" dirty="0">
              <a:solidFill>
                <a:srgbClr val="080808"/>
              </a:solidFill>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F764B749-437D-90DA-24E8-46A2B44FF595}"/>
              </a:ext>
            </a:extLst>
          </p:cNvPr>
          <p:cNvSpPr>
            <a:spLocks noGrp="1"/>
          </p:cNvSpPr>
          <p:nvPr>
            <p:ph type="title"/>
          </p:nvPr>
        </p:nvSpPr>
        <p:spPr>
          <a:xfrm>
            <a:off x="1967184" y="236675"/>
            <a:ext cx="10515600" cy="782357"/>
          </a:xfrm>
        </p:spPr>
        <p:txBody>
          <a:bodyPr/>
          <a:lstStyle/>
          <a:p>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Overview</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of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the</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deliverables</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(1)</a:t>
            </a:r>
            <a:endParaRPr lang="en-IE" sz="3600" dirty="0"/>
          </a:p>
        </p:txBody>
      </p:sp>
    </p:spTree>
    <p:extLst>
      <p:ext uri="{BB962C8B-B14F-4D97-AF65-F5344CB8AC3E}">
        <p14:creationId xmlns:p14="http://schemas.microsoft.com/office/powerpoint/2010/main" val="18290803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77FA14-F02C-5D9B-4E3C-B16989702883}"/>
              </a:ext>
            </a:extLst>
          </p:cNvPr>
          <p:cNvSpPr>
            <a:spLocks noGrp="1"/>
          </p:cNvSpPr>
          <p:nvPr>
            <p:ph idx="1"/>
          </p:nvPr>
        </p:nvSpPr>
        <p:spPr>
          <a:xfrm>
            <a:off x="197674" y="1230139"/>
            <a:ext cx="10905699" cy="5133277"/>
          </a:xfrm>
        </p:spPr>
        <p:txBody>
          <a:bodyPr/>
          <a:lstStyle/>
          <a:p>
            <a:pPr marL="788987" lvl="2" indent="-342900" algn="just">
              <a:buFont typeface="Wingdings" panose="05000000000000000000" pitchFamily="2" charset="2"/>
              <a:buChar char="§"/>
              <a:defRPr/>
            </a:pPr>
            <a:r>
              <a:rPr lang="hu-HU" altLang="fr-FR" sz="2000" b="1" dirty="0">
                <a:solidFill>
                  <a:srgbClr val="000000"/>
                </a:solidFill>
                <a:latin typeface="Times New Roman" panose="02020603050405020304" pitchFamily="18" charset="0"/>
                <a:cs typeface="Times New Roman" panose="02020603050405020304" pitchFamily="18" charset="0"/>
              </a:rPr>
              <a:t>T</a:t>
            </a:r>
            <a:r>
              <a:rPr lang="en-US" altLang="fr-FR" sz="2000" b="1" dirty="0" err="1">
                <a:solidFill>
                  <a:srgbClr val="000000"/>
                </a:solidFill>
                <a:latin typeface="Times New Roman" panose="02020603050405020304" pitchFamily="18" charset="0"/>
                <a:cs typeface="Times New Roman" panose="02020603050405020304" pitchFamily="18" charset="0"/>
              </a:rPr>
              <a:t>echnical</a:t>
            </a:r>
            <a:r>
              <a:rPr lang="en-US" altLang="fr-FR" sz="2000" b="1" dirty="0">
                <a:solidFill>
                  <a:srgbClr val="000000"/>
                </a:solidFill>
                <a:latin typeface="Times New Roman" panose="02020603050405020304" pitchFamily="18" charset="0"/>
                <a:cs typeface="Times New Roman" panose="02020603050405020304" pitchFamily="18" charset="0"/>
              </a:rPr>
              <a:t> guidelines </a:t>
            </a:r>
            <a:r>
              <a:rPr lang="hu-HU" altLang="fr-FR" sz="2000" dirty="0">
                <a:solidFill>
                  <a:srgbClr val="000000"/>
                </a:solidFill>
                <a:latin typeface="Times New Roman" panose="02020603050405020304" pitchFamily="18" charset="0"/>
                <a:cs typeface="Times New Roman" panose="02020603050405020304" pitchFamily="18" charset="0"/>
              </a:rPr>
              <a:t>(</a:t>
            </a:r>
            <a:r>
              <a:rPr lang="hu-HU" altLang="fr-FR" sz="2000" dirty="0" err="1">
                <a:solidFill>
                  <a:srgbClr val="000000"/>
                </a:solidFill>
                <a:latin typeface="Times New Roman" panose="02020603050405020304" pitchFamily="18" charset="0"/>
                <a:cs typeface="Times New Roman" panose="02020603050405020304" pitchFamily="18" charset="0"/>
              </a:rPr>
              <a:t>to</a:t>
            </a:r>
            <a:r>
              <a:rPr lang="hu-HU" altLang="fr-FR" sz="2000" dirty="0">
                <a:solidFill>
                  <a:srgbClr val="000000"/>
                </a:solidFill>
                <a:latin typeface="Times New Roman" panose="02020603050405020304" pitchFamily="18" charset="0"/>
                <a:cs typeface="Times New Roman" panose="02020603050405020304" pitchFamily="18" charset="0"/>
              </a:rPr>
              <a:t> be </a:t>
            </a:r>
            <a:r>
              <a:rPr lang="hu-HU" altLang="fr-FR" sz="2000" dirty="0" err="1">
                <a:solidFill>
                  <a:srgbClr val="000000"/>
                </a:solidFill>
                <a:latin typeface="Times New Roman" panose="02020603050405020304" pitchFamily="18" charset="0"/>
                <a:cs typeface="Times New Roman" panose="02020603050405020304" pitchFamily="18" charset="0"/>
              </a:rPr>
              <a:t>endorsed</a:t>
            </a:r>
            <a:r>
              <a:rPr lang="hu-HU" altLang="fr-FR" sz="2000" dirty="0">
                <a:solidFill>
                  <a:srgbClr val="000000"/>
                </a:solidFill>
                <a:latin typeface="Times New Roman" panose="02020603050405020304" pitchFamily="18" charset="0"/>
                <a:cs typeface="Times New Roman" panose="02020603050405020304" pitchFamily="18" charset="0"/>
              </a:rPr>
              <a:t> in </a:t>
            </a:r>
            <a:r>
              <a:rPr lang="hu-HU" altLang="fr-FR" sz="2000" dirty="0" err="1">
                <a:solidFill>
                  <a:srgbClr val="000000"/>
                </a:solidFill>
                <a:latin typeface="Times New Roman" panose="02020603050405020304" pitchFamily="18" charset="0"/>
                <a:cs typeface="Times New Roman" panose="02020603050405020304" pitchFamily="18" charset="0"/>
              </a:rPr>
              <a:t>some</a:t>
            </a:r>
            <a:r>
              <a:rPr lang="hu-HU" altLang="fr-FR" sz="2000" dirty="0">
                <a:solidFill>
                  <a:srgbClr val="000000"/>
                </a:solidFill>
                <a:latin typeface="Times New Roman" panose="02020603050405020304" pitchFamily="18" charset="0"/>
                <a:cs typeface="Times New Roman" panose="02020603050405020304" pitchFamily="18" charset="0"/>
              </a:rPr>
              <a:t> </a:t>
            </a:r>
            <a:r>
              <a:rPr lang="hu-HU" altLang="fr-FR" sz="2000" dirty="0" err="1">
                <a:solidFill>
                  <a:srgbClr val="000000"/>
                </a:solidFill>
                <a:latin typeface="Times New Roman" panose="02020603050405020304" pitchFamily="18" charset="0"/>
                <a:cs typeface="Times New Roman" panose="02020603050405020304" pitchFamily="18" charset="0"/>
              </a:rPr>
              <a:t>form</a:t>
            </a:r>
            <a:r>
              <a:rPr lang="hu-HU" altLang="fr-FR" sz="2000" dirty="0">
                <a:solidFill>
                  <a:srgbClr val="000000"/>
                </a:solidFill>
                <a:latin typeface="Times New Roman" panose="02020603050405020304" pitchFamily="18" charset="0"/>
                <a:cs typeface="Times New Roman" panose="02020603050405020304" pitchFamily="18" charset="0"/>
              </a:rPr>
              <a:t> </a:t>
            </a:r>
            <a:r>
              <a:rPr lang="hu-HU" altLang="fr-FR" sz="2000" dirty="0" err="1">
                <a:solidFill>
                  <a:srgbClr val="000000"/>
                </a:solidFill>
                <a:latin typeface="Times New Roman" panose="02020603050405020304" pitchFamily="18" charset="0"/>
                <a:cs typeface="Times New Roman" panose="02020603050405020304" pitchFamily="18" charset="0"/>
              </a:rPr>
              <a:t>by</a:t>
            </a:r>
            <a:r>
              <a:rPr lang="hu-HU" altLang="fr-FR" sz="2000" dirty="0">
                <a:solidFill>
                  <a:srgbClr val="000000"/>
                </a:solidFill>
                <a:latin typeface="Times New Roman" panose="02020603050405020304" pitchFamily="18" charset="0"/>
                <a:cs typeface="Times New Roman" panose="02020603050405020304" pitchFamily="18" charset="0"/>
              </a:rPr>
              <a:t> </a:t>
            </a:r>
            <a:r>
              <a:rPr lang="hu-HU" altLang="fr-FR" sz="2000" dirty="0" err="1">
                <a:solidFill>
                  <a:srgbClr val="000000"/>
                </a:solidFill>
                <a:latin typeface="Times New Roman" panose="02020603050405020304" pitchFamily="18" charset="0"/>
                <a:cs typeface="Times New Roman" panose="02020603050405020304" pitchFamily="18" charset="0"/>
              </a:rPr>
              <a:t>the</a:t>
            </a:r>
            <a:r>
              <a:rPr lang="hu-HU" altLang="fr-FR" sz="2000" dirty="0">
                <a:solidFill>
                  <a:srgbClr val="000000"/>
                </a:solidFill>
                <a:latin typeface="Times New Roman" panose="02020603050405020304" pitchFamily="18" charset="0"/>
                <a:cs typeface="Times New Roman" panose="02020603050405020304" pitchFamily="18" charset="0"/>
              </a:rPr>
              <a:t> Standing </a:t>
            </a:r>
            <a:r>
              <a:rPr lang="hu-HU" altLang="fr-FR" sz="2000" dirty="0" err="1">
                <a:solidFill>
                  <a:srgbClr val="000000"/>
                </a:solidFill>
                <a:latin typeface="Times New Roman" panose="02020603050405020304" pitchFamily="18" charset="0"/>
                <a:cs typeface="Times New Roman" panose="02020603050405020304" pitchFamily="18" charset="0"/>
              </a:rPr>
              <a:t>Committee</a:t>
            </a:r>
            <a:r>
              <a:rPr lang="hu-HU" altLang="fr-FR" sz="2000" dirty="0">
                <a:solidFill>
                  <a:srgbClr val="000000"/>
                </a:solidFill>
                <a:latin typeface="Times New Roman" panose="02020603050405020304" pitchFamily="18" charset="0"/>
                <a:cs typeface="Times New Roman" panose="02020603050405020304" pitchFamily="18" charset="0"/>
              </a:rPr>
              <a:t> of </a:t>
            </a:r>
            <a:r>
              <a:rPr lang="hu-HU" altLang="fr-FR" sz="2000" dirty="0" err="1">
                <a:solidFill>
                  <a:srgbClr val="000000"/>
                </a:solidFill>
                <a:latin typeface="Times New Roman" panose="02020603050405020304" pitchFamily="18" charset="0"/>
                <a:cs typeface="Times New Roman" panose="02020603050405020304" pitchFamily="18" charset="0"/>
              </a:rPr>
              <a:t>the</a:t>
            </a:r>
            <a:r>
              <a:rPr lang="hu-HU" altLang="fr-FR" sz="2000" dirty="0">
                <a:solidFill>
                  <a:srgbClr val="000000"/>
                </a:solidFill>
                <a:latin typeface="Times New Roman" panose="02020603050405020304" pitchFamily="18" charset="0"/>
                <a:cs typeface="Times New Roman" panose="02020603050405020304" pitchFamily="18" charset="0"/>
              </a:rPr>
              <a:t> Bern Convention in December 2024): </a:t>
            </a:r>
          </a:p>
          <a:p>
            <a:pPr marL="1189037" lvl="3" indent="-285750" algn="just">
              <a:defRPr/>
            </a:pPr>
            <a:r>
              <a:rPr lang="en-US" altLang="fr-FR" sz="2000" dirty="0">
                <a:solidFill>
                  <a:srgbClr val="080808"/>
                </a:solidFill>
                <a:latin typeface="Times New Roman" panose="02020603050405020304" pitchFamily="18" charset="0"/>
                <a:cs typeface="Times New Roman" panose="02020603050405020304" pitchFamily="18" charset="0"/>
              </a:rPr>
              <a:t>Guideline for population monitoring</a:t>
            </a:r>
          </a:p>
          <a:p>
            <a:pPr lvl="2" algn="just">
              <a:defRPr/>
            </a:pP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dirty="0">
                <a:solidFill>
                  <a:srgbClr val="080808"/>
                </a:solidFill>
                <a:latin typeface="Times New Roman" panose="02020603050405020304" pitchFamily="18" charset="0"/>
                <a:cs typeface="Times New Roman" panose="02020603050405020304" pitchFamily="18" charset="0"/>
              </a:rPr>
              <a:t>Guideline for  habitat monitoring</a:t>
            </a:r>
          </a:p>
          <a:p>
            <a:pPr lvl="2" algn="just">
              <a:defRPr/>
            </a:pPr>
            <a:r>
              <a:rPr lang="hu-HU" altLang="fr-FR" sz="2000" dirty="0">
                <a:solidFill>
                  <a:srgbClr val="080808"/>
                </a:solidFill>
                <a:latin typeface="Times New Roman" panose="02020603050405020304" pitchFamily="18" charset="0"/>
                <a:cs typeface="Times New Roman" panose="02020603050405020304" pitchFamily="18" charset="0"/>
              </a:rPr>
              <a:t> </a:t>
            </a:r>
            <a:r>
              <a:rPr lang="en-US" altLang="fr-FR" sz="2000">
                <a:solidFill>
                  <a:srgbClr val="080808"/>
                </a:solidFill>
                <a:latin typeface="Times New Roman" panose="02020603050405020304" pitchFamily="18" charset="0"/>
                <a:cs typeface="Times New Roman" panose="02020603050405020304" pitchFamily="18" charset="0"/>
              </a:rPr>
              <a:t>Guideline </a:t>
            </a:r>
            <a:r>
              <a:rPr lang="en-US" altLang="fr-FR" sz="2000" dirty="0">
                <a:solidFill>
                  <a:srgbClr val="080808"/>
                </a:solidFill>
                <a:latin typeface="Times New Roman" panose="02020603050405020304" pitchFamily="18" charset="0"/>
                <a:cs typeface="Times New Roman" panose="02020603050405020304" pitchFamily="18" charset="0"/>
              </a:rPr>
              <a:t>for ex situ </a:t>
            </a:r>
            <a:r>
              <a:rPr lang="en-US" altLang="fr-FR" sz="2000" dirty="0" err="1">
                <a:solidFill>
                  <a:srgbClr val="080808"/>
                </a:solidFill>
                <a:latin typeface="Times New Roman" panose="02020603050405020304" pitchFamily="18" charset="0"/>
                <a:cs typeface="Times New Roman" panose="02020603050405020304" pitchFamily="18" charset="0"/>
              </a:rPr>
              <a:t>programmes</a:t>
            </a:r>
            <a:endParaRPr lang="hu-HU" b="1" dirty="0">
              <a:solidFill>
                <a:srgbClr val="000000"/>
              </a:solidFill>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
            </a:pPr>
            <a:r>
              <a:rPr lang="de-AT" b="1" dirty="0">
                <a:solidFill>
                  <a:srgbClr val="000000"/>
                </a:solidFill>
                <a:latin typeface="Times New Roman" panose="02020603050405020304" pitchFamily="18" charset="0"/>
                <a:cs typeface="Times New Roman" panose="02020603050405020304" pitchFamily="18" charset="0"/>
              </a:rPr>
              <a:t>Studies</a:t>
            </a:r>
            <a:r>
              <a:rPr lang="hu-HU" b="1" dirty="0">
                <a:solidFill>
                  <a:srgbClr val="000000"/>
                </a:solidFill>
                <a:latin typeface="Times New Roman" panose="02020603050405020304" pitchFamily="18" charset="0"/>
                <a:cs typeface="Times New Roman" panose="02020603050405020304" pitchFamily="18" charset="0"/>
              </a:rPr>
              <a:t>:</a:t>
            </a:r>
            <a:endParaRPr lang="de-AT" b="1" dirty="0">
              <a:solidFill>
                <a:srgbClr val="000000"/>
              </a:solidFill>
              <a:latin typeface="Times New Roman" panose="02020603050405020304" pitchFamily="18" charset="0"/>
              <a:cs typeface="Times New Roman" panose="02020603050405020304" pitchFamily="18" charset="0"/>
            </a:endParaRPr>
          </a:p>
          <a:p>
            <a:pPr lvl="2" fontAlgn="base">
              <a:buFont typeface="Wingdings" panose="05000000000000000000" pitchFamily="2" charset="2"/>
              <a:buChar char="§"/>
            </a:pPr>
            <a:r>
              <a:rPr lang="en-GB" sz="2000" dirty="0">
                <a:solidFill>
                  <a:srgbClr val="000000"/>
                </a:solidFill>
                <a:latin typeface="Times New Roman" panose="02020603050405020304" pitchFamily="18" charset="0"/>
                <a:cs typeface="Times New Roman" panose="02020603050405020304" pitchFamily="18" charset="0"/>
              </a:rPr>
              <a:t>Study on bycatch</a:t>
            </a:r>
          </a:p>
          <a:p>
            <a:pPr lvl="2" fontAlgn="base">
              <a:buFont typeface="Wingdings" panose="05000000000000000000" pitchFamily="2" charset="2"/>
              <a:buChar char="§"/>
            </a:pPr>
            <a:r>
              <a:rPr lang="de-AT" sz="2000" dirty="0">
                <a:solidFill>
                  <a:srgbClr val="000000"/>
                </a:solidFill>
                <a:latin typeface="Times New Roman" panose="02020603050405020304" pitchFamily="18" charset="0"/>
                <a:cs typeface="Times New Roman" panose="02020603050405020304" pitchFamily="18" charset="0"/>
              </a:rPr>
              <a:t>Report on </a:t>
            </a:r>
            <a:r>
              <a:rPr lang="de-AT" sz="2000" dirty="0" err="1">
                <a:solidFill>
                  <a:srgbClr val="000000"/>
                </a:solidFill>
                <a:latin typeface="Times New Roman" panose="02020603050405020304" pitchFamily="18" charset="0"/>
                <a:cs typeface="Times New Roman" panose="02020603050405020304" pitchFamily="18" charset="0"/>
              </a:rPr>
              <a:t>habitat</a:t>
            </a:r>
            <a:r>
              <a:rPr lang="de-AT" sz="2000" dirty="0">
                <a:solidFill>
                  <a:srgbClr val="000000"/>
                </a:solidFill>
                <a:latin typeface="Times New Roman" panose="02020603050405020304" pitchFamily="18" charset="0"/>
                <a:cs typeface="Times New Roman" panose="02020603050405020304" pitchFamily="18" charset="0"/>
              </a:rPr>
              <a:t> </a:t>
            </a:r>
            <a:r>
              <a:rPr lang="de-AT" sz="2000" dirty="0" err="1">
                <a:solidFill>
                  <a:srgbClr val="000000"/>
                </a:solidFill>
                <a:latin typeface="Times New Roman" panose="02020603050405020304" pitchFamily="18" charset="0"/>
                <a:cs typeface="Times New Roman" panose="02020603050405020304" pitchFamily="18" charset="0"/>
              </a:rPr>
              <a:t>characteristics</a:t>
            </a:r>
            <a:endParaRPr lang="en-GB" sz="2000" dirty="0">
              <a:solidFill>
                <a:srgbClr val="00000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
              <a:defRPr/>
            </a:pPr>
            <a:endParaRPr lang="hu-HU" dirty="0">
              <a:solidFill>
                <a:srgbClr val="080808"/>
              </a:solidFill>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F764B749-437D-90DA-24E8-46A2B44FF595}"/>
              </a:ext>
            </a:extLst>
          </p:cNvPr>
          <p:cNvSpPr>
            <a:spLocks noGrp="1"/>
          </p:cNvSpPr>
          <p:nvPr>
            <p:ph type="title"/>
          </p:nvPr>
        </p:nvSpPr>
        <p:spPr>
          <a:xfrm>
            <a:off x="1967184" y="236675"/>
            <a:ext cx="10515600" cy="782357"/>
          </a:xfrm>
        </p:spPr>
        <p:txBody>
          <a:bodyPr/>
          <a:lstStyle/>
          <a:p>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Overview</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of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the</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deliverables</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(2)</a:t>
            </a:r>
            <a:endParaRPr lang="en-IE" sz="3600" dirty="0"/>
          </a:p>
        </p:txBody>
      </p:sp>
    </p:spTree>
    <p:extLst>
      <p:ext uri="{BB962C8B-B14F-4D97-AF65-F5344CB8AC3E}">
        <p14:creationId xmlns:p14="http://schemas.microsoft.com/office/powerpoint/2010/main" val="10552382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77FA14-F02C-5D9B-4E3C-B16989702883}"/>
              </a:ext>
            </a:extLst>
          </p:cNvPr>
          <p:cNvSpPr>
            <a:spLocks noGrp="1"/>
          </p:cNvSpPr>
          <p:nvPr>
            <p:ph idx="1"/>
          </p:nvPr>
        </p:nvSpPr>
        <p:spPr>
          <a:xfrm>
            <a:off x="268821" y="1323923"/>
            <a:ext cx="11654357" cy="5297402"/>
          </a:xfrm>
        </p:spPr>
        <p:txBody>
          <a:bodyPr/>
          <a:lstStyle/>
          <a:p>
            <a:pPr lvl="1" algn="just">
              <a:buFont typeface="Wingdings" panose="05000000000000000000" pitchFamily="2" charset="2"/>
              <a:buChar char="§"/>
              <a:defRPr/>
            </a:pPr>
            <a:r>
              <a:rPr lang="hu-HU" altLang="fr-FR" dirty="0" err="1">
                <a:solidFill>
                  <a:srgbClr val="080808"/>
                </a:solidFill>
                <a:latin typeface="Times New Roman" panose="02020603050405020304" pitchFamily="18" charset="0"/>
                <a:cs typeface="Times New Roman" panose="02020603050405020304" pitchFamily="18" charset="0"/>
              </a:rPr>
              <a:t>As</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pre-existing</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rights</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are</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only</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cleared</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following</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financial</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approval</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at</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the</a:t>
            </a:r>
            <a:r>
              <a:rPr lang="hu-HU" altLang="fr-FR" dirty="0">
                <a:solidFill>
                  <a:srgbClr val="080808"/>
                </a:solidFill>
                <a:latin typeface="Times New Roman" panose="02020603050405020304" pitchFamily="18" charset="0"/>
                <a:cs typeface="Times New Roman" panose="02020603050405020304" pitchFamily="18" charset="0"/>
              </a:rPr>
              <a:t> end of </a:t>
            </a:r>
            <a:r>
              <a:rPr lang="hu-HU" altLang="fr-FR" dirty="0" err="1">
                <a:solidFill>
                  <a:srgbClr val="080808"/>
                </a:solidFill>
                <a:latin typeface="Times New Roman" panose="02020603050405020304" pitchFamily="18" charset="0"/>
                <a:cs typeface="Times New Roman" panose="02020603050405020304" pitchFamily="18" charset="0"/>
              </a:rPr>
              <a:t>the</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contract</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the</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following</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disclaimer</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applies</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b="1" u="sng" dirty="0" err="1">
                <a:solidFill>
                  <a:srgbClr val="080808"/>
                </a:solidFill>
                <a:latin typeface="Times New Roman" panose="02020603050405020304" pitchFamily="18" charset="0"/>
                <a:cs typeface="Times New Roman" panose="02020603050405020304" pitchFamily="18" charset="0"/>
              </a:rPr>
              <a:t>for</a:t>
            </a:r>
            <a:r>
              <a:rPr lang="hu-HU" altLang="fr-FR" b="1" u="sng" dirty="0">
                <a:solidFill>
                  <a:srgbClr val="080808"/>
                </a:solidFill>
                <a:latin typeface="Times New Roman" panose="02020603050405020304" pitchFamily="18" charset="0"/>
                <a:cs typeface="Times New Roman" panose="02020603050405020304" pitchFamily="18" charset="0"/>
              </a:rPr>
              <a:t> </a:t>
            </a:r>
            <a:r>
              <a:rPr lang="hu-HU" altLang="fr-FR" b="1" u="sng" dirty="0" err="1">
                <a:solidFill>
                  <a:srgbClr val="080808"/>
                </a:solidFill>
                <a:latin typeface="Times New Roman" panose="02020603050405020304" pitchFamily="18" charset="0"/>
                <a:cs typeface="Times New Roman" panose="02020603050405020304" pitchFamily="18" charset="0"/>
              </a:rPr>
              <a:t>now</a:t>
            </a:r>
            <a:r>
              <a:rPr lang="hu-HU" altLang="fr-FR" b="1"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to</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the</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documents</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produced</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under</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the</a:t>
            </a:r>
            <a:r>
              <a:rPr lang="hu-HU" altLang="fr-FR" dirty="0">
                <a:solidFill>
                  <a:srgbClr val="080808"/>
                </a:solidFill>
                <a:latin typeface="Times New Roman" panose="02020603050405020304" pitchFamily="18" charset="0"/>
                <a:cs typeface="Times New Roman" panose="02020603050405020304" pitchFamily="18" charset="0"/>
              </a:rPr>
              <a:t> </a:t>
            </a:r>
            <a:r>
              <a:rPr lang="hu-HU" altLang="fr-FR" dirty="0" err="1">
                <a:solidFill>
                  <a:srgbClr val="080808"/>
                </a:solidFill>
                <a:latin typeface="Times New Roman" panose="02020603050405020304" pitchFamily="18" charset="0"/>
                <a:cs typeface="Times New Roman" panose="02020603050405020304" pitchFamily="18" charset="0"/>
              </a:rPr>
              <a:t>contract</a:t>
            </a:r>
            <a:r>
              <a:rPr lang="hu-HU" altLang="fr-FR" dirty="0">
                <a:solidFill>
                  <a:srgbClr val="080808"/>
                </a:solidFill>
                <a:latin typeface="Times New Roman" panose="02020603050405020304" pitchFamily="18" charset="0"/>
                <a:cs typeface="Times New Roman" panose="02020603050405020304" pitchFamily="18" charset="0"/>
              </a:rPr>
              <a:t>:</a:t>
            </a:r>
            <a:endParaRPr lang="en-US" altLang="fr-FR" dirty="0">
              <a:solidFill>
                <a:srgbClr val="080808"/>
              </a:solidFill>
              <a:latin typeface="Times New Roman" panose="02020603050405020304" pitchFamily="18" charset="0"/>
              <a:cs typeface="Times New Roman" panose="02020603050405020304" pitchFamily="18" charset="0"/>
            </a:endParaRPr>
          </a:p>
          <a:p>
            <a:pPr>
              <a:lnSpc>
                <a:spcPct val="115000"/>
              </a:lnSpc>
              <a:spcAft>
                <a:spcPts val="1000"/>
              </a:spcAft>
            </a:pPr>
            <a:r>
              <a:rPr lang="en-US" sz="1800" i="1" dirty="0">
                <a:effectLst/>
                <a:latin typeface="Times New Roman" panose="02020603050405020304" pitchFamily="18" charset="0"/>
                <a:ea typeface="Calibri" panose="020F0502020204030204" pitchFamily="34" charset="0"/>
              </a:rPr>
              <a:t>The following Guideline, currently in draft, is being produced under service contract No 09.0201/2022/885601/SER/</a:t>
            </a:r>
            <a:r>
              <a:rPr lang="en-US" sz="1800" i="1" dirty="0" err="1">
                <a:effectLst/>
                <a:latin typeface="Times New Roman" panose="02020603050405020304" pitchFamily="18" charset="0"/>
                <a:ea typeface="Calibri" panose="020F0502020204030204" pitchFamily="34" charset="0"/>
              </a:rPr>
              <a:t>D.3</a:t>
            </a:r>
            <a:r>
              <a:rPr lang="en-US" sz="1800" i="1" dirty="0">
                <a:effectLst/>
                <a:latin typeface="Times New Roman" panose="02020603050405020304" pitchFamily="18" charset="0"/>
                <a:ea typeface="Calibri" panose="020F0502020204030204" pitchFamily="34" charset="0"/>
              </a:rPr>
              <a:t> ‘Supporting conservation and protection actions to implement the Pan European Sturgeon Action Plan’ signed between the European Commission and a consortium led by the WWF Central and Eastern Europe, under a public tender procedure.</a:t>
            </a:r>
            <a:endParaRPr lang="en-IE" sz="1800" dirty="0">
              <a:effectLst/>
              <a:latin typeface="Calibri" panose="020F0502020204030204" pitchFamily="34" charset="0"/>
              <a:ea typeface="Calibri" panose="020F0502020204030204" pitchFamily="34" charset="0"/>
            </a:endParaRPr>
          </a:p>
          <a:p>
            <a:pPr>
              <a:lnSpc>
                <a:spcPct val="115000"/>
              </a:lnSpc>
              <a:spcAft>
                <a:spcPts val="1000"/>
              </a:spcAft>
            </a:pPr>
            <a:r>
              <a:rPr lang="en-US" sz="1800" i="1" dirty="0">
                <a:effectLst/>
                <a:latin typeface="Times New Roman" panose="02020603050405020304" pitchFamily="18" charset="0"/>
                <a:ea typeface="Calibri" panose="020F0502020204030204" pitchFamily="34" charset="0"/>
              </a:rPr>
              <a:t>The draft Guideline is distributed confidentially and only for information purposes and potential input to the national sturgeon focal points participating in the second meeting of the National Focal Points for the conservation of Sturgeons in the frame of the Convention on the Conservation of European Wildlife and Natural Habitats (Bern Convention). </a:t>
            </a:r>
            <a:endParaRPr lang="en-IE" sz="1800" dirty="0">
              <a:effectLst/>
              <a:latin typeface="Calibri" panose="020F0502020204030204" pitchFamily="34" charset="0"/>
              <a:ea typeface="Calibri" panose="020F0502020204030204" pitchFamily="34" charset="0"/>
            </a:endParaRPr>
          </a:p>
          <a:p>
            <a:pPr>
              <a:lnSpc>
                <a:spcPct val="115000"/>
              </a:lnSpc>
              <a:spcAft>
                <a:spcPts val="1000"/>
              </a:spcAft>
            </a:pPr>
            <a:r>
              <a:rPr lang="en-US" sz="1800" i="1" dirty="0">
                <a:effectLst/>
                <a:latin typeface="Times New Roman" panose="02020603050405020304" pitchFamily="18" charset="0"/>
                <a:ea typeface="Calibri" panose="020F0502020204030204" pitchFamily="34" charset="0"/>
              </a:rPr>
              <a:t>The recipients of the Guideline</a:t>
            </a:r>
            <a:r>
              <a:rPr lang="en-US" sz="1800" i="1" dirty="0">
                <a:solidFill>
                  <a:srgbClr val="00B050"/>
                </a:solidFill>
                <a:effectLst/>
                <a:latin typeface="Times New Roman" panose="02020603050405020304" pitchFamily="18" charset="0"/>
                <a:ea typeface="Calibri" panose="020F0502020204030204" pitchFamily="34" charset="0"/>
              </a:rPr>
              <a:t> </a:t>
            </a:r>
            <a:r>
              <a:rPr lang="en-US" sz="1800" i="1" dirty="0">
                <a:effectLst/>
                <a:latin typeface="Times New Roman" panose="02020603050405020304" pitchFamily="18" charset="0"/>
                <a:ea typeface="Calibri" panose="020F0502020204030204" pitchFamily="34" charset="0"/>
              </a:rPr>
              <a:t>shall not share or distribute this document, which is still at a preliminary stage and thus subject to changes by the contractor and/or the European Commission. </a:t>
            </a:r>
            <a:endParaRPr lang="en-IE" sz="1800" dirty="0">
              <a:effectLst/>
              <a:latin typeface="Calibri" panose="020F0502020204030204" pitchFamily="34" charset="0"/>
              <a:ea typeface="Calibri" panose="020F0502020204030204" pitchFamily="34" charset="0"/>
            </a:endParaRPr>
          </a:p>
          <a:p>
            <a:pPr>
              <a:lnSpc>
                <a:spcPct val="115000"/>
              </a:lnSpc>
              <a:spcAft>
                <a:spcPts val="1000"/>
              </a:spcAft>
            </a:pPr>
            <a:r>
              <a:rPr lang="en-US" sz="1800" i="1" dirty="0">
                <a:effectLst/>
                <a:latin typeface="Times New Roman" panose="02020603050405020304" pitchFamily="18" charset="0"/>
                <a:ea typeface="Calibri" panose="020F0502020204030204" pitchFamily="34" charset="0"/>
              </a:rPr>
              <a:t>Once the Guideline has been approved by the Commission, the results of this Guideline will belong to the European Commission who may decide to publish them in due course.</a:t>
            </a:r>
            <a:endParaRPr lang="en-IE" sz="1800" dirty="0">
              <a:effectLst/>
              <a:latin typeface="Calibri" panose="020F0502020204030204" pitchFamily="34" charset="0"/>
              <a:ea typeface="Calibri" panose="020F0502020204030204" pitchFamily="34" charset="0"/>
            </a:endParaRPr>
          </a:p>
          <a:p>
            <a:pPr>
              <a:lnSpc>
                <a:spcPct val="115000"/>
              </a:lnSpc>
              <a:spcAft>
                <a:spcPts val="1000"/>
              </a:spcAft>
            </a:pPr>
            <a:r>
              <a:rPr lang="en-US" sz="1800" i="1" dirty="0">
                <a:effectLst/>
                <a:latin typeface="Times New Roman" panose="02020603050405020304" pitchFamily="18" charset="0"/>
                <a:ea typeface="Calibri" panose="020F0502020204030204" pitchFamily="34" charset="0"/>
              </a:rPr>
              <a:t>The Commission cannot be made liable for any use made of this draft.</a:t>
            </a:r>
            <a:endParaRPr lang="en-IE" sz="1800" dirty="0">
              <a:effectLst/>
              <a:latin typeface="Calibri" panose="020F0502020204030204" pitchFamily="34" charset="0"/>
              <a:ea typeface="Calibri" panose="020F0502020204030204" pitchFamily="34" charset="0"/>
            </a:endParaRPr>
          </a:p>
          <a:p>
            <a:pPr lvl="1" algn="just">
              <a:buFont typeface="Wingdings" panose="05000000000000000000" pitchFamily="2" charset="2"/>
              <a:buChar char="§"/>
              <a:defRPr/>
            </a:pPr>
            <a:endParaRPr lang="hu-HU" dirty="0">
              <a:solidFill>
                <a:srgbClr val="080808"/>
              </a:solidFill>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F764B749-437D-90DA-24E8-46A2B44FF595}"/>
              </a:ext>
            </a:extLst>
          </p:cNvPr>
          <p:cNvSpPr>
            <a:spLocks noGrp="1"/>
          </p:cNvSpPr>
          <p:nvPr>
            <p:ph type="title"/>
          </p:nvPr>
        </p:nvSpPr>
        <p:spPr>
          <a:xfrm>
            <a:off x="2119584" y="236675"/>
            <a:ext cx="10515600" cy="782357"/>
          </a:xfrm>
        </p:spPr>
        <p:txBody>
          <a:bodyPr/>
          <a:lstStyle/>
          <a:p>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Disclaimer</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added</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to</a:t>
            </a:r>
            <a:r>
              <a:rPr lang="hu-HU" altLang="en-US" sz="3600" b="1" dirty="0">
                <a:solidFill>
                  <a:schemeClr val="bg2">
                    <a:lumMod val="50000"/>
                  </a:schemeClr>
                </a:solidFill>
                <a:latin typeface="Times New Roman" panose="02020603050405020304" pitchFamily="18" charset="0"/>
                <a:cs typeface="Times New Roman" panose="02020603050405020304" pitchFamily="18" charset="0"/>
              </a:rPr>
              <a:t> </a:t>
            </a:r>
            <a:r>
              <a:rPr lang="hu-HU" altLang="en-US" sz="3600" b="1" dirty="0" err="1">
                <a:solidFill>
                  <a:schemeClr val="bg2">
                    <a:lumMod val="50000"/>
                  </a:schemeClr>
                </a:solidFill>
                <a:latin typeface="Times New Roman" panose="02020603050405020304" pitchFamily="18" charset="0"/>
                <a:cs typeface="Times New Roman" panose="02020603050405020304" pitchFamily="18" charset="0"/>
              </a:rPr>
              <a:t>documents</a:t>
            </a:r>
            <a:endParaRPr lang="en-IE" sz="3600" dirty="0"/>
          </a:p>
        </p:txBody>
      </p:sp>
    </p:spTree>
    <p:extLst>
      <p:ext uri="{BB962C8B-B14F-4D97-AF65-F5344CB8AC3E}">
        <p14:creationId xmlns:p14="http://schemas.microsoft.com/office/powerpoint/2010/main" val="1388278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1B44F4-47FB-4979-B82F-27F5D20A0BD2}"/>
              </a:ext>
            </a:extLst>
          </p:cNvPr>
          <p:cNvSpPr txBox="1"/>
          <p:nvPr/>
        </p:nvSpPr>
        <p:spPr>
          <a:xfrm>
            <a:off x="2625968" y="2782669"/>
            <a:ext cx="6764215" cy="646331"/>
          </a:xfrm>
          <a:prstGeom prst="rect">
            <a:avLst/>
          </a:prstGeom>
          <a:noFill/>
        </p:spPr>
        <p:txBody>
          <a:bodyPr wrap="square">
            <a:spAutoFit/>
          </a:bodyPr>
          <a:lstStyle/>
          <a:p>
            <a:r>
              <a:rPr lang="en-IE" sz="3600" b="1" dirty="0">
                <a:solidFill>
                  <a:srgbClr val="080808"/>
                </a:solidFill>
                <a:latin typeface="Times New Roman" panose="02020603050405020304" pitchFamily="18" charset="0"/>
                <a:cs typeface="Times New Roman" panose="02020603050405020304" pitchFamily="18" charset="0"/>
              </a:rPr>
              <a:t>Thank you for your attention!</a:t>
            </a:r>
          </a:p>
        </p:txBody>
      </p:sp>
    </p:spTree>
    <p:extLst>
      <p:ext uri="{BB962C8B-B14F-4D97-AF65-F5344CB8AC3E}">
        <p14:creationId xmlns:p14="http://schemas.microsoft.com/office/powerpoint/2010/main" val="23291665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2259</TotalTime>
  <Words>934</Words>
  <Application>Microsoft Office PowerPoint</Application>
  <PresentationFormat>Widescreen</PresentationFormat>
  <Paragraphs>54</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Wingdings</vt:lpstr>
      <vt:lpstr>Office Theme</vt:lpstr>
      <vt:lpstr>EC service contract to support the implementation of the Pan-European Action Plan for Sturgeons </vt:lpstr>
      <vt:lpstr>Background of the EC service contract</vt:lpstr>
      <vt:lpstr>Details of the contract</vt:lpstr>
      <vt:lpstr>Content of the contract</vt:lpstr>
      <vt:lpstr>Overview of the deliverables (1)</vt:lpstr>
      <vt:lpstr>Overview of the deliverables (2)</vt:lpstr>
      <vt:lpstr>Disclaimer added to documents</vt:lpstr>
      <vt:lpstr>PowerPoint Presentation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OUZET Sophie (ENV)</dc:creator>
  <cp:lastModifiedBy>BARTAL Andras (ENV)</cp:lastModifiedBy>
  <cp:revision>174</cp:revision>
  <dcterms:created xsi:type="dcterms:W3CDTF">2020-12-10T09:47:28Z</dcterms:created>
  <dcterms:modified xsi:type="dcterms:W3CDTF">2024-06-05T09:50:34Z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2022-09-13T09:34:13Z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9ff01b8b-3bee-47bc-bb9e-957c1c40d6d2</vt:lpwstr>
  </property>
  <property fmtid="{D5CDD505-2E9C-101B-9397-08002B2CF9AE}" pid="8" name="MSIP_Label_6bd9ddd1-4d20-43f6-abfa-fc3c07406f94_ContentBits">
    <vt:lpwstr>0</vt:lpwstr>
  </property>
</Properties>
</file>