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68" autoAdjust="0"/>
  </p:normalViewPr>
  <p:slideViewPr>
    <p:cSldViewPr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osoitt.</a:t>
            </a:r>
            <a:endParaRPr kumimoji="0" lang="en-US"/>
          </a:p>
        </p:txBody>
      </p:sp>
      <p:sp>
        <p:nvSpPr>
          <p:cNvPr id="28" name="Päiväykse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6" name="Päiväykse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osoittamalla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ykse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 smtClean="0"/>
              <a:t>Lisää kuva osoittamalla symbolia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äiväykse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perustyylejä osoitt.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osoittamalla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ykse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62652A-0859-0541-9806-6688D743A518}" type="datetimeFigureOut">
              <a:rPr lang="fi-FI" smtClean="0"/>
              <a:t>30.5.2022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142170-A6E7-CC4C-9624-97BABC223C1B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Informing families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Mika </a:t>
            </a:r>
            <a:r>
              <a:rPr lang="en-GB" dirty="0" err="1" smtClean="0"/>
              <a:t>Venhola</a:t>
            </a:r>
            <a:endParaRPr lang="en-GB" dirty="0" smtClean="0"/>
          </a:p>
          <a:p>
            <a:r>
              <a:rPr lang="en-GB" dirty="0" smtClean="0"/>
              <a:t>Paediatric surgeon</a:t>
            </a:r>
          </a:p>
          <a:p>
            <a:r>
              <a:rPr lang="en-GB" dirty="0" smtClean="0"/>
              <a:t>Oulu Univ. Hospital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© </a:t>
            </a:r>
            <a:r>
              <a:rPr lang="fi-FI" dirty="0" err="1" smtClean="0"/>
              <a:t>http://www.informingfamilies.ie</a:t>
            </a:r>
            <a:r>
              <a:rPr lang="fi-FI" dirty="0" smtClean="0"/>
              <a:t>/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(Irish) National Federation of Voluntary Bodies have developed guidelines on how to inform families with a disabled child</a:t>
            </a:r>
          </a:p>
          <a:p>
            <a:r>
              <a:rPr lang="en-GB" dirty="0" smtClean="0"/>
              <a:t>Project started 2004 and guidelines gained official national status 2012</a:t>
            </a:r>
          </a:p>
          <a:p>
            <a:r>
              <a:rPr lang="en-GB" dirty="0" smtClean="0"/>
              <a:t>The guidelines h</a:t>
            </a:r>
            <a:r>
              <a:rPr lang="en-GB" dirty="0" smtClean="0"/>
              <a:t>ave </a:t>
            </a:r>
            <a:r>
              <a:rPr lang="en-GB" dirty="0" smtClean="0"/>
              <a:t>6 guiding principles (and 8 recommendations) that apply also to informing families that have intersex child(</a:t>
            </a:r>
            <a:r>
              <a:rPr lang="en-GB" dirty="0" err="1" smtClean="0"/>
              <a:t>ren</a:t>
            </a:r>
            <a:r>
              <a:rPr lang="en-GB" dirty="0" smtClean="0"/>
              <a:t>)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</a:t>
            </a:r>
            <a:r>
              <a:rPr lang="en-GB" dirty="0" smtClean="0">
                <a:solidFill>
                  <a:srgbClr val="00B050"/>
                </a:solidFill>
              </a:rPr>
              <a:t>Family centred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Info must be family-centred, tailored individually to every family. No family is the same, no situation is the same</a:t>
            </a:r>
          </a:p>
          <a:p>
            <a:r>
              <a:rPr lang="en-GB" dirty="0" smtClean="0"/>
              <a:t>Provide choice/options to the family: how/where/when do they wish to be informed about their child?</a:t>
            </a:r>
          </a:p>
          <a:p>
            <a:r>
              <a:rPr lang="en-GB" dirty="0" smtClean="0"/>
              <a:t>Who should be present for the family: siblings, other relatives, support </a:t>
            </a:r>
            <a:r>
              <a:rPr lang="en-GB" dirty="0" err="1" smtClean="0"/>
              <a:t>person(s</a:t>
            </a:r>
            <a:r>
              <a:rPr lang="en-GB" dirty="0" smtClean="0"/>
              <a:t>), peer support? 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</a:t>
            </a:r>
            <a:r>
              <a:rPr lang="en-GB" dirty="0" smtClean="0">
                <a:solidFill>
                  <a:srgbClr val="00B050"/>
                </a:solidFill>
              </a:rPr>
              <a:t>Respecting the child and family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>
            <a:normAutofit/>
          </a:bodyPr>
          <a:lstStyle/>
          <a:p>
            <a:r>
              <a:rPr lang="en-GB" dirty="0" smtClean="0"/>
              <a:t>At all times demonstrate respect for the child and family</a:t>
            </a:r>
          </a:p>
          <a:p>
            <a:r>
              <a:rPr lang="en-GB" dirty="0" smtClean="0"/>
              <a:t>The child has a name, use it (not diagnosis)</a:t>
            </a:r>
          </a:p>
          <a:p>
            <a:r>
              <a:rPr lang="en-GB" dirty="0" smtClean="0"/>
              <a:t>Support the family’s dignity</a:t>
            </a:r>
          </a:p>
          <a:p>
            <a:r>
              <a:rPr lang="en-GB" dirty="0" smtClean="0"/>
              <a:t>Help them to cope with their emotions and reactions</a:t>
            </a:r>
          </a:p>
          <a:p>
            <a:r>
              <a:rPr lang="en-GB" dirty="0" smtClean="0"/>
              <a:t>Respect the family’s culture and if necessary have interpreter present if you do not share the same native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>
                <a:solidFill>
                  <a:srgbClr val="00B050"/>
                </a:solidFill>
              </a:rPr>
              <a:t>Communication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Sensitive and empathetic communication is essential</a:t>
            </a:r>
          </a:p>
          <a:p>
            <a:r>
              <a:rPr lang="en-GB" dirty="0" smtClean="0"/>
              <a:t>Honesty and openness are crucial</a:t>
            </a:r>
          </a:p>
          <a:p>
            <a:r>
              <a:rPr lang="en-GB" dirty="0" smtClean="0"/>
              <a:t>Blunt, insensitive, offending or incomprehensive (=difficult medical words) communication will sabotage the professional-family relationship </a:t>
            </a: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4. </a:t>
            </a:r>
            <a:r>
              <a:rPr lang="en-GB" dirty="0" smtClean="0">
                <a:solidFill>
                  <a:srgbClr val="00B050"/>
                </a:solidFill>
              </a:rPr>
              <a:t>Appropriate, accurate information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en-GB" dirty="0" smtClean="0"/>
              <a:t>Providing the family with the information they need and understand will ease the stress and enhance family’s satisfaction</a:t>
            </a:r>
          </a:p>
          <a:p>
            <a:r>
              <a:rPr lang="en-GB" dirty="0" smtClean="0"/>
              <a:t>Information should be paced to the needs and ability of the family to </a:t>
            </a:r>
            <a:r>
              <a:rPr lang="en-GB" dirty="0" smtClean="0"/>
              <a:t>receive it </a:t>
            </a:r>
            <a:r>
              <a:rPr lang="en-GB" dirty="0" smtClean="0"/>
              <a:t>and cope with it</a:t>
            </a:r>
          </a:p>
          <a:p>
            <a:r>
              <a:rPr lang="en-GB" dirty="0" smtClean="0"/>
              <a:t>Avoid information overload but remember also to provide info in a timely fashion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446550"/>
          </a:xfrm>
        </p:spPr>
        <p:txBody>
          <a:bodyPr wrap="square">
            <a:noAutofit/>
          </a:bodyPr>
          <a:lstStyle/>
          <a:p>
            <a:r>
              <a:rPr lang="en-GB" dirty="0" smtClean="0"/>
              <a:t>5. </a:t>
            </a:r>
            <a:r>
              <a:rPr lang="en-GB" dirty="0" smtClean="0">
                <a:solidFill>
                  <a:srgbClr val="00B050"/>
                </a:solidFill>
              </a:rPr>
              <a:t>Positive, realistic messages and hope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r>
              <a:rPr lang="en-GB" dirty="0" smtClean="0"/>
              <a:t>Not just the diagnosis, medical facts and worst case scenario but also positive messages and hope</a:t>
            </a:r>
          </a:p>
          <a:p>
            <a:r>
              <a:rPr lang="en-GB" dirty="0" smtClean="0"/>
              <a:t>Emphasis on the child, support the parents to celebrate their child</a:t>
            </a:r>
          </a:p>
          <a:p>
            <a:r>
              <a:rPr lang="en-GB" dirty="0" smtClean="0"/>
              <a:t>Explore the family’s strengths, support network and coping skills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6. </a:t>
            </a:r>
            <a:r>
              <a:rPr lang="en-GB" dirty="0" smtClean="0">
                <a:solidFill>
                  <a:srgbClr val="00B050"/>
                </a:solidFill>
              </a:rPr>
              <a:t>Team approach and planning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Informing families is a process not a single event</a:t>
            </a:r>
          </a:p>
          <a:p>
            <a:r>
              <a:rPr lang="en-GB" dirty="0" smtClean="0"/>
              <a:t>Information must travel also through all staff members and related professionals</a:t>
            </a:r>
          </a:p>
          <a:p>
            <a:r>
              <a:rPr lang="en-GB" dirty="0" smtClean="0"/>
              <a:t>Do not forget peer support and related other service providers that could be of help to the family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aa infomring families kuv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4342600" cy="6108785"/>
          </a:xfrm>
          <a:prstGeom prst="rect">
            <a:avLst/>
          </a:prstGeom>
        </p:spPr>
      </p:pic>
      <p:pic>
        <p:nvPicPr>
          <p:cNvPr id="5" name="Kuva 4" descr="aa informing families nettisivu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4189765" cy="4386291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4648200" y="685800"/>
            <a:ext cx="418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Please</a:t>
            </a:r>
            <a:r>
              <a:rPr lang="fi-FI" dirty="0" smtClean="0"/>
              <a:t>, </a:t>
            </a:r>
            <a:r>
              <a:rPr lang="fi-FI" dirty="0" err="1" smtClean="0"/>
              <a:t>visit</a:t>
            </a:r>
            <a:r>
              <a:rPr lang="fi-FI" dirty="0" smtClean="0"/>
              <a:t>: </a:t>
            </a:r>
          </a:p>
          <a:p>
            <a:r>
              <a:rPr lang="fi-FI" dirty="0" err="1" smtClean="0"/>
              <a:t>http://www.informingfamilies.ie</a:t>
            </a:r>
            <a:r>
              <a:rPr lang="fi-FI" dirty="0" smtClean="0"/>
              <a:t>/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kkuna">
  <a:themeElements>
    <a:clrScheme name="Ikku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kku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kku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Ikkuna.thmx</Template>
  <TotalTime>245</TotalTime>
  <Words>378</Words>
  <Application>Microsoft Office PowerPoint</Application>
  <PresentationFormat>Näytössä katseltava diaesitys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Century Schoolbook</vt:lpstr>
      <vt:lpstr>Wingdings</vt:lpstr>
      <vt:lpstr>Wingdings 2</vt:lpstr>
      <vt:lpstr>Ikkuna</vt:lpstr>
      <vt:lpstr>Informing families</vt:lpstr>
      <vt:lpstr>© http://www.informingfamilies.ie/</vt:lpstr>
      <vt:lpstr>1. Family centred</vt:lpstr>
      <vt:lpstr>2. Respecting the child and family</vt:lpstr>
      <vt:lpstr>3. Communication</vt:lpstr>
      <vt:lpstr>4. Appropriate, accurate information</vt:lpstr>
      <vt:lpstr>5. Positive, realistic messages and hope</vt:lpstr>
      <vt:lpstr>6. Team approach and planning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Informing families</dc:title>
  <dc:creator>Mika Venhola</dc:creator>
  <cp:lastModifiedBy>Venhola Mika</cp:lastModifiedBy>
  <cp:revision>13</cp:revision>
  <dcterms:created xsi:type="dcterms:W3CDTF">2022-05-29T14:58:53Z</dcterms:created>
  <dcterms:modified xsi:type="dcterms:W3CDTF">2022-05-30T13:02:59Z</dcterms:modified>
</cp:coreProperties>
</file>