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3" r:id="rId2"/>
    <p:sldId id="281" r:id="rId3"/>
    <p:sldId id="449" r:id="rId4"/>
    <p:sldId id="285" r:id="rId5"/>
    <p:sldId id="286" r:id="rId6"/>
    <p:sldId id="287" r:id="rId7"/>
    <p:sldId id="280" r:id="rId8"/>
    <p:sldId id="288" r:id="rId9"/>
    <p:sldId id="289" r:id="rId10"/>
    <p:sldId id="27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18F"/>
    <a:srgbClr val="0000FF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993" autoAdjust="0"/>
  </p:normalViewPr>
  <p:slideViewPr>
    <p:cSldViewPr>
      <p:cViewPr>
        <p:scale>
          <a:sx n="30" d="100"/>
          <a:sy n="30" d="100"/>
        </p:scale>
        <p:origin x="782" y="2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4A0FD-4314-4588-BCAE-705DA5EC374B}" type="datetimeFigureOut">
              <a:rPr lang="en-US" smtClean="0"/>
              <a:t>10/15/2018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F3D420-4681-42D2-AA54-43F7A3C528E7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406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20826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673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24760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9676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09573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35127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A4AF6D-B64C-40F0-885C-D826B54424F1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0046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3D420-4681-42D2-AA54-43F7A3C528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608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>
            <a:extLst>
              <a:ext uri="{FF2B5EF4-FFF2-40B4-BE49-F238E27FC236}">
                <a16:creationId xmlns:a16="http://schemas.microsoft.com/office/drawing/2014/main" id="{C7E4BD36-2204-4AA5-B8A9-0742FAE2A675}"/>
              </a:ext>
            </a:extLst>
          </p:cNvPr>
          <p:cNvSpPr txBox="1"/>
          <p:nvPr/>
        </p:nvSpPr>
        <p:spPr>
          <a:xfrm>
            <a:off x="-76200" y="3189982"/>
            <a:ext cx="9251905" cy="107721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Cybercrime legislation and policies in Africa:</a:t>
            </a:r>
          </a:p>
          <a:p>
            <a:pPr algn="ctr"/>
            <a:r>
              <a:rPr lang="en-GB" sz="32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 Issues for discussion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51C75DF-EEDB-42EA-9727-41B916962F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074B72-4358-4205-979B-9F3C8C47AB6F}"/>
              </a:ext>
            </a:extLst>
          </p:cNvPr>
          <p:cNvSpPr/>
          <p:nvPr/>
        </p:nvSpPr>
        <p:spPr>
          <a:xfrm>
            <a:off x="-36513" y="-27384"/>
            <a:ext cx="9199301" cy="90000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4">
            <a:extLst>
              <a:ext uri="{FF2B5EF4-FFF2-40B4-BE49-F238E27FC236}">
                <a16:creationId xmlns:a16="http://schemas.microsoft.com/office/drawing/2014/main" id="{F0305C88-C40F-427F-BA63-3CF49D588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1101450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16">
            <a:extLst>
              <a:ext uri="{FF2B5EF4-FFF2-40B4-BE49-F238E27FC236}">
                <a16:creationId xmlns:a16="http://schemas.microsoft.com/office/drawing/2014/main" id="{185EB42B-B752-4815-9381-A699477C2931}"/>
              </a:ext>
            </a:extLst>
          </p:cNvPr>
          <p:cNvSpPr txBox="1"/>
          <p:nvPr/>
        </p:nvSpPr>
        <p:spPr>
          <a:xfrm>
            <a:off x="1954373" y="4807803"/>
            <a:ext cx="5641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rgbClr val="2B5D8F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Alexander Seger</a:t>
            </a:r>
          </a:p>
          <a:p>
            <a:pPr algn="ctr"/>
            <a:r>
              <a:rPr lang="de-DE" sz="1600" b="1" dirty="0">
                <a:solidFill>
                  <a:srgbClr val="2B5D8F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Council </a:t>
            </a:r>
            <a:r>
              <a:rPr lang="de-DE" sz="1600" b="1" dirty="0" err="1">
                <a:solidFill>
                  <a:srgbClr val="2B5D8F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of</a:t>
            </a:r>
            <a:r>
              <a:rPr lang="de-DE" sz="1600" b="1" dirty="0">
                <a:solidFill>
                  <a:srgbClr val="2B5D8F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 Europe</a:t>
            </a:r>
          </a:p>
          <a:p>
            <a:pPr algn="ctr"/>
            <a:r>
              <a:rPr lang="de-DE" sz="1600" b="1" dirty="0">
                <a:solidFill>
                  <a:srgbClr val="2B5D8F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alexander.seger@coe.int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1F7BB00-75DF-4531-9AF5-9FA2B16892BB}"/>
              </a:ext>
            </a:extLst>
          </p:cNvPr>
          <p:cNvSpPr/>
          <p:nvPr/>
        </p:nvSpPr>
        <p:spPr>
          <a:xfrm>
            <a:off x="-71393" y="6290941"/>
            <a:ext cx="9215393" cy="60761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163986A2-E6C5-4E60-841A-104605383572}"/>
              </a:ext>
            </a:extLst>
          </p:cNvPr>
          <p:cNvSpPr txBox="1"/>
          <p:nvPr/>
        </p:nvSpPr>
        <p:spPr>
          <a:xfrm>
            <a:off x="1979712" y="6250481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13C7BB40-0335-4F17-9372-B41E897D6693}"/>
              </a:ext>
            </a:extLst>
          </p:cNvPr>
          <p:cNvSpPr txBox="1"/>
          <p:nvPr/>
        </p:nvSpPr>
        <p:spPr>
          <a:xfrm>
            <a:off x="914400" y="-76200"/>
            <a:ext cx="819452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lang="en-GB" sz="2400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en-GB" sz="2400" b="1" dirty="0">
                <a:solidFill>
                  <a:schemeClr val="bg1"/>
                </a:solidFill>
                <a:latin typeface="Arial Narrow" panose="020B0606020202030204" pitchFamily="34" charset="0"/>
              </a:rPr>
              <a:t>African Forum on Cybercrime, Addis Ababa, 16 – 18 October 2018</a:t>
            </a:r>
            <a:endParaRPr lang="en-GB" sz="24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12" name="Group 15">
            <a:extLst>
              <a:ext uri="{FF2B5EF4-FFF2-40B4-BE49-F238E27FC236}">
                <a16:creationId xmlns:a16="http://schemas.microsoft.com/office/drawing/2014/main" id="{03536F1E-EFC8-4F09-97BD-9957FFB6E865}"/>
              </a:ext>
            </a:extLst>
          </p:cNvPr>
          <p:cNvGrpSpPr/>
          <p:nvPr/>
        </p:nvGrpSpPr>
        <p:grpSpPr>
          <a:xfrm>
            <a:off x="2743200" y="1066800"/>
            <a:ext cx="3810000" cy="900000"/>
            <a:chOff x="0" y="0"/>
            <a:chExt cx="3939702" cy="982494"/>
          </a:xfrm>
        </p:grpSpPr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B0A766A5-96D1-4E79-B8BF-B49076065C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4208" r="8871" b="15846"/>
            <a:stretch/>
          </p:blipFill>
          <p:spPr bwMode="auto">
            <a:xfrm>
              <a:off x="1293779" y="0"/>
              <a:ext cx="2645923" cy="972766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1" name="Picture 1" descr="P:\_coe-settings\desktop\AU_logo.jpg">
              <a:extLst>
                <a:ext uri="{FF2B5EF4-FFF2-40B4-BE49-F238E27FC236}">
                  <a16:creationId xmlns:a16="http://schemas.microsoft.com/office/drawing/2014/main" id="{1B2343AF-4E45-432A-90DB-E268B976775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9728"/>
              <a:ext cx="1147864" cy="97276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22" name="Group 5">
            <a:extLst>
              <a:ext uri="{FF2B5EF4-FFF2-40B4-BE49-F238E27FC236}">
                <a16:creationId xmlns:a16="http://schemas.microsoft.com/office/drawing/2014/main" id="{B984C27C-758F-47D5-AE9A-2E46A172F769}"/>
              </a:ext>
            </a:extLst>
          </p:cNvPr>
          <p:cNvGrpSpPr/>
          <p:nvPr/>
        </p:nvGrpSpPr>
        <p:grpSpPr>
          <a:xfrm>
            <a:off x="261142" y="2153830"/>
            <a:ext cx="4267200" cy="741770"/>
            <a:chOff x="0" y="0"/>
            <a:chExt cx="5664820" cy="972185"/>
          </a:xfrm>
        </p:grpSpPr>
        <p:grpSp>
          <p:nvGrpSpPr>
            <p:cNvPr id="23" name="Group 11">
              <a:extLst>
                <a:ext uri="{FF2B5EF4-FFF2-40B4-BE49-F238E27FC236}">
                  <a16:creationId xmlns:a16="http://schemas.microsoft.com/office/drawing/2014/main" id="{40E10A5A-A47B-4B3B-89D1-4FA868CB40AE}"/>
                </a:ext>
              </a:extLst>
            </p:cNvPr>
            <p:cNvGrpSpPr/>
            <p:nvPr/>
          </p:nvGrpSpPr>
          <p:grpSpPr>
            <a:xfrm>
              <a:off x="0" y="0"/>
              <a:ext cx="2275785" cy="972185"/>
              <a:chOff x="0" y="0"/>
              <a:chExt cx="2276272" cy="972766"/>
            </a:xfrm>
          </p:grpSpPr>
          <p:pic>
            <p:nvPicPr>
              <p:cNvPr id="27" name="Picture 17">
                <a:extLst>
                  <a:ext uri="{FF2B5EF4-FFF2-40B4-BE49-F238E27FC236}">
                    <a16:creationId xmlns:a16="http://schemas.microsoft.com/office/drawing/2014/main" id="{532C2F9E-A14E-4D2F-832B-58C0BD2B211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72766" cy="972766"/>
              </a:xfrm>
              <a:prstGeom prst="rect">
                <a:avLst/>
              </a:prstGeom>
            </p:spPr>
          </p:pic>
          <p:pic>
            <p:nvPicPr>
              <p:cNvPr id="28" name="Picture 7" descr="File:Seal of the United States Department of Justice.svg">
                <a:extLst>
                  <a:ext uri="{FF2B5EF4-FFF2-40B4-BE49-F238E27FC236}">
                    <a16:creationId xmlns:a16="http://schemas.microsoft.com/office/drawing/2014/main" id="{1F1F4B87-3CD0-4924-A10A-17ADE8B757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303506" y="0"/>
                <a:ext cx="972766" cy="972766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grpSp>
          <p:nvGrpSpPr>
            <p:cNvPr id="24" name="Group 4">
              <a:extLst>
                <a:ext uri="{FF2B5EF4-FFF2-40B4-BE49-F238E27FC236}">
                  <a16:creationId xmlns:a16="http://schemas.microsoft.com/office/drawing/2014/main" id="{53326265-AF0E-4D3A-823F-3BD22C542943}"/>
                </a:ext>
              </a:extLst>
            </p:cNvPr>
            <p:cNvGrpSpPr/>
            <p:nvPr/>
          </p:nvGrpSpPr>
          <p:grpSpPr>
            <a:xfrm>
              <a:off x="3055434" y="52039"/>
              <a:ext cx="2609386" cy="877230"/>
              <a:chOff x="0" y="0"/>
              <a:chExt cx="2609386" cy="877230"/>
            </a:xfrm>
          </p:grpSpPr>
          <p:pic>
            <p:nvPicPr>
              <p:cNvPr id="25" name="Picture 19">
                <a:extLst>
                  <a:ext uri="{FF2B5EF4-FFF2-40B4-BE49-F238E27FC236}">
                    <a16:creationId xmlns:a16="http://schemas.microsoft.com/office/drawing/2014/main" id="{C21D0C22-E0BE-4657-8BF1-59F73B85720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1018478" cy="877230"/>
              </a:xfrm>
              <a:prstGeom prst="rect">
                <a:avLst/>
              </a:prstGeom>
            </p:spPr>
          </p:pic>
          <p:pic>
            <p:nvPicPr>
              <p:cNvPr id="26" name="Picture 3">
                <a:extLst>
                  <a:ext uri="{FF2B5EF4-FFF2-40B4-BE49-F238E27FC236}">
                    <a16:creationId xmlns:a16="http://schemas.microsoft.com/office/drawing/2014/main" id="{FA413FEB-5614-4354-AC7A-D936F40E9F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82030" y="133815"/>
                <a:ext cx="1427356" cy="617034"/>
              </a:xfrm>
              <a:prstGeom prst="rect">
                <a:avLst/>
              </a:prstGeom>
            </p:spPr>
          </p:pic>
        </p:grpSp>
      </p:grpSp>
      <p:grpSp>
        <p:nvGrpSpPr>
          <p:cNvPr id="29" name="Group 10">
            <a:extLst>
              <a:ext uri="{FF2B5EF4-FFF2-40B4-BE49-F238E27FC236}">
                <a16:creationId xmlns:a16="http://schemas.microsoft.com/office/drawing/2014/main" id="{CD25D8F0-810D-4F60-BD21-D98A50F9BC5C}"/>
              </a:ext>
            </a:extLst>
          </p:cNvPr>
          <p:cNvGrpSpPr/>
          <p:nvPr/>
        </p:nvGrpSpPr>
        <p:grpSpPr>
          <a:xfrm>
            <a:off x="4879452" y="1891831"/>
            <a:ext cx="4197625" cy="1003769"/>
            <a:chOff x="0" y="0"/>
            <a:chExt cx="5226204" cy="1122557"/>
          </a:xfrm>
        </p:grpSpPr>
        <p:pic>
          <p:nvPicPr>
            <p:cNvPr id="30" name="Picture 20">
              <a:extLst>
                <a:ext uri="{FF2B5EF4-FFF2-40B4-BE49-F238E27FC236}">
                  <a16:creationId xmlns:a16="http://schemas.microsoft.com/office/drawing/2014/main" id="{F17D5773-BADD-434F-BF7D-71C2D1371DF5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36234" y="0"/>
              <a:ext cx="1115122" cy="973874"/>
            </a:xfrm>
            <a:prstGeom prst="rect">
              <a:avLst/>
            </a:prstGeom>
          </p:spPr>
        </p:pic>
        <p:pic>
          <p:nvPicPr>
            <p:cNvPr id="31" name="Picture 8" descr="Risultati immagini per unodc logo">
              <a:extLst>
                <a:ext uri="{FF2B5EF4-FFF2-40B4-BE49-F238E27FC236}">
                  <a16:creationId xmlns:a16="http://schemas.microsoft.com/office/drawing/2014/main" id="{4A144023-74DD-49CA-9EF6-FDCB9DAC01B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8683"/>
              <a:ext cx="1293541" cy="973874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32" name="Picture 6" descr="Risultati immagini per commonwealth secretariat logo">
              <a:extLst>
                <a:ext uri="{FF2B5EF4-FFF2-40B4-BE49-F238E27FC236}">
                  <a16:creationId xmlns:a16="http://schemas.microsoft.com/office/drawing/2014/main" id="{518FB2CD-FEBF-455C-9EFB-EF7870C60041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1483" y="104079"/>
              <a:ext cx="1724721" cy="973873"/>
            </a:xfrm>
            <a:prstGeom prst="rect">
              <a:avLst/>
            </a:prstGeom>
            <a:noFill/>
            <a:ln>
              <a:noFill/>
            </a:ln>
          </p:spPr>
        </p:pic>
      </p:grpSp>
    </p:spTree>
    <p:extLst>
      <p:ext uri="{BB962C8B-B14F-4D97-AF65-F5344CB8AC3E}">
        <p14:creationId xmlns:p14="http://schemas.microsoft.com/office/powerpoint/2010/main" val="12471731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31640" y="-1"/>
            <a:ext cx="7812361" cy="530120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470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51520" y="2741731"/>
            <a:ext cx="8784976" cy="1200329"/>
          </a:xfrm>
          <a:prstGeom prst="rect">
            <a:avLst/>
          </a:prstGeom>
          <a:solidFill>
            <a:srgbClr val="2F618F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ts val="600"/>
              </a:spcAft>
            </a:pPr>
            <a:r>
              <a:rPr kumimoji="0" lang="en-GB" altLang="en-US" sz="72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itchFamily="34" charset="0"/>
                <a:ea typeface="Calibri" pitchFamily="34" charset="0"/>
                <a:cs typeface="Times New Roman" pitchFamily="18" charset="0"/>
              </a:rPr>
              <a:t>www.coe.int/cybercrime</a:t>
            </a:r>
          </a:p>
        </p:txBody>
      </p:sp>
    </p:spTree>
    <p:extLst>
      <p:ext uri="{BB962C8B-B14F-4D97-AF65-F5344CB8AC3E}">
        <p14:creationId xmlns:p14="http://schemas.microsoft.com/office/powerpoint/2010/main" val="34209466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34881" y="6843220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-36512" y="0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">
            <a:extLst>
              <a:ext uri="{FF2B5EF4-FFF2-40B4-BE49-F238E27FC236}">
                <a16:creationId xmlns:a16="http://schemas.microsoft.com/office/drawing/2014/main" id="{589AB91F-E2E6-4D79-8A27-E773667F37DD}"/>
              </a:ext>
            </a:extLst>
          </p:cNvPr>
          <p:cNvSpPr txBox="1"/>
          <p:nvPr/>
        </p:nvSpPr>
        <p:spPr>
          <a:xfrm>
            <a:off x="1828800" y="76200"/>
            <a:ext cx="7086599" cy="830997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Cybercrime legislation and policies in Africa: </a:t>
            </a:r>
          </a:p>
          <a:p>
            <a:pPr algn="r"/>
            <a:r>
              <a:rPr lang="en-GB" sz="24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Issues for discussion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9511F55-28D0-46EA-AC76-CA5749AF4954}"/>
              </a:ext>
            </a:extLst>
          </p:cNvPr>
          <p:cNvSpPr txBox="1"/>
          <p:nvPr/>
        </p:nvSpPr>
        <p:spPr>
          <a:xfrm>
            <a:off x="172244" y="1066800"/>
            <a:ext cx="8763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GB" sz="2400" b="1" dirty="0">
                <a:solidFill>
                  <a:srgbClr val="2F618F"/>
                </a:solidFill>
                <a:latin typeface="Arial Narrow" panose="020B0606020202030204" pitchFamily="34" charset="0"/>
              </a:rPr>
              <a:t>Legislation on cybercrime AND electronic evidence: what is needed?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Making attacks against and by means of computers a criminal offence ►What substantive criminal law? 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Empowering law enforcement authorities to secure electronic evidence in relation to any crime ►What procedural law powers? What safeguards?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Enabling international cooperation  ►What is needed in terms of harmonisation/ compatibility of domestic legislation with international standards?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GB" sz="2400" dirty="0">
              <a:latin typeface="Arial Narrow" panose="020B0606020202030204" pitchFamily="34" charset="0"/>
            </a:endParaRPr>
          </a:p>
          <a:p>
            <a:pPr>
              <a:spcAft>
                <a:spcPts val="300"/>
              </a:spcAft>
            </a:pPr>
            <a:r>
              <a:rPr lang="en-GB" sz="2400" b="1" dirty="0">
                <a:solidFill>
                  <a:srgbClr val="2F618F"/>
                </a:solidFill>
                <a:latin typeface="Arial Narrow" panose="020B0606020202030204" pitchFamily="34" charset="0"/>
              </a:rPr>
              <a:t>Domestic legislation on cybercrime and e-evidence: What international benchmarks?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Budapest Convention on Cybercrime  ►what relevance, what benefits for Africa?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GB" sz="2000" b="1" dirty="0">
              <a:latin typeface="Arial Narrow" panose="020B0606020202030204" pitchFamily="34" charset="0"/>
            </a:endParaRPr>
          </a:p>
          <a:p>
            <a:pPr>
              <a:spcAft>
                <a:spcPts val="300"/>
              </a:spcAft>
            </a:pPr>
            <a:r>
              <a:rPr lang="en-GB" sz="2400" b="1" dirty="0">
                <a:solidFill>
                  <a:srgbClr val="2F618F"/>
                </a:solidFill>
                <a:latin typeface="Arial Narrow" panose="020B0606020202030204" pitchFamily="34" charset="0"/>
              </a:rPr>
              <a:t>What legislation on cybercrime and e-evidence in Africa: 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What is the current situation?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How to move ahead with domestic reforms of legislation?</a:t>
            </a:r>
          </a:p>
        </p:txBody>
      </p:sp>
    </p:spTree>
    <p:extLst>
      <p:ext uri="{BB962C8B-B14F-4D97-AF65-F5344CB8AC3E}">
        <p14:creationId xmlns:p14="http://schemas.microsoft.com/office/powerpoint/2010/main" val="931391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6409184" y="6495285"/>
            <a:ext cx="2133600" cy="365125"/>
          </a:xfrm>
        </p:spPr>
        <p:txBody>
          <a:bodyPr/>
          <a:lstStyle/>
          <a:p>
            <a:fld id="{B517EF97-6CC0-48A9-BC0E-433EC7B55211}" type="slidenum">
              <a:rPr lang="en-GB" smtClean="0"/>
              <a:t>3</a:t>
            </a:fld>
            <a:endParaRPr lang="en-GB" dirty="0"/>
          </a:p>
        </p:txBody>
      </p:sp>
      <p:sp>
        <p:nvSpPr>
          <p:cNvPr id="4" name="Slide Number Placeholder 4"/>
          <p:cNvSpPr txBox="1">
            <a:spLocks/>
          </p:cNvSpPr>
          <p:nvPr/>
        </p:nvSpPr>
        <p:spPr>
          <a:xfrm>
            <a:off x="8532440" y="6521216"/>
            <a:ext cx="490016" cy="4361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de-DE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17EF97-6CC0-48A9-BC0E-433EC7B55211}" type="slidenum">
              <a:rPr lang="en-GB" smtClean="0">
                <a:solidFill>
                  <a:schemeClr val="tx1"/>
                </a:solidFill>
              </a:rPr>
              <a:pPr/>
              <a:t>3</a:t>
            </a:fld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71393" y="6660728"/>
            <a:ext cx="9215393" cy="296668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6" y="-18466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-36512" y="-27384"/>
            <a:ext cx="9180512" cy="90000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27384"/>
            <a:ext cx="1101450" cy="9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2">
            <a:extLst>
              <a:ext uri="{FF2B5EF4-FFF2-40B4-BE49-F238E27FC236}">
                <a16:creationId xmlns:a16="http://schemas.microsoft.com/office/drawing/2014/main" id="{8DF5481E-853C-4D55-A7F0-EED5ECD07367}"/>
              </a:ext>
            </a:extLst>
          </p:cNvPr>
          <p:cNvSpPr txBox="1"/>
          <p:nvPr/>
        </p:nvSpPr>
        <p:spPr>
          <a:xfrm>
            <a:off x="957738" y="112760"/>
            <a:ext cx="86263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300" b="1" dirty="0">
                <a:solidFill>
                  <a:schemeClr val="bg1"/>
                </a:solidFill>
                <a:latin typeface="Arial Narrow" panose="020B0606020202030204" pitchFamily="34" charset="0"/>
              </a:rPr>
              <a:t>Cooperation on Cybercrime: The approach of the Council of Europe</a:t>
            </a:r>
          </a:p>
          <a:p>
            <a:endParaRPr lang="ko-KR" altLang="en-US" sz="23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Isosceles Triangle 4">
            <a:extLst>
              <a:ext uri="{FF2B5EF4-FFF2-40B4-BE49-F238E27FC236}">
                <a16:creationId xmlns:a16="http://schemas.microsoft.com/office/drawing/2014/main" id="{1AA2F68D-305B-4DB1-98E1-D3D3CD5769A3}"/>
              </a:ext>
            </a:extLst>
          </p:cNvPr>
          <p:cNvSpPr/>
          <p:nvPr/>
        </p:nvSpPr>
        <p:spPr>
          <a:xfrm>
            <a:off x="2295040" y="1993297"/>
            <a:ext cx="4165270" cy="3451927"/>
          </a:xfrm>
          <a:prstGeom prst="triangle">
            <a:avLst/>
          </a:prstGeom>
          <a:solidFill>
            <a:srgbClr val="2B5D8F"/>
          </a:solidFill>
          <a:ln>
            <a:solidFill>
              <a:srgbClr val="2F61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5">
            <a:extLst>
              <a:ext uri="{FF2B5EF4-FFF2-40B4-BE49-F238E27FC236}">
                <a16:creationId xmlns:a16="http://schemas.microsoft.com/office/drawing/2014/main" id="{761EFA4C-8CEB-4177-BA04-14AAA29094F8}"/>
              </a:ext>
            </a:extLst>
          </p:cNvPr>
          <p:cNvSpPr txBox="1"/>
          <p:nvPr/>
        </p:nvSpPr>
        <p:spPr>
          <a:xfrm>
            <a:off x="3344755" y="4030628"/>
            <a:ext cx="22626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</a:rPr>
              <a:t>“Protecting you and your rights in cyberspace”</a:t>
            </a:r>
          </a:p>
        </p:txBody>
      </p:sp>
      <p:sp>
        <p:nvSpPr>
          <p:cNvPr id="18" name="TextBox 6">
            <a:extLst>
              <a:ext uri="{FF2B5EF4-FFF2-40B4-BE49-F238E27FC236}">
                <a16:creationId xmlns:a16="http://schemas.microsoft.com/office/drawing/2014/main" id="{519C8553-B869-4DF6-AB9E-878C3F41D22D}"/>
              </a:ext>
            </a:extLst>
          </p:cNvPr>
          <p:cNvSpPr txBox="1"/>
          <p:nvPr/>
        </p:nvSpPr>
        <p:spPr>
          <a:xfrm>
            <a:off x="1547664" y="921519"/>
            <a:ext cx="58326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1 Common standards: Budapest Convention on Cybercrime and relates standards</a:t>
            </a:r>
          </a:p>
        </p:txBody>
      </p:sp>
      <p:sp>
        <p:nvSpPr>
          <p:cNvPr id="19" name="TextBox 7">
            <a:extLst>
              <a:ext uri="{FF2B5EF4-FFF2-40B4-BE49-F238E27FC236}">
                <a16:creationId xmlns:a16="http://schemas.microsoft.com/office/drawing/2014/main" id="{F1C266C7-EC16-4B5A-BB25-5FE190F0DCCF}"/>
              </a:ext>
            </a:extLst>
          </p:cNvPr>
          <p:cNvSpPr txBox="1"/>
          <p:nvPr/>
        </p:nvSpPr>
        <p:spPr>
          <a:xfrm>
            <a:off x="6747023" y="4620241"/>
            <a:ext cx="29523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3 Capacity building:</a:t>
            </a:r>
          </a:p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C-PROC 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sym typeface="Wingdings 3"/>
              </a:rPr>
              <a:t></a:t>
            </a:r>
            <a:endParaRPr lang="en-GB" sz="20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Technical cooperation programmes</a:t>
            </a:r>
          </a:p>
        </p:txBody>
      </p:sp>
      <p:sp>
        <p:nvSpPr>
          <p:cNvPr id="20" name="TextBox 8">
            <a:extLst>
              <a:ext uri="{FF2B5EF4-FFF2-40B4-BE49-F238E27FC236}">
                <a16:creationId xmlns:a16="http://schemas.microsoft.com/office/drawing/2014/main" id="{40BDE816-EF40-4722-A193-11F11F401C7B}"/>
              </a:ext>
            </a:extLst>
          </p:cNvPr>
          <p:cNvSpPr txBox="1"/>
          <p:nvPr/>
        </p:nvSpPr>
        <p:spPr>
          <a:xfrm>
            <a:off x="127378" y="4293762"/>
            <a:ext cx="25283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2 Follow up and assessments:</a:t>
            </a:r>
          </a:p>
          <a:p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Cybercrime Convention Committee (T-CY)</a:t>
            </a:r>
          </a:p>
        </p:txBody>
      </p:sp>
      <p:cxnSp>
        <p:nvCxnSpPr>
          <p:cNvPr id="21" name="Straight Arrow Connector 9">
            <a:extLst>
              <a:ext uri="{FF2B5EF4-FFF2-40B4-BE49-F238E27FC236}">
                <a16:creationId xmlns:a16="http://schemas.microsoft.com/office/drawing/2014/main" id="{94113CD3-FA05-49F1-9B79-3F7739452CFE}"/>
              </a:ext>
            </a:extLst>
          </p:cNvPr>
          <p:cNvCxnSpPr/>
          <p:nvPr/>
        </p:nvCxnSpPr>
        <p:spPr>
          <a:xfrm flipH="1">
            <a:off x="1907704" y="1844824"/>
            <a:ext cx="2259544" cy="3600400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10">
            <a:extLst>
              <a:ext uri="{FF2B5EF4-FFF2-40B4-BE49-F238E27FC236}">
                <a16:creationId xmlns:a16="http://schemas.microsoft.com/office/drawing/2014/main" id="{2263E279-9AE5-4295-9D26-D49D57898EB5}"/>
              </a:ext>
            </a:extLst>
          </p:cNvPr>
          <p:cNvCxnSpPr/>
          <p:nvPr/>
        </p:nvCxnSpPr>
        <p:spPr>
          <a:xfrm flipH="1">
            <a:off x="2411760" y="5661248"/>
            <a:ext cx="4048551" cy="0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11">
            <a:extLst>
              <a:ext uri="{FF2B5EF4-FFF2-40B4-BE49-F238E27FC236}">
                <a16:creationId xmlns:a16="http://schemas.microsoft.com/office/drawing/2014/main" id="{98C6AA56-4978-4E2D-81EB-7ED321B91FBA}"/>
              </a:ext>
            </a:extLst>
          </p:cNvPr>
          <p:cNvCxnSpPr/>
          <p:nvPr/>
        </p:nvCxnSpPr>
        <p:spPr>
          <a:xfrm>
            <a:off x="4553744" y="1844824"/>
            <a:ext cx="2193279" cy="3600400"/>
          </a:xfrm>
          <a:prstGeom prst="straightConnector1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0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34881" y="6843220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711" y="11108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12">
            <a:extLst>
              <a:ext uri="{FF2B5EF4-FFF2-40B4-BE49-F238E27FC236}">
                <a16:creationId xmlns:a16="http://schemas.microsoft.com/office/drawing/2014/main" id="{4478CDE1-CF35-4026-9A2B-17257B40F14C}"/>
              </a:ext>
            </a:extLst>
          </p:cNvPr>
          <p:cNvSpPr txBox="1"/>
          <p:nvPr/>
        </p:nvSpPr>
        <p:spPr>
          <a:xfrm>
            <a:off x="193160" y="2305050"/>
            <a:ext cx="2786062" cy="329320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Criminalising conduct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Illegal access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Illegal interception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Data interference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System interference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Misuse of devices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Fraud and forgery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Child pornography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IPR-offence</a:t>
            </a:r>
            <a:r>
              <a:rPr lang="de-DE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</a:t>
            </a:r>
          </a:p>
        </p:txBody>
      </p:sp>
      <p:sp>
        <p:nvSpPr>
          <p:cNvPr id="10" name="Textfeld 3">
            <a:extLst>
              <a:ext uri="{FF2B5EF4-FFF2-40B4-BE49-F238E27FC236}">
                <a16:creationId xmlns:a16="http://schemas.microsoft.com/office/drawing/2014/main" id="{88A1B1E0-2274-4399-9790-F3FC681F6D11}"/>
              </a:ext>
            </a:extLst>
          </p:cNvPr>
          <p:cNvSpPr txBox="1"/>
          <p:nvPr/>
        </p:nvSpPr>
        <p:spPr>
          <a:xfrm>
            <a:off x="3419872" y="2290233"/>
            <a:ext cx="2571750" cy="293926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Procedural tools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Expedited preservation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Search and seizure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Production orders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Interception of computer data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2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ctr">
              <a:defRPr/>
            </a:pPr>
            <a:r>
              <a:rPr lang="en-GB" sz="19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Limited by safeguards </a:t>
            </a:r>
          </a:p>
        </p:txBody>
      </p:sp>
      <p:sp>
        <p:nvSpPr>
          <p:cNvPr id="11" name="Textfeld 4">
            <a:extLst>
              <a:ext uri="{FF2B5EF4-FFF2-40B4-BE49-F238E27FC236}">
                <a16:creationId xmlns:a16="http://schemas.microsoft.com/office/drawing/2014/main" id="{2207C7C8-60D1-4A3C-BAAB-14208AB1B2B5}"/>
              </a:ext>
            </a:extLst>
          </p:cNvPr>
          <p:cNvSpPr txBox="1"/>
          <p:nvPr/>
        </p:nvSpPr>
        <p:spPr>
          <a:xfrm>
            <a:off x="6408222" y="2305812"/>
            <a:ext cx="2614234" cy="421653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International cooperation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Extradition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MLA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Spontaneous information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Expedited preservation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MLA for accessing computer data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MLA for interception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24/7 points of contact</a:t>
            </a:r>
          </a:p>
        </p:txBody>
      </p:sp>
      <p:sp>
        <p:nvSpPr>
          <p:cNvPr id="12" name="Textfeld 16">
            <a:extLst>
              <a:ext uri="{FF2B5EF4-FFF2-40B4-BE49-F238E27FC236}">
                <a16:creationId xmlns:a16="http://schemas.microsoft.com/office/drawing/2014/main" id="{569239B5-F65C-448A-B42A-1A5C83296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961" y="2209800"/>
            <a:ext cx="6429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4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+</a:t>
            </a:r>
          </a:p>
        </p:txBody>
      </p:sp>
      <p:sp>
        <p:nvSpPr>
          <p:cNvPr id="17" name="Textfeld 17">
            <a:extLst>
              <a:ext uri="{FF2B5EF4-FFF2-40B4-BE49-F238E27FC236}">
                <a16:creationId xmlns:a16="http://schemas.microsoft.com/office/drawing/2014/main" id="{C015A2A2-0D9A-403D-8119-332F700E7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152" y="2209800"/>
            <a:ext cx="6429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4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+</a:t>
            </a:r>
          </a:p>
        </p:txBody>
      </p:sp>
      <p:sp>
        <p:nvSpPr>
          <p:cNvPr id="18" name="Textfeld 18">
            <a:extLst>
              <a:ext uri="{FF2B5EF4-FFF2-40B4-BE49-F238E27FC236}">
                <a16:creationId xmlns:a16="http://schemas.microsoft.com/office/drawing/2014/main" id="{80D7BD35-E321-478D-8A4F-2250CD817E41}"/>
              </a:ext>
            </a:extLst>
          </p:cNvPr>
          <p:cNvSpPr txBox="1"/>
          <p:nvPr/>
        </p:nvSpPr>
        <p:spPr>
          <a:xfrm>
            <a:off x="3657600" y="6246533"/>
            <a:ext cx="178593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Harmonisation </a:t>
            </a:r>
          </a:p>
        </p:txBody>
      </p:sp>
      <p:cxnSp>
        <p:nvCxnSpPr>
          <p:cNvPr id="19" name="Form 20">
            <a:extLst>
              <a:ext uri="{FF2B5EF4-FFF2-40B4-BE49-F238E27FC236}">
                <a16:creationId xmlns:a16="http://schemas.microsoft.com/office/drawing/2014/main" id="{B3A5F52B-482F-42E2-8FDB-A7D0E36E26A3}"/>
              </a:ext>
            </a:extLst>
          </p:cNvPr>
          <p:cNvCxnSpPr>
            <a:cxnSpLocks/>
          </p:cNvCxnSpPr>
          <p:nvPr/>
        </p:nvCxnSpPr>
        <p:spPr>
          <a:xfrm>
            <a:off x="1600200" y="5638800"/>
            <a:ext cx="4718002" cy="516496"/>
          </a:xfrm>
          <a:prstGeom prst="bentConnector3">
            <a:avLst>
              <a:gd name="adj1" fmla="val 6"/>
            </a:avLst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22">
            <a:extLst>
              <a:ext uri="{FF2B5EF4-FFF2-40B4-BE49-F238E27FC236}">
                <a16:creationId xmlns:a16="http://schemas.microsoft.com/office/drawing/2014/main" id="{487995F8-AFA5-499E-B9A8-FCD46ED7E1F5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4705747" y="5229499"/>
            <a:ext cx="0" cy="92579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81D479C-3A86-47C0-985D-91B460F1C923}"/>
              </a:ext>
            </a:extLst>
          </p:cNvPr>
          <p:cNvSpPr/>
          <p:nvPr/>
        </p:nvSpPr>
        <p:spPr>
          <a:xfrm>
            <a:off x="1259632" y="304800"/>
            <a:ext cx="7762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300"/>
              </a:spcAft>
            </a:pPr>
            <a:r>
              <a:rPr lang="en-GB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Legislation on cybercrime AND electronic evidence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6B78B2-73A8-49F6-813C-4347CAD0D935}"/>
              </a:ext>
            </a:extLst>
          </p:cNvPr>
          <p:cNvSpPr/>
          <p:nvPr/>
        </p:nvSpPr>
        <p:spPr>
          <a:xfrm>
            <a:off x="220869" y="1315032"/>
            <a:ext cx="77628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4000" b="1" dirty="0">
                <a:latin typeface="Arial Narrow" panose="020B0606020202030204" pitchFamily="34" charset="0"/>
              </a:rPr>
              <a:t>What is needed?</a:t>
            </a:r>
          </a:p>
        </p:txBody>
      </p:sp>
    </p:spTree>
    <p:extLst>
      <p:ext uri="{BB962C8B-B14F-4D97-AF65-F5344CB8AC3E}">
        <p14:creationId xmlns:p14="http://schemas.microsoft.com/office/powerpoint/2010/main" val="2073941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34881" y="6843220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44711" y="11108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12">
            <a:extLst>
              <a:ext uri="{FF2B5EF4-FFF2-40B4-BE49-F238E27FC236}">
                <a16:creationId xmlns:a16="http://schemas.microsoft.com/office/drawing/2014/main" id="{4478CDE1-CF35-4026-9A2B-17257B40F14C}"/>
              </a:ext>
            </a:extLst>
          </p:cNvPr>
          <p:cNvSpPr txBox="1"/>
          <p:nvPr/>
        </p:nvSpPr>
        <p:spPr>
          <a:xfrm>
            <a:off x="193160" y="2470985"/>
            <a:ext cx="2786062" cy="329320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Criminalising conduct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Illegal access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Illegal interception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Data interference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System interference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Misuse of devices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Fraud and forgery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Child pornography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IPR-offence</a:t>
            </a:r>
            <a:r>
              <a:rPr lang="de-DE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</a:t>
            </a:r>
          </a:p>
        </p:txBody>
      </p:sp>
      <p:sp>
        <p:nvSpPr>
          <p:cNvPr id="10" name="Textfeld 3">
            <a:extLst>
              <a:ext uri="{FF2B5EF4-FFF2-40B4-BE49-F238E27FC236}">
                <a16:creationId xmlns:a16="http://schemas.microsoft.com/office/drawing/2014/main" id="{88A1B1E0-2274-4399-9790-F3FC681F6D11}"/>
              </a:ext>
            </a:extLst>
          </p:cNvPr>
          <p:cNvSpPr txBox="1"/>
          <p:nvPr/>
        </p:nvSpPr>
        <p:spPr>
          <a:xfrm>
            <a:off x="3419872" y="2456168"/>
            <a:ext cx="2571750" cy="2939266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Procedural tools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Expedited preservation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Search and seizure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Production orders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Interception of computer data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sz="22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  <a:p>
            <a:pPr algn="ctr">
              <a:defRPr/>
            </a:pPr>
            <a:r>
              <a:rPr lang="en-GB" sz="19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Limited by safeguards </a:t>
            </a:r>
          </a:p>
        </p:txBody>
      </p:sp>
      <p:sp>
        <p:nvSpPr>
          <p:cNvPr id="11" name="Textfeld 4">
            <a:extLst>
              <a:ext uri="{FF2B5EF4-FFF2-40B4-BE49-F238E27FC236}">
                <a16:creationId xmlns:a16="http://schemas.microsoft.com/office/drawing/2014/main" id="{2207C7C8-60D1-4A3C-BAAB-14208AB1B2B5}"/>
              </a:ext>
            </a:extLst>
          </p:cNvPr>
          <p:cNvSpPr txBox="1"/>
          <p:nvPr/>
        </p:nvSpPr>
        <p:spPr>
          <a:xfrm>
            <a:off x="6408222" y="2471747"/>
            <a:ext cx="2614234" cy="421653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International cooperation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Extradition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MLA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Spontaneous information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Expedited preservation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MLA for accessing computer data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MLA for interception</a:t>
            </a: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24/7 points of contact</a:t>
            </a:r>
          </a:p>
        </p:txBody>
      </p:sp>
      <p:sp>
        <p:nvSpPr>
          <p:cNvPr id="12" name="Textfeld 16">
            <a:extLst>
              <a:ext uri="{FF2B5EF4-FFF2-40B4-BE49-F238E27FC236}">
                <a16:creationId xmlns:a16="http://schemas.microsoft.com/office/drawing/2014/main" id="{569239B5-F65C-448A-B42A-1A5C832966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2961" y="2375735"/>
            <a:ext cx="64293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4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+</a:t>
            </a:r>
          </a:p>
        </p:txBody>
      </p:sp>
      <p:sp>
        <p:nvSpPr>
          <p:cNvPr id="17" name="Textfeld 17">
            <a:extLst>
              <a:ext uri="{FF2B5EF4-FFF2-40B4-BE49-F238E27FC236}">
                <a16:creationId xmlns:a16="http://schemas.microsoft.com/office/drawing/2014/main" id="{C015A2A2-0D9A-403D-8119-332F700E7E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152" y="2375735"/>
            <a:ext cx="64293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de-DE" sz="4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+</a:t>
            </a:r>
          </a:p>
        </p:txBody>
      </p:sp>
      <p:sp>
        <p:nvSpPr>
          <p:cNvPr id="18" name="Textfeld 18">
            <a:extLst>
              <a:ext uri="{FF2B5EF4-FFF2-40B4-BE49-F238E27FC236}">
                <a16:creationId xmlns:a16="http://schemas.microsoft.com/office/drawing/2014/main" id="{80D7BD35-E321-478D-8A4F-2250CD817E41}"/>
              </a:ext>
            </a:extLst>
          </p:cNvPr>
          <p:cNvSpPr txBox="1"/>
          <p:nvPr/>
        </p:nvSpPr>
        <p:spPr>
          <a:xfrm>
            <a:off x="3657600" y="6412468"/>
            <a:ext cx="1785938" cy="36933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Harmonisation </a:t>
            </a:r>
          </a:p>
        </p:txBody>
      </p:sp>
      <p:cxnSp>
        <p:nvCxnSpPr>
          <p:cNvPr id="19" name="Form 20">
            <a:extLst>
              <a:ext uri="{FF2B5EF4-FFF2-40B4-BE49-F238E27FC236}">
                <a16:creationId xmlns:a16="http://schemas.microsoft.com/office/drawing/2014/main" id="{B3A5F52B-482F-42E2-8FDB-A7D0E36E26A3}"/>
              </a:ext>
            </a:extLst>
          </p:cNvPr>
          <p:cNvCxnSpPr>
            <a:cxnSpLocks/>
          </p:cNvCxnSpPr>
          <p:nvPr/>
        </p:nvCxnSpPr>
        <p:spPr>
          <a:xfrm>
            <a:off x="1600200" y="5804735"/>
            <a:ext cx="4718002" cy="516496"/>
          </a:xfrm>
          <a:prstGeom prst="bentConnector3">
            <a:avLst>
              <a:gd name="adj1" fmla="val 6"/>
            </a:avLst>
          </a:prstGeom>
          <a:ln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22">
            <a:extLst>
              <a:ext uri="{FF2B5EF4-FFF2-40B4-BE49-F238E27FC236}">
                <a16:creationId xmlns:a16="http://schemas.microsoft.com/office/drawing/2014/main" id="{487995F8-AFA5-499E-B9A8-FCD46ED7E1F5}"/>
              </a:ext>
            </a:extLst>
          </p:cNvPr>
          <p:cNvCxnSpPr>
            <a:cxnSpLocks/>
            <a:stCxn id="10" idx="2"/>
          </p:cNvCxnSpPr>
          <p:nvPr/>
        </p:nvCxnSpPr>
        <p:spPr>
          <a:xfrm>
            <a:off x="4705747" y="5395434"/>
            <a:ext cx="0" cy="92579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F81D479C-3A86-47C0-985D-91B460F1C923}"/>
              </a:ext>
            </a:extLst>
          </p:cNvPr>
          <p:cNvSpPr/>
          <p:nvPr/>
        </p:nvSpPr>
        <p:spPr>
          <a:xfrm>
            <a:off x="1259632" y="304800"/>
            <a:ext cx="7762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300"/>
              </a:spcAft>
            </a:pPr>
            <a:r>
              <a:rPr lang="en-GB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Legislation on cybercrime AND electronic evidence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26B78B2-73A8-49F6-813C-4347CAD0D935}"/>
              </a:ext>
            </a:extLst>
          </p:cNvPr>
          <p:cNvSpPr/>
          <p:nvPr/>
        </p:nvSpPr>
        <p:spPr>
          <a:xfrm>
            <a:off x="220869" y="1120914"/>
            <a:ext cx="7762824" cy="1177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4000" b="1" dirty="0">
                <a:latin typeface="Arial Narrow" panose="020B0606020202030204" pitchFamily="34" charset="0"/>
              </a:rPr>
              <a:t>What international benchmarks?</a:t>
            </a:r>
          </a:p>
          <a:p>
            <a:pPr>
              <a:spcAft>
                <a:spcPts val="300"/>
              </a:spcAft>
            </a:pPr>
            <a:r>
              <a:rPr lang="en-GB" sz="2800" b="1" dirty="0">
                <a:latin typeface="Arial Narrow" panose="020B0606020202030204" pitchFamily="34" charset="0"/>
              </a:rPr>
              <a:t>►Scope of the Budapest Convention on Cybercrime</a:t>
            </a:r>
          </a:p>
        </p:txBody>
      </p:sp>
    </p:spTree>
    <p:extLst>
      <p:ext uri="{BB962C8B-B14F-4D97-AF65-F5344CB8AC3E}">
        <p14:creationId xmlns:p14="http://schemas.microsoft.com/office/powerpoint/2010/main" val="10267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49865" y="6858000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115888" y="-76200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81D479C-3A86-47C0-985D-91B460F1C923}"/>
              </a:ext>
            </a:extLst>
          </p:cNvPr>
          <p:cNvSpPr/>
          <p:nvPr/>
        </p:nvSpPr>
        <p:spPr>
          <a:xfrm>
            <a:off x="1295400" y="228600"/>
            <a:ext cx="7762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300"/>
              </a:spcAft>
            </a:pPr>
            <a:r>
              <a:rPr lang="en-GB" sz="2800" b="1" dirty="0">
                <a:solidFill>
                  <a:schemeClr val="bg1"/>
                </a:solidFill>
                <a:latin typeface="Arial Narrow" panose="020B0606020202030204" pitchFamily="34" charset="0"/>
              </a:rPr>
              <a:t>Reach of the Budapest Convention</a:t>
            </a:r>
          </a:p>
        </p:txBody>
      </p:sp>
      <p:grpSp>
        <p:nvGrpSpPr>
          <p:cNvPr id="22" name="Groupe 21">
            <a:extLst>
              <a:ext uri="{FF2B5EF4-FFF2-40B4-BE49-F238E27FC236}">
                <a16:creationId xmlns:a16="http://schemas.microsoft.com/office/drawing/2014/main" id="{4364BBC0-4078-4144-B6D0-058CF517DE4F}"/>
              </a:ext>
            </a:extLst>
          </p:cNvPr>
          <p:cNvGrpSpPr/>
          <p:nvPr/>
        </p:nvGrpSpPr>
        <p:grpSpPr>
          <a:xfrm>
            <a:off x="-24326" y="836712"/>
            <a:ext cx="7238804" cy="4023591"/>
            <a:chOff x="400576" y="555526"/>
            <a:chExt cx="8424936" cy="3757190"/>
          </a:xfrm>
        </p:grpSpPr>
        <p:grpSp>
          <p:nvGrpSpPr>
            <p:cNvPr id="23" name="Group 153">
              <a:extLst>
                <a:ext uri="{FF2B5EF4-FFF2-40B4-BE49-F238E27FC236}">
                  <a16:creationId xmlns:a16="http://schemas.microsoft.com/office/drawing/2014/main" id="{2062EBEB-B029-4C84-BD14-6DEF38E3384D}"/>
                </a:ext>
              </a:extLst>
            </p:cNvPr>
            <p:cNvGrpSpPr/>
            <p:nvPr/>
          </p:nvGrpSpPr>
          <p:grpSpPr>
            <a:xfrm>
              <a:off x="400576" y="555526"/>
              <a:ext cx="8424936" cy="3757190"/>
              <a:chOff x="-30650" y="0"/>
              <a:chExt cx="9372924" cy="4653136"/>
            </a:xfrm>
          </p:grpSpPr>
          <p:pic>
            <p:nvPicPr>
              <p:cNvPr id="61" name="Picture 154" descr="C:\Users\alexander\Documents\as maps\large-size-blank-world-map.png">
                <a:extLst>
                  <a:ext uri="{FF2B5EF4-FFF2-40B4-BE49-F238E27FC236}">
                    <a16:creationId xmlns:a16="http://schemas.microsoft.com/office/drawing/2014/main" id="{3D2C2A2F-3933-4528-BE0F-4F7643D8D18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30650" y="0"/>
                <a:ext cx="9372924" cy="4653136"/>
              </a:xfrm>
              <a:prstGeom prst="rect">
                <a:avLst/>
              </a:prstGeom>
              <a:solidFill>
                <a:srgbClr val="FFFFFF"/>
              </a:solidFill>
              <a:ln w="3175">
                <a:solidFill>
                  <a:schemeClr val="tx1"/>
                </a:solidFill>
              </a:ln>
              <a:extLst/>
            </p:spPr>
          </p:pic>
          <p:sp>
            <p:nvSpPr>
              <p:cNvPr id="62" name="Oval 155">
                <a:extLst>
                  <a:ext uri="{FF2B5EF4-FFF2-40B4-BE49-F238E27FC236}">
                    <a16:creationId xmlns:a16="http://schemas.microsoft.com/office/drawing/2014/main" id="{7CAD35F8-C371-4BD3-9F24-4B73CF1906CB}"/>
                  </a:ext>
                </a:extLst>
              </p:cNvPr>
              <p:cNvSpPr/>
              <p:nvPr/>
            </p:nvSpPr>
            <p:spPr>
              <a:xfrm>
                <a:off x="3741824" y="1261319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Oval 156">
                <a:extLst>
                  <a:ext uri="{FF2B5EF4-FFF2-40B4-BE49-F238E27FC236}">
                    <a16:creationId xmlns:a16="http://schemas.microsoft.com/office/drawing/2014/main" id="{E782956E-72C1-4F14-AF0B-8F7A7FAA25A0}"/>
                  </a:ext>
                </a:extLst>
              </p:cNvPr>
              <p:cNvSpPr/>
              <p:nvPr/>
            </p:nvSpPr>
            <p:spPr>
              <a:xfrm>
                <a:off x="3563888" y="1299518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Oval 157">
                <a:extLst>
                  <a:ext uri="{FF2B5EF4-FFF2-40B4-BE49-F238E27FC236}">
                    <a16:creationId xmlns:a16="http://schemas.microsoft.com/office/drawing/2014/main" id="{4D12555D-2E64-4B4E-BA6B-7F117A403038}"/>
                  </a:ext>
                </a:extLst>
              </p:cNvPr>
              <p:cNvSpPr/>
              <p:nvPr/>
            </p:nvSpPr>
            <p:spPr>
              <a:xfrm>
                <a:off x="3860304" y="1052736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Oval 158">
                <a:extLst>
                  <a:ext uri="{FF2B5EF4-FFF2-40B4-BE49-F238E27FC236}">
                    <a16:creationId xmlns:a16="http://schemas.microsoft.com/office/drawing/2014/main" id="{F210BA62-1090-41CA-AD91-D66516C3C6AA}"/>
                  </a:ext>
                </a:extLst>
              </p:cNvPr>
              <p:cNvSpPr/>
              <p:nvPr/>
            </p:nvSpPr>
            <p:spPr>
              <a:xfrm>
                <a:off x="4087676" y="117202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Oval 159">
                <a:extLst>
                  <a:ext uri="{FF2B5EF4-FFF2-40B4-BE49-F238E27FC236}">
                    <a16:creationId xmlns:a16="http://schemas.microsoft.com/office/drawing/2014/main" id="{D582E3AF-0490-4710-8E58-FD3DF4C3BF24}"/>
                  </a:ext>
                </a:extLst>
              </p:cNvPr>
              <p:cNvSpPr/>
              <p:nvPr/>
            </p:nvSpPr>
            <p:spPr>
              <a:xfrm>
                <a:off x="3743908" y="83671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Oval 160">
                <a:extLst>
                  <a:ext uri="{FF2B5EF4-FFF2-40B4-BE49-F238E27FC236}">
                    <a16:creationId xmlns:a16="http://schemas.microsoft.com/office/drawing/2014/main" id="{6AE545D3-4056-4C15-9188-2A4046363B8F}"/>
                  </a:ext>
                </a:extLst>
              </p:cNvPr>
              <p:cNvSpPr/>
              <p:nvPr/>
            </p:nvSpPr>
            <p:spPr>
              <a:xfrm>
                <a:off x="3419872" y="54868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8" name="Oval 161">
                <a:extLst>
                  <a:ext uri="{FF2B5EF4-FFF2-40B4-BE49-F238E27FC236}">
                    <a16:creationId xmlns:a16="http://schemas.microsoft.com/office/drawing/2014/main" id="{AE0DAE88-03BF-42CE-AC05-2BD1D6FC6555}"/>
                  </a:ext>
                </a:extLst>
              </p:cNvPr>
              <p:cNvSpPr/>
              <p:nvPr/>
            </p:nvSpPr>
            <p:spPr>
              <a:xfrm>
                <a:off x="3923928" y="90872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9" name="Oval 162">
                <a:extLst>
                  <a:ext uri="{FF2B5EF4-FFF2-40B4-BE49-F238E27FC236}">
                    <a16:creationId xmlns:a16="http://schemas.microsoft.com/office/drawing/2014/main" id="{1FB58C13-AF6A-42F8-8540-D9AFC63BEC59}"/>
                  </a:ext>
                </a:extLst>
              </p:cNvPr>
              <p:cNvSpPr/>
              <p:nvPr/>
            </p:nvSpPr>
            <p:spPr>
              <a:xfrm>
                <a:off x="3896308" y="944724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0" name="Oval 163">
                <a:extLst>
                  <a:ext uri="{FF2B5EF4-FFF2-40B4-BE49-F238E27FC236}">
                    <a16:creationId xmlns:a16="http://schemas.microsoft.com/office/drawing/2014/main" id="{BA673125-0437-446D-BF67-5B3DE234B45A}"/>
                  </a:ext>
                </a:extLst>
              </p:cNvPr>
              <p:cNvSpPr/>
              <p:nvPr/>
            </p:nvSpPr>
            <p:spPr>
              <a:xfrm>
                <a:off x="4042060" y="90872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1" name="Oval 164">
                <a:extLst>
                  <a:ext uri="{FF2B5EF4-FFF2-40B4-BE49-F238E27FC236}">
                    <a16:creationId xmlns:a16="http://schemas.microsoft.com/office/drawing/2014/main" id="{44C20C2D-7855-4456-9944-B56D24FDFDD7}"/>
                  </a:ext>
                </a:extLst>
              </p:cNvPr>
              <p:cNvSpPr/>
              <p:nvPr/>
            </p:nvSpPr>
            <p:spPr>
              <a:xfrm>
                <a:off x="3995936" y="1056866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Oval 165">
                <a:extLst>
                  <a:ext uri="{FF2B5EF4-FFF2-40B4-BE49-F238E27FC236}">
                    <a16:creationId xmlns:a16="http://schemas.microsoft.com/office/drawing/2014/main" id="{9F32F4FF-CFF3-404A-BBD7-F5710EB9E309}"/>
                  </a:ext>
                </a:extLst>
              </p:cNvPr>
              <p:cNvSpPr/>
              <p:nvPr/>
            </p:nvSpPr>
            <p:spPr>
              <a:xfrm>
                <a:off x="4619808" y="101673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Oval 166">
                <a:extLst>
                  <a:ext uri="{FF2B5EF4-FFF2-40B4-BE49-F238E27FC236}">
                    <a16:creationId xmlns:a16="http://schemas.microsoft.com/office/drawing/2014/main" id="{8302F544-B519-488A-9523-C80129BAD381}"/>
                  </a:ext>
                </a:extLst>
              </p:cNvPr>
              <p:cNvSpPr/>
              <p:nvPr/>
            </p:nvSpPr>
            <p:spPr>
              <a:xfrm>
                <a:off x="5004048" y="1267967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Oval 167">
                <a:extLst>
                  <a:ext uri="{FF2B5EF4-FFF2-40B4-BE49-F238E27FC236}">
                    <a16:creationId xmlns:a16="http://schemas.microsoft.com/office/drawing/2014/main" id="{8BEAB15A-0B35-41B4-9A42-6032AD2C995A}"/>
                  </a:ext>
                </a:extLst>
              </p:cNvPr>
              <p:cNvSpPr/>
              <p:nvPr/>
            </p:nvSpPr>
            <p:spPr>
              <a:xfrm>
                <a:off x="4860032" y="119675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5" name="Oval 168">
                <a:extLst>
                  <a:ext uri="{FF2B5EF4-FFF2-40B4-BE49-F238E27FC236}">
                    <a16:creationId xmlns:a16="http://schemas.microsoft.com/office/drawing/2014/main" id="{CFBF6171-18F9-4262-93C0-A8C08F271D44}"/>
                  </a:ext>
                </a:extLst>
              </p:cNvPr>
              <p:cNvSpPr/>
              <p:nvPr/>
            </p:nvSpPr>
            <p:spPr>
              <a:xfrm>
                <a:off x="4932040" y="1243398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6" name="Oval 169">
                <a:extLst>
                  <a:ext uri="{FF2B5EF4-FFF2-40B4-BE49-F238E27FC236}">
                    <a16:creationId xmlns:a16="http://schemas.microsoft.com/office/drawing/2014/main" id="{06E029F7-745E-4DA5-BDC2-71913AB7F48D}"/>
                  </a:ext>
                </a:extLst>
              </p:cNvPr>
              <p:cNvSpPr/>
              <p:nvPr/>
            </p:nvSpPr>
            <p:spPr>
              <a:xfrm>
                <a:off x="4427984" y="1100523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7" name="Oval 170">
                <a:extLst>
                  <a:ext uri="{FF2B5EF4-FFF2-40B4-BE49-F238E27FC236}">
                    <a16:creationId xmlns:a16="http://schemas.microsoft.com/office/drawing/2014/main" id="{A941CD56-808B-43CB-9D35-D7EC8A2C0963}"/>
                  </a:ext>
                </a:extLst>
              </p:cNvPr>
              <p:cNvSpPr/>
              <p:nvPr/>
            </p:nvSpPr>
            <p:spPr>
              <a:xfrm>
                <a:off x="4496966" y="1058615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8" name="Oval 171">
                <a:extLst>
                  <a:ext uri="{FF2B5EF4-FFF2-40B4-BE49-F238E27FC236}">
                    <a16:creationId xmlns:a16="http://schemas.microsoft.com/office/drawing/2014/main" id="{CA679B1B-D340-4192-88CB-D55401B40464}"/>
                  </a:ext>
                </a:extLst>
              </p:cNvPr>
              <p:cNvSpPr/>
              <p:nvPr/>
            </p:nvSpPr>
            <p:spPr>
              <a:xfrm>
                <a:off x="4421845" y="1195959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Oval 172">
                <a:extLst>
                  <a:ext uri="{FF2B5EF4-FFF2-40B4-BE49-F238E27FC236}">
                    <a16:creationId xmlns:a16="http://schemas.microsoft.com/office/drawing/2014/main" id="{98FECE6B-31B7-494D-A6EC-BC337A002275}"/>
                  </a:ext>
                </a:extLst>
              </p:cNvPr>
              <p:cNvSpPr/>
              <p:nvPr/>
            </p:nvSpPr>
            <p:spPr>
              <a:xfrm>
                <a:off x="4349837" y="1225637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Oval 173">
                <a:extLst>
                  <a:ext uri="{FF2B5EF4-FFF2-40B4-BE49-F238E27FC236}">
                    <a16:creationId xmlns:a16="http://schemas.microsoft.com/office/drawing/2014/main" id="{849D710A-586F-435D-9F7E-2D6D2437F790}"/>
                  </a:ext>
                </a:extLst>
              </p:cNvPr>
              <p:cNvSpPr/>
              <p:nvPr/>
            </p:nvSpPr>
            <p:spPr>
              <a:xfrm>
                <a:off x="4211960" y="1136527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Oval 174">
                <a:extLst>
                  <a:ext uri="{FF2B5EF4-FFF2-40B4-BE49-F238E27FC236}">
                    <a16:creationId xmlns:a16="http://schemas.microsoft.com/office/drawing/2014/main" id="{BE092953-59E7-4131-BB51-DF206C95DF05}"/>
                  </a:ext>
                </a:extLst>
              </p:cNvPr>
              <p:cNvSpPr/>
              <p:nvPr/>
            </p:nvSpPr>
            <p:spPr>
              <a:xfrm>
                <a:off x="4148336" y="1092114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2" name="Oval 175">
                <a:extLst>
                  <a:ext uri="{FF2B5EF4-FFF2-40B4-BE49-F238E27FC236}">
                    <a16:creationId xmlns:a16="http://schemas.microsoft.com/office/drawing/2014/main" id="{3683DDC4-4F17-4D21-B184-EE456D7A95B4}"/>
                  </a:ext>
                </a:extLst>
              </p:cNvPr>
              <p:cNvSpPr/>
              <p:nvPr/>
            </p:nvSpPr>
            <p:spPr>
              <a:xfrm>
                <a:off x="4313833" y="1144489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3" name="Oval 176">
                <a:extLst>
                  <a:ext uri="{FF2B5EF4-FFF2-40B4-BE49-F238E27FC236}">
                    <a16:creationId xmlns:a16="http://schemas.microsoft.com/office/drawing/2014/main" id="{E480EAA4-40B7-4319-9753-F29DAD6A06A8}"/>
                  </a:ext>
                </a:extLst>
              </p:cNvPr>
              <p:cNvSpPr/>
              <p:nvPr/>
            </p:nvSpPr>
            <p:spPr>
              <a:xfrm>
                <a:off x="4125416" y="1051857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4" name="Oval 177">
                <a:extLst>
                  <a:ext uri="{FF2B5EF4-FFF2-40B4-BE49-F238E27FC236}">
                    <a16:creationId xmlns:a16="http://schemas.microsoft.com/office/drawing/2014/main" id="{3417D6C0-6628-4FBB-B568-E742A59511E9}"/>
                  </a:ext>
                </a:extLst>
              </p:cNvPr>
              <p:cNvSpPr/>
              <p:nvPr/>
            </p:nvSpPr>
            <p:spPr>
              <a:xfrm>
                <a:off x="4277829" y="99267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5" name="Oval 178">
                <a:extLst>
                  <a:ext uri="{FF2B5EF4-FFF2-40B4-BE49-F238E27FC236}">
                    <a16:creationId xmlns:a16="http://schemas.microsoft.com/office/drawing/2014/main" id="{C6180721-BBBC-45A7-9F02-3B6054F210F8}"/>
                  </a:ext>
                </a:extLst>
              </p:cNvPr>
              <p:cNvSpPr/>
              <p:nvPr/>
            </p:nvSpPr>
            <p:spPr>
              <a:xfrm>
                <a:off x="4277829" y="1053035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Oval 179">
                <a:extLst>
                  <a:ext uri="{FF2B5EF4-FFF2-40B4-BE49-F238E27FC236}">
                    <a16:creationId xmlns:a16="http://schemas.microsoft.com/office/drawing/2014/main" id="{3AFE749A-B125-471C-BEC4-EDE605F6188A}"/>
                  </a:ext>
                </a:extLst>
              </p:cNvPr>
              <p:cNvSpPr/>
              <p:nvPr/>
            </p:nvSpPr>
            <p:spPr>
              <a:xfrm>
                <a:off x="4268800" y="1189633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Oval 180">
                <a:extLst>
                  <a:ext uri="{FF2B5EF4-FFF2-40B4-BE49-F238E27FC236}">
                    <a16:creationId xmlns:a16="http://schemas.microsoft.com/office/drawing/2014/main" id="{22673191-B245-4F63-8245-15770870A517}"/>
                  </a:ext>
                </a:extLst>
              </p:cNvPr>
              <p:cNvSpPr/>
              <p:nvPr/>
            </p:nvSpPr>
            <p:spPr>
              <a:xfrm>
                <a:off x="4309269" y="124403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Oval 181">
                <a:extLst>
                  <a:ext uri="{FF2B5EF4-FFF2-40B4-BE49-F238E27FC236}">
                    <a16:creationId xmlns:a16="http://schemas.microsoft.com/office/drawing/2014/main" id="{F6519A2D-C577-4338-A4DB-F4FAF1EA3358}"/>
                  </a:ext>
                </a:extLst>
              </p:cNvPr>
              <p:cNvSpPr/>
              <p:nvPr/>
            </p:nvSpPr>
            <p:spPr>
              <a:xfrm>
                <a:off x="4020046" y="620688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9" name="Oval 182">
                <a:extLst>
                  <a:ext uri="{FF2B5EF4-FFF2-40B4-BE49-F238E27FC236}">
                    <a16:creationId xmlns:a16="http://schemas.microsoft.com/office/drawing/2014/main" id="{E0AE4B45-F19E-458F-A828-A7C791B6791A}"/>
                  </a:ext>
                </a:extLst>
              </p:cNvPr>
              <p:cNvSpPr/>
              <p:nvPr/>
            </p:nvSpPr>
            <p:spPr>
              <a:xfrm>
                <a:off x="4385841" y="613011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0" name="Oval 183">
                <a:extLst>
                  <a:ext uri="{FF2B5EF4-FFF2-40B4-BE49-F238E27FC236}">
                    <a16:creationId xmlns:a16="http://schemas.microsoft.com/office/drawing/2014/main" id="{A9C24AEA-49FB-4089-A5F2-CC55D546B835}"/>
                  </a:ext>
                </a:extLst>
              </p:cNvPr>
              <p:cNvSpPr/>
              <p:nvPr/>
            </p:nvSpPr>
            <p:spPr>
              <a:xfrm>
                <a:off x="4391980" y="69948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1" name="Oval 184">
                <a:extLst>
                  <a:ext uri="{FF2B5EF4-FFF2-40B4-BE49-F238E27FC236}">
                    <a16:creationId xmlns:a16="http://schemas.microsoft.com/office/drawing/2014/main" id="{745F40B0-C98A-458F-8094-75969426B2C4}"/>
                  </a:ext>
                </a:extLst>
              </p:cNvPr>
              <p:cNvSpPr/>
              <p:nvPr/>
            </p:nvSpPr>
            <p:spPr>
              <a:xfrm>
                <a:off x="4387577" y="76112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2" name="Oval 185">
                <a:extLst>
                  <a:ext uri="{FF2B5EF4-FFF2-40B4-BE49-F238E27FC236}">
                    <a16:creationId xmlns:a16="http://schemas.microsoft.com/office/drawing/2014/main" id="{94F76908-2C13-4129-B701-DD4112FD0255}"/>
                  </a:ext>
                </a:extLst>
              </p:cNvPr>
              <p:cNvSpPr/>
              <p:nvPr/>
            </p:nvSpPr>
            <p:spPr>
              <a:xfrm>
                <a:off x="4342048" y="77987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Oval 186">
                <a:extLst>
                  <a:ext uri="{FF2B5EF4-FFF2-40B4-BE49-F238E27FC236}">
                    <a16:creationId xmlns:a16="http://schemas.microsoft.com/office/drawing/2014/main" id="{D64D7DF3-CB05-46C3-85A8-933B27BF61ED}"/>
                  </a:ext>
                </a:extLst>
              </p:cNvPr>
              <p:cNvSpPr/>
              <p:nvPr/>
            </p:nvSpPr>
            <p:spPr>
              <a:xfrm>
                <a:off x="4020046" y="771488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Oval 187">
                <a:extLst>
                  <a:ext uri="{FF2B5EF4-FFF2-40B4-BE49-F238E27FC236}">
                    <a16:creationId xmlns:a16="http://schemas.microsoft.com/office/drawing/2014/main" id="{2A54F1D1-8E27-4A18-BBDE-78B48A5A325C}"/>
                  </a:ext>
                </a:extLst>
              </p:cNvPr>
              <p:cNvSpPr/>
              <p:nvPr/>
            </p:nvSpPr>
            <p:spPr>
              <a:xfrm>
                <a:off x="4253409" y="872716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Oval 188">
                <a:extLst>
                  <a:ext uri="{FF2B5EF4-FFF2-40B4-BE49-F238E27FC236}">
                    <a16:creationId xmlns:a16="http://schemas.microsoft.com/office/drawing/2014/main" id="{9EF01470-951A-4B42-93EC-F9143FD75523}"/>
                  </a:ext>
                </a:extLst>
              </p:cNvPr>
              <p:cNvSpPr/>
              <p:nvPr/>
            </p:nvSpPr>
            <p:spPr>
              <a:xfrm>
                <a:off x="4164583" y="956929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6" name="Oval 189">
                <a:extLst>
                  <a:ext uri="{FF2B5EF4-FFF2-40B4-BE49-F238E27FC236}">
                    <a16:creationId xmlns:a16="http://schemas.microsoft.com/office/drawing/2014/main" id="{8CAC53BD-5AB3-49B2-9503-C04CEF3C6252}"/>
                  </a:ext>
                </a:extLst>
              </p:cNvPr>
              <p:cNvSpPr/>
              <p:nvPr/>
            </p:nvSpPr>
            <p:spPr>
              <a:xfrm>
                <a:off x="4148336" y="649015"/>
                <a:ext cx="72008" cy="72008"/>
              </a:xfrm>
              <a:prstGeom prst="ellipse">
                <a:avLst/>
              </a:prstGeom>
              <a:solidFill>
                <a:srgbClr val="6699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7" name="Oval 190">
                <a:extLst>
                  <a:ext uri="{FF2B5EF4-FFF2-40B4-BE49-F238E27FC236}">
                    <a16:creationId xmlns:a16="http://schemas.microsoft.com/office/drawing/2014/main" id="{5BABAAD2-6D00-4B69-B455-AD3A5435CBE6}"/>
                  </a:ext>
                </a:extLst>
              </p:cNvPr>
              <p:cNvSpPr/>
              <p:nvPr/>
            </p:nvSpPr>
            <p:spPr>
              <a:xfrm>
                <a:off x="3599681" y="870868"/>
                <a:ext cx="72008" cy="72008"/>
              </a:xfrm>
              <a:prstGeom prst="ellipse">
                <a:avLst/>
              </a:prstGeom>
              <a:solidFill>
                <a:srgbClr val="6699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8" name="Oval 191">
                <a:extLst>
                  <a:ext uri="{FF2B5EF4-FFF2-40B4-BE49-F238E27FC236}">
                    <a16:creationId xmlns:a16="http://schemas.microsoft.com/office/drawing/2014/main" id="{57F12B24-2FB1-4FF2-80CC-59E145315501}"/>
                  </a:ext>
                </a:extLst>
              </p:cNvPr>
              <p:cNvSpPr/>
              <p:nvPr/>
            </p:nvSpPr>
            <p:spPr>
              <a:xfrm>
                <a:off x="4657709" y="1316261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9" name="Oval 192">
                <a:extLst>
                  <a:ext uri="{FF2B5EF4-FFF2-40B4-BE49-F238E27FC236}">
                    <a16:creationId xmlns:a16="http://schemas.microsoft.com/office/drawing/2014/main" id="{226095D7-33B5-4866-B0A7-4B654451A576}"/>
                  </a:ext>
                </a:extLst>
              </p:cNvPr>
              <p:cNvSpPr/>
              <p:nvPr/>
            </p:nvSpPr>
            <p:spPr>
              <a:xfrm>
                <a:off x="1115616" y="1316261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Oval 193">
                <a:extLst>
                  <a:ext uri="{FF2B5EF4-FFF2-40B4-BE49-F238E27FC236}">
                    <a16:creationId xmlns:a16="http://schemas.microsoft.com/office/drawing/2014/main" id="{8BC42135-5AC4-4A82-BF7A-36DD96582F3D}"/>
                  </a:ext>
                </a:extLst>
              </p:cNvPr>
              <p:cNvSpPr/>
              <p:nvPr/>
            </p:nvSpPr>
            <p:spPr>
              <a:xfrm>
                <a:off x="1763688" y="198884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Oval 194">
                <a:extLst>
                  <a:ext uri="{FF2B5EF4-FFF2-40B4-BE49-F238E27FC236}">
                    <a16:creationId xmlns:a16="http://schemas.microsoft.com/office/drawing/2014/main" id="{7EB75EED-B5D4-4194-818B-A1063BA684A8}"/>
                  </a:ext>
                </a:extLst>
              </p:cNvPr>
              <p:cNvSpPr/>
              <p:nvPr/>
            </p:nvSpPr>
            <p:spPr>
              <a:xfrm>
                <a:off x="7452320" y="1412776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Oval 195">
                <a:extLst>
                  <a:ext uri="{FF2B5EF4-FFF2-40B4-BE49-F238E27FC236}">
                    <a16:creationId xmlns:a16="http://schemas.microsoft.com/office/drawing/2014/main" id="{54C10430-80B1-4DFF-AC72-6E651A1F15FC}"/>
                  </a:ext>
                </a:extLst>
              </p:cNvPr>
              <p:cNvSpPr/>
              <p:nvPr/>
            </p:nvSpPr>
            <p:spPr>
              <a:xfrm>
                <a:off x="7480092" y="3356992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3" name="Oval 196">
                <a:extLst>
                  <a:ext uri="{FF2B5EF4-FFF2-40B4-BE49-F238E27FC236}">
                    <a16:creationId xmlns:a16="http://schemas.microsoft.com/office/drawing/2014/main" id="{D132067F-E96C-4221-A822-2D3D1CF20D90}"/>
                  </a:ext>
                </a:extLst>
              </p:cNvPr>
              <p:cNvSpPr/>
              <p:nvPr/>
            </p:nvSpPr>
            <p:spPr>
              <a:xfrm>
                <a:off x="4427984" y="3501008"/>
                <a:ext cx="72008" cy="72008"/>
              </a:xfrm>
              <a:prstGeom prst="ellipse">
                <a:avLst/>
              </a:prstGeom>
              <a:solidFill>
                <a:srgbClr val="6699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4" name="Oval 197">
                <a:extLst>
                  <a:ext uri="{FF2B5EF4-FFF2-40B4-BE49-F238E27FC236}">
                    <a16:creationId xmlns:a16="http://schemas.microsoft.com/office/drawing/2014/main" id="{96C25D8F-ECB0-4712-A93F-28B5D54C9F4C}"/>
                  </a:ext>
                </a:extLst>
              </p:cNvPr>
              <p:cNvSpPr/>
              <p:nvPr/>
            </p:nvSpPr>
            <p:spPr>
              <a:xfrm>
                <a:off x="3932312" y="981027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5" name="Oval 198">
                <a:extLst>
                  <a:ext uri="{FF2B5EF4-FFF2-40B4-BE49-F238E27FC236}">
                    <a16:creationId xmlns:a16="http://schemas.microsoft.com/office/drawing/2014/main" id="{9EC1D2EA-4D15-4AF2-926C-69CB71C4F478}"/>
                  </a:ext>
                </a:extLst>
              </p:cNvPr>
              <p:cNvSpPr/>
              <p:nvPr/>
            </p:nvSpPr>
            <p:spPr>
              <a:xfrm>
                <a:off x="4360341" y="1316261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6" name="Oval 199">
                <a:extLst>
                  <a:ext uri="{FF2B5EF4-FFF2-40B4-BE49-F238E27FC236}">
                    <a16:creationId xmlns:a16="http://schemas.microsoft.com/office/drawing/2014/main" id="{7E9BF07B-5069-4AF4-88DB-4E0CEC515713}"/>
                  </a:ext>
                </a:extLst>
              </p:cNvPr>
              <p:cNvSpPr/>
              <p:nvPr/>
            </p:nvSpPr>
            <p:spPr>
              <a:xfrm>
                <a:off x="971600" y="1952836"/>
                <a:ext cx="72008" cy="72008"/>
              </a:xfrm>
              <a:prstGeom prst="ellipse">
                <a:avLst/>
              </a:prstGeom>
              <a:solidFill>
                <a:srgbClr val="9966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Oval 200">
                <a:extLst>
                  <a:ext uri="{FF2B5EF4-FFF2-40B4-BE49-F238E27FC236}">
                    <a16:creationId xmlns:a16="http://schemas.microsoft.com/office/drawing/2014/main" id="{6BCFFB5A-F47A-4FBC-B358-FAC3CCD39566}"/>
                  </a:ext>
                </a:extLst>
              </p:cNvPr>
              <p:cNvSpPr/>
              <p:nvPr/>
            </p:nvSpPr>
            <p:spPr>
              <a:xfrm>
                <a:off x="1475656" y="2290564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Oval 201">
                <a:extLst>
                  <a:ext uri="{FF2B5EF4-FFF2-40B4-BE49-F238E27FC236}">
                    <a16:creationId xmlns:a16="http://schemas.microsoft.com/office/drawing/2014/main" id="{72DA671E-5A81-4FFD-9EEC-4420F121F297}"/>
                  </a:ext>
                </a:extLst>
              </p:cNvPr>
              <p:cNvSpPr/>
              <p:nvPr/>
            </p:nvSpPr>
            <p:spPr>
              <a:xfrm>
                <a:off x="1340636" y="2255504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Oval 202">
                <a:extLst>
                  <a:ext uri="{FF2B5EF4-FFF2-40B4-BE49-F238E27FC236}">
                    <a16:creationId xmlns:a16="http://schemas.microsoft.com/office/drawing/2014/main" id="{A29A00B0-D84D-46FA-83C0-D972D7EED424}"/>
                  </a:ext>
                </a:extLst>
              </p:cNvPr>
              <p:cNvSpPr/>
              <p:nvPr/>
            </p:nvSpPr>
            <p:spPr>
              <a:xfrm>
                <a:off x="2051720" y="3789040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Oval 203">
                <a:extLst>
                  <a:ext uri="{FF2B5EF4-FFF2-40B4-BE49-F238E27FC236}">
                    <a16:creationId xmlns:a16="http://schemas.microsoft.com/office/drawing/2014/main" id="{B1E30F25-72E5-4590-9168-60AED8638258}"/>
                  </a:ext>
                </a:extLst>
              </p:cNvPr>
              <p:cNvSpPr/>
              <p:nvPr/>
            </p:nvSpPr>
            <p:spPr>
              <a:xfrm>
                <a:off x="1835696" y="3829420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Oval 204">
                <a:extLst>
                  <a:ext uri="{FF2B5EF4-FFF2-40B4-BE49-F238E27FC236}">
                    <a16:creationId xmlns:a16="http://schemas.microsoft.com/office/drawing/2014/main" id="{D4B864E3-384C-4739-A854-307554E8D206}"/>
                  </a:ext>
                </a:extLst>
              </p:cNvPr>
              <p:cNvSpPr/>
              <p:nvPr/>
            </p:nvSpPr>
            <p:spPr>
              <a:xfrm>
                <a:off x="3563888" y="1556792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2" name="Oval 205">
                <a:extLst>
                  <a:ext uri="{FF2B5EF4-FFF2-40B4-BE49-F238E27FC236}">
                    <a16:creationId xmlns:a16="http://schemas.microsoft.com/office/drawing/2014/main" id="{D53C3CA1-6EEE-42D6-B79F-B54A9E6BB395}"/>
                  </a:ext>
                </a:extLst>
              </p:cNvPr>
              <p:cNvSpPr/>
              <p:nvPr/>
            </p:nvSpPr>
            <p:spPr>
              <a:xfrm>
                <a:off x="3281840" y="2079563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3" name="Oval 206">
                <a:extLst>
                  <a:ext uri="{FF2B5EF4-FFF2-40B4-BE49-F238E27FC236}">
                    <a16:creationId xmlns:a16="http://schemas.microsoft.com/office/drawing/2014/main" id="{6ABD0A2D-88E6-4BA7-BEC8-BF2724B083A2}"/>
                  </a:ext>
                </a:extLst>
              </p:cNvPr>
              <p:cNvSpPr/>
              <p:nvPr/>
            </p:nvSpPr>
            <p:spPr>
              <a:xfrm>
                <a:off x="7164288" y="2096852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Oval 207">
                <a:extLst>
                  <a:ext uri="{FF2B5EF4-FFF2-40B4-BE49-F238E27FC236}">
                    <a16:creationId xmlns:a16="http://schemas.microsoft.com/office/drawing/2014/main" id="{52218D9E-E631-42A9-91D6-5626B4FEA9D1}"/>
                  </a:ext>
                </a:extLst>
              </p:cNvPr>
              <p:cNvSpPr/>
              <p:nvPr/>
            </p:nvSpPr>
            <p:spPr>
              <a:xfrm>
                <a:off x="1982782" y="2058146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Oval 208">
                <a:extLst>
                  <a:ext uri="{FF2B5EF4-FFF2-40B4-BE49-F238E27FC236}">
                    <a16:creationId xmlns:a16="http://schemas.microsoft.com/office/drawing/2014/main" id="{3C5DFE0A-ADB1-4AAA-99DB-8C02B748239C}"/>
                  </a:ext>
                </a:extLst>
              </p:cNvPr>
              <p:cNvSpPr/>
              <p:nvPr/>
            </p:nvSpPr>
            <p:spPr>
              <a:xfrm>
                <a:off x="1911311" y="1988407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Oval 209">
                <a:extLst>
                  <a:ext uri="{FF2B5EF4-FFF2-40B4-BE49-F238E27FC236}">
                    <a16:creationId xmlns:a16="http://schemas.microsoft.com/office/drawing/2014/main" id="{6EA30A29-DC8F-4021-9FC1-32CDA8875EE8}"/>
                  </a:ext>
                </a:extLst>
              </p:cNvPr>
              <p:cNvSpPr/>
              <p:nvPr/>
            </p:nvSpPr>
            <p:spPr>
              <a:xfrm>
                <a:off x="1979712" y="2015515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Oval 210">
                <a:extLst>
                  <a:ext uri="{FF2B5EF4-FFF2-40B4-BE49-F238E27FC236}">
                    <a16:creationId xmlns:a16="http://schemas.microsoft.com/office/drawing/2014/main" id="{9697101A-923F-4934-8038-D438A9D1743E}"/>
                  </a:ext>
                </a:extLst>
              </p:cNvPr>
              <p:cNvSpPr/>
              <p:nvPr/>
            </p:nvSpPr>
            <p:spPr>
              <a:xfrm>
                <a:off x="5940152" y="1844824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Oval 211">
                <a:extLst>
                  <a:ext uri="{FF2B5EF4-FFF2-40B4-BE49-F238E27FC236}">
                    <a16:creationId xmlns:a16="http://schemas.microsoft.com/office/drawing/2014/main" id="{7977AED6-FBD6-44F9-A64C-72813442F715}"/>
                  </a:ext>
                </a:extLst>
              </p:cNvPr>
              <p:cNvSpPr/>
              <p:nvPr/>
            </p:nvSpPr>
            <p:spPr>
              <a:xfrm>
                <a:off x="1982782" y="2137982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9" name="Oval 212">
                <a:extLst>
                  <a:ext uri="{FF2B5EF4-FFF2-40B4-BE49-F238E27FC236}">
                    <a16:creationId xmlns:a16="http://schemas.microsoft.com/office/drawing/2014/main" id="{A83121A6-800E-4639-9FB5-054B3A90157D}"/>
                  </a:ext>
                </a:extLst>
              </p:cNvPr>
              <p:cNvSpPr/>
              <p:nvPr/>
            </p:nvSpPr>
            <p:spPr>
              <a:xfrm>
                <a:off x="1552160" y="2022142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Oval 214">
                <a:extLst>
                  <a:ext uri="{FF2B5EF4-FFF2-40B4-BE49-F238E27FC236}">
                    <a16:creationId xmlns:a16="http://schemas.microsoft.com/office/drawing/2014/main" id="{EB16CB10-C869-43E0-96C2-FCEED659BC7A}"/>
                  </a:ext>
                </a:extLst>
              </p:cNvPr>
              <p:cNvSpPr/>
              <p:nvPr/>
            </p:nvSpPr>
            <p:spPr>
              <a:xfrm>
                <a:off x="7020272" y="2420888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Oval 215">
                <a:extLst>
                  <a:ext uri="{FF2B5EF4-FFF2-40B4-BE49-F238E27FC236}">
                    <a16:creationId xmlns:a16="http://schemas.microsoft.com/office/drawing/2014/main" id="{190B5C22-EF11-4998-99FF-30B704FF5E4C}"/>
                  </a:ext>
                </a:extLst>
              </p:cNvPr>
              <p:cNvSpPr/>
              <p:nvPr/>
            </p:nvSpPr>
            <p:spPr>
              <a:xfrm>
                <a:off x="2123728" y="3345418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Oval 216">
                <a:extLst>
                  <a:ext uri="{FF2B5EF4-FFF2-40B4-BE49-F238E27FC236}">
                    <a16:creationId xmlns:a16="http://schemas.microsoft.com/office/drawing/2014/main" id="{7515F318-B07A-47D9-95DE-BF5E00DCF37F}"/>
                  </a:ext>
                </a:extLst>
              </p:cNvPr>
              <p:cNvSpPr/>
              <p:nvPr/>
            </p:nvSpPr>
            <p:spPr>
              <a:xfrm>
                <a:off x="6732240" y="2708920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Oval 217">
                <a:extLst>
                  <a:ext uri="{FF2B5EF4-FFF2-40B4-BE49-F238E27FC236}">
                    <a16:creationId xmlns:a16="http://schemas.microsoft.com/office/drawing/2014/main" id="{6D370F1A-4B4B-4E12-AA8B-33BA00698C55}"/>
                  </a:ext>
                </a:extLst>
              </p:cNvPr>
              <p:cNvSpPr/>
              <p:nvPr/>
            </p:nvSpPr>
            <p:spPr>
              <a:xfrm>
                <a:off x="4425582" y="3282282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Oval 218">
                <a:extLst>
                  <a:ext uri="{FF2B5EF4-FFF2-40B4-BE49-F238E27FC236}">
                    <a16:creationId xmlns:a16="http://schemas.microsoft.com/office/drawing/2014/main" id="{C80FF581-5645-4A61-A495-00E1B737F433}"/>
                  </a:ext>
                </a:extLst>
              </p:cNvPr>
              <p:cNvSpPr/>
              <p:nvPr/>
            </p:nvSpPr>
            <p:spPr>
              <a:xfrm>
                <a:off x="6084168" y="2341486"/>
                <a:ext cx="72008" cy="72008"/>
              </a:xfrm>
              <a:prstGeom prst="ellipse">
                <a:avLst/>
              </a:prstGeom>
              <a:solidFill>
                <a:srgbClr val="000099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Oval 219">
                <a:extLst>
                  <a:ext uri="{FF2B5EF4-FFF2-40B4-BE49-F238E27FC236}">
                    <a16:creationId xmlns:a16="http://schemas.microsoft.com/office/drawing/2014/main" id="{1FA219FB-E698-4B69-A4A6-D817949E5944}"/>
                  </a:ext>
                </a:extLst>
              </p:cNvPr>
              <p:cNvSpPr/>
              <p:nvPr/>
            </p:nvSpPr>
            <p:spPr>
              <a:xfrm>
                <a:off x="6588224" y="2130154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Oval 220">
                <a:extLst>
                  <a:ext uri="{FF2B5EF4-FFF2-40B4-BE49-F238E27FC236}">
                    <a16:creationId xmlns:a16="http://schemas.microsoft.com/office/drawing/2014/main" id="{E71377E2-38A5-44F7-8BCF-066BE7E88CCF}"/>
                  </a:ext>
                </a:extLst>
              </p:cNvPr>
              <p:cNvSpPr/>
              <p:nvPr/>
            </p:nvSpPr>
            <p:spPr>
              <a:xfrm>
                <a:off x="6697333" y="2482600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Oval 221">
                <a:extLst>
                  <a:ext uri="{FF2B5EF4-FFF2-40B4-BE49-F238E27FC236}">
                    <a16:creationId xmlns:a16="http://schemas.microsoft.com/office/drawing/2014/main" id="{2D902C36-159F-41DB-B2D6-05412E94CFBC}"/>
                  </a:ext>
                </a:extLst>
              </p:cNvPr>
              <p:cNvSpPr/>
              <p:nvPr/>
            </p:nvSpPr>
            <p:spPr>
              <a:xfrm>
                <a:off x="6660232" y="2394058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Oval 222">
                <a:extLst>
                  <a:ext uri="{FF2B5EF4-FFF2-40B4-BE49-F238E27FC236}">
                    <a16:creationId xmlns:a16="http://schemas.microsoft.com/office/drawing/2014/main" id="{8066A2EC-5F61-466B-9D59-4F66DC6370A7}"/>
                  </a:ext>
                </a:extLst>
              </p:cNvPr>
              <p:cNvSpPr/>
              <p:nvPr/>
            </p:nvSpPr>
            <p:spPr>
              <a:xfrm>
                <a:off x="8316416" y="3919370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Oval 223">
                <a:extLst>
                  <a:ext uri="{FF2B5EF4-FFF2-40B4-BE49-F238E27FC236}">
                    <a16:creationId xmlns:a16="http://schemas.microsoft.com/office/drawing/2014/main" id="{EAD8412F-C885-40C5-B6E5-FF973BFC9CF4}"/>
                  </a:ext>
                </a:extLst>
              </p:cNvPr>
              <p:cNvSpPr/>
              <p:nvPr/>
            </p:nvSpPr>
            <p:spPr>
              <a:xfrm>
                <a:off x="4084479" y="2446596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Oval 224">
                <a:extLst>
                  <a:ext uri="{FF2B5EF4-FFF2-40B4-BE49-F238E27FC236}">
                    <a16:creationId xmlns:a16="http://schemas.microsoft.com/office/drawing/2014/main" id="{EBB138AA-44AD-411D-A8B2-360CA8EB8947}"/>
                  </a:ext>
                </a:extLst>
              </p:cNvPr>
              <p:cNvSpPr/>
              <p:nvPr/>
            </p:nvSpPr>
            <p:spPr>
              <a:xfrm>
                <a:off x="3948038" y="2087523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1" name="Oval 225">
                <a:extLst>
                  <a:ext uri="{FF2B5EF4-FFF2-40B4-BE49-F238E27FC236}">
                    <a16:creationId xmlns:a16="http://schemas.microsoft.com/office/drawing/2014/main" id="{298C0604-E560-4BE9-BE16-38D530F6AB11}"/>
                  </a:ext>
                </a:extLst>
              </p:cNvPr>
              <p:cNvSpPr/>
              <p:nvPr/>
            </p:nvSpPr>
            <p:spPr>
              <a:xfrm>
                <a:off x="3841763" y="1593698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2" name="Oval 226">
                <a:extLst>
                  <a:ext uri="{FF2B5EF4-FFF2-40B4-BE49-F238E27FC236}">
                    <a16:creationId xmlns:a16="http://schemas.microsoft.com/office/drawing/2014/main" id="{416DDE1F-6D0B-4359-9C97-FDFF4143E821}"/>
                  </a:ext>
                </a:extLst>
              </p:cNvPr>
              <p:cNvSpPr/>
              <p:nvPr/>
            </p:nvSpPr>
            <p:spPr>
              <a:xfrm>
                <a:off x="6625325" y="1962995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3" name="Oval 227">
                <a:extLst>
                  <a:ext uri="{FF2B5EF4-FFF2-40B4-BE49-F238E27FC236}">
                    <a16:creationId xmlns:a16="http://schemas.microsoft.com/office/drawing/2014/main" id="{9CBC1F6B-40AA-46AD-A9F1-5745A1059181}"/>
                  </a:ext>
                </a:extLst>
              </p:cNvPr>
              <p:cNvSpPr/>
              <p:nvPr/>
            </p:nvSpPr>
            <p:spPr>
              <a:xfrm>
                <a:off x="1703398" y="1962995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4" name="Oval 228">
                <a:extLst>
                  <a:ext uri="{FF2B5EF4-FFF2-40B4-BE49-F238E27FC236}">
                    <a16:creationId xmlns:a16="http://schemas.microsoft.com/office/drawing/2014/main" id="{20F8136C-62AF-4F69-AAB4-FA9DBA3F487E}"/>
                  </a:ext>
                </a:extLst>
              </p:cNvPr>
              <p:cNvSpPr/>
              <p:nvPr/>
            </p:nvSpPr>
            <p:spPr>
              <a:xfrm>
                <a:off x="8172400" y="2744064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Oval 229">
                <a:extLst>
                  <a:ext uri="{FF2B5EF4-FFF2-40B4-BE49-F238E27FC236}">
                    <a16:creationId xmlns:a16="http://schemas.microsoft.com/office/drawing/2014/main" id="{2E078F4D-66AD-48A3-90F3-F214476839B8}"/>
                  </a:ext>
                </a:extLst>
              </p:cNvPr>
              <p:cNvSpPr/>
              <p:nvPr/>
            </p:nvSpPr>
            <p:spPr>
              <a:xfrm>
                <a:off x="4579986" y="1698973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Oval 230">
                <a:extLst>
                  <a:ext uri="{FF2B5EF4-FFF2-40B4-BE49-F238E27FC236}">
                    <a16:creationId xmlns:a16="http://schemas.microsoft.com/office/drawing/2014/main" id="{D9E15903-818E-4B18-9C04-3E508BF28124}"/>
                  </a:ext>
                </a:extLst>
              </p:cNvPr>
              <p:cNvSpPr/>
              <p:nvPr/>
            </p:nvSpPr>
            <p:spPr>
              <a:xfrm>
                <a:off x="1260199" y="2147558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" name="Oval 231">
                <a:extLst>
                  <a:ext uri="{FF2B5EF4-FFF2-40B4-BE49-F238E27FC236}">
                    <a16:creationId xmlns:a16="http://schemas.microsoft.com/office/drawing/2014/main" id="{AD000DCF-135F-482C-A250-2784A5ECA098}"/>
                  </a:ext>
                </a:extLst>
              </p:cNvPr>
              <p:cNvSpPr/>
              <p:nvPr/>
            </p:nvSpPr>
            <p:spPr>
              <a:xfrm>
                <a:off x="1310282" y="2066232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8" name="Oval 232">
                <a:extLst>
                  <a:ext uri="{FF2B5EF4-FFF2-40B4-BE49-F238E27FC236}">
                    <a16:creationId xmlns:a16="http://schemas.microsoft.com/office/drawing/2014/main" id="{EAB8092C-98AF-40A2-9C1A-AB7B78C67B75}"/>
                  </a:ext>
                </a:extLst>
              </p:cNvPr>
              <p:cNvSpPr/>
              <p:nvPr/>
            </p:nvSpPr>
            <p:spPr>
              <a:xfrm>
                <a:off x="2267744" y="3645024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9" name="Oval 233">
                <a:extLst>
                  <a:ext uri="{FF2B5EF4-FFF2-40B4-BE49-F238E27FC236}">
                    <a16:creationId xmlns:a16="http://schemas.microsoft.com/office/drawing/2014/main" id="{7726E37F-2BA9-4EE8-AE9D-DBAA10121895}"/>
                  </a:ext>
                </a:extLst>
              </p:cNvPr>
              <p:cNvSpPr/>
              <p:nvPr/>
            </p:nvSpPr>
            <p:spPr>
              <a:xfrm>
                <a:off x="6372200" y="1089039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0" name="Oval 234">
                <a:extLst>
                  <a:ext uri="{FF2B5EF4-FFF2-40B4-BE49-F238E27FC236}">
                    <a16:creationId xmlns:a16="http://schemas.microsoft.com/office/drawing/2014/main" id="{F2344BCA-7F75-476C-84F1-C12B38550836}"/>
                  </a:ext>
                </a:extLst>
              </p:cNvPr>
              <p:cNvSpPr/>
              <p:nvPr/>
            </p:nvSpPr>
            <p:spPr>
              <a:xfrm>
                <a:off x="3589040" y="2340626"/>
                <a:ext cx="72008" cy="72008"/>
              </a:xfrm>
              <a:prstGeom prst="ellipse">
                <a:avLst/>
              </a:prstGeom>
              <a:solidFill>
                <a:srgbClr val="339933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" name="Oval 235">
                <a:extLst>
                  <a:ext uri="{FF2B5EF4-FFF2-40B4-BE49-F238E27FC236}">
                    <a16:creationId xmlns:a16="http://schemas.microsoft.com/office/drawing/2014/main" id="{A4020324-B5DC-480C-9DB6-AE0498B21DFB}"/>
                  </a:ext>
                </a:extLst>
              </p:cNvPr>
              <p:cNvSpPr/>
              <p:nvPr/>
            </p:nvSpPr>
            <p:spPr>
              <a:xfrm>
                <a:off x="6095005" y="1662969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" name="Oval 237">
                <a:extLst>
                  <a:ext uri="{FF2B5EF4-FFF2-40B4-BE49-F238E27FC236}">
                    <a16:creationId xmlns:a16="http://schemas.microsoft.com/office/drawing/2014/main" id="{1336A9CD-0EF7-457E-854C-7C8D35241162}"/>
                  </a:ext>
                </a:extLst>
              </p:cNvPr>
              <p:cNvSpPr/>
              <p:nvPr/>
            </p:nvSpPr>
            <p:spPr>
              <a:xfrm>
                <a:off x="4968310" y="1528828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Oval 238">
                <a:extLst>
                  <a:ext uri="{FF2B5EF4-FFF2-40B4-BE49-F238E27FC236}">
                    <a16:creationId xmlns:a16="http://schemas.microsoft.com/office/drawing/2014/main" id="{9DF2895D-325A-4587-8E96-776BE68A38B6}"/>
                  </a:ext>
                </a:extLst>
              </p:cNvPr>
              <p:cNvSpPr/>
              <p:nvPr/>
            </p:nvSpPr>
            <p:spPr>
              <a:xfrm>
                <a:off x="8244408" y="2861767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Oval 239">
                <a:extLst>
                  <a:ext uri="{FF2B5EF4-FFF2-40B4-BE49-F238E27FC236}">
                    <a16:creationId xmlns:a16="http://schemas.microsoft.com/office/drawing/2014/main" id="{8D97AFE2-F2B6-408C-B14A-6F2BA695AC71}"/>
                  </a:ext>
                </a:extLst>
              </p:cNvPr>
              <p:cNvSpPr/>
              <p:nvPr/>
            </p:nvSpPr>
            <p:spPr>
              <a:xfrm>
                <a:off x="8388424" y="2924944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5" name="Oval 240">
                <a:extLst>
                  <a:ext uri="{FF2B5EF4-FFF2-40B4-BE49-F238E27FC236}">
                    <a16:creationId xmlns:a16="http://schemas.microsoft.com/office/drawing/2014/main" id="{016FFFBD-09D1-43DD-B5CC-96F875081E43}"/>
                  </a:ext>
                </a:extLst>
              </p:cNvPr>
              <p:cNvSpPr/>
              <p:nvPr/>
            </p:nvSpPr>
            <p:spPr>
              <a:xfrm>
                <a:off x="3334338" y="2207967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6" name="Oval 241">
                <a:extLst>
                  <a:ext uri="{FF2B5EF4-FFF2-40B4-BE49-F238E27FC236}">
                    <a16:creationId xmlns:a16="http://schemas.microsoft.com/office/drawing/2014/main" id="{48C35DBF-F804-4F17-8D18-872B2FA22F77}"/>
                  </a:ext>
                </a:extLst>
              </p:cNvPr>
              <p:cNvSpPr/>
              <p:nvPr/>
            </p:nvSpPr>
            <p:spPr>
              <a:xfrm>
                <a:off x="8280412" y="2744064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7" name="Oval 242">
                <a:extLst>
                  <a:ext uri="{FF2B5EF4-FFF2-40B4-BE49-F238E27FC236}">
                    <a16:creationId xmlns:a16="http://schemas.microsoft.com/office/drawing/2014/main" id="{17397AA4-4CCB-4B5F-A12C-E276D9B480AE}"/>
                  </a:ext>
                </a:extLst>
              </p:cNvPr>
              <p:cNvSpPr/>
              <p:nvPr/>
            </p:nvSpPr>
            <p:spPr>
              <a:xfrm>
                <a:off x="4198383" y="3273410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8" name="Oval 243">
                <a:extLst>
                  <a:ext uri="{FF2B5EF4-FFF2-40B4-BE49-F238E27FC236}">
                    <a16:creationId xmlns:a16="http://schemas.microsoft.com/office/drawing/2014/main" id="{5715EE21-5428-4884-B8AC-7D4CCD667E65}"/>
                  </a:ext>
                </a:extLst>
              </p:cNvPr>
              <p:cNvSpPr/>
              <p:nvPr/>
            </p:nvSpPr>
            <p:spPr>
              <a:xfrm>
                <a:off x="7878639" y="2792423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" name="Oval 244">
                <a:extLst>
                  <a:ext uri="{FF2B5EF4-FFF2-40B4-BE49-F238E27FC236}">
                    <a16:creationId xmlns:a16="http://schemas.microsoft.com/office/drawing/2014/main" id="{78922C4A-92B1-49D5-B1BB-87AC75966E25}"/>
                  </a:ext>
                </a:extLst>
              </p:cNvPr>
              <p:cNvSpPr/>
              <p:nvPr/>
            </p:nvSpPr>
            <p:spPr>
              <a:xfrm>
                <a:off x="6810190" y="2101978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Oval 245">
                <a:extLst>
                  <a:ext uri="{FF2B5EF4-FFF2-40B4-BE49-F238E27FC236}">
                    <a16:creationId xmlns:a16="http://schemas.microsoft.com/office/drawing/2014/main" id="{04685926-AF7F-4FE6-972A-50239BC173F9}"/>
                  </a:ext>
                </a:extLst>
              </p:cNvPr>
              <p:cNvSpPr/>
              <p:nvPr/>
            </p:nvSpPr>
            <p:spPr>
              <a:xfrm>
                <a:off x="7812360" y="2172246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" name="Oval 247">
                <a:extLst>
                  <a:ext uri="{FF2B5EF4-FFF2-40B4-BE49-F238E27FC236}">
                    <a16:creationId xmlns:a16="http://schemas.microsoft.com/office/drawing/2014/main" id="{357511B6-1725-4E74-90A7-F4C8AA64496E}"/>
                  </a:ext>
                </a:extLst>
              </p:cNvPr>
              <p:cNvSpPr/>
              <p:nvPr/>
            </p:nvSpPr>
            <p:spPr>
              <a:xfrm>
                <a:off x="4765721" y="1492824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2" name="Oval 248">
                <a:extLst>
                  <a:ext uri="{FF2B5EF4-FFF2-40B4-BE49-F238E27FC236}">
                    <a16:creationId xmlns:a16="http://schemas.microsoft.com/office/drawing/2014/main" id="{BC9BE14D-B274-4213-952D-6171AAC70D8B}"/>
                  </a:ext>
                </a:extLst>
              </p:cNvPr>
              <p:cNvSpPr/>
              <p:nvPr/>
            </p:nvSpPr>
            <p:spPr>
              <a:xfrm>
                <a:off x="5940152" y="2466066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3" name="Oval 249">
                <a:extLst>
                  <a:ext uri="{FF2B5EF4-FFF2-40B4-BE49-F238E27FC236}">
                    <a16:creationId xmlns:a16="http://schemas.microsoft.com/office/drawing/2014/main" id="{7063B1A8-1D08-40DD-B928-04D9885160BD}"/>
                  </a:ext>
                </a:extLst>
              </p:cNvPr>
              <p:cNvSpPr/>
              <p:nvPr/>
            </p:nvSpPr>
            <p:spPr>
              <a:xfrm>
                <a:off x="7380312" y="2852936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4" name="Oval 250">
                <a:extLst>
                  <a:ext uri="{FF2B5EF4-FFF2-40B4-BE49-F238E27FC236}">
                    <a16:creationId xmlns:a16="http://schemas.microsoft.com/office/drawing/2014/main" id="{5E287D26-6FDF-4CC2-96DB-1A2545F2EA73}"/>
                  </a:ext>
                </a:extLst>
              </p:cNvPr>
              <p:cNvSpPr/>
              <p:nvPr/>
            </p:nvSpPr>
            <p:spPr>
              <a:xfrm>
                <a:off x="4765721" y="1441754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5" name="Oval 251">
                <a:extLst>
                  <a:ext uri="{FF2B5EF4-FFF2-40B4-BE49-F238E27FC236}">
                    <a16:creationId xmlns:a16="http://schemas.microsoft.com/office/drawing/2014/main" id="{B6AD81FC-D82F-42BC-AC1F-BC882F74B1C5}"/>
                  </a:ext>
                </a:extLst>
              </p:cNvPr>
              <p:cNvSpPr/>
              <p:nvPr/>
            </p:nvSpPr>
            <p:spPr>
              <a:xfrm>
                <a:off x="9107996" y="3032956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Oval 252">
                <a:extLst>
                  <a:ext uri="{FF2B5EF4-FFF2-40B4-BE49-F238E27FC236}">
                    <a16:creationId xmlns:a16="http://schemas.microsoft.com/office/drawing/2014/main" id="{AFA07CE5-F628-4DB6-B490-3B85BF8E6203}"/>
                  </a:ext>
                </a:extLst>
              </p:cNvPr>
              <p:cNvSpPr/>
              <p:nvPr/>
            </p:nvSpPr>
            <p:spPr>
              <a:xfrm>
                <a:off x="3805759" y="2317667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" name="Oval 253">
                <a:extLst>
                  <a:ext uri="{FF2B5EF4-FFF2-40B4-BE49-F238E27FC236}">
                    <a16:creationId xmlns:a16="http://schemas.microsoft.com/office/drawing/2014/main" id="{36B700A1-02FF-42AA-B7A5-22D6CFB7E756}"/>
                  </a:ext>
                </a:extLst>
              </p:cNvPr>
              <p:cNvSpPr/>
              <p:nvPr/>
            </p:nvSpPr>
            <p:spPr>
              <a:xfrm>
                <a:off x="3959932" y="2295871"/>
                <a:ext cx="72008" cy="72008"/>
              </a:xfrm>
              <a:prstGeom prst="ellipse">
                <a:avLst/>
              </a:prstGeom>
              <a:solidFill>
                <a:srgbClr val="99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" name="Oval 254">
                <a:extLst>
                  <a:ext uri="{FF2B5EF4-FFF2-40B4-BE49-F238E27FC236}">
                    <a16:creationId xmlns:a16="http://schemas.microsoft.com/office/drawing/2014/main" id="{64D288DA-F27C-4963-A67F-FFACA634C3D2}"/>
                  </a:ext>
                </a:extLst>
              </p:cNvPr>
              <p:cNvSpPr/>
              <p:nvPr/>
            </p:nvSpPr>
            <p:spPr>
              <a:xfrm>
                <a:off x="1547664" y="2780928"/>
                <a:ext cx="72008" cy="72008"/>
              </a:xfrm>
              <a:prstGeom prst="ellipse">
                <a:avLst/>
              </a:prstGeom>
              <a:solidFill>
                <a:srgbClr val="CC66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9" name="Oval 255">
                <a:extLst>
                  <a:ext uri="{FF2B5EF4-FFF2-40B4-BE49-F238E27FC236}">
                    <a16:creationId xmlns:a16="http://schemas.microsoft.com/office/drawing/2014/main" id="{A5E12B4A-225D-4ABA-98C7-5EB3866D4EEA}"/>
                  </a:ext>
                </a:extLst>
              </p:cNvPr>
              <p:cNvSpPr/>
              <p:nvPr/>
            </p:nvSpPr>
            <p:spPr>
              <a:xfrm>
                <a:off x="5274902" y="1520788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0" name="Oval 257">
                <a:extLst>
                  <a:ext uri="{FF2B5EF4-FFF2-40B4-BE49-F238E27FC236}">
                    <a16:creationId xmlns:a16="http://schemas.microsoft.com/office/drawing/2014/main" id="{4C011D61-7A72-45C8-AF89-4701A672D91D}"/>
                  </a:ext>
                </a:extLst>
              </p:cNvPr>
              <p:cNvSpPr/>
              <p:nvPr/>
            </p:nvSpPr>
            <p:spPr>
              <a:xfrm>
                <a:off x="4463988" y="884921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1" name="Oval 259">
                <a:extLst>
                  <a:ext uri="{FF2B5EF4-FFF2-40B4-BE49-F238E27FC236}">
                    <a16:creationId xmlns:a16="http://schemas.microsoft.com/office/drawing/2014/main" id="{07E882EA-5524-428E-ADF7-448F86FF408D}"/>
                  </a:ext>
                </a:extLst>
              </p:cNvPr>
              <p:cNvSpPr/>
              <p:nvPr/>
            </p:nvSpPr>
            <p:spPr>
              <a:xfrm>
                <a:off x="2411760" y="2996952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Oval 260">
                <a:extLst>
                  <a:ext uri="{FF2B5EF4-FFF2-40B4-BE49-F238E27FC236}">
                    <a16:creationId xmlns:a16="http://schemas.microsoft.com/office/drawing/2014/main" id="{C1497212-970B-4A38-AB61-020A815B0ACB}"/>
                  </a:ext>
                </a:extLst>
              </p:cNvPr>
              <p:cNvSpPr/>
              <p:nvPr/>
            </p:nvSpPr>
            <p:spPr>
              <a:xfrm>
                <a:off x="4591236" y="3237406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Oval 261">
                <a:extLst>
                  <a:ext uri="{FF2B5EF4-FFF2-40B4-BE49-F238E27FC236}">
                    <a16:creationId xmlns:a16="http://schemas.microsoft.com/office/drawing/2014/main" id="{A17179D5-223C-45BF-B915-CEE590FB748B}"/>
                  </a:ext>
                </a:extLst>
              </p:cNvPr>
              <p:cNvSpPr/>
              <p:nvPr/>
            </p:nvSpPr>
            <p:spPr>
              <a:xfrm>
                <a:off x="3716288" y="2183562"/>
                <a:ext cx="72008" cy="72008"/>
              </a:xfrm>
              <a:prstGeom prst="ellipse">
                <a:avLst/>
              </a:prstGeom>
              <a:solidFill>
                <a:srgbClr val="FFFF0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" name="Oval 262">
                <a:extLst>
                  <a:ext uri="{FF2B5EF4-FFF2-40B4-BE49-F238E27FC236}">
                    <a16:creationId xmlns:a16="http://schemas.microsoft.com/office/drawing/2014/main" id="{7E39EEAB-F6EE-48CF-B0D6-F271DE4C8DD5}"/>
                  </a:ext>
                </a:extLst>
              </p:cNvPr>
              <p:cNvSpPr/>
              <p:nvPr/>
            </p:nvSpPr>
            <p:spPr>
              <a:xfrm>
                <a:off x="4015668" y="1447732"/>
                <a:ext cx="72008" cy="72008"/>
              </a:xfrm>
              <a:prstGeom prst="ellipse">
                <a:avLst/>
              </a:prstGeom>
              <a:solidFill>
                <a:srgbClr val="99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" name="Oval 263">
                <a:extLst>
                  <a:ext uri="{FF2B5EF4-FFF2-40B4-BE49-F238E27FC236}">
                    <a16:creationId xmlns:a16="http://schemas.microsoft.com/office/drawing/2014/main" id="{94D200E6-4AF0-4515-B856-E6EE7466E607}"/>
                  </a:ext>
                </a:extLst>
              </p:cNvPr>
              <p:cNvSpPr/>
              <p:nvPr/>
            </p:nvSpPr>
            <p:spPr>
              <a:xfrm>
                <a:off x="3907950" y="2561746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6" name="Oval 264">
                <a:extLst>
                  <a:ext uri="{FF2B5EF4-FFF2-40B4-BE49-F238E27FC236}">
                    <a16:creationId xmlns:a16="http://schemas.microsoft.com/office/drawing/2014/main" id="{F3DA3706-0FF1-40EB-99E5-CBD4D3EB2232}"/>
                  </a:ext>
                </a:extLst>
              </p:cNvPr>
              <p:cNvSpPr/>
              <p:nvPr/>
            </p:nvSpPr>
            <p:spPr>
              <a:xfrm>
                <a:off x="7200292" y="1412776"/>
                <a:ext cx="72008" cy="72008"/>
              </a:xfrm>
              <a:prstGeom prst="ellipse">
                <a:avLst/>
              </a:prstGeom>
              <a:solidFill>
                <a:srgbClr val="00B050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7" name="Oval 265">
                <a:extLst>
                  <a:ext uri="{FF2B5EF4-FFF2-40B4-BE49-F238E27FC236}">
                    <a16:creationId xmlns:a16="http://schemas.microsoft.com/office/drawing/2014/main" id="{5131765D-8763-402C-B819-6701A8FE2450}"/>
                  </a:ext>
                </a:extLst>
              </p:cNvPr>
              <p:cNvSpPr/>
              <p:nvPr/>
            </p:nvSpPr>
            <p:spPr>
              <a:xfrm>
                <a:off x="8748464" y="3172326"/>
                <a:ext cx="72008" cy="72008"/>
              </a:xfrm>
              <a:prstGeom prst="ellipse">
                <a:avLst/>
              </a:prstGeom>
              <a:solidFill>
                <a:srgbClr val="0000FF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8" name="Oval 266">
                <a:extLst>
                  <a:ext uri="{FF2B5EF4-FFF2-40B4-BE49-F238E27FC236}">
                    <a16:creationId xmlns:a16="http://schemas.microsoft.com/office/drawing/2014/main" id="{B035053A-F55D-42AD-A9FD-8A93FD230D85}"/>
                  </a:ext>
                </a:extLst>
              </p:cNvPr>
              <p:cNvSpPr/>
              <p:nvPr/>
            </p:nvSpPr>
            <p:spPr>
              <a:xfrm>
                <a:off x="4218420" y="1444323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9" name="Oval 267">
                <a:extLst>
                  <a:ext uri="{FF2B5EF4-FFF2-40B4-BE49-F238E27FC236}">
                    <a16:creationId xmlns:a16="http://schemas.microsoft.com/office/drawing/2014/main" id="{F2428CE4-EDC3-41B8-9269-71118F827A6D}"/>
                  </a:ext>
                </a:extLst>
              </p:cNvPr>
              <p:cNvSpPr/>
              <p:nvPr/>
            </p:nvSpPr>
            <p:spPr>
              <a:xfrm>
                <a:off x="4651994" y="1458860"/>
                <a:ext cx="72008" cy="72008"/>
              </a:xfrm>
              <a:prstGeom prst="ellipse">
                <a:avLst/>
              </a:prstGeom>
              <a:solidFill>
                <a:srgbClr val="0000CC"/>
              </a:solidFill>
              <a:ln w="3175">
                <a:solidFill>
                  <a:srgbClr val="0000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24" name="TextBox 282">
              <a:extLst>
                <a:ext uri="{FF2B5EF4-FFF2-40B4-BE49-F238E27FC236}">
                  <a16:creationId xmlns:a16="http://schemas.microsoft.com/office/drawing/2014/main" id="{0177CE87-C6B4-4A41-AEE6-F493326DF71D}"/>
                </a:ext>
              </a:extLst>
            </p:cNvPr>
            <p:cNvSpPr txBox="1"/>
            <p:nvPr/>
          </p:nvSpPr>
          <p:spPr>
            <a:xfrm>
              <a:off x="428888" y="3323615"/>
              <a:ext cx="2526800" cy="8621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5400" b="1" dirty="0">
                  <a:solidFill>
                    <a:schemeClr val="accent1">
                      <a:lumMod val="50000"/>
                    </a:schemeClr>
                  </a:solidFill>
                  <a:latin typeface="Arial Narrow" panose="020B0606020202030204" pitchFamily="34" charset="0"/>
                </a:rPr>
                <a:t>140+</a:t>
              </a:r>
            </a:p>
          </p:txBody>
        </p:sp>
        <p:sp>
          <p:nvSpPr>
            <p:cNvPr id="25" name="TextBox 284">
              <a:extLst>
                <a:ext uri="{FF2B5EF4-FFF2-40B4-BE49-F238E27FC236}">
                  <a16:creationId xmlns:a16="http://schemas.microsoft.com/office/drawing/2014/main" id="{5627D0F1-92D5-47D0-A17F-6ECF29086105}"/>
                </a:ext>
              </a:extLst>
            </p:cNvPr>
            <p:cNvSpPr txBox="1"/>
            <p:nvPr/>
          </p:nvSpPr>
          <p:spPr>
            <a:xfrm>
              <a:off x="7377279" y="3984594"/>
              <a:ext cx="1302376" cy="2155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dirty="0"/>
                <a:t>Indicative map only</a:t>
              </a:r>
            </a:p>
          </p:txBody>
        </p:sp>
        <p:sp>
          <p:nvSpPr>
            <p:cNvPr id="26" name="Oval 285">
              <a:extLst>
                <a:ext uri="{FF2B5EF4-FFF2-40B4-BE49-F238E27FC236}">
                  <a16:creationId xmlns:a16="http://schemas.microsoft.com/office/drawing/2014/main" id="{037CD741-CD18-43BA-89EF-A2146CE390ED}"/>
                </a:ext>
              </a:extLst>
            </p:cNvPr>
            <p:cNvSpPr/>
            <p:nvPr/>
          </p:nvSpPr>
          <p:spPr>
            <a:xfrm>
              <a:off x="1901893" y="2556294"/>
              <a:ext cx="64725" cy="58143"/>
            </a:xfrm>
            <a:prstGeom prst="ellipse">
              <a:avLst/>
            </a:prstGeom>
            <a:solidFill>
              <a:srgbClr val="9966FF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86">
              <a:extLst>
                <a:ext uri="{FF2B5EF4-FFF2-40B4-BE49-F238E27FC236}">
                  <a16:creationId xmlns:a16="http://schemas.microsoft.com/office/drawing/2014/main" id="{D32C6D5A-2166-4165-B552-B038CB52F432}"/>
                </a:ext>
              </a:extLst>
            </p:cNvPr>
            <p:cNvSpPr/>
            <p:nvPr/>
          </p:nvSpPr>
          <p:spPr>
            <a:xfrm>
              <a:off x="5235127" y="3180265"/>
              <a:ext cx="64725" cy="58143"/>
            </a:xfrm>
            <a:prstGeom prst="ellipse">
              <a:avLst/>
            </a:prstGeom>
            <a:solidFill>
              <a:srgbClr val="000099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87">
              <a:extLst>
                <a:ext uri="{FF2B5EF4-FFF2-40B4-BE49-F238E27FC236}">
                  <a16:creationId xmlns:a16="http://schemas.microsoft.com/office/drawing/2014/main" id="{0A66FB89-AA94-4FB5-91FB-706704FBB942}"/>
                </a:ext>
              </a:extLst>
            </p:cNvPr>
            <p:cNvSpPr/>
            <p:nvPr/>
          </p:nvSpPr>
          <p:spPr>
            <a:xfrm>
              <a:off x="4069666" y="1407194"/>
              <a:ext cx="64725" cy="58143"/>
            </a:xfrm>
            <a:prstGeom prst="ellipse">
              <a:avLst/>
            </a:prstGeom>
            <a:solidFill>
              <a:srgbClr val="0000CC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8">
              <a:extLst>
                <a:ext uri="{FF2B5EF4-FFF2-40B4-BE49-F238E27FC236}">
                  <a16:creationId xmlns:a16="http://schemas.microsoft.com/office/drawing/2014/main" id="{F8B6A41D-4CE1-4E63-BD1B-A26C60284656}"/>
                </a:ext>
              </a:extLst>
            </p:cNvPr>
            <p:cNvSpPr/>
            <p:nvPr/>
          </p:nvSpPr>
          <p:spPr>
            <a:xfrm>
              <a:off x="4674468" y="1732826"/>
              <a:ext cx="64725" cy="58143"/>
            </a:xfrm>
            <a:prstGeom prst="ellipse">
              <a:avLst/>
            </a:prstGeom>
            <a:solidFill>
              <a:srgbClr val="0000FF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89">
              <a:extLst>
                <a:ext uri="{FF2B5EF4-FFF2-40B4-BE49-F238E27FC236}">
                  <a16:creationId xmlns:a16="http://schemas.microsoft.com/office/drawing/2014/main" id="{0E81FB3F-0C69-4A31-8B4B-9C715F296A42}"/>
                </a:ext>
              </a:extLst>
            </p:cNvPr>
            <p:cNvSpPr/>
            <p:nvPr/>
          </p:nvSpPr>
          <p:spPr>
            <a:xfrm>
              <a:off x="4676838" y="2780050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290">
              <a:extLst>
                <a:ext uri="{FF2B5EF4-FFF2-40B4-BE49-F238E27FC236}">
                  <a16:creationId xmlns:a16="http://schemas.microsoft.com/office/drawing/2014/main" id="{9C7D69B6-92E8-4CA1-8828-312447257D4B}"/>
                </a:ext>
              </a:extLst>
            </p:cNvPr>
            <p:cNvSpPr/>
            <p:nvPr/>
          </p:nvSpPr>
          <p:spPr>
            <a:xfrm>
              <a:off x="6465570" y="2322813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291">
              <a:extLst>
                <a:ext uri="{FF2B5EF4-FFF2-40B4-BE49-F238E27FC236}">
                  <a16:creationId xmlns:a16="http://schemas.microsoft.com/office/drawing/2014/main" id="{FF7DC12B-16AC-4DE1-BC0C-C184F5A27D42}"/>
                </a:ext>
              </a:extLst>
            </p:cNvPr>
            <p:cNvSpPr/>
            <p:nvPr/>
          </p:nvSpPr>
          <p:spPr>
            <a:xfrm>
              <a:off x="3499163" y="2109222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54">
              <a:extLst>
                <a:ext uri="{FF2B5EF4-FFF2-40B4-BE49-F238E27FC236}">
                  <a16:creationId xmlns:a16="http://schemas.microsoft.com/office/drawing/2014/main" id="{92392BAF-D5E9-4937-A44B-7647C3768690}"/>
                </a:ext>
              </a:extLst>
            </p:cNvPr>
            <p:cNvSpPr/>
            <p:nvPr/>
          </p:nvSpPr>
          <p:spPr>
            <a:xfrm>
              <a:off x="3779912" y="2428953"/>
              <a:ext cx="64725" cy="58143"/>
            </a:xfrm>
            <a:prstGeom prst="ellipse">
              <a:avLst/>
            </a:prstGeom>
            <a:solidFill>
              <a:srgbClr val="9966FF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8">
              <a:extLst>
                <a:ext uri="{FF2B5EF4-FFF2-40B4-BE49-F238E27FC236}">
                  <a16:creationId xmlns:a16="http://schemas.microsoft.com/office/drawing/2014/main" id="{4C458448-3EC6-49F6-B89E-41A122C2BF43}"/>
                </a:ext>
              </a:extLst>
            </p:cNvPr>
            <p:cNvSpPr/>
            <p:nvPr/>
          </p:nvSpPr>
          <p:spPr>
            <a:xfrm>
              <a:off x="3923928" y="1475015"/>
              <a:ext cx="64725" cy="58143"/>
            </a:xfrm>
            <a:prstGeom prst="ellipse">
              <a:avLst/>
            </a:prstGeom>
            <a:solidFill>
              <a:srgbClr val="0000FF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7">
              <a:extLst>
                <a:ext uri="{FF2B5EF4-FFF2-40B4-BE49-F238E27FC236}">
                  <a16:creationId xmlns:a16="http://schemas.microsoft.com/office/drawing/2014/main" id="{45364FB6-B673-437A-887A-02B678F7C824}"/>
                </a:ext>
              </a:extLst>
            </p:cNvPr>
            <p:cNvSpPr/>
            <p:nvPr/>
          </p:nvSpPr>
          <p:spPr>
            <a:xfrm>
              <a:off x="3851920" y="1547023"/>
              <a:ext cx="64725" cy="58143"/>
            </a:xfrm>
            <a:prstGeom prst="ellipse">
              <a:avLst/>
            </a:prstGeom>
            <a:solidFill>
              <a:srgbClr val="0000CC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144">
              <a:extLst>
                <a:ext uri="{FF2B5EF4-FFF2-40B4-BE49-F238E27FC236}">
                  <a16:creationId xmlns:a16="http://schemas.microsoft.com/office/drawing/2014/main" id="{CD180A33-D4A3-461D-8D5B-EE7F8D653AC5}"/>
                </a:ext>
              </a:extLst>
            </p:cNvPr>
            <p:cNvSpPr/>
            <p:nvPr/>
          </p:nvSpPr>
          <p:spPr>
            <a:xfrm>
              <a:off x="4788024" y="2613278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100">
              <a:extLst>
                <a:ext uri="{FF2B5EF4-FFF2-40B4-BE49-F238E27FC236}">
                  <a16:creationId xmlns:a16="http://schemas.microsoft.com/office/drawing/2014/main" id="{7BDCCA7D-A00A-4359-A221-299A107A6CD1}"/>
                </a:ext>
              </a:extLst>
            </p:cNvPr>
            <p:cNvSpPr/>
            <p:nvPr/>
          </p:nvSpPr>
          <p:spPr>
            <a:xfrm>
              <a:off x="4644008" y="2627143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40">
              <a:extLst>
                <a:ext uri="{FF2B5EF4-FFF2-40B4-BE49-F238E27FC236}">
                  <a16:creationId xmlns:a16="http://schemas.microsoft.com/office/drawing/2014/main" id="{8036F346-0C3F-4007-833A-A70CCF1CEFCA}"/>
                </a:ext>
              </a:extLst>
            </p:cNvPr>
            <p:cNvSpPr/>
            <p:nvPr/>
          </p:nvSpPr>
          <p:spPr>
            <a:xfrm>
              <a:off x="1842979" y="1245126"/>
              <a:ext cx="64725" cy="58143"/>
            </a:xfrm>
            <a:prstGeom prst="ellipse">
              <a:avLst/>
            </a:prstGeom>
            <a:solidFill>
              <a:srgbClr val="0000CC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Oval 298">
              <a:extLst>
                <a:ext uri="{FF2B5EF4-FFF2-40B4-BE49-F238E27FC236}">
                  <a16:creationId xmlns:a16="http://schemas.microsoft.com/office/drawing/2014/main" id="{F775F235-6F2E-46C2-A51D-1DF0EE5C6C4E}"/>
                </a:ext>
              </a:extLst>
            </p:cNvPr>
            <p:cNvSpPr/>
            <p:nvPr/>
          </p:nvSpPr>
          <p:spPr>
            <a:xfrm>
              <a:off x="3200400" y="2202934"/>
              <a:ext cx="64725" cy="58143"/>
            </a:xfrm>
            <a:prstGeom prst="ellipse">
              <a:avLst/>
            </a:prstGeom>
            <a:solidFill>
              <a:srgbClr val="000099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00">
              <a:extLst>
                <a:ext uri="{FF2B5EF4-FFF2-40B4-BE49-F238E27FC236}">
                  <a16:creationId xmlns:a16="http://schemas.microsoft.com/office/drawing/2014/main" id="{ADE4A07C-0586-4C31-A406-2A8F24A7EBB2}"/>
                </a:ext>
              </a:extLst>
            </p:cNvPr>
            <p:cNvSpPr/>
            <p:nvPr/>
          </p:nvSpPr>
          <p:spPr>
            <a:xfrm>
              <a:off x="5486400" y="1871434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301">
              <a:extLst>
                <a:ext uri="{FF2B5EF4-FFF2-40B4-BE49-F238E27FC236}">
                  <a16:creationId xmlns:a16="http://schemas.microsoft.com/office/drawing/2014/main" id="{216DF274-C6E8-44FA-8ADE-8358EF528505}"/>
                </a:ext>
              </a:extLst>
            </p:cNvPr>
            <p:cNvSpPr/>
            <p:nvPr/>
          </p:nvSpPr>
          <p:spPr>
            <a:xfrm>
              <a:off x="5420796" y="1777818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230">
              <a:extLst>
                <a:ext uri="{FF2B5EF4-FFF2-40B4-BE49-F238E27FC236}">
                  <a16:creationId xmlns:a16="http://schemas.microsoft.com/office/drawing/2014/main" id="{6FD8A452-135D-41D3-B702-9BF1C698CE4B}"/>
                </a:ext>
              </a:extLst>
            </p:cNvPr>
            <p:cNvSpPr/>
            <p:nvPr/>
          </p:nvSpPr>
          <p:spPr>
            <a:xfrm>
              <a:off x="1478317" y="2264179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261">
              <a:extLst>
                <a:ext uri="{FF2B5EF4-FFF2-40B4-BE49-F238E27FC236}">
                  <a16:creationId xmlns:a16="http://schemas.microsoft.com/office/drawing/2014/main" id="{41D17E9C-6C9A-4E8D-BF3B-B56166FF9F5B}"/>
                </a:ext>
              </a:extLst>
            </p:cNvPr>
            <p:cNvSpPr/>
            <p:nvPr/>
          </p:nvSpPr>
          <p:spPr>
            <a:xfrm>
              <a:off x="3482795" y="2388500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239">
              <a:extLst>
                <a:ext uri="{FF2B5EF4-FFF2-40B4-BE49-F238E27FC236}">
                  <a16:creationId xmlns:a16="http://schemas.microsoft.com/office/drawing/2014/main" id="{14E8EAC2-6B25-454F-B40E-FF52619C3218}"/>
                </a:ext>
              </a:extLst>
            </p:cNvPr>
            <p:cNvSpPr/>
            <p:nvPr/>
          </p:nvSpPr>
          <p:spPr>
            <a:xfrm>
              <a:off x="8120535" y="3069682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260">
              <a:extLst>
                <a:ext uri="{FF2B5EF4-FFF2-40B4-BE49-F238E27FC236}">
                  <a16:creationId xmlns:a16="http://schemas.microsoft.com/office/drawing/2014/main" id="{A40C7551-652D-4E36-B188-32CD7EDA0A98}"/>
                </a:ext>
              </a:extLst>
            </p:cNvPr>
            <p:cNvSpPr/>
            <p:nvPr/>
          </p:nvSpPr>
          <p:spPr>
            <a:xfrm>
              <a:off x="4504199" y="3423580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144">
              <a:extLst>
                <a:ext uri="{FF2B5EF4-FFF2-40B4-BE49-F238E27FC236}">
                  <a16:creationId xmlns:a16="http://schemas.microsoft.com/office/drawing/2014/main" id="{090A9B8B-F7FE-4B8C-AF52-8559928828F0}"/>
                </a:ext>
              </a:extLst>
            </p:cNvPr>
            <p:cNvSpPr/>
            <p:nvPr/>
          </p:nvSpPr>
          <p:spPr>
            <a:xfrm>
              <a:off x="5219824" y="1997328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255">
              <a:extLst>
                <a:ext uri="{FF2B5EF4-FFF2-40B4-BE49-F238E27FC236}">
                  <a16:creationId xmlns:a16="http://schemas.microsoft.com/office/drawing/2014/main" id="{2C95E0D0-8641-4BF0-AB21-05B16361A303}"/>
                </a:ext>
              </a:extLst>
            </p:cNvPr>
            <p:cNvSpPr/>
            <p:nvPr/>
          </p:nvSpPr>
          <p:spPr>
            <a:xfrm>
              <a:off x="5487019" y="1624741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259">
              <a:extLst>
                <a:ext uri="{FF2B5EF4-FFF2-40B4-BE49-F238E27FC236}">
                  <a16:creationId xmlns:a16="http://schemas.microsoft.com/office/drawing/2014/main" id="{2020EB53-2F42-4FB8-96BC-D9F154F6CABB}"/>
                </a:ext>
              </a:extLst>
            </p:cNvPr>
            <p:cNvSpPr/>
            <p:nvPr/>
          </p:nvSpPr>
          <p:spPr>
            <a:xfrm>
              <a:off x="2373708" y="2505525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144">
              <a:extLst>
                <a:ext uri="{FF2B5EF4-FFF2-40B4-BE49-F238E27FC236}">
                  <a16:creationId xmlns:a16="http://schemas.microsoft.com/office/drawing/2014/main" id="{CD44D4F2-EC60-4BA0-88FF-EB902E112C7D}"/>
                </a:ext>
              </a:extLst>
            </p:cNvPr>
            <p:cNvSpPr/>
            <p:nvPr/>
          </p:nvSpPr>
          <p:spPr>
            <a:xfrm>
              <a:off x="5080124" y="1997328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Oval 260">
              <a:extLst>
                <a:ext uri="{FF2B5EF4-FFF2-40B4-BE49-F238E27FC236}">
                  <a16:creationId xmlns:a16="http://schemas.microsoft.com/office/drawing/2014/main" id="{EECC62D7-B445-4302-A1C0-0D6EEC0C2258}"/>
                </a:ext>
              </a:extLst>
            </p:cNvPr>
            <p:cNvSpPr/>
            <p:nvPr/>
          </p:nvSpPr>
          <p:spPr>
            <a:xfrm>
              <a:off x="4986799" y="3169580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261">
              <a:extLst>
                <a:ext uri="{FF2B5EF4-FFF2-40B4-BE49-F238E27FC236}">
                  <a16:creationId xmlns:a16="http://schemas.microsoft.com/office/drawing/2014/main" id="{6A1091AE-2EA3-4D44-A786-FB14A4A10964}"/>
                </a:ext>
              </a:extLst>
            </p:cNvPr>
            <p:cNvSpPr/>
            <p:nvPr/>
          </p:nvSpPr>
          <p:spPr>
            <a:xfrm>
              <a:off x="3705045" y="2242450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144">
              <a:extLst>
                <a:ext uri="{FF2B5EF4-FFF2-40B4-BE49-F238E27FC236}">
                  <a16:creationId xmlns:a16="http://schemas.microsoft.com/office/drawing/2014/main" id="{11ACA9AE-3B4A-4F64-B07F-EB43A014927E}"/>
                </a:ext>
              </a:extLst>
            </p:cNvPr>
            <p:cNvSpPr/>
            <p:nvPr/>
          </p:nvSpPr>
          <p:spPr>
            <a:xfrm>
              <a:off x="4931280" y="3122294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144">
              <a:extLst>
                <a:ext uri="{FF2B5EF4-FFF2-40B4-BE49-F238E27FC236}">
                  <a16:creationId xmlns:a16="http://schemas.microsoft.com/office/drawing/2014/main" id="{89EC89BD-21ED-45EA-BA50-CE1C216EDA1D}"/>
                </a:ext>
              </a:extLst>
            </p:cNvPr>
            <p:cNvSpPr/>
            <p:nvPr/>
          </p:nvSpPr>
          <p:spPr>
            <a:xfrm>
              <a:off x="4794120" y="2427350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237">
              <a:extLst>
                <a:ext uri="{FF2B5EF4-FFF2-40B4-BE49-F238E27FC236}">
                  <a16:creationId xmlns:a16="http://schemas.microsoft.com/office/drawing/2014/main" id="{A37A58C1-F535-4870-8559-7C6C3259BC82}"/>
                </a:ext>
              </a:extLst>
            </p:cNvPr>
            <p:cNvSpPr/>
            <p:nvPr/>
          </p:nvSpPr>
          <p:spPr>
            <a:xfrm>
              <a:off x="5008683" y="1867077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223">
              <a:extLst>
                <a:ext uri="{FF2B5EF4-FFF2-40B4-BE49-F238E27FC236}">
                  <a16:creationId xmlns:a16="http://schemas.microsoft.com/office/drawing/2014/main" id="{9A581414-F372-4CF7-860B-0E90840CAB39}"/>
                </a:ext>
              </a:extLst>
            </p:cNvPr>
            <p:cNvSpPr/>
            <p:nvPr/>
          </p:nvSpPr>
          <p:spPr>
            <a:xfrm>
              <a:off x="4251896" y="2333815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240">
              <a:extLst>
                <a:ext uri="{FF2B5EF4-FFF2-40B4-BE49-F238E27FC236}">
                  <a16:creationId xmlns:a16="http://schemas.microsoft.com/office/drawing/2014/main" id="{79E3397C-BB51-4EBE-9605-2B33EE4AC88A}"/>
                </a:ext>
              </a:extLst>
            </p:cNvPr>
            <p:cNvSpPr/>
            <p:nvPr/>
          </p:nvSpPr>
          <p:spPr>
            <a:xfrm>
              <a:off x="3432396" y="2280986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261">
              <a:extLst>
                <a:ext uri="{FF2B5EF4-FFF2-40B4-BE49-F238E27FC236}">
                  <a16:creationId xmlns:a16="http://schemas.microsoft.com/office/drawing/2014/main" id="{B5D58CB7-8402-4083-8C16-79CC08A66240}"/>
                </a:ext>
              </a:extLst>
            </p:cNvPr>
            <p:cNvSpPr/>
            <p:nvPr/>
          </p:nvSpPr>
          <p:spPr>
            <a:xfrm>
              <a:off x="3559890" y="2449464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144">
              <a:extLst>
                <a:ext uri="{FF2B5EF4-FFF2-40B4-BE49-F238E27FC236}">
                  <a16:creationId xmlns:a16="http://schemas.microsoft.com/office/drawing/2014/main" id="{C9124202-EC21-48D7-BDA9-22C8DB87599C}"/>
                </a:ext>
              </a:extLst>
            </p:cNvPr>
            <p:cNvSpPr/>
            <p:nvPr/>
          </p:nvSpPr>
          <p:spPr>
            <a:xfrm>
              <a:off x="5141081" y="1999125"/>
              <a:ext cx="64725" cy="58143"/>
            </a:xfrm>
            <a:prstGeom prst="ellipse">
              <a:avLst/>
            </a:prstGeom>
            <a:solidFill>
              <a:srgbClr val="00B05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Forme libre : forme 58">
              <a:extLst>
                <a:ext uri="{FF2B5EF4-FFF2-40B4-BE49-F238E27FC236}">
                  <a16:creationId xmlns:a16="http://schemas.microsoft.com/office/drawing/2014/main" id="{2F8E0BED-0617-4254-8A81-C9CBF018391C}"/>
                </a:ext>
              </a:extLst>
            </p:cNvPr>
            <p:cNvSpPr/>
            <p:nvPr/>
          </p:nvSpPr>
          <p:spPr>
            <a:xfrm>
              <a:off x="4442908" y="2366988"/>
              <a:ext cx="264169" cy="48410"/>
            </a:xfrm>
            <a:custGeom>
              <a:avLst/>
              <a:gdLst>
                <a:gd name="connsiteX0" fmla="*/ 0 w 264169"/>
                <a:gd name="connsiteY0" fmla="*/ 43031 h 48410"/>
                <a:gd name="connsiteX1" fmla="*/ 37652 w 264169"/>
                <a:gd name="connsiteY1" fmla="*/ 37652 h 48410"/>
                <a:gd name="connsiteX2" fmla="*/ 69925 w 264169"/>
                <a:gd name="connsiteY2" fmla="*/ 26894 h 48410"/>
                <a:gd name="connsiteX3" fmla="*/ 96819 w 264169"/>
                <a:gd name="connsiteY3" fmla="*/ 32273 h 48410"/>
                <a:gd name="connsiteX4" fmla="*/ 134471 w 264169"/>
                <a:gd name="connsiteY4" fmla="*/ 21515 h 48410"/>
                <a:gd name="connsiteX5" fmla="*/ 166744 w 264169"/>
                <a:gd name="connsiteY5" fmla="*/ 0 h 48410"/>
                <a:gd name="connsiteX6" fmla="*/ 188259 w 264169"/>
                <a:gd name="connsiteY6" fmla="*/ 21515 h 48410"/>
                <a:gd name="connsiteX7" fmla="*/ 204396 w 264169"/>
                <a:gd name="connsiteY7" fmla="*/ 26894 h 48410"/>
                <a:gd name="connsiteX8" fmla="*/ 247426 w 264169"/>
                <a:gd name="connsiteY8" fmla="*/ 43031 h 48410"/>
                <a:gd name="connsiteX9" fmla="*/ 263563 w 264169"/>
                <a:gd name="connsiteY9" fmla="*/ 48410 h 48410"/>
                <a:gd name="connsiteX10" fmla="*/ 258184 w 264169"/>
                <a:gd name="connsiteY10" fmla="*/ 43031 h 484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4169" h="48410">
                  <a:moveTo>
                    <a:pt x="0" y="43031"/>
                  </a:moveTo>
                  <a:cubicBezTo>
                    <a:pt x="12551" y="41238"/>
                    <a:pt x="25299" y="40503"/>
                    <a:pt x="37652" y="37652"/>
                  </a:cubicBezTo>
                  <a:cubicBezTo>
                    <a:pt x="48701" y="35102"/>
                    <a:pt x="69925" y="26894"/>
                    <a:pt x="69925" y="26894"/>
                  </a:cubicBezTo>
                  <a:cubicBezTo>
                    <a:pt x="78890" y="28687"/>
                    <a:pt x="87677" y="32273"/>
                    <a:pt x="96819" y="32273"/>
                  </a:cubicBezTo>
                  <a:cubicBezTo>
                    <a:pt x="99604" y="32273"/>
                    <a:pt x="129906" y="24051"/>
                    <a:pt x="134471" y="21515"/>
                  </a:cubicBezTo>
                  <a:cubicBezTo>
                    <a:pt x="145773" y="15236"/>
                    <a:pt x="166744" y="0"/>
                    <a:pt x="166744" y="0"/>
                  </a:cubicBezTo>
                  <a:cubicBezTo>
                    <a:pt x="209775" y="14345"/>
                    <a:pt x="159570" y="-7172"/>
                    <a:pt x="188259" y="21515"/>
                  </a:cubicBezTo>
                  <a:cubicBezTo>
                    <a:pt x="192268" y="25524"/>
                    <a:pt x="199017" y="25101"/>
                    <a:pt x="204396" y="26894"/>
                  </a:cubicBezTo>
                  <a:cubicBezTo>
                    <a:pt x="230958" y="44603"/>
                    <a:pt x="210206" y="33726"/>
                    <a:pt x="247426" y="43031"/>
                  </a:cubicBezTo>
                  <a:cubicBezTo>
                    <a:pt x="252927" y="44406"/>
                    <a:pt x="257893" y="48410"/>
                    <a:pt x="263563" y="48410"/>
                  </a:cubicBezTo>
                  <a:cubicBezTo>
                    <a:pt x="266099" y="48410"/>
                    <a:pt x="259977" y="44824"/>
                    <a:pt x="258184" y="43031"/>
                  </a:cubicBezTo>
                </a:path>
              </a:pathLst>
            </a:custGeom>
            <a:noFill/>
            <a:ln w="6350"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229">
              <a:extLst>
                <a:ext uri="{FF2B5EF4-FFF2-40B4-BE49-F238E27FC236}">
                  <a16:creationId xmlns:a16="http://schemas.microsoft.com/office/drawing/2014/main" id="{E4F49087-CFEF-4B3A-8E20-A5211C95A498}"/>
                </a:ext>
              </a:extLst>
            </p:cNvPr>
            <p:cNvSpPr/>
            <p:nvPr/>
          </p:nvSpPr>
          <p:spPr>
            <a:xfrm>
              <a:off x="4584328" y="2434774"/>
              <a:ext cx="64725" cy="58143"/>
            </a:xfrm>
            <a:prstGeom prst="ellipse">
              <a:avLst/>
            </a:prstGeom>
            <a:solidFill>
              <a:srgbClr val="FFFF00"/>
            </a:solidFill>
            <a:ln w="317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0" name="TextBox 273">
            <a:extLst>
              <a:ext uri="{FF2B5EF4-FFF2-40B4-BE49-F238E27FC236}">
                <a16:creationId xmlns:a16="http://schemas.microsoft.com/office/drawing/2014/main" id="{EE8DE14F-88CF-4BE6-8E48-FB47C1A4EC5E}"/>
              </a:ext>
            </a:extLst>
          </p:cNvPr>
          <p:cNvSpPr txBox="1"/>
          <p:nvPr/>
        </p:nvSpPr>
        <p:spPr>
          <a:xfrm>
            <a:off x="378886" y="5022057"/>
            <a:ext cx="27587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Ratified/acceded: 61</a:t>
            </a:r>
          </a:p>
        </p:txBody>
      </p:sp>
      <p:sp>
        <p:nvSpPr>
          <p:cNvPr id="171" name="TextBox 274">
            <a:extLst>
              <a:ext uri="{FF2B5EF4-FFF2-40B4-BE49-F238E27FC236}">
                <a16:creationId xmlns:a16="http://schemas.microsoft.com/office/drawing/2014/main" id="{BCD66CD7-6AAB-466F-BDF2-E989571E1F58}"/>
              </a:ext>
            </a:extLst>
          </p:cNvPr>
          <p:cNvSpPr txBox="1"/>
          <p:nvPr/>
        </p:nvSpPr>
        <p:spPr>
          <a:xfrm>
            <a:off x="369065" y="5503659"/>
            <a:ext cx="290753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Signed: 4</a:t>
            </a:r>
          </a:p>
        </p:txBody>
      </p:sp>
      <p:sp>
        <p:nvSpPr>
          <p:cNvPr id="172" name="TextBox 275">
            <a:extLst>
              <a:ext uri="{FF2B5EF4-FFF2-40B4-BE49-F238E27FC236}">
                <a16:creationId xmlns:a16="http://schemas.microsoft.com/office/drawing/2014/main" id="{7BEB2708-1C9C-417B-BF02-12A68AFFE2D2}"/>
              </a:ext>
            </a:extLst>
          </p:cNvPr>
          <p:cNvSpPr txBox="1"/>
          <p:nvPr/>
        </p:nvSpPr>
        <p:spPr>
          <a:xfrm>
            <a:off x="396280" y="6012359"/>
            <a:ext cx="27587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Invited to accede:  6</a:t>
            </a:r>
          </a:p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= 71</a:t>
            </a:r>
          </a:p>
        </p:txBody>
      </p:sp>
      <p:sp>
        <p:nvSpPr>
          <p:cNvPr id="173" name="TextBox 276">
            <a:extLst>
              <a:ext uri="{FF2B5EF4-FFF2-40B4-BE49-F238E27FC236}">
                <a16:creationId xmlns:a16="http://schemas.microsoft.com/office/drawing/2014/main" id="{41FD70AC-2DB3-4155-93C7-5251EB1762E8}"/>
              </a:ext>
            </a:extLst>
          </p:cNvPr>
          <p:cNvSpPr txBox="1"/>
          <p:nvPr/>
        </p:nvSpPr>
        <p:spPr>
          <a:xfrm>
            <a:off x="3657600" y="4953000"/>
            <a:ext cx="49812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Other States with laws/draft laws largely in line with Budapest Convention = 20+</a:t>
            </a:r>
          </a:p>
        </p:txBody>
      </p:sp>
      <p:sp>
        <p:nvSpPr>
          <p:cNvPr id="174" name="Oval 277">
            <a:extLst>
              <a:ext uri="{FF2B5EF4-FFF2-40B4-BE49-F238E27FC236}">
                <a16:creationId xmlns:a16="http://schemas.microsoft.com/office/drawing/2014/main" id="{7D798E8E-A43E-4A37-A0D3-3B369729AE03}"/>
              </a:ext>
            </a:extLst>
          </p:cNvPr>
          <p:cNvSpPr/>
          <p:nvPr/>
        </p:nvSpPr>
        <p:spPr>
          <a:xfrm>
            <a:off x="2885906" y="5553991"/>
            <a:ext cx="556281" cy="574516"/>
          </a:xfrm>
          <a:prstGeom prst="ellipse">
            <a:avLst/>
          </a:prstGeom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 Narrow" panose="020B0606020202030204" pitchFamily="34" charset="0"/>
            </a:endParaRPr>
          </a:p>
        </p:txBody>
      </p:sp>
      <p:sp>
        <p:nvSpPr>
          <p:cNvPr id="175" name="Oval 278">
            <a:extLst>
              <a:ext uri="{FF2B5EF4-FFF2-40B4-BE49-F238E27FC236}">
                <a16:creationId xmlns:a16="http://schemas.microsoft.com/office/drawing/2014/main" id="{F2385334-F647-4664-91D5-99490425B2E9}"/>
              </a:ext>
            </a:extLst>
          </p:cNvPr>
          <p:cNvSpPr/>
          <p:nvPr/>
        </p:nvSpPr>
        <p:spPr>
          <a:xfrm>
            <a:off x="2885907" y="4967222"/>
            <a:ext cx="556280" cy="592809"/>
          </a:xfrm>
          <a:prstGeom prst="ellipse">
            <a:avLst/>
          </a:prstGeom>
          <a:solidFill>
            <a:srgbClr val="0000CC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 Narrow" panose="020B0606020202030204" pitchFamily="34" charset="0"/>
            </a:endParaRPr>
          </a:p>
        </p:txBody>
      </p:sp>
      <p:sp>
        <p:nvSpPr>
          <p:cNvPr id="176" name="Oval 279">
            <a:extLst>
              <a:ext uri="{FF2B5EF4-FFF2-40B4-BE49-F238E27FC236}">
                <a16:creationId xmlns:a16="http://schemas.microsoft.com/office/drawing/2014/main" id="{3FB2F694-A179-44E6-B67A-F0F2A8B64C76}"/>
              </a:ext>
            </a:extLst>
          </p:cNvPr>
          <p:cNvSpPr/>
          <p:nvPr/>
        </p:nvSpPr>
        <p:spPr>
          <a:xfrm>
            <a:off x="2885907" y="6146896"/>
            <a:ext cx="540891" cy="558704"/>
          </a:xfrm>
          <a:prstGeom prst="ellipse">
            <a:avLst/>
          </a:prstGeom>
          <a:solidFill>
            <a:srgbClr val="9933FF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 Narrow" panose="020B0606020202030204" pitchFamily="34" charset="0"/>
            </a:endParaRPr>
          </a:p>
        </p:txBody>
      </p:sp>
      <p:sp>
        <p:nvSpPr>
          <p:cNvPr id="177" name="Oval 280">
            <a:extLst>
              <a:ext uri="{FF2B5EF4-FFF2-40B4-BE49-F238E27FC236}">
                <a16:creationId xmlns:a16="http://schemas.microsoft.com/office/drawing/2014/main" id="{3B1173EB-2416-4B07-BD14-240A05091377}"/>
              </a:ext>
            </a:extLst>
          </p:cNvPr>
          <p:cNvSpPr/>
          <p:nvPr/>
        </p:nvSpPr>
        <p:spPr>
          <a:xfrm>
            <a:off x="8130586" y="5339188"/>
            <a:ext cx="617878" cy="597661"/>
          </a:xfrm>
          <a:prstGeom prst="ellipse">
            <a:avLst/>
          </a:prstGeom>
          <a:solidFill>
            <a:srgbClr val="00B050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 Narrow" panose="020B0606020202030204" pitchFamily="34" charset="0"/>
            </a:endParaRPr>
          </a:p>
        </p:txBody>
      </p:sp>
      <p:sp>
        <p:nvSpPr>
          <p:cNvPr id="178" name="TextBox 281">
            <a:extLst>
              <a:ext uri="{FF2B5EF4-FFF2-40B4-BE49-F238E27FC236}">
                <a16:creationId xmlns:a16="http://schemas.microsoft.com/office/drawing/2014/main" id="{451A4CDA-AA04-40E7-B657-5512A4E1A715}"/>
              </a:ext>
            </a:extLst>
          </p:cNvPr>
          <p:cNvSpPr txBox="1"/>
          <p:nvPr/>
        </p:nvSpPr>
        <p:spPr>
          <a:xfrm>
            <a:off x="3632076" y="5778775"/>
            <a:ext cx="49812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Further States drawing on Budapest Convention for legislation = 50+</a:t>
            </a:r>
          </a:p>
        </p:txBody>
      </p:sp>
      <p:sp>
        <p:nvSpPr>
          <p:cNvPr id="179" name="Oval 283">
            <a:extLst>
              <a:ext uri="{FF2B5EF4-FFF2-40B4-BE49-F238E27FC236}">
                <a16:creationId xmlns:a16="http://schemas.microsoft.com/office/drawing/2014/main" id="{7ED29D06-C13E-4DF5-9F67-014BE431094A}"/>
              </a:ext>
            </a:extLst>
          </p:cNvPr>
          <p:cNvSpPr/>
          <p:nvPr/>
        </p:nvSpPr>
        <p:spPr>
          <a:xfrm>
            <a:off x="8118876" y="5943600"/>
            <a:ext cx="629587" cy="597661"/>
          </a:xfrm>
          <a:prstGeom prst="ellipse">
            <a:avLst/>
          </a:prstGeom>
          <a:solidFill>
            <a:srgbClr val="FFFF00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Arial Narrow" panose="020B060602020203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1EED06A7-B081-445C-89CE-E2DD70248029}"/>
              </a:ext>
            </a:extLst>
          </p:cNvPr>
          <p:cNvSpPr/>
          <p:nvPr/>
        </p:nvSpPr>
        <p:spPr>
          <a:xfrm>
            <a:off x="-76200" y="4758722"/>
            <a:ext cx="9215393" cy="126305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1506B6C-1C55-4A58-8512-357D21736A13}"/>
              </a:ext>
            </a:extLst>
          </p:cNvPr>
          <p:cNvSpPr txBox="1"/>
          <p:nvPr/>
        </p:nvSpPr>
        <p:spPr>
          <a:xfrm>
            <a:off x="7115606" y="823079"/>
            <a:ext cx="2121661" cy="3970318"/>
          </a:xfrm>
          <a:prstGeom prst="rect">
            <a:avLst/>
          </a:prstGeom>
          <a:solidFill>
            <a:srgbClr val="2F618F"/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Parties:</a:t>
            </a:r>
          </a:p>
          <a:p>
            <a:endParaRPr lang="en-GB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Cabo Verde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Mauritius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Morocco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Senegal</a:t>
            </a:r>
          </a:p>
          <a:p>
            <a:endParaRPr lang="en-GB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Signatory / invited to accede:</a:t>
            </a:r>
          </a:p>
          <a:p>
            <a:endParaRPr lang="en-GB" b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Ghana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Nigeria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South Africa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GB" b="1" dirty="0">
                <a:solidFill>
                  <a:schemeClr val="bg1"/>
                </a:solidFill>
                <a:latin typeface="Arial Narrow" panose="020B0606020202030204" pitchFamily="34" charset="0"/>
              </a:rPr>
              <a:t>Tunisia</a:t>
            </a:r>
          </a:p>
        </p:txBody>
      </p:sp>
    </p:spTree>
    <p:extLst>
      <p:ext uri="{BB962C8B-B14F-4D97-AF65-F5344CB8AC3E}">
        <p14:creationId xmlns:p14="http://schemas.microsoft.com/office/powerpoint/2010/main" val="464398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34881" y="6741368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-36512" y="0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416D1FA4-5C06-4E85-B643-BEC92F167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157346"/>
              </p:ext>
            </p:extLst>
          </p:nvPr>
        </p:nvGraphicFramePr>
        <p:xfrm>
          <a:off x="323608" y="1371600"/>
          <a:ext cx="8496784" cy="2584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422246718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439569376"/>
                    </a:ext>
                  </a:extLst>
                </a:gridCol>
                <a:gridCol w="973520">
                  <a:extLst>
                    <a:ext uri="{9D8B030D-6E8A-4147-A177-3AD203B41FA5}">
                      <a16:colId xmlns:a16="http://schemas.microsoft.com/office/drawing/2014/main" val="3059763263"/>
                    </a:ext>
                  </a:extLst>
                </a:gridCol>
                <a:gridCol w="988110">
                  <a:extLst>
                    <a:ext uri="{9D8B030D-6E8A-4147-A177-3AD203B41FA5}">
                      <a16:colId xmlns:a16="http://schemas.microsoft.com/office/drawing/2014/main" val="926586905"/>
                    </a:ext>
                  </a:extLst>
                </a:gridCol>
                <a:gridCol w="987114">
                  <a:extLst>
                    <a:ext uri="{9D8B030D-6E8A-4147-A177-3AD203B41FA5}">
                      <a16:colId xmlns:a16="http://schemas.microsoft.com/office/drawing/2014/main" val="2256090628"/>
                    </a:ext>
                  </a:extLst>
                </a:gridCol>
                <a:gridCol w="1217915">
                  <a:extLst>
                    <a:ext uri="{9D8B030D-6E8A-4147-A177-3AD203B41FA5}">
                      <a16:colId xmlns:a16="http://schemas.microsoft.com/office/drawing/2014/main" val="1336270177"/>
                    </a:ext>
                  </a:extLst>
                </a:gridCol>
                <a:gridCol w="945909">
                  <a:extLst>
                    <a:ext uri="{9D8B030D-6E8A-4147-A177-3AD203B41FA5}">
                      <a16:colId xmlns:a16="http://schemas.microsoft.com/office/drawing/2014/main" val="253280982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386073116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By January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2400" b="1" dirty="0">
                          <a:effectLst/>
                          <a:latin typeface="Arial Narrow" panose="020B0606020202030204" pitchFamily="34" charset="0"/>
                        </a:rPr>
                        <a:t>2013</a:t>
                      </a:r>
                      <a:endParaRPr lang="en-GB" sz="24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States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Largely in place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Partially in place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Not in place or no information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853757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Africa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11%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33%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30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56%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70403867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Americas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29%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34%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37%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20085158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Asia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31%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40%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29%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7356277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Europe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38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79%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17%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4%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7444977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Oceania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n-GB" sz="1800" b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21%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43%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36%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6198731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All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193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70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36%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>
                          <a:effectLst/>
                          <a:latin typeface="Arial Narrow" panose="020B0606020202030204" pitchFamily="34" charset="0"/>
                        </a:rPr>
                        <a:t>61</a:t>
                      </a:r>
                      <a:endParaRPr lang="en-GB" sz="1800" b="1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32%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62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effectLst/>
                          <a:latin typeface="Arial Narrow" panose="020B0606020202030204" pitchFamily="34" charset="0"/>
                        </a:rPr>
                        <a:t>32%</a:t>
                      </a:r>
                      <a:endParaRPr lang="en-GB" sz="18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241893"/>
                  </a:ext>
                </a:extLst>
              </a:tr>
            </a:tbl>
          </a:graphicData>
        </a:graphic>
      </p:graphicFrame>
      <p:graphicFrame>
        <p:nvGraphicFramePr>
          <p:cNvPr id="11" name="Tableau 10">
            <a:extLst>
              <a:ext uri="{FF2B5EF4-FFF2-40B4-BE49-F238E27FC236}">
                <a16:creationId xmlns:a16="http://schemas.microsoft.com/office/drawing/2014/main" id="{BD4ECE99-E03B-45A9-B2F7-480B6C8320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318750"/>
              </p:ext>
            </p:extLst>
          </p:nvPr>
        </p:nvGraphicFramePr>
        <p:xfrm>
          <a:off x="323608" y="4121520"/>
          <a:ext cx="8496948" cy="2584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>
                  <a:extLst>
                    <a:ext uri="{9D8B030D-6E8A-4147-A177-3AD203B41FA5}">
                      <a16:colId xmlns:a16="http://schemas.microsoft.com/office/drawing/2014/main" val="2312593956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4255030097"/>
                    </a:ext>
                  </a:extLst>
                </a:gridCol>
                <a:gridCol w="973522">
                  <a:extLst>
                    <a:ext uri="{9D8B030D-6E8A-4147-A177-3AD203B41FA5}">
                      <a16:colId xmlns:a16="http://schemas.microsoft.com/office/drawing/2014/main" val="1512426697"/>
                    </a:ext>
                  </a:extLst>
                </a:gridCol>
                <a:gridCol w="988109">
                  <a:extLst>
                    <a:ext uri="{9D8B030D-6E8A-4147-A177-3AD203B41FA5}">
                      <a16:colId xmlns:a16="http://schemas.microsoft.com/office/drawing/2014/main" val="737429440"/>
                    </a:ext>
                  </a:extLst>
                </a:gridCol>
                <a:gridCol w="987115">
                  <a:extLst>
                    <a:ext uri="{9D8B030D-6E8A-4147-A177-3AD203B41FA5}">
                      <a16:colId xmlns:a16="http://schemas.microsoft.com/office/drawing/2014/main" val="2416266099"/>
                    </a:ext>
                  </a:extLst>
                </a:gridCol>
                <a:gridCol w="1227718">
                  <a:extLst>
                    <a:ext uri="{9D8B030D-6E8A-4147-A177-3AD203B41FA5}">
                      <a16:colId xmlns:a16="http://schemas.microsoft.com/office/drawing/2014/main" val="1850372135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3823342655"/>
                    </a:ext>
                  </a:extLst>
                </a:gridCol>
                <a:gridCol w="1152132">
                  <a:extLst>
                    <a:ext uri="{9D8B030D-6E8A-4147-A177-3AD203B41FA5}">
                      <a16:colId xmlns:a16="http://schemas.microsoft.com/office/drawing/2014/main" val="1313911630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By January </a:t>
                      </a:r>
                      <a:r>
                        <a:rPr lang="en-GB" sz="2400" dirty="0">
                          <a:effectLst/>
                          <a:latin typeface="Arial Narrow" panose="020B0606020202030204" pitchFamily="34" charset="0"/>
                        </a:rPr>
                        <a:t>2018</a:t>
                      </a:r>
                      <a:endParaRPr lang="en-GB" sz="24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States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Largely in place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Partially in place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Not in place or no information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985403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Africa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26%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39%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35%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60722090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Americas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40%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43%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17%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49685967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Asia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40%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43%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17%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39956305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Europe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44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92%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8%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0%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949364242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0" dirty="0">
                          <a:effectLst/>
                          <a:latin typeface="Arial Narrow" panose="020B0606020202030204" pitchFamily="34" charset="0"/>
                        </a:rPr>
                        <a:t>All Oceania</a:t>
                      </a:r>
                      <a:endParaRPr lang="en-GB" sz="18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36%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n-GB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43%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21%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258268149"/>
                  </a:ext>
                </a:extLst>
              </a:tr>
              <a:tr h="324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  <a:latin typeface="Arial Narrow" panose="020B0606020202030204" pitchFamily="34" charset="0"/>
                        </a:rPr>
                        <a:t>All</a:t>
                      </a:r>
                      <a:endParaRPr lang="en-GB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193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94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49%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33%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18%</a:t>
                      </a:r>
                      <a:endParaRPr lang="en-GB" sz="1800" b="1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58315661"/>
                  </a:ext>
                </a:extLst>
              </a:tr>
            </a:tbl>
          </a:graphicData>
        </a:graphic>
      </p:graphicFrame>
      <p:sp>
        <p:nvSpPr>
          <p:cNvPr id="17" name="Rectangle 16">
            <a:extLst>
              <a:ext uri="{FF2B5EF4-FFF2-40B4-BE49-F238E27FC236}">
                <a16:creationId xmlns:a16="http://schemas.microsoft.com/office/drawing/2014/main" id="{28AF79E8-7C75-45AD-9E7A-5E602FC054C9}"/>
              </a:ext>
            </a:extLst>
          </p:cNvPr>
          <p:cNvSpPr/>
          <p:nvPr/>
        </p:nvSpPr>
        <p:spPr>
          <a:xfrm>
            <a:off x="1066800" y="0"/>
            <a:ext cx="7762824" cy="931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300"/>
              </a:spcAft>
            </a:pPr>
            <a:r>
              <a:rPr lang="en-GB" sz="2600" b="1" dirty="0">
                <a:solidFill>
                  <a:schemeClr val="bg1"/>
                </a:solidFill>
                <a:latin typeface="Arial Narrow" panose="020B0606020202030204" pitchFamily="34" charset="0"/>
              </a:rPr>
              <a:t>Legislation on cybercrime AND electronic evidence:</a:t>
            </a:r>
          </a:p>
          <a:p>
            <a:pPr algn="r">
              <a:spcAft>
                <a:spcPts val="300"/>
              </a:spcAft>
            </a:pPr>
            <a:r>
              <a:rPr lang="en-GB" sz="26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Progress 2013 – 2018 re substantive criminal law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DF83E51-187F-46F0-A1B7-A2573522FF0D}"/>
              </a:ext>
            </a:extLst>
          </p:cNvPr>
          <p:cNvSpPr/>
          <p:nvPr/>
        </p:nvSpPr>
        <p:spPr>
          <a:xfrm>
            <a:off x="170466" y="4800600"/>
            <a:ext cx="8803070" cy="31958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C14E473-4A3D-40BC-98EA-C95752F2F2BF}"/>
              </a:ext>
            </a:extLst>
          </p:cNvPr>
          <p:cNvSpPr/>
          <p:nvPr/>
        </p:nvSpPr>
        <p:spPr>
          <a:xfrm>
            <a:off x="152400" y="2042620"/>
            <a:ext cx="8803070" cy="31958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938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88522" y="6557282"/>
            <a:ext cx="36724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www.coe.int/cybercrime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34881" y="6741368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-36512" y="0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28AF79E8-7C75-45AD-9E7A-5E602FC054C9}"/>
              </a:ext>
            </a:extLst>
          </p:cNvPr>
          <p:cNvSpPr/>
          <p:nvPr/>
        </p:nvSpPr>
        <p:spPr>
          <a:xfrm>
            <a:off x="1066800" y="0"/>
            <a:ext cx="7762824" cy="931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300"/>
              </a:spcAft>
            </a:pPr>
            <a:r>
              <a:rPr lang="en-GB" sz="2600" b="1" dirty="0">
                <a:solidFill>
                  <a:schemeClr val="bg1"/>
                </a:solidFill>
                <a:latin typeface="Arial Narrow" panose="020B0606020202030204" pitchFamily="34" charset="0"/>
              </a:rPr>
              <a:t>Legislation on cybercrime AND electronic evidence:</a:t>
            </a:r>
          </a:p>
          <a:p>
            <a:pPr algn="r">
              <a:spcAft>
                <a:spcPts val="300"/>
              </a:spcAft>
            </a:pPr>
            <a:r>
              <a:rPr lang="en-GB" sz="2600" b="1" dirty="0">
                <a:solidFill>
                  <a:schemeClr val="bg1"/>
                </a:solidFill>
                <a:latin typeface="Arial Narrow" panose="020B0606020202030204" pitchFamily="34" charset="0"/>
              </a:rPr>
              <a:t>Progress 2013 – 2018 re procedural powers</a:t>
            </a:r>
          </a:p>
        </p:txBody>
      </p:sp>
      <p:graphicFrame>
        <p:nvGraphicFramePr>
          <p:cNvPr id="19" name="Tableau 18">
            <a:extLst>
              <a:ext uri="{FF2B5EF4-FFF2-40B4-BE49-F238E27FC236}">
                <a16:creationId xmlns:a16="http://schemas.microsoft.com/office/drawing/2014/main" id="{82B1ECFA-210D-406C-814C-E1E84C9FC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661045"/>
              </p:ext>
            </p:extLst>
          </p:nvPr>
        </p:nvGraphicFramePr>
        <p:xfrm>
          <a:off x="785681" y="1981200"/>
          <a:ext cx="7746759" cy="3129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2911">
                  <a:extLst>
                    <a:ext uri="{9D8B030D-6E8A-4147-A177-3AD203B41FA5}">
                      <a16:colId xmlns:a16="http://schemas.microsoft.com/office/drawing/2014/main" val="2303152164"/>
                    </a:ext>
                  </a:extLst>
                </a:gridCol>
                <a:gridCol w="625647">
                  <a:extLst>
                    <a:ext uri="{9D8B030D-6E8A-4147-A177-3AD203B41FA5}">
                      <a16:colId xmlns:a16="http://schemas.microsoft.com/office/drawing/2014/main" val="223196494"/>
                    </a:ext>
                  </a:extLst>
                </a:gridCol>
                <a:gridCol w="606096">
                  <a:extLst>
                    <a:ext uri="{9D8B030D-6E8A-4147-A177-3AD203B41FA5}">
                      <a16:colId xmlns:a16="http://schemas.microsoft.com/office/drawing/2014/main" val="4203941097"/>
                    </a:ext>
                  </a:extLst>
                </a:gridCol>
                <a:gridCol w="1238259">
                  <a:extLst>
                    <a:ext uri="{9D8B030D-6E8A-4147-A177-3AD203B41FA5}">
                      <a16:colId xmlns:a16="http://schemas.microsoft.com/office/drawing/2014/main" val="403005375"/>
                    </a:ext>
                  </a:extLst>
                </a:gridCol>
                <a:gridCol w="1077503">
                  <a:extLst>
                    <a:ext uri="{9D8B030D-6E8A-4147-A177-3AD203B41FA5}">
                      <a16:colId xmlns:a16="http://schemas.microsoft.com/office/drawing/2014/main" val="2735957698"/>
                    </a:ext>
                  </a:extLst>
                </a:gridCol>
                <a:gridCol w="169279">
                  <a:extLst>
                    <a:ext uri="{9D8B030D-6E8A-4147-A177-3AD203B41FA5}">
                      <a16:colId xmlns:a16="http://schemas.microsoft.com/office/drawing/2014/main" val="440201591"/>
                    </a:ext>
                  </a:extLst>
                </a:gridCol>
                <a:gridCol w="1319692">
                  <a:extLst>
                    <a:ext uri="{9D8B030D-6E8A-4147-A177-3AD203B41FA5}">
                      <a16:colId xmlns:a16="http://schemas.microsoft.com/office/drawing/2014/main" val="1588460419"/>
                    </a:ext>
                  </a:extLst>
                </a:gridCol>
                <a:gridCol w="1287372">
                  <a:extLst>
                    <a:ext uri="{9D8B030D-6E8A-4147-A177-3AD203B41FA5}">
                      <a16:colId xmlns:a16="http://schemas.microsoft.com/office/drawing/2014/main" val="2587352518"/>
                    </a:ext>
                  </a:extLst>
                </a:gridCol>
              </a:tblGrid>
              <a:tr h="360000">
                <a:tc gridSpan="3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Arial Narrow" panose="020B0606020202030204" pitchFamily="34" charset="0"/>
                        </a:rPr>
                        <a:t>Specific procedural powers </a:t>
                      </a: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Arial Narrow" panose="020B0606020202030204" pitchFamily="34" charset="0"/>
                        </a:rPr>
                        <a:t>In January 2013</a:t>
                      </a: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Arial Narrow" panose="020B0606020202030204" pitchFamily="34" charset="0"/>
                        </a:rPr>
                        <a:t>In January 2018</a:t>
                      </a: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090194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States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Largely in place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Arial Narrow" panose="020B0606020202030204" pitchFamily="34" charset="0"/>
                        </a:rPr>
                        <a:t>Largely in place</a:t>
                      </a: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4545168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effectLst/>
                          <a:latin typeface="Arial Narrow" panose="020B0606020202030204" pitchFamily="34" charset="0"/>
                        </a:rPr>
                        <a:t>All Africa</a:t>
                      </a:r>
                      <a:endParaRPr lang="en-GB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54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9%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19%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7836344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effectLst/>
                          <a:latin typeface="Arial Narrow" panose="020B0606020202030204" pitchFamily="34" charset="0"/>
                        </a:rPr>
                        <a:t>All Americas</a:t>
                      </a:r>
                      <a:endParaRPr lang="en-GB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35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14%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26%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0225979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effectLst/>
                          <a:latin typeface="Arial Narrow" panose="020B0606020202030204" pitchFamily="34" charset="0"/>
                        </a:rPr>
                        <a:t>All Asia</a:t>
                      </a:r>
                      <a:endParaRPr lang="en-GB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19%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31%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2977901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effectLst/>
                          <a:latin typeface="Arial Narrow" panose="020B0606020202030204" pitchFamily="34" charset="0"/>
                        </a:rPr>
                        <a:t>All Europe</a:t>
                      </a:r>
                      <a:endParaRPr lang="en-GB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48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31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65%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39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81%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4246710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0" dirty="0">
                          <a:effectLst/>
                          <a:latin typeface="Arial Narrow" panose="020B0606020202030204" pitchFamily="34" charset="0"/>
                        </a:rPr>
                        <a:t>All Oceania</a:t>
                      </a:r>
                      <a:endParaRPr lang="en-GB" sz="2000" b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7%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n-GB" sz="20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i="1" dirty="0">
                          <a:effectLst/>
                          <a:latin typeface="Arial Narrow" panose="020B0606020202030204" pitchFamily="34" charset="0"/>
                        </a:rPr>
                        <a:t>21%</a:t>
                      </a:r>
                      <a:endParaRPr lang="en-GB" sz="2000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594775769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dirty="0">
                          <a:effectLst/>
                          <a:latin typeface="Arial Narrow" panose="020B0606020202030204" pitchFamily="34" charset="0"/>
                        </a:rPr>
                        <a:t>All</a:t>
                      </a:r>
                      <a:endParaRPr lang="en-GB" sz="20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2B5D8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n-GB" sz="20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</a:rPr>
                        <a:t>193</a:t>
                      </a:r>
                      <a:endParaRPr lang="en-GB" sz="20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  <a:endParaRPr lang="en-GB" sz="20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i="1" dirty="0">
                          <a:effectLst/>
                          <a:latin typeface="Arial Narrow" panose="020B0606020202030204" pitchFamily="34" charset="0"/>
                        </a:rPr>
                        <a:t>26%</a:t>
                      </a:r>
                      <a:endParaRPr lang="en-GB" sz="2000" b="1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endParaRPr lang="en-GB" sz="2000" b="1" dirty="0"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dirty="0">
                          <a:effectLst/>
                          <a:latin typeface="Arial Narrow" panose="020B0606020202030204" pitchFamily="34" charset="0"/>
                        </a:rPr>
                        <a:t>74</a:t>
                      </a:r>
                      <a:endParaRPr lang="en-GB" sz="2000" b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en-GB" sz="2000" b="1" i="1" dirty="0">
                          <a:effectLst/>
                          <a:latin typeface="Arial Narrow" panose="020B0606020202030204" pitchFamily="34" charset="0"/>
                        </a:rPr>
                        <a:t>38%</a:t>
                      </a:r>
                      <a:endParaRPr lang="en-GB" sz="2000" b="1" i="1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18754640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A7E35E9-66C4-499E-890C-E2FFD57B9830}"/>
              </a:ext>
            </a:extLst>
          </p:cNvPr>
          <p:cNvSpPr/>
          <p:nvPr/>
        </p:nvSpPr>
        <p:spPr>
          <a:xfrm>
            <a:off x="533400" y="3026229"/>
            <a:ext cx="8229600" cy="319580"/>
          </a:xfrm>
          <a:prstGeom prst="rect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365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34881" y="6843220"/>
            <a:ext cx="9215393" cy="319580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0" y="1260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-36512" y="0"/>
            <a:ext cx="9180512" cy="998629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2" y="-60456"/>
            <a:ext cx="1296144" cy="10590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1">
            <a:extLst>
              <a:ext uri="{FF2B5EF4-FFF2-40B4-BE49-F238E27FC236}">
                <a16:creationId xmlns:a16="http://schemas.microsoft.com/office/drawing/2014/main" id="{589AB91F-E2E6-4D79-8A27-E773667F37DD}"/>
              </a:ext>
            </a:extLst>
          </p:cNvPr>
          <p:cNvSpPr txBox="1"/>
          <p:nvPr/>
        </p:nvSpPr>
        <p:spPr>
          <a:xfrm>
            <a:off x="1828800" y="76200"/>
            <a:ext cx="7086599" cy="892552"/>
          </a:xfrm>
          <a:prstGeom prst="rect">
            <a:avLst/>
          </a:prstGeom>
          <a:solidFill>
            <a:srgbClr val="2F618F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GB" sz="24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Cybercrime legislation and policies in Africa: </a:t>
            </a:r>
          </a:p>
          <a:p>
            <a:pPr algn="r"/>
            <a:r>
              <a:rPr lang="en-GB" sz="2800" b="1" dirty="0">
                <a:solidFill>
                  <a:schemeClr val="bg1"/>
                </a:solidFill>
                <a:latin typeface="Arial Narrow" panose="020B0606020202030204" pitchFamily="34" charset="0"/>
                <a:ea typeface="Segoe UI" pitchFamily="34" charset="0"/>
                <a:cs typeface="Segoe UI" pitchFamily="34" charset="0"/>
              </a:rPr>
              <a:t>Issues for discussion in Workshop 4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89511F55-28D0-46EA-AC76-CA5749AF4954}"/>
              </a:ext>
            </a:extLst>
          </p:cNvPr>
          <p:cNvSpPr txBox="1"/>
          <p:nvPr/>
        </p:nvSpPr>
        <p:spPr>
          <a:xfrm>
            <a:off x="172244" y="1066800"/>
            <a:ext cx="8763000" cy="5770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</a:pPr>
            <a:r>
              <a:rPr lang="en-GB" sz="2400" b="1" dirty="0">
                <a:solidFill>
                  <a:srgbClr val="2F618F"/>
                </a:solidFill>
                <a:latin typeface="Arial Narrow" panose="020B0606020202030204" pitchFamily="34" charset="0"/>
              </a:rPr>
              <a:t>Legislation on cybercrime AND electronic evidence: what is needed?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Making attacks against and by means of computers a criminal offence ►What substantive criminal law? 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Empowering law enforcement authorities to secure electronic evidence in relation to any crime ►What procedural law powers? What safeguards?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Enabling international cooperation  ►What is needed in terms of harmonisation/ compatibility of domestic legislation with international standards?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GB" sz="2400" dirty="0">
              <a:latin typeface="Arial Narrow" panose="020B0606020202030204" pitchFamily="34" charset="0"/>
            </a:endParaRPr>
          </a:p>
          <a:p>
            <a:pPr>
              <a:spcAft>
                <a:spcPts val="300"/>
              </a:spcAft>
            </a:pPr>
            <a:r>
              <a:rPr lang="en-GB" sz="2400" b="1" dirty="0">
                <a:solidFill>
                  <a:srgbClr val="2F618F"/>
                </a:solidFill>
                <a:latin typeface="Arial Narrow" panose="020B0606020202030204" pitchFamily="34" charset="0"/>
              </a:rPr>
              <a:t>Domestic legislation on cybercrime and e-evidence: What international benchmarks?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Budapest Convention on Cybercrime  ►what relevance, what benefits for Africa?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endParaRPr lang="en-GB" sz="2000" b="1" dirty="0">
              <a:latin typeface="Arial Narrow" panose="020B0606020202030204" pitchFamily="34" charset="0"/>
            </a:endParaRPr>
          </a:p>
          <a:p>
            <a:pPr>
              <a:spcAft>
                <a:spcPts val="300"/>
              </a:spcAft>
            </a:pPr>
            <a:r>
              <a:rPr lang="en-GB" sz="2400" b="1" dirty="0">
                <a:solidFill>
                  <a:srgbClr val="2F618F"/>
                </a:solidFill>
                <a:latin typeface="Arial Narrow" panose="020B0606020202030204" pitchFamily="34" charset="0"/>
              </a:rPr>
              <a:t>Legislation on cybercrime and e-evidence in Africa: what is the state of play?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What is the current situation?</a:t>
            </a:r>
          </a:p>
          <a:p>
            <a:pPr marL="342900" indent="-342900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en-GB" sz="2000" b="1" dirty="0">
                <a:latin typeface="Arial Narrow" panose="020B0606020202030204" pitchFamily="34" charset="0"/>
              </a:rPr>
              <a:t>How to move ahead with domestic reforms of legislation?</a:t>
            </a:r>
          </a:p>
        </p:txBody>
      </p:sp>
    </p:spTree>
    <p:extLst>
      <p:ext uri="{BB962C8B-B14F-4D97-AF65-F5344CB8AC3E}">
        <p14:creationId xmlns:p14="http://schemas.microsoft.com/office/powerpoint/2010/main" val="40332793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1142</TotalTime>
  <Words>881</Words>
  <Application>Microsoft Office PowerPoint</Application>
  <PresentationFormat>Affichage à l'écran (4:3)</PresentationFormat>
  <Paragraphs>296</Paragraphs>
  <Slides>10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20" baseType="lpstr">
      <vt:lpstr>맑은 고딕</vt:lpstr>
      <vt:lpstr>Arial</vt:lpstr>
      <vt:lpstr>Arial Narrow</vt:lpstr>
      <vt:lpstr>Calibri</vt:lpstr>
      <vt:lpstr>Courier New</vt:lpstr>
      <vt:lpstr>Segoe UI</vt:lpstr>
      <vt:lpstr>Times New Roman</vt:lpstr>
      <vt:lpstr>Wingdings</vt:lpstr>
      <vt:lpstr>Wingdings 3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SPIRIDON Virgil</dc:creator>
  <cp:lastModifiedBy>alexander eco</cp:lastModifiedBy>
  <cp:revision>47</cp:revision>
  <dcterms:created xsi:type="dcterms:W3CDTF">2006-08-16T00:00:00Z</dcterms:created>
  <dcterms:modified xsi:type="dcterms:W3CDTF">2018-10-15T10:42:11Z</dcterms:modified>
</cp:coreProperties>
</file>