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7" r:id="rId2"/>
    <p:sldId id="5148" r:id="rId3"/>
    <p:sldId id="5149" r:id="rId4"/>
    <p:sldId id="262" r:id="rId5"/>
    <p:sldId id="5154" r:id="rId6"/>
    <p:sldId id="5150" r:id="rId7"/>
    <p:sldId id="5155" r:id="rId8"/>
    <p:sldId id="5156" r:id="rId9"/>
    <p:sldId id="5157" r:id="rId10"/>
    <p:sldId id="5158" r:id="rId11"/>
    <p:sldId id="5159" r:id="rId12"/>
    <p:sldId id="5140" r:id="rId13"/>
  </p:sldIdLst>
  <p:sldSz cx="12192000" cy="6858000"/>
  <p:notesSz cx="6819900" cy="99187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CAPPUCCI Gioia" initials="SG" lastIdx="2" clrIdx="0">
    <p:extLst>
      <p:ext uri="{19B8F6BF-5375-455C-9EA6-DF929625EA0E}">
        <p15:presenceInfo xmlns:p15="http://schemas.microsoft.com/office/powerpoint/2012/main" userId="S::Gioia.SCAPPUCCI@coe.int::705e9c33-f651-4f08-9c11-96dc1e19a48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74742" autoAdjust="0"/>
  </p:normalViewPr>
  <p:slideViewPr>
    <p:cSldViewPr>
      <p:cViewPr varScale="1">
        <p:scale>
          <a:sx n="82" d="100"/>
          <a:sy n="82" d="100"/>
        </p:scale>
        <p:origin x="1674"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53B287F-F8A4-488F-8DEA-A6BE3037398A}" type="doc">
      <dgm:prSet loTypeId="urn:microsoft.com/office/officeart/2005/8/layout/funnel1" loCatId="process" qsTypeId="urn:microsoft.com/office/officeart/2005/8/quickstyle/simple1" qsCatId="simple" csTypeId="urn:microsoft.com/office/officeart/2005/8/colors/accent1_2" csCatId="accent1" phldr="1"/>
      <dgm:spPr/>
      <dgm:t>
        <a:bodyPr/>
        <a:lstStyle/>
        <a:p>
          <a:endParaRPr lang="fr-FR"/>
        </a:p>
      </dgm:t>
    </dgm:pt>
    <dgm:pt modelId="{653D67EA-0123-42C5-A375-62975D75E76E}">
      <dgm:prSet phldrT="[Text]" custT="1"/>
      <dgm:spPr/>
      <dgm:t>
        <a:bodyPr/>
        <a:lstStyle/>
        <a:p>
          <a:pPr algn="ctr"/>
          <a:r>
            <a:rPr lang="en-GB" sz="1800" dirty="0">
              <a:effectLst/>
              <a:latin typeface="+mn-lt"/>
              <a:ea typeface="Calibri" panose="020F0502020204030204" pitchFamily="34" charset="0"/>
              <a:cs typeface="Arial" panose="020B0604020202020204" pitchFamily="34" charset="0"/>
            </a:rPr>
            <a:t>Assessment of the legal, policy and institutional framework</a:t>
          </a:r>
          <a:endParaRPr lang="fr-FR" sz="1800" dirty="0">
            <a:solidFill>
              <a:schemeClr val="accent6">
                <a:lumMod val="75000"/>
              </a:schemeClr>
            </a:solidFill>
          </a:endParaRPr>
        </a:p>
      </dgm:t>
    </dgm:pt>
    <dgm:pt modelId="{8F5172FA-B405-4B92-99A7-448A2E48A851}" type="parTrans" cxnId="{CF226454-68E2-4FAA-A07B-F3046C67F628}">
      <dgm:prSet/>
      <dgm:spPr/>
      <dgm:t>
        <a:bodyPr/>
        <a:lstStyle/>
        <a:p>
          <a:endParaRPr lang="fr-FR"/>
        </a:p>
      </dgm:t>
    </dgm:pt>
    <dgm:pt modelId="{A05A1434-1D48-40E9-95BE-F578D78F5670}" type="sibTrans" cxnId="{CF226454-68E2-4FAA-A07B-F3046C67F628}">
      <dgm:prSet/>
      <dgm:spPr/>
      <dgm:t>
        <a:bodyPr/>
        <a:lstStyle/>
        <a:p>
          <a:endParaRPr lang="fr-FR"/>
        </a:p>
      </dgm:t>
    </dgm:pt>
    <dgm:pt modelId="{E4D74091-5AA3-4291-A9B3-4080EC09DC63}">
      <dgm:prSet phldrT="[Text]" custT="1"/>
      <dgm:spPr/>
      <dgm:t>
        <a:bodyPr/>
        <a:lstStyle/>
        <a:p>
          <a:pPr algn="ctr"/>
          <a:r>
            <a:rPr lang="en-GB" sz="1800" dirty="0">
              <a:effectLst/>
              <a:latin typeface="+mn-lt"/>
              <a:ea typeface="Calibri" panose="020F0502020204030204" pitchFamily="34" charset="0"/>
              <a:cs typeface="Arial" panose="020B0604020202020204" pitchFamily="34" charset="0"/>
            </a:rPr>
            <a:t>Comparative analysis of international standards and best practices </a:t>
          </a:r>
          <a:endParaRPr lang="fr-FR" sz="1800" dirty="0"/>
        </a:p>
      </dgm:t>
    </dgm:pt>
    <dgm:pt modelId="{54011814-463B-4690-BD6F-CB0B77471D02}" type="parTrans" cxnId="{63651DCC-7CDE-4639-BCB2-EBABBD0A509D}">
      <dgm:prSet/>
      <dgm:spPr/>
      <dgm:t>
        <a:bodyPr/>
        <a:lstStyle/>
        <a:p>
          <a:endParaRPr lang="fr-FR"/>
        </a:p>
      </dgm:t>
    </dgm:pt>
    <dgm:pt modelId="{00E65B7C-3E10-41BE-B594-EBBC464E2131}" type="sibTrans" cxnId="{63651DCC-7CDE-4639-BCB2-EBABBD0A509D}">
      <dgm:prSet/>
      <dgm:spPr/>
      <dgm:t>
        <a:bodyPr/>
        <a:lstStyle/>
        <a:p>
          <a:endParaRPr lang="fr-FR"/>
        </a:p>
      </dgm:t>
    </dgm:pt>
    <dgm:pt modelId="{C6914B65-6FD6-4019-A2AC-558318B412F0}">
      <dgm:prSet phldrT="[Text]" custT="1"/>
      <dgm:spPr/>
      <dgm:t>
        <a:bodyPr/>
        <a:lstStyle/>
        <a:p>
          <a:pPr algn="ctr"/>
          <a:r>
            <a:rPr lang="en-GB" sz="1800" dirty="0">
              <a:effectLst/>
              <a:latin typeface="+mn-lt"/>
              <a:ea typeface="Calibri" panose="020F0502020204030204" pitchFamily="34" charset="0"/>
              <a:cs typeface="Arial" panose="020B0604020202020204" pitchFamily="34" charset="0"/>
            </a:rPr>
            <a:t>Training needs analysis</a:t>
          </a:r>
          <a:endParaRPr lang="fr-FR" sz="1800" dirty="0">
            <a:solidFill>
              <a:schemeClr val="accent6">
                <a:lumMod val="75000"/>
              </a:schemeClr>
            </a:solidFill>
          </a:endParaRPr>
        </a:p>
      </dgm:t>
    </dgm:pt>
    <dgm:pt modelId="{96C80469-C840-42E5-9738-33BB9CFB81B9}" type="parTrans" cxnId="{47842BC6-15E5-4245-91A3-01C3A6FD6D5F}">
      <dgm:prSet/>
      <dgm:spPr/>
      <dgm:t>
        <a:bodyPr/>
        <a:lstStyle/>
        <a:p>
          <a:endParaRPr lang="fr-FR"/>
        </a:p>
      </dgm:t>
    </dgm:pt>
    <dgm:pt modelId="{D9073923-6250-4CD5-A96B-90B1B30CF97B}" type="sibTrans" cxnId="{47842BC6-15E5-4245-91A3-01C3A6FD6D5F}">
      <dgm:prSet/>
      <dgm:spPr/>
      <dgm:t>
        <a:bodyPr/>
        <a:lstStyle/>
        <a:p>
          <a:endParaRPr lang="fr-FR"/>
        </a:p>
      </dgm:t>
    </dgm:pt>
    <dgm:pt modelId="{F32EE7CD-5F3B-40B5-B5A0-635005079F53}">
      <dgm:prSet phldrT="[Text]" custT="1"/>
      <dgm:spPr>
        <a:solidFill>
          <a:schemeClr val="tx2">
            <a:lumMod val="60000"/>
            <a:lumOff val="40000"/>
          </a:schemeClr>
        </a:solidFill>
      </dgm:spPr>
      <dgm:t>
        <a:bodyPr/>
        <a:lstStyle/>
        <a:p>
          <a:pPr algn="ctr"/>
          <a:r>
            <a:rPr lang="en-GB" sz="2000" b="1" dirty="0">
              <a:solidFill>
                <a:schemeClr val="bg1"/>
              </a:solidFill>
              <a:effectLst/>
              <a:latin typeface="+mn-lt"/>
              <a:ea typeface="Calibri" panose="020F0502020204030204" pitchFamily="34" charset="0"/>
              <a:cs typeface="Arial" panose="020B0604020202020204" pitchFamily="34" charset="0"/>
            </a:rPr>
            <a:t>Five-year Strategy and National Action Plan</a:t>
          </a:r>
          <a:endParaRPr lang="fr-FR" sz="2000" i="1" dirty="0">
            <a:solidFill>
              <a:schemeClr val="accent6">
                <a:lumMod val="75000"/>
              </a:schemeClr>
            </a:solidFill>
          </a:endParaRPr>
        </a:p>
      </dgm:t>
    </dgm:pt>
    <dgm:pt modelId="{CA4C2809-1870-4396-AF7F-EADB721018ED}" type="parTrans" cxnId="{CA514D6A-FEB1-4DC0-85B2-D11773A40A79}">
      <dgm:prSet/>
      <dgm:spPr/>
      <dgm:t>
        <a:bodyPr/>
        <a:lstStyle/>
        <a:p>
          <a:endParaRPr lang="fr-FR"/>
        </a:p>
      </dgm:t>
    </dgm:pt>
    <dgm:pt modelId="{7F22482E-7195-4563-B4E5-D89DBB5769D7}" type="sibTrans" cxnId="{CA514D6A-FEB1-4DC0-85B2-D11773A40A79}">
      <dgm:prSet custLinFactY="-102781" custLinFactNeighborX="-71212" custLinFactNeighborY="-200000"/>
      <dgm:spPr/>
      <dgm:t>
        <a:bodyPr/>
        <a:lstStyle/>
        <a:p>
          <a:endParaRPr lang="fr-FR"/>
        </a:p>
      </dgm:t>
    </dgm:pt>
    <dgm:pt modelId="{5F91A73D-773B-4C47-BCBA-62562C3E087E}" type="pres">
      <dgm:prSet presAssocID="{D53B287F-F8A4-488F-8DEA-A6BE3037398A}" presName="Name0" presStyleCnt="0">
        <dgm:presLayoutVars>
          <dgm:chMax val="4"/>
          <dgm:resizeHandles val="exact"/>
        </dgm:presLayoutVars>
      </dgm:prSet>
      <dgm:spPr/>
    </dgm:pt>
    <dgm:pt modelId="{E931CCF1-C5FC-4DD0-A526-E03C9295F86F}" type="pres">
      <dgm:prSet presAssocID="{D53B287F-F8A4-488F-8DEA-A6BE3037398A}" presName="ellipse" presStyleLbl="trBgShp" presStyleIdx="0" presStyleCnt="1" custScaleX="122393" custLinFactNeighborX="-675" custLinFactNeighborY="6821"/>
      <dgm:spPr/>
    </dgm:pt>
    <dgm:pt modelId="{3E32B853-EFDD-4B3B-9137-9A999033FF53}" type="pres">
      <dgm:prSet presAssocID="{D53B287F-F8A4-488F-8DEA-A6BE3037398A}" presName="arrow1" presStyleLbl="fgShp" presStyleIdx="0" presStyleCnt="1" custScaleX="71027" custScaleY="94660" custLinFactNeighborX="-2231" custLinFactNeighborY="16294"/>
      <dgm:spPr/>
    </dgm:pt>
    <dgm:pt modelId="{A04C40A3-95F5-47B3-83C8-9E93E3B243CD}" type="pres">
      <dgm:prSet presAssocID="{D53B287F-F8A4-488F-8DEA-A6BE3037398A}" presName="rectangle" presStyleLbl="revTx" presStyleIdx="0" presStyleCnt="1" custScaleX="146075" custScaleY="63841">
        <dgm:presLayoutVars>
          <dgm:bulletEnabled val="1"/>
        </dgm:presLayoutVars>
      </dgm:prSet>
      <dgm:spPr>
        <a:prstGeom prst="roundRect">
          <a:avLst/>
        </a:prstGeom>
      </dgm:spPr>
    </dgm:pt>
    <dgm:pt modelId="{F0F53549-7A77-4C69-B751-8600E09D8FC9}" type="pres">
      <dgm:prSet presAssocID="{E4D74091-5AA3-4291-A9B3-4080EC09DC63}" presName="item1" presStyleLbl="node1" presStyleIdx="0" presStyleCnt="3" custScaleX="124016" custScaleY="124016" custLinFactNeighborX="-6934" custLinFactNeighborY="11245">
        <dgm:presLayoutVars>
          <dgm:bulletEnabled val="1"/>
        </dgm:presLayoutVars>
      </dgm:prSet>
      <dgm:spPr/>
    </dgm:pt>
    <dgm:pt modelId="{B9C0A1B8-E94D-47B6-B370-C9AB32D9667B}" type="pres">
      <dgm:prSet presAssocID="{C6914B65-6FD6-4019-A2AC-558318B412F0}" presName="item2" presStyleLbl="node1" presStyleIdx="1" presStyleCnt="3" custScaleX="152106" custScaleY="144684" custLinFactNeighborX="-57072" custLinFactNeighborY="-1465">
        <dgm:presLayoutVars>
          <dgm:bulletEnabled val="1"/>
        </dgm:presLayoutVars>
      </dgm:prSet>
      <dgm:spPr/>
    </dgm:pt>
    <dgm:pt modelId="{0FFBD384-495A-4F75-92A0-3AA90264E082}" type="pres">
      <dgm:prSet presAssocID="{F32EE7CD-5F3B-40B5-B5A0-635005079F53}" presName="item3" presStyleLbl="node1" presStyleIdx="2" presStyleCnt="3" custScaleX="152316" custScaleY="137249" custLinFactNeighborX="66320" custLinFactNeighborY="15135">
        <dgm:presLayoutVars>
          <dgm:bulletEnabled val="1"/>
        </dgm:presLayoutVars>
      </dgm:prSet>
      <dgm:spPr/>
    </dgm:pt>
    <dgm:pt modelId="{39468710-1E6A-4809-BE49-C0C6511741BF}" type="pres">
      <dgm:prSet presAssocID="{D53B287F-F8A4-488F-8DEA-A6BE3037398A}" presName="funnel" presStyleLbl="trAlignAcc1" presStyleIdx="0" presStyleCnt="1" custScaleX="166463" custScaleY="105875" custLinFactNeighborX="-362" custLinFactNeighborY="245"/>
      <dgm:spPr/>
    </dgm:pt>
  </dgm:ptLst>
  <dgm:cxnLst>
    <dgm:cxn modelId="{E2E6D633-ECC2-490E-B554-7CF6BE805AEA}" type="presOf" srcId="{653D67EA-0123-42C5-A375-62975D75E76E}" destId="{0FFBD384-495A-4F75-92A0-3AA90264E082}" srcOrd="0" destOrd="0" presId="urn:microsoft.com/office/officeart/2005/8/layout/funnel1"/>
    <dgm:cxn modelId="{CA514D6A-FEB1-4DC0-85B2-D11773A40A79}" srcId="{D53B287F-F8A4-488F-8DEA-A6BE3037398A}" destId="{F32EE7CD-5F3B-40B5-B5A0-635005079F53}" srcOrd="3" destOrd="0" parTransId="{CA4C2809-1870-4396-AF7F-EADB721018ED}" sibTransId="{7F22482E-7195-4563-B4E5-D89DBB5769D7}"/>
    <dgm:cxn modelId="{CF226454-68E2-4FAA-A07B-F3046C67F628}" srcId="{D53B287F-F8A4-488F-8DEA-A6BE3037398A}" destId="{653D67EA-0123-42C5-A375-62975D75E76E}" srcOrd="0" destOrd="0" parTransId="{8F5172FA-B405-4B92-99A7-448A2E48A851}" sibTransId="{A05A1434-1D48-40E9-95BE-F578D78F5670}"/>
    <dgm:cxn modelId="{0952D579-2D38-4619-8726-7445AE1D14A8}" type="presOf" srcId="{F32EE7CD-5F3B-40B5-B5A0-635005079F53}" destId="{A04C40A3-95F5-47B3-83C8-9E93E3B243CD}" srcOrd="0" destOrd="0" presId="urn:microsoft.com/office/officeart/2005/8/layout/funnel1"/>
    <dgm:cxn modelId="{78F7BE5A-A19A-46D3-9FBF-1A1C8D7A5770}" type="presOf" srcId="{D53B287F-F8A4-488F-8DEA-A6BE3037398A}" destId="{5F91A73D-773B-4C47-BCBA-62562C3E087E}" srcOrd="0" destOrd="0" presId="urn:microsoft.com/office/officeart/2005/8/layout/funnel1"/>
    <dgm:cxn modelId="{66018281-A972-4926-855B-1B8A88D770AC}" type="presOf" srcId="{C6914B65-6FD6-4019-A2AC-558318B412F0}" destId="{F0F53549-7A77-4C69-B751-8600E09D8FC9}" srcOrd="0" destOrd="0" presId="urn:microsoft.com/office/officeart/2005/8/layout/funnel1"/>
    <dgm:cxn modelId="{B92B0482-4963-4EFF-AB07-AA0FDC448F21}" type="presOf" srcId="{E4D74091-5AA3-4291-A9B3-4080EC09DC63}" destId="{B9C0A1B8-E94D-47B6-B370-C9AB32D9667B}" srcOrd="0" destOrd="0" presId="urn:microsoft.com/office/officeart/2005/8/layout/funnel1"/>
    <dgm:cxn modelId="{47842BC6-15E5-4245-91A3-01C3A6FD6D5F}" srcId="{D53B287F-F8A4-488F-8DEA-A6BE3037398A}" destId="{C6914B65-6FD6-4019-A2AC-558318B412F0}" srcOrd="2" destOrd="0" parTransId="{96C80469-C840-42E5-9738-33BB9CFB81B9}" sibTransId="{D9073923-6250-4CD5-A96B-90B1B30CF97B}"/>
    <dgm:cxn modelId="{63651DCC-7CDE-4639-BCB2-EBABBD0A509D}" srcId="{D53B287F-F8A4-488F-8DEA-A6BE3037398A}" destId="{E4D74091-5AA3-4291-A9B3-4080EC09DC63}" srcOrd="1" destOrd="0" parTransId="{54011814-463B-4690-BD6F-CB0B77471D02}" sibTransId="{00E65B7C-3E10-41BE-B594-EBBC464E2131}"/>
    <dgm:cxn modelId="{6D7634FE-30AC-40D9-9CB3-014F2BB80E6D}" type="presParOf" srcId="{5F91A73D-773B-4C47-BCBA-62562C3E087E}" destId="{E931CCF1-C5FC-4DD0-A526-E03C9295F86F}" srcOrd="0" destOrd="0" presId="urn:microsoft.com/office/officeart/2005/8/layout/funnel1"/>
    <dgm:cxn modelId="{F13FBF8E-EAEC-4390-89C0-1F827C807B82}" type="presParOf" srcId="{5F91A73D-773B-4C47-BCBA-62562C3E087E}" destId="{3E32B853-EFDD-4B3B-9137-9A999033FF53}" srcOrd="1" destOrd="0" presId="urn:microsoft.com/office/officeart/2005/8/layout/funnel1"/>
    <dgm:cxn modelId="{84000C6F-E3F1-4542-B6FF-3551726C9F47}" type="presParOf" srcId="{5F91A73D-773B-4C47-BCBA-62562C3E087E}" destId="{A04C40A3-95F5-47B3-83C8-9E93E3B243CD}" srcOrd="2" destOrd="0" presId="urn:microsoft.com/office/officeart/2005/8/layout/funnel1"/>
    <dgm:cxn modelId="{C0497C8D-973C-47E8-9EE7-533DF4521295}" type="presParOf" srcId="{5F91A73D-773B-4C47-BCBA-62562C3E087E}" destId="{F0F53549-7A77-4C69-B751-8600E09D8FC9}" srcOrd="3" destOrd="0" presId="urn:microsoft.com/office/officeart/2005/8/layout/funnel1"/>
    <dgm:cxn modelId="{CEB69F4F-F79F-407A-B9CE-3A150748CAD5}" type="presParOf" srcId="{5F91A73D-773B-4C47-BCBA-62562C3E087E}" destId="{B9C0A1B8-E94D-47B6-B370-C9AB32D9667B}" srcOrd="4" destOrd="0" presId="urn:microsoft.com/office/officeart/2005/8/layout/funnel1"/>
    <dgm:cxn modelId="{1B1B33F4-2D13-40F4-AF0B-218A6D22AE93}" type="presParOf" srcId="{5F91A73D-773B-4C47-BCBA-62562C3E087E}" destId="{0FFBD384-495A-4F75-92A0-3AA90264E082}" srcOrd="5" destOrd="0" presId="urn:microsoft.com/office/officeart/2005/8/layout/funnel1"/>
    <dgm:cxn modelId="{A7B493FC-241C-4B79-81B8-E98BC9AE881E}" type="presParOf" srcId="{5F91A73D-773B-4C47-BCBA-62562C3E087E}" destId="{39468710-1E6A-4809-BE49-C0C6511741BF}" srcOrd="6" destOrd="0" presId="urn:microsoft.com/office/officeart/2005/8/layout/funne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31CCF1-C5FC-4DD0-A526-E03C9295F86F}">
      <dsp:nvSpPr>
        <dsp:cNvPr id="0" name=""/>
        <dsp:cNvSpPr/>
      </dsp:nvSpPr>
      <dsp:spPr>
        <a:xfrm>
          <a:off x="2218215" y="427714"/>
          <a:ext cx="4853870" cy="1377272"/>
        </a:xfrm>
        <a:prstGeom prst="ellipse">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E32B853-EFDD-4B3B-9137-9A999033FF53}">
      <dsp:nvSpPr>
        <dsp:cNvPr id="0" name=""/>
        <dsp:cNvSpPr/>
      </dsp:nvSpPr>
      <dsp:spPr>
        <a:xfrm>
          <a:off x="4387976" y="3799525"/>
          <a:ext cx="545890" cy="465616"/>
        </a:xfrm>
        <a:prstGeom prst="downArrow">
          <a:avLst/>
        </a:prstGeom>
        <a:solidFill>
          <a:schemeClr val="accent1">
            <a:tint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04C40A3-95F5-47B3-83C8-9E93E3B243CD}">
      <dsp:nvSpPr>
        <dsp:cNvPr id="0" name=""/>
        <dsp:cNvSpPr/>
      </dsp:nvSpPr>
      <dsp:spPr>
        <a:xfrm>
          <a:off x="1983625" y="4266494"/>
          <a:ext cx="5388886" cy="588793"/>
        </a:xfrm>
        <a:prstGeom prst="roundRect">
          <a:avLst/>
        </a:prstGeom>
        <a:solidFill>
          <a:schemeClr val="tx2">
            <a:lumMod val="60000"/>
            <a:lumOff val="40000"/>
          </a:schemeClr>
        </a:solid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GB" sz="2000" b="1" kern="1200" dirty="0">
              <a:solidFill>
                <a:schemeClr val="bg1"/>
              </a:solidFill>
              <a:effectLst/>
              <a:latin typeface="+mn-lt"/>
              <a:ea typeface="Calibri" panose="020F0502020204030204" pitchFamily="34" charset="0"/>
              <a:cs typeface="Arial" panose="020B0604020202020204" pitchFamily="34" charset="0"/>
            </a:rPr>
            <a:t>Five-year Strategy and National Action Plan</a:t>
          </a:r>
          <a:endParaRPr lang="fr-FR" sz="2000" i="1" kern="1200" dirty="0">
            <a:solidFill>
              <a:schemeClr val="accent6">
                <a:lumMod val="75000"/>
              </a:schemeClr>
            </a:solidFill>
          </a:endParaRPr>
        </a:p>
      </dsp:txBody>
      <dsp:txXfrm>
        <a:off x="2012368" y="4295237"/>
        <a:ext cx="5331400" cy="531307"/>
      </dsp:txXfrm>
    </dsp:sp>
    <dsp:sp modelId="{F0F53549-7A77-4C69-B751-8600E09D8FC9}">
      <dsp:nvSpPr>
        <dsp:cNvPr id="0" name=""/>
        <dsp:cNvSpPr/>
      </dsp:nvSpPr>
      <dsp:spPr>
        <a:xfrm>
          <a:off x="3868800" y="1806858"/>
          <a:ext cx="1715663" cy="171566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kern="1200" dirty="0">
              <a:effectLst/>
              <a:latin typeface="+mn-lt"/>
              <a:ea typeface="Calibri" panose="020F0502020204030204" pitchFamily="34" charset="0"/>
              <a:cs typeface="Arial" panose="020B0604020202020204" pitchFamily="34" charset="0"/>
            </a:rPr>
            <a:t>Training needs analysis</a:t>
          </a:r>
          <a:endParaRPr lang="fr-FR" sz="1800" kern="1200" dirty="0">
            <a:solidFill>
              <a:schemeClr val="accent6">
                <a:lumMod val="75000"/>
              </a:schemeClr>
            </a:solidFill>
          </a:endParaRPr>
        </a:p>
      </dsp:txBody>
      <dsp:txXfrm>
        <a:off x="4120053" y="2058111"/>
        <a:ext cx="1213157" cy="1213157"/>
      </dsp:txXfrm>
    </dsp:sp>
    <dsp:sp modelId="{B9C0A1B8-E94D-47B6-B370-C9AB32D9667B}">
      <dsp:nvSpPr>
        <dsp:cNvPr id="0" name=""/>
        <dsp:cNvSpPr/>
      </dsp:nvSpPr>
      <dsp:spPr>
        <a:xfrm>
          <a:off x="1990964" y="450189"/>
          <a:ext cx="2104266" cy="200158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kern="1200" dirty="0">
              <a:effectLst/>
              <a:latin typeface="+mn-lt"/>
              <a:ea typeface="Calibri" panose="020F0502020204030204" pitchFamily="34" charset="0"/>
              <a:cs typeface="Arial" panose="020B0604020202020204" pitchFamily="34" charset="0"/>
            </a:rPr>
            <a:t>Comparative analysis of international standards and best practices </a:t>
          </a:r>
          <a:endParaRPr lang="fr-FR" sz="1800" kern="1200" dirty="0"/>
        </a:p>
      </dsp:txBody>
      <dsp:txXfrm>
        <a:off x="2299127" y="743315"/>
        <a:ext cx="1487940" cy="1415337"/>
      </dsp:txXfrm>
    </dsp:sp>
    <dsp:sp modelId="{0FFBD384-495A-4F75-92A0-3AA90264E082}">
      <dsp:nvSpPr>
        <dsp:cNvPr id="0" name=""/>
        <dsp:cNvSpPr/>
      </dsp:nvSpPr>
      <dsp:spPr>
        <a:xfrm>
          <a:off x="5110707" y="396785"/>
          <a:ext cx="2107171" cy="189873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kern="1200" dirty="0">
              <a:effectLst/>
              <a:latin typeface="+mn-lt"/>
              <a:ea typeface="Calibri" panose="020F0502020204030204" pitchFamily="34" charset="0"/>
              <a:cs typeface="Arial" panose="020B0604020202020204" pitchFamily="34" charset="0"/>
            </a:rPr>
            <a:t>Assessment of the legal, policy and institutional framework</a:t>
          </a:r>
          <a:endParaRPr lang="fr-FR" sz="1800" kern="1200" dirty="0">
            <a:solidFill>
              <a:schemeClr val="accent6">
                <a:lumMod val="75000"/>
              </a:schemeClr>
            </a:solidFill>
          </a:endParaRPr>
        </a:p>
      </dsp:txBody>
      <dsp:txXfrm>
        <a:off x="5419295" y="674848"/>
        <a:ext cx="1489995" cy="1342605"/>
      </dsp:txXfrm>
    </dsp:sp>
    <dsp:sp modelId="{39468710-1E6A-4809-BE49-C0C6511741BF}">
      <dsp:nvSpPr>
        <dsp:cNvPr id="0" name=""/>
        <dsp:cNvSpPr/>
      </dsp:nvSpPr>
      <dsp:spPr>
        <a:xfrm>
          <a:off x="1080223" y="71978"/>
          <a:ext cx="7164529" cy="3645468"/>
        </a:xfrm>
        <a:prstGeom prst="funnel">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55290" cy="49593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63032" y="1"/>
            <a:ext cx="2955290" cy="495935"/>
          </a:xfrm>
          <a:prstGeom prst="rect">
            <a:avLst/>
          </a:prstGeom>
        </p:spPr>
        <p:txBody>
          <a:bodyPr vert="horz" lIns="91440" tIns="45720" rIns="91440" bIns="45720" rtlCol="0"/>
          <a:lstStyle>
            <a:lvl1pPr algn="r">
              <a:defRPr sz="1200"/>
            </a:lvl1pPr>
          </a:lstStyle>
          <a:p>
            <a:fld id="{A159FB41-5202-41D3-88FA-45893E72EC20}" type="datetimeFigureOut">
              <a:rPr lang="en-US" smtClean="0"/>
              <a:t>6/4/2026</a:t>
            </a:fld>
            <a:endParaRPr lang="en-US"/>
          </a:p>
        </p:txBody>
      </p:sp>
      <p:sp>
        <p:nvSpPr>
          <p:cNvPr id="4" name="Slide Image Placeholder 3"/>
          <p:cNvSpPr>
            <a:spLocks noGrp="1" noRot="1" noChangeAspect="1"/>
          </p:cNvSpPr>
          <p:nvPr>
            <p:ph type="sldImg" idx="2"/>
          </p:nvPr>
        </p:nvSpPr>
        <p:spPr>
          <a:xfrm>
            <a:off x="103188" y="744538"/>
            <a:ext cx="6613525" cy="3719512"/>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1991" y="4711384"/>
            <a:ext cx="5455920" cy="446341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9421045"/>
            <a:ext cx="2955290" cy="49593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63032" y="9421045"/>
            <a:ext cx="2955290" cy="495935"/>
          </a:xfrm>
          <a:prstGeom prst="rect">
            <a:avLst/>
          </a:prstGeom>
        </p:spPr>
        <p:txBody>
          <a:bodyPr vert="horz" lIns="91440" tIns="45720" rIns="91440" bIns="45720" rtlCol="0" anchor="b"/>
          <a:lstStyle>
            <a:lvl1pPr algn="r">
              <a:defRPr sz="1200"/>
            </a:lvl1pPr>
          </a:lstStyle>
          <a:p>
            <a:fld id="{6593A406-D337-4D22-B1E6-842080DC1048}" type="slidenum">
              <a:rPr lang="en-US" smtClean="0"/>
              <a:t>‹#›</a:t>
            </a:fld>
            <a:endParaRPr lang="en-US"/>
          </a:p>
        </p:txBody>
      </p:sp>
    </p:spTree>
    <p:extLst>
      <p:ext uri="{BB962C8B-B14F-4D97-AF65-F5344CB8AC3E}">
        <p14:creationId xmlns:p14="http://schemas.microsoft.com/office/powerpoint/2010/main" val="12222818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fld id="{6593A406-D337-4D22-B1E6-842080DC1048}" type="slidenum">
              <a:rPr lang="en-US" smtClean="0"/>
              <a:t>1</a:t>
            </a:fld>
            <a:endParaRPr lang="en-US"/>
          </a:p>
        </p:txBody>
      </p:sp>
    </p:spTree>
    <p:extLst>
      <p:ext uri="{BB962C8B-B14F-4D97-AF65-F5344CB8AC3E}">
        <p14:creationId xmlns:p14="http://schemas.microsoft.com/office/powerpoint/2010/main" val="2889494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r>
              <a:rPr lang="sl-SI" dirty="0"/>
              <a:t>Gradiva so bila pripravljena kot pripomoček strokovnjakom, ki se srečujejo z otroki v civilnih sodnih postopkih. Pripravljena so bila za tista področja oziroma kot pripomoček za ugotavljanje dejstev v zvezi s tistimi vprašanji, ki so bila s strani članov MDS in strokovnjakov, izpostavljena kot problematična. Pričakujemo, da jih bodo strokovnjaki začeli uporabljali, Ministrstvo za pravosodje bo preko MDS spremljalo njihovo uporabo in jih po potrebi dopolnjevalo, nadgrajevalo oziroma prilagajalo. Zadevati se je treba, da gre za žive dokumente, ki če naj bodo učinkoviti, morajo tudi slediti morebitnim spremembam v družbenih razmerjih. </a:t>
            </a:r>
          </a:p>
          <a:p>
            <a:endParaRPr lang="sl-SI" dirty="0"/>
          </a:p>
          <a:p>
            <a:endParaRPr lang="sl-SI" dirty="0"/>
          </a:p>
          <a:p>
            <a:endParaRPr lang="sl-SI" dirty="0"/>
          </a:p>
          <a:p>
            <a:endParaRPr lang="sl-SI" dirty="0"/>
          </a:p>
        </p:txBody>
      </p:sp>
      <p:sp>
        <p:nvSpPr>
          <p:cNvPr id="4" name="Označba mesta številke diapozitiva 3"/>
          <p:cNvSpPr>
            <a:spLocks noGrp="1"/>
          </p:cNvSpPr>
          <p:nvPr>
            <p:ph type="sldNum" sz="quarter" idx="5"/>
          </p:nvPr>
        </p:nvSpPr>
        <p:spPr/>
        <p:txBody>
          <a:bodyPr/>
          <a:lstStyle/>
          <a:p>
            <a:fld id="{6593A406-D337-4D22-B1E6-842080DC1048}" type="slidenum">
              <a:rPr lang="en-US" smtClean="0"/>
              <a:t>10</a:t>
            </a:fld>
            <a:endParaRPr lang="en-US"/>
          </a:p>
        </p:txBody>
      </p:sp>
    </p:spTree>
    <p:extLst>
      <p:ext uri="{BB962C8B-B14F-4D97-AF65-F5344CB8AC3E}">
        <p14:creationId xmlns:p14="http://schemas.microsoft.com/office/powerpoint/2010/main" val="12440145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dirty="0"/>
          </a:p>
        </p:txBody>
      </p:sp>
      <p:sp>
        <p:nvSpPr>
          <p:cNvPr id="4" name="Slide Number Placeholder 3"/>
          <p:cNvSpPr>
            <a:spLocks noGrp="1"/>
          </p:cNvSpPr>
          <p:nvPr>
            <p:ph type="sldNum" sz="quarter" idx="5"/>
          </p:nvPr>
        </p:nvSpPr>
        <p:spPr/>
        <p:txBody>
          <a:bodyPr/>
          <a:lstStyle/>
          <a:p>
            <a:pPr marL="0" marR="0" lvl="0" indent="0" algn="r" defTabSz="924282" rtl="0" eaLnBrk="1" fontAlgn="auto" latinLnBrk="0" hangingPunct="1">
              <a:lnSpc>
                <a:spcPct val="100000"/>
              </a:lnSpc>
              <a:spcBef>
                <a:spcPts val="0"/>
              </a:spcBef>
              <a:spcAft>
                <a:spcPts val="0"/>
              </a:spcAft>
              <a:buClrTx/>
              <a:buSzTx/>
              <a:buFontTx/>
              <a:buNone/>
              <a:tabLst/>
              <a:defRPr/>
            </a:pPr>
            <a:fld id="{628DE85F-A49F-4D4C-8D78-799212E249B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24282"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520889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fld id="{6593A406-D337-4D22-B1E6-842080DC1048}" type="slidenum">
              <a:rPr lang="en-US" smtClean="0"/>
              <a:t>2</a:t>
            </a:fld>
            <a:endParaRPr lang="en-US"/>
          </a:p>
        </p:txBody>
      </p:sp>
    </p:spTree>
    <p:extLst>
      <p:ext uri="{BB962C8B-B14F-4D97-AF65-F5344CB8AC3E}">
        <p14:creationId xmlns:p14="http://schemas.microsoft.com/office/powerpoint/2010/main" val="32858303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fld id="{6593A406-D337-4D22-B1E6-842080DC1048}" type="slidenum">
              <a:rPr lang="en-US" smtClean="0"/>
              <a:t>3</a:t>
            </a:fld>
            <a:endParaRPr lang="en-US"/>
          </a:p>
        </p:txBody>
      </p:sp>
    </p:spTree>
    <p:extLst>
      <p:ext uri="{BB962C8B-B14F-4D97-AF65-F5344CB8AC3E}">
        <p14:creationId xmlns:p14="http://schemas.microsoft.com/office/powerpoint/2010/main" val="26099862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a:p>
            <a:endParaRPr lang="fr-FR" dirty="0"/>
          </a:p>
          <a:p>
            <a:pPr algn="just"/>
            <a:endParaRPr lang="en-GB" sz="1200" dirty="0">
              <a:solidFill>
                <a:schemeClr val="tx2"/>
              </a:solidFill>
              <a:latin typeface="Arial" panose="020B0604020202020204" pitchFamily="34" charset="0"/>
              <a:ea typeface="+mj-ea"/>
              <a:cs typeface="Arial" panose="020B0604020202020204" pitchFamily="34" charset="0"/>
            </a:endParaRPr>
          </a:p>
          <a:p>
            <a:endParaRPr lang="fr-FR" dirty="0"/>
          </a:p>
        </p:txBody>
      </p:sp>
      <p:sp>
        <p:nvSpPr>
          <p:cNvPr id="4" name="Slide Number Placeholder 3"/>
          <p:cNvSpPr>
            <a:spLocks noGrp="1"/>
          </p:cNvSpPr>
          <p:nvPr>
            <p:ph type="sldNum" sz="quarter" idx="5"/>
          </p:nvPr>
        </p:nvSpPr>
        <p:spPr/>
        <p:txBody>
          <a:bodyPr/>
          <a:lstStyle/>
          <a:p>
            <a:fld id="{6593A406-D337-4D22-B1E6-842080DC1048}" type="slidenum">
              <a:rPr lang="en-US" smtClean="0"/>
              <a:t>4</a:t>
            </a:fld>
            <a:endParaRPr lang="en-US"/>
          </a:p>
        </p:txBody>
      </p:sp>
    </p:spTree>
    <p:extLst>
      <p:ext uri="{BB962C8B-B14F-4D97-AF65-F5344CB8AC3E}">
        <p14:creationId xmlns:p14="http://schemas.microsoft.com/office/powerpoint/2010/main" val="13672699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13A4A1-FBE0-6A20-5B4E-11E8858114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78AED3-50CD-0629-EC28-8A270A033A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2165C1-3191-24D3-A89B-B96D02F2CB23}"/>
              </a:ext>
            </a:extLst>
          </p:cNvPr>
          <p:cNvSpPr>
            <a:spLocks noGrp="1"/>
          </p:cNvSpPr>
          <p:nvPr>
            <p:ph type="body" idx="1"/>
          </p:nvPr>
        </p:nvSpPr>
        <p:spPr/>
        <p:txBody>
          <a:bodyPr/>
          <a:lstStyle/>
          <a:p>
            <a:r>
              <a:rPr lang="fr-FR" dirty="0" err="1"/>
              <a:t>Priority</a:t>
            </a:r>
            <a:r>
              <a:rPr lang="fr-FR" dirty="0"/>
              <a:t> actions </a:t>
            </a:r>
            <a:r>
              <a:rPr lang="fr-FR" dirty="0" err="1"/>
              <a:t>were</a:t>
            </a:r>
            <a:r>
              <a:rPr lang="fr-FR" dirty="0"/>
              <a:t> </a:t>
            </a:r>
            <a:r>
              <a:rPr lang="fr-FR" dirty="0" err="1"/>
              <a:t>identiy</a:t>
            </a:r>
            <a:r>
              <a:rPr lang="fr-FR" dirty="0"/>
              <a:t> </a:t>
            </a:r>
            <a:r>
              <a:rPr lang="fr-FR" dirty="0" err="1"/>
              <a:t>with</a:t>
            </a:r>
            <a:r>
              <a:rPr lang="fr-FR" dirty="0"/>
              <a:t> the IMWG</a:t>
            </a:r>
          </a:p>
        </p:txBody>
      </p:sp>
      <p:sp>
        <p:nvSpPr>
          <p:cNvPr id="4" name="Slide Number Placeholder 3">
            <a:extLst>
              <a:ext uri="{FF2B5EF4-FFF2-40B4-BE49-F238E27FC236}">
                <a16:creationId xmlns:a16="http://schemas.microsoft.com/office/drawing/2014/main" id="{83CF2A20-5CAD-F059-81F5-DC704602717F}"/>
              </a:ext>
            </a:extLst>
          </p:cNvPr>
          <p:cNvSpPr>
            <a:spLocks noGrp="1"/>
          </p:cNvSpPr>
          <p:nvPr>
            <p:ph type="sldNum" sz="quarter" idx="5"/>
          </p:nvPr>
        </p:nvSpPr>
        <p:spPr/>
        <p:txBody>
          <a:bodyPr/>
          <a:lstStyle/>
          <a:p>
            <a:fld id="{6593A406-D337-4D22-B1E6-842080DC1048}" type="slidenum">
              <a:rPr lang="en-US" smtClean="0"/>
              <a:t>5</a:t>
            </a:fld>
            <a:endParaRPr lang="en-US"/>
          </a:p>
        </p:txBody>
      </p:sp>
    </p:spTree>
    <p:extLst>
      <p:ext uri="{BB962C8B-B14F-4D97-AF65-F5344CB8AC3E}">
        <p14:creationId xmlns:p14="http://schemas.microsoft.com/office/powerpoint/2010/main" val="1210255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sz="1200" b="1" kern="1200" dirty="0">
                <a:solidFill>
                  <a:schemeClr val="tx2"/>
                </a:solidFill>
                <a:latin typeface="Arial" panose="020B0604020202020204" pitchFamily="34" charset="0"/>
                <a:ea typeface="+mn-ea"/>
                <a:cs typeface="Arial" panose="020B0604020202020204" pitchFamily="34" charset="0"/>
              </a:rPr>
              <a:t>Inception phase (September 2023 – February 2024)</a:t>
            </a:r>
          </a:p>
          <a:p>
            <a:pPr algn="ctr"/>
            <a:endParaRPr lang="en-GB" sz="1200" b="1" kern="1200" dirty="0">
              <a:solidFill>
                <a:schemeClr val="tx2"/>
              </a:solidFill>
              <a:latin typeface="Arial" panose="020B0604020202020204" pitchFamily="34" charset="0"/>
              <a:ea typeface="+mn-ea"/>
              <a:cs typeface="Arial" panose="020B0604020202020204" pitchFamily="34" charset="0"/>
            </a:endParaRPr>
          </a:p>
          <a:p>
            <a:pPr marL="285750" indent="-285750">
              <a:lnSpc>
                <a:spcPct val="150000"/>
              </a:lnSpc>
              <a:buFont typeface="Arial" panose="020B0604020202020204" pitchFamily="34" charset="0"/>
              <a:buChar char="•"/>
            </a:pPr>
            <a:r>
              <a:rPr lang="en-GB" sz="1200" kern="1200" dirty="0">
                <a:solidFill>
                  <a:schemeClr val="tx2"/>
                </a:solidFill>
                <a:latin typeface="Arial" panose="020B0604020202020204" pitchFamily="34" charset="0"/>
                <a:ea typeface="+mn-ea"/>
                <a:cs typeface="Arial" panose="020B0604020202020204" pitchFamily="34" charset="0"/>
              </a:rPr>
              <a:t>Kick-off meeting (26 September 2023)</a:t>
            </a:r>
          </a:p>
          <a:p>
            <a:pPr marL="285750" indent="-285750">
              <a:lnSpc>
                <a:spcPct val="150000"/>
              </a:lnSpc>
              <a:buFont typeface="Arial" panose="020B0604020202020204" pitchFamily="34" charset="0"/>
              <a:buChar char="•"/>
            </a:pPr>
            <a:r>
              <a:rPr lang="en-GB" sz="1200" kern="1200" dirty="0">
                <a:solidFill>
                  <a:schemeClr val="tx2"/>
                </a:solidFill>
                <a:latin typeface="Arial" panose="020B0604020202020204" pitchFamily="34" charset="0"/>
                <a:ea typeface="+mn-ea"/>
                <a:cs typeface="Arial" panose="020B0604020202020204" pitchFamily="34" charset="0"/>
              </a:rPr>
              <a:t>Preparation of the Inception report (October 2023 to February 2024)</a:t>
            </a:r>
          </a:p>
          <a:p>
            <a:pPr marL="285750" indent="-285750">
              <a:lnSpc>
                <a:spcPct val="150000"/>
              </a:lnSpc>
              <a:buFont typeface="Arial" panose="020B0604020202020204" pitchFamily="34" charset="0"/>
              <a:buChar char="•"/>
            </a:pPr>
            <a:r>
              <a:rPr lang="en-GB" sz="1200" kern="1200" dirty="0">
                <a:solidFill>
                  <a:schemeClr val="tx2"/>
                </a:solidFill>
                <a:latin typeface="Arial" panose="020B0604020202020204" pitchFamily="34" charset="0"/>
                <a:ea typeface="+mn-ea"/>
                <a:cs typeface="Arial" panose="020B0604020202020204" pitchFamily="34" charset="0"/>
              </a:rPr>
              <a:t>Project Launch Conference (13 February 2024) </a:t>
            </a:r>
          </a:p>
          <a:p>
            <a:pPr marL="285750" indent="-285750">
              <a:lnSpc>
                <a:spcPct val="150000"/>
              </a:lnSpc>
              <a:buFont typeface="Arial" panose="020B0604020202020204" pitchFamily="34" charset="0"/>
              <a:buChar char="•"/>
            </a:pPr>
            <a:endParaRPr lang="en-GB" sz="1200" kern="1200" dirty="0">
              <a:solidFill>
                <a:schemeClr val="tx2"/>
              </a:solidFill>
              <a:latin typeface="Arial" panose="020B0604020202020204" pitchFamily="34" charset="0"/>
              <a:ea typeface="+mn-ea"/>
              <a:cs typeface="Arial" panose="020B0604020202020204" pitchFamily="34" charset="0"/>
            </a:endParaRPr>
          </a:p>
          <a:p>
            <a:pPr algn="l"/>
            <a:r>
              <a:rPr lang="en-GB" sz="1200" b="1" kern="1200" dirty="0">
                <a:solidFill>
                  <a:schemeClr val="tx2"/>
                </a:solidFill>
                <a:latin typeface="Arial" panose="020B0604020202020204" pitchFamily="34" charset="0"/>
                <a:ea typeface="+mn-ea"/>
                <a:cs typeface="Arial" panose="020B0604020202020204" pitchFamily="34" charset="0"/>
              </a:rPr>
              <a:t>Analytical phase (February 2024 - October 2024)</a:t>
            </a:r>
          </a:p>
          <a:p>
            <a:pPr algn="ctr"/>
            <a:endParaRPr lang="en-GB" sz="1200" b="1" kern="1200" dirty="0">
              <a:solidFill>
                <a:schemeClr val="tx2"/>
              </a:solidFill>
              <a:latin typeface="Arial" panose="020B0604020202020204" pitchFamily="34" charset="0"/>
              <a:ea typeface="+mn-ea"/>
              <a:cs typeface="Arial" panose="020B0604020202020204" pitchFamily="34" charset="0"/>
            </a:endParaRPr>
          </a:p>
          <a:p>
            <a:pPr marL="285750" indent="-285750">
              <a:lnSpc>
                <a:spcPct val="150000"/>
              </a:lnSpc>
              <a:buFont typeface="Arial" panose="020B0604020202020204" pitchFamily="34" charset="0"/>
              <a:buChar char="•"/>
            </a:pPr>
            <a:r>
              <a:rPr lang="en-GB" sz="1200" kern="1200" dirty="0">
                <a:solidFill>
                  <a:schemeClr val="tx2"/>
                </a:solidFill>
                <a:latin typeface="Arial" panose="020B0604020202020204" pitchFamily="34" charset="0"/>
                <a:ea typeface="+mn-ea"/>
                <a:cs typeface="Arial" panose="020B0604020202020204" pitchFamily="34" charset="0"/>
              </a:rPr>
              <a:t>“</a:t>
            </a:r>
            <a:r>
              <a:rPr lang="en-GB" sz="1200" b="1" kern="1200" dirty="0">
                <a:solidFill>
                  <a:schemeClr val="tx2"/>
                </a:solidFill>
                <a:latin typeface="Arial" panose="020B0604020202020204" pitchFamily="34" charset="0"/>
                <a:ea typeface="+mn-ea"/>
                <a:cs typeface="Arial" panose="020B0604020202020204" pitchFamily="34" charset="0"/>
              </a:rPr>
              <a:t>A</a:t>
            </a:r>
            <a:r>
              <a:rPr lang="en-US" sz="1200" b="1" kern="1200" dirty="0" err="1">
                <a:solidFill>
                  <a:schemeClr val="tx2"/>
                </a:solidFill>
                <a:latin typeface="Arial" panose="020B0604020202020204" pitchFamily="34" charset="0"/>
                <a:ea typeface="+mn-ea"/>
                <a:cs typeface="Arial" panose="020B0604020202020204" pitchFamily="34" charset="0"/>
              </a:rPr>
              <a:t>ssessment</a:t>
            </a:r>
            <a:r>
              <a:rPr lang="en-US" sz="1200" b="1" kern="1200" dirty="0">
                <a:solidFill>
                  <a:schemeClr val="tx2"/>
                </a:solidFill>
                <a:latin typeface="Arial" panose="020B0604020202020204" pitchFamily="34" charset="0"/>
                <a:ea typeface="+mn-ea"/>
                <a:cs typeface="Arial" panose="020B0604020202020204" pitchFamily="34" charset="0"/>
              </a:rPr>
              <a:t> of the current legal, policy and institutional framework</a:t>
            </a:r>
            <a:r>
              <a:rPr lang="en-US" sz="1200" kern="1200" dirty="0">
                <a:solidFill>
                  <a:schemeClr val="tx2"/>
                </a:solidFill>
                <a:latin typeface="Arial" panose="020B0604020202020204" pitchFamily="34" charset="0"/>
                <a:ea typeface="+mn-ea"/>
                <a:cs typeface="Arial" panose="020B0604020202020204" pitchFamily="34" charset="0"/>
              </a:rPr>
              <a:t> with a focus on priority issues” </a:t>
            </a:r>
            <a:r>
              <a:rPr lang="en-GB" sz="1200" kern="1200" dirty="0">
                <a:solidFill>
                  <a:schemeClr val="tx2"/>
                </a:solidFill>
                <a:latin typeface="Arial" panose="020B0604020202020204" pitchFamily="34" charset="0"/>
                <a:ea typeface="+mn-ea"/>
                <a:cs typeface="Arial" panose="020B0604020202020204" pitchFamily="34" charset="0"/>
              </a:rPr>
              <a:t> (April – September 2024)</a:t>
            </a:r>
          </a:p>
          <a:p>
            <a:pPr marL="285750" indent="-285750">
              <a:lnSpc>
                <a:spcPct val="150000"/>
              </a:lnSpc>
              <a:buFont typeface="Arial" panose="020B0604020202020204" pitchFamily="34" charset="0"/>
              <a:buChar char="•"/>
            </a:pPr>
            <a:r>
              <a:rPr lang="en-GB" sz="1200" kern="1200" dirty="0">
                <a:solidFill>
                  <a:schemeClr val="tx2"/>
                </a:solidFill>
                <a:latin typeface="Arial" panose="020B0604020202020204" pitchFamily="34" charset="0"/>
                <a:ea typeface="+mn-ea"/>
                <a:cs typeface="Arial" panose="020B0604020202020204" pitchFamily="34" charset="0"/>
              </a:rPr>
              <a:t>“</a:t>
            </a:r>
            <a:r>
              <a:rPr lang="en-GB" sz="1200" b="1" kern="1200" dirty="0">
                <a:solidFill>
                  <a:schemeClr val="tx2"/>
                </a:solidFill>
                <a:latin typeface="Arial" panose="020B0604020202020204" pitchFamily="34" charset="0"/>
                <a:ea typeface="+mn-ea"/>
                <a:cs typeface="Arial" panose="020B0604020202020204" pitchFamily="34" charset="0"/>
              </a:rPr>
              <a:t>Training Gap analysis </a:t>
            </a:r>
            <a:r>
              <a:rPr lang="en-US" sz="1200" kern="1200" dirty="0">
                <a:solidFill>
                  <a:schemeClr val="tx2"/>
                </a:solidFill>
                <a:latin typeface="Arial" panose="020B0604020202020204" pitchFamily="34" charset="0"/>
                <a:ea typeface="+mn-ea"/>
                <a:cs typeface="Arial" panose="020B0604020202020204" pitchFamily="34" charset="0"/>
              </a:rPr>
              <a:t>for professionals working with and for child involved civil court proceedings”</a:t>
            </a:r>
            <a:r>
              <a:rPr lang="en-GB" sz="1200" kern="1200" dirty="0">
                <a:solidFill>
                  <a:schemeClr val="tx2"/>
                </a:solidFill>
                <a:latin typeface="Arial" panose="020B0604020202020204" pitchFamily="34" charset="0"/>
                <a:ea typeface="+mn-ea"/>
                <a:cs typeface="Arial" panose="020B0604020202020204" pitchFamily="34" charset="0"/>
              </a:rPr>
              <a:t> (April – September 2024)</a:t>
            </a:r>
          </a:p>
          <a:p>
            <a:pPr marL="285750" indent="-285750">
              <a:lnSpc>
                <a:spcPct val="150000"/>
              </a:lnSpc>
              <a:buFont typeface="Arial" panose="020B0604020202020204" pitchFamily="34" charset="0"/>
              <a:buChar char="•"/>
            </a:pPr>
            <a:r>
              <a:rPr lang="en-GB" sz="1200" b="1" kern="1200" dirty="0">
                <a:solidFill>
                  <a:schemeClr val="tx2"/>
                </a:solidFill>
                <a:latin typeface="Arial" panose="020B0604020202020204" pitchFamily="34" charset="0"/>
                <a:ea typeface="+mn-ea"/>
                <a:cs typeface="Arial" panose="020B0604020202020204" pitchFamily="34" charset="0"/>
              </a:rPr>
              <a:t>Background research for the preparation of the c</a:t>
            </a:r>
            <a:r>
              <a:rPr lang="en-US" sz="1200" b="1" kern="1200" dirty="0" err="1">
                <a:solidFill>
                  <a:schemeClr val="tx2"/>
                </a:solidFill>
                <a:latin typeface="Arial" panose="020B0604020202020204" pitchFamily="34" charset="0"/>
                <a:ea typeface="+mn-ea"/>
                <a:cs typeface="Arial" panose="020B0604020202020204" pitchFamily="34" charset="0"/>
              </a:rPr>
              <a:t>omparative</a:t>
            </a:r>
            <a:r>
              <a:rPr lang="en-US" sz="1200" b="1" kern="1200" dirty="0">
                <a:solidFill>
                  <a:schemeClr val="tx2"/>
                </a:solidFill>
                <a:latin typeface="Arial" panose="020B0604020202020204" pitchFamily="34" charset="0"/>
                <a:ea typeface="+mn-ea"/>
                <a:cs typeface="Arial" panose="020B0604020202020204" pitchFamily="34" charset="0"/>
              </a:rPr>
              <a:t> study </a:t>
            </a:r>
            <a:r>
              <a:rPr lang="en-US" sz="1200" kern="1200" dirty="0">
                <a:solidFill>
                  <a:schemeClr val="tx2"/>
                </a:solidFill>
                <a:latin typeface="Arial" panose="020B0604020202020204" pitchFamily="34" charset="0"/>
                <a:ea typeface="+mn-ea"/>
                <a:cs typeface="Arial" panose="020B0604020202020204" pitchFamily="34" charset="0"/>
              </a:rPr>
              <a:t>of services, methods and tools suitable to secure the best interests of the child in family proceedings” </a:t>
            </a:r>
            <a:br>
              <a:rPr lang="en-US" sz="1200" kern="1200" dirty="0">
                <a:solidFill>
                  <a:schemeClr val="tx2"/>
                </a:solidFill>
                <a:latin typeface="Arial" panose="020B0604020202020204" pitchFamily="34" charset="0"/>
                <a:ea typeface="+mn-ea"/>
                <a:cs typeface="Arial" panose="020B0604020202020204" pitchFamily="34" charset="0"/>
              </a:rPr>
            </a:br>
            <a:r>
              <a:rPr lang="en-GB" sz="1200" kern="1200" dirty="0">
                <a:solidFill>
                  <a:schemeClr val="tx2"/>
                </a:solidFill>
                <a:latin typeface="Arial" panose="020B0604020202020204" pitchFamily="34" charset="0"/>
                <a:ea typeface="+mn-ea"/>
                <a:cs typeface="Arial" panose="020B0604020202020204" pitchFamily="34" charset="0"/>
              </a:rPr>
              <a:t>(April – October 2024)</a:t>
            </a:r>
          </a:p>
          <a:p>
            <a:pPr>
              <a:lnSpc>
                <a:spcPct val="150000"/>
              </a:lnSpc>
            </a:pPr>
            <a:endParaRPr lang="en-GB" sz="1200" kern="1200" dirty="0">
              <a:solidFill>
                <a:schemeClr val="tx2"/>
              </a:solidFill>
              <a:latin typeface="Arial" panose="020B0604020202020204" pitchFamily="34" charset="0"/>
              <a:ea typeface="+mn-ea"/>
              <a:cs typeface="Arial" panose="020B0604020202020204" pitchFamily="34" charset="0"/>
            </a:endParaRPr>
          </a:p>
          <a:p>
            <a:pPr marL="285750" indent="-285750">
              <a:lnSpc>
                <a:spcPct val="150000"/>
              </a:lnSpc>
              <a:buFont typeface="Arial" panose="020B0604020202020204" pitchFamily="34" charset="0"/>
              <a:buChar char="•"/>
            </a:pPr>
            <a:r>
              <a:rPr lang="en-GB" sz="1200" kern="1200" dirty="0">
                <a:solidFill>
                  <a:schemeClr val="tx2"/>
                </a:solidFill>
                <a:latin typeface="Arial" panose="020B0604020202020204" pitchFamily="34" charset="0"/>
                <a:ea typeface="+mn-ea"/>
                <a:cs typeface="Arial" panose="020B0604020202020204" pitchFamily="34" charset="0"/>
              </a:rPr>
              <a:t>Organisation of the </a:t>
            </a:r>
            <a:r>
              <a:rPr lang="en-GB" sz="1200" b="1" kern="1200" dirty="0">
                <a:solidFill>
                  <a:schemeClr val="tx2"/>
                </a:solidFill>
                <a:latin typeface="Arial" panose="020B0604020202020204" pitchFamily="34" charset="0"/>
                <a:ea typeface="+mn-ea"/>
                <a:cs typeface="Arial" panose="020B0604020202020204" pitchFamily="34" charset="0"/>
              </a:rPr>
              <a:t>1</a:t>
            </a:r>
            <a:r>
              <a:rPr lang="en-GB" sz="1200" b="1" kern="1200" baseline="30000" dirty="0">
                <a:solidFill>
                  <a:schemeClr val="tx2"/>
                </a:solidFill>
                <a:latin typeface="Arial" panose="020B0604020202020204" pitchFamily="34" charset="0"/>
                <a:ea typeface="+mn-ea"/>
                <a:cs typeface="Arial" panose="020B0604020202020204" pitchFamily="34" charset="0"/>
              </a:rPr>
              <a:t>st</a:t>
            </a:r>
            <a:r>
              <a:rPr lang="en-GB" sz="1200" b="1" kern="1200" dirty="0">
                <a:solidFill>
                  <a:schemeClr val="tx2"/>
                </a:solidFill>
                <a:latin typeface="Arial" panose="020B0604020202020204" pitchFamily="34" charset="0"/>
                <a:ea typeface="+mn-ea"/>
                <a:cs typeface="Arial" panose="020B0604020202020204" pitchFamily="34" charset="0"/>
              </a:rPr>
              <a:t> Round table </a:t>
            </a:r>
            <a:r>
              <a:rPr lang="en-GB" sz="1200" kern="1200" dirty="0">
                <a:solidFill>
                  <a:schemeClr val="tx2"/>
                </a:solidFill>
                <a:latin typeface="Arial" panose="020B0604020202020204" pitchFamily="34" charset="0"/>
                <a:ea typeface="+mn-ea"/>
                <a:cs typeface="Arial" panose="020B0604020202020204" pitchFamily="34" charset="0"/>
              </a:rPr>
              <a:t>to raise awareness on the results and recommendations (24 October 2024)</a:t>
            </a:r>
            <a:endParaRPr lang="en-GB" sz="1200" b="1" kern="1200" dirty="0">
              <a:solidFill>
                <a:schemeClr val="tx2">
                  <a:lumMod val="60000"/>
                  <a:lumOff val="40000"/>
                </a:schemeClr>
              </a:solidFill>
              <a:latin typeface="Arial" panose="020B0604020202020204" pitchFamily="34" charset="0"/>
              <a:ea typeface="+mn-ea"/>
              <a:cs typeface="Arial" panose="020B0604020202020204" pitchFamily="34" charset="0"/>
            </a:endParaRPr>
          </a:p>
          <a:p>
            <a:pPr marL="285750" indent="-285750">
              <a:lnSpc>
                <a:spcPct val="150000"/>
              </a:lnSpc>
              <a:buFont typeface="Arial" panose="020B0604020202020204" pitchFamily="34" charset="0"/>
              <a:buChar char="•"/>
            </a:pPr>
            <a:endParaRPr lang="en-GB" sz="1200" kern="1200" dirty="0">
              <a:solidFill>
                <a:schemeClr val="tx2"/>
              </a:solidFill>
              <a:latin typeface="Arial" panose="020B0604020202020204" pitchFamily="34" charset="0"/>
              <a:ea typeface="+mn-ea"/>
              <a:cs typeface="Arial" panose="020B0604020202020204" pitchFamily="34" charset="0"/>
            </a:endParaRPr>
          </a:p>
          <a:p>
            <a:pPr algn="l"/>
            <a:r>
              <a:rPr lang="en-GB" sz="1200" b="1" kern="1200" dirty="0">
                <a:solidFill>
                  <a:schemeClr val="tx2"/>
                </a:solidFill>
                <a:latin typeface="Arial" panose="020B0604020202020204" pitchFamily="34" charset="0"/>
                <a:ea typeface="+mn-ea"/>
                <a:cs typeface="Arial" panose="020B0604020202020204" pitchFamily="34" charset="0"/>
              </a:rPr>
              <a:t>Preparation of the Strategy and National Action Plan (October 2024 to May 2025)</a:t>
            </a:r>
          </a:p>
          <a:p>
            <a:pPr algn="ctr"/>
            <a:endParaRPr lang="en-GB" sz="1200" b="1" kern="1200" dirty="0">
              <a:solidFill>
                <a:schemeClr val="tx2"/>
              </a:solidFill>
              <a:latin typeface="Arial" panose="020B0604020202020204" pitchFamily="34" charset="0"/>
              <a:ea typeface="+mn-ea"/>
              <a:cs typeface="Arial" panose="020B0604020202020204" pitchFamily="34" charset="0"/>
            </a:endParaRPr>
          </a:p>
          <a:p>
            <a:pPr marL="285750" indent="-285750">
              <a:lnSpc>
                <a:spcPct val="150000"/>
              </a:lnSpc>
              <a:buFont typeface="Arial" panose="020B0604020202020204" pitchFamily="34" charset="0"/>
              <a:buChar char="•"/>
            </a:pPr>
            <a:r>
              <a:rPr lang="en-GB" sz="1200" b="1" kern="1200" dirty="0">
                <a:solidFill>
                  <a:schemeClr val="tx2"/>
                </a:solidFill>
                <a:latin typeface="Arial" panose="020B0604020202020204" pitchFamily="34" charset="0"/>
                <a:ea typeface="+mn-ea"/>
                <a:cs typeface="Arial" panose="020B0604020202020204" pitchFamily="34" charset="0"/>
              </a:rPr>
              <a:t>Final c</a:t>
            </a:r>
            <a:r>
              <a:rPr lang="en-US" sz="1200" b="1" kern="1200" dirty="0" err="1">
                <a:solidFill>
                  <a:schemeClr val="tx2"/>
                </a:solidFill>
                <a:latin typeface="Arial" panose="020B0604020202020204" pitchFamily="34" charset="0"/>
                <a:ea typeface="+mn-ea"/>
                <a:cs typeface="Arial" panose="020B0604020202020204" pitchFamily="34" charset="0"/>
              </a:rPr>
              <a:t>omparative</a:t>
            </a:r>
            <a:r>
              <a:rPr lang="en-US" sz="1200" b="1" kern="1200" dirty="0">
                <a:solidFill>
                  <a:schemeClr val="tx2"/>
                </a:solidFill>
                <a:latin typeface="Arial" panose="020B0604020202020204" pitchFamily="34" charset="0"/>
                <a:ea typeface="+mn-ea"/>
                <a:cs typeface="Arial" panose="020B0604020202020204" pitchFamily="34" charset="0"/>
              </a:rPr>
              <a:t> study prepared by Daja Wenke : </a:t>
            </a:r>
            <a:r>
              <a:rPr lang="en-US" sz="1200" kern="1200" dirty="0">
                <a:solidFill>
                  <a:schemeClr val="tx2"/>
                </a:solidFill>
                <a:latin typeface="Arial" panose="020B0604020202020204" pitchFamily="34" charset="0"/>
                <a:ea typeface="+mn-ea"/>
                <a:cs typeface="Arial" panose="020B0604020202020204" pitchFamily="34" charset="0"/>
              </a:rPr>
              <a:t>a selection of guidance, methods and tools used in CoE members state to secure the best interests of the child in civil court proceedings of services, methods and tools suitable to secure the best interests of the child in family proceedings” </a:t>
            </a:r>
            <a:r>
              <a:rPr lang="en-GB" sz="1200" kern="1200" dirty="0">
                <a:solidFill>
                  <a:schemeClr val="tx2"/>
                </a:solidFill>
                <a:latin typeface="Arial" panose="020B0604020202020204" pitchFamily="34" charset="0"/>
                <a:ea typeface="+mn-ea"/>
                <a:cs typeface="Arial" panose="020B0604020202020204" pitchFamily="34" charset="0"/>
              </a:rPr>
              <a:t>(April 2024 – February 2025)</a:t>
            </a:r>
          </a:p>
          <a:p>
            <a:pPr marL="285750" indent="-285750">
              <a:lnSpc>
                <a:spcPct val="150000"/>
              </a:lnSpc>
              <a:buFont typeface="Arial" panose="020B0604020202020204" pitchFamily="34" charset="0"/>
              <a:buChar char="•"/>
            </a:pPr>
            <a:r>
              <a:rPr lang="en-GB" sz="1200" b="1" kern="1200" dirty="0">
                <a:solidFill>
                  <a:schemeClr val="tx2"/>
                </a:solidFill>
                <a:latin typeface="Arial" panose="020B0604020202020204" pitchFamily="34" charset="0"/>
                <a:ea typeface="+mn-ea"/>
                <a:cs typeface="Arial" panose="020B0604020202020204" pitchFamily="34" charset="0"/>
              </a:rPr>
              <a:t>Strategy and National Action Plan prepared by Susanna Greijer </a:t>
            </a:r>
            <a:r>
              <a:rPr lang="en-GB" sz="1200" kern="1200" dirty="0">
                <a:solidFill>
                  <a:schemeClr val="tx2"/>
                </a:solidFill>
                <a:latin typeface="Arial" panose="020B0604020202020204" pitchFamily="34" charset="0"/>
                <a:ea typeface="+mn-ea"/>
                <a:cs typeface="Arial" panose="020B0604020202020204" pitchFamily="34" charset="0"/>
              </a:rPr>
              <a:t>to implement reforms in Slovenia</a:t>
            </a:r>
          </a:p>
          <a:p>
            <a:pPr>
              <a:lnSpc>
                <a:spcPct val="150000"/>
              </a:lnSpc>
            </a:pPr>
            <a:endParaRPr lang="en-GB" sz="1200" kern="1200" dirty="0">
              <a:solidFill>
                <a:schemeClr val="tx2"/>
              </a:solidFill>
              <a:latin typeface="Arial" panose="020B0604020202020204" pitchFamily="34" charset="0"/>
              <a:ea typeface="+mn-ea"/>
              <a:cs typeface="Arial" panose="020B0604020202020204" pitchFamily="34" charset="0"/>
            </a:endParaRPr>
          </a:p>
          <a:p>
            <a:pPr marL="285750" indent="-285750">
              <a:lnSpc>
                <a:spcPct val="150000"/>
              </a:lnSpc>
              <a:buFont typeface="Arial" panose="020B0604020202020204" pitchFamily="34" charset="0"/>
              <a:buChar char="•"/>
            </a:pPr>
            <a:r>
              <a:rPr lang="en-GB" sz="1200" kern="1200" dirty="0">
                <a:solidFill>
                  <a:schemeClr val="tx2"/>
                </a:solidFill>
                <a:latin typeface="Arial" panose="020B0604020202020204" pitchFamily="34" charset="0"/>
                <a:ea typeface="+mn-ea"/>
                <a:cs typeface="Arial" panose="020B0604020202020204" pitchFamily="34" charset="0"/>
              </a:rPr>
              <a:t>Organisation of the </a:t>
            </a:r>
            <a:r>
              <a:rPr lang="en-GB" sz="1200" b="1" kern="1200" dirty="0">
                <a:solidFill>
                  <a:schemeClr val="tx2"/>
                </a:solidFill>
                <a:latin typeface="Arial" panose="020B0604020202020204" pitchFamily="34" charset="0"/>
                <a:ea typeface="+mn-ea"/>
                <a:cs typeface="Arial" panose="020B0604020202020204" pitchFamily="34" charset="0"/>
              </a:rPr>
              <a:t>2</a:t>
            </a:r>
            <a:r>
              <a:rPr lang="en-GB" sz="1200" b="1" kern="1200" baseline="30000" dirty="0">
                <a:solidFill>
                  <a:schemeClr val="tx2"/>
                </a:solidFill>
                <a:latin typeface="Arial" panose="020B0604020202020204" pitchFamily="34" charset="0"/>
                <a:ea typeface="+mn-ea"/>
                <a:cs typeface="Arial" panose="020B0604020202020204" pitchFamily="34" charset="0"/>
              </a:rPr>
              <a:t>nd</a:t>
            </a:r>
            <a:r>
              <a:rPr lang="en-GB" sz="1200" b="1" kern="1200" dirty="0">
                <a:solidFill>
                  <a:schemeClr val="tx2"/>
                </a:solidFill>
                <a:latin typeface="Arial" panose="020B0604020202020204" pitchFamily="34" charset="0"/>
                <a:ea typeface="+mn-ea"/>
                <a:cs typeface="Arial" panose="020B0604020202020204" pitchFamily="34" charset="0"/>
              </a:rPr>
              <a:t> Round table </a:t>
            </a:r>
            <a:r>
              <a:rPr lang="en-GB" sz="1200" kern="1200" dirty="0">
                <a:solidFill>
                  <a:schemeClr val="tx2"/>
                </a:solidFill>
                <a:latin typeface="Arial" panose="020B0604020202020204" pitchFamily="34" charset="0"/>
                <a:ea typeface="+mn-ea"/>
                <a:cs typeface="Arial" panose="020B0604020202020204" pitchFamily="34" charset="0"/>
              </a:rPr>
              <a:t>to raise awareness on the results and present the final  Strategy (23 May 2025)</a:t>
            </a:r>
            <a:endParaRPr lang="en-GB" sz="1200" b="1" kern="1200" dirty="0">
              <a:solidFill>
                <a:schemeClr val="tx2">
                  <a:lumMod val="60000"/>
                  <a:lumOff val="40000"/>
                </a:schemeClr>
              </a:solidFill>
              <a:latin typeface="Arial" panose="020B0604020202020204" pitchFamily="34" charset="0"/>
              <a:ea typeface="+mn-ea"/>
              <a:cs typeface="Arial" panose="020B0604020202020204" pitchFamily="34" charset="0"/>
            </a:endParaRPr>
          </a:p>
          <a:p>
            <a:endParaRPr lang="fr-FR" dirty="0"/>
          </a:p>
        </p:txBody>
      </p:sp>
      <p:sp>
        <p:nvSpPr>
          <p:cNvPr id="4" name="Slide Number Placeholder 3"/>
          <p:cNvSpPr>
            <a:spLocks noGrp="1"/>
          </p:cNvSpPr>
          <p:nvPr>
            <p:ph type="sldNum" sz="quarter" idx="5"/>
          </p:nvPr>
        </p:nvSpPr>
        <p:spPr/>
        <p:txBody>
          <a:bodyPr/>
          <a:lstStyle/>
          <a:p>
            <a:fld id="{6593A406-D337-4D22-B1E6-842080DC1048}" type="slidenum">
              <a:rPr lang="en-US" smtClean="0"/>
              <a:t>6</a:t>
            </a:fld>
            <a:endParaRPr lang="en-US"/>
          </a:p>
        </p:txBody>
      </p:sp>
    </p:spTree>
    <p:extLst>
      <p:ext uri="{BB962C8B-B14F-4D97-AF65-F5344CB8AC3E}">
        <p14:creationId xmlns:p14="http://schemas.microsoft.com/office/powerpoint/2010/main" val="32561201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560C34-EE83-F3D9-D603-8170A5E8D3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0A90B1-8561-A375-49F1-EBE98EE87F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2A87C3-AD98-6D60-E5CE-98ACDB04A942}"/>
              </a:ext>
            </a:extLst>
          </p:cNvPr>
          <p:cNvSpPr>
            <a:spLocks noGrp="1"/>
          </p:cNvSpPr>
          <p:nvPr>
            <p:ph type="body" idx="1"/>
          </p:nvPr>
        </p:nvSpPr>
        <p:spPr/>
        <p:txBody>
          <a:bodyPr/>
          <a:lstStyle/>
          <a:p>
            <a:r>
              <a:rPr lang="fr-FR" dirty="0" err="1"/>
              <a:t>Priority</a:t>
            </a:r>
            <a:r>
              <a:rPr lang="fr-FR" dirty="0"/>
              <a:t> actions </a:t>
            </a:r>
            <a:r>
              <a:rPr lang="fr-FR" dirty="0" err="1"/>
              <a:t>were</a:t>
            </a:r>
            <a:r>
              <a:rPr lang="fr-FR" dirty="0"/>
              <a:t> </a:t>
            </a:r>
            <a:r>
              <a:rPr lang="fr-FR" dirty="0" err="1"/>
              <a:t>identiy</a:t>
            </a:r>
            <a:r>
              <a:rPr lang="fr-FR" dirty="0"/>
              <a:t> </a:t>
            </a:r>
            <a:r>
              <a:rPr lang="fr-FR" dirty="0" err="1"/>
              <a:t>with</a:t>
            </a:r>
            <a:r>
              <a:rPr lang="fr-FR" dirty="0"/>
              <a:t> the IMWG</a:t>
            </a:r>
          </a:p>
        </p:txBody>
      </p:sp>
      <p:sp>
        <p:nvSpPr>
          <p:cNvPr id="4" name="Slide Number Placeholder 3">
            <a:extLst>
              <a:ext uri="{FF2B5EF4-FFF2-40B4-BE49-F238E27FC236}">
                <a16:creationId xmlns:a16="http://schemas.microsoft.com/office/drawing/2014/main" id="{AE697D74-7D35-D7E7-52B0-3CA31B688F43}"/>
              </a:ext>
            </a:extLst>
          </p:cNvPr>
          <p:cNvSpPr>
            <a:spLocks noGrp="1"/>
          </p:cNvSpPr>
          <p:nvPr>
            <p:ph type="sldNum" sz="quarter" idx="5"/>
          </p:nvPr>
        </p:nvSpPr>
        <p:spPr/>
        <p:txBody>
          <a:bodyPr/>
          <a:lstStyle/>
          <a:p>
            <a:fld id="{6593A406-D337-4D22-B1E6-842080DC1048}" type="slidenum">
              <a:rPr lang="en-US" smtClean="0"/>
              <a:t>7</a:t>
            </a:fld>
            <a:endParaRPr lang="en-US"/>
          </a:p>
        </p:txBody>
      </p:sp>
    </p:spTree>
    <p:extLst>
      <p:ext uri="{BB962C8B-B14F-4D97-AF65-F5344CB8AC3E}">
        <p14:creationId xmlns:p14="http://schemas.microsoft.com/office/powerpoint/2010/main" val="29797336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171450" indent="-171450">
              <a:buFontTx/>
              <a:buChar char="-"/>
            </a:pPr>
            <a:r>
              <a:rPr lang="sl-SI" sz="1200" kern="1200" dirty="0">
                <a:solidFill>
                  <a:schemeClr val="tx1"/>
                </a:solidFill>
                <a:effectLst/>
                <a:latin typeface="+mn-lt"/>
                <a:ea typeface="+mn-ea"/>
                <a:cs typeface="+mn-cs"/>
              </a:rPr>
              <a:t>Strategija za zagotavljanje največje koristi otroka v civilnih sodnih postopkih v Sloveniji (strategija) je vizija otrokom prijaznega in na otroka osredotočenega civilnega sodnega sistema za naslednjih pet let (2025–2030). </a:t>
            </a:r>
          </a:p>
          <a:p>
            <a:pPr marL="171450" indent="-171450">
              <a:buFontTx/>
              <a:buChar char="-"/>
            </a:pPr>
            <a:endParaRPr lang="sl-SI" sz="1200" kern="1200" dirty="0">
              <a:solidFill>
                <a:schemeClr val="tx1"/>
              </a:solidFill>
              <a:effectLst/>
              <a:latin typeface="+mn-lt"/>
              <a:ea typeface="+mn-ea"/>
              <a:cs typeface="+mn-cs"/>
            </a:endParaRPr>
          </a:p>
          <a:p>
            <a:pPr marL="171450" indent="-171450">
              <a:buFontTx/>
              <a:buChar char="-"/>
            </a:pPr>
            <a:r>
              <a:rPr lang="sl-SI" sz="1200" kern="1200" dirty="0">
                <a:solidFill>
                  <a:schemeClr val="tx1"/>
                </a:solidFill>
                <a:effectLst/>
                <a:latin typeface="+mn-lt"/>
                <a:ea typeface="+mn-ea"/>
                <a:cs typeface="+mn-cs"/>
              </a:rPr>
              <a:t>Sprejela jo je medresorska delovna skupina, ustanovljena za Izboljšanje stanja na področju sodnega izvedenstva v družinskih zadevah in s tem položaja otrok v sodnih postopkih, ki je bila ustanovljena leta 2022 in je v projektu Zagotavljanje največje koristi otrok v civilnih sodnih postopkih, glede na svojo široko strokovno sestavo, delovala kot usmerjevalni odbor projekta. </a:t>
            </a:r>
          </a:p>
          <a:p>
            <a:pPr marL="171450" indent="-171450">
              <a:buFontTx/>
              <a:buChar char="-"/>
            </a:pPr>
            <a:endParaRPr lang="sl-SI"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sl-SI" sz="1200" kern="1200" dirty="0">
                <a:solidFill>
                  <a:schemeClr val="tx1"/>
                </a:solidFill>
                <a:effectLst/>
                <a:latin typeface="+mn-lt"/>
                <a:ea typeface="+mn-ea"/>
                <a:cs typeface="+mn-cs"/>
              </a:rPr>
              <a:t>Strategija vsebuje tudi akcijski načrt (AN), ki določa konkretne ukrepe za njeno izvajanje, spremljanje in vrednotenje. </a:t>
            </a:r>
          </a:p>
          <a:p>
            <a:pPr marL="171450" indent="-171450">
              <a:buFontTx/>
              <a:buChar char="-"/>
            </a:pPr>
            <a:endParaRPr lang="sl-SI" sz="1200" kern="1200" dirty="0">
              <a:solidFill>
                <a:schemeClr val="tx1"/>
              </a:solidFill>
              <a:effectLst/>
              <a:latin typeface="+mn-lt"/>
              <a:ea typeface="+mn-ea"/>
              <a:cs typeface="+mn-cs"/>
            </a:endParaRPr>
          </a:p>
          <a:p>
            <a:pPr marL="171450" indent="-171450">
              <a:buFontTx/>
              <a:buChar char="-"/>
            </a:pPr>
            <a:r>
              <a:rPr lang="sl-SI" dirty="0"/>
              <a:t>AN, ki sledi ugotovitvam iz Strategije, je razdeljen na 6 poglavij: Pravice otroka, Največja korist otroka, Sodelovanje otrok, Usposabljanje strokovnjakov, Alternativne oblike reševanja sporov v izvensodnih postopkih in Posebna obravnava otrok v ranljivih položajih</a:t>
            </a:r>
          </a:p>
          <a:p>
            <a:pPr marL="171450" indent="-171450">
              <a:buFontTx/>
              <a:buChar char="-"/>
            </a:pPr>
            <a:endParaRPr lang="sl-SI" dirty="0"/>
          </a:p>
          <a:p>
            <a:pPr marL="171450" indent="-171450">
              <a:buFontTx/>
              <a:buChar char="-"/>
            </a:pPr>
            <a:r>
              <a:rPr lang="sl-SI" dirty="0"/>
              <a:t>Vsebuje 40 ukrepov, s katerimi želimo izgraditi otrokom prijazen civilni sodni sistem</a:t>
            </a:r>
          </a:p>
          <a:p>
            <a:pPr marL="171450" indent="-171450">
              <a:buFontTx/>
              <a:buChar char="-"/>
            </a:pPr>
            <a:endParaRPr lang="sl-SI" dirty="0"/>
          </a:p>
          <a:p>
            <a:pPr marL="171450" indent="-171450">
              <a:buFontTx/>
              <a:buChar char="-"/>
            </a:pPr>
            <a:r>
              <a:rPr lang="sl-SI" dirty="0"/>
              <a:t>Za vse ukrepe iz AN je tudi določena prednostna stopnja: visoka, srednja, nizka </a:t>
            </a:r>
          </a:p>
          <a:p>
            <a:pPr marL="171450" indent="-171450">
              <a:buFontTx/>
              <a:buChar char="-"/>
            </a:pPr>
            <a:endParaRPr lang="sl-SI" dirty="0"/>
          </a:p>
          <a:p>
            <a:pPr marL="171450" indent="-171450">
              <a:buFontTx/>
              <a:buChar char="-"/>
            </a:pPr>
            <a:r>
              <a:rPr lang="sl-SI" dirty="0"/>
              <a:t>V okviru projekta smo izbrali tiste ukrepe, ki so se zdeli najbolj nujni in koristni in </a:t>
            </a:r>
            <a:r>
              <a:rPr lang="sl-SI" dirty="0" err="1"/>
              <a:t>prikaterih</a:t>
            </a:r>
            <a:r>
              <a:rPr lang="sl-SI" dirty="0"/>
              <a:t> smo lahko uporabili pomoč strokovnjakov Sveta Evrope;</a:t>
            </a:r>
          </a:p>
          <a:p>
            <a:pPr marL="171450" indent="-171450">
              <a:buFontTx/>
              <a:buChar char="-"/>
            </a:pPr>
            <a:endParaRPr lang="sl-SI" dirty="0"/>
          </a:p>
          <a:p>
            <a:pPr marL="171450" indent="-171450">
              <a:buFontTx/>
              <a:buChar char="-"/>
            </a:pPr>
            <a:r>
              <a:rPr lang="sl-SI" dirty="0"/>
              <a:t>Pričakovali smo tudi II fazo projekta, ki pa je žal ne bo, zato smo pri izbiri gledali tudi na to, katere ukrepe lahko zaključimo do zaključka projekta.</a:t>
            </a:r>
          </a:p>
        </p:txBody>
      </p:sp>
      <p:sp>
        <p:nvSpPr>
          <p:cNvPr id="4" name="Označba mesta številke diapozitiva 3"/>
          <p:cNvSpPr>
            <a:spLocks noGrp="1"/>
          </p:cNvSpPr>
          <p:nvPr>
            <p:ph type="sldNum" sz="quarter" idx="5"/>
          </p:nvPr>
        </p:nvSpPr>
        <p:spPr/>
        <p:txBody>
          <a:bodyPr/>
          <a:lstStyle/>
          <a:p>
            <a:fld id="{6593A406-D337-4D22-B1E6-842080DC1048}" type="slidenum">
              <a:rPr lang="en-US" smtClean="0"/>
              <a:t>8</a:t>
            </a:fld>
            <a:endParaRPr lang="en-US"/>
          </a:p>
        </p:txBody>
      </p:sp>
    </p:spTree>
    <p:extLst>
      <p:ext uri="{BB962C8B-B14F-4D97-AF65-F5344CB8AC3E}">
        <p14:creationId xmlns:p14="http://schemas.microsoft.com/office/powerpoint/2010/main" val="5629727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1FEE22-6D68-D2B0-E92E-F368FA0D57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CDC46D-DEE0-7466-8DBF-73383AA6CD6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D4D38E2-55BC-A3D4-0597-A59C6AED7966}"/>
              </a:ext>
            </a:extLst>
          </p:cNvPr>
          <p:cNvSpPr>
            <a:spLocks noGrp="1"/>
          </p:cNvSpPr>
          <p:nvPr>
            <p:ph type="body" idx="1"/>
          </p:nvPr>
        </p:nvSpPr>
        <p:spPr/>
        <p:txBody>
          <a:bodyPr/>
          <a:lstStyle/>
          <a:p>
            <a:pPr marL="171450" indent="-171450">
              <a:buFontTx/>
              <a:buChar char="-"/>
            </a:pPr>
            <a:r>
              <a:rPr lang="sl-SI" dirty="0"/>
              <a:t>Na podlagi AN so bila pripravljena naslednja gradiva: , ki pokrivajo 12 ukrepov. </a:t>
            </a:r>
          </a:p>
          <a:p>
            <a:pPr marL="171450" indent="-171450">
              <a:buFontTx/>
              <a:buChar char="-"/>
            </a:pPr>
            <a:endParaRPr lang="sl-SI" dirty="0"/>
          </a:p>
          <a:p>
            <a:pPr marL="171450" indent="-171450">
              <a:buFontTx/>
              <a:buChar char="-"/>
            </a:pPr>
            <a:r>
              <a:rPr lang="sl-SI" dirty="0"/>
              <a:t>Večina pripravljenih gradiv je bila označena z visoko prednostno stopnjo; izjema je gradivo, ki se nanaša na kolizijskega skrbnika, ki je bilo iz razloga, ker terja zakonodajne spremembe, označeno s srednjo prednostno stopnjo, sicer pa je bila ureditev področja večkrat izpostavljena kot nujna; </a:t>
            </a:r>
          </a:p>
          <a:p>
            <a:pPr marL="171450" indent="-171450">
              <a:buFontTx/>
              <a:buChar char="-"/>
            </a:pPr>
            <a:endParaRPr lang="sl-SI" dirty="0"/>
          </a:p>
          <a:p>
            <a:pPr marL="171450" indent="-171450">
              <a:buFontTx/>
              <a:buChar char="-"/>
            </a:pPr>
            <a:r>
              <a:rPr lang="sl-SI" dirty="0"/>
              <a:t>gradivo so pripravljali strokovnjaki Sveta Evrope, pred sprejetjem pa so bila vedno poslana v pregled in mnenje članom MDS; </a:t>
            </a:r>
          </a:p>
          <a:p>
            <a:pPr marL="171450" indent="-171450">
              <a:buFontTx/>
              <a:buChar char="-"/>
            </a:pPr>
            <a:endParaRPr lang="sl-SI" dirty="0"/>
          </a:p>
          <a:p>
            <a:pPr marL="171450" indent="-171450">
              <a:buFontTx/>
              <a:buChar char="-"/>
            </a:pPr>
            <a:r>
              <a:rPr lang="sl-SI" dirty="0"/>
              <a:t>O sami vsebini pripravljenih gradiv bodo v nadaljevanju več povedali strokovnjaki, ki so jih pripravljali. </a:t>
            </a:r>
            <a:endParaRPr lang="fr-FR" dirty="0"/>
          </a:p>
        </p:txBody>
      </p:sp>
      <p:sp>
        <p:nvSpPr>
          <p:cNvPr id="4" name="Slide Number Placeholder 3">
            <a:extLst>
              <a:ext uri="{FF2B5EF4-FFF2-40B4-BE49-F238E27FC236}">
                <a16:creationId xmlns:a16="http://schemas.microsoft.com/office/drawing/2014/main" id="{3DD8EB9A-A2B7-8BD1-252B-2D34E4393192}"/>
              </a:ext>
            </a:extLst>
          </p:cNvPr>
          <p:cNvSpPr>
            <a:spLocks noGrp="1"/>
          </p:cNvSpPr>
          <p:nvPr>
            <p:ph type="sldNum" sz="quarter" idx="5"/>
          </p:nvPr>
        </p:nvSpPr>
        <p:spPr/>
        <p:txBody>
          <a:bodyPr/>
          <a:lstStyle/>
          <a:p>
            <a:fld id="{6593A406-D337-4D22-B1E6-842080DC1048}" type="slidenum">
              <a:rPr lang="en-US" smtClean="0"/>
              <a:t>9</a:t>
            </a:fld>
            <a:endParaRPr lang="en-US"/>
          </a:p>
        </p:txBody>
      </p:sp>
    </p:spTree>
    <p:extLst>
      <p:ext uri="{BB962C8B-B14F-4D97-AF65-F5344CB8AC3E}">
        <p14:creationId xmlns:p14="http://schemas.microsoft.com/office/powerpoint/2010/main" val="20428241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CBA1B235-8BFB-4C81-A8AD-F04F36D143A2}" type="datetimeFigureOut">
              <a:rPr lang="en-US" smtClean="0"/>
              <a:t>6/4/2026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45E030-CC9D-4090-B41F-5083CB8CC979}" type="slidenum">
              <a:rPr lang="en-US" smtClean="0"/>
              <a:t>‹#›</a:t>
            </a:fld>
            <a:endParaRPr lang="en-US"/>
          </a:p>
        </p:txBody>
      </p:sp>
    </p:spTree>
    <p:extLst>
      <p:ext uri="{BB962C8B-B14F-4D97-AF65-F5344CB8AC3E}">
        <p14:creationId xmlns:p14="http://schemas.microsoft.com/office/powerpoint/2010/main" val="6026292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BA1B235-8BFB-4C81-A8AD-F04F36D143A2}" type="datetimeFigureOut">
              <a:rPr lang="en-US" smtClean="0"/>
              <a:t>6/4/2026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45E030-CC9D-4090-B41F-5083CB8CC979}" type="slidenum">
              <a:rPr lang="en-US" smtClean="0"/>
              <a:t>‹#›</a:t>
            </a:fld>
            <a:endParaRPr lang="en-US"/>
          </a:p>
        </p:txBody>
      </p:sp>
    </p:spTree>
    <p:extLst>
      <p:ext uri="{BB962C8B-B14F-4D97-AF65-F5344CB8AC3E}">
        <p14:creationId xmlns:p14="http://schemas.microsoft.com/office/powerpoint/2010/main" val="19431481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BA1B235-8BFB-4C81-A8AD-F04F36D143A2}" type="datetimeFigureOut">
              <a:rPr lang="en-US" smtClean="0"/>
              <a:t>6/4/2026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45E030-CC9D-4090-B41F-5083CB8CC979}" type="slidenum">
              <a:rPr lang="en-US" smtClean="0"/>
              <a:t>‹#›</a:t>
            </a:fld>
            <a:endParaRPr lang="en-US"/>
          </a:p>
        </p:txBody>
      </p:sp>
    </p:spTree>
    <p:extLst>
      <p:ext uri="{BB962C8B-B14F-4D97-AF65-F5344CB8AC3E}">
        <p14:creationId xmlns:p14="http://schemas.microsoft.com/office/powerpoint/2010/main" val="38064214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3_Section Break Cover">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01DC3E6-9FD2-4B2B-A62A-04CD78EEB5A0}"/>
              </a:ext>
            </a:extLst>
          </p:cNvPr>
          <p:cNvPicPr>
            <a:picLocks noChangeAspect="1"/>
          </p:cNvPicPr>
          <p:nvPr userDrawn="1"/>
        </p:nvPicPr>
        <p:blipFill>
          <a:blip r:embed="rId2" cstate="email">
            <a:biLevel thresh="25000"/>
            <a:extLst>
              <a:ext uri="{28A0092B-C50C-407E-A947-70E740481C1C}">
                <a14:useLocalDpi xmlns:a14="http://schemas.microsoft.com/office/drawing/2010/main"/>
              </a:ext>
            </a:extLst>
          </a:blip>
          <a:stretch>
            <a:fillRect/>
          </a:stretch>
        </p:blipFill>
        <p:spPr>
          <a:xfrm>
            <a:off x="11525250" y="6526753"/>
            <a:ext cx="485037" cy="197899"/>
          </a:xfrm>
          <a:prstGeom prst="rect">
            <a:avLst/>
          </a:prstGeom>
        </p:spPr>
      </p:pic>
      <p:sp>
        <p:nvSpPr>
          <p:cNvPr id="52" name="Text Placeholder 57">
            <a:extLst>
              <a:ext uri="{FF2B5EF4-FFF2-40B4-BE49-F238E27FC236}">
                <a16:creationId xmlns:a16="http://schemas.microsoft.com/office/drawing/2014/main" id="{1BAE53B5-9AF5-4F0F-88B8-2630B391D9B8}"/>
              </a:ext>
            </a:extLst>
          </p:cNvPr>
          <p:cNvSpPr>
            <a:spLocks noGrp="1"/>
          </p:cNvSpPr>
          <p:nvPr>
            <p:ph type="body" sz="quarter" idx="10" hasCustomPrompt="1"/>
          </p:nvPr>
        </p:nvSpPr>
        <p:spPr>
          <a:xfrm>
            <a:off x="495301" y="4154601"/>
            <a:ext cx="6777039" cy="611188"/>
          </a:xfrm>
        </p:spPr>
        <p:txBody>
          <a:bodyPr>
            <a:normAutofit/>
          </a:bodyPr>
          <a:lstStyle>
            <a:lvl1pPr marL="0" indent="0">
              <a:buFontTx/>
              <a:buNone/>
              <a:defRPr sz="3600"/>
            </a:lvl1pPr>
            <a:lvl2pPr marL="457189" indent="0">
              <a:buFontTx/>
              <a:buNone/>
              <a:defRPr/>
            </a:lvl2pPr>
            <a:lvl3pPr marL="914377" indent="0">
              <a:buFontTx/>
              <a:buNone/>
              <a:defRPr/>
            </a:lvl3pPr>
            <a:lvl4pPr marL="1371566" indent="0">
              <a:buFontTx/>
              <a:buNone/>
              <a:defRPr/>
            </a:lvl4pPr>
            <a:lvl5pPr marL="1828754" indent="0">
              <a:buFontTx/>
              <a:buNone/>
              <a:defRPr/>
            </a:lvl5pPr>
          </a:lstStyle>
          <a:p>
            <a:pPr lvl="0"/>
            <a:r>
              <a:rPr lang="en-US" dirty="0"/>
              <a:t>Section Break Header Title</a:t>
            </a:r>
          </a:p>
        </p:txBody>
      </p:sp>
    </p:spTree>
    <p:extLst>
      <p:ext uri="{BB962C8B-B14F-4D97-AF65-F5344CB8AC3E}">
        <p14:creationId xmlns:p14="http://schemas.microsoft.com/office/powerpoint/2010/main" val="5895794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BA1B235-8BFB-4C81-A8AD-F04F36D143A2}" type="datetimeFigureOut">
              <a:rPr lang="en-US" smtClean="0"/>
              <a:t>6/4/2026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45E030-CC9D-4090-B41F-5083CB8CC979}" type="slidenum">
              <a:rPr lang="en-US" smtClean="0"/>
              <a:t>‹#›</a:t>
            </a:fld>
            <a:endParaRPr lang="en-US"/>
          </a:p>
        </p:txBody>
      </p:sp>
    </p:spTree>
    <p:extLst>
      <p:ext uri="{BB962C8B-B14F-4D97-AF65-F5344CB8AC3E}">
        <p14:creationId xmlns:p14="http://schemas.microsoft.com/office/powerpoint/2010/main" val="5078953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BA1B235-8BFB-4C81-A8AD-F04F36D143A2}" type="datetimeFigureOut">
              <a:rPr lang="en-US" smtClean="0"/>
              <a:t>6/4/2026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45E030-CC9D-4090-B41F-5083CB8CC979}" type="slidenum">
              <a:rPr lang="en-US" smtClean="0"/>
              <a:t>‹#›</a:t>
            </a:fld>
            <a:endParaRPr lang="en-US"/>
          </a:p>
        </p:txBody>
      </p:sp>
    </p:spTree>
    <p:extLst>
      <p:ext uri="{BB962C8B-B14F-4D97-AF65-F5344CB8AC3E}">
        <p14:creationId xmlns:p14="http://schemas.microsoft.com/office/powerpoint/2010/main" val="32925546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BA1B235-8BFB-4C81-A8AD-F04F36D143A2}" type="datetimeFigureOut">
              <a:rPr lang="en-US" smtClean="0"/>
              <a:t>6/4/2026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45E030-CC9D-4090-B41F-5083CB8CC979}" type="slidenum">
              <a:rPr lang="en-US" smtClean="0"/>
              <a:t>‹#›</a:t>
            </a:fld>
            <a:endParaRPr lang="en-US"/>
          </a:p>
        </p:txBody>
      </p:sp>
    </p:spTree>
    <p:extLst>
      <p:ext uri="{BB962C8B-B14F-4D97-AF65-F5344CB8AC3E}">
        <p14:creationId xmlns:p14="http://schemas.microsoft.com/office/powerpoint/2010/main" val="4419361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BA1B235-8BFB-4C81-A8AD-F04F36D143A2}" type="datetimeFigureOut">
              <a:rPr lang="en-US" smtClean="0"/>
              <a:t>6/4/2026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45E030-CC9D-4090-B41F-5083CB8CC979}" type="slidenum">
              <a:rPr lang="en-US" smtClean="0"/>
              <a:t>‹#›</a:t>
            </a:fld>
            <a:endParaRPr lang="en-US"/>
          </a:p>
        </p:txBody>
      </p:sp>
    </p:spTree>
    <p:extLst>
      <p:ext uri="{BB962C8B-B14F-4D97-AF65-F5344CB8AC3E}">
        <p14:creationId xmlns:p14="http://schemas.microsoft.com/office/powerpoint/2010/main" val="32160713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BA1B235-8BFB-4C81-A8AD-F04F36D143A2}" type="datetimeFigureOut">
              <a:rPr lang="en-US" smtClean="0"/>
              <a:t>6/4/2026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45E030-CC9D-4090-B41F-5083CB8CC979}" type="slidenum">
              <a:rPr lang="en-US" smtClean="0"/>
              <a:t>‹#›</a:t>
            </a:fld>
            <a:endParaRPr lang="en-US"/>
          </a:p>
        </p:txBody>
      </p:sp>
    </p:spTree>
    <p:extLst>
      <p:ext uri="{BB962C8B-B14F-4D97-AF65-F5344CB8AC3E}">
        <p14:creationId xmlns:p14="http://schemas.microsoft.com/office/powerpoint/2010/main" val="29413782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BA1B235-8BFB-4C81-A8AD-F04F36D143A2}" type="datetimeFigureOut">
              <a:rPr lang="en-US" smtClean="0"/>
              <a:t>6/4/2026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45E030-CC9D-4090-B41F-5083CB8CC979}" type="slidenum">
              <a:rPr lang="en-US" smtClean="0"/>
              <a:t>‹#›</a:t>
            </a:fld>
            <a:endParaRPr lang="en-US"/>
          </a:p>
        </p:txBody>
      </p:sp>
    </p:spTree>
    <p:extLst>
      <p:ext uri="{BB962C8B-B14F-4D97-AF65-F5344CB8AC3E}">
        <p14:creationId xmlns:p14="http://schemas.microsoft.com/office/powerpoint/2010/main" val="38457405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BA1B235-8BFB-4C81-A8AD-F04F36D143A2}" type="datetimeFigureOut">
              <a:rPr lang="en-US" smtClean="0"/>
              <a:t>6/4/2026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45E030-CC9D-4090-B41F-5083CB8CC979}" type="slidenum">
              <a:rPr lang="en-US" smtClean="0"/>
              <a:t>‹#›</a:t>
            </a:fld>
            <a:endParaRPr lang="en-US"/>
          </a:p>
        </p:txBody>
      </p:sp>
    </p:spTree>
    <p:extLst>
      <p:ext uri="{BB962C8B-B14F-4D97-AF65-F5344CB8AC3E}">
        <p14:creationId xmlns:p14="http://schemas.microsoft.com/office/powerpoint/2010/main" val="11796362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BA1B235-8BFB-4C81-A8AD-F04F36D143A2}" type="datetimeFigureOut">
              <a:rPr lang="en-US" smtClean="0"/>
              <a:t>6/4/2026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45E030-CC9D-4090-B41F-5083CB8CC979}" type="slidenum">
              <a:rPr lang="en-US" smtClean="0"/>
              <a:t>‹#›</a:t>
            </a:fld>
            <a:endParaRPr lang="en-US"/>
          </a:p>
        </p:txBody>
      </p:sp>
    </p:spTree>
    <p:extLst>
      <p:ext uri="{BB962C8B-B14F-4D97-AF65-F5344CB8AC3E}">
        <p14:creationId xmlns:p14="http://schemas.microsoft.com/office/powerpoint/2010/main" val="25964425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BA1B235-8BFB-4C81-A8AD-F04F36D143A2}" type="datetimeFigureOut">
              <a:rPr lang="en-US" smtClean="0"/>
              <a:t>6/4/2026</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45E030-CC9D-4090-B41F-5083CB8CC979}" type="slidenum">
              <a:rPr lang="en-US" smtClean="0"/>
              <a:t>‹#›</a:t>
            </a:fld>
            <a:endParaRPr lang="en-US"/>
          </a:p>
        </p:txBody>
      </p:sp>
    </p:spTree>
    <p:extLst>
      <p:ext uri="{BB962C8B-B14F-4D97-AF65-F5344CB8AC3E}">
        <p14:creationId xmlns:p14="http://schemas.microsoft.com/office/powerpoint/2010/main" val="24119791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ww.coe.int/sl/web/children/slovenia-civil-court-proceedings"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5.png"/><Relationship Id="rId7"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hyperlink" Target="http://www.coe.int/en/web/children/slovenia-civil-court-proceedings" TargetMode="External"/><Relationship Id="rId5" Type="http://schemas.openxmlformats.org/officeDocument/2006/relationships/hyperlink" Target="mailto:Adela.methasani@coe.int" TargetMode="External"/><Relationship Id="rId4" Type="http://schemas.openxmlformats.org/officeDocument/2006/relationships/hyperlink" Target="mailto:Zaruhi.Gasparyan@coe.int"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31504" y="1916834"/>
            <a:ext cx="8856984" cy="2448271"/>
          </a:xfrm>
        </p:spPr>
        <p:txBody>
          <a:bodyPr>
            <a:noAutofit/>
          </a:bodyPr>
          <a:lstStyle/>
          <a:p>
            <a:br>
              <a:rPr lang="en-GB" sz="3200" b="1" dirty="0">
                <a:solidFill>
                  <a:schemeClr val="tx2"/>
                </a:solidFill>
                <a:latin typeface="Arial" panose="020B0604020202020204" pitchFamily="34" charset="0"/>
                <a:cs typeface="Arial" panose="020B0604020202020204" pitchFamily="34" charset="0"/>
              </a:rPr>
            </a:br>
            <a:br>
              <a:rPr lang="en-GB" sz="3200" b="1" dirty="0">
                <a:solidFill>
                  <a:schemeClr val="tx2"/>
                </a:solidFill>
                <a:latin typeface="Arial" panose="020B0604020202020204" pitchFamily="34" charset="0"/>
                <a:cs typeface="Arial" panose="020B0604020202020204" pitchFamily="34" charset="0"/>
              </a:rPr>
            </a:br>
            <a:br>
              <a:rPr lang="en-GB" sz="3200" b="1" dirty="0">
                <a:solidFill>
                  <a:schemeClr val="tx2"/>
                </a:solidFill>
                <a:latin typeface="Arial" panose="020B0604020202020204" pitchFamily="34" charset="0"/>
                <a:cs typeface="Arial" panose="020B0604020202020204" pitchFamily="34" charset="0"/>
              </a:rPr>
            </a:br>
            <a:endParaRPr lang="en-US" sz="2400" b="1" dirty="0">
              <a:solidFill>
                <a:schemeClr val="tx2"/>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CF862954-B0DC-46BC-B14F-1F5BF7DCFBA9}"/>
              </a:ext>
            </a:extLst>
          </p:cNvPr>
          <p:cNvSpPr txBox="1"/>
          <p:nvPr/>
        </p:nvSpPr>
        <p:spPr>
          <a:xfrm>
            <a:off x="208935" y="1710692"/>
            <a:ext cx="6120680" cy="2431435"/>
          </a:xfrm>
          <a:prstGeom prst="rect">
            <a:avLst/>
          </a:prstGeom>
          <a:noFill/>
        </p:spPr>
        <p:txBody>
          <a:bodyPr wrap="square">
            <a:spAutoFit/>
          </a:bodyPr>
          <a:lstStyle/>
          <a:p>
            <a:pPr algn="ctr"/>
            <a:r>
              <a:rPr lang="en-GB" sz="2400" b="1" dirty="0">
                <a:solidFill>
                  <a:schemeClr val="tx2"/>
                </a:solidFill>
                <a:latin typeface="Arial" panose="020B0604020202020204" pitchFamily="34" charset="0"/>
                <a:ea typeface="+mj-ea"/>
                <a:cs typeface="Arial" panose="020B0604020202020204" pitchFamily="34" charset="0"/>
              </a:rPr>
              <a:t>Joint EU-Council of Europe project</a:t>
            </a:r>
          </a:p>
          <a:p>
            <a:pPr algn="ctr"/>
            <a:endParaRPr lang="en-GB" sz="2800" b="1" dirty="0">
              <a:solidFill>
                <a:schemeClr val="tx2"/>
              </a:solidFill>
              <a:latin typeface="Arial" panose="020B0604020202020204" pitchFamily="34" charset="0"/>
              <a:ea typeface="+mj-ea"/>
              <a:cs typeface="Arial" panose="020B0604020202020204" pitchFamily="34" charset="0"/>
            </a:endParaRPr>
          </a:p>
          <a:p>
            <a:pPr algn="ctr"/>
            <a:r>
              <a:rPr lang="en-US" sz="3200" b="1" dirty="0">
                <a:solidFill>
                  <a:schemeClr val="tx2"/>
                </a:solidFill>
                <a:latin typeface="Arial" panose="020B0604020202020204" pitchFamily="34" charset="0"/>
                <a:ea typeface="+mj-ea"/>
                <a:cs typeface="Arial" panose="020B0604020202020204" pitchFamily="34" charset="0"/>
              </a:rPr>
              <a:t>“Ensuring the best interests of the child in civil court proceedings in Slovenia”</a:t>
            </a:r>
          </a:p>
        </p:txBody>
      </p:sp>
      <p:sp>
        <p:nvSpPr>
          <p:cNvPr id="8" name="TextBox 7">
            <a:extLst>
              <a:ext uri="{FF2B5EF4-FFF2-40B4-BE49-F238E27FC236}">
                <a16:creationId xmlns:a16="http://schemas.microsoft.com/office/drawing/2014/main" id="{EE2C4787-B68A-4A15-96EA-1063BF779963}"/>
              </a:ext>
            </a:extLst>
          </p:cNvPr>
          <p:cNvSpPr txBox="1"/>
          <p:nvPr/>
        </p:nvSpPr>
        <p:spPr>
          <a:xfrm>
            <a:off x="120794" y="4627409"/>
            <a:ext cx="5760640" cy="738664"/>
          </a:xfrm>
          <a:prstGeom prst="rect">
            <a:avLst/>
          </a:prstGeom>
          <a:noFill/>
        </p:spPr>
        <p:txBody>
          <a:bodyPr wrap="square">
            <a:spAutoFit/>
          </a:bodyPr>
          <a:lstStyle/>
          <a:p>
            <a:pPr algn="ctr"/>
            <a:r>
              <a:rPr lang="sl-SI" sz="2400" b="1" dirty="0" err="1">
                <a:solidFill>
                  <a:schemeClr val="tx2"/>
                </a:solidFill>
                <a:latin typeface="Arial" panose="020B0604020202020204" pitchFamily="34" charset="0"/>
                <a:ea typeface="+mj-ea"/>
                <a:cs typeface="Arial" panose="020B0604020202020204" pitchFamily="34" charset="0"/>
              </a:rPr>
              <a:t>Final</a:t>
            </a:r>
            <a:r>
              <a:rPr lang="sl-SI" sz="2400" b="1" dirty="0">
                <a:solidFill>
                  <a:schemeClr val="tx2"/>
                </a:solidFill>
                <a:latin typeface="Arial" panose="020B0604020202020204" pitchFamily="34" charset="0"/>
                <a:ea typeface="+mj-ea"/>
                <a:cs typeface="Arial" panose="020B0604020202020204" pitchFamily="34" charset="0"/>
              </a:rPr>
              <a:t> </a:t>
            </a:r>
            <a:r>
              <a:rPr lang="sl-SI" sz="2400" b="1" dirty="0" err="1">
                <a:solidFill>
                  <a:schemeClr val="tx2"/>
                </a:solidFill>
                <a:latin typeface="Arial" panose="020B0604020202020204" pitchFamily="34" charset="0"/>
                <a:ea typeface="+mj-ea"/>
                <a:cs typeface="Arial" panose="020B0604020202020204" pitchFamily="34" charset="0"/>
              </a:rPr>
              <a:t>Conference</a:t>
            </a:r>
            <a:endParaRPr lang="en-US" sz="2400" b="1" dirty="0">
              <a:solidFill>
                <a:schemeClr val="tx2"/>
              </a:solidFill>
              <a:latin typeface="Arial" panose="020B0604020202020204" pitchFamily="34" charset="0"/>
              <a:ea typeface="+mj-ea"/>
              <a:cs typeface="Arial" panose="020B0604020202020204" pitchFamily="34" charset="0"/>
            </a:endParaRPr>
          </a:p>
          <a:p>
            <a:pPr algn="ctr"/>
            <a:r>
              <a:rPr lang="sl-SI" b="1" dirty="0">
                <a:solidFill>
                  <a:schemeClr val="tx2"/>
                </a:solidFill>
                <a:latin typeface="Arial" panose="020B0604020202020204" pitchFamily="34" charset="0"/>
                <a:ea typeface="+mj-ea"/>
                <a:cs typeface="Arial" panose="020B0604020202020204" pitchFamily="34" charset="0"/>
              </a:rPr>
              <a:t>10</a:t>
            </a:r>
            <a:r>
              <a:rPr lang="en-US" b="1" dirty="0">
                <a:solidFill>
                  <a:schemeClr val="tx2"/>
                </a:solidFill>
                <a:latin typeface="Arial" panose="020B0604020202020204" pitchFamily="34" charset="0"/>
                <a:ea typeface="+mj-ea"/>
                <a:cs typeface="Arial" panose="020B0604020202020204" pitchFamily="34" charset="0"/>
              </a:rPr>
              <a:t> June 2026</a:t>
            </a:r>
          </a:p>
        </p:txBody>
      </p:sp>
      <p:sp>
        <p:nvSpPr>
          <p:cNvPr id="3" name="TextBox 2">
            <a:extLst>
              <a:ext uri="{FF2B5EF4-FFF2-40B4-BE49-F238E27FC236}">
                <a16:creationId xmlns:a16="http://schemas.microsoft.com/office/drawing/2014/main" id="{184117C9-9FBE-3078-909A-158E3EA5B823}"/>
              </a:ext>
            </a:extLst>
          </p:cNvPr>
          <p:cNvSpPr txBox="1"/>
          <p:nvPr/>
        </p:nvSpPr>
        <p:spPr>
          <a:xfrm>
            <a:off x="1124700" y="6195185"/>
            <a:ext cx="9721080" cy="478849"/>
          </a:xfrm>
          <a:prstGeom prst="rect">
            <a:avLst/>
          </a:prstGeom>
          <a:noFill/>
        </p:spPr>
        <p:txBody>
          <a:bodyPr wrap="square" rtlCol="0">
            <a:spAutoFit/>
          </a:bodyPr>
          <a:lstStyle/>
          <a:p>
            <a:pPr algn="ctr">
              <a:lnSpc>
                <a:spcPct val="107000"/>
              </a:lnSpc>
              <a:spcAft>
                <a:spcPts val="800"/>
              </a:spcAft>
            </a:pPr>
            <a:r>
              <a:rPr lang="en-GB" sz="1200" dirty="0">
                <a:effectLst/>
                <a:latin typeface="Calibri" panose="020F0502020204030204" pitchFamily="34" charset="0"/>
                <a:ea typeface="Calibri" panose="020F0502020204030204" pitchFamily="34" charset="0"/>
                <a:cs typeface="Arial" panose="020B0604020202020204" pitchFamily="34" charset="0"/>
              </a:rPr>
              <a:t>The project is co-funded by the European Union via the Technical Support Instrument, and implemented by the Council of Europe, </a:t>
            </a:r>
            <a:br>
              <a:rPr lang="en-GB" sz="1200" dirty="0">
                <a:effectLst/>
                <a:latin typeface="Calibri" panose="020F0502020204030204" pitchFamily="34" charset="0"/>
                <a:ea typeface="Calibri" panose="020F0502020204030204" pitchFamily="34" charset="0"/>
                <a:cs typeface="Arial" panose="020B0604020202020204" pitchFamily="34" charset="0"/>
              </a:rPr>
            </a:br>
            <a:r>
              <a:rPr lang="en-GB" sz="1200" dirty="0">
                <a:effectLst/>
                <a:latin typeface="Calibri" panose="020F0502020204030204" pitchFamily="34" charset="0"/>
                <a:ea typeface="Calibri" panose="020F0502020204030204" pitchFamily="34" charset="0"/>
                <a:cs typeface="Arial" panose="020B0604020202020204" pitchFamily="34" charset="0"/>
              </a:rPr>
              <a:t>in cooperation with the European Commission.</a:t>
            </a:r>
            <a:endParaRPr lang="fr-FR" sz="12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12" name="Picture 11" descr="A judge's gavel and a group of people&#10;&#10;Description automatically generated">
            <a:extLst>
              <a:ext uri="{FF2B5EF4-FFF2-40B4-BE49-F238E27FC236}">
                <a16:creationId xmlns:a16="http://schemas.microsoft.com/office/drawing/2014/main" id="{ABB6DF9C-BF5B-0BD5-112E-C4454F84F7ED}"/>
              </a:ext>
            </a:extLst>
          </p:cNvPr>
          <p:cNvPicPr>
            <a:picLocks noChangeAspect="1"/>
          </p:cNvPicPr>
          <p:nvPr/>
        </p:nvPicPr>
        <p:blipFill rotWithShape="1">
          <a:blip r:embed="rId3" cstate="print">
            <a:alphaModFix/>
            <a:extLst>
              <a:ext uri="{28A0092B-C50C-407E-A947-70E740481C1C}">
                <a14:useLocalDpi xmlns:a14="http://schemas.microsoft.com/office/drawing/2010/main" val="0"/>
              </a:ext>
            </a:extLst>
          </a:blip>
          <a:srcRect t="6531" r="241" b="9186"/>
          <a:stretch/>
        </p:blipFill>
        <p:spPr>
          <a:xfrm>
            <a:off x="6883611" y="1739720"/>
            <a:ext cx="4901022" cy="4065543"/>
          </a:xfrm>
          <a:prstGeom prst="ellipse">
            <a:avLst/>
          </a:prstGeom>
          <a:ln w="63500" cap="rnd">
            <a:noFill/>
          </a:ln>
          <a:effectLst/>
          <a:scene3d>
            <a:camera prst="orthographicFront"/>
            <a:lightRig rig="contrasting" dir="t">
              <a:rot lat="0" lon="0" rev="3000000"/>
            </a:lightRig>
          </a:scene3d>
          <a:sp3d>
            <a:bevelT w="95250" h="31750"/>
            <a:contourClr>
              <a:srgbClr val="333333"/>
            </a:contourClr>
          </a:sp3d>
        </p:spPr>
      </p:pic>
      <p:pic>
        <p:nvPicPr>
          <p:cNvPr id="6" name="Picture 5">
            <a:extLst>
              <a:ext uri="{FF2B5EF4-FFF2-40B4-BE49-F238E27FC236}">
                <a16:creationId xmlns:a16="http://schemas.microsoft.com/office/drawing/2014/main" id="{BDD06619-4D49-825E-96D7-1AE552738943}"/>
              </a:ext>
            </a:extLst>
          </p:cNvPr>
          <p:cNvPicPr>
            <a:picLocks noChangeAspect="1"/>
          </p:cNvPicPr>
          <p:nvPr/>
        </p:nvPicPr>
        <p:blipFill>
          <a:blip r:embed="rId4"/>
          <a:stretch>
            <a:fillRect/>
          </a:stretch>
        </p:blipFill>
        <p:spPr>
          <a:xfrm>
            <a:off x="0" y="0"/>
            <a:ext cx="12192000" cy="1574342"/>
          </a:xfrm>
          <a:prstGeom prst="rect">
            <a:avLst/>
          </a:prstGeom>
        </p:spPr>
      </p:pic>
    </p:spTree>
    <p:extLst>
      <p:ext uri="{BB962C8B-B14F-4D97-AF65-F5344CB8AC3E}">
        <p14:creationId xmlns:p14="http://schemas.microsoft.com/office/powerpoint/2010/main" val="35608990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13759B0D-EC5D-294E-BF43-BD7257B7BD4E}"/>
              </a:ext>
            </a:extLst>
          </p:cNvPr>
          <p:cNvSpPr>
            <a:spLocks noGrp="1"/>
          </p:cNvSpPr>
          <p:nvPr>
            <p:ph type="title"/>
          </p:nvPr>
        </p:nvSpPr>
        <p:spPr/>
        <p:txBody>
          <a:bodyPr>
            <a:noAutofit/>
          </a:bodyPr>
          <a:lstStyle/>
          <a:p>
            <a:br>
              <a:rPr lang="sl-SI" dirty="0">
                <a:ea typeface="Calibri" panose="020F0502020204030204" pitchFamily="34" charset="0"/>
                <a:cs typeface="Arial" panose="020B0604020202020204" pitchFamily="34" charset="0"/>
              </a:rPr>
            </a:br>
            <a:r>
              <a:rPr lang="sl-SI" sz="4800" dirty="0">
                <a:ea typeface="Calibri" panose="020F0502020204030204" pitchFamily="34" charset="0"/>
                <a:cs typeface="Arial" panose="020B0604020202020204" pitchFamily="34" charset="0"/>
              </a:rPr>
              <a:t>Uporaba gradiv</a:t>
            </a:r>
            <a:br>
              <a:rPr lang="en-GB" dirty="0">
                <a:ea typeface="Calibri" panose="020F0502020204030204" pitchFamily="34" charset="0"/>
                <a:cs typeface="Arial" panose="020B0604020202020204" pitchFamily="34" charset="0"/>
              </a:rPr>
            </a:br>
            <a:endParaRPr lang="sl-SI" dirty="0"/>
          </a:p>
        </p:txBody>
      </p:sp>
      <p:pic>
        <p:nvPicPr>
          <p:cNvPr id="7" name="Označba mesta vsebine 6">
            <a:extLst>
              <a:ext uri="{FF2B5EF4-FFF2-40B4-BE49-F238E27FC236}">
                <a16:creationId xmlns:a16="http://schemas.microsoft.com/office/drawing/2014/main" id="{DFBBD56F-E4A8-908F-E39D-05DA877712DE}"/>
              </a:ext>
            </a:extLst>
          </p:cNvPr>
          <p:cNvPicPr>
            <a:picLocks noGrp="1" noChangeAspect="1"/>
          </p:cNvPicPr>
          <p:nvPr>
            <p:ph idx="1"/>
          </p:nvPr>
        </p:nvPicPr>
        <p:blipFill>
          <a:blip r:embed="rId3"/>
          <a:stretch>
            <a:fillRect/>
          </a:stretch>
        </p:blipFill>
        <p:spPr>
          <a:xfrm>
            <a:off x="2701528" y="1600200"/>
            <a:ext cx="6788944" cy="4525963"/>
          </a:xfrm>
          <a:prstGeom prst="rect">
            <a:avLst/>
          </a:prstGeom>
        </p:spPr>
      </p:pic>
    </p:spTree>
    <p:extLst>
      <p:ext uri="{BB962C8B-B14F-4D97-AF65-F5344CB8AC3E}">
        <p14:creationId xmlns:p14="http://schemas.microsoft.com/office/powerpoint/2010/main" val="3056165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9AB2E4A-CE30-E50E-414A-F8B1F86DD498}"/>
              </a:ext>
            </a:extLst>
          </p:cNvPr>
          <p:cNvSpPr>
            <a:spLocks noGrp="1"/>
          </p:cNvSpPr>
          <p:nvPr>
            <p:ph type="title"/>
          </p:nvPr>
        </p:nvSpPr>
        <p:spPr>
          <a:xfrm>
            <a:off x="479376" y="1412776"/>
            <a:ext cx="10972800" cy="1143000"/>
          </a:xfrm>
        </p:spPr>
        <p:txBody>
          <a:bodyPr/>
          <a:lstStyle/>
          <a:p>
            <a:r>
              <a:rPr lang="sl-SI" dirty="0"/>
              <a:t>Dostopnost gradiv</a:t>
            </a:r>
          </a:p>
        </p:txBody>
      </p:sp>
      <p:sp>
        <p:nvSpPr>
          <p:cNvPr id="3" name="Označba mesta vsebine 2">
            <a:extLst>
              <a:ext uri="{FF2B5EF4-FFF2-40B4-BE49-F238E27FC236}">
                <a16:creationId xmlns:a16="http://schemas.microsoft.com/office/drawing/2014/main" id="{F39C4F17-756F-E0F3-AE15-629FC89FE872}"/>
              </a:ext>
            </a:extLst>
          </p:cNvPr>
          <p:cNvSpPr>
            <a:spLocks noGrp="1"/>
          </p:cNvSpPr>
          <p:nvPr>
            <p:ph idx="1"/>
          </p:nvPr>
        </p:nvSpPr>
        <p:spPr>
          <a:xfrm>
            <a:off x="695400" y="2811761"/>
            <a:ext cx="10972800" cy="2980927"/>
          </a:xfrm>
        </p:spPr>
        <p:txBody>
          <a:bodyPr/>
          <a:lstStyle/>
          <a:p>
            <a:r>
              <a:rPr lang="sl-SI" dirty="0"/>
              <a:t>Vsa gradiva bodo do zaključka projekta objavljena na spletni strani projekta </a:t>
            </a:r>
          </a:p>
          <a:p>
            <a:endParaRPr lang="sl-SI" dirty="0"/>
          </a:p>
          <a:p>
            <a:r>
              <a:rPr lang="sl-SI" dirty="0" err="1">
                <a:hlinkClick r:id="rId2"/>
              </a:rPr>
              <a:t>Ensuring</a:t>
            </a:r>
            <a:r>
              <a:rPr lang="sl-SI" dirty="0">
                <a:hlinkClick r:id="rId2"/>
              </a:rPr>
              <a:t> </a:t>
            </a:r>
            <a:r>
              <a:rPr lang="sl-SI" dirty="0" err="1">
                <a:hlinkClick r:id="rId2"/>
              </a:rPr>
              <a:t>the</a:t>
            </a:r>
            <a:r>
              <a:rPr lang="sl-SI" dirty="0">
                <a:hlinkClick r:id="rId2"/>
              </a:rPr>
              <a:t> </a:t>
            </a:r>
            <a:r>
              <a:rPr lang="sl-SI" dirty="0" err="1">
                <a:hlinkClick r:id="rId2"/>
              </a:rPr>
              <a:t>best</a:t>
            </a:r>
            <a:r>
              <a:rPr lang="sl-SI" dirty="0">
                <a:hlinkClick r:id="rId2"/>
              </a:rPr>
              <a:t> </a:t>
            </a:r>
            <a:r>
              <a:rPr lang="sl-SI" dirty="0" err="1">
                <a:hlinkClick r:id="rId2"/>
              </a:rPr>
              <a:t>interests</a:t>
            </a:r>
            <a:r>
              <a:rPr lang="sl-SI" dirty="0">
                <a:hlinkClick r:id="rId2"/>
              </a:rPr>
              <a:t> </a:t>
            </a:r>
            <a:r>
              <a:rPr lang="sl-SI" dirty="0" err="1">
                <a:hlinkClick r:id="rId2"/>
              </a:rPr>
              <a:t>of</a:t>
            </a:r>
            <a:r>
              <a:rPr lang="sl-SI" dirty="0">
                <a:hlinkClick r:id="rId2"/>
              </a:rPr>
              <a:t> </a:t>
            </a:r>
            <a:r>
              <a:rPr lang="sl-SI" dirty="0" err="1">
                <a:hlinkClick r:id="rId2"/>
              </a:rPr>
              <a:t>the</a:t>
            </a:r>
            <a:r>
              <a:rPr lang="sl-SI" dirty="0">
                <a:hlinkClick r:id="rId2"/>
              </a:rPr>
              <a:t> </a:t>
            </a:r>
            <a:r>
              <a:rPr lang="sl-SI" dirty="0" err="1">
                <a:hlinkClick r:id="rId2"/>
              </a:rPr>
              <a:t>child</a:t>
            </a:r>
            <a:r>
              <a:rPr lang="sl-SI" dirty="0">
                <a:hlinkClick r:id="rId2"/>
              </a:rPr>
              <a:t> in civil </a:t>
            </a:r>
            <a:r>
              <a:rPr lang="sl-SI" dirty="0" err="1">
                <a:hlinkClick r:id="rId2"/>
              </a:rPr>
              <a:t>court</a:t>
            </a:r>
            <a:r>
              <a:rPr lang="sl-SI" dirty="0">
                <a:hlinkClick r:id="rId2"/>
              </a:rPr>
              <a:t> </a:t>
            </a:r>
            <a:r>
              <a:rPr lang="sl-SI" dirty="0" err="1">
                <a:hlinkClick r:id="rId2"/>
              </a:rPr>
              <a:t>proceedings</a:t>
            </a:r>
            <a:r>
              <a:rPr lang="sl-SI" dirty="0">
                <a:hlinkClick r:id="rId2"/>
              </a:rPr>
              <a:t> in </a:t>
            </a:r>
            <a:r>
              <a:rPr lang="sl-SI" dirty="0" err="1">
                <a:hlinkClick r:id="rId2"/>
              </a:rPr>
              <a:t>Slovenia</a:t>
            </a:r>
            <a:r>
              <a:rPr lang="sl-SI" dirty="0">
                <a:hlinkClick r:id="rId2"/>
              </a:rPr>
              <a:t> - </a:t>
            </a:r>
            <a:r>
              <a:rPr lang="sl-SI" dirty="0" err="1">
                <a:hlinkClick r:id="rId2"/>
              </a:rPr>
              <a:t>Children's</a:t>
            </a:r>
            <a:r>
              <a:rPr lang="sl-SI" dirty="0">
                <a:hlinkClick r:id="rId2"/>
              </a:rPr>
              <a:t> </a:t>
            </a:r>
            <a:r>
              <a:rPr lang="sl-SI" dirty="0" err="1">
                <a:hlinkClick r:id="rId2"/>
              </a:rPr>
              <a:t>Rights</a:t>
            </a:r>
            <a:endParaRPr lang="sl-SI" dirty="0"/>
          </a:p>
          <a:p>
            <a:endParaRPr lang="sl-SI" dirty="0"/>
          </a:p>
        </p:txBody>
      </p:sp>
      <p:pic>
        <p:nvPicPr>
          <p:cNvPr id="4" name="Picture 3">
            <a:extLst>
              <a:ext uri="{FF2B5EF4-FFF2-40B4-BE49-F238E27FC236}">
                <a16:creationId xmlns:a16="http://schemas.microsoft.com/office/drawing/2014/main" id="{49648319-7283-49B7-27EE-3F867F74F821}"/>
              </a:ext>
            </a:extLst>
          </p:cNvPr>
          <p:cNvPicPr>
            <a:picLocks noChangeAspect="1"/>
          </p:cNvPicPr>
          <p:nvPr/>
        </p:nvPicPr>
        <p:blipFill>
          <a:blip r:embed="rId3"/>
          <a:stretch>
            <a:fillRect/>
          </a:stretch>
        </p:blipFill>
        <p:spPr>
          <a:xfrm>
            <a:off x="0" y="0"/>
            <a:ext cx="12192000" cy="1574342"/>
          </a:xfrm>
          <a:prstGeom prst="rect">
            <a:avLst/>
          </a:prstGeom>
        </p:spPr>
      </p:pic>
    </p:spTree>
    <p:extLst>
      <p:ext uri="{BB962C8B-B14F-4D97-AF65-F5344CB8AC3E}">
        <p14:creationId xmlns:p14="http://schemas.microsoft.com/office/powerpoint/2010/main" val="29715808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A67539B-6492-4FD4-B50A-3ABF3DBD1244}"/>
              </a:ext>
            </a:extLst>
          </p:cNvPr>
          <p:cNvSpPr/>
          <p:nvPr/>
        </p:nvSpPr>
        <p:spPr>
          <a:xfrm>
            <a:off x="7475309" y="283778"/>
            <a:ext cx="4472852" cy="4408689"/>
          </a:xfrm>
          <a:prstGeom prst="rect">
            <a:avLst/>
          </a:prstGeom>
          <a:solidFill>
            <a:schemeClr val="accent1">
              <a:lumMod val="5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32345">
              <a:defRPr/>
            </a:pPr>
            <a:endParaRPr lang="sl-SI" sz="2400" dirty="0">
              <a:solidFill>
                <a:prstClr val="white"/>
              </a:solidFill>
              <a:latin typeface="Calibri"/>
            </a:endParaRPr>
          </a:p>
        </p:txBody>
      </p:sp>
      <p:pic>
        <p:nvPicPr>
          <p:cNvPr id="8" name="Picture 7">
            <a:extLst>
              <a:ext uri="{FF2B5EF4-FFF2-40B4-BE49-F238E27FC236}">
                <a16:creationId xmlns:a16="http://schemas.microsoft.com/office/drawing/2014/main" id="{B6A9B3AE-52EA-445C-B0A3-B2CFCEC5C11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42761" y="5141178"/>
            <a:ext cx="4622099" cy="1246969"/>
          </a:xfrm>
          <a:prstGeom prst="rect">
            <a:avLst/>
          </a:prstGeom>
        </p:spPr>
      </p:pic>
      <p:sp>
        <p:nvSpPr>
          <p:cNvPr id="14" name="Rectangle 13">
            <a:extLst>
              <a:ext uri="{FF2B5EF4-FFF2-40B4-BE49-F238E27FC236}">
                <a16:creationId xmlns:a16="http://schemas.microsoft.com/office/drawing/2014/main" id="{AE248BB0-1471-4347-90D8-38E9371F095E}"/>
              </a:ext>
            </a:extLst>
          </p:cNvPr>
          <p:cNvSpPr/>
          <p:nvPr/>
        </p:nvSpPr>
        <p:spPr>
          <a:xfrm>
            <a:off x="7595228" y="523198"/>
            <a:ext cx="4045388" cy="4565994"/>
          </a:xfrm>
          <a:prstGeom prst="rect">
            <a:avLst/>
          </a:prstGeom>
        </p:spPr>
        <p:txBody>
          <a:bodyPr wrap="square">
            <a:spAutoFit/>
          </a:bodyPr>
          <a:lstStyle/>
          <a:p>
            <a:pPr defTabSz="1232345">
              <a:defRPr/>
            </a:pPr>
            <a:r>
              <a:rPr lang="en-GB" sz="2667" b="1" dirty="0">
                <a:solidFill>
                  <a:prstClr val="white"/>
                </a:solidFill>
                <a:latin typeface="Century Gothic" panose="020B0502020202020204" pitchFamily="34" charset="0"/>
              </a:rPr>
              <a:t>Thank you! </a:t>
            </a:r>
            <a:br>
              <a:rPr lang="en-GB" sz="2667" dirty="0">
                <a:solidFill>
                  <a:prstClr val="white"/>
                </a:solidFill>
                <a:latin typeface="Century Gothic" panose="020B0502020202020204" pitchFamily="34" charset="0"/>
              </a:rPr>
            </a:br>
            <a:endParaRPr lang="en-GB" sz="2667" dirty="0">
              <a:solidFill>
                <a:prstClr val="white"/>
              </a:solidFill>
              <a:latin typeface="Century Gothic" panose="020B0502020202020204" pitchFamily="34" charset="0"/>
            </a:endParaRPr>
          </a:p>
          <a:p>
            <a:pPr defTabSz="1232345">
              <a:defRPr/>
            </a:pPr>
            <a:r>
              <a:rPr lang="en-GB" sz="1600" dirty="0">
                <a:solidFill>
                  <a:prstClr val="white"/>
                </a:solidFill>
                <a:latin typeface="Century Gothic" panose="020B0502020202020204" pitchFamily="34" charset="0"/>
              </a:rPr>
              <a:t>Please contact the CoE Project team: </a:t>
            </a:r>
          </a:p>
          <a:p>
            <a:pPr defTabSz="1232345">
              <a:defRPr/>
            </a:pPr>
            <a:endParaRPr lang="en-GB" sz="800" dirty="0">
              <a:solidFill>
                <a:prstClr val="white"/>
              </a:solidFill>
              <a:latin typeface="Century Gothic" panose="020B0502020202020204" pitchFamily="34" charset="0"/>
            </a:endParaRPr>
          </a:p>
          <a:p>
            <a:pPr defTabSz="1232345">
              <a:defRPr/>
            </a:pPr>
            <a:r>
              <a:rPr lang="en-GB" sz="1600" u="sng" dirty="0">
                <a:solidFill>
                  <a:schemeClr val="bg1"/>
                </a:solidFill>
                <a:latin typeface="Century Gothic" panose="020B0502020202020204" pitchFamily="34" charset="0"/>
                <a:hlinkClick r:id="rId4">
                  <a:extLst>
                    <a:ext uri="{A12FA001-AC4F-418D-AE19-62706E023703}">
                      <ahyp:hlinkClr xmlns:ahyp="http://schemas.microsoft.com/office/drawing/2018/hyperlinkcolor" val="tx"/>
                    </a:ext>
                  </a:extLst>
                </a:hlinkClick>
              </a:rPr>
              <a:t>Zaruhi.Gasparyan@coe.int</a:t>
            </a:r>
            <a:endParaRPr lang="en-GB" sz="1600" u="sng" dirty="0">
              <a:solidFill>
                <a:schemeClr val="bg1"/>
              </a:solidFill>
              <a:latin typeface="Century Gothic" panose="020B0502020202020204" pitchFamily="34" charset="0"/>
            </a:endParaRPr>
          </a:p>
          <a:p>
            <a:pPr defTabSz="1232345">
              <a:defRPr/>
            </a:pPr>
            <a:r>
              <a:rPr lang="en-GB" sz="1600" u="sng" dirty="0">
                <a:solidFill>
                  <a:schemeClr val="bg1"/>
                </a:solidFill>
                <a:latin typeface="Century Gothic" panose="020B0502020202020204" pitchFamily="34" charset="0"/>
              </a:rPr>
              <a:t>Frederique.Privat-de-Fortunie@coe.int</a:t>
            </a:r>
          </a:p>
          <a:p>
            <a:pPr>
              <a:defRPr/>
            </a:pPr>
            <a:r>
              <a:rPr lang="en-GB" sz="1467" dirty="0">
                <a:solidFill>
                  <a:schemeClr val="bg1"/>
                </a:solidFill>
                <a:latin typeface="Century Gothic" panose="020B0502020202020204" pitchFamily="34" charset="0"/>
                <a:hlinkClick r:id="rId5">
                  <a:extLst>
                    <a:ext uri="{A12FA001-AC4F-418D-AE19-62706E023703}">
                      <ahyp:hlinkClr xmlns:ahyp="http://schemas.microsoft.com/office/drawing/2018/hyperlinkcolor" val="tx"/>
                    </a:ext>
                  </a:extLst>
                </a:hlinkClick>
              </a:rPr>
              <a:t>Carolina.savonitto@coe.int</a:t>
            </a:r>
            <a:r>
              <a:rPr lang="en-GB" sz="1467" dirty="0">
                <a:solidFill>
                  <a:schemeClr val="bg1"/>
                </a:solidFill>
                <a:latin typeface="Century Gothic" panose="020B0502020202020204" pitchFamily="34" charset="0"/>
              </a:rPr>
              <a:t> </a:t>
            </a:r>
          </a:p>
          <a:p>
            <a:pPr defTabSz="1232345">
              <a:defRPr/>
            </a:pPr>
            <a:endParaRPr lang="en-GB" sz="1467" u="sng" dirty="0">
              <a:solidFill>
                <a:prstClr val="white"/>
              </a:solidFill>
              <a:latin typeface="Century Gothic" panose="020B0502020202020204" pitchFamily="34" charset="0"/>
            </a:endParaRPr>
          </a:p>
          <a:p>
            <a:pPr defTabSz="1232345">
              <a:defRPr/>
            </a:pPr>
            <a:r>
              <a:rPr lang="en-GB" sz="1600" dirty="0">
                <a:solidFill>
                  <a:prstClr val="white"/>
                </a:solidFill>
                <a:latin typeface="Century Gothic" panose="020B0502020202020204" pitchFamily="34" charset="0"/>
              </a:rPr>
              <a:t>Ministry of Justice:</a:t>
            </a:r>
          </a:p>
          <a:p>
            <a:pPr defTabSz="1232345">
              <a:defRPr/>
            </a:pPr>
            <a:r>
              <a:rPr lang="en-GB" sz="1600" u="sng" dirty="0">
                <a:solidFill>
                  <a:schemeClr val="bg1"/>
                </a:solidFill>
                <a:latin typeface="Century Gothic" panose="020B0502020202020204" pitchFamily="34" charset="0"/>
              </a:rPr>
              <a:t>Mija.Cankar@gov.si  </a:t>
            </a:r>
          </a:p>
          <a:p>
            <a:pPr defTabSz="1232345">
              <a:defRPr/>
            </a:pPr>
            <a:r>
              <a:rPr lang="en-GB" sz="1467" u="sng" dirty="0">
                <a:solidFill>
                  <a:prstClr val="white"/>
                </a:solidFill>
                <a:latin typeface="Century Gothic" panose="020B0502020202020204" pitchFamily="34" charset="0"/>
              </a:rPr>
              <a:t>Andrej.DelFabro@gov.si</a:t>
            </a:r>
          </a:p>
          <a:p>
            <a:pPr defTabSz="1232345">
              <a:defRPr/>
            </a:pPr>
            <a:endParaRPr lang="en-GB" sz="1467" u="sng" dirty="0">
              <a:solidFill>
                <a:prstClr val="white"/>
              </a:solidFill>
              <a:latin typeface="Century Gothic" panose="020B0502020202020204" pitchFamily="34" charset="0"/>
            </a:endParaRPr>
          </a:p>
          <a:p>
            <a:pPr defTabSz="1232345">
              <a:defRPr/>
            </a:pPr>
            <a:r>
              <a:rPr lang="en-GB" sz="1467" u="sng" dirty="0">
                <a:solidFill>
                  <a:prstClr val="white"/>
                </a:solidFill>
                <a:latin typeface="Century Gothic" panose="020B0502020202020204" pitchFamily="34" charset="0"/>
              </a:rPr>
              <a:t>www.coe.int/children</a:t>
            </a:r>
          </a:p>
          <a:p>
            <a:pPr defTabSz="1232345">
              <a:defRPr/>
            </a:pPr>
            <a:endParaRPr lang="en-GB" sz="1467" u="sng" dirty="0">
              <a:solidFill>
                <a:prstClr val="white"/>
              </a:solidFill>
              <a:latin typeface="Century Gothic" panose="020B0502020202020204" pitchFamily="34" charset="0"/>
            </a:endParaRPr>
          </a:p>
          <a:p>
            <a:pPr defTabSz="1232345">
              <a:defRPr/>
            </a:pPr>
            <a:r>
              <a:rPr lang="en-GB" sz="1467" u="sng" dirty="0">
                <a:solidFill>
                  <a:schemeClr val="bg1"/>
                </a:solidFill>
                <a:latin typeface="Century Gothic" panose="020B0502020202020204" pitchFamily="34" charset="0"/>
                <a:hlinkClick r:id="rId6">
                  <a:extLst>
                    <a:ext uri="{A12FA001-AC4F-418D-AE19-62706E023703}">
                      <ahyp:hlinkClr xmlns:ahyp="http://schemas.microsoft.com/office/drawing/2018/hyperlinkcolor" val="tx"/>
                    </a:ext>
                  </a:extLst>
                </a:hlinkClick>
              </a:rPr>
              <a:t>www.coe.int/en/web/children/slovenia-civil-court-proceedings</a:t>
            </a:r>
            <a:r>
              <a:rPr lang="en-GB" sz="1467" u="sng" dirty="0">
                <a:solidFill>
                  <a:schemeClr val="bg1"/>
                </a:solidFill>
                <a:latin typeface="Century Gothic" panose="020B0502020202020204" pitchFamily="34" charset="0"/>
              </a:rPr>
              <a:t>  </a:t>
            </a:r>
          </a:p>
          <a:p>
            <a:pPr defTabSz="1232345">
              <a:defRPr/>
            </a:pPr>
            <a:endParaRPr lang="en-GB" sz="1600" i="1" dirty="0">
              <a:solidFill>
                <a:prstClr val="white"/>
              </a:solidFill>
              <a:latin typeface="Century Gothic" panose="020B0502020202020204" pitchFamily="34" charset="0"/>
            </a:endParaRPr>
          </a:p>
          <a:p>
            <a:pPr defTabSz="1232345">
              <a:defRPr/>
            </a:pPr>
            <a:r>
              <a:rPr lang="en-GB" sz="1600" i="1" dirty="0">
                <a:solidFill>
                  <a:prstClr val="white"/>
                </a:solidFill>
                <a:latin typeface="Century Gothic" panose="020B0502020202020204" pitchFamily="34" charset="0"/>
              </a:rPr>
              <a:t>#CoE_Children</a:t>
            </a:r>
            <a:endParaRPr lang="en-GB" sz="1600" dirty="0">
              <a:solidFill>
                <a:prstClr val="white"/>
              </a:solidFill>
              <a:latin typeface="Century Gothic" panose="020B0502020202020204" pitchFamily="34" charset="0"/>
            </a:endParaRPr>
          </a:p>
        </p:txBody>
      </p:sp>
      <p:sp>
        <p:nvSpPr>
          <p:cNvPr id="9" name="TextBox 8">
            <a:extLst>
              <a:ext uri="{FF2B5EF4-FFF2-40B4-BE49-F238E27FC236}">
                <a16:creationId xmlns:a16="http://schemas.microsoft.com/office/drawing/2014/main" id="{4B2B3615-A7AC-4DF2-88B7-CEA6F23B8BF3}"/>
              </a:ext>
            </a:extLst>
          </p:cNvPr>
          <p:cNvSpPr txBox="1"/>
          <p:nvPr/>
        </p:nvSpPr>
        <p:spPr>
          <a:xfrm>
            <a:off x="486582" y="5411139"/>
            <a:ext cx="5282163" cy="1015663"/>
          </a:xfrm>
          <a:prstGeom prst="rect">
            <a:avLst/>
          </a:prstGeom>
          <a:solidFill>
            <a:schemeClr val="bg1"/>
          </a:solidFill>
          <a:ln>
            <a:solidFill>
              <a:schemeClr val="bg1"/>
            </a:solidFill>
          </a:ln>
        </p:spPr>
        <p:txBody>
          <a:bodyPr wrap="square" rtlCol="0">
            <a:spAutoFit/>
          </a:bodyPr>
          <a:lstStyle/>
          <a:p>
            <a:endParaRPr lang="fr-FR" dirty="0"/>
          </a:p>
        </p:txBody>
      </p:sp>
      <p:pic>
        <p:nvPicPr>
          <p:cNvPr id="6" name="Picture 5">
            <a:extLst>
              <a:ext uri="{FF2B5EF4-FFF2-40B4-BE49-F238E27FC236}">
                <a16:creationId xmlns:a16="http://schemas.microsoft.com/office/drawing/2014/main" id="{37F6EC02-1BFF-077F-E966-B43F129A8CB5}"/>
              </a:ext>
            </a:extLst>
          </p:cNvPr>
          <p:cNvPicPr>
            <a:picLocks noChangeAspect="1"/>
          </p:cNvPicPr>
          <p:nvPr/>
        </p:nvPicPr>
        <p:blipFill>
          <a:blip r:embed="rId7"/>
          <a:stretch>
            <a:fillRect/>
          </a:stretch>
        </p:blipFill>
        <p:spPr>
          <a:xfrm>
            <a:off x="0" y="5229296"/>
            <a:ext cx="12192000" cy="1574342"/>
          </a:xfrm>
          <a:prstGeom prst="rect">
            <a:avLst/>
          </a:prstGeom>
        </p:spPr>
      </p:pic>
      <p:pic>
        <p:nvPicPr>
          <p:cNvPr id="7" name="Picture 6" descr="A judge's gavel and a group of people&#10;&#10;Description automatically generated">
            <a:extLst>
              <a:ext uri="{FF2B5EF4-FFF2-40B4-BE49-F238E27FC236}">
                <a16:creationId xmlns:a16="http://schemas.microsoft.com/office/drawing/2014/main" id="{49B77E30-C4A8-3CCE-8A1F-645FE193FBFD}"/>
              </a:ext>
            </a:extLst>
          </p:cNvPr>
          <p:cNvPicPr>
            <a:picLocks noChangeAspect="1"/>
          </p:cNvPicPr>
          <p:nvPr/>
        </p:nvPicPr>
        <p:blipFill rotWithShape="1">
          <a:blip r:embed="rId8" cstate="print">
            <a:alphaModFix/>
            <a:extLst>
              <a:ext uri="{28A0092B-C50C-407E-A947-70E740481C1C}">
                <a14:useLocalDpi xmlns:a14="http://schemas.microsoft.com/office/drawing/2010/main" val="0"/>
              </a:ext>
            </a:extLst>
          </a:blip>
          <a:srcRect t="6531" r="241" b="9186"/>
          <a:stretch/>
        </p:blipFill>
        <p:spPr>
          <a:xfrm>
            <a:off x="685440" y="284383"/>
            <a:ext cx="5613766" cy="4656785"/>
          </a:xfrm>
          <a:prstGeom prst="ellipse">
            <a:avLst/>
          </a:prstGeom>
          <a:ln w="63500" cap="rnd">
            <a:noFill/>
          </a:ln>
          <a:effectLst/>
          <a:scene3d>
            <a:camera prst="orthographicFront"/>
            <a:lightRig rig="contrasting" dir="t">
              <a:rot lat="0" lon="0" rev="3000000"/>
            </a:lightRig>
          </a:scene3d>
          <a:sp3d>
            <a:bevelT w="95250" h="31750"/>
            <a:contourClr>
              <a:srgbClr val="333333"/>
            </a:contourClr>
          </a:sp3d>
        </p:spPr>
      </p:pic>
    </p:spTree>
    <p:extLst>
      <p:ext uri="{BB962C8B-B14F-4D97-AF65-F5344CB8AC3E}">
        <p14:creationId xmlns:p14="http://schemas.microsoft.com/office/powerpoint/2010/main" val="40755215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913EAA6-2D6E-4F5A-9A68-338F4E0882A1}"/>
              </a:ext>
            </a:extLst>
          </p:cNvPr>
          <p:cNvSpPr txBox="1"/>
          <p:nvPr/>
        </p:nvSpPr>
        <p:spPr>
          <a:xfrm>
            <a:off x="1127448" y="1715698"/>
            <a:ext cx="9433048" cy="4462760"/>
          </a:xfrm>
          <a:prstGeom prst="rect">
            <a:avLst/>
          </a:prstGeom>
          <a:noFill/>
        </p:spPr>
        <p:txBody>
          <a:bodyPr wrap="square">
            <a:spAutoFit/>
          </a:bodyPr>
          <a:lstStyle/>
          <a:p>
            <a:pPr algn="ctr"/>
            <a:r>
              <a:rPr lang="en-US" sz="2400" b="1" dirty="0">
                <a:solidFill>
                  <a:schemeClr val="tx2"/>
                </a:solidFill>
                <a:latin typeface="Arial" panose="020B0604020202020204" pitchFamily="34" charset="0"/>
                <a:ea typeface="+mj-ea"/>
                <a:cs typeface="Arial" panose="020B0604020202020204" pitchFamily="34" charset="0"/>
              </a:rPr>
              <a:t>General information </a:t>
            </a:r>
          </a:p>
          <a:p>
            <a:endParaRPr lang="en-US" sz="2000" b="1" dirty="0">
              <a:solidFill>
                <a:schemeClr val="tx2"/>
              </a:solidFill>
              <a:latin typeface="Arial" panose="020B0604020202020204" pitchFamily="34" charset="0"/>
              <a:ea typeface="+mj-ea"/>
              <a:cs typeface="Arial" panose="020B0604020202020204" pitchFamily="34" charset="0"/>
            </a:endParaRPr>
          </a:p>
          <a:p>
            <a:pPr marL="285750" indent="-285750" algn="just">
              <a:buFont typeface="Arial" panose="020B0604020202020204" pitchFamily="34" charset="0"/>
              <a:buChar char="•"/>
            </a:pPr>
            <a:r>
              <a:rPr lang="en-US" dirty="0">
                <a:solidFill>
                  <a:schemeClr val="tx2"/>
                </a:solidFill>
                <a:latin typeface="Arial" panose="020B0604020202020204" pitchFamily="34" charset="0"/>
                <a:ea typeface="+mj-ea"/>
                <a:cs typeface="Arial" panose="020B0604020202020204" pitchFamily="34" charset="0"/>
              </a:rPr>
              <a:t>The project is co-funded by the European Union via the Technical Support Instrument, and co-funded and implemented by the Council of Europe, in cooperation with the European Commission and the Slovenian </a:t>
            </a:r>
            <a:r>
              <a:rPr lang="en-US" dirty="0">
                <a:solidFill>
                  <a:schemeClr val="tx2"/>
                </a:solidFill>
                <a:latin typeface="Arial" panose="020B0604020202020204" pitchFamily="34" charset="0"/>
                <a:cs typeface="Arial" panose="020B0604020202020204" pitchFamily="34" charset="0"/>
              </a:rPr>
              <a:t>Ministry of Justice</a:t>
            </a:r>
            <a:r>
              <a:rPr lang="en-US" dirty="0">
                <a:solidFill>
                  <a:schemeClr val="tx2"/>
                </a:solidFill>
                <a:latin typeface="Arial" panose="020B0604020202020204" pitchFamily="34" charset="0"/>
                <a:ea typeface="+mj-ea"/>
                <a:cs typeface="Arial" panose="020B0604020202020204" pitchFamily="34" charset="0"/>
              </a:rPr>
              <a:t>. </a:t>
            </a:r>
          </a:p>
          <a:p>
            <a:endParaRPr lang="en-US" dirty="0">
              <a:solidFill>
                <a:schemeClr val="tx2"/>
              </a:solidFill>
              <a:latin typeface="Arial" panose="020B0604020202020204" pitchFamily="34" charset="0"/>
              <a:ea typeface="+mj-ea"/>
              <a:cs typeface="Arial" panose="020B0604020202020204" pitchFamily="34" charset="0"/>
            </a:endParaRPr>
          </a:p>
          <a:p>
            <a:pPr marL="285750" indent="-285750">
              <a:buFont typeface="Arial" panose="020B0604020202020204" pitchFamily="34" charset="0"/>
              <a:buChar char="•"/>
            </a:pPr>
            <a:r>
              <a:rPr lang="en-US" b="1" dirty="0">
                <a:solidFill>
                  <a:schemeClr val="tx2"/>
                </a:solidFill>
                <a:latin typeface="Arial" panose="020B0604020202020204" pitchFamily="34" charset="0"/>
                <a:ea typeface="+mj-ea"/>
                <a:cs typeface="Arial" panose="020B0604020202020204" pitchFamily="34" charset="0"/>
              </a:rPr>
              <a:t>Budget: </a:t>
            </a:r>
            <a:r>
              <a:rPr lang="en-US" dirty="0">
                <a:solidFill>
                  <a:schemeClr val="tx2"/>
                </a:solidFill>
                <a:latin typeface="Arial" panose="020B0604020202020204" pitchFamily="34" charset="0"/>
                <a:ea typeface="+mj-ea"/>
                <a:cs typeface="Arial" panose="020B0604020202020204" pitchFamily="34" charset="0"/>
              </a:rPr>
              <a:t>611,111 EUR</a:t>
            </a:r>
          </a:p>
          <a:p>
            <a:pPr marL="285750" indent="-285750">
              <a:buFont typeface="Arial" panose="020B0604020202020204" pitchFamily="34" charset="0"/>
              <a:buChar char="•"/>
            </a:pPr>
            <a:endParaRPr lang="en-US" b="1" dirty="0">
              <a:solidFill>
                <a:schemeClr val="tx2"/>
              </a:solidFill>
              <a:latin typeface="Arial" panose="020B0604020202020204" pitchFamily="34" charset="0"/>
              <a:ea typeface="+mj-ea"/>
              <a:cs typeface="Arial" panose="020B0604020202020204" pitchFamily="34" charset="0"/>
            </a:endParaRPr>
          </a:p>
          <a:p>
            <a:pPr marL="285750" indent="-285750">
              <a:buFont typeface="Arial" panose="020B0604020202020204" pitchFamily="34" charset="0"/>
              <a:buChar char="•"/>
            </a:pPr>
            <a:r>
              <a:rPr lang="en-US" b="1" dirty="0">
                <a:solidFill>
                  <a:schemeClr val="tx2"/>
                </a:solidFill>
                <a:latin typeface="Arial" panose="020B0604020202020204" pitchFamily="34" charset="0"/>
                <a:ea typeface="+mj-ea"/>
                <a:cs typeface="Arial" panose="020B0604020202020204" pitchFamily="34" charset="0"/>
              </a:rPr>
              <a:t>Timeline: </a:t>
            </a:r>
            <a:r>
              <a:rPr lang="en-US" dirty="0">
                <a:solidFill>
                  <a:schemeClr val="tx2"/>
                </a:solidFill>
                <a:latin typeface="Arial" panose="020B0604020202020204" pitchFamily="34" charset="0"/>
                <a:ea typeface="+mj-ea"/>
                <a:cs typeface="Arial" panose="020B0604020202020204" pitchFamily="34" charset="0"/>
              </a:rPr>
              <a:t>1 September 2023 – Extended to 30 June 2026</a:t>
            </a:r>
          </a:p>
          <a:p>
            <a:pPr marL="285750" indent="-285750">
              <a:buFont typeface="Arial" panose="020B0604020202020204" pitchFamily="34" charset="0"/>
              <a:buChar char="•"/>
            </a:pPr>
            <a:endParaRPr lang="en-US" dirty="0">
              <a:solidFill>
                <a:schemeClr val="tx2"/>
              </a:solidFill>
              <a:latin typeface="Arial" panose="020B0604020202020204" pitchFamily="34" charset="0"/>
              <a:ea typeface="+mj-ea"/>
              <a:cs typeface="Arial" panose="020B0604020202020204" pitchFamily="34" charset="0"/>
            </a:endParaRPr>
          </a:p>
          <a:p>
            <a:pPr marL="285750" indent="-285750">
              <a:buFont typeface="Arial" panose="020B0604020202020204" pitchFamily="34" charset="0"/>
              <a:buChar char="•"/>
            </a:pPr>
            <a:r>
              <a:rPr lang="en-US" b="1" dirty="0">
                <a:solidFill>
                  <a:schemeClr val="tx2"/>
                </a:solidFill>
                <a:latin typeface="Arial" panose="020B0604020202020204" pitchFamily="34" charset="0"/>
                <a:ea typeface="+mj-ea"/>
                <a:cs typeface="Arial" panose="020B0604020202020204" pitchFamily="34" charset="0"/>
              </a:rPr>
              <a:t>Slovenian Beneficiary authority: </a:t>
            </a:r>
            <a:r>
              <a:rPr lang="en-US" dirty="0">
                <a:solidFill>
                  <a:schemeClr val="tx2"/>
                </a:solidFill>
                <a:latin typeface="Arial" panose="020B0604020202020204" pitchFamily="34" charset="0"/>
                <a:ea typeface="+mj-ea"/>
                <a:cs typeface="Arial" panose="020B0604020202020204" pitchFamily="34" charset="0"/>
              </a:rPr>
              <a:t>Ministry of Justice</a:t>
            </a:r>
          </a:p>
          <a:p>
            <a:pPr lvl="1"/>
            <a:endParaRPr lang="en-US" dirty="0">
              <a:solidFill>
                <a:schemeClr val="tx2"/>
              </a:solidFill>
              <a:latin typeface="Arial" panose="020B0604020202020204" pitchFamily="34" charset="0"/>
              <a:ea typeface="+mj-ea"/>
              <a:cs typeface="Arial" panose="020B0604020202020204" pitchFamily="34" charset="0"/>
            </a:endParaRPr>
          </a:p>
          <a:p>
            <a:pPr lvl="1"/>
            <a:endParaRPr lang="en-US" sz="2000" dirty="0">
              <a:solidFill>
                <a:schemeClr val="tx2"/>
              </a:solidFill>
              <a:latin typeface="Arial" panose="020B0604020202020204" pitchFamily="34" charset="0"/>
              <a:ea typeface="+mj-ea"/>
              <a:cs typeface="Arial" panose="020B0604020202020204" pitchFamily="34" charset="0"/>
            </a:endParaRPr>
          </a:p>
          <a:p>
            <a:pPr marL="285750" indent="-285750">
              <a:buFont typeface="Arial" panose="020B0604020202020204" pitchFamily="34" charset="0"/>
              <a:buChar char="•"/>
            </a:pPr>
            <a:endParaRPr lang="en-US" sz="2000" dirty="0">
              <a:solidFill>
                <a:schemeClr val="tx2"/>
              </a:solidFill>
              <a:latin typeface="Arial" panose="020B0604020202020204" pitchFamily="34" charset="0"/>
              <a:ea typeface="+mj-ea"/>
              <a:cs typeface="Arial" panose="020B0604020202020204" pitchFamily="34" charset="0"/>
            </a:endParaRPr>
          </a:p>
          <a:p>
            <a:r>
              <a:rPr lang="en-US" sz="2000" b="1" dirty="0">
                <a:solidFill>
                  <a:schemeClr val="tx2"/>
                </a:solidFill>
                <a:latin typeface="Arial" panose="020B0604020202020204" pitchFamily="34" charset="0"/>
                <a:ea typeface="+mj-ea"/>
                <a:cs typeface="Arial" panose="020B0604020202020204" pitchFamily="34" charset="0"/>
              </a:rPr>
              <a:t> </a:t>
            </a:r>
          </a:p>
        </p:txBody>
      </p:sp>
      <p:pic>
        <p:nvPicPr>
          <p:cNvPr id="2" name="Picture 1">
            <a:extLst>
              <a:ext uri="{FF2B5EF4-FFF2-40B4-BE49-F238E27FC236}">
                <a16:creationId xmlns:a16="http://schemas.microsoft.com/office/drawing/2014/main" id="{EF46BBBA-15B4-0D7F-812F-5D1277C28193}"/>
              </a:ext>
            </a:extLst>
          </p:cNvPr>
          <p:cNvPicPr>
            <a:picLocks noChangeAspect="1"/>
          </p:cNvPicPr>
          <p:nvPr/>
        </p:nvPicPr>
        <p:blipFill>
          <a:blip r:embed="rId3"/>
          <a:stretch>
            <a:fillRect/>
          </a:stretch>
        </p:blipFill>
        <p:spPr>
          <a:xfrm>
            <a:off x="0" y="0"/>
            <a:ext cx="12192000" cy="1574342"/>
          </a:xfrm>
          <a:prstGeom prst="rect">
            <a:avLst/>
          </a:prstGeom>
        </p:spPr>
      </p:pic>
    </p:spTree>
    <p:extLst>
      <p:ext uri="{BB962C8B-B14F-4D97-AF65-F5344CB8AC3E}">
        <p14:creationId xmlns:p14="http://schemas.microsoft.com/office/powerpoint/2010/main" val="34036341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913EAA6-2D6E-4F5A-9A68-338F4E0882A1}"/>
              </a:ext>
            </a:extLst>
          </p:cNvPr>
          <p:cNvSpPr txBox="1"/>
          <p:nvPr/>
        </p:nvSpPr>
        <p:spPr>
          <a:xfrm>
            <a:off x="407368" y="1669482"/>
            <a:ext cx="11305256" cy="5117876"/>
          </a:xfrm>
          <a:prstGeom prst="rect">
            <a:avLst/>
          </a:prstGeom>
          <a:noFill/>
        </p:spPr>
        <p:txBody>
          <a:bodyPr wrap="square">
            <a:spAutoFit/>
          </a:bodyPr>
          <a:lstStyle/>
          <a:p>
            <a:pPr algn="ctr"/>
            <a:r>
              <a:rPr lang="en-US" sz="2400" b="1" dirty="0">
                <a:solidFill>
                  <a:schemeClr val="tx2"/>
                </a:solidFill>
                <a:latin typeface="Arial" panose="020B0604020202020204" pitchFamily="34" charset="0"/>
                <a:ea typeface="+mj-ea"/>
                <a:cs typeface="Arial" panose="020B0604020202020204" pitchFamily="34" charset="0"/>
              </a:rPr>
              <a:t>General information </a:t>
            </a:r>
          </a:p>
          <a:p>
            <a:r>
              <a:rPr lang="en-US" sz="1600" b="1" dirty="0">
                <a:solidFill>
                  <a:schemeClr val="tx2"/>
                </a:solidFill>
                <a:latin typeface="Arial" panose="020B0604020202020204" pitchFamily="34" charset="0"/>
                <a:ea typeface="+mj-ea"/>
                <a:cs typeface="Arial" panose="020B0604020202020204" pitchFamily="34" charset="0"/>
              </a:rPr>
              <a:t>Main stakeholders: </a:t>
            </a:r>
          </a:p>
          <a:p>
            <a:pPr marL="800100" lvl="1" indent="-342900">
              <a:lnSpc>
                <a:spcPct val="107000"/>
              </a:lnSpc>
              <a:buFont typeface="Symbol" panose="05050102010706020507" pitchFamily="18" charset="2"/>
              <a:buChar char=""/>
            </a:pPr>
            <a:r>
              <a:rPr lang="en-US" sz="1600" dirty="0">
                <a:solidFill>
                  <a:schemeClr val="tx2"/>
                </a:solidFill>
                <a:latin typeface="Arial" panose="020B0604020202020204" pitchFamily="34" charset="0"/>
                <a:ea typeface="+mj-ea"/>
                <a:cs typeface="Arial" panose="020B0604020202020204" pitchFamily="34" charset="0"/>
              </a:rPr>
              <a:t>Ministry of Justice, </a:t>
            </a:r>
          </a:p>
          <a:p>
            <a:pPr marL="800100" lvl="1" indent="-342900">
              <a:lnSpc>
                <a:spcPct val="107000"/>
              </a:lnSpc>
              <a:buFont typeface="Symbol" panose="05050102010706020507" pitchFamily="18" charset="2"/>
              <a:buChar char=""/>
            </a:pPr>
            <a:r>
              <a:rPr lang="en-US" sz="1600" dirty="0">
                <a:solidFill>
                  <a:schemeClr val="tx2"/>
                </a:solidFill>
                <a:latin typeface="Arial" panose="020B0604020202020204" pitchFamily="34" charset="0"/>
                <a:ea typeface="+mj-ea"/>
                <a:cs typeface="Arial" panose="020B0604020202020204" pitchFamily="34" charset="0"/>
              </a:rPr>
              <a:t>Judiciary (Supreme Court of Slovenia, High Court in Ljubljana, District court in Ljubljana),</a:t>
            </a:r>
          </a:p>
          <a:p>
            <a:pPr marL="800100" lvl="1" indent="-342900">
              <a:lnSpc>
                <a:spcPct val="107000"/>
              </a:lnSpc>
              <a:buFont typeface="Symbol" panose="05050102010706020507" pitchFamily="18" charset="2"/>
              <a:buChar char=""/>
            </a:pPr>
            <a:r>
              <a:rPr lang="en-US" sz="1600" dirty="0">
                <a:solidFill>
                  <a:schemeClr val="tx2"/>
                </a:solidFill>
                <a:latin typeface="Arial" panose="020B0604020202020204" pitchFamily="34" charset="0"/>
                <a:ea typeface="+mj-ea"/>
                <a:cs typeface="Arial" panose="020B0604020202020204" pitchFamily="34" charset="0"/>
              </a:rPr>
              <a:t>Ombudsperson’s Office, </a:t>
            </a:r>
          </a:p>
          <a:p>
            <a:pPr marL="800100" lvl="1" indent="-342900">
              <a:lnSpc>
                <a:spcPct val="107000"/>
              </a:lnSpc>
              <a:buFont typeface="Symbol" panose="05050102010706020507" pitchFamily="18" charset="2"/>
              <a:buChar char=""/>
            </a:pPr>
            <a:r>
              <a:rPr lang="en-US" sz="1600" dirty="0">
                <a:solidFill>
                  <a:schemeClr val="tx2"/>
                </a:solidFill>
                <a:latin typeface="Arial" panose="020B0604020202020204" pitchFamily="34" charset="0"/>
                <a:ea typeface="+mj-ea"/>
                <a:cs typeface="Arial" panose="020B0604020202020204" pitchFamily="34" charset="0"/>
              </a:rPr>
              <a:t>Ministry of Health, </a:t>
            </a:r>
          </a:p>
          <a:p>
            <a:pPr marL="800100" lvl="1" indent="-342900">
              <a:lnSpc>
                <a:spcPct val="107000"/>
              </a:lnSpc>
              <a:buFont typeface="Symbol" panose="05050102010706020507" pitchFamily="18" charset="2"/>
              <a:buChar char=""/>
            </a:pPr>
            <a:r>
              <a:rPr lang="en-US" sz="1600" dirty="0">
                <a:solidFill>
                  <a:schemeClr val="tx2"/>
                </a:solidFill>
                <a:latin typeface="Arial" panose="020B0604020202020204" pitchFamily="34" charset="0"/>
                <a:ea typeface="+mj-ea"/>
                <a:cs typeface="Arial" panose="020B0604020202020204" pitchFamily="34" charset="0"/>
              </a:rPr>
              <a:t>Ministry of </a:t>
            </a:r>
            <a:r>
              <a:rPr lang="en-US" sz="1600" dirty="0" err="1">
                <a:solidFill>
                  <a:schemeClr val="tx2"/>
                </a:solidFill>
                <a:latin typeface="Arial" panose="020B0604020202020204" pitchFamily="34" charset="0"/>
                <a:ea typeface="+mj-ea"/>
                <a:cs typeface="Arial" panose="020B0604020202020204" pitchFamily="34" charset="0"/>
              </a:rPr>
              <a:t>Labour</a:t>
            </a:r>
            <a:r>
              <a:rPr lang="en-US" sz="1600" dirty="0">
                <a:solidFill>
                  <a:schemeClr val="tx2"/>
                </a:solidFill>
                <a:latin typeface="Arial" panose="020B0604020202020204" pitchFamily="34" charset="0"/>
                <a:ea typeface="+mj-ea"/>
                <a:cs typeface="Arial" panose="020B0604020202020204" pitchFamily="34" charset="0"/>
              </a:rPr>
              <a:t>, Family, Social Affairs and Equal Opportunities, </a:t>
            </a:r>
          </a:p>
          <a:p>
            <a:pPr marL="800100" lvl="1" indent="-342900">
              <a:lnSpc>
                <a:spcPct val="107000"/>
              </a:lnSpc>
              <a:buFont typeface="Symbol" panose="05050102010706020507" pitchFamily="18" charset="2"/>
              <a:buChar char=""/>
            </a:pPr>
            <a:r>
              <a:rPr lang="en-US" sz="1600" dirty="0">
                <a:solidFill>
                  <a:schemeClr val="tx2"/>
                </a:solidFill>
                <a:latin typeface="Arial" panose="020B0604020202020204" pitchFamily="34" charset="0"/>
                <a:ea typeface="+mj-ea"/>
                <a:cs typeface="Arial" panose="020B0604020202020204" pitchFamily="34" charset="0"/>
              </a:rPr>
              <a:t>Association of </a:t>
            </a:r>
            <a:r>
              <a:rPr lang="en-US" sz="1600" dirty="0" err="1">
                <a:solidFill>
                  <a:schemeClr val="tx2"/>
                </a:solidFill>
                <a:latin typeface="Arial" panose="020B0604020202020204" pitchFamily="34" charset="0"/>
                <a:ea typeface="+mj-ea"/>
                <a:cs typeface="Arial" panose="020B0604020202020204" pitchFamily="34" charset="0"/>
              </a:rPr>
              <a:t>centres</a:t>
            </a:r>
            <a:r>
              <a:rPr lang="en-US" sz="1600" dirty="0">
                <a:solidFill>
                  <a:schemeClr val="tx2"/>
                </a:solidFill>
                <a:latin typeface="Arial" panose="020B0604020202020204" pitchFamily="34" charset="0"/>
                <a:ea typeface="+mj-ea"/>
                <a:cs typeface="Arial" panose="020B0604020202020204" pitchFamily="34" charset="0"/>
              </a:rPr>
              <a:t> for social work, </a:t>
            </a:r>
          </a:p>
          <a:p>
            <a:pPr marL="800100" lvl="1" indent="-342900">
              <a:lnSpc>
                <a:spcPct val="107000"/>
              </a:lnSpc>
              <a:buFont typeface="Symbol" panose="05050102010706020507" pitchFamily="18" charset="2"/>
              <a:buChar char=""/>
            </a:pPr>
            <a:r>
              <a:rPr lang="en-US" sz="1600" dirty="0">
                <a:solidFill>
                  <a:schemeClr val="tx2"/>
                </a:solidFill>
                <a:latin typeface="Arial" panose="020B0604020202020204" pitchFamily="34" charset="0"/>
                <a:ea typeface="+mj-ea"/>
                <a:cs typeface="Arial" panose="020B0604020202020204" pitchFamily="34" charset="0"/>
              </a:rPr>
              <a:t>Chamber of clinical psychologists, </a:t>
            </a:r>
          </a:p>
          <a:p>
            <a:pPr marL="800100" lvl="1" indent="-342900">
              <a:lnSpc>
                <a:spcPct val="107000"/>
              </a:lnSpc>
              <a:buFont typeface="Symbol" panose="05050102010706020507" pitchFamily="18" charset="2"/>
              <a:buChar char=""/>
            </a:pPr>
            <a:r>
              <a:rPr lang="en-US" sz="1600" dirty="0">
                <a:solidFill>
                  <a:schemeClr val="tx2"/>
                </a:solidFill>
                <a:latin typeface="Arial" panose="020B0604020202020204" pitchFamily="34" charset="0"/>
                <a:ea typeface="+mj-ea"/>
                <a:cs typeface="Arial" panose="020B0604020202020204" pitchFamily="34" charset="0"/>
              </a:rPr>
              <a:t>Association for nonviolent communication (NGO), </a:t>
            </a:r>
          </a:p>
          <a:p>
            <a:pPr marL="800100" lvl="1" indent="-342900">
              <a:lnSpc>
                <a:spcPct val="107000"/>
              </a:lnSpc>
              <a:buFont typeface="Symbol" panose="05050102010706020507" pitchFamily="18" charset="2"/>
              <a:buChar char=""/>
            </a:pPr>
            <a:r>
              <a:rPr lang="en-US" sz="1600" dirty="0">
                <a:solidFill>
                  <a:schemeClr val="tx2"/>
                </a:solidFill>
                <a:latin typeface="Arial" panose="020B0604020202020204" pitchFamily="34" charset="0"/>
                <a:ea typeface="+mj-ea"/>
                <a:cs typeface="Arial" panose="020B0604020202020204" pitchFamily="34" charset="0"/>
              </a:rPr>
              <a:t>Expert Council for Judicial Expertise, Judicial Valuation and Judicial Interpretation, </a:t>
            </a:r>
          </a:p>
          <a:p>
            <a:pPr marL="800100" lvl="1" indent="-342900">
              <a:lnSpc>
                <a:spcPct val="107000"/>
              </a:lnSpc>
              <a:buFont typeface="Symbol" panose="05050102010706020507" pitchFamily="18" charset="2"/>
              <a:buChar char=""/>
            </a:pPr>
            <a:r>
              <a:rPr lang="en-US" sz="1600" dirty="0">
                <a:solidFill>
                  <a:schemeClr val="tx2"/>
                </a:solidFill>
                <a:latin typeface="Arial" panose="020B0604020202020204" pitchFamily="34" charset="0"/>
                <a:ea typeface="+mj-ea"/>
                <a:cs typeface="Arial" panose="020B0604020202020204" pitchFamily="34" charset="0"/>
              </a:rPr>
              <a:t>Slovenian Bar Association,</a:t>
            </a:r>
          </a:p>
          <a:p>
            <a:pPr marL="800100" lvl="1" indent="-342900">
              <a:lnSpc>
                <a:spcPct val="107000"/>
              </a:lnSpc>
              <a:buFont typeface="Symbol" panose="05050102010706020507" pitchFamily="18" charset="2"/>
              <a:buChar char=""/>
            </a:pPr>
            <a:r>
              <a:rPr lang="en-US" sz="1600" dirty="0">
                <a:solidFill>
                  <a:schemeClr val="tx2"/>
                </a:solidFill>
                <a:latin typeface="Arial" panose="020B0604020202020204" pitchFamily="34" charset="0"/>
                <a:ea typeface="+mj-ea"/>
                <a:cs typeface="Arial" panose="020B0604020202020204" pitchFamily="34" charset="0"/>
              </a:rPr>
              <a:t>State Attorney's Office of the Republic of Slovenia</a:t>
            </a:r>
          </a:p>
          <a:p>
            <a:pPr marL="800100" lvl="1" indent="-342900">
              <a:lnSpc>
                <a:spcPct val="107000"/>
              </a:lnSpc>
              <a:buFont typeface="Symbol" panose="05050102010706020507" pitchFamily="18" charset="2"/>
              <a:buChar char=""/>
            </a:pPr>
            <a:r>
              <a:rPr lang="en-US" sz="1600" dirty="0">
                <a:solidFill>
                  <a:schemeClr val="tx2"/>
                </a:solidFill>
                <a:latin typeface="Arial" panose="020B0604020202020204" pitchFamily="34" charset="0"/>
                <a:ea typeface="+mj-ea"/>
                <a:cs typeface="Arial" panose="020B0604020202020204" pitchFamily="34" charset="0"/>
              </a:rPr>
              <a:t>Children's House (Barnahus).</a:t>
            </a:r>
          </a:p>
          <a:p>
            <a:pPr lvl="1">
              <a:lnSpc>
                <a:spcPct val="107000"/>
              </a:lnSpc>
            </a:pPr>
            <a:endParaRPr lang="en-US" sz="1600" dirty="0">
              <a:solidFill>
                <a:schemeClr val="tx2"/>
              </a:solidFill>
              <a:latin typeface="Arial" panose="020B0604020202020204" pitchFamily="34" charset="0"/>
              <a:ea typeface="+mj-ea"/>
              <a:cs typeface="Arial" panose="020B0604020202020204" pitchFamily="34" charset="0"/>
            </a:endParaRPr>
          </a:p>
          <a:p>
            <a:pPr algn="just"/>
            <a:r>
              <a:rPr lang="es-ES" sz="1600" b="1" dirty="0">
                <a:solidFill>
                  <a:schemeClr val="tx2"/>
                </a:solidFill>
                <a:latin typeface="Arial" panose="020B0604020202020204" pitchFamily="34" charset="0"/>
                <a:ea typeface="+mj-ea"/>
                <a:cs typeface="Arial" panose="020B0604020202020204" pitchFamily="34" charset="0"/>
              </a:rPr>
              <a:t>Final beneficiaries: </a:t>
            </a:r>
            <a:r>
              <a:rPr lang="en-US" sz="1600" dirty="0">
                <a:solidFill>
                  <a:schemeClr val="tx2"/>
                </a:solidFill>
                <a:latin typeface="Arial" panose="020B0604020202020204" pitchFamily="34" charset="0"/>
                <a:ea typeface="+mj-ea"/>
                <a:cs typeface="Arial" panose="020B0604020202020204" pitchFamily="34" charset="0"/>
              </a:rPr>
              <a:t>children involved in civil law proceedings. </a:t>
            </a:r>
          </a:p>
          <a:p>
            <a:pPr algn="just"/>
            <a:endParaRPr lang="en-US" sz="1600" dirty="0">
              <a:solidFill>
                <a:schemeClr val="tx2"/>
              </a:solidFill>
              <a:latin typeface="Arial" panose="020B0604020202020204" pitchFamily="34" charset="0"/>
              <a:ea typeface="+mj-ea"/>
              <a:cs typeface="Arial" panose="020B0604020202020204" pitchFamily="34" charset="0"/>
            </a:endParaRPr>
          </a:p>
          <a:p>
            <a:pPr algn="just"/>
            <a:r>
              <a:rPr lang="es-ES" sz="1600" b="1" dirty="0">
                <a:solidFill>
                  <a:schemeClr val="tx2"/>
                </a:solidFill>
                <a:latin typeface="Arial" panose="020B0604020202020204" pitchFamily="34" charset="0"/>
                <a:ea typeface="+mj-ea"/>
                <a:cs typeface="Arial" panose="020B0604020202020204" pitchFamily="34" charset="0"/>
              </a:rPr>
              <a:t>Target </a:t>
            </a:r>
            <a:r>
              <a:rPr lang="es-ES" sz="1600" b="1" dirty="0" err="1">
                <a:solidFill>
                  <a:schemeClr val="tx2"/>
                </a:solidFill>
                <a:latin typeface="Arial" panose="020B0604020202020204" pitchFamily="34" charset="0"/>
                <a:ea typeface="+mj-ea"/>
                <a:cs typeface="Arial" panose="020B0604020202020204" pitchFamily="34" charset="0"/>
              </a:rPr>
              <a:t>groups</a:t>
            </a:r>
            <a:r>
              <a:rPr lang="es-ES" sz="1600" b="1" dirty="0">
                <a:solidFill>
                  <a:schemeClr val="tx2"/>
                </a:solidFill>
                <a:latin typeface="Arial" panose="020B0604020202020204" pitchFamily="34" charset="0"/>
                <a:ea typeface="+mj-ea"/>
                <a:cs typeface="Arial" panose="020B0604020202020204" pitchFamily="34" charset="0"/>
              </a:rPr>
              <a:t>: </a:t>
            </a:r>
            <a:r>
              <a:rPr lang="en-US" sz="1600" dirty="0">
                <a:solidFill>
                  <a:schemeClr val="tx2"/>
                </a:solidFill>
                <a:latin typeface="Arial" panose="020B0604020202020204" pitchFamily="34" charset="0"/>
                <a:ea typeface="+mj-ea"/>
                <a:cs typeface="Arial" panose="020B0604020202020204" pitchFamily="34" charset="0"/>
              </a:rPr>
              <a:t>relevant authorities and professionals dealing with civil law proceedings involving children, notably legal and non-legal professionals including judges, magistrates, and representatives of the Ministry of Justice.</a:t>
            </a:r>
            <a:endParaRPr lang="en-US" b="1" dirty="0">
              <a:solidFill>
                <a:schemeClr val="tx2"/>
              </a:solidFill>
              <a:latin typeface="Arial" panose="020B0604020202020204" pitchFamily="34" charset="0"/>
              <a:ea typeface="+mj-ea"/>
              <a:cs typeface="Arial" panose="020B0604020202020204" pitchFamily="34" charset="0"/>
            </a:endParaRPr>
          </a:p>
        </p:txBody>
      </p:sp>
      <p:pic>
        <p:nvPicPr>
          <p:cNvPr id="2" name="Picture 1">
            <a:extLst>
              <a:ext uri="{FF2B5EF4-FFF2-40B4-BE49-F238E27FC236}">
                <a16:creationId xmlns:a16="http://schemas.microsoft.com/office/drawing/2014/main" id="{9908DDC2-69AF-3514-A6CE-AD4406C043BC}"/>
              </a:ext>
            </a:extLst>
          </p:cNvPr>
          <p:cNvPicPr>
            <a:picLocks noChangeAspect="1"/>
          </p:cNvPicPr>
          <p:nvPr/>
        </p:nvPicPr>
        <p:blipFill>
          <a:blip r:embed="rId3"/>
          <a:stretch>
            <a:fillRect/>
          </a:stretch>
        </p:blipFill>
        <p:spPr>
          <a:xfrm>
            <a:off x="0" y="0"/>
            <a:ext cx="12192000" cy="1574342"/>
          </a:xfrm>
          <a:prstGeom prst="rect">
            <a:avLst/>
          </a:prstGeom>
        </p:spPr>
      </p:pic>
    </p:spTree>
    <p:extLst>
      <p:ext uri="{BB962C8B-B14F-4D97-AF65-F5344CB8AC3E}">
        <p14:creationId xmlns:p14="http://schemas.microsoft.com/office/powerpoint/2010/main" val="2469919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913EAA6-2D6E-4F5A-9A68-338F4E0882A1}"/>
              </a:ext>
            </a:extLst>
          </p:cNvPr>
          <p:cNvSpPr txBox="1"/>
          <p:nvPr/>
        </p:nvSpPr>
        <p:spPr>
          <a:xfrm>
            <a:off x="1127448" y="2204864"/>
            <a:ext cx="9937104" cy="3908762"/>
          </a:xfrm>
          <a:prstGeom prst="rect">
            <a:avLst/>
          </a:prstGeom>
          <a:noFill/>
        </p:spPr>
        <p:txBody>
          <a:bodyPr wrap="square">
            <a:spAutoFit/>
          </a:bodyPr>
          <a:lstStyle/>
          <a:p>
            <a:pPr algn="ctr"/>
            <a:r>
              <a:rPr lang="en-GB" sz="2400" b="1" dirty="0">
                <a:solidFill>
                  <a:schemeClr val="tx2"/>
                </a:solidFill>
                <a:latin typeface="Arial" panose="020B0604020202020204" pitchFamily="34" charset="0"/>
                <a:ea typeface="+mj-ea"/>
                <a:cs typeface="Arial" panose="020B0604020202020204" pitchFamily="34" charset="0"/>
              </a:rPr>
              <a:t>Project Impact and expected outcomes</a:t>
            </a:r>
          </a:p>
          <a:p>
            <a:pPr algn="ctr"/>
            <a:endParaRPr lang="en-GB" sz="2400" b="1" dirty="0">
              <a:solidFill>
                <a:schemeClr val="tx2"/>
              </a:solidFill>
              <a:latin typeface="Arial" panose="020B0604020202020204" pitchFamily="34" charset="0"/>
              <a:ea typeface="+mj-ea"/>
              <a:cs typeface="Arial" panose="020B0604020202020204" pitchFamily="34" charset="0"/>
            </a:endParaRPr>
          </a:p>
          <a:p>
            <a:pPr algn="just"/>
            <a:r>
              <a:rPr lang="en-GB" sz="2000" b="1" u="sng" dirty="0">
                <a:solidFill>
                  <a:schemeClr val="tx2"/>
                </a:solidFill>
                <a:latin typeface="Arial" panose="020B0604020202020204" pitchFamily="34" charset="0"/>
                <a:ea typeface="+mj-ea"/>
                <a:cs typeface="Arial" panose="020B0604020202020204" pitchFamily="34" charset="0"/>
              </a:rPr>
              <a:t>General Impact: </a:t>
            </a:r>
            <a:r>
              <a:rPr lang="en-US" sz="2000" dirty="0">
                <a:solidFill>
                  <a:schemeClr val="tx2"/>
                </a:solidFill>
                <a:latin typeface="Arial" panose="020B0604020202020204" pitchFamily="34" charset="0"/>
                <a:ea typeface="+mj-ea"/>
                <a:cs typeface="Arial" panose="020B0604020202020204" pitchFamily="34" charset="0"/>
              </a:rPr>
              <a:t>the better protection of children’s rights in civil court proceedings in Slovenia through ensuring the best interests of the child.</a:t>
            </a:r>
          </a:p>
          <a:p>
            <a:pPr algn="just"/>
            <a:endParaRPr lang="en-GB" sz="2000" dirty="0">
              <a:solidFill>
                <a:schemeClr val="tx2"/>
              </a:solidFill>
              <a:latin typeface="Arial" panose="020B0604020202020204" pitchFamily="34" charset="0"/>
              <a:ea typeface="+mj-ea"/>
              <a:cs typeface="Arial" panose="020B0604020202020204" pitchFamily="34" charset="0"/>
            </a:endParaRPr>
          </a:p>
          <a:p>
            <a:pPr lvl="1" algn="just"/>
            <a:r>
              <a:rPr lang="en-GB" sz="2000" b="1" dirty="0">
                <a:solidFill>
                  <a:schemeClr val="tx2"/>
                </a:solidFill>
                <a:latin typeface="Arial" panose="020B0604020202020204" pitchFamily="34" charset="0"/>
                <a:ea typeface="+mj-ea"/>
                <a:cs typeface="Arial" panose="020B0604020202020204" pitchFamily="34" charset="0"/>
              </a:rPr>
              <a:t>- </a:t>
            </a:r>
            <a:r>
              <a:rPr lang="en-US" sz="2000" dirty="0">
                <a:solidFill>
                  <a:schemeClr val="tx2"/>
                </a:solidFill>
                <a:latin typeface="Arial" panose="020B0604020202020204" pitchFamily="34" charset="0"/>
                <a:ea typeface="+mj-ea"/>
                <a:cs typeface="Arial" panose="020B0604020202020204" pitchFamily="34" charset="0"/>
              </a:rPr>
              <a:t>A comprehensive Action Plan to reform Slovenia’s legal and policy framework in the field of civil court proceedings involving children is adopted</a:t>
            </a:r>
            <a:endParaRPr lang="en-US" sz="2000" b="1" dirty="0">
              <a:solidFill>
                <a:schemeClr val="tx2"/>
              </a:solidFill>
              <a:latin typeface="Arial" panose="020B0604020202020204" pitchFamily="34" charset="0"/>
              <a:ea typeface="+mj-ea"/>
              <a:cs typeface="Arial" panose="020B0604020202020204" pitchFamily="34" charset="0"/>
            </a:endParaRPr>
          </a:p>
          <a:p>
            <a:pPr lvl="1" algn="just"/>
            <a:endParaRPr lang="en-US" sz="2000" b="1" dirty="0">
              <a:solidFill>
                <a:schemeClr val="tx2"/>
              </a:solidFill>
              <a:latin typeface="Arial" panose="020B0604020202020204" pitchFamily="34" charset="0"/>
              <a:ea typeface="+mj-ea"/>
              <a:cs typeface="Arial" panose="020B0604020202020204" pitchFamily="34" charset="0"/>
            </a:endParaRPr>
          </a:p>
          <a:p>
            <a:pPr lvl="1" algn="just"/>
            <a:r>
              <a:rPr lang="en-US" sz="2000" b="1" dirty="0">
                <a:solidFill>
                  <a:schemeClr val="tx2"/>
                </a:solidFill>
                <a:latin typeface="Arial" panose="020B0604020202020204" pitchFamily="34" charset="0"/>
                <a:ea typeface="+mj-ea"/>
                <a:cs typeface="Arial" panose="020B0604020202020204" pitchFamily="34" charset="0"/>
              </a:rPr>
              <a:t>- </a:t>
            </a:r>
            <a:r>
              <a:rPr lang="en-US" sz="2000" dirty="0">
                <a:solidFill>
                  <a:schemeClr val="tx2"/>
                </a:solidFill>
                <a:latin typeface="Arial" panose="020B0604020202020204" pitchFamily="34" charset="0"/>
                <a:ea typeface="+mj-ea"/>
                <a:cs typeface="Arial" panose="020B0604020202020204" pitchFamily="34" charset="0"/>
              </a:rPr>
              <a:t>The implementation of the Action Plan has been initiated</a:t>
            </a:r>
          </a:p>
          <a:p>
            <a:pPr lvl="1" algn="just"/>
            <a:endParaRPr lang="en-US" sz="2000" b="1" dirty="0">
              <a:solidFill>
                <a:schemeClr val="tx2"/>
              </a:solidFill>
              <a:latin typeface="Arial" panose="020B0604020202020204" pitchFamily="34" charset="0"/>
              <a:ea typeface="+mj-ea"/>
              <a:cs typeface="Arial" panose="020B0604020202020204" pitchFamily="34" charset="0"/>
            </a:endParaRPr>
          </a:p>
          <a:p>
            <a:pPr algn="just"/>
            <a:endParaRPr lang="en-US" sz="2000" b="1" dirty="0">
              <a:solidFill>
                <a:schemeClr val="tx2"/>
              </a:solidFill>
              <a:latin typeface="Arial" panose="020B0604020202020204" pitchFamily="34" charset="0"/>
              <a:ea typeface="+mj-ea"/>
              <a:cs typeface="Arial" panose="020B0604020202020204" pitchFamily="34" charset="0"/>
            </a:endParaRPr>
          </a:p>
          <a:p>
            <a:pPr algn="ctr"/>
            <a:endParaRPr lang="en-GB" sz="2000" b="1" dirty="0">
              <a:solidFill>
                <a:schemeClr val="tx2"/>
              </a:solidFill>
              <a:latin typeface="Arial" panose="020B0604020202020204" pitchFamily="34" charset="0"/>
              <a:ea typeface="+mj-ea"/>
              <a:cs typeface="Arial" panose="020B0604020202020204" pitchFamily="34" charset="0"/>
            </a:endParaRPr>
          </a:p>
        </p:txBody>
      </p:sp>
      <p:pic>
        <p:nvPicPr>
          <p:cNvPr id="2" name="Picture 1">
            <a:extLst>
              <a:ext uri="{FF2B5EF4-FFF2-40B4-BE49-F238E27FC236}">
                <a16:creationId xmlns:a16="http://schemas.microsoft.com/office/drawing/2014/main" id="{F35B3A7A-FB92-1CC0-D893-0F8B23CABC92}"/>
              </a:ext>
            </a:extLst>
          </p:cNvPr>
          <p:cNvPicPr>
            <a:picLocks noChangeAspect="1"/>
          </p:cNvPicPr>
          <p:nvPr/>
        </p:nvPicPr>
        <p:blipFill>
          <a:blip r:embed="rId3"/>
          <a:stretch>
            <a:fillRect/>
          </a:stretch>
        </p:blipFill>
        <p:spPr>
          <a:xfrm>
            <a:off x="0" y="0"/>
            <a:ext cx="12192000" cy="1574342"/>
          </a:xfrm>
          <a:prstGeom prst="rect">
            <a:avLst/>
          </a:prstGeom>
        </p:spPr>
      </p:pic>
    </p:spTree>
    <p:extLst>
      <p:ext uri="{BB962C8B-B14F-4D97-AF65-F5344CB8AC3E}">
        <p14:creationId xmlns:p14="http://schemas.microsoft.com/office/powerpoint/2010/main" val="34369519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FEE0CE-5E4B-BC23-CCC1-E4384E0A49E1}"/>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8967CBB2-C31C-A0D5-5402-14A12F19FC9A}"/>
              </a:ext>
            </a:extLst>
          </p:cNvPr>
          <p:cNvPicPr>
            <a:picLocks noChangeAspect="1"/>
          </p:cNvPicPr>
          <p:nvPr/>
        </p:nvPicPr>
        <p:blipFill>
          <a:blip r:embed="rId3"/>
          <a:stretch>
            <a:fillRect/>
          </a:stretch>
        </p:blipFill>
        <p:spPr>
          <a:xfrm>
            <a:off x="0" y="0"/>
            <a:ext cx="12192000" cy="1574342"/>
          </a:xfrm>
          <a:prstGeom prst="rect">
            <a:avLst/>
          </a:prstGeom>
        </p:spPr>
      </p:pic>
      <p:sp>
        <p:nvSpPr>
          <p:cNvPr id="2" name="TextBox 1">
            <a:extLst>
              <a:ext uri="{FF2B5EF4-FFF2-40B4-BE49-F238E27FC236}">
                <a16:creationId xmlns:a16="http://schemas.microsoft.com/office/drawing/2014/main" id="{CE1A6BA7-36D2-AC5A-6FF8-438ECEAE7D6D}"/>
              </a:ext>
            </a:extLst>
          </p:cNvPr>
          <p:cNvSpPr txBox="1"/>
          <p:nvPr/>
        </p:nvSpPr>
        <p:spPr>
          <a:xfrm>
            <a:off x="1055440" y="3356992"/>
            <a:ext cx="9937104" cy="584775"/>
          </a:xfrm>
          <a:prstGeom prst="rect">
            <a:avLst/>
          </a:prstGeom>
          <a:noFill/>
        </p:spPr>
        <p:txBody>
          <a:bodyPr wrap="square">
            <a:spAutoFit/>
          </a:bodyPr>
          <a:lstStyle/>
          <a:p>
            <a:pPr algn="ctr"/>
            <a:r>
              <a:rPr lang="en-GB" sz="3200" b="1" dirty="0">
                <a:solidFill>
                  <a:schemeClr val="tx2"/>
                </a:solidFill>
                <a:latin typeface="Arial" panose="020B0604020202020204" pitchFamily="34" charset="0"/>
                <a:ea typeface="+mj-ea"/>
                <a:cs typeface="Arial" panose="020B0604020202020204" pitchFamily="34" charset="0"/>
              </a:rPr>
              <a:t>Development of the Strategy and action plan</a:t>
            </a:r>
          </a:p>
        </p:txBody>
      </p:sp>
    </p:spTree>
    <p:extLst>
      <p:ext uri="{BB962C8B-B14F-4D97-AF65-F5344CB8AC3E}">
        <p14:creationId xmlns:p14="http://schemas.microsoft.com/office/powerpoint/2010/main" val="11533068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809111C9-FEFE-ACC0-C814-95B0DDC3EE06}"/>
              </a:ext>
            </a:extLst>
          </p:cNvPr>
          <p:cNvGraphicFramePr>
            <a:graphicFrameLocks noGrp="1"/>
          </p:cNvGraphicFramePr>
          <p:nvPr>
            <p:ph idx="1"/>
            <p:extLst>
              <p:ext uri="{D42A27DB-BD31-4B8C-83A1-F6EECF244321}">
                <p14:modId xmlns:p14="http://schemas.microsoft.com/office/powerpoint/2010/main" val="69176312"/>
              </p:ext>
            </p:extLst>
          </p:nvPr>
        </p:nvGraphicFramePr>
        <p:xfrm>
          <a:off x="443543" y="1285661"/>
          <a:ext cx="9356137" cy="491883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21" name="Group 20">
            <a:extLst>
              <a:ext uri="{FF2B5EF4-FFF2-40B4-BE49-F238E27FC236}">
                <a16:creationId xmlns:a16="http://schemas.microsoft.com/office/drawing/2014/main" id="{84317C2B-E492-F6AD-ECEB-EC3A2DA85DA6}"/>
              </a:ext>
            </a:extLst>
          </p:cNvPr>
          <p:cNvGrpSpPr/>
          <p:nvPr/>
        </p:nvGrpSpPr>
        <p:grpSpPr>
          <a:xfrm>
            <a:off x="4905611" y="825082"/>
            <a:ext cx="432000" cy="360000"/>
            <a:chOff x="5107959" y="2578029"/>
            <a:chExt cx="535451" cy="535451"/>
          </a:xfrm>
        </p:grpSpPr>
        <p:sp>
          <p:nvSpPr>
            <p:cNvPr id="22" name="Arrow: Down 21">
              <a:extLst>
                <a:ext uri="{FF2B5EF4-FFF2-40B4-BE49-F238E27FC236}">
                  <a16:creationId xmlns:a16="http://schemas.microsoft.com/office/drawing/2014/main" id="{730C664F-B2DD-E2F5-E727-6A3FA1989D15}"/>
                </a:ext>
              </a:extLst>
            </p:cNvPr>
            <p:cNvSpPr/>
            <p:nvPr/>
          </p:nvSpPr>
          <p:spPr>
            <a:xfrm>
              <a:off x="5107959" y="2578029"/>
              <a:ext cx="535451" cy="535451"/>
            </a:xfrm>
            <a:prstGeom prst="downArrow">
              <a:avLst>
                <a:gd name="adj1" fmla="val 55000"/>
                <a:gd name="adj2" fmla="val 45000"/>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endParaRPr lang="fr-FR"/>
            </a:p>
          </p:txBody>
        </p:sp>
        <p:sp>
          <p:nvSpPr>
            <p:cNvPr id="23" name="Arrow: Down 4">
              <a:extLst>
                <a:ext uri="{FF2B5EF4-FFF2-40B4-BE49-F238E27FC236}">
                  <a16:creationId xmlns:a16="http://schemas.microsoft.com/office/drawing/2014/main" id="{54978C55-E960-8B67-3D86-BECF21F0443C}"/>
                </a:ext>
              </a:extLst>
            </p:cNvPr>
            <p:cNvSpPr txBox="1"/>
            <p:nvPr/>
          </p:nvSpPr>
          <p:spPr>
            <a:xfrm>
              <a:off x="5228435" y="2578029"/>
              <a:ext cx="252000" cy="384336"/>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fr-FR" sz="2400" kern="1200" dirty="0"/>
            </a:p>
          </p:txBody>
        </p:sp>
      </p:grpSp>
      <p:grpSp>
        <p:nvGrpSpPr>
          <p:cNvPr id="24" name="Group 23">
            <a:extLst>
              <a:ext uri="{FF2B5EF4-FFF2-40B4-BE49-F238E27FC236}">
                <a16:creationId xmlns:a16="http://schemas.microsoft.com/office/drawing/2014/main" id="{89A94E58-9C17-B60A-E174-1D426CCD2B92}"/>
              </a:ext>
            </a:extLst>
          </p:cNvPr>
          <p:cNvGrpSpPr/>
          <p:nvPr/>
        </p:nvGrpSpPr>
        <p:grpSpPr>
          <a:xfrm>
            <a:off x="335360" y="145382"/>
            <a:ext cx="9572504" cy="535452"/>
            <a:chOff x="0" y="0"/>
            <a:chExt cx="4838937" cy="823771"/>
          </a:xfrm>
          <a:solidFill>
            <a:schemeClr val="tx2">
              <a:lumMod val="20000"/>
              <a:lumOff val="80000"/>
            </a:schemeClr>
          </a:solidFill>
        </p:grpSpPr>
        <p:sp>
          <p:nvSpPr>
            <p:cNvPr id="25" name="Rectangle: Rounded Corners 24">
              <a:extLst>
                <a:ext uri="{FF2B5EF4-FFF2-40B4-BE49-F238E27FC236}">
                  <a16:creationId xmlns:a16="http://schemas.microsoft.com/office/drawing/2014/main" id="{3436A3C1-682F-7A55-22F8-94D7A7A58432}"/>
                </a:ext>
              </a:extLst>
            </p:cNvPr>
            <p:cNvSpPr/>
            <p:nvPr/>
          </p:nvSpPr>
          <p:spPr>
            <a:xfrm>
              <a:off x="0" y="0"/>
              <a:ext cx="4838937" cy="823771"/>
            </a:xfrm>
            <a:prstGeom prst="roundRect">
              <a:avLst>
                <a:gd name="adj" fmla="val 10000"/>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fr-FR"/>
            </a:p>
          </p:txBody>
        </p:sp>
        <p:sp>
          <p:nvSpPr>
            <p:cNvPr id="26" name="Rectangle: Rounded Corners 4">
              <a:extLst>
                <a:ext uri="{FF2B5EF4-FFF2-40B4-BE49-F238E27FC236}">
                  <a16:creationId xmlns:a16="http://schemas.microsoft.com/office/drawing/2014/main" id="{CAC6240E-710C-6E9A-E9AB-0CC656EE7341}"/>
                </a:ext>
              </a:extLst>
            </p:cNvPr>
            <p:cNvSpPr txBox="1"/>
            <p:nvPr/>
          </p:nvSpPr>
          <p:spPr>
            <a:xfrm>
              <a:off x="24126" y="24127"/>
              <a:ext cx="4814810" cy="775517"/>
            </a:xfrm>
            <a:prstGeom prst="round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2000" b="1" kern="1200" dirty="0">
                  <a:effectLst/>
                  <a:latin typeface="+mn-lt"/>
                  <a:ea typeface="Calibri" panose="020F0502020204030204" pitchFamily="34" charset="0"/>
                  <a:cs typeface="Arial" panose="020B0604020202020204" pitchFamily="34" charset="0"/>
                </a:rPr>
                <a:t>Inception phase</a:t>
              </a:r>
              <a:endParaRPr lang="fr-FR" sz="2000" i="1" kern="1200" dirty="0">
                <a:solidFill>
                  <a:schemeClr val="accent6">
                    <a:lumMod val="75000"/>
                  </a:schemeClr>
                </a:solidFill>
              </a:endParaRPr>
            </a:p>
          </p:txBody>
        </p:sp>
      </p:grpSp>
      <p:grpSp>
        <p:nvGrpSpPr>
          <p:cNvPr id="2" name="Group 1">
            <a:extLst>
              <a:ext uri="{FF2B5EF4-FFF2-40B4-BE49-F238E27FC236}">
                <a16:creationId xmlns:a16="http://schemas.microsoft.com/office/drawing/2014/main" id="{B0114297-AA13-6CB8-DC06-5C7AA8F9F419}"/>
              </a:ext>
            </a:extLst>
          </p:cNvPr>
          <p:cNvGrpSpPr/>
          <p:nvPr/>
        </p:nvGrpSpPr>
        <p:grpSpPr>
          <a:xfrm>
            <a:off x="11803147" y="161066"/>
            <a:ext cx="330562" cy="5873102"/>
            <a:chOff x="5056473" y="2825917"/>
            <a:chExt cx="586937" cy="586937"/>
          </a:xfrm>
          <a:solidFill>
            <a:schemeClr val="accent6">
              <a:lumMod val="75000"/>
            </a:schemeClr>
          </a:solidFill>
        </p:grpSpPr>
        <p:sp>
          <p:nvSpPr>
            <p:cNvPr id="8" name="Arrow: Down 7">
              <a:extLst>
                <a:ext uri="{FF2B5EF4-FFF2-40B4-BE49-F238E27FC236}">
                  <a16:creationId xmlns:a16="http://schemas.microsoft.com/office/drawing/2014/main" id="{120F4ADF-6BB7-6CC1-C939-7CDA25E25722}"/>
                </a:ext>
              </a:extLst>
            </p:cNvPr>
            <p:cNvSpPr/>
            <p:nvPr/>
          </p:nvSpPr>
          <p:spPr>
            <a:xfrm>
              <a:off x="5056473" y="2825917"/>
              <a:ext cx="586937" cy="586937"/>
            </a:xfrm>
            <a:prstGeom prst="downArrow">
              <a:avLst>
                <a:gd name="adj1" fmla="val 55000"/>
                <a:gd name="adj2" fmla="val 45000"/>
              </a:avLst>
            </a:prstGeom>
            <a:grpFill/>
            <a:ln>
              <a:noFill/>
            </a:ln>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endParaRPr lang="fr-FR"/>
            </a:p>
          </p:txBody>
        </p:sp>
        <p:sp>
          <p:nvSpPr>
            <p:cNvPr id="9" name="Arrow: Down 4">
              <a:extLst>
                <a:ext uri="{FF2B5EF4-FFF2-40B4-BE49-F238E27FC236}">
                  <a16:creationId xmlns:a16="http://schemas.microsoft.com/office/drawing/2014/main" id="{F500AD58-34B1-E40B-9B29-C56B25311C6E}"/>
                </a:ext>
              </a:extLst>
            </p:cNvPr>
            <p:cNvSpPr txBox="1"/>
            <p:nvPr/>
          </p:nvSpPr>
          <p:spPr>
            <a:xfrm>
              <a:off x="5188534" y="2825917"/>
              <a:ext cx="322815" cy="441670"/>
            </a:xfrm>
            <a:prstGeom prst="rect">
              <a:avLst/>
            </a:prstGeom>
            <a:grp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fr-FR" sz="2600" kern="1200"/>
            </a:p>
          </p:txBody>
        </p:sp>
      </p:grpSp>
      <p:sp>
        <p:nvSpPr>
          <p:cNvPr id="10" name="TextBox 9">
            <a:extLst>
              <a:ext uri="{FF2B5EF4-FFF2-40B4-BE49-F238E27FC236}">
                <a16:creationId xmlns:a16="http://schemas.microsoft.com/office/drawing/2014/main" id="{3D0EEFF6-BA93-5C5E-BE87-3972C8CE3823}"/>
              </a:ext>
            </a:extLst>
          </p:cNvPr>
          <p:cNvSpPr txBox="1"/>
          <p:nvPr/>
        </p:nvSpPr>
        <p:spPr>
          <a:xfrm>
            <a:off x="11118044" y="86435"/>
            <a:ext cx="792020" cy="400110"/>
          </a:xfrm>
          <a:prstGeom prst="rect">
            <a:avLst/>
          </a:prstGeom>
          <a:noFill/>
        </p:spPr>
        <p:txBody>
          <a:bodyPr wrap="square" rtlCol="0">
            <a:spAutoFit/>
          </a:bodyPr>
          <a:lstStyle/>
          <a:p>
            <a:r>
              <a:rPr lang="fr-FR" sz="1000" b="1" dirty="0" err="1">
                <a:solidFill>
                  <a:schemeClr val="accent6">
                    <a:lumMod val="75000"/>
                  </a:schemeClr>
                </a:solidFill>
              </a:rPr>
              <a:t>September</a:t>
            </a:r>
            <a:r>
              <a:rPr lang="fr-FR" sz="1000" b="1" dirty="0">
                <a:solidFill>
                  <a:schemeClr val="accent6">
                    <a:lumMod val="75000"/>
                  </a:schemeClr>
                </a:solidFill>
              </a:rPr>
              <a:t> 2023</a:t>
            </a:r>
          </a:p>
        </p:txBody>
      </p:sp>
      <p:sp>
        <p:nvSpPr>
          <p:cNvPr id="27" name="TextBox 26">
            <a:extLst>
              <a:ext uri="{FF2B5EF4-FFF2-40B4-BE49-F238E27FC236}">
                <a16:creationId xmlns:a16="http://schemas.microsoft.com/office/drawing/2014/main" id="{0F6C45F7-7455-E00A-27CA-946CFCAE26CC}"/>
              </a:ext>
            </a:extLst>
          </p:cNvPr>
          <p:cNvSpPr txBox="1"/>
          <p:nvPr/>
        </p:nvSpPr>
        <p:spPr>
          <a:xfrm>
            <a:off x="10704512" y="2444921"/>
            <a:ext cx="1179766" cy="400110"/>
          </a:xfrm>
          <a:prstGeom prst="rect">
            <a:avLst/>
          </a:prstGeom>
          <a:noFill/>
        </p:spPr>
        <p:txBody>
          <a:bodyPr wrap="square" rtlCol="0">
            <a:spAutoFit/>
          </a:bodyPr>
          <a:lstStyle/>
          <a:p>
            <a:r>
              <a:rPr lang="fr-FR" sz="1000" b="1" dirty="0">
                <a:solidFill>
                  <a:schemeClr val="accent6">
                    <a:lumMod val="75000"/>
                  </a:schemeClr>
                </a:solidFill>
              </a:rPr>
              <a:t>1st Round table </a:t>
            </a:r>
            <a:br>
              <a:rPr lang="fr-FR" sz="1000" b="1" dirty="0">
                <a:solidFill>
                  <a:schemeClr val="accent6">
                    <a:lumMod val="75000"/>
                  </a:schemeClr>
                </a:solidFill>
              </a:rPr>
            </a:br>
            <a:r>
              <a:rPr lang="fr-FR" sz="1000" b="1" dirty="0">
                <a:solidFill>
                  <a:schemeClr val="accent6">
                    <a:lumMod val="75000"/>
                  </a:schemeClr>
                </a:solidFill>
              </a:rPr>
              <a:t>14 </a:t>
            </a:r>
            <a:r>
              <a:rPr lang="fr-FR" sz="1000" b="1" dirty="0" err="1">
                <a:solidFill>
                  <a:schemeClr val="accent6">
                    <a:lumMod val="75000"/>
                  </a:schemeClr>
                </a:solidFill>
              </a:rPr>
              <a:t>October</a:t>
            </a:r>
            <a:r>
              <a:rPr lang="fr-FR" sz="1000" b="1" dirty="0">
                <a:solidFill>
                  <a:schemeClr val="accent6">
                    <a:lumMod val="75000"/>
                  </a:schemeClr>
                </a:solidFill>
              </a:rPr>
              <a:t> 2024</a:t>
            </a:r>
          </a:p>
        </p:txBody>
      </p:sp>
      <p:sp>
        <p:nvSpPr>
          <p:cNvPr id="28" name="TextBox 27">
            <a:extLst>
              <a:ext uri="{FF2B5EF4-FFF2-40B4-BE49-F238E27FC236}">
                <a16:creationId xmlns:a16="http://schemas.microsoft.com/office/drawing/2014/main" id="{86264CEF-0777-C324-4662-00250AC590C6}"/>
              </a:ext>
            </a:extLst>
          </p:cNvPr>
          <p:cNvSpPr txBox="1"/>
          <p:nvPr/>
        </p:nvSpPr>
        <p:spPr>
          <a:xfrm>
            <a:off x="9907863" y="6160800"/>
            <a:ext cx="2258369" cy="400110"/>
          </a:xfrm>
          <a:prstGeom prst="rect">
            <a:avLst/>
          </a:prstGeom>
          <a:noFill/>
        </p:spPr>
        <p:txBody>
          <a:bodyPr wrap="square" rtlCol="0">
            <a:spAutoFit/>
          </a:bodyPr>
          <a:lstStyle/>
          <a:p>
            <a:r>
              <a:rPr lang="fr-FR" sz="1000" b="1" dirty="0" err="1">
                <a:solidFill>
                  <a:schemeClr val="accent6">
                    <a:lumMod val="75000"/>
                  </a:schemeClr>
                </a:solidFill>
              </a:rPr>
              <a:t>Strategy</a:t>
            </a:r>
            <a:r>
              <a:rPr lang="fr-FR" sz="1000" b="1" dirty="0">
                <a:solidFill>
                  <a:schemeClr val="accent6">
                    <a:lumMod val="75000"/>
                  </a:schemeClr>
                </a:solidFill>
              </a:rPr>
              <a:t> </a:t>
            </a:r>
            <a:r>
              <a:rPr lang="fr-FR" sz="1000" b="1" dirty="0" err="1">
                <a:solidFill>
                  <a:schemeClr val="accent6">
                    <a:lumMod val="75000"/>
                  </a:schemeClr>
                </a:solidFill>
              </a:rPr>
              <a:t>endorsed</a:t>
            </a:r>
            <a:r>
              <a:rPr lang="fr-FR" sz="1000" b="1" dirty="0">
                <a:solidFill>
                  <a:schemeClr val="accent6">
                    <a:lumMod val="75000"/>
                  </a:schemeClr>
                </a:solidFill>
              </a:rPr>
              <a:t> by the </a:t>
            </a:r>
            <a:r>
              <a:rPr lang="fr-FR" sz="1000" b="1" dirty="0" err="1">
                <a:solidFill>
                  <a:schemeClr val="accent6">
                    <a:lumMod val="75000"/>
                  </a:schemeClr>
                </a:solidFill>
              </a:rPr>
              <a:t>government</a:t>
            </a:r>
            <a:r>
              <a:rPr lang="fr-FR" sz="1000" b="1" dirty="0">
                <a:solidFill>
                  <a:schemeClr val="accent6">
                    <a:lumMod val="75000"/>
                  </a:schemeClr>
                </a:solidFill>
              </a:rPr>
              <a:t> </a:t>
            </a:r>
            <a:br>
              <a:rPr lang="fr-FR" sz="1000" b="1" dirty="0">
                <a:solidFill>
                  <a:schemeClr val="accent6">
                    <a:lumMod val="75000"/>
                  </a:schemeClr>
                </a:solidFill>
              </a:rPr>
            </a:br>
            <a:r>
              <a:rPr lang="fr-FR" sz="1000" b="1" dirty="0">
                <a:solidFill>
                  <a:schemeClr val="accent6">
                    <a:lumMod val="75000"/>
                  </a:schemeClr>
                </a:solidFill>
              </a:rPr>
              <a:t>on 4 </a:t>
            </a:r>
            <a:r>
              <a:rPr lang="fr-FR" sz="1000" b="1" dirty="0" err="1">
                <a:solidFill>
                  <a:schemeClr val="accent6">
                    <a:lumMod val="75000"/>
                  </a:schemeClr>
                </a:solidFill>
              </a:rPr>
              <a:t>December</a:t>
            </a:r>
            <a:r>
              <a:rPr lang="fr-FR" sz="1000" b="1" dirty="0">
                <a:solidFill>
                  <a:schemeClr val="accent6">
                    <a:lumMod val="75000"/>
                  </a:schemeClr>
                </a:solidFill>
              </a:rPr>
              <a:t> 2025</a:t>
            </a:r>
          </a:p>
        </p:txBody>
      </p:sp>
      <p:sp>
        <p:nvSpPr>
          <p:cNvPr id="31" name="TextBox 30">
            <a:extLst>
              <a:ext uri="{FF2B5EF4-FFF2-40B4-BE49-F238E27FC236}">
                <a16:creationId xmlns:a16="http://schemas.microsoft.com/office/drawing/2014/main" id="{7F29DC93-EBB7-A3A3-B4A9-8A184C463B68}"/>
              </a:ext>
            </a:extLst>
          </p:cNvPr>
          <p:cNvSpPr txBox="1"/>
          <p:nvPr/>
        </p:nvSpPr>
        <p:spPr>
          <a:xfrm>
            <a:off x="10704512" y="5420713"/>
            <a:ext cx="1179766" cy="400110"/>
          </a:xfrm>
          <a:prstGeom prst="rect">
            <a:avLst/>
          </a:prstGeom>
          <a:noFill/>
        </p:spPr>
        <p:txBody>
          <a:bodyPr wrap="square" rtlCol="0">
            <a:spAutoFit/>
          </a:bodyPr>
          <a:lstStyle/>
          <a:p>
            <a:r>
              <a:rPr lang="fr-FR" sz="1000" b="1" dirty="0">
                <a:solidFill>
                  <a:schemeClr val="accent6">
                    <a:lumMod val="75000"/>
                  </a:schemeClr>
                </a:solidFill>
              </a:rPr>
              <a:t>2</a:t>
            </a:r>
            <a:r>
              <a:rPr lang="fr-FR" sz="1000" b="1" baseline="30000" dirty="0">
                <a:solidFill>
                  <a:schemeClr val="accent6">
                    <a:lumMod val="75000"/>
                  </a:schemeClr>
                </a:solidFill>
              </a:rPr>
              <a:t>nd</a:t>
            </a:r>
            <a:r>
              <a:rPr lang="fr-FR" sz="1000" b="1" dirty="0">
                <a:solidFill>
                  <a:schemeClr val="accent6">
                    <a:lumMod val="75000"/>
                  </a:schemeClr>
                </a:solidFill>
              </a:rPr>
              <a:t> Round table </a:t>
            </a:r>
            <a:br>
              <a:rPr lang="fr-FR" sz="1000" b="1" dirty="0">
                <a:solidFill>
                  <a:schemeClr val="accent6">
                    <a:lumMod val="75000"/>
                  </a:schemeClr>
                </a:solidFill>
              </a:rPr>
            </a:br>
            <a:r>
              <a:rPr lang="fr-FR" sz="1000" b="1" dirty="0">
                <a:solidFill>
                  <a:schemeClr val="accent6">
                    <a:lumMod val="75000"/>
                  </a:schemeClr>
                </a:solidFill>
              </a:rPr>
              <a:t>6 June 2025</a:t>
            </a:r>
          </a:p>
        </p:txBody>
      </p:sp>
      <p:sp>
        <p:nvSpPr>
          <p:cNvPr id="32" name="TextBox 31">
            <a:extLst>
              <a:ext uri="{FF2B5EF4-FFF2-40B4-BE49-F238E27FC236}">
                <a16:creationId xmlns:a16="http://schemas.microsoft.com/office/drawing/2014/main" id="{EE2381C2-5AF2-375B-917D-3CE91E5ADC93}"/>
              </a:ext>
            </a:extLst>
          </p:cNvPr>
          <p:cNvSpPr txBox="1"/>
          <p:nvPr/>
        </p:nvSpPr>
        <p:spPr>
          <a:xfrm>
            <a:off x="10683976" y="804562"/>
            <a:ext cx="1179766" cy="400110"/>
          </a:xfrm>
          <a:prstGeom prst="rect">
            <a:avLst/>
          </a:prstGeom>
          <a:noFill/>
        </p:spPr>
        <p:txBody>
          <a:bodyPr wrap="square" rtlCol="0">
            <a:spAutoFit/>
          </a:bodyPr>
          <a:lstStyle/>
          <a:p>
            <a:r>
              <a:rPr lang="fr-FR" sz="1000" b="1" dirty="0">
                <a:solidFill>
                  <a:schemeClr val="accent6">
                    <a:lumMod val="75000"/>
                  </a:schemeClr>
                </a:solidFill>
              </a:rPr>
              <a:t>Launch </a:t>
            </a:r>
            <a:r>
              <a:rPr lang="fr-FR" sz="1000" b="1" dirty="0" err="1">
                <a:solidFill>
                  <a:schemeClr val="accent6">
                    <a:lumMod val="75000"/>
                  </a:schemeClr>
                </a:solidFill>
              </a:rPr>
              <a:t>conference</a:t>
            </a:r>
            <a:r>
              <a:rPr lang="fr-FR" sz="1000" b="1" dirty="0">
                <a:solidFill>
                  <a:schemeClr val="accent6">
                    <a:lumMod val="75000"/>
                  </a:schemeClr>
                </a:solidFill>
              </a:rPr>
              <a:t> 13 </a:t>
            </a:r>
            <a:r>
              <a:rPr lang="fr-FR" sz="1000" b="1" dirty="0" err="1">
                <a:solidFill>
                  <a:schemeClr val="accent6">
                    <a:lumMod val="75000"/>
                  </a:schemeClr>
                </a:solidFill>
              </a:rPr>
              <a:t>February</a:t>
            </a:r>
            <a:r>
              <a:rPr lang="fr-FR" sz="1000" b="1" dirty="0">
                <a:solidFill>
                  <a:schemeClr val="accent6">
                    <a:lumMod val="75000"/>
                  </a:schemeClr>
                </a:solidFill>
              </a:rPr>
              <a:t> 2024</a:t>
            </a:r>
          </a:p>
        </p:txBody>
      </p:sp>
    </p:spTree>
    <p:extLst>
      <p:ext uri="{BB962C8B-B14F-4D97-AF65-F5344CB8AC3E}">
        <p14:creationId xmlns:p14="http://schemas.microsoft.com/office/powerpoint/2010/main" val="33054502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6CE8AF-DEA6-ECF4-D759-B8656742C7F2}"/>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CD5303DB-F439-6334-D737-320D5807343D}"/>
              </a:ext>
            </a:extLst>
          </p:cNvPr>
          <p:cNvPicPr>
            <a:picLocks noChangeAspect="1"/>
          </p:cNvPicPr>
          <p:nvPr/>
        </p:nvPicPr>
        <p:blipFill>
          <a:blip r:embed="rId3"/>
          <a:stretch>
            <a:fillRect/>
          </a:stretch>
        </p:blipFill>
        <p:spPr>
          <a:xfrm>
            <a:off x="0" y="0"/>
            <a:ext cx="12192000" cy="1574342"/>
          </a:xfrm>
          <a:prstGeom prst="rect">
            <a:avLst/>
          </a:prstGeom>
        </p:spPr>
      </p:pic>
      <p:sp>
        <p:nvSpPr>
          <p:cNvPr id="2" name="TextBox 1">
            <a:extLst>
              <a:ext uri="{FF2B5EF4-FFF2-40B4-BE49-F238E27FC236}">
                <a16:creationId xmlns:a16="http://schemas.microsoft.com/office/drawing/2014/main" id="{A360EB38-ED90-981F-B7EB-286EB8636427}"/>
              </a:ext>
            </a:extLst>
          </p:cNvPr>
          <p:cNvSpPr txBox="1"/>
          <p:nvPr/>
        </p:nvSpPr>
        <p:spPr>
          <a:xfrm>
            <a:off x="1055440" y="3356992"/>
            <a:ext cx="9937104" cy="1077218"/>
          </a:xfrm>
          <a:prstGeom prst="rect">
            <a:avLst/>
          </a:prstGeom>
          <a:noFill/>
        </p:spPr>
        <p:txBody>
          <a:bodyPr wrap="square">
            <a:spAutoFit/>
          </a:bodyPr>
          <a:lstStyle/>
          <a:p>
            <a:pPr algn="ctr"/>
            <a:r>
              <a:rPr lang="en-GB" sz="3200" b="1" dirty="0" err="1">
                <a:solidFill>
                  <a:schemeClr val="tx2"/>
                </a:solidFill>
                <a:latin typeface="Arial" panose="020B0604020202020204" pitchFamily="34" charset="0"/>
                <a:ea typeface="+mj-ea"/>
                <a:cs typeface="Arial" panose="020B0604020202020204" pitchFamily="34" charset="0"/>
              </a:rPr>
              <a:t>Implementa</a:t>
            </a:r>
            <a:r>
              <a:rPr lang="sl-SI" sz="3200" b="1" dirty="0" err="1">
                <a:solidFill>
                  <a:schemeClr val="tx2"/>
                </a:solidFill>
                <a:latin typeface="Arial" panose="020B0604020202020204" pitchFamily="34" charset="0"/>
                <a:ea typeface="+mj-ea"/>
                <a:cs typeface="Arial" panose="020B0604020202020204" pitchFamily="34" charset="0"/>
              </a:rPr>
              <a:t>cija</a:t>
            </a:r>
            <a:r>
              <a:rPr lang="sl-SI" sz="3200" b="1" dirty="0">
                <a:solidFill>
                  <a:schemeClr val="tx2"/>
                </a:solidFill>
                <a:latin typeface="Arial" panose="020B0604020202020204" pitchFamily="34" charset="0"/>
                <a:ea typeface="+mj-ea"/>
                <a:cs typeface="Arial" panose="020B0604020202020204" pitchFamily="34" charset="0"/>
              </a:rPr>
              <a:t> načrtovanih aktivnosti iz Strategije</a:t>
            </a:r>
            <a:br>
              <a:rPr lang="en-GB" sz="3200" b="1" dirty="0">
                <a:solidFill>
                  <a:schemeClr val="tx2"/>
                </a:solidFill>
                <a:latin typeface="Arial" panose="020B0604020202020204" pitchFamily="34" charset="0"/>
                <a:ea typeface="+mj-ea"/>
                <a:cs typeface="Arial" panose="020B0604020202020204" pitchFamily="34" charset="0"/>
              </a:rPr>
            </a:br>
            <a:endParaRPr lang="en-GB" sz="3200" b="1" dirty="0">
              <a:solidFill>
                <a:schemeClr val="tx2"/>
              </a:solidFill>
              <a:latin typeface="Arial" panose="020B0604020202020204" pitchFamily="34" charset="0"/>
              <a:ea typeface="+mj-ea"/>
              <a:cs typeface="Arial" panose="020B0604020202020204" pitchFamily="34" charset="0"/>
            </a:endParaRPr>
          </a:p>
        </p:txBody>
      </p:sp>
    </p:spTree>
    <p:extLst>
      <p:ext uri="{BB962C8B-B14F-4D97-AF65-F5344CB8AC3E}">
        <p14:creationId xmlns:p14="http://schemas.microsoft.com/office/powerpoint/2010/main" val="3942607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BB42ECE-DEC6-39DF-B908-6DC375A42B00}"/>
              </a:ext>
            </a:extLst>
          </p:cNvPr>
          <p:cNvSpPr>
            <a:spLocks noGrp="1"/>
          </p:cNvSpPr>
          <p:nvPr>
            <p:ph type="title"/>
          </p:nvPr>
        </p:nvSpPr>
        <p:spPr>
          <a:xfrm>
            <a:off x="609600" y="1412776"/>
            <a:ext cx="10972800" cy="1143000"/>
          </a:xfrm>
        </p:spPr>
        <p:txBody>
          <a:bodyPr/>
          <a:lstStyle/>
          <a:p>
            <a:r>
              <a:rPr lang="sl-SI" dirty="0"/>
              <a:t>Strategija in Akcijski načrt</a:t>
            </a:r>
          </a:p>
        </p:txBody>
      </p:sp>
      <p:sp>
        <p:nvSpPr>
          <p:cNvPr id="3" name="Označba mesta vsebine 2">
            <a:extLst>
              <a:ext uri="{FF2B5EF4-FFF2-40B4-BE49-F238E27FC236}">
                <a16:creationId xmlns:a16="http://schemas.microsoft.com/office/drawing/2014/main" id="{4E8939EA-B350-BEF5-D912-0608EDE4337D}"/>
              </a:ext>
            </a:extLst>
          </p:cNvPr>
          <p:cNvSpPr>
            <a:spLocks noGrp="1"/>
          </p:cNvSpPr>
          <p:nvPr>
            <p:ph idx="1"/>
          </p:nvPr>
        </p:nvSpPr>
        <p:spPr>
          <a:xfrm>
            <a:off x="767408" y="2852936"/>
            <a:ext cx="10972800" cy="3528392"/>
          </a:xfrm>
        </p:spPr>
        <p:txBody>
          <a:bodyPr>
            <a:normAutofit fontScale="92500"/>
          </a:bodyPr>
          <a:lstStyle/>
          <a:p>
            <a:pPr algn="just"/>
            <a:r>
              <a:rPr lang="sl-SI" dirty="0"/>
              <a:t>Strategija razvoja otrokom prijaznega civilnega sodnega sistema </a:t>
            </a:r>
          </a:p>
          <a:p>
            <a:r>
              <a:rPr lang="sl-SI" dirty="0"/>
              <a:t>Skupaj z Akcijskim načrtom prejeta s strani članov MDS poleti 2025</a:t>
            </a:r>
          </a:p>
          <a:p>
            <a:pPr marL="0" indent="0">
              <a:buNone/>
            </a:pPr>
            <a:endParaRPr lang="sl-SI" dirty="0"/>
          </a:p>
          <a:p>
            <a:r>
              <a:rPr lang="sl-SI" dirty="0"/>
              <a:t>Določitev ukrepov v akcijskem načrtu</a:t>
            </a:r>
          </a:p>
          <a:p>
            <a:r>
              <a:rPr lang="sl-SI" dirty="0"/>
              <a:t>Razvrstitev ukrepov po poglavjih in po prioritetah</a:t>
            </a:r>
          </a:p>
          <a:p>
            <a:r>
              <a:rPr lang="sl-SI" dirty="0"/>
              <a:t>Razlogi za izbiro v projektu izvedenih ukrepov</a:t>
            </a:r>
          </a:p>
        </p:txBody>
      </p:sp>
      <p:pic>
        <p:nvPicPr>
          <p:cNvPr id="4" name="Picture 3">
            <a:extLst>
              <a:ext uri="{FF2B5EF4-FFF2-40B4-BE49-F238E27FC236}">
                <a16:creationId xmlns:a16="http://schemas.microsoft.com/office/drawing/2014/main" id="{6A9B37D6-5ACB-BB07-FFA4-4A74B73CB811}"/>
              </a:ext>
            </a:extLst>
          </p:cNvPr>
          <p:cNvPicPr>
            <a:picLocks noChangeAspect="1"/>
          </p:cNvPicPr>
          <p:nvPr/>
        </p:nvPicPr>
        <p:blipFill>
          <a:blip r:embed="rId3"/>
          <a:stretch>
            <a:fillRect/>
          </a:stretch>
        </p:blipFill>
        <p:spPr>
          <a:xfrm>
            <a:off x="0" y="0"/>
            <a:ext cx="12192000" cy="1574342"/>
          </a:xfrm>
          <a:prstGeom prst="rect">
            <a:avLst/>
          </a:prstGeom>
        </p:spPr>
      </p:pic>
    </p:spTree>
    <p:extLst>
      <p:ext uri="{BB962C8B-B14F-4D97-AF65-F5344CB8AC3E}">
        <p14:creationId xmlns:p14="http://schemas.microsoft.com/office/powerpoint/2010/main" val="38728161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953CF3-B487-1CDD-06EB-0CBBFB2C5C14}"/>
            </a:ext>
          </a:extLst>
        </p:cNvPr>
        <p:cNvGrpSpPr/>
        <p:nvPr/>
      </p:nvGrpSpPr>
      <p:grpSpPr>
        <a:xfrm>
          <a:off x="0" y="0"/>
          <a:ext cx="0" cy="0"/>
          <a:chOff x="0" y="0"/>
          <a:chExt cx="0" cy="0"/>
        </a:xfrm>
      </p:grpSpPr>
      <p:grpSp>
        <p:nvGrpSpPr>
          <p:cNvPr id="11" name="Group 10">
            <a:extLst>
              <a:ext uri="{FF2B5EF4-FFF2-40B4-BE49-F238E27FC236}">
                <a16:creationId xmlns:a16="http://schemas.microsoft.com/office/drawing/2014/main" id="{69C9EBCF-882D-5B16-1BA3-4CC6E1C29194}"/>
              </a:ext>
            </a:extLst>
          </p:cNvPr>
          <p:cNvGrpSpPr/>
          <p:nvPr/>
        </p:nvGrpSpPr>
        <p:grpSpPr>
          <a:xfrm>
            <a:off x="1454796" y="5685296"/>
            <a:ext cx="8346382" cy="643228"/>
            <a:chOff x="5639880" y="3220155"/>
            <a:chExt cx="4838937" cy="902980"/>
          </a:xfrm>
          <a:solidFill>
            <a:schemeClr val="tx2">
              <a:lumMod val="75000"/>
            </a:schemeClr>
          </a:solidFill>
        </p:grpSpPr>
        <p:sp>
          <p:nvSpPr>
            <p:cNvPr id="12" name="Rectangle: Rounded Corners 11">
              <a:extLst>
                <a:ext uri="{FF2B5EF4-FFF2-40B4-BE49-F238E27FC236}">
                  <a16:creationId xmlns:a16="http://schemas.microsoft.com/office/drawing/2014/main" id="{7D001A71-3BED-B0D3-EAE0-591E50815480}"/>
                </a:ext>
              </a:extLst>
            </p:cNvPr>
            <p:cNvSpPr/>
            <p:nvPr/>
          </p:nvSpPr>
          <p:spPr>
            <a:xfrm>
              <a:off x="5639880" y="3220155"/>
              <a:ext cx="4838937" cy="902980"/>
            </a:xfrm>
            <a:prstGeom prst="roundRect">
              <a:avLst>
                <a:gd name="adj" fmla="val 10000"/>
              </a:avLst>
            </a:prstGeom>
            <a:grpFill/>
            <a:ln cap="rn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fr-FR" dirty="0"/>
            </a:p>
          </p:txBody>
        </p:sp>
        <p:sp>
          <p:nvSpPr>
            <p:cNvPr id="13" name="Rectangle: Rounded Corners 4">
              <a:extLst>
                <a:ext uri="{FF2B5EF4-FFF2-40B4-BE49-F238E27FC236}">
                  <a16:creationId xmlns:a16="http://schemas.microsoft.com/office/drawing/2014/main" id="{E8F6B688-4A48-6A64-C91D-D3AF662FF828}"/>
                </a:ext>
              </a:extLst>
            </p:cNvPr>
            <p:cNvSpPr txBox="1"/>
            <p:nvPr/>
          </p:nvSpPr>
          <p:spPr>
            <a:xfrm>
              <a:off x="5870023" y="3382787"/>
              <a:ext cx="4372483" cy="622108"/>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sl-SI" sz="2000" b="1" kern="1200" dirty="0">
                  <a:effectLst/>
                  <a:latin typeface="+mn-lt"/>
                  <a:ea typeface="Calibri" panose="020F0502020204030204" pitchFamily="34" charset="0"/>
                  <a:cs typeface="Arial" panose="020B0604020202020204" pitchFamily="34" charset="0"/>
                </a:rPr>
                <a:t>Zaključna konferenca</a:t>
              </a:r>
              <a:endParaRPr lang="fr-FR" sz="2000" i="1" kern="1200" dirty="0"/>
            </a:p>
          </p:txBody>
        </p:sp>
      </p:grpSp>
      <p:grpSp>
        <p:nvGrpSpPr>
          <p:cNvPr id="21" name="Group 20">
            <a:extLst>
              <a:ext uri="{FF2B5EF4-FFF2-40B4-BE49-F238E27FC236}">
                <a16:creationId xmlns:a16="http://schemas.microsoft.com/office/drawing/2014/main" id="{AD145ECE-350C-AB0D-92DD-37A87181DE94}"/>
              </a:ext>
            </a:extLst>
          </p:cNvPr>
          <p:cNvGrpSpPr/>
          <p:nvPr/>
        </p:nvGrpSpPr>
        <p:grpSpPr>
          <a:xfrm>
            <a:off x="5673253" y="835549"/>
            <a:ext cx="432000" cy="550591"/>
            <a:chOff x="5107959" y="2578029"/>
            <a:chExt cx="535451" cy="535451"/>
          </a:xfrm>
        </p:grpSpPr>
        <p:sp>
          <p:nvSpPr>
            <p:cNvPr id="22" name="Arrow: Down 21">
              <a:extLst>
                <a:ext uri="{FF2B5EF4-FFF2-40B4-BE49-F238E27FC236}">
                  <a16:creationId xmlns:a16="http://schemas.microsoft.com/office/drawing/2014/main" id="{36EB903A-FABF-B976-88CE-D7D7D5499174}"/>
                </a:ext>
              </a:extLst>
            </p:cNvPr>
            <p:cNvSpPr/>
            <p:nvPr/>
          </p:nvSpPr>
          <p:spPr>
            <a:xfrm>
              <a:off x="5107959" y="2578029"/>
              <a:ext cx="535451" cy="535451"/>
            </a:xfrm>
            <a:prstGeom prst="downArrow">
              <a:avLst>
                <a:gd name="adj1" fmla="val 55000"/>
                <a:gd name="adj2" fmla="val 45000"/>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endParaRPr lang="fr-FR"/>
            </a:p>
          </p:txBody>
        </p:sp>
        <p:sp>
          <p:nvSpPr>
            <p:cNvPr id="23" name="Arrow: Down 4">
              <a:extLst>
                <a:ext uri="{FF2B5EF4-FFF2-40B4-BE49-F238E27FC236}">
                  <a16:creationId xmlns:a16="http://schemas.microsoft.com/office/drawing/2014/main" id="{5DADA575-A2DF-B713-0ACF-DBEB38E1C0CA}"/>
                </a:ext>
              </a:extLst>
            </p:cNvPr>
            <p:cNvSpPr txBox="1"/>
            <p:nvPr/>
          </p:nvSpPr>
          <p:spPr>
            <a:xfrm>
              <a:off x="5228435" y="2578029"/>
              <a:ext cx="252000" cy="384336"/>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fr-FR" sz="2400" kern="1200" dirty="0"/>
            </a:p>
          </p:txBody>
        </p:sp>
      </p:grpSp>
      <p:grpSp>
        <p:nvGrpSpPr>
          <p:cNvPr id="24" name="Group 23">
            <a:extLst>
              <a:ext uri="{FF2B5EF4-FFF2-40B4-BE49-F238E27FC236}">
                <a16:creationId xmlns:a16="http://schemas.microsoft.com/office/drawing/2014/main" id="{6C9D63C8-CB16-2EFA-146F-49A651BF4CDB}"/>
              </a:ext>
            </a:extLst>
          </p:cNvPr>
          <p:cNvGrpSpPr/>
          <p:nvPr/>
        </p:nvGrpSpPr>
        <p:grpSpPr>
          <a:xfrm>
            <a:off x="152347" y="145382"/>
            <a:ext cx="11473813" cy="535452"/>
            <a:chOff x="0" y="0"/>
            <a:chExt cx="4838937" cy="823771"/>
          </a:xfrm>
          <a:solidFill>
            <a:schemeClr val="tx2">
              <a:lumMod val="20000"/>
              <a:lumOff val="80000"/>
            </a:schemeClr>
          </a:solidFill>
        </p:grpSpPr>
        <p:sp>
          <p:nvSpPr>
            <p:cNvPr id="25" name="Rectangle: Rounded Corners 24">
              <a:extLst>
                <a:ext uri="{FF2B5EF4-FFF2-40B4-BE49-F238E27FC236}">
                  <a16:creationId xmlns:a16="http://schemas.microsoft.com/office/drawing/2014/main" id="{99B15210-8CAE-0982-BBA2-1734486F3A1E}"/>
                </a:ext>
              </a:extLst>
            </p:cNvPr>
            <p:cNvSpPr/>
            <p:nvPr/>
          </p:nvSpPr>
          <p:spPr>
            <a:xfrm>
              <a:off x="0" y="0"/>
              <a:ext cx="4838937" cy="823771"/>
            </a:xfrm>
            <a:prstGeom prst="roundRect">
              <a:avLst>
                <a:gd name="adj" fmla="val 10000"/>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fr-FR"/>
            </a:p>
          </p:txBody>
        </p:sp>
        <p:sp>
          <p:nvSpPr>
            <p:cNvPr id="26" name="Rectangle: Rounded Corners 4">
              <a:extLst>
                <a:ext uri="{FF2B5EF4-FFF2-40B4-BE49-F238E27FC236}">
                  <a16:creationId xmlns:a16="http://schemas.microsoft.com/office/drawing/2014/main" id="{7AF4A468-82B8-F1A1-18D1-AAD49D69BBBB}"/>
                </a:ext>
              </a:extLst>
            </p:cNvPr>
            <p:cNvSpPr txBox="1"/>
            <p:nvPr/>
          </p:nvSpPr>
          <p:spPr>
            <a:xfrm>
              <a:off x="24126" y="24127"/>
              <a:ext cx="4814810" cy="775517"/>
            </a:xfrm>
            <a:prstGeom prst="round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57150" tIns="57150" rIns="57150" bIns="57150" numCol="1" spcCol="1270" anchor="ctr" anchorCtr="0">
              <a:noAutofit/>
            </a:bodyPr>
            <a:lstStyle/>
            <a:p>
              <a:pPr algn="ctr" defTabSz="666750">
                <a:lnSpc>
                  <a:spcPct val="90000"/>
                </a:lnSpc>
                <a:spcBef>
                  <a:spcPct val="0"/>
                </a:spcBef>
                <a:spcAft>
                  <a:spcPct val="35000"/>
                </a:spcAft>
              </a:pPr>
              <a:r>
                <a:rPr lang="sl-SI" sz="2000" b="1" dirty="0">
                  <a:solidFill>
                    <a:schemeClr val="bg1"/>
                  </a:solidFill>
                  <a:ea typeface="Calibri" panose="020F0502020204030204" pitchFamily="34" charset="0"/>
                  <a:cs typeface="Arial" panose="020B0604020202020204" pitchFamily="34" charset="0"/>
                </a:rPr>
                <a:t>Strategija in Akcijski načrt (za 5 letno obdobje)</a:t>
              </a:r>
              <a:endParaRPr lang="fr-FR" sz="2000" i="1" kern="1200" dirty="0">
                <a:solidFill>
                  <a:schemeClr val="accent6">
                    <a:lumMod val="75000"/>
                  </a:schemeClr>
                </a:solidFill>
              </a:endParaRPr>
            </a:p>
          </p:txBody>
        </p:sp>
      </p:grpSp>
      <p:sp>
        <p:nvSpPr>
          <p:cNvPr id="14" name="TextBox 13">
            <a:extLst>
              <a:ext uri="{FF2B5EF4-FFF2-40B4-BE49-F238E27FC236}">
                <a16:creationId xmlns:a16="http://schemas.microsoft.com/office/drawing/2014/main" id="{DB9615B5-672C-0BAB-6555-8E68465E9C6E}"/>
              </a:ext>
            </a:extLst>
          </p:cNvPr>
          <p:cNvSpPr txBox="1"/>
          <p:nvPr/>
        </p:nvSpPr>
        <p:spPr>
          <a:xfrm>
            <a:off x="11202793" y="6553088"/>
            <a:ext cx="1200707" cy="246221"/>
          </a:xfrm>
          <a:prstGeom prst="rect">
            <a:avLst/>
          </a:prstGeom>
          <a:noFill/>
        </p:spPr>
        <p:txBody>
          <a:bodyPr wrap="square" rtlCol="0">
            <a:spAutoFit/>
          </a:bodyPr>
          <a:lstStyle/>
          <a:p>
            <a:r>
              <a:rPr lang="fr-FR" sz="1000" b="1" dirty="0">
                <a:solidFill>
                  <a:schemeClr val="accent6">
                    <a:lumMod val="75000"/>
                  </a:schemeClr>
                </a:solidFill>
              </a:rPr>
              <a:t>30 </a:t>
            </a:r>
            <a:r>
              <a:rPr lang="sl-SI" sz="1000" b="1" dirty="0">
                <a:solidFill>
                  <a:schemeClr val="accent6">
                    <a:lumMod val="75000"/>
                  </a:schemeClr>
                </a:solidFill>
              </a:rPr>
              <a:t>junij</a:t>
            </a:r>
            <a:r>
              <a:rPr lang="fr-FR" sz="1000" b="1" dirty="0">
                <a:solidFill>
                  <a:schemeClr val="accent6">
                    <a:lumMod val="75000"/>
                  </a:schemeClr>
                </a:solidFill>
              </a:rPr>
              <a:t> 2026</a:t>
            </a:r>
          </a:p>
        </p:txBody>
      </p:sp>
      <p:grpSp>
        <p:nvGrpSpPr>
          <p:cNvPr id="33" name="Group 32">
            <a:extLst>
              <a:ext uri="{FF2B5EF4-FFF2-40B4-BE49-F238E27FC236}">
                <a16:creationId xmlns:a16="http://schemas.microsoft.com/office/drawing/2014/main" id="{102EE94F-6B7E-13FB-B42B-DE46595A1425}"/>
              </a:ext>
            </a:extLst>
          </p:cNvPr>
          <p:cNvGrpSpPr/>
          <p:nvPr/>
        </p:nvGrpSpPr>
        <p:grpSpPr>
          <a:xfrm>
            <a:off x="152346" y="1531593"/>
            <a:ext cx="1836000" cy="3448396"/>
            <a:chOff x="0" y="0"/>
            <a:chExt cx="4838937" cy="902980"/>
          </a:xfrm>
        </p:grpSpPr>
        <p:sp>
          <p:nvSpPr>
            <p:cNvPr id="34" name="Rectangle: Rounded Corners 33">
              <a:extLst>
                <a:ext uri="{FF2B5EF4-FFF2-40B4-BE49-F238E27FC236}">
                  <a16:creationId xmlns:a16="http://schemas.microsoft.com/office/drawing/2014/main" id="{3C81BEB5-EC1D-2A6F-1C2E-06A00F623701}"/>
                </a:ext>
              </a:extLst>
            </p:cNvPr>
            <p:cNvSpPr/>
            <p:nvPr/>
          </p:nvSpPr>
          <p:spPr>
            <a:xfrm>
              <a:off x="0" y="0"/>
              <a:ext cx="4838937" cy="902980"/>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fr-FR"/>
            </a:p>
          </p:txBody>
        </p:sp>
        <p:sp>
          <p:nvSpPr>
            <p:cNvPr id="35" name="Rectangle: Rounded Corners 4">
              <a:extLst>
                <a:ext uri="{FF2B5EF4-FFF2-40B4-BE49-F238E27FC236}">
                  <a16:creationId xmlns:a16="http://schemas.microsoft.com/office/drawing/2014/main" id="{4DD6361D-254C-293E-A30C-3FE82BBD6AE5}"/>
                </a:ext>
              </a:extLst>
            </p:cNvPr>
            <p:cNvSpPr txBox="1"/>
            <p:nvPr/>
          </p:nvSpPr>
          <p:spPr>
            <a:xfrm>
              <a:off x="0" y="26447"/>
              <a:ext cx="4759008" cy="85008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4770" tIns="64770" rIns="64770" bIns="64770" numCol="1" spcCol="1270" anchor="ctr" anchorCtr="0">
              <a:noAutofit/>
            </a:bodyPr>
            <a:lstStyle/>
            <a:p>
              <a:pPr algn="ctr" defTabSz="755650">
                <a:lnSpc>
                  <a:spcPct val="90000"/>
                </a:lnSpc>
                <a:spcBef>
                  <a:spcPct val="0"/>
                </a:spcBef>
                <a:spcAft>
                  <a:spcPct val="35000"/>
                </a:spcAft>
              </a:pPr>
              <a:r>
                <a:rPr lang="sl-SI" dirty="0"/>
                <a:t>Priročnik za ravnanje v primerih otrok, žrtev nasilja, zlorabe ali zanemarjanja </a:t>
              </a:r>
            </a:p>
            <a:p>
              <a:pPr marL="0" lvl="0" indent="0" algn="ctr" defTabSz="755650">
                <a:lnSpc>
                  <a:spcPct val="90000"/>
                </a:lnSpc>
                <a:spcBef>
                  <a:spcPct val="0"/>
                </a:spcBef>
                <a:spcAft>
                  <a:spcPct val="35000"/>
                </a:spcAft>
                <a:buNone/>
              </a:pPr>
              <a:endParaRPr lang="en-GB" dirty="0">
                <a:solidFill>
                  <a:schemeClr val="accent6">
                    <a:lumMod val="75000"/>
                  </a:schemeClr>
                </a:solidFill>
                <a:ea typeface="Calibri" panose="020F0502020204030204" pitchFamily="34" charset="0"/>
                <a:cs typeface="Arial" panose="020B0604020202020204" pitchFamily="34" charset="0"/>
              </a:endParaRPr>
            </a:p>
            <a:p>
              <a:pPr marL="0" lvl="0" indent="0" algn="ctr" defTabSz="755650">
                <a:lnSpc>
                  <a:spcPct val="90000"/>
                </a:lnSpc>
                <a:spcBef>
                  <a:spcPct val="0"/>
                </a:spcBef>
                <a:spcAft>
                  <a:spcPct val="35000"/>
                </a:spcAft>
                <a:buNone/>
              </a:pPr>
              <a:r>
                <a:rPr lang="sl-SI" kern="1200" dirty="0">
                  <a:solidFill>
                    <a:schemeClr val="accent6">
                      <a:lumMod val="75000"/>
                    </a:schemeClr>
                  </a:solidFill>
                  <a:ea typeface="Calibri" panose="020F0502020204030204" pitchFamily="34" charset="0"/>
                  <a:cs typeface="Arial" panose="020B0604020202020204" pitchFamily="34" charset="0"/>
                </a:rPr>
                <a:t>Akciji 36 in 37</a:t>
              </a:r>
              <a:endParaRPr lang="fr-FR" kern="1200" dirty="0">
                <a:solidFill>
                  <a:schemeClr val="accent6">
                    <a:lumMod val="75000"/>
                  </a:schemeClr>
                </a:solidFill>
              </a:endParaRPr>
            </a:p>
          </p:txBody>
        </p:sp>
      </p:grpSp>
      <p:grpSp>
        <p:nvGrpSpPr>
          <p:cNvPr id="50" name="Group 49">
            <a:extLst>
              <a:ext uri="{FF2B5EF4-FFF2-40B4-BE49-F238E27FC236}">
                <a16:creationId xmlns:a16="http://schemas.microsoft.com/office/drawing/2014/main" id="{AB156493-8199-B9D9-F80D-DCDDF3A2A1BE}"/>
              </a:ext>
            </a:extLst>
          </p:cNvPr>
          <p:cNvGrpSpPr/>
          <p:nvPr/>
        </p:nvGrpSpPr>
        <p:grpSpPr>
          <a:xfrm>
            <a:off x="2081264" y="1520452"/>
            <a:ext cx="1836000" cy="3459537"/>
            <a:chOff x="0" y="0"/>
            <a:chExt cx="4856383" cy="902980"/>
          </a:xfrm>
        </p:grpSpPr>
        <p:sp>
          <p:nvSpPr>
            <p:cNvPr id="51" name="Rectangle: Rounded Corners 50">
              <a:extLst>
                <a:ext uri="{FF2B5EF4-FFF2-40B4-BE49-F238E27FC236}">
                  <a16:creationId xmlns:a16="http://schemas.microsoft.com/office/drawing/2014/main" id="{06AD6D6C-311C-E644-4F8B-0CB0DD1097C6}"/>
                </a:ext>
              </a:extLst>
            </p:cNvPr>
            <p:cNvSpPr/>
            <p:nvPr/>
          </p:nvSpPr>
          <p:spPr>
            <a:xfrm>
              <a:off x="0" y="0"/>
              <a:ext cx="4838937" cy="902980"/>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fr-FR"/>
            </a:p>
          </p:txBody>
        </p:sp>
        <p:sp>
          <p:nvSpPr>
            <p:cNvPr id="52" name="Rectangle: Rounded Corners 4">
              <a:extLst>
                <a:ext uri="{FF2B5EF4-FFF2-40B4-BE49-F238E27FC236}">
                  <a16:creationId xmlns:a16="http://schemas.microsoft.com/office/drawing/2014/main" id="{9DF981E9-B8B5-ADD8-8477-054EFAE60438}"/>
                </a:ext>
              </a:extLst>
            </p:cNvPr>
            <p:cNvSpPr txBox="1"/>
            <p:nvPr/>
          </p:nvSpPr>
          <p:spPr>
            <a:xfrm>
              <a:off x="0" y="26447"/>
              <a:ext cx="4856383" cy="85008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sl-SI" dirty="0"/>
                <a:t>Smernice za ugotavljanje največje koristi otroka v civilnih sodnih postopkih</a:t>
              </a:r>
              <a:endParaRPr lang="en-US" dirty="0"/>
            </a:p>
            <a:p>
              <a:pPr lvl="0" algn="ctr" defTabSz="755650">
                <a:lnSpc>
                  <a:spcPct val="90000"/>
                </a:lnSpc>
                <a:spcBef>
                  <a:spcPct val="0"/>
                </a:spcBef>
                <a:spcAft>
                  <a:spcPct val="35000"/>
                </a:spcAft>
              </a:pPr>
              <a:endParaRPr lang="en-US" kern="1200" dirty="0">
                <a:solidFill>
                  <a:schemeClr val="accent6">
                    <a:lumMod val="75000"/>
                  </a:schemeClr>
                </a:solidFill>
              </a:endParaRPr>
            </a:p>
            <a:p>
              <a:pPr lvl="0" algn="ctr" defTabSz="755650">
                <a:lnSpc>
                  <a:spcPct val="90000"/>
                </a:lnSpc>
                <a:spcBef>
                  <a:spcPct val="0"/>
                </a:spcBef>
                <a:spcAft>
                  <a:spcPct val="35000"/>
                </a:spcAft>
              </a:pPr>
              <a:endParaRPr lang="en-US" dirty="0">
                <a:solidFill>
                  <a:schemeClr val="accent6">
                    <a:lumMod val="75000"/>
                  </a:schemeClr>
                </a:solidFill>
              </a:endParaRPr>
            </a:p>
            <a:p>
              <a:pPr lvl="0" algn="ctr" defTabSz="755650">
                <a:lnSpc>
                  <a:spcPct val="90000"/>
                </a:lnSpc>
                <a:spcBef>
                  <a:spcPct val="0"/>
                </a:spcBef>
                <a:spcAft>
                  <a:spcPct val="35000"/>
                </a:spcAft>
              </a:pPr>
              <a:r>
                <a:rPr lang="sl-SI" kern="1200" dirty="0">
                  <a:solidFill>
                    <a:schemeClr val="accent6">
                      <a:lumMod val="75000"/>
                    </a:schemeClr>
                  </a:solidFill>
                </a:rPr>
                <a:t>Akciji 7 in 40</a:t>
              </a:r>
              <a:endParaRPr lang="fr-FR" kern="1200" dirty="0">
                <a:solidFill>
                  <a:schemeClr val="accent6">
                    <a:lumMod val="75000"/>
                  </a:schemeClr>
                </a:solidFill>
              </a:endParaRPr>
            </a:p>
          </p:txBody>
        </p:sp>
      </p:grpSp>
      <p:grpSp>
        <p:nvGrpSpPr>
          <p:cNvPr id="56" name="Group 55">
            <a:extLst>
              <a:ext uri="{FF2B5EF4-FFF2-40B4-BE49-F238E27FC236}">
                <a16:creationId xmlns:a16="http://schemas.microsoft.com/office/drawing/2014/main" id="{BEF84A91-1515-828E-C8E7-E495D96CE301}"/>
              </a:ext>
            </a:extLst>
          </p:cNvPr>
          <p:cNvGrpSpPr/>
          <p:nvPr/>
        </p:nvGrpSpPr>
        <p:grpSpPr>
          <a:xfrm>
            <a:off x="5930888" y="1499649"/>
            <a:ext cx="1836000" cy="3471720"/>
            <a:chOff x="0" y="0"/>
            <a:chExt cx="4856383" cy="902980"/>
          </a:xfrm>
        </p:grpSpPr>
        <p:sp>
          <p:nvSpPr>
            <p:cNvPr id="57" name="Rectangle: Rounded Corners 56">
              <a:extLst>
                <a:ext uri="{FF2B5EF4-FFF2-40B4-BE49-F238E27FC236}">
                  <a16:creationId xmlns:a16="http://schemas.microsoft.com/office/drawing/2014/main" id="{9DD4DCA8-0390-CED4-190B-678C453AD0EA}"/>
                </a:ext>
              </a:extLst>
            </p:cNvPr>
            <p:cNvSpPr/>
            <p:nvPr/>
          </p:nvSpPr>
          <p:spPr>
            <a:xfrm>
              <a:off x="0" y="0"/>
              <a:ext cx="4838937" cy="902980"/>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fr-FR"/>
            </a:p>
          </p:txBody>
        </p:sp>
        <p:sp>
          <p:nvSpPr>
            <p:cNvPr id="58" name="Rectangle: Rounded Corners 4">
              <a:extLst>
                <a:ext uri="{FF2B5EF4-FFF2-40B4-BE49-F238E27FC236}">
                  <a16:creationId xmlns:a16="http://schemas.microsoft.com/office/drawing/2014/main" id="{43CE488B-4B20-D434-8F4C-A39A274D59F1}"/>
                </a:ext>
              </a:extLst>
            </p:cNvPr>
            <p:cNvSpPr txBox="1"/>
            <p:nvPr/>
          </p:nvSpPr>
          <p:spPr>
            <a:xfrm>
              <a:off x="0" y="26447"/>
              <a:ext cx="4856383" cy="85008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sl-SI" kern="1200" dirty="0">
                  <a:effectLst/>
                  <a:latin typeface="+mn-lt"/>
                  <a:ea typeface="Calibri" panose="020F0502020204030204" pitchFamily="34" charset="0"/>
                  <a:cs typeface="Arial" panose="020B0604020202020204" pitchFamily="34" charset="0"/>
                </a:rPr>
                <a:t>Poročilo s konkretnimi priporočili za imenovanje kolizijskega skrbnika </a:t>
              </a:r>
              <a:endParaRPr lang="en-US" kern="1200" dirty="0">
                <a:effectLst/>
                <a:latin typeface="+mn-lt"/>
                <a:ea typeface="Calibri" panose="020F0502020204030204" pitchFamily="34" charset="0"/>
                <a:cs typeface="Arial" panose="020B0604020202020204" pitchFamily="34" charset="0"/>
              </a:endParaRPr>
            </a:p>
            <a:p>
              <a:pPr marL="0" lvl="0" indent="0" algn="ctr" defTabSz="755650">
                <a:lnSpc>
                  <a:spcPct val="90000"/>
                </a:lnSpc>
                <a:spcBef>
                  <a:spcPct val="0"/>
                </a:spcBef>
                <a:spcAft>
                  <a:spcPct val="35000"/>
                </a:spcAft>
                <a:buNone/>
              </a:pPr>
              <a:endParaRPr lang="en-US" dirty="0">
                <a:solidFill>
                  <a:schemeClr val="accent6">
                    <a:lumMod val="75000"/>
                  </a:schemeClr>
                </a:solidFill>
                <a:ea typeface="Calibri" panose="020F0502020204030204" pitchFamily="34" charset="0"/>
                <a:cs typeface="Arial" panose="020B0604020202020204" pitchFamily="34" charset="0"/>
              </a:endParaRPr>
            </a:p>
            <a:p>
              <a:pPr marL="0" lvl="0" indent="0" algn="ctr" defTabSz="755650">
                <a:lnSpc>
                  <a:spcPct val="90000"/>
                </a:lnSpc>
                <a:spcBef>
                  <a:spcPct val="0"/>
                </a:spcBef>
                <a:spcAft>
                  <a:spcPct val="35000"/>
                </a:spcAft>
                <a:buNone/>
              </a:pPr>
              <a:r>
                <a:rPr lang="sl-SI" dirty="0">
                  <a:solidFill>
                    <a:schemeClr val="accent6">
                      <a:lumMod val="75000"/>
                    </a:schemeClr>
                  </a:solidFill>
                  <a:ea typeface="Calibri" panose="020F0502020204030204" pitchFamily="34" charset="0"/>
                  <a:cs typeface="Arial" panose="020B0604020202020204" pitchFamily="34" charset="0"/>
                </a:rPr>
                <a:t>Akciji 14 in 15</a:t>
              </a:r>
              <a:endParaRPr lang="fr-FR" kern="1200" dirty="0">
                <a:solidFill>
                  <a:schemeClr val="accent6">
                    <a:lumMod val="75000"/>
                  </a:schemeClr>
                </a:solidFill>
              </a:endParaRPr>
            </a:p>
          </p:txBody>
        </p:sp>
      </p:grpSp>
      <p:grpSp>
        <p:nvGrpSpPr>
          <p:cNvPr id="59" name="Group 58">
            <a:extLst>
              <a:ext uri="{FF2B5EF4-FFF2-40B4-BE49-F238E27FC236}">
                <a16:creationId xmlns:a16="http://schemas.microsoft.com/office/drawing/2014/main" id="{E566C85C-951C-AC36-C5B3-E63FFC610E10}"/>
              </a:ext>
            </a:extLst>
          </p:cNvPr>
          <p:cNvGrpSpPr/>
          <p:nvPr/>
        </p:nvGrpSpPr>
        <p:grpSpPr>
          <a:xfrm>
            <a:off x="7863656" y="1518251"/>
            <a:ext cx="1836000" cy="3463937"/>
            <a:chOff x="0" y="0"/>
            <a:chExt cx="4856383" cy="902980"/>
          </a:xfrm>
        </p:grpSpPr>
        <p:sp>
          <p:nvSpPr>
            <p:cNvPr id="60" name="Rectangle: Rounded Corners 59">
              <a:extLst>
                <a:ext uri="{FF2B5EF4-FFF2-40B4-BE49-F238E27FC236}">
                  <a16:creationId xmlns:a16="http://schemas.microsoft.com/office/drawing/2014/main" id="{FFDE9D28-17C4-DEFF-1742-3AB235ACBF55}"/>
                </a:ext>
              </a:extLst>
            </p:cNvPr>
            <p:cNvSpPr/>
            <p:nvPr/>
          </p:nvSpPr>
          <p:spPr>
            <a:xfrm>
              <a:off x="0" y="0"/>
              <a:ext cx="4838937" cy="902980"/>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fr-FR"/>
            </a:p>
          </p:txBody>
        </p:sp>
        <p:sp>
          <p:nvSpPr>
            <p:cNvPr id="61" name="Rectangle: Rounded Corners 4">
              <a:extLst>
                <a:ext uri="{FF2B5EF4-FFF2-40B4-BE49-F238E27FC236}">
                  <a16:creationId xmlns:a16="http://schemas.microsoft.com/office/drawing/2014/main" id="{E9888768-ACFA-62AF-59F9-A463EA3D6B6E}"/>
                </a:ext>
              </a:extLst>
            </p:cNvPr>
            <p:cNvSpPr txBox="1"/>
            <p:nvPr/>
          </p:nvSpPr>
          <p:spPr>
            <a:xfrm>
              <a:off x="0" y="26447"/>
              <a:ext cx="4856383" cy="85008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sl-SI" dirty="0">
                  <a:solidFill>
                    <a:schemeClr val="bg1"/>
                  </a:solidFill>
                  <a:ea typeface="Calibri" panose="020F0502020204030204" pitchFamily="34" charset="0"/>
                  <a:cs typeface="Arial" panose="020B0604020202020204" pitchFamily="34" charset="0"/>
                </a:rPr>
                <a:t>Zgradba in začetna vsebina spletne platforme o otrokovih pravicah v civilnih postopkih v Sloveniji</a:t>
              </a:r>
              <a:endParaRPr lang="en-US" dirty="0">
                <a:solidFill>
                  <a:schemeClr val="bg1"/>
                </a:solidFill>
                <a:ea typeface="Calibri" panose="020F0502020204030204" pitchFamily="34" charset="0"/>
                <a:cs typeface="Arial" panose="020B0604020202020204" pitchFamily="34" charset="0"/>
              </a:endParaRPr>
            </a:p>
            <a:p>
              <a:pPr marL="0" lvl="0" indent="0" algn="ctr" defTabSz="755650">
                <a:lnSpc>
                  <a:spcPct val="90000"/>
                </a:lnSpc>
                <a:spcBef>
                  <a:spcPct val="0"/>
                </a:spcBef>
                <a:spcAft>
                  <a:spcPct val="35000"/>
                </a:spcAft>
                <a:buNone/>
              </a:pPr>
              <a:r>
                <a:rPr lang="sl-SI" dirty="0">
                  <a:solidFill>
                    <a:schemeClr val="accent6">
                      <a:lumMod val="75000"/>
                    </a:schemeClr>
                  </a:solidFill>
                  <a:ea typeface="Calibri" panose="020F0502020204030204" pitchFamily="34" charset="0"/>
                  <a:cs typeface="Arial" panose="020B0604020202020204" pitchFamily="34" charset="0"/>
                </a:rPr>
                <a:t>Akcije 1, 7 in 23</a:t>
              </a:r>
              <a:endParaRPr lang="fr-FR" kern="1200" dirty="0">
                <a:solidFill>
                  <a:schemeClr val="accent6">
                    <a:lumMod val="75000"/>
                  </a:schemeClr>
                </a:solidFill>
              </a:endParaRPr>
            </a:p>
          </p:txBody>
        </p:sp>
      </p:grpSp>
      <p:grpSp>
        <p:nvGrpSpPr>
          <p:cNvPr id="62" name="Group 61">
            <a:extLst>
              <a:ext uri="{FF2B5EF4-FFF2-40B4-BE49-F238E27FC236}">
                <a16:creationId xmlns:a16="http://schemas.microsoft.com/office/drawing/2014/main" id="{D7F12CD8-44FA-2BFF-793E-886DA1F346EE}"/>
              </a:ext>
            </a:extLst>
          </p:cNvPr>
          <p:cNvGrpSpPr/>
          <p:nvPr/>
        </p:nvGrpSpPr>
        <p:grpSpPr>
          <a:xfrm>
            <a:off x="9790160" y="1494725"/>
            <a:ext cx="1836000" cy="3463937"/>
            <a:chOff x="0" y="0"/>
            <a:chExt cx="4856383" cy="902980"/>
          </a:xfrm>
        </p:grpSpPr>
        <p:sp>
          <p:nvSpPr>
            <p:cNvPr id="63" name="Rectangle: Rounded Corners 62">
              <a:extLst>
                <a:ext uri="{FF2B5EF4-FFF2-40B4-BE49-F238E27FC236}">
                  <a16:creationId xmlns:a16="http://schemas.microsoft.com/office/drawing/2014/main" id="{A066006B-99E7-BA70-6E37-134C6A376CD6}"/>
                </a:ext>
              </a:extLst>
            </p:cNvPr>
            <p:cNvSpPr/>
            <p:nvPr/>
          </p:nvSpPr>
          <p:spPr>
            <a:xfrm>
              <a:off x="0" y="0"/>
              <a:ext cx="4838937" cy="902980"/>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fr-FR"/>
            </a:p>
          </p:txBody>
        </p:sp>
        <p:sp>
          <p:nvSpPr>
            <p:cNvPr id="64" name="Rectangle: Rounded Corners 4">
              <a:extLst>
                <a:ext uri="{FF2B5EF4-FFF2-40B4-BE49-F238E27FC236}">
                  <a16:creationId xmlns:a16="http://schemas.microsoft.com/office/drawing/2014/main" id="{926BABBD-871A-B5A6-1FD2-4CCE0FE3447C}"/>
                </a:ext>
              </a:extLst>
            </p:cNvPr>
            <p:cNvSpPr txBox="1"/>
            <p:nvPr/>
          </p:nvSpPr>
          <p:spPr>
            <a:xfrm>
              <a:off x="0" y="26447"/>
              <a:ext cx="4856383" cy="85008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sl-SI" kern="1200" dirty="0">
                  <a:effectLst/>
                  <a:latin typeface="+mn-lt"/>
                  <a:ea typeface="Calibri" panose="020F0502020204030204" pitchFamily="34" charset="0"/>
                  <a:cs typeface="Arial" panose="020B0604020202020204" pitchFamily="34" charset="0"/>
                </a:rPr>
                <a:t>Gradivo za medinstitucionalno sodelovanje v civilnih postopkih</a:t>
              </a:r>
              <a:endParaRPr lang="en-GB" kern="1200" dirty="0">
                <a:effectLst/>
                <a:latin typeface="+mn-lt"/>
                <a:ea typeface="Calibri" panose="020F0502020204030204" pitchFamily="34" charset="0"/>
                <a:cs typeface="Arial" panose="020B0604020202020204" pitchFamily="34" charset="0"/>
              </a:endParaRPr>
            </a:p>
            <a:p>
              <a:pPr marL="0" lvl="0" indent="0" algn="ctr" defTabSz="755650">
                <a:lnSpc>
                  <a:spcPct val="90000"/>
                </a:lnSpc>
                <a:spcBef>
                  <a:spcPct val="0"/>
                </a:spcBef>
                <a:spcAft>
                  <a:spcPct val="35000"/>
                </a:spcAft>
                <a:buNone/>
              </a:pPr>
              <a:endParaRPr lang="en-GB" dirty="0">
                <a:solidFill>
                  <a:schemeClr val="accent6">
                    <a:lumMod val="75000"/>
                  </a:schemeClr>
                </a:solidFill>
                <a:ea typeface="Calibri" panose="020F0502020204030204" pitchFamily="34" charset="0"/>
                <a:cs typeface="Arial" panose="020B0604020202020204" pitchFamily="34" charset="0"/>
              </a:endParaRPr>
            </a:p>
            <a:p>
              <a:pPr marL="0" lvl="0" indent="0" algn="ctr" defTabSz="755650">
                <a:lnSpc>
                  <a:spcPct val="90000"/>
                </a:lnSpc>
                <a:spcBef>
                  <a:spcPct val="0"/>
                </a:spcBef>
                <a:spcAft>
                  <a:spcPct val="35000"/>
                </a:spcAft>
                <a:buNone/>
              </a:pPr>
              <a:r>
                <a:rPr lang="sl-SI" dirty="0">
                  <a:solidFill>
                    <a:schemeClr val="accent6">
                      <a:lumMod val="75000"/>
                    </a:schemeClr>
                  </a:solidFill>
                  <a:ea typeface="Calibri" panose="020F0502020204030204" pitchFamily="34" charset="0"/>
                  <a:cs typeface="Arial" panose="020B0604020202020204" pitchFamily="34" charset="0"/>
                </a:rPr>
                <a:t>Akciji 25 in 26</a:t>
              </a:r>
              <a:endParaRPr lang="fr-FR" kern="1200" dirty="0">
                <a:solidFill>
                  <a:schemeClr val="accent6">
                    <a:lumMod val="75000"/>
                  </a:schemeClr>
                </a:solidFill>
              </a:endParaRPr>
            </a:p>
          </p:txBody>
        </p:sp>
      </p:grpSp>
      <p:grpSp>
        <p:nvGrpSpPr>
          <p:cNvPr id="65" name="Group 64">
            <a:extLst>
              <a:ext uri="{FF2B5EF4-FFF2-40B4-BE49-F238E27FC236}">
                <a16:creationId xmlns:a16="http://schemas.microsoft.com/office/drawing/2014/main" id="{A7E78BA3-4494-0860-8505-D98846DD018B}"/>
              </a:ext>
            </a:extLst>
          </p:cNvPr>
          <p:cNvGrpSpPr/>
          <p:nvPr/>
        </p:nvGrpSpPr>
        <p:grpSpPr>
          <a:xfrm>
            <a:off x="11803147" y="161065"/>
            <a:ext cx="330562" cy="6290569"/>
            <a:chOff x="5056473" y="2825917"/>
            <a:chExt cx="586937" cy="586937"/>
          </a:xfrm>
          <a:solidFill>
            <a:schemeClr val="accent6">
              <a:lumMod val="75000"/>
            </a:schemeClr>
          </a:solidFill>
        </p:grpSpPr>
        <p:sp>
          <p:nvSpPr>
            <p:cNvPr id="66" name="Arrow: Down 65">
              <a:extLst>
                <a:ext uri="{FF2B5EF4-FFF2-40B4-BE49-F238E27FC236}">
                  <a16:creationId xmlns:a16="http://schemas.microsoft.com/office/drawing/2014/main" id="{A72F0D18-AF78-753E-92FC-9C30A5BF444F}"/>
                </a:ext>
              </a:extLst>
            </p:cNvPr>
            <p:cNvSpPr/>
            <p:nvPr/>
          </p:nvSpPr>
          <p:spPr>
            <a:xfrm>
              <a:off x="5056473" y="2825917"/>
              <a:ext cx="586937" cy="586937"/>
            </a:xfrm>
            <a:prstGeom prst="downArrow">
              <a:avLst>
                <a:gd name="adj1" fmla="val 55000"/>
                <a:gd name="adj2" fmla="val 45000"/>
              </a:avLst>
            </a:prstGeom>
            <a:grpFill/>
            <a:ln>
              <a:noFill/>
            </a:ln>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endParaRPr lang="fr-FR"/>
            </a:p>
          </p:txBody>
        </p:sp>
        <p:sp>
          <p:nvSpPr>
            <p:cNvPr id="67" name="Arrow: Down 4">
              <a:extLst>
                <a:ext uri="{FF2B5EF4-FFF2-40B4-BE49-F238E27FC236}">
                  <a16:creationId xmlns:a16="http://schemas.microsoft.com/office/drawing/2014/main" id="{91B16AD6-BAC0-2139-BE8A-6D26DABD14D9}"/>
                </a:ext>
              </a:extLst>
            </p:cNvPr>
            <p:cNvSpPr txBox="1"/>
            <p:nvPr/>
          </p:nvSpPr>
          <p:spPr>
            <a:xfrm>
              <a:off x="5188534" y="2825917"/>
              <a:ext cx="322815" cy="441670"/>
            </a:xfrm>
            <a:prstGeom prst="rect">
              <a:avLst/>
            </a:prstGeom>
            <a:grp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fr-FR" sz="2600" kern="1200"/>
            </a:p>
          </p:txBody>
        </p:sp>
      </p:grpSp>
      <p:grpSp>
        <p:nvGrpSpPr>
          <p:cNvPr id="68" name="Group 67">
            <a:extLst>
              <a:ext uri="{FF2B5EF4-FFF2-40B4-BE49-F238E27FC236}">
                <a16:creationId xmlns:a16="http://schemas.microsoft.com/office/drawing/2014/main" id="{BBC2CCEC-FE7B-8277-7CCC-29DAFF143110}"/>
              </a:ext>
            </a:extLst>
          </p:cNvPr>
          <p:cNvGrpSpPr/>
          <p:nvPr/>
        </p:nvGrpSpPr>
        <p:grpSpPr>
          <a:xfrm>
            <a:off x="3998120" y="1508269"/>
            <a:ext cx="1836000" cy="3459537"/>
            <a:chOff x="0" y="0"/>
            <a:chExt cx="4856383" cy="902980"/>
          </a:xfrm>
        </p:grpSpPr>
        <p:sp>
          <p:nvSpPr>
            <p:cNvPr id="69" name="Rectangle: Rounded Corners 68">
              <a:extLst>
                <a:ext uri="{FF2B5EF4-FFF2-40B4-BE49-F238E27FC236}">
                  <a16:creationId xmlns:a16="http://schemas.microsoft.com/office/drawing/2014/main" id="{4579B5C1-3CA2-22A1-6582-DD0512D10F19}"/>
                </a:ext>
              </a:extLst>
            </p:cNvPr>
            <p:cNvSpPr/>
            <p:nvPr/>
          </p:nvSpPr>
          <p:spPr>
            <a:xfrm>
              <a:off x="0" y="0"/>
              <a:ext cx="4838937" cy="902980"/>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fr-FR"/>
            </a:p>
          </p:txBody>
        </p:sp>
        <p:sp>
          <p:nvSpPr>
            <p:cNvPr id="70" name="Rectangle: Rounded Corners 4">
              <a:extLst>
                <a:ext uri="{FF2B5EF4-FFF2-40B4-BE49-F238E27FC236}">
                  <a16:creationId xmlns:a16="http://schemas.microsoft.com/office/drawing/2014/main" id="{75BD48B1-7177-5460-0DE9-DBD351CF4847}"/>
                </a:ext>
              </a:extLst>
            </p:cNvPr>
            <p:cNvSpPr txBox="1"/>
            <p:nvPr/>
          </p:nvSpPr>
          <p:spPr>
            <a:xfrm>
              <a:off x="0" y="26447"/>
              <a:ext cx="4856383" cy="85008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sl-SI" dirty="0">
                  <a:ea typeface="Calibri" panose="020F0502020204030204" pitchFamily="34" charset="0"/>
                  <a:cs typeface="Arial" panose="020B0604020202020204" pitchFamily="34" charset="0"/>
                </a:rPr>
                <a:t>Protokol za sodnikov neformalni razgovor z otrokom</a:t>
              </a:r>
              <a:endParaRPr lang="en-US" dirty="0">
                <a:ea typeface="Calibri" panose="020F0502020204030204" pitchFamily="34" charset="0"/>
                <a:cs typeface="Arial" panose="020B0604020202020204" pitchFamily="34" charset="0"/>
              </a:endParaRPr>
            </a:p>
            <a:p>
              <a:pPr lvl="0" algn="ctr" defTabSz="755650">
                <a:lnSpc>
                  <a:spcPct val="90000"/>
                </a:lnSpc>
                <a:spcBef>
                  <a:spcPct val="0"/>
                </a:spcBef>
                <a:spcAft>
                  <a:spcPct val="35000"/>
                </a:spcAft>
              </a:pPr>
              <a:endParaRPr lang="en-US" kern="1200" dirty="0">
                <a:solidFill>
                  <a:schemeClr val="accent6">
                    <a:lumMod val="75000"/>
                  </a:schemeClr>
                </a:solidFill>
              </a:endParaRPr>
            </a:p>
            <a:p>
              <a:pPr lvl="0" algn="ctr" defTabSz="755650">
                <a:lnSpc>
                  <a:spcPct val="90000"/>
                </a:lnSpc>
                <a:spcBef>
                  <a:spcPct val="0"/>
                </a:spcBef>
                <a:spcAft>
                  <a:spcPct val="35000"/>
                </a:spcAft>
              </a:pPr>
              <a:endParaRPr lang="en-US" dirty="0">
                <a:solidFill>
                  <a:schemeClr val="accent6">
                    <a:lumMod val="75000"/>
                  </a:schemeClr>
                </a:solidFill>
              </a:endParaRPr>
            </a:p>
            <a:p>
              <a:pPr lvl="0" algn="ctr" defTabSz="755650">
                <a:lnSpc>
                  <a:spcPct val="90000"/>
                </a:lnSpc>
                <a:spcBef>
                  <a:spcPct val="0"/>
                </a:spcBef>
                <a:spcAft>
                  <a:spcPct val="35000"/>
                </a:spcAft>
              </a:pPr>
              <a:r>
                <a:rPr lang="sl-SI" dirty="0">
                  <a:solidFill>
                    <a:schemeClr val="accent6">
                      <a:lumMod val="75000"/>
                    </a:schemeClr>
                  </a:solidFill>
                </a:rPr>
                <a:t>Akcija 18</a:t>
              </a:r>
              <a:endParaRPr lang="fr-FR" dirty="0">
                <a:solidFill>
                  <a:schemeClr val="accent6">
                    <a:lumMod val="75000"/>
                  </a:schemeClr>
                </a:solidFill>
              </a:endParaRPr>
            </a:p>
          </p:txBody>
        </p:sp>
      </p:grpSp>
      <p:sp>
        <p:nvSpPr>
          <p:cNvPr id="71" name="TextBox 70">
            <a:extLst>
              <a:ext uri="{FF2B5EF4-FFF2-40B4-BE49-F238E27FC236}">
                <a16:creationId xmlns:a16="http://schemas.microsoft.com/office/drawing/2014/main" id="{246D3D84-9305-D94C-D92E-6882B35601CF}"/>
              </a:ext>
            </a:extLst>
          </p:cNvPr>
          <p:cNvSpPr txBox="1"/>
          <p:nvPr/>
        </p:nvSpPr>
        <p:spPr>
          <a:xfrm>
            <a:off x="10602439" y="5883799"/>
            <a:ext cx="1200707" cy="246221"/>
          </a:xfrm>
          <a:prstGeom prst="rect">
            <a:avLst/>
          </a:prstGeom>
          <a:noFill/>
        </p:spPr>
        <p:txBody>
          <a:bodyPr wrap="square" rtlCol="0">
            <a:spAutoFit/>
          </a:bodyPr>
          <a:lstStyle/>
          <a:p>
            <a:r>
              <a:rPr lang="fr-FR" sz="1000" b="1" dirty="0">
                <a:solidFill>
                  <a:schemeClr val="accent6">
                    <a:lumMod val="75000"/>
                  </a:schemeClr>
                </a:solidFill>
              </a:rPr>
              <a:t>10 </a:t>
            </a:r>
            <a:r>
              <a:rPr lang="sl-SI" sz="1000" b="1" dirty="0">
                <a:solidFill>
                  <a:schemeClr val="accent6">
                    <a:lumMod val="75000"/>
                  </a:schemeClr>
                </a:solidFill>
              </a:rPr>
              <a:t>junij</a:t>
            </a:r>
            <a:r>
              <a:rPr lang="fr-FR" sz="1000" b="1" dirty="0">
                <a:solidFill>
                  <a:schemeClr val="accent6">
                    <a:lumMod val="75000"/>
                  </a:schemeClr>
                </a:solidFill>
              </a:rPr>
              <a:t> 2026</a:t>
            </a:r>
          </a:p>
        </p:txBody>
      </p:sp>
      <p:sp>
        <p:nvSpPr>
          <p:cNvPr id="4" name="TextBox 3">
            <a:extLst>
              <a:ext uri="{FF2B5EF4-FFF2-40B4-BE49-F238E27FC236}">
                <a16:creationId xmlns:a16="http://schemas.microsoft.com/office/drawing/2014/main" id="{C3429B25-85BF-7551-6EE5-31AA3FF72062}"/>
              </a:ext>
            </a:extLst>
          </p:cNvPr>
          <p:cNvSpPr txBox="1"/>
          <p:nvPr/>
        </p:nvSpPr>
        <p:spPr>
          <a:xfrm>
            <a:off x="10639628" y="766606"/>
            <a:ext cx="1200707" cy="246221"/>
          </a:xfrm>
          <a:prstGeom prst="rect">
            <a:avLst/>
          </a:prstGeom>
          <a:noFill/>
        </p:spPr>
        <p:txBody>
          <a:bodyPr wrap="square" rtlCol="0">
            <a:spAutoFit/>
          </a:bodyPr>
          <a:lstStyle/>
          <a:p>
            <a:endParaRPr lang="fr-FR" sz="1000" b="1" dirty="0">
              <a:solidFill>
                <a:schemeClr val="accent6">
                  <a:lumMod val="75000"/>
                </a:schemeClr>
              </a:solidFill>
            </a:endParaRPr>
          </a:p>
        </p:txBody>
      </p:sp>
    </p:spTree>
    <p:extLst>
      <p:ext uri="{BB962C8B-B14F-4D97-AF65-F5344CB8AC3E}">
        <p14:creationId xmlns:p14="http://schemas.microsoft.com/office/powerpoint/2010/main" val="384495489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35248</TotalTime>
  <Words>1369</Words>
  <Application>Microsoft Office PowerPoint</Application>
  <PresentationFormat>Widescreen</PresentationFormat>
  <Paragraphs>169</Paragraphs>
  <Slides>12</Slides>
  <Notes>11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Century Gothic</vt:lpstr>
      <vt:lpstr>Symbol</vt:lpstr>
      <vt:lpstr>Office Theme</vt:lpstr>
      <vt:lpstr>   </vt:lpstr>
      <vt:lpstr>PowerPoint Presentation</vt:lpstr>
      <vt:lpstr>PowerPoint Presentation</vt:lpstr>
      <vt:lpstr>PowerPoint Presentation</vt:lpstr>
      <vt:lpstr>PowerPoint Presentation</vt:lpstr>
      <vt:lpstr>PowerPoint Presentation</vt:lpstr>
      <vt:lpstr>PowerPoint Presentation</vt:lpstr>
      <vt:lpstr>Strategija in Akcijski načrt</vt:lpstr>
      <vt:lpstr>PowerPoint Presentation</vt:lpstr>
      <vt:lpstr> Uporaba gradiv </vt:lpstr>
      <vt:lpstr>Dostopnost gradiv</vt:lpstr>
      <vt:lpstr>PowerPoint Presentation</vt:lpstr>
    </vt:vector>
  </TitlesOfParts>
  <Company>Council of Europe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Role of non-governmental organizations in the implementation and monitoring of the Lanzarote Convention</dc:title>
  <dc:creator>Children's Rights Division</dc:creator>
  <cp:lastModifiedBy>PRIVAT-DE-FORTUNIE Frederique</cp:lastModifiedBy>
  <cp:revision>257</cp:revision>
  <cp:lastPrinted>2024-02-09T16:34:51Z</cp:lastPrinted>
  <dcterms:created xsi:type="dcterms:W3CDTF">2017-06-12T07:32:32Z</dcterms:created>
  <dcterms:modified xsi:type="dcterms:W3CDTF">2026-06-04T08:33:56Z</dcterms:modified>
</cp:coreProperties>
</file>