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27"/>
  </p:notesMasterIdLst>
  <p:sldIdLst>
    <p:sldId id="257" r:id="rId2"/>
    <p:sldId id="258" r:id="rId3"/>
    <p:sldId id="259" r:id="rId4"/>
    <p:sldId id="280" r:id="rId5"/>
    <p:sldId id="281" r:id="rId6"/>
    <p:sldId id="353" r:id="rId7"/>
    <p:sldId id="283" r:id="rId8"/>
    <p:sldId id="346" r:id="rId9"/>
    <p:sldId id="284" r:id="rId10"/>
    <p:sldId id="261" r:id="rId11"/>
    <p:sldId id="285" r:id="rId12"/>
    <p:sldId id="287" r:id="rId13"/>
    <p:sldId id="357" r:id="rId14"/>
    <p:sldId id="262" r:id="rId15"/>
    <p:sldId id="264" r:id="rId16"/>
    <p:sldId id="295" r:id="rId17"/>
    <p:sldId id="356" r:id="rId18"/>
    <p:sldId id="308" r:id="rId19"/>
    <p:sldId id="298" r:id="rId20"/>
    <p:sldId id="266" r:id="rId21"/>
    <p:sldId id="360" r:id="rId22"/>
    <p:sldId id="359" r:id="rId23"/>
    <p:sldId id="358" r:id="rId24"/>
    <p:sldId id="354"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588"/>
    <p:restoredTop sz="95701"/>
  </p:normalViewPr>
  <p:slideViewPr>
    <p:cSldViewPr snapToGrid="0" snapToObjects="1">
      <p:cViewPr varScale="1">
        <p:scale>
          <a:sx n="110" d="100"/>
          <a:sy n="110" d="100"/>
        </p:scale>
        <p:origin x="552" y="184"/>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954D6-EA02-2341-887E-0E02ECB7AE29}" type="datetimeFigureOut">
              <a:rPr lang="en-US" smtClean="0"/>
              <a:t>5/28/22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7A2E6-83E5-DF4F-AF7C-73283D53AAFD}" type="slidenum">
              <a:rPr lang="en-US" smtClean="0"/>
              <a:t>‹#›</a:t>
            </a:fld>
            <a:endParaRPr lang="en-US"/>
          </a:p>
        </p:txBody>
      </p:sp>
    </p:spTree>
    <p:extLst>
      <p:ext uri="{BB962C8B-B14F-4D97-AF65-F5344CB8AC3E}">
        <p14:creationId xmlns:p14="http://schemas.microsoft.com/office/powerpoint/2010/main" val="142608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07A2E6-83E5-DF4F-AF7C-73283D53AAFD}" type="slidenum">
              <a:rPr lang="en-US" smtClean="0"/>
              <a:t>7</a:t>
            </a:fld>
            <a:endParaRPr lang="en-US"/>
          </a:p>
        </p:txBody>
      </p:sp>
    </p:spTree>
    <p:extLst>
      <p:ext uri="{BB962C8B-B14F-4D97-AF65-F5344CB8AC3E}">
        <p14:creationId xmlns:p14="http://schemas.microsoft.com/office/powerpoint/2010/main" val="148627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98658-AB18-0B40-94F1-6CBAF93B9A1E}" type="slidenum">
              <a:rPr lang="en-US" smtClean="0"/>
              <a:pPr/>
              <a:t>19</a:t>
            </a:fld>
            <a:endParaRPr lang="en-US"/>
          </a:p>
        </p:txBody>
      </p:sp>
    </p:spTree>
    <p:extLst>
      <p:ext uri="{BB962C8B-B14F-4D97-AF65-F5344CB8AC3E}">
        <p14:creationId xmlns:p14="http://schemas.microsoft.com/office/powerpoint/2010/main" val="919950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D81EBE-4DA8-DB46-A7D9-EEC3D709CDBA}" type="datetimeFigureOut">
              <a:rPr lang="en-US" smtClean="0"/>
              <a:t>5/28/22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58868-1A2A-5642-8DBE-9BAABF017D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81EBE-4DA8-DB46-A7D9-EEC3D709CDBA}" type="datetimeFigureOut">
              <a:rPr lang="en-US" smtClean="0"/>
              <a:t>5/28/22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58868-1A2A-5642-8DBE-9BAABF017D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81EBE-4DA8-DB46-A7D9-EEC3D709CDBA}" type="datetimeFigureOut">
              <a:rPr lang="en-US" smtClean="0"/>
              <a:t>5/28/22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58868-1A2A-5642-8DBE-9BAABF017DF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52" name="Rectangle 51"/>
          <p:cNvSpPr/>
          <p:nvPr userDrawn="1"/>
        </p:nvSpPr>
        <p:spPr>
          <a:xfrm>
            <a:off x="-190500" y="-148078"/>
            <a:ext cx="12594167" cy="721245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7"/>
          <p:cNvSpPr>
            <a:spLocks noGrp="1"/>
          </p:cNvSpPr>
          <p:nvPr>
            <p:ph type="title" hasCustomPrompt="1"/>
          </p:nvPr>
        </p:nvSpPr>
        <p:spPr>
          <a:xfrm>
            <a:off x="723768" y="474404"/>
            <a:ext cx="7553283" cy="2764641"/>
          </a:xfrm>
        </p:spPr>
        <p:txBody>
          <a:bodyPr/>
          <a:lstStyle>
            <a:lvl1pPr>
              <a:lnSpc>
                <a:spcPts val="3400"/>
              </a:lnSpc>
              <a:defRPr sz="3200" baseline="0">
                <a:solidFill>
                  <a:srgbClr val="F3BC48"/>
                </a:solidFill>
              </a:defRPr>
            </a:lvl1pPr>
          </a:lstStyle>
          <a:p>
            <a:r>
              <a:rPr lang="en-US" dirty="0" smtClean="0"/>
              <a:t>Title</a:t>
            </a:r>
            <a:br>
              <a:rPr lang="en-US" dirty="0" smtClean="0"/>
            </a:br>
            <a:r>
              <a:rPr lang="en-US" dirty="0" smtClean="0">
                <a:solidFill>
                  <a:schemeClr val="bg1"/>
                </a:solidFill>
              </a:rPr>
              <a:t>Second line</a:t>
            </a:r>
            <a:endParaRPr lang="en-US" dirty="0"/>
          </a:p>
        </p:txBody>
      </p:sp>
      <p:sp>
        <p:nvSpPr>
          <p:cNvPr id="5" name="Text Placeholder 13"/>
          <p:cNvSpPr>
            <a:spLocks noGrp="1"/>
          </p:cNvSpPr>
          <p:nvPr>
            <p:ph type="body" sz="quarter" idx="11" hasCustomPrompt="1"/>
          </p:nvPr>
        </p:nvSpPr>
        <p:spPr>
          <a:xfrm>
            <a:off x="7653169" y="6383207"/>
            <a:ext cx="3816351" cy="245400"/>
          </a:xfrm>
        </p:spPr>
        <p:txBody>
          <a:bodyPr/>
          <a:lstStyle>
            <a:lvl1pPr marL="0" indent="0" algn="r">
              <a:buNone/>
              <a:defRPr sz="800" baseline="0">
                <a:solidFill>
                  <a:srgbClr val="FFFFFF"/>
                </a:solidFill>
              </a:defRPr>
            </a:lvl1pPr>
          </a:lstStyle>
          <a:p>
            <a:pPr lvl="0"/>
            <a:r>
              <a:rPr lang="en-US" dirty="0" err="1" smtClean="0"/>
              <a:t>Powerpoint</a:t>
            </a:r>
            <a:r>
              <a:rPr lang="en-US" dirty="0" smtClean="0"/>
              <a:t> title  |  X</a:t>
            </a:r>
            <a:endParaRPr lang="en-US" dirty="0"/>
          </a:p>
        </p:txBody>
      </p:sp>
      <p:pic>
        <p:nvPicPr>
          <p:cNvPr id="8" name="Picture 7" descr="logo_GIDS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01" y="6152762"/>
            <a:ext cx="2448000" cy="391279"/>
          </a:xfrm>
          <a:prstGeom prst="rect">
            <a:avLst/>
          </a:prstGeom>
        </p:spPr>
      </p:pic>
      <p:sp>
        <p:nvSpPr>
          <p:cNvPr id="9" name="Oval 8"/>
          <p:cNvSpPr/>
          <p:nvPr userDrawn="1"/>
        </p:nvSpPr>
        <p:spPr>
          <a:xfrm>
            <a:off x="4286875" y="-148078"/>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0" name="Oval 9"/>
          <p:cNvSpPr/>
          <p:nvPr userDrawn="1"/>
        </p:nvSpPr>
        <p:spPr>
          <a:xfrm>
            <a:off x="4530715" y="1497842"/>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1" name="Oval 10"/>
          <p:cNvSpPr/>
          <p:nvPr userDrawn="1"/>
        </p:nvSpPr>
        <p:spPr>
          <a:xfrm>
            <a:off x="5793801" y="568563"/>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2" name="Oval 11"/>
          <p:cNvSpPr/>
          <p:nvPr userDrawn="1"/>
        </p:nvSpPr>
        <p:spPr>
          <a:xfrm>
            <a:off x="6133548" y="1024714"/>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3" name="Oval 12"/>
          <p:cNvSpPr/>
          <p:nvPr userDrawn="1"/>
        </p:nvSpPr>
        <p:spPr>
          <a:xfrm>
            <a:off x="7632939" y="1940256"/>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4" name="Oval 13"/>
          <p:cNvSpPr/>
          <p:nvPr userDrawn="1"/>
        </p:nvSpPr>
        <p:spPr>
          <a:xfrm>
            <a:off x="7166821" y="2369411"/>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5" name="Oval 14"/>
          <p:cNvSpPr/>
          <p:nvPr userDrawn="1"/>
        </p:nvSpPr>
        <p:spPr>
          <a:xfrm>
            <a:off x="5775485" y="2369411"/>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6" name="Oval 15"/>
          <p:cNvSpPr/>
          <p:nvPr userDrawn="1"/>
        </p:nvSpPr>
        <p:spPr>
          <a:xfrm>
            <a:off x="6472848" y="327253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7" name="Oval 16"/>
          <p:cNvSpPr/>
          <p:nvPr userDrawn="1"/>
        </p:nvSpPr>
        <p:spPr>
          <a:xfrm>
            <a:off x="7166821" y="327253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8" name="Oval 17"/>
          <p:cNvSpPr/>
          <p:nvPr userDrawn="1"/>
        </p:nvSpPr>
        <p:spPr>
          <a:xfrm>
            <a:off x="7842307" y="4620804"/>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9" name="Oval 18"/>
          <p:cNvSpPr/>
          <p:nvPr userDrawn="1"/>
        </p:nvSpPr>
        <p:spPr>
          <a:xfrm>
            <a:off x="5787795" y="5074998"/>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20" name="Oval 19"/>
          <p:cNvSpPr/>
          <p:nvPr userDrawn="1"/>
        </p:nvSpPr>
        <p:spPr>
          <a:xfrm>
            <a:off x="6833367" y="552318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21" name="Oval 20"/>
          <p:cNvSpPr/>
          <p:nvPr userDrawn="1"/>
        </p:nvSpPr>
        <p:spPr>
          <a:xfrm>
            <a:off x="7185899" y="5971269"/>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22" name="Oval 21"/>
          <p:cNvSpPr/>
          <p:nvPr userDrawn="1"/>
        </p:nvSpPr>
        <p:spPr>
          <a:xfrm>
            <a:off x="8405099" y="5504724"/>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23" name="Oval 22"/>
          <p:cNvSpPr/>
          <p:nvPr userDrawn="1"/>
        </p:nvSpPr>
        <p:spPr>
          <a:xfrm>
            <a:off x="6489612" y="5978423"/>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24" name="Oval 23"/>
          <p:cNvSpPr/>
          <p:nvPr userDrawn="1"/>
        </p:nvSpPr>
        <p:spPr>
          <a:xfrm>
            <a:off x="6136319" y="4620804"/>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25" name="Oval 24"/>
          <p:cNvSpPr/>
          <p:nvPr userDrawn="1"/>
        </p:nvSpPr>
        <p:spPr>
          <a:xfrm>
            <a:off x="6823828" y="3726724"/>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26" name="Oval 25"/>
          <p:cNvSpPr/>
          <p:nvPr userDrawn="1"/>
        </p:nvSpPr>
        <p:spPr>
          <a:xfrm>
            <a:off x="6823067" y="2821913"/>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27" name="Oval 26"/>
          <p:cNvSpPr/>
          <p:nvPr userDrawn="1"/>
        </p:nvSpPr>
        <p:spPr>
          <a:xfrm>
            <a:off x="4935901" y="2869442"/>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28" name="Oval 27"/>
          <p:cNvSpPr/>
          <p:nvPr userDrawn="1"/>
        </p:nvSpPr>
        <p:spPr>
          <a:xfrm>
            <a:off x="6486080" y="1472803"/>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29" name="Oval 28"/>
          <p:cNvSpPr/>
          <p:nvPr userDrawn="1"/>
        </p:nvSpPr>
        <p:spPr>
          <a:xfrm>
            <a:off x="6844143" y="1024714"/>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30" name="Oval 29"/>
          <p:cNvSpPr/>
          <p:nvPr userDrawn="1"/>
        </p:nvSpPr>
        <p:spPr>
          <a:xfrm>
            <a:off x="9147704" y="40336"/>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31" name="Oval 30"/>
          <p:cNvSpPr/>
          <p:nvPr userDrawn="1"/>
        </p:nvSpPr>
        <p:spPr>
          <a:xfrm>
            <a:off x="6831357" y="122863"/>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32" name="Oval 31"/>
          <p:cNvSpPr/>
          <p:nvPr userDrawn="1"/>
        </p:nvSpPr>
        <p:spPr>
          <a:xfrm>
            <a:off x="7181129" y="572885"/>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33" name="Oval 32"/>
          <p:cNvSpPr/>
          <p:nvPr userDrawn="1"/>
        </p:nvSpPr>
        <p:spPr>
          <a:xfrm>
            <a:off x="5763187" y="1472803"/>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34" name="Oval 33"/>
          <p:cNvSpPr/>
          <p:nvPr userDrawn="1"/>
        </p:nvSpPr>
        <p:spPr>
          <a:xfrm>
            <a:off x="6123248" y="1918794"/>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35" name="Oval 34"/>
          <p:cNvSpPr/>
          <p:nvPr userDrawn="1"/>
        </p:nvSpPr>
        <p:spPr>
          <a:xfrm>
            <a:off x="3549184" y="2597889"/>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36" name="Oval 35"/>
          <p:cNvSpPr/>
          <p:nvPr userDrawn="1"/>
        </p:nvSpPr>
        <p:spPr>
          <a:xfrm>
            <a:off x="5778876" y="3272530"/>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37" name="Oval 36"/>
          <p:cNvSpPr/>
          <p:nvPr userDrawn="1"/>
        </p:nvSpPr>
        <p:spPr>
          <a:xfrm>
            <a:off x="7188659" y="4170757"/>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38" name="Oval 37"/>
          <p:cNvSpPr/>
          <p:nvPr userDrawn="1"/>
        </p:nvSpPr>
        <p:spPr>
          <a:xfrm>
            <a:off x="6480073" y="5075573"/>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39" name="Oval 38"/>
          <p:cNvSpPr/>
          <p:nvPr userDrawn="1"/>
        </p:nvSpPr>
        <p:spPr>
          <a:xfrm>
            <a:off x="5792077" y="5989154"/>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40" name="Oval 39"/>
          <p:cNvSpPr/>
          <p:nvPr userDrawn="1"/>
        </p:nvSpPr>
        <p:spPr>
          <a:xfrm>
            <a:off x="6152625" y="6433285"/>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41" name="Oval 40"/>
          <p:cNvSpPr/>
          <p:nvPr userDrawn="1"/>
        </p:nvSpPr>
        <p:spPr>
          <a:xfrm>
            <a:off x="4879239" y="5946230"/>
            <a:ext cx="697048" cy="5227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42" name="Oval 41"/>
          <p:cNvSpPr/>
          <p:nvPr userDrawn="1"/>
        </p:nvSpPr>
        <p:spPr>
          <a:xfrm>
            <a:off x="6129540" y="5532625"/>
            <a:ext cx="697048" cy="5227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43" name="Oval 42"/>
          <p:cNvSpPr/>
          <p:nvPr userDrawn="1"/>
        </p:nvSpPr>
        <p:spPr>
          <a:xfrm>
            <a:off x="7187895" y="5071421"/>
            <a:ext cx="697048" cy="5227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44" name="Oval 43"/>
          <p:cNvSpPr/>
          <p:nvPr userDrawn="1"/>
        </p:nvSpPr>
        <p:spPr>
          <a:xfrm>
            <a:off x="7093548" y="6685240"/>
            <a:ext cx="697048" cy="5227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45" name="Oval 44"/>
          <p:cNvSpPr/>
          <p:nvPr userDrawn="1"/>
        </p:nvSpPr>
        <p:spPr>
          <a:xfrm>
            <a:off x="8110761" y="3279684"/>
            <a:ext cx="697048" cy="5227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46" name="Oval 45"/>
          <p:cNvSpPr/>
          <p:nvPr userDrawn="1"/>
        </p:nvSpPr>
        <p:spPr>
          <a:xfrm>
            <a:off x="6116755" y="3726724"/>
            <a:ext cx="697048" cy="5227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47" name="Oval 46"/>
          <p:cNvSpPr/>
          <p:nvPr userDrawn="1"/>
        </p:nvSpPr>
        <p:spPr>
          <a:xfrm>
            <a:off x="8277051" y="1046176"/>
            <a:ext cx="697048" cy="52278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48" name="Oval 47"/>
          <p:cNvSpPr/>
          <p:nvPr userDrawn="1"/>
        </p:nvSpPr>
        <p:spPr>
          <a:xfrm>
            <a:off x="6486841" y="572885"/>
            <a:ext cx="697048" cy="52278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49" name="Oval 48"/>
          <p:cNvSpPr/>
          <p:nvPr userDrawn="1"/>
        </p:nvSpPr>
        <p:spPr>
          <a:xfrm>
            <a:off x="6471153" y="2369411"/>
            <a:ext cx="697048" cy="52278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50" name="Oval 49"/>
          <p:cNvSpPr/>
          <p:nvPr userDrawn="1"/>
        </p:nvSpPr>
        <p:spPr>
          <a:xfrm>
            <a:off x="6129095" y="2821913"/>
            <a:ext cx="697048" cy="52278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51" name="Oval 50"/>
          <p:cNvSpPr/>
          <p:nvPr userDrawn="1"/>
        </p:nvSpPr>
        <p:spPr>
          <a:xfrm>
            <a:off x="6832605" y="4620804"/>
            <a:ext cx="697048" cy="52278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Tree>
    <p:extLst>
      <p:ext uri="{BB962C8B-B14F-4D97-AF65-F5344CB8AC3E}">
        <p14:creationId xmlns:p14="http://schemas.microsoft.com/office/powerpoint/2010/main" val="21050236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ircular Image">
    <p:spTree>
      <p:nvGrpSpPr>
        <p:cNvPr id="1" name=""/>
        <p:cNvGrpSpPr/>
        <p:nvPr/>
      </p:nvGrpSpPr>
      <p:grpSpPr>
        <a:xfrm>
          <a:off x="0" y="0"/>
          <a:ext cx="0" cy="0"/>
          <a:chOff x="0" y="0"/>
          <a:chExt cx="0" cy="0"/>
        </a:xfrm>
      </p:grpSpPr>
      <p:sp>
        <p:nvSpPr>
          <p:cNvPr id="21" name="Rectangle 20"/>
          <p:cNvSpPr/>
          <p:nvPr userDrawn="1"/>
        </p:nvSpPr>
        <p:spPr>
          <a:xfrm>
            <a:off x="-206964" y="-211667"/>
            <a:ext cx="12624741" cy="613833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Oval 5"/>
          <p:cNvSpPr/>
          <p:nvPr userDrawn="1"/>
        </p:nvSpPr>
        <p:spPr>
          <a:xfrm>
            <a:off x="11868561" y="5216145"/>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7" name="Oval 6"/>
          <p:cNvSpPr/>
          <p:nvPr userDrawn="1"/>
        </p:nvSpPr>
        <p:spPr>
          <a:xfrm>
            <a:off x="8582243" y="571071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8" name="Oval 7"/>
          <p:cNvSpPr/>
          <p:nvPr userDrawn="1"/>
        </p:nvSpPr>
        <p:spPr>
          <a:xfrm>
            <a:off x="11868561" y="610582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9" name="Oval 8"/>
          <p:cNvSpPr/>
          <p:nvPr userDrawn="1"/>
        </p:nvSpPr>
        <p:spPr>
          <a:xfrm>
            <a:off x="11184056" y="5673082"/>
            <a:ext cx="697048" cy="52278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0" name="Oval 9"/>
          <p:cNvSpPr/>
          <p:nvPr userDrawn="1"/>
        </p:nvSpPr>
        <p:spPr>
          <a:xfrm>
            <a:off x="10998239" y="6596607"/>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1" name="Oval 10"/>
          <p:cNvSpPr/>
          <p:nvPr userDrawn="1"/>
        </p:nvSpPr>
        <p:spPr>
          <a:xfrm>
            <a:off x="9510439" y="6195868"/>
            <a:ext cx="697048" cy="522786"/>
          </a:xfrm>
          <a:prstGeom prst="ellipse">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ln>
                <a:noFill/>
              </a:ln>
              <a:solidFill>
                <a:schemeClr val="accent5"/>
              </a:solidFill>
            </a:endParaRPr>
          </a:p>
        </p:txBody>
      </p:sp>
      <p:pic>
        <p:nvPicPr>
          <p:cNvPr id="12" name="Picture 11" descr="logo_GID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01" y="6152762"/>
            <a:ext cx="2448000" cy="391279"/>
          </a:xfrm>
          <a:prstGeom prst="rect">
            <a:avLst/>
          </a:prstGeom>
        </p:spPr>
      </p:pic>
      <p:sp>
        <p:nvSpPr>
          <p:cNvPr id="14" name="Text Placeholder 13"/>
          <p:cNvSpPr>
            <a:spLocks noGrp="1"/>
          </p:cNvSpPr>
          <p:nvPr>
            <p:ph type="body" sz="quarter" idx="11" hasCustomPrompt="1"/>
          </p:nvPr>
        </p:nvSpPr>
        <p:spPr>
          <a:xfrm>
            <a:off x="7653169" y="6383207"/>
            <a:ext cx="3816351" cy="245400"/>
          </a:xfrm>
        </p:spPr>
        <p:txBody>
          <a:bodyPr/>
          <a:lstStyle>
            <a:lvl1pPr marL="0" indent="0" algn="r">
              <a:buNone/>
              <a:defRPr sz="800" baseline="0"/>
            </a:lvl1pPr>
          </a:lstStyle>
          <a:p>
            <a:pPr lvl="0"/>
            <a:r>
              <a:rPr lang="en-US" dirty="0" err="1" smtClean="0"/>
              <a:t>Powerpoint</a:t>
            </a:r>
            <a:r>
              <a:rPr lang="en-US" dirty="0" smtClean="0"/>
              <a:t> title  |  X</a:t>
            </a:r>
            <a:endParaRPr lang="en-US" dirty="0"/>
          </a:p>
        </p:txBody>
      </p:sp>
      <p:sp>
        <p:nvSpPr>
          <p:cNvPr id="5" name="Text Placeholder 4"/>
          <p:cNvSpPr>
            <a:spLocks noGrp="1"/>
          </p:cNvSpPr>
          <p:nvPr>
            <p:ph type="body" sz="quarter" idx="10" hasCustomPrompt="1"/>
          </p:nvPr>
        </p:nvSpPr>
        <p:spPr>
          <a:xfrm>
            <a:off x="6339628" y="1568407"/>
            <a:ext cx="5129891" cy="3303775"/>
          </a:xfrm>
        </p:spPr>
        <p:txBody>
          <a:bodyPr/>
          <a:lstStyle>
            <a:lvl1pPr marL="0" indent="0">
              <a:buClr>
                <a:schemeClr val="tx2"/>
              </a:buClr>
              <a:buFont typeface="Arial"/>
              <a:buNone/>
              <a:defRPr sz="2000" b="0" baseline="0">
                <a:solidFill>
                  <a:schemeClr val="tx1"/>
                </a:solidFill>
              </a:defRPr>
            </a:lvl1pPr>
            <a:lvl2pPr>
              <a:defRPr sz="2000"/>
            </a:lvl2pPr>
            <a:lvl3pPr marL="914400" indent="0">
              <a:buNone/>
              <a:defRPr sz="2000"/>
            </a:lvl3pPr>
            <a:lvl4pPr>
              <a:defRPr sz="2000"/>
            </a:lvl4pPr>
            <a:lvl5pPr>
              <a:defRPr sz="2000"/>
            </a:lvl5pPr>
          </a:lstStyle>
          <a:p>
            <a:pPr lvl="0"/>
            <a:r>
              <a:rPr lang="en-GB" dirty="0" smtClean="0"/>
              <a:t>Intro line 20px</a:t>
            </a:r>
          </a:p>
        </p:txBody>
      </p:sp>
      <p:sp>
        <p:nvSpPr>
          <p:cNvPr id="13" name="Picture Placeholder 12"/>
          <p:cNvSpPr>
            <a:spLocks noGrp="1"/>
          </p:cNvSpPr>
          <p:nvPr>
            <p:ph type="pic" sz="quarter" idx="12"/>
          </p:nvPr>
        </p:nvSpPr>
        <p:spPr>
          <a:xfrm>
            <a:off x="696384" y="1461506"/>
            <a:ext cx="4739216" cy="3551238"/>
          </a:xfrm>
          <a:prstGeom prst="ellipse">
            <a:avLst/>
          </a:prstGeom>
          <a:ln>
            <a:noFill/>
          </a:ln>
        </p:spPr>
        <p:txBody>
          <a:bodyPr/>
          <a:lstStyle>
            <a:lvl1pPr>
              <a:defRPr b="1">
                <a:ln>
                  <a:noFill/>
                </a:ln>
              </a:defRPr>
            </a:lvl1pPr>
          </a:lstStyle>
          <a:p>
            <a:endParaRPr lang="en-US" dirty="0"/>
          </a:p>
        </p:txBody>
      </p:sp>
      <p:sp>
        <p:nvSpPr>
          <p:cNvPr id="18" name="Title 1"/>
          <p:cNvSpPr>
            <a:spLocks noGrp="1"/>
          </p:cNvSpPr>
          <p:nvPr>
            <p:ph type="title"/>
          </p:nvPr>
        </p:nvSpPr>
        <p:spPr>
          <a:xfrm>
            <a:off x="722487" y="420687"/>
            <a:ext cx="10972800" cy="1012296"/>
          </a:xfrm>
        </p:spPr>
        <p:txBody>
          <a:bodyPr/>
          <a:lstStyle>
            <a:lvl1pPr>
              <a:lnSpc>
                <a:spcPts val="3400"/>
              </a:lnSpc>
              <a:defRPr/>
            </a:lvl1pPr>
          </a:lstStyle>
          <a:p>
            <a:r>
              <a:rPr lang="en-GB" dirty="0" smtClean="0"/>
              <a:t>Click to edit Master title style</a:t>
            </a:r>
            <a:endParaRPr lang="en-US" dirty="0"/>
          </a:p>
        </p:txBody>
      </p:sp>
    </p:spTree>
    <p:extLst>
      <p:ext uri="{BB962C8B-B14F-4D97-AF65-F5344CB8AC3E}">
        <p14:creationId xmlns:p14="http://schemas.microsoft.com/office/powerpoint/2010/main" val="14872210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4" name="Rectangle 3"/>
          <p:cNvSpPr/>
          <p:nvPr userDrawn="1"/>
        </p:nvSpPr>
        <p:spPr>
          <a:xfrm>
            <a:off x="-206375" y="-211138"/>
            <a:ext cx="12623800" cy="6137276"/>
          </a:xfrm>
          <a:prstGeom prst="rect">
            <a:avLst/>
          </a:prstGeom>
          <a:solidFill>
            <a:srgbClr val="F0ED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5" name="Oval 4"/>
          <p:cNvSpPr/>
          <p:nvPr userDrawn="1"/>
        </p:nvSpPr>
        <p:spPr>
          <a:xfrm>
            <a:off x="11868150" y="5216525"/>
            <a:ext cx="696913" cy="52228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sz="1800">
              <a:solidFill>
                <a:schemeClr val="accent5"/>
              </a:solidFill>
            </a:endParaRPr>
          </a:p>
        </p:txBody>
      </p:sp>
      <p:sp>
        <p:nvSpPr>
          <p:cNvPr id="6" name="Oval 5"/>
          <p:cNvSpPr/>
          <p:nvPr userDrawn="1"/>
        </p:nvSpPr>
        <p:spPr>
          <a:xfrm>
            <a:off x="8582025" y="5710238"/>
            <a:ext cx="696913" cy="5238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sz="1800">
              <a:solidFill>
                <a:schemeClr val="accent5"/>
              </a:solidFill>
            </a:endParaRPr>
          </a:p>
        </p:txBody>
      </p:sp>
      <p:sp>
        <p:nvSpPr>
          <p:cNvPr id="7" name="Oval 6"/>
          <p:cNvSpPr/>
          <p:nvPr userDrawn="1"/>
        </p:nvSpPr>
        <p:spPr>
          <a:xfrm>
            <a:off x="11868150" y="6105525"/>
            <a:ext cx="696913" cy="5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sz="1800">
              <a:solidFill>
                <a:schemeClr val="accent5"/>
              </a:solidFill>
            </a:endParaRPr>
          </a:p>
        </p:txBody>
      </p:sp>
      <p:sp>
        <p:nvSpPr>
          <p:cNvPr id="8" name="Oval 7"/>
          <p:cNvSpPr/>
          <p:nvPr userDrawn="1"/>
        </p:nvSpPr>
        <p:spPr>
          <a:xfrm>
            <a:off x="11183938" y="5673725"/>
            <a:ext cx="696912" cy="52228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sz="1800">
              <a:solidFill>
                <a:schemeClr val="accent5"/>
              </a:solidFill>
            </a:endParaRPr>
          </a:p>
        </p:txBody>
      </p:sp>
      <p:sp>
        <p:nvSpPr>
          <p:cNvPr id="9" name="Oval 8"/>
          <p:cNvSpPr/>
          <p:nvPr userDrawn="1"/>
        </p:nvSpPr>
        <p:spPr>
          <a:xfrm>
            <a:off x="10998200" y="6596063"/>
            <a:ext cx="696913" cy="52387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sz="1800">
              <a:solidFill>
                <a:schemeClr val="accent5"/>
              </a:solidFill>
            </a:endParaRPr>
          </a:p>
        </p:txBody>
      </p:sp>
      <p:sp>
        <p:nvSpPr>
          <p:cNvPr id="10" name="Oval 9"/>
          <p:cNvSpPr/>
          <p:nvPr userDrawn="1"/>
        </p:nvSpPr>
        <p:spPr>
          <a:xfrm>
            <a:off x="9510713" y="6196013"/>
            <a:ext cx="696912" cy="522287"/>
          </a:xfrm>
          <a:prstGeom prst="ellipse">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sz="1800" dirty="0">
              <a:solidFill>
                <a:schemeClr val="accent5"/>
              </a:solidFill>
            </a:endParaRPr>
          </a:p>
        </p:txBody>
      </p:sp>
      <p:pic>
        <p:nvPicPr>
          <p:cNvPr id="11" name="Picture 13" descr="logo_GID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6913" y="6153150"/>
            <a:ext cx="2447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1"/>
          </p:nvPr>
        </p:nvSpPr>
        <p:spPr>
          <a:xfrm>
            <a:off x="7653169" y="6383207"/>
            <a:ext cx="3816351" cy="245400"/>
          </a:xfrm>
        </p:spPr>
        <p:txBody>
          <a:bodyPr/>
          <a:lstStyle>
            <a:lvl1pPr marL="0" indent="0" algn="r">
              <a:buNone/>
              <a:defRPr sz="800" baseline="0"/>
            </a:lvl1pPr>
          </a:lstStyle>
          <a:p>
            <a:pPr lvl="0"/>
            <a:r>
              <a:rPr lang="en-US" smtClean="0"/>
              <a:t>Click to edit Master text styles</a:t>
            </a:r>
          </a:p>
        </p:txBody>
      </p:sp>
      <p:sp>
        <p:nvSpPr>
          <p:cNvPr id="20" name="Title 1"/>
          <p:cNvSpPr>
            <a:spLocks noGrp="1"/>
          </p:cNvSpPr>
          <p:nvPr>
            <p:ph type="title"/>
          </p:nvPr>
        </p:nvSpPr>
        <p:spPr>
          <a:xfrm>
            <a:off x="722487" y="420687"/>
            <a:ext cx="10972800" cy="1012296"/>
          </a:xfrm>
        </p:spPr>
        <p:txBody>
          <a:bodyPr/>
          <a:lstStyle>
            <a:lvl1pPr>
              <a:lnSpc>
                <a:spcPts val="3400"/>
              </a:lnSpc>
              <a:defRPr/>
            </a:lvl1pPr>
          </a:lstStyle>
          <a:p>
            <a:r>
              <a:rPr lang="en-GB" dirty="0" smtClean="0"/>
              <a:t>Click to edit Master title style</a:t>
            </a:r>
            <a:endParaRPr lang="en-US" dirty="0"/>
          </a:p>
        </p:txBody>
      </p:sp>
    </p:spTree>
    <p:extLst>
      <p:ext uri="{BB962C8B-B14F-4D97-AF65-F5344CB8AC3E}">
        <p14:creationId xmlns:p14="http://schemas.microsoft.com/office/powerpoint/2010/main" val="116138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ext Page">
    <p:spTree>
      <p:nvGrpSpPr>
        <p:cNvPr id="1" name=""/>
        <p:cNvGrpSpPr/>
        <p:nvPr/>
      </p:nvGrpSpPr>
      <p:grpSpPr>
        <a:xfrm>
          <a:off x="0" y="0"/>
          <a:ext cx="0" cy="0"/>
          <a:chOff x="0" y="0"/>
          <a:chExt cx="0" cy="0"/>
        </a:xfrm>
      </p:grpSpPr>
      <p:sp>
        <p:nvSpPr>
          <p:cNvPr id="15" name="Rectangle 14"/>
          <p:cNvSpPr/>
          <p:nvPr userDrawn="1"/>
        </p:nvSpPr>
        <p:spPr>
          <a:xfrm>
            <a:off x="-206964" y="-211667"/>
            <a:ext cx="12624741" cy="613833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22487" y="420687"/>
            <a:ext cx="10972800" cy="1012296"/>
          </a:xfrm>
        </p:spPr>
        <p:txBody>
          <a:bodyPr/>
          <a:lstStyle>
            <a:lvl1pPr>
              <a:lnSpc>
                <a:spcPts val="3400"/>
              </a:lnSpc>
              <a:defRPr/>
            </a:lvl1pPr>
          </a:lstStyle>
          <a:p>
            <a:r>
              <a:rPr lang="en-GB" dirty="0" smtClean="0"/>
              <a:t>Click to edit Master title style</a:t>
            </a:r>
            <a:endParaRPr lang="en-US" dirty="0"/>
          </a:p>
        </p:txBody>
      </p:sp>
      <p:sp>
        <p:nvSpPr>
          <p:cNvPr id="5" name="Text Placeholder 4"/>
          <p:cNvSpPr>
            <a:spLocks noGrp="1"/>
          </p:cNvSpPr>
          <p:nvPr>
            <p:ph type="body" sz="quarter" idx="10" hasCustomPrompt="1"/>
          </p:nvPr>
        </p:nvSpPr>
        <p:spPr>
          <a:xfrm>
            <a:off x="722487" y="1626131"/>
            <a:ext cx="10725149" cy="2742670"/>
          </a:xfrm>
        </p:spPr>
        <p:txBody>
          <a:bodyPr/>
          <a:lstStyle>
            <a:lvl1pPr marL="0" indent="0">
              <a:buClr>
                <a:schemeClr val="tx2"/>
              </a:buClr>
              <a:buNone/>
              <a:defRPr sz="2000" b="0">
                <a:solidFill>
                  <a:srgbClr val="5A5A5A"/>
                </a:solidFill>
              </a:defRPr>
            </a:lvl1pPr>
            <a:lvl2pPr>
              <a:defRPr sz="2000"/>
            </a:lvl2pPr>
            <a:lvl3pPr>
              <a:buClr>
                <a:schemeClr val="tx2"/>
              </a:buClr>
              <a:defRPr sz="2000"/>
            </a:lvl3pPr>
            <a:lvl4pPr>
              <a:defRPr sz="2000"/>
            </a:lvl4pPr>
            <a:lvl5pPr>
              <a:defRPr sz="2000"/>
            </a:lvl5pPr>
          </a:lstStyle>
          <a:p>
            <a:pPr lvl="0"/>
            <a:r>
              <a:rPr lang="en-GB" dirty="0" smtClean="0"/>
              <a:t>Larger body copy</a:t>
            </a:r>
          </a:p>
          <a:p>
            <a:pPr lvl="2"/>
            <a:r>
              <a:rPr lang="en-GB" dirty="0" smtClean="0"/>
              <a:t>Third level</a:t>
            </a:r>
          </a:p>
          <a:p>
            <a:pPr lvl="2"/>
            <a:endParaRPr lang="en-GB" dirty="0" smtClean="0"/>
          </a:p>
          <a:p>
            <a:pPr lvl="2"/>
            <a:endParaRPr lang="en-GB" dirty="0" smtClean="0"/>
          </a:p>
        </p:txBody>
      </p:sp>
      <p:sp>
        <p:nvSpPr>
          <p:cNvPr id="6" name="Oval 5"/>
          <p:cNvSpPr/>
          <p:nvPr userDrawn="1"/>
        </p:nvSpPr>
        <p:spPr>
          <a:xfrm>
            <a:off x="11868561" y="5216145"/>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7" name="Oval 6"/>
          <p:cNvSpPr/>
          <p:nvPr userDrawn="1"/>
        </p:nvSpPr>
        <p:spPr>
          <a:xfrm>
            <a:off x="8582243" y="571071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8" name="Oval 7"/>
          <p:cNvSpPr/>
          <p:nvPr userDrawn="1"/>
        </p:nvSpPr>
        <p:spPr>
          <a:xfrm>
            <a:off x="11868561" y="610582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9" name="Oval 8"/>
          <p:cNvSpPr/>
          <p:nvPr userDrawn="1"/>
        </p:nvSpPr>
        <p:spPr>
          <a:xfrm>
            <a:off x="11184056" y="5673082"/>
            <a:ext cx="697048" cy="52278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0" name="Oval 9"/>
          <p:cNvSpPr/>
          <p:nvPr userDrawn="1"/>
        </p:nvSpPr>
        <p:spPr>
          <a:xfrm>
            <a:off x="10998239" y="6596607"/>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1" name="Oval 10"/>
          <p:cNvSpPr/>
          <p:nvPr userDrawn="1"/>
        </p:nvSpPr>
        <p:spPr>
          <a:xfrm>
            <a:off x="9510439" y="6195868"/>
            <a:ext cx="697048" cy="522786"/>
          </a:xfrm>
          <a:prstGeom prst="ellipse">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ln>
                <a:noFill/>
              </a:ln>
              <a:solidFill>
                <a:schemeClr val="accent5"/>
              </a:solidFill>
            </a:endParaRPr>
          </a:p>
        </p:txBody>
      </p:sp>
      <p:pic>
        <p:nvPicPr>
          <p:cNvPr id="12" name="Picture 11" descr="logo_GID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01" y="6152762"/>
            <a:ext cx="2448000" cy="391279"/>
          </a:xfrm>
          <a:prstGeom prst="rect">
            <a:avLst/>
          </a:prstGeom>
        </p:spPr>
      </p:pic>
      <p:sp>
        <p:nvSpPr>
          <p:cNvPr id="14" name="Text Placeholder 13"/>
          <p:cNvSpPr>
            <a:spLocks noGrp="1"/>
          </p:cNvSpPr>
          <p:nvPr>
            <p:ph type="body" sz="quarter" idx="11" hasCustomPrompt="1"/>
          </p:nvPr>
        </p:nvSpPr>
        <p:spPr>
          <a:xfrm>
            <a:off x="7653169" y="6383207"/>
            <a:ext cx="3816351" cy="245400"/>
          </a:xfrm>
        </p:spPr>
        <p:txBody>
          <a:bodyPr/>
          <a:lstStyle>
            <a:lvl1pPr marL="0" indent="0" algn="r">
              <a:buNone/>
              <a:defRPr sz="800" baseline="0"/>
            </a:lvl1pPr>
          </a:lstStyle>
          <a:p>
            <a:pPr lvl="0"/>
            <a:r>
              <a:rPr lang="en-US" dirty="0" err="1" smtClean="0"/>
              <a:t>Powerpoint</a:t>
            </a:r>
            <a:r>
              <a:rPr lang="en-US" dirty="0" smtClean="0"/>
              <a:t> title  |  X</a:t>
            </a:r>
            <a:endParaRPr lang="en-US" dirty="0"/>
          </a:p>
        </p:txBody>
      </p:sp>
    </p:spTree>
    <p:extLst>
      <p:ext uri="{BB962C8B-B14F-4D97-AF65-F5344CB8AC3E}">
        <p14:creationId xmlns:p14="http://schemas.microsoft.com/office/powerpoint/2010/main" val="10423667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16" name="Rectangle 15"/>
          <p:cNvSpPr/>
          <p:nvPr userDrawn="1"/>
        </p:nvSpPr>
        <p:spPr>
          <a:xfrm>
            <a:off x="-206964" y="-211667"/>
            <a:ext cx="12624741" cy="6138334"/>
          </a:xfrm>
          <a:prstGeom prst="rect">
            <a:avLst/>
          </a:prstGeom>
          <a:solidFill>
            <a:srgbClr val="F0ED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Oval 5"/>
          <p:cNvSpPr/>
          <p:nvPr userDrawn="1"/>
        </p:nvSpPr>
        <p:spPr>
          <a:xfrm>
            <a:off x="11868561" y="5216145"/>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7" name="Oval 6"/>
          <p:cNvSpPr/>
          <p:nvPr userDrawn="1"/>
        </p:nvSpPr>
        <p:spPr>
          <a:xfrm>
            <a:off x="8582243" y="571071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8" name="Oval 7"/>
          <p:cNvSpPr/>
          <p:nvPr userDrawn="1"/>
        </p:nvSpPr>
        <p:spPr>
          <a:xfrm>
            <a:off x="11868561" y="610582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9" name="Oval 8"/>
          <p:cNvSpPr/>
          <p:nvPr userDrawn="1"/>
        </p:nvSpPr>
        <p:spPr>
          <a:xfrm>
            <a:off x="11184056" y="5673082"/>
            <a:ext cx="697048" cy="52278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0" name="Oval 9"/>
          <p:cNvSpPr/>
          <p:nvPr userDrawn="1"/>
        </p:nvSpPr>
        <p:spPr>
          <a:xfrm>
            <a:off x="10998239" y="6596607"/>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1" name="Oval 10"/>
          <p:cNvSpPr/>
          <p:nvPr userDrawn="1"/>
        </p:nvSpPr>
        <p:spPr>
          <a:xfrm>
            <a:off x="9510439" y="6195868"/>
            <a:ext cx="697048" cy="522786"/>
          </a:xfrm>
          <a:prstGeom prst="ellipse">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ln>
                <a:noFill/>
              </a:ln>
              <a:solidFill>
                <a:schemeClr val="accent5"/>
              </a:solidFill>
            </a:endParaRPr>
          </a:p>
        </p:txBody>
      </p:sp>
      <p:pic>
        <p:nvPicPr>
          <p:cNvPr id="12" name="Picture 11" descr="logo_GID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01" y="6152762"/>
            <a:ext cx="2448000" cy="391279"/>
          </a:xfrm>
          <a:prstGeom prst="rect">
            <a:avLst/>
          </a:prstGeom>
        </p:spPr>
      </p:pic>
      <p:sp>
        <p:nvSpPr>
          <p:cNvPr id="14" name="Text Placeholder 13"/>
          <p:cNvSpPr>
            <a:spLocks noGrp="1"/>
          </p:cNvSpPr>
          <p:nvPr>
            <p:ph type="body" sz="quarter" idx="11" hasCustomPrompt="1"/>
          </p:nvPr>
        </p:nvSpPr>
        <p:spPr>
          <a:xfrm>
            <a:off x="7653169" y="6383207"/>
            <a:ext cx="3816351" cy="245400"/>
          </a:xfrm>
        </p:spPr>
        <p:txBody>
          <a:bodyPr/>
          <a:lstStyle>
            <a:lvl1pPr marL="0" indent="0" algn="r">
              <a:buNone/>
              <a:defRPr sz="800" baseline="0"/>
            </a:lvl1pPr>
          </a:lstStyle>
          <a:p>
            <a:pPr lvl="0"/>
            <a:r>
              <a:rPr lang="en-US" dirty="0" err="1" smtClean="0"/>
              <a:t>Powerpoint</a:t>
            </a:r>
            <a:r>
              <a:rPr lang="en-US" dirty="0" smtClean="0"/>
              <a:t> title  |  X</a:t>
            </a:r>
            <a:endParaRPr lang="en-US" dirty="0"/>
          </a:p>
        </p:txBody>
      </p:sp>
      <p:sp>
        <p:nvSpPr>
          <p:cNvPr id="5" name="Text Placeholder 4"/>
          <p:cNvSpPr>
            <a:spLocks noGrp="1"/>
          </p:cNvSpPr>
          <p:nvPr>
            <p:ph type="body" sz="quarter" idx="10" hasCustomPrompt="1"/>
          </p:nvPr>
        </p:nvSpPr>
        <p:spPr>
          <a:xfrm>
            <a:off x="722487" y="1626132"/>
            <a:ext cx="3867859" cy="1405994"/>
          </a:xfrm>
        </p:spPr>
        <p:txBody>
          <a:bodyPr/>
          <a:lstStyle>
            <a:lvl1pPr marL="0" indent="0">
              <a:buClr>
                <a:schemeClr val="tx2"/>
              </a:buClr>
              <a:buFont typeface="Arial"/>
              <a:buNone/>
              <a:defRPr sz="1600" b="0">
                <a:solidFill>
                  <a:schemeClr val="tx1"/>
                </a:solidFill>
              </a:defRPr>
            </a:lvl1pPr>
            <a:lvl2pPr>
              <a:defRPr sz="2000"/>
            </a:lvl2pPr>
            <a:lvl3pPr marL="1257300" indent="-342900">
              <a:buClr>
                <a:schemeClr val="tx2"/>
              </a:buClr>
              <a:buFont typeface="Arial"/>
              <a:buChar char="•"/>
              <a:defRPr sz="2000"/>
            </a:lvl3pPr>
            <a:lvl4pPr>
              <a:defRPr sz="2000"/>
            </a:lvl4pPr>
            <a:lvl5pPr>
              <a:defRPr sz="2000"/>
            </a:lvl5pPr>
          </a:lstStyle>
          <a:p>
            <a:pPr lvl="0"/>
            <a:r>
              <a:rPr lang="en-GB" dirty="0" smtClean="0"/>
              <a:t>Body copy</a:t>
            </a:r>
          </a:p>
          <a:p>
            <a:pPr lvl="0"/>
            <a:endParaRPr lang="en-GB" dirty="0" smtClean="0"/>
          </a:p>
          <a:p>
            <a:pPr lvl="2"/>
            <a:endParaRPr lang="en-GB" dirty="0" smtClean="0"/>
          </a:p>
        </p:txBody>
      </p:sp>
      <p:sp>
        <p:nvSpPr>
          <p:cNvPr id="19" name="Title 1"/>
          <p:cNvSpPr>
            <a:spLocks noGrp="1"/>
          </p:cNvSpPr>
          <p:nvPr>
            <p:ph type="title"/>
          </p:nvPr>
        </p:nvSpPr>
        <p:spPr>
          <a:xfrm>
            <a:off x="722487" y="420687"/>
            <a:ext cx="10972800" cy="1012296"/>
          </a:xfrm>
        </p:spPr>
        <p:txBody>
          <a:bodyPr/>
          <a:lstStyle>
            <a:lvl1pPr>
              <a:lnSpc>
                <a:spcPts val="3400"/>
              </a:lnSpc>
              <a:defRPr/>
            </a:lvl1pPr>
          </a:lstStyle>
          <a:p>
            <a:r>
              <a:rPr lang="en-GB" dirty="0" smtClean="0"/>
              <a:t>Click to edit Master title style</a:t>
            </a:r>
            <a:endParaRPr lang="en-US" dirty="0"/>
          </a:p>
        </p:txBody>
      </p:sp>
    </p:spTree>
    <p:extLst>
      <p:ext uri="{BB962C8B-B14F-4D97-AF65-F5344CB8AC3E}">
        <p14:creationId xmlns:p14="http://schemas.microsoft.com/office/powerpoint/2010/main" val="4366962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ur Images Slide">
    <p:spTree>
      <p:nvGrpSpPr>
        <p:cNvPr id="1" name=""/>
        <p:cNvGrpSpPr/>
        <p:nvPr/>
      </p:nvGrpSpPr>
      <p:grpSpPr>
        <a:xfrm>
          <a:off x="0" y="0"/>
          <a:ext cx="0" cy="0"/>
          <a:chOff x="0" y="0"/>
          <a:chExt cx="0" cy="0"/>
        </a:xfrm>
      </p:grpSpPr>
      <p:sp>
        <p:nvSpPr>
          <p:cNvPr id="21" name="Rectangle 20"/>
          <p:cNvSpPr/>
          <p:nvPr userDrawn="1"/>
        </p:nvSpPr>
        <p:spPr>
          <a:xfrm>
            <a:off x="-206964" y="-211667"/>
            <a:ext cx="12624741" cy="6138334"/>
          </a:xfrm>
          <a:prstGeom prst="rect">
            <a:avLst/>
          </a:prstGeom>
          <a:solidFill>
            <a:srgbClr val="F0ED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Oval 5"/>
          <p:cNvSpPr/>
          <p:nvPr userDrawn="1"/>
        </p:nvSpPr>
        <p:spPr>
          <a:xfrm>
            <a:off x="11868561" y="5216145"/>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7" name="Oval 6"/>
          <p:cNvSpPr/>
          <p:nvPr userDrawn="1"/>
        </p:nvSpPr>
        <p:spPr>
          <a:xfrm>
            <a:off x="8582243" y="571071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8" name="Oval 7"/>
          <p:cNvSpPr/>
          <p:nvPr userDrawn="1"/>
        </p:nvSpPr>
        <p:spPr>
          <a:xfrm>
            <a:off x="11868561" y="610582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9" name="Oval 8"/>
          <p:cNvSpPr/>
          <p:nvPr userDrawn="1"/>
        </p:nvSpPr>
        <p:spPr>
          <a:xfrm>
            <a:off x="11184056" y="5673082"/>
            <a:ext cx="697048" cy="52278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0" name="Oval 9"/>
          <p:cNvSpPr/>
          <p:nvPr userDrawn="1"/>
        </p:nvSpPr>
        <p:spPr>
          <a:xfrm>
            <a:off x="10998239" y="6596607"/>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11" name="Oval 10"/>
          <p:cNvSpPr/>
          <p:nvPr userDrawn="1"/>
        </p:nvSpPr>
        <p:spPr>
          <a:xfrm>
            <a:off x="9510439" y="6195868"/>
            <a:ext cx="697048" cy="522786"/>
          </a:xfrm>
          <a:prstGeom prst="ellipse">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ln>
                <a:noFill/>
              </a:ln>
              <a:solidFill>
                <a:schemeClr val="accent5"/>
              </a:solidFill>
            </a:endParaRPr>
          </a:p>
        </p:txBody>
      </p:sp>
      <p:pic>
        <p:nvPicPr>
          <p:cNvPr id="12" name="Picture 11" descr="logo_GID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01" y="6152762"/>
            <a:ext cx="2448000" cy="391279"/>
          </a:xfrm>
          <a:prstGeom prst="rect">
            <a:avLst/>
          </a:prstGeom>
        </p:spPr>
      </p:pic>
      <p:sp>
        <p:nvSpPr>
          <p:cNvPr id="14" name="Text Placeholder 13"/>
          <p:cNvSpPr>
            <a:spLocks noGrp="1"/>
          </p:cNvSpPr>
          <p:nvPr>
            <p:ph type="body" sz="quarter" idx="11" hasCustomPrompt="1"/>
          </p:nvPr>
        </p:nvSpPr>
        <p:spPr>
          <a:xfrm>
            <a:off x="7653169" y="6383207"/>
            <a:ext cx="3816351" cy="245400"/>
          </a:xfrm>
        </p:spPr>
        <p:txBody>
          <a:bodyPr/>
          <a:lstStyle>
            <a:lvl1pPr marL="0" indent="0" algn="r">
              <a:buNone/>
              <a:defRPr sz="800" baseline="0"/>
            </a:lvl1pPr>
          </a:lstStyle>
          <a:p>
            <a:pPr lvl="0"/>
            <a:r>
              <a:rPr lang="en-US" dirty="0" err="1" smtClean="0"/>
              <a:t>Powerpoint</a:t>
            </a:r>
            <a:r>
              <a:rPr lang="en-US" dirty="0" smtClean="0"/>
              <a:t> title  |  X</a:t>
            </a:r>
            <a:endParaRPr lang="en-US" dirty="0"/>
          </a:p>
        </p:txBody>
      </p:sp>
      <p:sp>
        <p:nvSpPr>
          <p:cNvPr id="5" name="Text Placeholder 4"/>
          <p:cNvSpPr>
            <a:spLocks noGrp="1"/>
          </p:cNvSpPr>
          <p:nvPr>
            <p:ph type="body" sz="quarter" idx="10" hasCustomPrompt="1"/>
          </p:nvPr>
        </p:nvSpPr>
        <p:spPr>
          <a:xfrm>
            <a:off x="6339628" y="1568407"/>
            <a:ext cx="5129891" cy="3303775"/>
          </a:xfrm>
        </p:spPr>
        <p:txBody>
          <a:bodyPr/>
          <a:lstStyle>
            <a:lvl1pPr marL="0" indent="0">
              <a:buClr>
                <a:schemeClr val="tx2"/>
              </a:buClr>
              <a:buFont typeface="Arial"/>
              <a:buNone/>
              <a:defRPr sz="1600" b="0">
                <a:solidFill>
                  <a:schemeClr val="tx1"/>
                </a:solidFill>
              </a:defRPr>
            </a:lvl1pPr>
            <a:lvl2pPr>
              <a:defRPr sz="2000"/>
            </a:lvl2pPr>
            <a:lvl3pPr marL="1257300" indent="-342900">
              <a:buClr>
                <a:schemeClr val="tx2"/>
              </a:buClr>
              <a:buFont typeface="Arial"/>
              <a:buChar char="•"/>
              <a:defRPr sz="2000"/>
            </a:lvl3pPr>
            <a:lvl4pPr>
              <a:defRPr sz="2000"/>
            </a:lvl4pPr>
            <a:lvl5pPr>
              <a:defRPr sz="2000"/>
            </a:lvl5pPr>
          </a:lstStyle>
          <a:p>
            <a:pPr lvl="0"/>
            <a:r>
              <a:rPr lang="en-GB" dirty="0" smtClean="0"/>
              <a:t>Body copy</a:t>
            </a:r>
          </a:p>
          <a:p>
            <a:pPr lvl="0"/>
            <a:endParaRPr lang="en-GB" dirty="0" smtClean="0"/>
          </a:p>
          <a:p>
            <a:pPr lvl="2"/>
            <a:endParaRPr lang="en-GB" dirty="0" smtClean="0"/>
          </a:p>
        </p:txBody>
      </p:sp>
      <p:sp>
        <p:nvSpPr>
          <p:cNvPr id="15" name="Picture Placeholder 14"/>
          <p:cNvSpPr>
            <a:spLocks noGrp="1"/>
          </p:cNvSpPr>
          <p:nvPr>
            <p:ph type="pic" sz="quarter" idx="12"/>
          </p:nvPr>
        </p:nvSpPr>
        <p:spPr>
          <a:xfrm>
            <a:off x="721785" y="1625600"/>
            <a:ext cx="2423583" cy="1739900"/>
          </a:xfrm>
        </p:spPr>
        <p:txBody>
          <a:bodyPr/>
          <a:lstStyle/>
          <a:p>
            <a:endParaRPr lang="en-US"/>
          </a:p>
        </p:txBody>
      </p:sp>
      <p:sp>
        <p:nvSpPr>
          <p:cNvPr id="18" name="Picture Placeholder 14"/>
          <p:cNvSpPr>
            <a:spLocks noGrp="1"/>
          </p:cNvSpPr>
          <p:nvPr>
            <p:ph type="pic" sz="quarter" idx="13"/>
          </p:nvPr>
        </p:nvSpPr>
        <p:spPr>
          <a:xfrm>
            <a:off x="721785" y="3524250"/>
            <a:ext cx="2423583" cy="1739900"/>
          </a:xfrm>
        </p:spPr>
        <p:txBody>
          <a:bodyPr/>
          <a:lstStyle/>
          <a:p>
            <a:endParaRPr lang="en-US"/>
          </a:p>
        </p:txBody>
      </p:sp>
      <p:sp>
        <p:nvSpPr>
          <p:cNvPr id="19" name="Picture Placeholder 14"/>
          <p:cNvSpPr>
            <a:spLocks noGrp="1"/>
          </p:cNvSpPr>
          <p:nvPr>
            <p:ph type="pic" sz="quarter" idx="14"/>
          </p:nvPr>
        </p:nvSpPr>
        <p:spPr>
          <a:xfrm>
            <a:off x="3414185" y="3524250"/>
            <a:ext cx="2423583" cy="1739900"/>
          </a:xfrm>
        </p:spPr>
        <p:txBody>
          <a:bodyPr/>
          <a:lstStyle/>
          <a:p>
            <a:endParaRPr lang="en-US"/>
          </a:p>
        </p:txBody>
      </p:sp>
      <p:sp>
        <p:nvSpPr>
          <p:cNvPr id="20" name="Picture Placeholder 14"/>
          <p:cNvSpPr>
            <a:spLocks noGrp="1"/>
          </p:cNvSpPr>
          <p:nvPr>
            <p:ph type="pic" sz="quarter" idx="15"/>
          </p:nvPr>
        </p:nvSpPr>
        <p:spPr>
          <a:xfrm>
            <a:off x="3414185" y="1625600"/>
            <a:ext cx="2423583" cy="1739900"/>
          </a:xfrm>
        </p:spPr>
        <p:txBody>
          <a:bodyPr/>
          <a:lstStyle/>
          <a:p>
            <a:endParaRPr lang="en-US"/>
          </a:p>
        </p:txBody>
      </p:sp>
      <p:sp>
        <p:nvSpPr>
          <p:cNvPr id="23" name="Title 1"/>
          <p:cNvSpPr>
            <a:spLocks noGrp="1"/>
          </p:cNvSpPr>
          <p:nvPr>
            <p:ph type="title"/>
          </p:nvPr>
        </p:nvSpPr>
        <p:spPr>
          <a:xfrm>
            <a:off x="722487" y="420687"/>
            <a:ext cx="10972800" cy="1012296"/>
          </a:xfrm>
        </p:spPr>
        <p:txBody>
          <a:bodyPr/>
          <a:lstStyle>
            <a:lvl1pPr>
              <a:lnSpc>
                <a:spcPts val="3400"/>
              </a:lnSpc>
              <a:defRPr/>
            </a:lvl1pPr>
          </a:lstStyle>
          <a:p>
            <a:r>
              <a:rPr lang="en-GB" dirty="0" smtClean="0"/>
              <a:t>Click to edit Master title style</a:t>
            </a:r>
            <a:endParaRPr lang="en-US" dirty="0"/>
          </a:p>
        </p:txBody>
      </p:sp>
    </p:spTree>
    <p:extLst>
      <p:ext uri="{BB962C8B-B14F-4D97-AF65-F5344CB8AC3E}">
        <p14:creationId xmlns:p14="http://schemas.microsoft.com/office/powerpoint/2010/main" val="20350395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Image Page">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0" y="1"/>
            <a:ext cx="12192000" cy="5940425"/>
          </a:xfrm>
        </p:spPr>
        <p:txBody>
          <a:bodyPr/>
          <a:lstStyle/>
          <a:p>
            <a:endParaRPr lang="en-US"/>
          </a:p>
        </p:txBody>
      </p:sp>
      <p:sp>
        <p:nvSpPr>
          <p:cNvPr id="4" name="Oval 3"/>
          <p:cNvSpPr/>
          <p:nvPr userDrawn="1"/>
        </p:nvSpPr>
        <p:spPr>
          <a:xfrm>
            <a:off x="11868561" y="5216145"/>
            <a:ext cx="697048" cy="5227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5" name="Oval 4"/>
          <p:cNvSpPr/>
          <p:nvPr userDrawn="1"/>
        </p:nvSpPr>
        <p:spPr>
          <a:xfrm>
            <a:off x="8582243" y="571071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6" name="Oval 5"/>
          <p:cNvSpPr/>
          <p:nvPr userDrawn="1"/>
        </p:nvSpPr>
        <p:spPr>
          <a:xfrm>
            <a:off x="11868561" y="6105820"/>
            <a:ext cx="697048" cy="5227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7" name="Oval 6"/>
          <p:cNvSpPr/>
          <p:nvPr userDrawn="1"/>
        </p:nvSpPr>
        <p:spPr>
          <a:xfrm>
            <a:off x="11184056" y="5673082"/>
            <a:ext cx="697048" cy="52278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8" name="Oval 7"/>
          <p:cNvSpPr/>
          <p:nvPr userDrawn="1"/>
        </p:nvSpPr>
        <p:spPr>
          <a:xfrm>
            <a:off x="10998239" y="6596607"/>
            <a:ext cx="697048" cy="522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ln>
                <a:noFill/>
              </a:ln>
              <a:solidFill>
                <a:schemeClr val="accent5"/>
              </a:solidFill>
            </a:endParaRPr>
          </a:p>
        </p:txBody>
      </p:sp>
      <p:sp>
        <p:nvSpPr>
          <p:cNvPr id="9" name="Oval 8"/>
          <p:cNvSpPr/>
          <p:nvPr userDrawn="1"/>
        </p:nvSpPr>
        <p:spPr>
          <a:xfrm>
            <a:off x="9510439" y="6195868"/>
            <a:ext cx="697048" cy="522786"/>
          </a:xfrm>
          <a:prstGeom prst="ellipse">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ln>
                <a:noFill/>
              </a:ln>
              <a:solidFill>
                <a:schemeClr val="accent5"/>
              </a:solidFill>
            </a:endParaRPr>
          </a:p>
        </p:txBody>
      </p:sp>
      <p:pic>
        <p:nvPicPr>
          <p:cNvPr id="10" name="Picture 9" descr="logo_GID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01" y="6152762"/>
            <a:ext cx="2448000" cy="391279"/>
          </a:xfrm>
          <a:prstGeom prst="rect">
            <a:avLst/>
          </a:prstGeom>
        </p:spPr>
      </p:pic>
      <p:sp>
        <p:nvSpPr>
          <p:cNvPr id="11" name="Text Placeholder 13"/>
          <p:cNvSpPr>
            <a:spLocks noGrp="1"/>
          </p:cNvSpPr>
          <p:nvPr>
            <p:ph type="body" sz="quarter" idx="11" hasCustomPrompt="1"/>
          </p:nvPr>
        </p:nvSpPr>
        <p:spPr>
          <a:xfrm>
            <a:off x="7653169" y="6383207"/>
            <a:ext cx="3816351" cy="245400"/>
          </a:xfrm>
        </p:spPr>
        <p:txBody>
          <a:bodyPr/>
          <a:lstStyle>
            <a:lvl1pPr marL="0" indent="0" algn="r">
              <a:buNone/>
              <a:defRPr sz="800" baseline="0"/>
            </a:lvl1pPr>
          </a:lstStyle>
          <a:p>
            <a:pPr lvl="0"/>
            <a:r>
              <a:rPr lang="en-US" dirty="0" err="1" smtClean="0"/>
              <a:t>Powerpoint</a:t>
            </a:r>
            <a:r>
              <a:rPr lang="en-US" dirty="0" smtClean="0"/>
              <a:t> title  |  X</a:t>
            </a:r>
            <a:endParaRPr lang="en-US" dirty="0"/>
          </a:p>
        </p:txBody>
      </p:sp>
      <p:sp>
        <p:nvSpPr>
          <p:cNvPr id="15" name="Text Placeholder 14"/>
          <p:cNvSpPr>
            <a:spLocks noGrp="1"/>
          </p:cNvSpPr>
          <p:nvPr>
            <p:ph type="body" sz="quarter" idx="13" hasCustomPrompt="1"/>
          </p:nvPr>
        </p:nvSpPr>
        <p:spPr>
          <a:xfrm>
            <a:off x="5784008" y="2131130"/>
            <a:ext cx="5935133" cy="1411287"/>
          </a:xfrm>
        </p:spPr>
        <p:txBody>
          <a:bodyPr/>
          <a:lstStyle>
            <a:lvl1pPr marL="0" indent="0">
              <a:lnSpc>
                <a:spcPts val="2900"/>
              </a:lnSpc>
              <a:spcBef>
                <a:spcPts val="624"/>
              </a:spcBef>
              <a:buNone/>
              <a:defRPr sz="2600" b="0" kern="1200" baseline="0">
                <a:solidFill>
                  <a:srgbClr val="006A80"/>
                </a:solidFill>
              </a:defRPr>
            </a:lvl1pPr>
          </a:lstStyle>
          <a:p>
            <a:pPr lvl="0"/>
            <a:r>
              <a:rPr lang="en-US" dirty="0" smtClean="0"/>
              <a:t>‘Fill image</a:t>
            </a:r>
            <a:r>
              <a:rPr lang="en-US" b="1" dirty="0" smtClean="0"/>
              <a:t> quotes appear </a:t>
            </a:r>
            <a:r>
              <a:rPr lang="en-US" b="0" dirty="0" smtClean="0"/>
              <a:t>in Calibri Regular 26pt and can either be white or dark teal’.</a:t>
            </a:r>
          </a:p>
        </p:txBody>
      </p:sp>
    </p:spTree>
    <p:extLst>
      <p:ext uri="{BB962C8B-B14F-4D97-AF65-F5344CB8AC3E}">
        <p14:creationId xmlns:p14="http://schemas.microsoft.com/office/powerpoint/2010/main" val="1141626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81EBE-4DA8-DB46-A7D9-EEC3D709CDBA}" type="datetimeFigureOut">
              <a:rPr lang="en-US" smtClean="0"/>
              <a:t>5/28/22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58868-1A2A-5642-8DBE-9BAABF017D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D81EBE-4DA8-DB46-A7D9-EEC3D709CDBA}" type="datetimeFigureOut">
              <a:rPr lang="en-US" smtClean="0"/>
              <a:t>5/28/22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58868-1A2A-5642-8DBE-9BAABF017D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D81EBE-4DA8-DB46-A7D9-EEC3D709CDBA}" type="datetimeFigureOut">
              <a:rPr lang="en-US" smtClean="0"/>
              <a:t>5/28/22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58868-1A2A-5642-8DBE-9BAABF017D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D81EBE-4DA8-DB46-A7D9-EEC3D709CDBA}" type="datetimeFigureOut">
              <a:rPr lang="en-US" smtClean="0"/>
              <a:t>5/28/22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058868-1A2A-5642-8DBE-9BAABF017D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D81EBE-4DA8-DB46-A7D9-EEC3D709CDBA}" type="datetimeFigureOut">
              <a:rPr lang="en-US" smtClean="0"/>
              <a:t>5/28/22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058868-1A2A-5642-8DBE-9BAABF017D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81EBE-4DA8-DB46-A7D9-EEC3D709CDBA}" type="datetimeFigureOut">
              <a:rPr lang="en-US" smtClean="0"/>
              <a:t>5/28/22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058868-1A2A-5642-8DBE-9BAABF017D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D81EBE-4DA8-DB46-A7D9-EEC3D709CDBA}" type="datetimeFigureOut">
              <a:rPr lang="en-US" smtClean="0"/>
              <a:t>5/28/22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58868-1A2A-5642-8DBE-9BAABF017D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D81EBE-4DA8-DB46-A7D9-EEC3D709CDBA}" type="datetimeFigureOut">
              <a:rPr lang="en-US" smtClean="0"/>
              <a:t>5/28/22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58868-1A2A-5642-8DBE-9BAABF017D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81EBE-4DA8-DB46-A7D9-EEC3D709CDBA}" type="datetimeFigureOut">
              <a:rPr lang="en-US" smtClean="0"/>
              <a:t>5/28/22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58868-1A2A-5642-8DBE-9BAABF017DF1}" type="slidenum">
              <a:rPr lang="en-US" smtClean="0"/>
              <a:t>‹#›</a:t>
            </a:fld>
            <a:endParaRPr lang="en-US"/>
          </a:p>
        </p:txBody>
      </p:sp>
    </p:spTree>
    <p:extLst>
      <p:ext uri="{BB962C8B-B14F-4D97-AF65-F5344CB8AC3E}">
        <p14:creationId xmlns:p14="http://schemas.microsoft.com/office/powerpoint/2010/main" val="14253017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05" r:id="rId12"/>
    <p:sldLayoutId id="2147483706" r:id="rId13"/>
    <p:sldLayoutId id="2147483707" r:id="rId14"/>
    <p:sldLayoutId id="2147483708" r:id="rId15"/>
    <p:sldLayoutId id="2147483709" r:id="rId16"/>
    <p:sldLayoutId id="2147483710" r:id="rId17"/>
    <p:sldLayoutId id="214748371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sdfamilies.org/" TargetMode="Externa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hyperlink" Target="http://www.dsd-life.e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3580" y="2697984"/>
            <a:ext cx="10363200" cy="1470025"/>
          </a:xfrm>
        </p:spPr>
        <p:txBody>
          <a:bodyPr>
            <a:normAutofit fontScale="90000"/>
          </a:bodyPr>
          <a:lstStyle/>
          <a:p>
            <a:r>
              <a:rPr lang="en-US" sz="6700" b="1" dirty="0" smtClean="0"/>
              <a:t>PROMOTING CHILDREN’S RIGHTS</a:t>
            </a:r>
            <a:br>
              <a:rPr lang="en-US" sz="6700" b="1" dirty="0" smtClean="0"/>
            </a:br>
            <a:r>
              <a:rPr lang="en-US" sz="6700" b="1" dirty="0" smtClean="0"/>
              <a:t>Education and Training around </a:t>
            </a:r>
            <a:r>
              <a:rPr lang="en-US" sz="6700" b="1" dirty="0" smtClean="0"/>
              <a:t>Sex </a:t>
            </a:r>
            <a:r>
              <a:rPr lang="en-US" sz="6700" b="1" dirty="0"/>
              <a:t>&amp; </a:t>
            </a:r>
            <a:r>
              <a:rPr lang="en-US" sz="6700" b="1" dirty="0" smtClean="0"/>
              <a:t>Gender </a:t>
            </a:r>
            <a:r>
              <a:rPr lang="en-US" sz="6700" b="1" dirty="0" smtClean="0"/>
              <a:t/>
            </a:r>
            <a:br>
              <a:rPr lang="en-US" sz="6700" b="1" dirty="0" smtClean="0"/>
            </a:br>
            <a:r>
              <a:rPr lang="en-US" sz="7200" b="1" dirty="0"/>
              <a:t/>
            </a:r>
            <a:br>
              <a:rPr lang="en-US" sz="7200" b="1" dirty="0"/>
            </a:br>
            <a:r>
              <a:rPr lang="en-US" sz="4000" b="1" dirty="0" smtClean="0">
                <a:solidFill>
                  <a:srgbClr val="0070C0"/>
                </a:solidFill>
              </a:rPr>
              <a:t>Professor Gary Butler MD FRCPCH</a:t>
            </a:r>
            <a:br>
              <a:rPr lang="en-US" sz="4000" b="1" dirty="0" smtClean="0">
                <a:solidFill>
                  <a:srgbClr val="0070C0"/>
                </a:solidFill>
              </a:rPr>
            </a:br>
            <a:r>
              <a:rPr lang="en-US" sz="4000" b="1" dirty="0" smtClean="0">
                <a:solidFill>
                  <a:srgbClr val="0070C0"/>
                </a:solidFill>
              </a:rPr>
              <a:t/>
            </a:r>
            <a:br>
              <a:rPr lang="en-US" sz="4000" b="1" dirty="0" smtClean="0">
                <a:solidFill>
                  <a:srgbClr val="0070C0"/>
                </a:solidFill>
              </a:rPr>
            </a:br>
            <a:r>
              <a:rPr lang="en-GB" altLang="x-none" sz="3100" b="1" dirty="0" smtClean="0"/>
              <a:t>University College London Hospital</a:t>
            </a:r>
            <a:br>
              <a:rPr lang="en-GB" altLang="x-none" sz="3100" b="1" dirty="0" smtClean="0"/>
            </a:br>
            <a:r>
              <a:rPr lang="en-GB" altLang="x-none" sz="3100" b="1" dirty="0" smtClean="0"/>
              <a:t>UCL Great Ormond Street Institute of Child </a:t>
            </a:r>
            <a:r>
              <a:rPr lang="en-GB" altLang="x-none" sz="3100" b="1" dirty="0" smtClean="0"/>
              <a:t>Health</a:t>
            </a:r>
            <a:br>
              <a:rPr lang="en-GB" altLang="x-none" sz="3100" b="1" dirty="0" smtClean="0"/>
            </a:br>
            <a:r>
              <a:rPr lang="en-GB" altLang="x-none" sz="3100" b="1" dirty="0" smtClean="0"/>
              <a:t>European Society for Paediatric Endocrinology</a:t>
            </a:r>
            <a:r>
              <a:rPr lang="en-GB" altLang="x-none" sz="3100" b="1" dirty="0" smtClean="0"/>
              <a:t/>
            </a:r>
            <a:br>
              <a:rPr lang="en-GB" altLang="x-none" sz="3100" b="1" dirty="0" smtClean="0"/>
            </a:br>
            <a:r>
              <a:rPr lang="en-GB" altLang="x-none" sz="3100" b="1" dirty="0" smtClean="0"/>
              <a:t>European Paediatric Association Scientific Committee</a:t>
            </a:r>
            <a:r>
              <a:rPr lang="en-GB" altLang="x-none" sz="4000" b="1" dirty="0" smtClean="0"/>
              <a:t/>
            </a:r>
            <a:br>
              <a:rPr lang="en-GB" altLang="x-none" sz="4000" b="1" dirty="0" smtClean="0"/>
            </a:br>
            <a:endParaRPr lang="en-US" sz="4000" b="1" dirty="0">
              <a:solidFill>
                <a:srgbClr val="0070C0"/>
              </a:solidFill>
              <a:cs typeface="+mj-cs"/>
            </a:endParaRPr>
          </a:p>
        </p:txBody>
      </p:sp>
      <p:pic>
        <p:nvPicPr>
          <p:cNvPr id="4" name="Picture 3" descr="Boy_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843" y="2774978"/>
            <a:ext cx="27876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928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435" y="469378"/>
            <a:ext cx="8850313" cy="1296988"/>
          </a:xfrm>
        </p:spPr>
        <p:txBody>
          <a:bodyPr>
            <a:normAutofit/>
          </a:bodyPr>
          <a:lstStyle/>
          <a:p>
            <a:pPr algn="l" eaLnBrk="1" hangingPunct="1">
              <a:defRPr/>
            </a:pPr>
            <a:r>
              <a:rPr lang="en-US" sz="4000" b="1" dirty="0">
                <a:cs typeface="+mj-cs"/>
              </a:rPr>
              <a:t>When does it go wrong?</a:t>
            </a:r>
            <a:r>
              <a:rPr lang="en-US" b="1" dirty="0">
                <a:cs typeface="+mj-cs"/>
              </a:rPr>
              <a:t/>
            </a:r>
            <a:br>
              <a:rPr lang="en-US" b="1" dirty="0">
                <a:cs typeface="+mj-cs"/>
              </a:rPr>
            </a:br>
            <a:r>
              <a:rPr lang="en-US" sz="3600" i="1" dirty="0">
                <a:cs typeface="+mj-cs"/>
              </a:rPr>
              <a:t>(</a:t>
            </a:r>
            <a:r>
              <a:rPr lang="en-US" sz="3600" i="1" dirty="0" smtClean="0">
                <a:cs typeface="+mj-cs"/>
              </a:rPr>
              <a:t>Disorders/differences </a:t>
            </a:r>
            <a:r>
              <a:rPr lang="en-US" sz="3600" i="1" dirty="0">
                <a:cs typeface="+mj-cs"/>
              </a:rPr>
              <a:t>of sex differentiation)</a:t>
            </a:r>
          </a:p>
        </p:txBody>
      </p:sp>
      <p:sp>
        <p:nvSpPr>
          <p:cNvPr id="5" name="Content Placeholder 4"/>
          <p:cNvSpPr>
            <a:spLocks noGrp="1"/>
          </p:cNvSpPr>
          <p:nvPr>
            <p:ph sz="half" idx="4294967295"/>
          </p:nvPr>
        </p:nvSpPr>
        <p:spPr>
          <a:xfrm>
            <a:off x="441435" y="1692357"/>
            <a:ext cx="7575331" cy="5411787"/>
          </a:xfrm>
        </p:spPr>
        <p:txBody>
          <a:bodyPr>
            <a:normAutofit/>
          </a:bodyPr>
          <a:lstStyle/>
          <a:p>
            <a:pPr marL="0" indent="0" eaLnBrk="1" hangingPunct="1">
              <a:buFont typeface="Arial" charset="0"/>
              <a:buNone/>
              <a:defRPr/>
            </a:pPr>
            <a:endParaRPr lang="en-US" dirty="0" smtClean="0">
              <a:cs typeface="+mn-cs"/>
            </a:endParaRPr>
          </a:p>
          <a:p>
            <a:pPr eaLnBrk="1" hangingPunct="1">
              <a:defRPr/>
            </a:pPr>
            <a:r>
              <a:rPr lang="en-US" b="1" dirty="0" smtClean="0">
                <a:cs typeface="+mn-cs"/>
              </a:rPr>
              <a:t>Genetic female XX: </a:t>
            </a:r>
            <a:r>
              <a:rPr lang="en-US" i="1" dirty="0" err="1" smtClean="0">
                <a:cs typeface="+mn-cs"/>
              </a:rPr>
              <a:t>virilised</a:t>
            </a:r>
            <a:endParaRPr lang="en-US" i="1" dirty="0" smtClean="0">
              <a:cs typeface="+mn-cs"/>
            </a:endParaRPr>
          </a:p>
          <a:p>
            <a:pPr lvl="1" eaLnBrk="1" hangingPunct="1">
              <a:defRPr/>
            </a:pPr>
            <a:r>
              <a:rPr lang="en-US" sz="2800" dirty="0" smtClean="0"/>
              <a:t>Testosterone (T)  from </a:t>
            </a:r>
            <a:r>
              <a:rPr lang="en-US" sz="2800" dirty="0" smtClean="0"/>
              <a:t>adrenal/gonad</a:t>
            </a:r>
            <a:endParaRPr lang="en-US" dirty="0"/>
          </a:p>
          <a:p>
            <a:pPr eaLnBrk="1" hangingPunct="1">
              <a:defRPr/>
            </a:pPr>
            <a:r>
              <a:rPr lang="en-US" b="1" dirty="0" smtClean="0"/>
              <a:t>Genetic </a:t>
            </a:r>
            <a:r>
              <a:rPr lang="en-US" b="1" dirty="0"/>
              <a:t>male XY: </a:t>
            </a:r>
            <a:r>
              <a:rPr lang="en-US" i="1" dirty="0" err="1"/>
              <a:t>undervirilised</a:t>
            </a:r>
            <a:endParaRPr lang="en-US" i="1" dirty="0"/>
          </a:p>
          <a:p>
            <a:pPr lvl="1" eaLnBrk="1" hangingPunct="1">
              <a:defRPr/>
            </a:pPr>
            <a:r>
              <a:rPr lang="en-US" sz="2800" dirty="0"/>
              <a:t>No T/blocked </a:t>
            </a:r>
            <a:r>
              <a:rPr lang="en-US" sz="2800" dirty="0" smtClean="0"/>
              <a:t>T action</a:t>
            </a:r>
            <a:endParaRPr lang="en-US" sz="2800" dirty="0"/>
          </a:p>
          <a:p>
            <a:pPr eaLnBrk="1" hangingPunct="1">
              <a:defRPr/>
            </a:pPr>
            <a:endParaRPr lang="en-US" dirty="0" smtClean="0">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591" y="4296241"/>
            <a:ext cx="6349588" cy="1822566"/>
          </a:xfrm>
          <a:prstGeom prst="rect">
            <a:avLst/>
          </a:prstGeom>
        </p:spPr>
      </p:pic>
      <p:sp>
        <p:nvSpPr>
          <p:cNvPr id="6" name="Title 4"/>
          <p:cNvSpPr txBox="1">
            <a:spLocks/>
          </p:cNvSpPr>
          <p:nvPr/>
        </p:nvSpPr>
        <p:spPr>
          <a:xfrm>
            <a:off x="5290365" y="6037784"/>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smtClean="0"/>
              <a:t>Prader</a:t>
            </a:r>
            <a:r>
              <a:rPr lang="en-US" sz="2800" b="1" dirty="0" smtClean="0"/>
              <a:t> stages of sex differentiation</a:t>
            </a:r>
            <a:endParaRPr lang="en-US" sz="2800" b="1" dirty="0"/>
          </a:p>
        </p:txBody>
      </p:sp>
    </p:spTree>
    <p:extLst>
      <p:ext uri="{BB962C8B-B14F-4D97-AF65-F5344CB8AC3E}">
        <p14:creationId xmlns:p14="http://schemas.microsoft.com/office/powerpoint/2010/main" val="721595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159" y="159888"/>
            <a:ext cx="9539469" cy="6464611"/>
          </a:xfrm>
          <a:prstGeom prst="rect">
            <a:avLst/>
          </a:prstGeom>
        </p:spPr>
      </p:pic>
    </p:spTree>
    <p:extLst>
      <p:ext uri="{BB962C8B-B14F-4D97-AF65-F5344CB8AC3E}">
        <p14:creationId xmlns:p14="http://schemas.microsoft.com/office/powerpoint/2010/main" val="820539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018572" y="374390"/>
            <a:ext cx="11532243" cy="1012825"/>
          </a:xfrm>
        </p:spPr>
        <p:txBody>
          <a:bodyPr>
            <a:normAutofit/>
          </a:bodyPr>
          <a:lstStyle/>
          <a:p>
            <a:r>
              <a:rPr lang="en-US" sz="3600" b="1" dirty="0" smtClean="0"/>
              <a:t>Providing support and answers for a very upset </a:t>
            </a:r>
            <a:r>
              <a:rPr lang="en-US" sz="3600" b="1" dirty="0" smtClean="0"/>
              <a:t>family</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31" y="1710667"/>
            <a:ext cx="7160602" cy="3580301"/>
          </a:xfrm>
          <a:prstGeom prst="rect">
            <a:avLst/>
          </a:prstGeom>
        </p:spPr>
      </p:pic>
      <p:sp>
        <p:nvSpPr>
          <p:cNvPr id="5" name="TextBox 4"/>
          <p:cNvSpPr txBox="1"/>
          <p:nvPr/>
        </p:nvSpPr>
        <p:spPr>
          <a:xfrm>
            <a:off x="7049429" y="4413805"/>
            <a:ext cx="4490532" cy="1754326"/>
          </a:xfrm>
          <a:prstGeom prst="rect">
            <a:avLst/>
          </a:prstGeom>
          <a:noFill/>
          <a:ln w="38100">
            <a:solidFill>
              <a:srgbClr val="FF0000"/>
            </a:solidFill>
          </a:ln>
        </p:spPr>
        <p:txBody>
          <a:bodyPr wrap="square" rtlCol="0">
            <a:spAutoFit/>
          </a:bodyPr>
          <a:lstStyle/>
          <a:p>
            <a:r>
              <a:rPr lang="en-US" dirty="0"/>
              <a:t>Gough B., </a:t>
            </a:r>
            <a:r>
              <a:rPr lang="en-US" dirty="0" err="1"/>
              <a:t>Weyman</a:t>
            </a:r>
            <a:r>
              <a:rPr lang="en-US" dirty="0"/>
              <a:t> N., Alderson J., </a:t>
            </a:r>
            <a:r>
              <a:rPr lang="en-US" b="1" dirty="0"/>
              <a:t>Butler G.,</a:t>
            </a:r>
            <a:r>
              <a:rPr lang="en-US" dirty="0"/>
              <a:t> &amp; Stoner M. </a:t>
            </a:r>
            <a:endParaRPr lang="en-GB" dirty="0"/>
          </a:p>
          <a:p>
            <a:r>
              <a:rPr lang="en-US" b="1" dirty="0"/>
              <a:t>"They did not have a word": </a:t>
            </a:r>
            <a:endParaRPr lang="en-US" b="1" dirty="0" smtClean="0"/>
          </a:p>
          <a:p>
            <a:r>
              <a:rPr lang="en-US" b="1" dirty="0" smtClean="0"/>
              <a:t>The </a:t>
            </a:r>
            <a:r>
              <a:rPr lang="en-US" b="1" dirty="0"/>
              <a:t>parental quest to locate </a:t>
            </a:r>
            <a:r>
              <a:rPr lang="en-US" b="1" dirty="0" smtClean="0"/>
              <a:t>a</a:t>
            </a:r>
            <a:r>
              <a:rPr lang="en-GB" dirty="0"/>
              <a:t> </a:t>
            </a:r>
            <a:r>
              <a:rPr lang="en-US" b="1" dirty="0" smtClean="0"/>
              <a:t>'true </a:t>
            </a:r>
            <a:r>
              <a:rPr lang="en-US" b="1" dirty="0"/>
              <a:t>sex' for their intersex children.</a:t>
            </a:r>
            <a:endParaRPr lang="en-GB" dirty="0"/>
          </a:p>
          <a:p>
            <a:r>
              <a:rPr lang="en-US" i="1" dirty="0"/>
              <a:t>Psychology &amp; Health 2008:23(4);493-507.</a:t>
            </a:r>
            <a:endParaRPr lang="en-US" dirty="0"/>
          </a:p>
        </p:txBody>
      </p:sp>
    </p:spTree>
    <p:extLst>
      <p:ext uri="{BB962C8B-B14F-4D97-AF65-F5344CB8AC3E}">
        <p14:creationId xmlns:p14="http://schemas.microsoft.com/office/powerpoint/2010/main" val="1592471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Education about DSD (</a:t>
            </a:r>
            <a:r>
              <a:rPr lang="mr-IN" b="1" dirty="0" smtClean="0"/>
              <a:t>…</a:t>
            </a:r>
            <a:r>
              <a:rPr lang="en-GB" b="1" dirty="0" smtClean="0"/>
              <a:t>and sex and gender)</a:t>
            </a:r>
            <a:r>
              <a:rPr lang="en-US" b="1" dirty="0" smtClean="0"/>
              <a:t> </a:t>
            </a:r>
            <a:endParaRPr lang="en-US" b="1" dirty="0"/>
          </a:p>
        </p:txBody>
      </p:sp>
      <p:sp>
        <p:nvSpPr>
          <p:cNvPr id="3" name="Content Placeholder 2"/>
          <p:cNvSpPr>
            <a:spLocks noGrp="1"/>
          </p:cNvSpPr>
          <p:nvPr>
            <p:ph idx="1"/>
          </p:nvPr>
        </p:nvSpPr>
        <p:spPr>
          <a:xfrm>
            <a:off x="1058120" y="1690688"/>
            <a:ext cx="10400817" cy="4756411"/>
          </a:xfrm>
        </p:spPr>
        <p:txBody>
          <a:bodyPr>
            <a:normAutofit/>
          </a:bodyPr>
          <a:lstStyle/>
          <a:p>
            <a:r>
              <a:rPr lang="en-US" sz="3200" dirty="0" smtClean="0"/>
              <a:t>Who needs to know –</a:t>
            </a:r>
            <a:r>
              <a:rPr lang="en-US" sz="3200" i="1" dirty="0" smtClean="0">
                <a:solidFill>
                  <a:srgbClr val="FF0000"/>
                </a:solidFill>
              </a:rPr>
              <a:t>specifically and generally</a:t>
            </a:r>
          </a:p>
          <a:p>
            <a:endParaRPr lang="en-US" dirty="0"/>
          </a:p>
          <a:p>
            <a:r>
              <a:rPr lang="en-US" sz="3200" dirty="0" smtClean="0">
                <a:solidFill>
                  <a:srgbClr val="FF0000"/>
                </a:solidFill>
              </a:rPr>
              <a:t>Specifically </a:t>
            </a:r>
            <a:r>
              <a:rPr lang="en-US" sz="3200" dirty="0" smtClean="0"/>
              <a:t>– those at the sharp end</a:t>
            </a:r>
          </a:p>
          <a:p>
            <a:pPr lvl="1"/>
            <a:r>
              <a:rPr lang="en-US" dirty="0" smtClean="0"/>
              <a:t>Midwives</a:t>
            </a:r>
          </a:p>
          <a:p>
            <a:pPr lvl="1"/>
            <a:r>
              <a:rPr lang="en-US" dirty="0" err="1" smtClean="0"/>
              <a:t>Paediatric</a:t>
            </a:r>
            <a:r>
              <a:rPr lang="en-US" dirty="0" smtClean="0"/>
              <a:t> nurses</a:t>
            </a:r>
          </a:p>
          <a:p>
            <a:pPr lvl="1"/>
            <a:r>
              <a:rPr lang="en-US" dirty="0" smtClean="0"/>
              <a:t>Neonatal and other doctors – especially trainees</a:t>
            </a:r>
          </a:p>
          <a:p>
            <a:pPr lvl="1"/>
            <a:endParaRPr lang="en-US" dirty="0"/>
          </a:p>
          <a:p>
            <a:r>
              <a:rPr lang="en-US" sz="3200" dirty="0" smtClean="0">
                <a:solidFill>
                  <a:srgbClr val="FF0000"/>
                </a:solidFill>
              </a:rPr>
              <a:t>Generally</a:t>
            </a:r>
          </a:p>
          <a:p>
            <a:pPr lvl="1"/>
            <a:r>
              <a:rPr lang="en-US" dirty="0" smtClean="0"/>
              <a:t>All health care students and practitioners</a:t>
            </a:r>
          </a:p>
          <a:p>
            <a:pPr lvl="1"/>
            <a:r>
              <a:rPr lang="en-US" dirty="0" smtClean="0"/>
              <a:t>The general public</a:t>
            </a:r>
            <a:r>
              <a:rPr lang="mr-IN" dirty="0" smtClean="0"/>
              <a:t>…</a:t>
            </a:r>
            <a:r>
              <a:rPr lang="en-GB" dirty="0" smtClean="0"/>
              <a:t>.</a:t>
            </a:r>
            <a:endParaRPr lang="en-US" dirty="0"/>
          </a:p>
        </p:txBody>
      </p:sp>
    </p:spTree>
    <p:extLst>
      <p:ext uri="{BB962C8B-B14F-4D97-AF65-F5344CB8AC3E}">
        <p14:creationId xmlns:p14="http://schemas.microsoft.com/office/powerpoint/2010/main" val="1611623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4"/>
          <p:cNvSpPr>
            <a:spLocks noGrp="1"/>
          </p:cNvSpPr>
          <p:nvPr>
            <p:ph type="title" idx="4294967295"/>
          </p:nvPr>
        </p:nvSpPr>
        <p:spPr>
          <a:xfrm>
            <a:off x="630621" y="185642"/>
            <a:ext cx="10515600" cy="1325563"/>
          </a:xfrm>
        </p:spPr>
        <p:txBody>
          <a:bodyPr/>
          <a:lstStyle/>
          <a:p>
            <a:r>
              <a:rPr lang="en-US" altLang="x-none" b="1" dirty="0" smtClean="0">
                <a:ea typeface="ＭＳ Ｐゴシック" charset="-128"/>
              </a:rPr>
              <a:t>What things do we need to know about?</a:t>
            </a:r>
            <a:endParaRPr lang="en-US" altLang="x-none" b="1" dirty="0">
              <a:ea typeface="ＭＳ Ｐゴシック" charset="-128"/>
            </a:endParaRPr>
          </a:p>
        </p:txBody>
      </p:sp>
      <p:sp>
        <p:nvSpPr>
          <p:cNvPr id="224258" name="Content Placeholder 5"/>
          <p:cNvSpPr>
            <a:spLocks noGrp="1"/>
          </p:cNvSpPr>
          <p:nvPr>
            <p:ph idx="4294967295"/>
          </p:nvPr>
        </p:nvSpPr>
        <p:spPr>
          <a:xfrm>
            <a:off x="480150" y="1511205"/>
            <a:ext cx="11390312" cy="5167387"/>
          </a:xfrm>
        </p:spPr>
        <p:txBody>
          <a:bodyPr>
            <a:normAutofit/>
          </a:bodyPr>
          <a:lstStyle/>
          <a:p>
            <a:pPr eaLnBrk="1" hangingPunct="1"/>
            <a:r>
              <a:rPr lang="en-US" altLang="x-none" dirty="0">
                <a:ea typeface="ＭＳ Ｐゴシック" charset="-128"/>
              </a:rPr>
              <a:t>Do we have to decide sex/gender in infancy</a:t>
            </a:r>
            <a:r>
              <a:rPr lang="en-US" altLang="x-none" dirty="0" smtClean="0">
                <a:ea typeface="ＭＳ Ｐゴシック" charset="-128"/>
              </a:rPr>
              <a:t>?</a:t>
            </a:r>
          </a:p>
          <a:p>
            <a:r>
              <a:rPr lang="en-US" altLang="x-none" dirty="0">
                <a:ea typeface="ＭＳ Ｐゴシック" charset="-128"/>
              </a:rPr>
              <a:t>Who should decide the sex of rearing and any interventions anyway?</a:t>
            </a:r>
          </a:p>
          <a:p>
            <a:pPr lvl="1"/>
            <a:r>
              <a:rPr lang="en-US" altLang="x-none" dirty="0">
                <a:ea typeface="ＭＳ Ｐゴシック" charset="-128"/>
              </a:rPr>
              <a:t>Doctors?</a:t>
            </a:r>
          </a:p>
          <a:p>
            <a:pPr lvl="1"/>
            <a:r>
              <a:rPr lang="en-US" altLang="x-none" dirty="0">
                <a:ea typeface="ＭＳ Ｐゴシック" charset="-128"/>
              </a:rPr>
              <a:t>Parents?</a:t>
            </a:r>
          </a:p>
          <a:p>
            <a:pPr lvl="1"/>
            <a:r>
              <a:rPr lang="en-US" altLang="x-none" dirty="0">
                <a:ea typeface="ＭＳ Ｐゴシック" charset="-128"/>
              </a:rPr>
              <a:t>Child/adolescent when older</a:t>
            </a:r>
            <a:r>
              <a:rPr lang="en-US" altLang="x-none" dirty="0" smtClean="0">
                <a:ea typeface="ＭＳ Ｐゴシック" charset="-128"/>
              </a:rPr>
              <a:t>?</a:t>
            </a:r>
            <a:endParaRPr lang="en-US" altLang="x-none" dirty="0">
              <a:ea typeface="ＭＳ Ｐゴシック" charset="-128"/>
            </a:endParaRPr>
          </a:p>
          <a:p>
            <a:pPr eaLnBrk="1" hangingPunct="1"/>
            <a:r>
              <a:rPr lang="en-US" altLang="x-none" dirty="0">
                <a:ea typeface="ＭＳ Ｐゴシック" charset="-128"/>
              </a:rPr>
              <a:t>Treatments: testosterone to attempt completion of </a:t>
            </a:r>
            <a:r>
              <a:rPr lang="en-US" altLang="x-none" dirty="0" err="1">
                <a:ea typeface="ＭＳ Ｐゴシック" charset="-128"/>
              </a:rPr>
              <a:t>masculinisation</a:t>
            </a:r>
            <a:endParaRPr lang="en-US" altLang="x-none" dirty="0">
              <a:ea typeface="ＭＳ Ｐゴシック" charset="-128"/>
            </a:endParaRPr>
          </a:p>
          <a:p>
            <a:pPr eaLnBrk="1" hangingPunct="1"/>
            <a:r>
              <a:rPr lang="en-US" altLang="x-none" dirty="0">
                <a:ea typeface="ＭＳ Ｐゴシック" charset="-128"/>
              </a:rPr>
              <a:t>Surgery to correct </a:t>
            </a:r>
            <a:r>
              <a:rPr lang="en-US" altLang="en-US" dirty="0">
                <a:ea typeface="ＭＳ Ｐゴシック" charset="-128"/>
              </a:rPr>
              <a:t>‘</a:t>
            </a:r>
            <a:r>
              <a:rPr lang="en-US" altLang="x-none" dirty="0">
                <a:ea typeface="ＭＳ Ｐゴシック" charset="-128"/>
              </a:rPr>
              <a:t>deformed</a:t>
            </a:r>
            <a:r>
              <a:rPr lang="en-US" altLang="en-US" dirty="0">
                <a:ea typeface="ＭＳ Ｐゴシック" charset="-128"/>
              </a:rPr>
              <a:t>’</a:t>
            </a:r>
            <a:r>
              <a:rPr lang="en-US" altLang="x-none" dirty="0">
                <a:ea typeface="ＭＳ Ｐゴシック" charset="-128"/>
              </a:rPr>
              <a:t> </a:t>
            </a:r>
            <a:r>
              <a:rPr lang="en-US" altLang="x-none" dirty="0" smtClean="0">
                <a:ea typeface="ＭＳ Ｐゴシック" charset="-128"/>
              </a:rPr>
              <a:t>genitalia: is there a need to do this in infancy or </a:t>
            </a:r>
            <a:r>
              <a:rPr lang="en-US" altLang="x-none" dirty="0" smtClean="0">
                <a:ea typeface="ＭＳ Ｐゴシック" charset="-128"/>
              </a:rPr>
              <a:t>childhood? </a:t>
            </a:r>
            <a:endParaRPr lang="en-US" altLang="x-none" dirty="0" smtClean="0">
              <a:ea typeface="ＭＳ Ｐゴシック" charset="-128"/>
            </a:endParaRPr>
          </a:p>
          <a:p>
            <a:pPr lvl="1"/>
            <a:r>
              <a:rPr lang="en-US" altLang="x-none" dirty="0" smtClean="0">
                <a:ea typeface="ＭＳ Ｐゴシック" charset="-128"/>
              </a:rPr>
              <a:t>Longer term complications</a:t>
            </a:r>
          </a:p>
          <a:p>
            <a:r>
              <a:rPr lang="en-US" altLang="x-none" dirty="0" smtClean="0">
                <a:solidFill>
                  <a:srgbClr val="FF0000"/>
                </a:solidFill>
                <a:ea typeface="ＭＳ Ｐゴシック" charset="-128"/>
              </a:rPr>
              <a:t>NB</a:t>
            </a:r>
            <a:r>
              <a:rPr lang="en-US" altLang="x-none" dirty="0" smtClean="0">
                <a:ea typeface="ＭＳ Ｐゴシック" charset="-128"/>
              </a:rPr>
              <a:t> gender </a:t>
            </a:r>
            <a:r>
              <a:rPr lang="en-US" altLang="x-none" dirty="0">
                <a:ea typeface="ＭＳ Ｐゴシック" charset="-128"/>
              </a:rPr>
              <a:t>identification may not equate with presumed biological sex</a:t>
            </a:r>
          </a:p>
          <a:p>
            <a:pPr lvl="1"/>
            <a:r>
              <a:rPr lang="en-US" altLang="x-none" i="1" dirty="0" smtClean="0">
                <a:ea typeface="ＭＳ Ｐゴシック" charset="-128"/>
              </a:rPr>
              <a:t>Gender </a:t>
            </a:r>
            <a:r>
              <a:rPr lang="en-US" altLang="x-none" i="1" dirty="0">
                <a:ea typeface="ＭＳ Ｐゴシック" charset="-128"/>
              </a:rPr>
              <a:t>dysphoria</a:t>
            </a:r>
          </a:p>
          <a:p>
            <a:pPr lvl="1" eaLnBrk="1" hangingPunct="1"/>
            <a:endParaRPr lang="en-US" altLang="x-none" dirty="0">
              <a:ea typeface="ＭＳ Ｐゴシック" charset="-128"/>
            </a:endParaRPr>
          </a:p>
          <a:p>
            <a:pPr eaLnBrk="1" hangingPunct="1"/>
            <a:endParaRPr lang="en-US" altLang="x-none" dirty="0">
              <a:ea typeface="ＭＳ Ｐゴシック" charset="-128"/>
            </a:endParaRPr>
          </a:p>
          <a:p>
            <a:endParaRPr lang="en-US" altLang="x-none" dirty="0">
              <a:ea typeface="ＭＳ Ｐゴシック" charset="-12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53877063"/>
              </p:ext>
            </p:extLst>
          </p:nvPr>
        </p:nvGraphicFramePr>
        <p:xfrm>
          <a:off x="10238138" y="316566"/>
          <a:ext cx="1299069" cy="1681544"/>
        </p:xfrm>
        <a:graphic>
          <a:graphicData uri="http://schemas.openxmlformats.org/presentationml/2006/ole">
            <mc:AlternateContent xmlns:mc="http://schemas.openxmlformats.org/markup-compatibility/2006">
              <mc:Choice xmlns:v="urn:schemas-microsoft-com:vml" Requires="v">
                <p:oleObj spid="_x0000_s1045" name="Clip" r:id="rId3" imgW="3850277" imgH="5483134" progId="MS_ClipArt_Gallery.2">
                  <p:embed/>
                </p:oleObj>
              </mc:Choice>
              <mc:Fallback>
                <p:oleObj name="Clip" r:id="rId3" imgW="3850277" imgH="548313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8138" y="316566"/>
                        <a:ext cx="1299069" cy="16815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12254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706055" y="367878"/>
            <a:ext cx="10656888" cy="1752600"/>
          </a:xfrm>
        </p:spPr>
        <p:txBody>
          <a:bodyPr>
            <a:normAutofit fontScale="90000"/>
          </a:bodyPr>
          <a:lstStyle/>
          <a:p>
            <a:pPr>
              <a:defRPr/>
            </a:pPr>
            <a:r>
              <a:rPr lang="en-US" b="1" dirty="0" smtClean="0"/>
              <a:t>Gender Dysphoria (DSM-V)</a:t>
            </a:r>
            <a:br>
              <a:rPr lang="en-US" b="1" dirty="0" smtClean="0"/>
            </a:br>
            <a:r>
              <a:rPr lang="en-US" sz="4800" b="1" dirty="0" smtClean="0"/>
              <a:t>Gender </a:t>
            </a:r>
            <a:r>
              <a:rPr lang="en-US" sz="4800" b="1" dirty="0"/>
              <a:t>Incongruence (WHO</a:t>
            </a:r>
            <a:r>
              <a:rPr lang="en-US" sz="4800" b="1" dirty="0" smtClean="0"/>
              <a:t>)</a:t>
            </a:r>
            <a:r>
              <a:rPr lang="en-US" sz="4800" b="1" dirty="0"/>
              <a:t/>
            </a:r>
            <a:br>
              <a:rPr lang="en-US" sz="4800" b="1" dirty="0"/>
            </a:br>
            <a:r>
              <a:rPr lang="en-US" sz="2400" i="1" dirty="0">
                <a:cs typeface="+mj-cs"/>
              </a:rPr>
              <a:t>formerly</a:t>
            </a:r>
            <a:r>
              <a:rPr lang="en-US" sz="4800" dirty="0">
                <a:cs typeface="+mj-cs"/>
              </a:rPr>
              <a:t> </a:t>
            </a:r>
            <a:r>
              <a:rPr lang="en-US" sz="3600" dirty="0" smtClean="0">
                <a:cs typeface="+mj-cs"/>
              </a:rPr>
              <a:t>Gender </a:t>
            </a:r>
            <a:r>
              <a:rPr lang="en-US" sz="3600" dirty="0" smtClean="0">
                <a:cs typeface="+mj-cs"/>
              </a:rPr>
              <a:t>Identity </a:t>
            </a:r>
            <a:r>
              <a:rPr lang="en-US" sz="3600" dirty="0">
                <a:cs typeface="+mj-cs"/>
              </a:rPr>
              <a:t>Disorder</a:t>
            </a:r>
          </a:p>
        </p:txBody>
      </p:sp>
      <p:sp>
        <p:nvSpPr>
          <p:cNvPr id="6" name="Content Placeholder 5"/>
          <p:cNvSpPr>
            <a:spLocks noGrp="1"/>
          </p:cNvSpPr>
          <p:nvPr>
            <p:ph idx="4294967295"/>
          </p:nvPr>
        </p:nvSpPr>
        <p:spPr>
          <a:xfrm>
            <a:off x="706055" y="2690853"/>
            <a:ext cx="10656888" cy="4525962"/>
          </a:xfrm>
        </p:spPr>
        <p:txBody>
          <a:bodyPr/>
          <a:lstStyle/>
          <a:p>
            <a:pPr eaLnBrk="1" hangingPunct="1">
              <a:defRPr/>
            </a:pPr>
            <a:r>
              <a:rPr lang="en-US" dirty="0" smtClean="0">
                <a:cs typeface="+mn-cs"/>
              </a:rPr>
              <a:t>Gender of identification different from birth sex</a:t>
            </a:r>
            <a:endParaRPr lang="en-US" dirty="0" smtClean="0">
              <a:cs typeface="+mn-cs"/>
            </a:endParaRPr>
          </a:p>
          <a:p>
            <a:pPr eaLnBrk="1" hangingPunct="1">
              <a:defRPr/>
            </a:pPr>
            <a:r>
              <a:rPr lang="en-US" dirty="0" smtClean="0">
                <a:cs typeface="+mn-cs"/>
              </a:rPr>
              <a:t>Sometimes present from birth</a:t>
            </a:r>
          </a:p>
          <a:p>
            <a:pPr eaLnBrk="1" hangingPunct="1">
              <a:defRPr/>
            </a:pPr>
            <a:r>
              <a:rPr lang="en-US" dirty="0" smtClean="0">
                <a:cs typeface="+mn-cs"/>
              </a:rPr>
              <a:t>Can develop in childhood, adolescence or as adult</a:t>
            </a:r>
          </a:p>
          <a:p>
            <a:pPr eaLnBrk="1" hangingPunct="1">
              <a:defRPr/>
            </a:pPr>
            <a:r>
              <a:rPr lang="en-US" dirty="0" smtClean="0">
                <a:cs typeface="+mn-cs"/>
              </a:rPr>
              <a:t>Formal diagnostic process </a:t>
            </a:r>
            <a:r>
              <a:rPr lang="en-US" i="1" dirty="0" smtClean="0">
                <a:cs typeface="+mn-cs"/>
              </a:rPr>
              <a:t>DSM-V and </a:t>
            </a:r>
            <a:r>
              <a:rPr lang="en-US" i="1" dirty="0" smtClean="0">
                <a:cs typeface="+mn-cs"/>
              </a:rPr>
              <a:t>ICD-11 (WHO)</a:t>
            </a:r>
            <a:endParaRPr lang="en-US" i="1" dirty="0" smtClean="0">
              <a:cs typeface="+mn-cs"/>
            </a:endParaRPr>
          </a:p>
          <a:p>
            <a:pPr lvl="1" eaLnBrk="1" hangingPunct="1">
              <a:defRPr/>
            </a:pPr>
            <a:r>
              <a:rPr lang="en-US" dirty="0" smtClean="0"/>
              <a:t>Persistent cross gender identification</a:t>
            </a:r>
          </a:p>
          <a:p>
            <a:pPr lvl="1" eaLnBrk="1" hangingPunct="1">
              <a:defRPr/>
            </a:pPr>
            <a:r>
              <a:rPr lang="en-US" dirty="0" smtClean="0"/>
              <a:t>Extreme dislike of body/genitalia/function- </a:t>
            </a:r>
            <a:r>
              <a:rPr lang="en-US" b="1" dirty="0" smtClean="0">
                <a:solidFill>
                  <a:srgbClr val="FF0000"/>
                </a:solidFill>
              </a:rPr>
              <a:t>the dysphoria</a:t>
            </a:r>
          </a:p>
          <a:p>
            <a:pPr lvl="1" eaLnBrk="1" hangingPunct="1">
              <a:defRPr/>
            </a:pPr>
            <a:r>
              <a:rPr lang="en-US" dirty="0" smtClean="0"/>
              <a:t>Living in opposite role</a:t>
            </a:r>
            <a:endParaRPr lang="en-US" dirty="0"/>
          </a:p>
        </p:txBody>
      </p:sp>
    </p:spTree>
    <p:extLst>
      <p:ext uri="{BB962C8B-B14F-4D97-AF65-F5344CB8AC3E}">
        <p14:creationId xmlns:p14="http://schemas.microsoft.com/office/powerpoint/2010/main" val="468549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33400" y="191922"/>
            <a:ext cx="10972800" cy="1012825"/>
          </a:xfrm>
        </p:spPr>
        <p:txBody>
          <a:bodyPr/>
          <a:lstStyle/>
          <a:p>
            <a:r>
              <a:rPr lang="en-US" sz="4000" b="1" dirty="0" smtClean="0"/>
              <a:t>Some </a:t>
            </a:r>
            <a:r>
              <a:rPr lang="en-US" sz="4000" b="1" dirty="0" smtClean="0"/>
              <a:t>definitions</a:t>
            </a:r>
            <a:r>
              <a:rPr lang="en-GB" sz="4000" b="1" dirty="0" smtClean="0"/>
              <a:t> on gender</a:t>
            </a:r>
            <a:endParaRPr lang="en-US" sz="4000" b="1" dirty="0"/>
          </a:p>
        </p:txBody>
      </p:sp>
      <p:pic>
        <p:nvPicPr>
          <p:cNvPr id="4" name="Content Placeholder 3"/>
          <p:cNvPicPr>
            <a:picLocks noGrp="1" noChangeAspect="1"/>
          </p:cNvPicPr>
          <p:nvPr>
            <p:ph idx="4294967295"/>
          </p:nvPr>
        </p:nvPicPr>
        <p:blipFill>
          <a:blip r:embed="rId2"/>
          <a:stretch>
            <a:fillRect/>
          </a:stretch>
        </p:blipFill>
        <p:spPr>
          <a:xfrm>
            <a:off x="533448" y="1204747"/>
            <a:ext cx="4294188" cy="1647825"/>
          </a:xfrm>
          <a:prstGeom prst="rect">
            <a:avLst/>
          </a:prstGeom>
        </p:spPr>
      </p:pic>
      <p:pic>
        <p:nvPicPr>
          <p:cNvPr id="2" name="Picture 1"/>
          <p:cNvPicPr>
            <a:picLocks noChangeAspect="1"/>
          </p:cNvPicPr>
          <p:nvPr/>
        </p:nvPicPr>
        <p:blipFill>
          <a:blip r:embed="rId3"/>
          <a:stretch>
            <a:fillRect/>
          </a:stretch>
        </p:blipFill>
        <p:spPr>
          <a:xfrm>
            <a:off x="533400" y="3187699"/>
            <a:ext cx="4294236" cy="1902936"/>
          </a:xfrm>
          <a:prstGeom prst="rect">
            <a:avLst/>
          </a:prstGeom>
        </p:spPr>
      </p:pic>
      <p:pic>
        <p:nvPicPr>
          <p:cNvPr id="5" name="Picture 4"/>
          <p:cNvPicPr>
            <a:picLocks noChangeAspect="1"/>
          </p:cNvPicPr>
          <p:nvPr/>
        </p:nvPicPr>
        <p:blipFill>
          <a:blip r:embed="rId4"/>
          <a:stretch>
            <a:fillRect/>
          </a:stretch>
        </p:blipFill>
        <p:spPr>
          <a:xfrm>
            <a:off x="7488001" y="1204747"/>
            <a:ext cx="3981519" cy="3965905"/>
          </a:xfrm>
          <a:prstGeom prst="rect">
            <a:avLst/>
          </a:prstGeom>
        </p:spPr>
      </p:pic>
      <p:sp>
        <p:nvSpPr>
          <p:cNvPr id="8" name="Right Arrow 7"/>
          <p:cNvSpPr/>
          <p:nvPr/>
        </p:nvSpPr>
        <p:spPr>
          <a:xfrm>
            <a:off x="4927600" y="3644900"/>
            <a:ext cx="2489708" cy="700532"/>
          </a:xfrm>
          <a:prstGeom prst="rightArrow">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quot;No&quot; Symbol 9"/>
          <p:cNvSpPr/>
          <p:nvPr/>
        </p:nvSpPr>
        <p:spPr>
          <a:xfrm>
            <a:off x="5308600" y="3175000"/>
            <a:ext cx="1549400" cy="1511300"/>
          </a:xfrm>
          <a:prstGeom prst="noSmoking">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341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Content Placeholder 2"/>
          <p:cNvSpPr>
            <a:spLocks noGrp="1"/>
          </p:cNvSpPr>
          <p:nvPr>
            <p:ph type="body" sz="quarter" idx="4294967295"/>
          </p:nvPr>
        </p:nvSpPr>
        <p:spPr>
          <a:xfrm>
            <a:off x="1034005" y="1537530"/>
            <a:ext cx="10041867" cy="1404938"/>
          </a:xfrm>
        </p:spPr>
        <p:txBody>
          <a:bodyPr>
            <a:normAutofit fontScale="25000" lnSpcReduction="20000"/>
          </a:bodyPr>
          <a:lstStyle/>
          <a:p>
            <a:pPr>
              <a:defRPr/>
            </a:pPr>
            <a:r>
              <a:rPr lang="en-US" altLang="x-none" sz="14400" b="1" dirty="0">
                <a:solidFill>
                  <a:srgbClr val="FF00FF"/>
                </a:solidFill>
                <a:ea typeface="ＭＳ Ｐゴシック" charset="-128"/>
              </a:rPr>
              <a:t>Sex</a:t>
            </a:r>
          </a:p>
          <a:p>
            <a:pPr>
              <a:defRPr/>
            </a:pPr>
            <a:r>
              <a:rPr lang="en-US" altLang="x-none" sz="14400" b="1" dirty="0">
                <a:solidFill>
                  <a:schemeClr val="accent3"/>
                </a:solidFill>
                <a:ea typeface="ＭＳ Ｐゴシック" charset="-128"/>
              </a:rPr>
              <a:t>Gender</a:t>
            </a:r>
          </a:p>
          <a:p>
            <a:pPr>
              <a:defRPr/>
            </a:pPr>
            <a:r>
              <a:rPr lang="en-US" altLang="x-none" sz="14400" b="1" dirty="0">
                <a:solidFill>
                  <a:schemeClr val="tx1">
                    <a:lumMod val="60000"/>
                    <a:lumOff val="40000"/>
                  </a:schemeClr>
                </a:solidFill>
                <a:ea typeface="ＭＳ Ｐゴシック" charset="-128"/>
              </a:rPr>
              <a:t>Transvestite</a:t>
            </a:r>
          </a:p>
          <a:p>
            <a:pPr>
              <a:defRPr/>
            </a:pPr>
            <a:r>
              <a:rPr lang="en-US" altLang="x-none" sz="14400" b="1" dirty="0" smtClean="0">
                <a:solidFill>
                  <a:srgbClr val="00B050"/>
                </a:solidFill>
                <a:ea typeface="ＭＳ Ｐゴシック" charset="-128"/>
              </a:rPr>
              <a:t>Transgender</a:t>
            </a:r>
            <a:r>
              <a:rPr lang="mr-IN" altLang="x-none" sz="14400" b="1" dirty="0" smtClean="0">
                <a:solidFill>
                  <a:srgbClr val="00B050"/>
                </a:solidFill>
                <a:ea typeface="ＭＳ Ｐゴシック" charset="-128"/>
              </a:rPr>
              <a:t>……</a:t>
            </a:r>
            <a:r>
              <a:rPr lang="en-US" altLang="x-none" sz="14400" b="1" strike="sngStrike" dirty="0" smtClean="0">
                <a:solidFill>
                  <a:srgbClr val="00B050"/>
                </a:solidFill>
                <a:ea typeface="ＭＳ Ｐゴシック" charset="-128"/>
              </a:rPr>
              <a:t>Transsexual</a:t>
            </a:r>
          </a:p>
          <a:p>
            <a:pPr>
              <a:defRPr/>
            </a:pPr>
            <a:r>
              <a:rPr lang="en-US" altLang="x-none" sz="14400" b="1" dirty="0">
                <a:solidFill>
                  <a:srgbClr val="FFC000"/>
                </a:solidFill>
                <a:ea typeface="ＭＳ Ｐゴシック" charset="-128"/>
              </a:rPr>
              <a:t>Trans </a:t>
            </a:r>
            <a:r>
              <a:rPr lang="en-US" altLang="x-none" sz="14400" b="1" dirty="0" smtClean="0">
                <a:solidFill>
                  <a:srgbClr val="FFC000"/>
                </a:solidFill>
                <a:ea typeface="ＭＳ Ｐゴシック" charset="-128"/>
              </a:rPr>
              <a:t>male/masculine</a:t>
            </a:r>
            <a:r>
              <a:rPr lang="mr-IN" altLang="x-none" sz="14400" b="1" dirty="0" smtClean="0">
                <a:solidFill>
                  <a:srgbClr val="FFC000"/>
                </a:solidFill>
                <a:ea typeface="ＭＳ Ｐゴシック" charset="-128"/>
              </a:rPr>
              <a:t>……</a:t>
            </a:r>
            <a:r>
              <a:rPr lang="en-GB" altLang="x-none" sz="14400" b="1" dirty="0">
                <a:solidFill>
                  <a:srgbClr val="FFC000"/>
                </a:solidFill>
                <a:ea typeface="ＭＳ Ｐゴシック" charset="-128"/>
              </a:rPr>
              <a:t>..</a:t>
            </a:r>
            <a:r>
              <a:rPr lang="en-US" altLang="x-none" sz="14400" b="1" dirty="0">
                <a:solidFill>
                  <a:srgbClr val="FFC000"/>
                </a:solidFill>
                <a:ea typeface="ＭＳ Ｐゴシック" charset="-128"/>
              </a:rPr>
              <a:t>Trans </a:t>
            </a:r>
            <a:r>
              <a:rPr lang="en-US" altLang="x-none" sz="14400" b="1" dirty="0" smtClean="0">
                <a:solidFill>
                  <a:srgbClr val="FFC000"/>
                </a:solidFill>
                <a:ea typeface="ＭＳ Ｐゴシック" charset="-128"/>
              </a:rPr>
              <a:t>female/feminine</a:t>
            </a:r>
            <a:endParaRPr lang="en-US" altLang="x-none" sz="14400" b="1" dirty="0" smtClean="0">
              <a:solidFill>
                <a:srgbClr val="00B050"/>
              </a:solidFill>
              <a:ea typeface="ＭＳ Ｐゴシック" charset="-128"/>
            </a:endParaRPr>
          </a:p>
          <a:p>
            <a:pPr>
              <a:defRPr/>
            </a:pPr>
            <a:r>
              <a:rPr lang="en-US" altLang="x-none" sz="14400" b="1" dirty="0" smtClean="0">
                <a:solidFill>
                  <a:srgbClr val="FF0000"/>
                </a:solidFill>
                <a:ea typeface="ＭＳ Ｐゴシック" charset="-128"/>
              </a:rPr>
              <a:t>Gender </a:t>
            </a:r>
            <a:r>
              <a:rPr lang="en-US" altLang="x-none" sz="14400" b="1" dirty="0" smtClean="0">
                <a:solidFill>
                  <a:srgbClr val="FF0000"/>
                </a:solidFill>
                <a:ea typeface="ＭＳ Ｐゴシック" charset="-128"/>
              </a:rPr>
              <a:t>queer </a:t>
            </a:r>
          </a:p>
          <a:p>
            <a:pPr>
              <a:defRPr/>
            </a:pPr>
            <a:r>
              <a:rPr lang="en-US" altLang="x-none" sz="14400" b="1" dirty="0" smtClean="0">
                <a:solidFill>
                  <a:srgbClr val="D93B98"/>
                </a:solidFill>
                <a:ea typeface="ＭＳ Ｐゴシック" charset="-128"/>
              </a:rPr>
              <a:t>Non-binary</a:t>
            </a:r>
          </a:p>
          <a:p>
            <a:pPr>
              <a:defRPr/>
            </a:pPr>
            <a:r>
              <a:rPr lang="en-US" altLang="x-none" sz="14400" b="1" dirty="0" smtClean="0">
                <a:solidFill>
                  <a:srgbClr val="7030A0"/>
                </a:solidFill>
                <a:ea typeface="ＭＳ Ｐゴシック" charset="-128"/>
              </a:rPr>
              <a:t>Gender variant</a:t>
            </a:r>
            <a:endParaRPr lang="en-US" altLang="x-none" sz="14400" b="1" dirty="0" smtClean="0">
              <a:solidFill>
                <a:srgbClr val="D93B98"/>
              </a:solidFill>
              <a:ea typeface="ＭＳ Ｐゴシック" charset="-128"/>
            </a:endParaRPr>
          </a:p>
          <a:p>
            <a:pPr>
              <a:defRPr/>
            </a:pPr>
            <a:r>
              <a:rPr lang="en-US" sz="14400" b="1" dirty="0">
                <a:solidFill>
                  <a:schemeClr val="tx2"/>
                </a:solidFill>
              </a:rPr>
              <a:t>Transgender and gender diverse young people</a:t>
            </a:r>
          </a:p>
          <a:p>
            <a:pPr>
              <a:defRPr/>
            </a:pPr>
            <a:endParaRPr lang="en-US" altLang="x-none" sz="14400" b="1" dirty="0" smtClean="0">
              <a:solidFill>
                <a:srgbClr val="D93B98"/>
              </a:solidFill>
              <a:ea typeface="ＭＳ Ｐゴシック" charset="-128"/>
            </a:endParaRPr>
          </a:p>
          <a:p>
            <a:pPr>
              <a:defRPr/>
            </a:pPr>
            <a:endParaRPr lang="en-US" altLang="x-none" b="1" dirty="0">
              <a:ea typeface="ＭＳ Ｐゴシック" charset="-128"/>
            </a:endParaRPr>
          </a:p>
        </p:txBody>
      </p:sp>
      <p:sp>
        <p:nvSpPr>
          <p:cNvPr id="227329" name="Title 1"/>
          <p:cNvSpPr>
            <a:spLocks noGrp="1"/>
          </p:cNvSpPr>
          <p:nvPr>
            <p:ph type="title" idx="4294967295"/>
          </p:nvPr>
        </p:nvSpPr>
        <p:spPr>
          <a:xfrm>
            <a:off x="663615" y="398724"/>
            <a:ext cx="10972800" cy="1012825"/>
          </a:xfrm>
        </p:spPr>
        <p:txBody>
          <a:bodyPr/>
          <a:lstStyle/>
          <a:p>
            <a:r>
              <a:rPr lang="en-US" altLang="x-none" sz="4000" b="1" dirty="0" smtClean="0">
                <a:ea typeface="ＭＳ Ｐゴシック" charset="-128"/>
              </a:rPr>
              <a:t>Names for different genders: </a:t>
            </a:r>
            <a:r>
              <a:rPr lang="en-US" altLang="x-none" sz="4000" b="1" i="1" dirty="0">
                <a:ea typeface="ＭＳ Ｐゴシック" charset="-128"/>
              </a:rPr>
              <a:t>what do they all mean?</a:t>
            </a:r>
          </a:p>
        </p:txBody>
      </p:sp>
    </p:spTree>
    <p:extLst>
      <p:ext uri="{BB962C8B-B14F-4D97-AF65-F5344CB8AC3E}">
        <p14:creationId xmlns:p14="http://schemas.microsoft.com/office/powerpoint/2010/main" val="15213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656860" y="1470262"/>
            <a:ext cx="6484937" cy="3584298"/>
          </a:xfrm>
        </p:spPr>
        <p:txBody>
          <a:bodyPr>
            <a:normAutofit/>
          </a:bodyPr>
          <a:lstStyle/>
          <a:p>
            <a:r>
              <a:rPr lang="en-US" b="1" dirty="0" smtClean="0">
                <a:solidFill>
                  <a:schemeClr val="tx2"/>
                </a:solidFill>
              </a:rPr>
              <a:t>Autosomal </a:t>
            </a:r>
            <a:r>
              <a:rPr lang="en-US" b="1" dirty="0" smtClean="0">
                <a:solidFill>
                  <a:schemeClr val="tx2"/>
                </a:solidFill>
              </a:rPr>
              <a:t>chromosome variations</a:t>
            </a:r>
            <a:endParaRPr lang="en-US" dirty="0"/>
          </a:p>
          <a:p>
            <a:r>
              <a:rPr lang="en-US" b="1" dirty="0">
                <a:solidFill>
                  <a:schemeClr val="tx2"/>
                </a:solidFill>
              </a:rPr>
              <a:t>Sex </a:t>
            </a:r>
            <a:r>
              <a:rPr lang="en-US" b="1" dirty="0" smtClean="0">
                <a:solidFill>
                  <a:schemeClr val="tx2"/>
                </a:solidFill>
              </a:rPr>
              <a:t>chromosome </a:t>
            </a:r>
            <a:r>
              <a:rPr lang="en-US" b="1" dirty="0" smtClean="0">
                <a:solidFill>
                  <a:schemeClr val="tx2"/>
                </a:solidFill>
              </a:rPr>
              <a:t>variations</a:t>
            </a:r>
            <a:endParaRPr lang="en-US" b="1" dirty="0" smtClean="0">
              <a:solidFill>
                <a:schemeClr val="tx2"/>
              </a:solidFill>
            </a:endParaRPr>
          </a:p>
          <a:p>
            <a:r>
              <a:rPr lang="en-US" b="1" dirty="0" smtClean="0">
                <a:solidFill>
                  <a:schemeClr val="accent1"/>
                </a:solidFill>
              </a:rPr>
              <a:t>NO DIFFERENCE </a:t>
            </a:r>
            <a:r>
              <a:rPr lang="en-US" b="1" dirty="0" smtClean="0">
                <a:solidFill>
                  <a:schemeClr val="accent1"/>
                </a:solidFill>
              </a:rPr>
              <a:t>FOUND</a:t>
            </a:r>
          </a:p>
          <a:p>
            <a:endParaRPr lang="en-US" b="1" dirty="0" smtClean="0">
              <a:solidFill>
                <a:schemeClr val="tx2"/>
              </a:solidFill>
            </a:endParaRPr>
          </a:p>
          <a:p>
            <a:r>
              <a:rPr lang="en-US" b="1" dirty="0" smtClean="0">
                <a:solidFill>
                  <a:schemeClr val="tx2"/>
                </a:solidFill>
              </a:rPr>
              <a:t>Hormonal balance</a:t>
            </a:r>
          </a:p>
          <a:p>
            <a:r>
              <a:rPr lang="en-US" b="1" dirty="0">
                <a:solidFill>
                  <a:schemeClr val="accent1"/>
                </a:solidFill>
              </a:rPr>
              <a:t>NO DIFFERENCE FOUND</a:t>
            </a:r>
          </a:p>
          <a:p>
            <a:endParaRPr lang="en-US" sz="3600" b="1" dirty="0" smtClean="0">
              <a:solidFill>
                <a:schemeClr val="tx2"/>
              </a:solidFill>
            </a:endParaRPr>
          </a:p>
          <a:p>
            <a:endParaRPr lang="en-US" sz="3600" b="1" dirty="0">
              <a:solidFill>
                <a:schemeClr val="tx2"/>
              </a:solidFill>
            </a:endParaRPr>
          </a:p>
        </p:txBody>
      </p:sp>
      <p:pic>
        <p:nvPicPr>
          <p:cNvPr id="8" name="Picture Placeholder 7"/>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16690" b="16690"/>
          <a:stretch>
            <a:fillRect/>
          </a:stretch>
        </p:blipFill>
        <p:spPr>
          <a:xfrm>
            <a:off x="971975" y="1470262"/>
            <a:ext cx="2852187" cy="2847095"/>
          </a:xfrm>
        </p:spPr>
      </p:pic>
      <p:sp>
        <p:nvSpPr>
          <p:cNvPr id="5" name="Title 4"/>
          <p:cNvSpPr>
            <a:spLocks noGrp="1"/>
          </p:cNvSpPr>
          <p:nvPr>
            <p:ph type="title" idx="4294967295"/>
          </p:nvPr>
        </p:nvSpPr>
        <p:spPr>
          <a:xfrm>
            <a:off x="398142" y="0"/>
            <a:ext cx="11666537" cy="1012825"/>
          </a:xfrm>
        </p:spPr>
        <p:txBody>
          <a:bodyPr/>
          <a:lstStyle/>
          <a:p>
            <a:r>
              <a:rPr lang="en-GB" sz="3600" b="1" dirty="0"/>
              <a:t>C</a:t>
            </a:r>
            <a:r>
              <a:rPr lang="en-GB" sz="3600" b="1" dirty="0" smtClean="0"/>
              <a:t>hromosome and endocrine variations </a:t>
            </a:r>
            <a:r>
              <a:rPr lang="en-GB" sz="3600" b="1" dirty="0" smtClean="0"/>
              <a:t>in trans </a:t>
            </a:r>
            <a:r>
              <a:rPr lang="en-GB" sz="3600" b="1" smtClean="0"/>
              <a:t>young people</a:t>
            </a:r>
            <a:endParaRPr lang="en-GB" sz="3600" b="1" dirty="0"/>
          </a:p>
        </p:txBody>
      </p:sp>
      <p:sp>
        <p:nvSpPr>
          <p:cNvPr id="7" name="Rectangle 3"/>
          <p:cNvSpPr>
            <a:spLocks noChangeArrowheads="1"/>
          </p:cNvSpPr>
          <p:nvPr/>
        </p:nvSpPr>
        <p:spPr bwMode="auto">
          <a:xfrm>
            <a:off x="525463" y="687545"/>
            <a:ext cx="557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1800" i="1" dirty="0" smtClean="0">
                <a:solidFill>
                  <a:schemeClr val="tx2"/>
                </a:solidFill>
                <a:latin typeface="Helvetica" charset="0"/>
              </a:rPr>
              <a:t>Butler G et al, Arch </a:t>
            </a:r>
            <a:r>
              <a:rPr lang="en-US" altLang="x-none" sz="1800" i="1" dirty="0">
                <a:solidFill>
                  <a:schemeClr val="tx2"/>
                </a:solidFill>
                <a:latin typeface="Helvetica" charset="0"/>
              </a:rPr>
              <a:t>Dis Child 2018 July;103:631–636</a:t>
            </a:r>
          </a:p>
        </p:txBody>
      </p:sp>
      <p:sp>
        <p:nvSpPr>
          <p:cNvPr id="3" name="TextBox 2"/>
          <p:cNvSpPr txBox="1"/>
          <p:nvPr/>
        </p:nvSpPr>
        <p:spPr>
          <a:xfrm>
            <a:off x="1902850" y="5054560"/>
            <a:ext cx="11798300" cy="1477328"/>
          </a:xfrm>
          <a:prstGeom prst="rect">
            <a:avLst/>
          </a:prstGeom>
          <a:noFill/>
        </p:spPr>
        <p:txBody>
          <a:bodyPr wrap="square" rtlCol="0">
            <a:spAutoFit/>
          </a:bodyPr>
          <a:lstStyle/>
          <a:p>
            <a:r>
              <a:rPr lang="en-US" sz="3600" b="1" dirty="0">
                <a:solidFill>
                  <a:schemeClr val="tx2"/>
                </a:solidFill>
              </a:rPr>
              <a:t>Gender Incongruence </a:t>
            </a:r>
            <a:r>
              <a:rPr lang="en-US" sz="3600" b="1" dirty="0">
                <a:solidFill>
                  <a:srgbClr val="FF0000"/>
                </a:solidFill>
              </a:rPr>
              <a:t>IS NOT THE SAME </a:t>
            </a:r>
            <a:endParaRPr lang="en-US" sz="3600" b="1" dirty="0" smtClean="0">
              <a:solidFill>
                <a:srgbClr val="FF0000"/>
              </a:solidFill>
            </a:endParaRPr>
          </a:p>
          <a:p>
            <a:r>
              <a:rPr lang="en-US" sz="3600" b="1" dirty="0" smtClean="0">
                <a:solidFill>
                  <a:schemeClr val="tx2"/>
                </a:solidFill>
              </a:rPr>
              <a:t>as Differences </a:t>
            </a:r>
            <a:r>
              <a:rPr lang="en-US" sz="3600" b="1" dirty="0" smtClean="0">
                <a:solidFill>
                  <a:schemeClr val="tx2"/>
                </a:solidFill>
              </a:rPr>
              <a:t>of Sex Development (DSD)</a:t>
            </a:r>
            <a:endParaRPr lang="en-US" sz="3600" b="1" dirty="0">
              <a:solidFill>
                <a:schemeClr val="tx2"/>
              </a:solidFill>
            </a:endParaRPr>
          </a:p>
          <a:p>
            <a:endParaRPr lang="en-US" dirty="0"/>
          </a:p>
        </p:txBody>
      </p:sp>
    </p:spTree>
    <p:extLst>
      <p:ext uri="{BB962C8B-B14F-4D97-AF65-F5344CB8AC3E}">
        <p14:creationId xmlns:p14="http://schemas.microsoft.com/office/powerpoint/2010/main" val="128773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02088" y="3337609"/>
            <a:ext cx="11380787" cy="1012825"/>
          </a:xfrm>
        </p:spPr>
        <p:txBody>
          <a:bodyPr>
            <a:normAutofit fontScale="90000"/>
          </a:bodyPr>
          <a:lstStyle/>
          <a:p>
            <a:pPr>
              <a:defRPr/>
            </a:pPr>
            <a:r>
              <a:rPr lang="en-GB" b="1" dirty="0" smtClean="0"/>
              <a:t>Who </a:t>
            </a:r>
            <a:r>
              <a:rPr lang="en-GB" b="1" dirty="0"/>
              <a:t>should provide </a:t>
            </a:r>
            <a:r>
              <a:rPr lang="en-GB" b="1" dirty="0" smtClean="0"/>
              <a:t>the </a:t>
            </a:r>
            <a:r>
              <a:rPr lang="en-GB" b="1" dirty="0"/>
              <a:t>support for trans YP</a:t>
            </a:r>
            <a:r>
              <a:rPr lang="en-GB" b="1" dirty="0" smtClean="0"/>
              <a:t>?</a:t>
            </a:r>
            <a:r>
              <a:rPr lang="en-GB" sz="3200" b="1" dirty="0" smtClean="0"/>
              <a:t/>
            </a:r>
            <a:br>
              <a:rPr lang="en-GB" sz="3200" b="1" dirty="0" smtClean="0"/>
            </a:br>
            <a:r>
              <a:rPr lang="en-GB" sz="3200" b="1" dirty="0"/>
              <a:t/>
            </a:r>
            <a:br>
              <a:rPr lang="en-GB" sz="3200" b="1" dirty="0"/>
            </a:br>
            <a:r>
              <a:rPr lang="en-GB" sz="3600" b="1" dirty="0" smtClean="0"/>
              <a:t/>
            </a:r>
            <a:br>
              <a:rPr lang="en-GB" sz="3600" b="1" dirty="0" smtClean="0"/>
            </a:br>
            <a:r>
              <a:rPr lang="en-GB" sz="2800" b="1" i="1" dirty="0" smtClean="0"/>
              <a:t>Multi-disciplinary </a:t>
            </a:r>
            <a:r>
              <a:rPr lang="en-GB" sz="2800" b="1" i="1" dirty="0"/>
              <a:t>Team</a:t>
            </a:r>
            <a:r>
              <a:rPr lang="en-GB" sz="3600" b="1" dirty="0"/>
              <a:t/>
            </a:r>
            <a:br>
              <a:rPr lang="en-GB" sz="3600" b="1" dirty="0"/>
            </a:br>
            <a:r>
              <a:rPr lang="en-GB" sz="3100" dirty="0"/>
              <a:t/>
            </a:r>
            <a:br>
              <a:rPr lang="en-GB" sz="3100" dirty="0"/>
            </a:br>
            <a:r>
              <a:rPr lang="en-GB" sz="3100" dirty="0" smtClean="0"/>
              <a:t>Clinical </a:t>
            </a:r>
            <a:r>
              <a:rPr lang="en-GB" sz="3100" dirty="0"/>
              <a:t>psychologists</a:t>
            </a:r>
            <a:br>
              <a:rPr lang="en-GB" sz="3100" dirty="0"/>
            </a:br>
            <a:r>
              <a:rPr lang="en-GB" sz="3100" dirty="0"/>
              <a:t>Social workers</a:t>
            </a:r>
            <a:br>
              <a:rPr lang="en-GB" sz="3100" dirty="0"/>
            </a:br>
            <a:r>
              <a:rPr lang="en-GB" sz="3100" dirty="0"/>
              <a:t>Child and adolescent psychotherapists</a:t>
            </a:r>
            <a:br>
              <a:rPr lang="en-GB" sz="3100" dirty="0"/>
            </a:br>
            <a:r>
              <a:rPr lang="en-GB" sz="3100" dirty="0"/>
              <a:t>Family therapists</a:t>
            </a:r>
            <a:br>
              <a:rPr lang="en-GB" sz="3100" dirty="0"/>
            </a:br>
            <a:r>
              <a:rPr lang="en-GB" sz="3100" dirty="0">
                <a:ea typeface="ＭＳ Ｐゴシック" charset="0"/>
                <a:cs typeface="ＭＳ Ｐゴシック" charset="0"/>
              </a:rPr>
              <a:t>Child and adolescent psychiatrists</a:t>
            </a:r>
            <a:r>
              <a:rPr lang="en-GB" sz="3100" dirty="0"/>
              <a:t/>
            </a:r>
            <a:br>
              <a:rPr lang="en-GB" sz="3100" dirty="0"/>
            </a:br>
            <a:r>
              <a:rPr lang="en-GB" sz="3100" dirty="0"/>
              <a:t>Senior Trainees</a:t>
            </a:r>
            <a:br>
              <a:rPr lang="en-GB" sz="3100" dirty="0"/>
            </a:br>
            <a:r>
              <a:rPr lang="en-GB" sz="3100" dirty="0"/>
              <a:t>Research psychologists</a:t>
            </a:r>
            <a:r>
              <a:rPr lang="en-GB" sz="3100" i="1" dirty="0">
                <a:solidFill>
                  <a:schemeClr val="accent2"/>
                </a:solidFill>
              </a:rPr>
              <a:t/>
            </a:r>
            <a:br>
              <a:rPr lang="en-GB" sz="3100" i="1" dirty="0">
                <a:solidFill>
                  <a:schemeClr val="accent2"/>
                </a:solidFill>
              </a:rPr>
            </a:br>
            <a:r>
              <a:rPr lang="en-GB" sz="3100" b="1" dirty="0"/>
              <a:t>Clinical Nurse Specialists</a:t>
            </a:r>
            <a:br>
              <a:rPr lang="en-GB" sz="3100" b="1" dirty="0"/>
            </a:br>
            <a:r>
              <a:rPr lang="en-GB" sz="3100" b="1" dirty="0" smtClean="0"/>
              <a:t>Paediatricians and </a:t>
            </a:r>
            <a:r>
              <a:rPr lang="en-GB" sz="3100" b="1" dirty="0"/>
              <a:t>e</a:t>
            </a:r>
            <a:r>
              <a:rPr lang="en-GB" sz="3100" b="1" dirty="0" smtClean="0"/>
              <a:t>ndocrinologists </a:t>
            </a:r>
            <a:r>
              <a:rPr lang="en-GB" sz="2400" i="1" dirty="0">
                <a:solidFill>
                  <a:schemeClr val="accent2"/>
                </a:solidFill>
              </a:rPr>
              <a:t/>
            </a:r>
            <a:br>
              <a:rPr lang="en-GB" sz="2400" i="1" dirty="0">
                <a:solidFill>
                  <a:schemeClr val="accent2"/>
                </a:solidFill>
              </a:rPr>
            </a:br>
            <a:r>
              <a:rPr lang="en-GB" sz="2400" dirty="0"/>
              <a:t/>
            </a:r>
            <a:br>
              <a:rPr lang="en-GB" sz="2400" dirty="0"/>
            </a:br>
            <a:r>
              <a:rPr lang="en-GB" sz="2400" dirty="0"/>
              <a:t/>
            </a:r>
            <a:br>
              <a:rPr lang="en-GB" sz="2400" dirty="0"/>
            </a:br>
            <a:r>
              <a:rPr lang="en-GB" sz="2400" dirty="0"/>
              <a:t/>
            </a:r>
            <a:br>
              <a:rPr lang="en-GB" sz="2400" dirty="0"/>
            </a:br>
            <a:endParaRPr lang="en-US" dirty="0"/>
          </a:p>
        </p:txBody>
      </p:sp>
      <p:pic>
        <p:nvPicPr>
          <p:cNvPr id="4"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5287" y="2357391"/>
            <a:ext cx="2402887" cy="11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49576" y="1680283"/>
            <a:ext cx="4697633" cy="677108"/>
          </a:xfrm>
          <a:prstGeom prst="rect">
            <a:avLst/>
          </a:prstGeom>
          <a:noFill/>
        </p:spPr>
        <p:txBody>
          <a:bodyPr wrap="none" rtlCol="0">
            <a:spAutoFit/>
          </a:bodyPr>
          <a:lstStyle/>
          <a:p>
            <a:pPr algn="ctr"/>
            <a:r>
              <a:rPr lang="en-GB" sz="2000" b="1" dirty="0"/>
              <a:t>The Gender Identity Development Service </a:t>
            </a:r>
            <a:r>
              <a:rPr lang="en-GB" b="1" dirty="0"/>
              <a:t/>
            </a:r>
            <a:br>
              <a:rPr lang="en-GB" b="1" dirty="0"/>
            </a:br>
            <a:r>
              <a:rPr lang="en-GB" b="1" dirty="0"/>
              <a:t>(England and Wales National Health Service)</a:t>
            </a:r>
            <a:endParaRPr lang="en-US" dirty="0"/>
          </a:p>
        </p:txBody>
      </p:sp>
    </p:spTree>
    <p:extLst>
      <p:ext uri="{BB962C8B-B14F-4D97-AF65-F5344CB8AC3E}">
        <p14:creationId xmlns:p14="http://schemas.microsoft.com/office/powerpoint/2010/main" val="9146550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7078" y="1101946"/>
            <a:ext cx="10515600" cy="1325563"/>
          </a:xfrm>
        </p:spPr>
        <p:txBody>
          <a:bodyPr>
            <a:normAutofit fontScale="90000"/>
          </a:bodyPr>
          <a:lstStyle/>
          <a:p>
            <a:pPr eaLnBrk="1" hangingPunct="1">
              <a:defRPr/>
            </a:pPr>
            <a:r>
              <a:rPr lang="en-US" sz="6700" b="1" dirty="0" smtClean="0">
                <a:cs typeface="+mj-cs"/>
              </a:rPr>
              <a:t>Where do we start?</a:t>
            </a:r>
            <a:r>
              <a:rPr lang="en-US" sz="4800" b="1" dirty="0" smtClean="0">
                <a:cs typeface="+mj-cs"/>
              </a:rPr>
              <a:t/>
            </a:r>
            <a:br>
              <a:rPr lang="en-US" sz="4800" b="1" dirty="0" smtClean="0">
                <a:cs typeface="+mj-cs"/>
              </a:rPr>
            </a:br>
            <a:r>
              <a:rPr lang="en-US" sz="4800" b="1" dirty="0" smtClean="0">
                <a:solidFill>
                  <a:schemeClr val="accent1"/>
                </a:solidFill>
                <a:cs typeface="+mj-cs"/>
              </a:rPr>
              <a:t/>
            </a:r>
            <a:br>
              <a:rPr lang="en-US" sz="4800" b="1" dirty="0" smtClean="0">
                <a:solidFill>
                  <a:schemeClr val="accent1"/>
                </a:solidFill>
                <a:cs typeface="+mj-cs"/>
              </a:rPr>
            </a:br>
            <a:r>
              <a:rPr lang="en-US" sz="4800" b="1" dirty="0" smtClean="0">
                <a:solidFill>
                  <a:schemeClr val="accent1"/>
                </a:solidFill>
              </a:rPr>
              <a:t>Who can define </a:t>
            </a:r>
            <a:r>
              <a:rPr lang="en-US" sz="4800" b="1" dirty="0" smtClean="0">
                <a:solidFill>
                  <a:schemeClr val="accent1"/>
                </a:solidFill>
                <a:cs typeface="+mj-cs"/>
              </a:rPr>
              <a:t>Sex and </a:t>
            </a:r>
            <a:r>
              <a:rPr lang="en-US" sz="4800" b="1" dirty="0">
                <a:solidFill>
                  <a:schemeClr val="accent1"/>
                </a:solidFill>
                <a:cs typeface="+mj-cs"/>
              </a:rPr>
              <a:t>Gender</a:t>
            </a:r>
            <a:r>
              <a:rPr lang="en-US" sz="4800" b="1" dirty="0" smtClean="0">
                <a:solidFill>
                  <a:schemeClr val="accent1"/>
                </a:solidFill>
                <a:cs typeface="+mj-cs"/>
              </a:rPr>
              <a:t>?</a:t>
            </a:r>
            <a:endParaRPr lang="en-US" sz="4800" b="1" dirty="0">
              <a:solidFill>
                <a:schemeClr val="accent1"/>
              </a:solidFill>
              <a:cs typeface="+mj-cs"/>
            </a:endParaRPr>
          </a:p>
        </p:txBody>
      </p:sp>
      <p:sp>
        <p:nvSpPr>
          <p:cNvPr id="3" name="Content Placeholder 2"/>
          <p:cNvSpPr>
            <a:spLocks noGrp="1"/>
          </p:cNvSpPr>
          <p:nvPr>
            <p:ph idx="4294967295"/>
          </p:nvPr>
        </p:nvSpPr>
        <p:spPr>
          <a:xfrm>
            <a:off x="659756" y="3085397"/>
            <a:ext cx="10515600" cy="4351338"/>
          </a:xfrm>
        </p:spPr>
        <p:txBody>
          <a:bodyPr>
            <a:normAutofit/>
          </a:bodyPr>
          <a:lstStyle/>
          <a:p>
            <a:pPr eaLnBrk="1" hangingPunct="1">
              <a:defRPr/>
            </a:pPr>
            <a:endParaRPr lang="en-US" sz="3600" b="1" dirty="0">
              <a:cs typeface="+mn-cs"/>
            </a:endParaRPr>
          </a:p>
          <a:p>
            <a:pPr eaLnBrk="1" hangingPunct="1">
              <a:defRPr/>
            </a:pPr>
            <a:r>
              <a:rPr lang="en-US" sz="3600" b="1" dirty="0">
                <a:cs typeface="+mn-cs"/>
              </a:rPr>
              <a:t>Sex: </a:t>
            </a:r>
            <a:r>
              <a:rPr lang="en-US" sz="3600" dirty="0">
                <a:cs typeface="+mn-cs"/>
              </a:rPr>
              <a:t>biological status of male or female </a:t>
            </a:r>
            <a:r>
              <a:rPr lang="en-US" sz="3600" i="1" dirty="0">
                <a:solidFill>
                  <a:srgbClr val="FF0000"/>
                </a:solidFill>
                <a:cs typeface="+mn-cs"/>
              </a:rPr>
              <a:t>(usually)</a:t>
            </a:r>
          </a:p>
          <a:p>
            <a:pPr eaLnBrk="1" hangingPunct="1">
              <a:defRPr/>
            </a:pPr>
            <a:endParaRPr lang="en-US" sz="3600" dirty="0">
              <a:cs typeface="+mn-cs"/>
            </a:endParaRPr>
          </a:p>
          <a:p>
            <a:pPr eaLnBrk="1" hangingPunct="1">
              <a:defRPr/>
            </a:pPr>
            <a:r>
              <a:rPr lang="en-US" sz="3600" b="1" dirty="0">
                <a:cs typeface="+mn-cs"/>
              </a:rPr>
              <a:t>Gender: </a:t>
            </a:r>
            <a:r>
              <a:rPr lang="en-US" sz="3600" dirty="0">
                <a:cs typeface="+mn-cs"/>
              </a:rPr>
              <a:t>role preference</a:t>
            </a:r>
          </a:p>
        </p:txBody>
      </p:sp>
    </p:spTree>
    <p:extLst>
      <p:ext uri="{BB962C8B-B14F-4D97-AF65-F5344CB8AC3E}">
        <p14:creationId xmlns:p14="http://schemas.microsoft.com/office/powerpoint/2010/main" val="629676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idx="4294967295"/>
          </p:nvPr>
        </p:nvSpPr>
        <p:spPr>
          <a:xfrm>
            <a:off x="578733" y="179930"/>
            <a:ext cx="10515600" cy="1325563"/>
          </a:xfrm>
        </p:spPr>
        <p:txBody>
          <a:bodyPr>
            <a:normAutofit/>
          </a:bodyPr>
          <a:lstStyle/>
          <a:p>
            <a:r>
              <a:rPr lang="en-US" altLang="x-none" sz="4800" b="1" dirty="0">
                <a:ea typeface="ＭＳ Ｐゴシック" charset="-128"/>
              </a:rPr>
              <a:t>Sexual orientation or preference</a:t>
            </a:r>
          </a:p>
        </p:txBody>
      </p:sp>
      <p:sp>
        <p:nvSpPr>
          <p:cNvPr id="228354" name="Content Placeholder 2"/>
          <p:cNvSpPr>
            <a:spLocks noGrp="1"/>
          </p:cNvSpPr>
          <p:nvPr>
            <p:ph idx="4294967295"/>
          </p:nvPr>
        </p:nvSpPr>
        <p:spPr>
          <a:xfrm>
            <a:off x="972273" y="1906648"/>
            <a:ext cx="10515600" cy="4351338"/>
          </a:xfrm>
        </p:spPr>
        <p:txBody>
          <a:bodyPr>
            <a:normAutofit/>
          </a:bodyPr>
          <a:lstStyle/>
          <a:p>
            <a:r>
              <a:rPr lang="en-US" altLang="x-none" sz="3200" dirty="0">
                <a:ea typeface="ＭＳ Ｐゴシック" charset="-128"/>
              </a:rPr>
              <a:t>How does this overlap with </a:t>
            </a:r>
            <a:r>
              <a:rPr lang="en-US" altLang="x-none" sz="3200" dirty="0" smtClean="0">
                <a:ea typeface="ＭＳ Ｐゴシック" charset="-128"/>
              </a:rPr>
              <a:t>DSD?</a:t>
            </a:r>
            <a:endParaRPr lang="en-US" altLang="x-none" sz="3200" dirty="0">
              <a:ea typeface="ＭＳ Ｐゴシック" charset="-128"/>
            </a:endParaRPr>
          </a:p>
          <a:p>
            <a:endParaRPr lang="en-US" altLang="x-none" sz="3200" dirty="0">
              <a:ea typeface="ＭＳ Ｐゴシック" charset="-128"/>
            </a:endParaRPr>
          </a:p>
          <a:p>
            <a:r>
              <a:rPr lang="en-US" altLang="x-none" sz="3200" dirty="0">
                <a:ea typeface="ＭＳ Ｐゴシック" charset="-128"/>
              </a:rPr>
              <a:t>How does this overlap with gender variance?</a:t>
            </a:r>
          </a:p>
          <a:p>
            <a:endParaRPr lang="en-US" altLang="x-none" sz="3200" dirty="0">
              <a:ea typeface="ＭＳ Ｐゴシック" charset="-128"/>
            </a:endParaRPr>
          </a:p>
          <a:p>
            <a:r>
              <a:rPr lang="en-US" altLang="x-none" sz="3200" dirty="0">
                <a:ea typeface="ＭＳ Ｐゴシック" charset="-128"/>
              </a:rPr>
              <a:t>Can we explain why sexual orientation may vary?</a:t>
            </a:r>
          </a:p>
          <a:p>
            <a:endParaRPr lang="en-US" altLang="x-none" sz="3200" dirty="0">
              <a:ea typeface="ＭＳ Ｐゴシック" charset="-128"/>
            </a:endParaRPr>
          </a:p>
          <a:p>
            <a:r>
              <a:rPr lang="en-US" altLang="x-none" sz="3200" b="1" dirty="0">
                <a:solidFill>
                  <a:srgbClr val="FF0000"/>
                </a:solidFill>
                <a:ea typeface="ＭＳ Ｐゴシック" charset="-128"/>
              </a:rPr>
              <a:t>Nature or Nurture theory? </a:t>
            </a:r>
          </a:p>
        </p:txBody>
      </p:sp>
    </p:spTree>
    <p:extLst>
      <p:ext uri="{BB962C8B-B14F-4D97-AF65-F5344CB8AC3E}">
        <p14:creationId xmlns:p14="http://schemas.microsoft.com/office/powerpoint/2010/main" val="802481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564" y="360556"/>
            <a:ext cx="10515600" cy="1325563"/>
          </a:xfrm>
        </p:spPr>
        <p:txBody>
          <a:bodyPr>
            <a:normAutofit fontScale="90000"/>
          </a:bodyPr>
          <a:lstStyle/>
          <a:p>
            <a:r>
              <a:rPr lang="en-US" sz="2000" dirty="0" smtClean="0"/>
              <a:t/>
            </a:r>
            <a:br>
              <a:rPr lang="en-US" sz="2000" dirty="0" smtClean="0"/>
            </a:br>
            <a:r>
              <a:rPr lang="en-US" b="1" dirty="0" smtClean="0"/>
              <a:t/>
            </a:r>
            <a:br>
              <a:rPr lang="en-US" b="1" dirty="0" smtClean="0"/>
            </a:br>
            <a:r>
              <a:rPr lang="en-US" b="1" dirty="0" smtClean="0"/>
              <a:t>Challenge to Children’s Rights in England</a:t>
            </a:r>
            <a:r>
              <a:rPr lang="en-US" dirty="0" smtClean="0"/>
              <a:t/>
            </a:r>
            <a:br>
              <a:rPr lang="en-US" dirty="0" smtClean="0"/>
            </a:br>
            <a:r>
              <a:rPr lang="en-US" dirty="0"/>
              <a:t/>
            </a:r>
            <a:br>
              <a:rPr lang="en-US" dirty="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836" y="1170583"/>
            <a:ext cx="3014054" cy="4350541"/>
          </a:xfrm>
          <a:prstGeom prst="rect">
            <a:avLst/>
          </a:prstGeom>
        </p:spPr>
      </p:pic>
      <p:sp>
        <p:nvSpPr>
          <p:cNvPr id="9" name="Rectangle 8"/>
          <p:cNvSpPr/>
          <p:nvPr/>
        </p:nvSpPr>
        <p:spPr>
          <a:xfrm>
            <a:off x="647564" y="1574941"/>
            <a:ext cx="8075271" cy="4093428"/>
          </a:xfrm>
          <a:prstGeom prst="rect">
            <a:avLst/>
          </a:prstGeom>
        </p:spPr>
        <p:txBody>
          <a:bodyPr wrap="square">
            <a:spAutoFit/>
          </a:bodyPr>
          <a:lstStyle/>
          <a:p>
            <a:r>
              <a:rPr lang="en-US" sz="2000" b="1" u="sng" dirty="0"/>
              <a:t>English High Court judgement: December 2020 </a:t>
            </a:r>
            <a:br>
              <a:rPr lang="en-US" sz="2000" b="1" u="sng" dirty="0"/>
            </a:br>
            <a:r>
              <a:rPr lang="en-US" sz="2000" b="1" i="1" dirty="0"/>
              <a:t>(Bell v </a:t>
            </a:r>
            <a:r>
              <a:rPr lang="en-US" sz="2000" b="1" i="1" dirty="0" err="1"/>
              <a:t>Tavistock</a:t>
            </a:r>
            <a:r>
              <a:rPr lang="en-US" sz="2000" b="1" i="1" dirty="0"/>
              <a:t>) </a:t>
            </a:r>
            <a:r>
              <a:rPr lang="en-US" sz="2000" b="1" dirty="0"/>
              <a:t/>
            </a:r>
            <a:br>
              <a:rPr lang="en-US" sz="2000" b="1" dirty="0"/>
            </a:br>
            <a:r>
              <a:rPr lang="en-US" sz="2000" b="1" dirty="0"/>
              <a:t>-</a:t>
            </a:r>
            <a:r>
              <a:rPr lang="en-US" sz="2000" dirty="0"/>
              <a:t>No child under 16yr has competence to consent</a:t>
            </a:r>
            <a:br>
              <a:rPr lang="en-US" sz="2000" dirty="0"/>
            </a:br>
            <a:r>
              <a:rPr lang="en-US" sz="2000" dirty="0"/>
              <a:t>-16-17yr have capacity but cannot have treatment </a:t>
            </a:r>
            <a:r>
              <a:rPr lang="en-US" sz="2000" dirty="0" smtClean="0"/>
              <a:t>without </a:t>
            </a:r>
            <a:r>
              <a:rPr lang="en-US" sz="2000" dirty="0"/>
              <a:t>application to the Court</a:t>
            </a:r>
            <a:br>
              <a:rPr lang="en-US" sz="2000" dirty="0"/>
            </a:br>
            <a:r>
              <a:rPr lang="en-US" sz="2000" dirty="0"/>
              <a:t/>
            </a:r>
            <a:br>
              <a:rPr lang="en-US" sz="2000" dirty="0"/>
            </a:br>
            <a:r>
              <a:rPr lang="en-US" sz="2000" b="1" u="sng" dirty="0"/>
              <a:t>English Family Court: June 2021 </a:t>
            </a:r>
            <a:br>
              <a:rPr lang="en-US" sz="2000" b="1" u="sng" dirty="0"/>
            </a:br>
            <a:r>
              <a:rPr lang="en-US" sz="2000" b="1" i="1" dirty="0"/>
              <a:t> (AB v CD) </a:t>
            </a:r>
            <a:r>
              <a:rPr lang="en-US" sz="2000" b="1" dirty="0"/>
              <a:t/>
            </a:r>
            <a:br>
              <a:rPr lang="en-US" sz="2000" b="1" dirty="0"/>
            </a:br>
            <a:r>
              <a:rPr lang="en-US" sz="2000" dirty="0"/>
              <a:t>Parents can consent on behalf of their children </a:t>
            </a:r>
            <a:br>
              <a:rPr lang="en-US" sz="2000" dirty="0"/>
            </a:br>
            <a:r>
              <a:rPr lang="en-US" sz="2000" dirty="0"/>
              <a:t/>
            </a:r>
            <a:br>
              <a:rPr lang="en-US" sz="2000" dirty="0"/>
            </a:br>
            <a:r>
              <a:rPr lang="en-US" sz="2000" b="1" u="sng" dirty="0"/>
              <a:t>English High Court of Appeal: September 2021 </a:t>
            </a:r>
            <a:r>
              <a:rPr lang="en-US" sz="2000" b="1" dirty="0"/>
              <a:t/>
            </a:r>
            <a:br>
              <a:rPr lang="en-US" sz="2000" b="1" dirty="0"/>
            </a:br>
            <a:r>
              <a:rPr lang="en-US" sz="2000" dirty="0"/>
              <a:t>Multi agency appeal against </a:t>
            </a:r>
            <a:r>
              <a:rPr lang="en-US" sz="2000" i="1" dirty="0"/>
              <a:t>Bell v </a:t>
            </a:r>
            <a:r>
              <a:rPr lang="en-US" sz="2000" i="1" dirty="0" err="1"/>
              <a:t>Tavistock</a:t>
            </a:r>
            <a:r>
              <a:rPr lang="en-US" sz="2000" i="1" dirty="0"/>
              <a:t> </a:t>
            </a:r>
            <a:br>
              <a:rPr lang="en-US" sz="2000" i="1" dirty="0"/>
            </a:br>
            <a:r>
              <a:rPr lang="en-US" sz="2000" b="1" i="1" dirty="0">
                <a:solidFill>
                  <a:srgbClr val="FF0000"/>
                </a:solidFill>
              </a:rPr>
              <a:t>Original judgement overturned</a:t>
            </a:r>
            <a:endParaRPr lang="en-US" sz="2000" dirty="0"/>
          </a:p>
        </p:txBody>
      </p:sp>
    </p:spTree>
    <p:extLst>
      <p:ext uri="{BB962C8B-B14F-4D97-AF65-F5344CB8AC3E}">
        <p14:creationId xmlns:p14="http://schemas.microsoft.com/office/powerpoint/2010/main" val="15927438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and how do we educate?</a:t>
            </a:r>
            <a:endParaRPr lang="en-US" b="1" dirty="0"/>
          </a:p>
        </p:txBody>
      </p:sp>
      <p:sp>
        <p:nvSpPr>
          <p:cNvPr id="3" name="Content Placeholder 2"/>
          <p:cNvSpPr>
            <a:spLocks noGrp="1"/>
          </p:cNvSpPr>
          <p:nvPr>
            <p:ph idx="1"/>
          </p:nvPr>
        </p:nvSpPr>
        <p:spPr/>
        <p:txBody>
          <a:bodyPr/>
          <a:lstStyle/>
          <a:p>
            <a:r>
              <a:rPr lang="en-US" dirty="0" smtClean="0"/>
              <a:t>Knowledge about DSD</a:t>
            </a:r>
          </a:p>
          <a:p>
            <a:endParaRPr lang="en-US" dirty="0" smtClean="0"/>
          </a:p>
          <a:p>
            <a:r>
              <a:rPr lang="en-US" dirty="0" smtClean="0"/>
              <a:t>Knowledge about gender variance</a:t>
            </a:r>
          </a:p>
          <a:p>
            <a:endParaRPr lang="en-US" dirty="0"/>
          </a:p>
          <a:p>
            <a:r>
              <a:rPr lang="en-US" dirty="0" smtClean="0"/>
              <a:t>Knowledge about children’s and young people’s rights</a:t>
            </a:r>
          </a:p>
          <a:p>
            <a:endParaRPr lang="en-US" dirty="0"/>
          </a:p>
          <a:p>
            <a:r>
              <a:rPr lang="en-US" dirty="0" smtClean="0"/>
              <a:t>Assessing competence and capacity around decision making</a:t>
            </a:r>
            <a:endParaRPr lang="en-US" dirty="0"/>
          </a:p>
        </p:txBody>
      </p:sp>
    </p:spTree>
    <p:extLst>
      <p:ext uri="{BB962C8B-B14F-4D97-AF65-F5344CB8AC3E}">
        <p14:creationId xmlns:p14="http://schemas.microsoft.com/office/powerpoint/2010/main" val="109880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Support </a:t>
            </a:r>
            <a:r>
              <a:rPr lang="en-US" b="1" dirty="0" err="1" smtClean="0"/>
              <a:t>organisations</a:t>
            </a:r>
            <a:endParaRPr lang="en-US" b="1" dirty="0"/>
          </a:p>
        </p:txBody>
      </p:sp>
      <p:sp>
        <p:nvSpPr>
          <p:cNvPr id="3" name="Content Placeholder 2"/>
          <p:cNvSpPr>
            <a:spLocks noGrp="1"/>
          </p:cNvSpPr>
          <p:nvPr>
            <p:ph idx="1"/>
          </p:nvPr>
        </p:nvSpPr>
        <p:spPr/>
        <p:txBody>
          <a:bodyPr>
            <a:normAutofit/>
          </a:bodyPr>
          <a:lstStyle/>
          <a:p>
            <a:endParaRPr lang="en-US" dirty="0" smtClean="0"/>
          </a:p>
          <a:p>
            <a:r>
              <a:rPr lang="en-US" dirty="0" smtClean="0"/>
              <a:t>DSD </a:t>
            </a:r>
            <a:r>
              <a:rPr lang="en-US" dirty="0"/>
              <a:t>life: </a:t>
            </a:r>
            <a:r>
              <a:rPr lang="en-US" dirty="0" smtClean="0">
                <a:hlinkClick r:id="rId2"/>
              </a:rPr>
              <a:t>www.dsd-life.eu</a:t>
            </a:r>
            <a:endParaRPr lang="en-US" dirty="0"/>
          </a:p>
          <a:p>
            <a:endParaRPr lang="en-US" dirty="0" smtClean="0"/>
          </a:p>
          <a:p>
            <a:r>
              <a:rPr lang="en-US" dirty="0" smtClean="0"/>
              <a:t>DSD </a:t>
            </a:r>
            <a:r>
              <a:rPr lang="en-US" dirty="0"/>
              <a:t>families: </a:t>
            </a:r>
            <a:r>
              <a:rPr lang="en-US" dirty="0">
                <a:hlinkClick r:id="rId3"/>
              </a:rPr>
              <a:t>https://dsdfamilies.org</a:t>
            </a:r>
            <a:r>
              <a:rPr lang="en-US" dirty="0" smtClean="0">
                <a:hlinkClick r:id="rId3"/>
              </a:rPr>
              <a:t>/</a:t>
            </a:r>
            <a:endParaRPr lang="en-US" dirty="0" smtClean="0"/>
          </a:p>
          <a:p>
            <a:endParaRPr lang="en-US" dirty="0"/>
          </a:p>
          <a:p>
            <a:r>
              <a:rPr lang="en-US" dirty="0"/>
              <a:t>WPATH: </a:t>
            </a:r>
            <a:r>
              <a:rPr lang="en-US" dirty="0" err="1"/>
              <a:t>www.wpath.org</a:t>
            </a:r>
            <a:endParaRPr lang="en-US" dirty="0" smtClean="0"/>
          </a:p>
          <a:p>
            <a:endParaRPr lang="en-US" dirty="0" smtClean="0"/>
          </a:p>
          <a:p>
            <a:r>
              <a:rPr lang="en-US" dirty="0" smtClean="0"/>
              <a:t>Gender  incongruence: </a:t>
            </a:r>
            <a:r>
              <a:rPr lang="en-US" dirty="0"/>
              <a:t>https://</a:t>
            </a:r>
            <a:r>
              <a:rPr lang="en-US" dirty="0" err="1"/>
              <a:t>gids.nhs.uk</a:t>
            </a: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7969" y="1469022"/>
            <a:ext cx="1712287" cy="242574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457" y="1078707"/>
            <a:ext cx="2387600" cy="13589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8648" y="4141341"/>
            <a:ext cx="3653453" cy="905208"/>
          </a:xfrm>
          <a:prstGeom prst="rect">
            <a:avLst/>
          </a:prstGeom>
        </p:spPr>
      </p:pic>
      <p:pic>
        <p:nvPicPr>
          <p:cNvPr id="17"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97369" y="5293128"/>
            <a:ext cx="2402887" cy="11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23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04" y="3096751"/>
            <a:ext cx="10898529" cy="1325563"/>
          </a:xfrm>
        </p:spPr>
        <p:txBody>
          <a:bodyPr>
            <a:normAutofit fontScale="90000"/>
          </a:bodyPr>
          <a:lstStyle/>
          <a:p>
            <a:r>
              <a:rPr lang="en-US" b="1" dirty="0" smtClean="0">
                <a:solidFill>
                  <a:srgbClr val="FF0000"/>
                </a:solidFill>
              </a:rPr>
              <a:t>Where are we with the understanding about human sex and gender development?</a:t>
            </a:r>
            <a:r>
              <a:rPr lang="en-US" dirty="0" smtClean="0"/>
              <a:t/>
            </a:r>
            <a:br>
              <a:rPr lang="en-US" dirty="0" smtClean="0"/>
            </a:br>
            <a:r>
              <a:rPr lang="en-US" dirty="0" smtClean="0"/>
              <a:t/>
            </a:r>
            <a:br>
              <a:rPr lang="en-US" dirty="0" smtClean="0"/>
            </a:br>
            <a:r>
              <a:rPr lang="en-US" sz="3600" dirty="0" smtClean="0"/>
              <a:t>Massive hole in knowledge of biological and social development</a:t>
            </a:r>
            <a:br>
              <a:rPr lang="en-US" sz="3600" dirty="0" smtClean="0"/>
            </a:br>
            <a:r>
              <a:rPr lang="en-US" sz="3600" dirty="0"/>
              <a:t/>
            </a:r>
            <a:br>
              <a:rPr lang="en-US" sz="3600" dirty="0"/>
            </a:br>
            <a:r>
              <a:rPr lang="en-US" sz="3600" dirty="0" smtClean="0"/>
              <a:t>Need to </a:t>
            </a:r>
            <a:r>
              <a:rPr lang="en-US" sz="3600" dirty="0" smtClean="0"/>
              <a:t>educate all societies to accept </a:t>
            </a:r>
            <a:r>
              <a:rPr lang="en-US" sz="3600" dirty="0" smtClean="0"/>
              <a:t>and support these natural variations of human kind</a:t>
            </a:r>
            <a:br>
              <a:rPr lang="en-US" sz="3600" dirty="0" smtClean="0"/>
            </a:br>
            <a:r>
              <a:rPr lang="en-US" sz="3600" dirty="0"/>
              <a:t/>
            </a:r>
            <a:br>
              <a:rPr lang="en-US" sz="3600" dirty="0"/>
            </a:br>
            <a:r>
              <a:rPr lang="en-US" sz="3600" dirty="0" smtClean="0"/>
              <a:t>A very big humbling experience being involved</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1060834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_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370" y="724828"/>
            <a:ext cx="5232356" cy="52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0570" y="1982051"/>
            <a:ext cx="10515600" cy="3771978"/>
          </a:xfrm>
        </p:spPr>
        <p:txBody>
          <a:bodyPr>
            <a:normAutofit/>
          </a:bodyPr>
          <a:lstStyle/>
          <a:p>
            <a:r>
              <a:rPr lang="en-US" sz="5400" b="1" dirty="0" smtClean="0"/>
              <a:t>Thank you</a:t>
            </a:r>
            <a:br>
              <a:rPr lang="en-US" sz="5400" b="1" dirty="0" smtClean="0"/>
            </a:br>
            <a:r>
              <a:rPr lang="en-US" sz="5400" b="1" dirty="0" smtClean="0"/>
              <a:t/>
            </a:r>
            <a:br>
              <a:rPr lang="en-US" sz="5400" b="1" dirty="0" smtClean="0"/>
            </a:br>
            <a:r>
              <a:rPr lang="en-US" sz="5400" b="1" dirty="0" smtClean="0"/>
              <a:t>Any questions?</a:t>
            </a:r>
            <a:r>
              <a:rPr lang="en-US" b="1" dirty="0" smtClean="0"/>
              <a:t/>
            </a:r>
            <a:br>
              <a:rPr lang="en-US" b="1" dirty="0" smtClean="0"/>
            </a:br>
            <a:r>
              <a:rPr lang="en-US" b="1" dirty="0"/>
              <a:t/>
            </a:r>
            <a:br>
              <a:rPr lang="en-US" b="1" dirty="0"/>
            </a:br>
            <a:endParaRPr lang="en-US" b="1" dirty="0"/>
          </a:p>
        </p:txBody>
      </p:sp>
    </p:spTree>
    <p:extLst>
      <p:ext uri="{BB962C8B-B14F-4D97-AF65-F5344CB8AC3E}">
        <p14:creationId xmlns:p14="http://schemas.microsoft.com/office/powerpoint/2010/main" val="54250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09613" y="0"/>
            <a:ext cx="11910349" cy="1470026"/>
          </a:xfrm>
        </p:spPr>
        <p:txBody>
          <a:bodyPr>
            <a:noAutofit/>
          </a:bodyPr>
          <a:lstStyle/>
          <a:p>
            <a:pPr eaLnBrk="1" hangingPunct="1">
              <a:defRPr/>
            </a:pPr>
            <a:r>
              <a:rPr lang="en-US" sz="4800" b="1" dirty="0">
                <a:cs typeface="+mj-cs"/>
              </a:rPr>
              <a:t>How </a:t>
            </a:r>
            <a:r>
              <a:rPr lang="en-US" sz="4800" b="1" dirty="0" smtClean="0">
                <a:cs typeface="+mj-cs"/>
              </a:rPr>
              <a:t>do we tell what our sex is?</a:t>
            </a:r>
            <a:endParaRPr lang="en-US" sz="4800" b="1" dirty="0">
              <a:cs typeface="+mj-cs"/>
            </a:endParaRPr>
          </a:p>
        </p:txBody>
      </p:sp>
      <p:sp>
        <p:nvSpPr>
          <p:cNvPr id="4" name="Subtitle 3"/>
          <p:cNvSpPr>
            <a:spLocks noGrp="1"/>
          </p:cNvSpPr>
          <p:nvPr>
            <p:ph type="subTitle" idx="4294967295"/>
          </p:nvPr>
        </p:nvSpPr>
        <p:spPr>
          <a:xfrm>
            <a:off x="0" y="3602038"/>
            <a:ext cx="9144000" cy="1655762"/>
          </a:xfrm>
        </p:spPr>
        <p:txBody>
          <a:bodyPr/>
          <a:lstStyle/>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a:cs typeface="+mn-cs"/>
            </a:endParaRPr>
          </a:p>
        </p:txBody>
      </p:sp>
      <p:pic>
        <p:nvPicPr>
          <p:cNvPr id="2211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48606"/>
            <a:ext cx="3887787"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88" name="Picture 4" descr="SuperStock_1795R-544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4674" y="4159249"/>
            <a:ext cx="2924175" cy="2217738"/>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2118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6028" y="4080668"/>
            <a:ext cx="3448587" cy="229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9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5116" y="1718824"/>
            <a:ext cx="5664200" cy="2763837"/>
          </a:xfrm>
        </p:spPr>
        <p:txBody>
          <a:bodyPr>
            <a:normAutofit/>
          </a:bodyPr>
          <a:lstStyle/>
          <a:p>
            <a:r>
              <a:rPr lang="en-US" sz="6000" b="1" dirty="0" smtClean="0"/>
              <a:t>Background</a:t>
            </a:r>
            <a:endParaRPr lang="en-US" sz="6000" b="1" i="1" dirty="0"/>
          </a:p>
        </p:txBody>
      </p:sp>
    </p:spTree>
    <p:extLst>
      <p:ext uri="{BB962C8B-B14F-4D97-AF65-F5344CB8AC3E}">
        <p14:creationId xmlns:p14="http://schemas.microsoft.com/office/powerpoint/2010/main" val="110547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085193" y="412805"/>
            <a:ext cx="10972800" cy="1012825"/>
          </a:xfrm>
        </p:spPr>
        <p:txBody>
          <a:bodyPr/>
          <a:lstStyle/>
          <a:p>
            <a:r>
              <a:rPr lang="en-GB" sz="4000" b="1" dirty="0" smtClean="0"/>
              <a:t>Binary biology</a:t>
            </a:r>
            <a:endParaRPr lang="en-GB" sz="4000" b="1" dirty="0"/>
          </a:p>
        </p:txBody>
      </p:sp>
      <p:sp>
        <p:nvSpPr>
          <p:cNvPr id="3" name="Text Placeholder 2"/>
          <p:cNvSpPr>
            <a:spLocks noGrp="1"/>
          </p:cNvSpPr>
          <p:nvPr>
            <p:ph type="body" sz="quarter" idx="4294967295"/>
          </p:nvPr>
        </p:nvSpPr>
        <p:spPr>
          <a:xfrm>
            <a:off x="5511800" y="1200150"/>
            <a:ext cx="6680200" cy="3303588"/>
          </a:xfrm>
        </p:spPr>
        <p:txBody>
          <a:bodyPr/>
          <a:lstStyle/>
          <a:p>
            <a:pPr marL="457200" indent="-457200">
              <a:buFont typeface="Arial" charset="0"/>
              <a:buChar char="•"/>
            </a:pPr>
            <a:r>
              <a:rPr lang="en-GB" sz="3200" dirty="0" smtClean="0"/>
              <a:t>Sex chromosomes are </a:t>
            </a:r>
            <a:r>
              <a:rPr lang="en-GB" sz="3200" b="1" dirty="0" smtClean="0">
                <a:solidFill>
                  <a:schemeClr val="tx2"/>
                </a:solidFill>
              </a:rPr>
              <a:t>X and Y</a:t>
            </a:r>
            <a:r>
              <a:rPr lang="mr-IN" sz="3200" b="1" dirty="0" smtClean="0">
                <a:solidFill>
                  <a:schemeClr val="tx2"/>
                </a:solidFill>
              </a:rPr>
              <a:t>……</a:t>
            </a:r>
            <a:endParaRPr lang="en-GB" sz="3200" b="1" dirty="0" smtClean="0">
              <a:solidFill>
                <a:schemeClr val="tx2"/>
              </a:solidFill>
            </a:endParaRPr>
          </a:p>
          <a:p>
            <a:pPr marL="457200" indent="-457200">
              <a:buFont typeface="Arial" charset="0"/>
              <a:buChar char="•"/>
            </a:pPr>
            <a:endParaRPr lang="en-GB" sz="3200" b="1" dirty="0" smtClean="0">
              <a:solidFill>
                <a:schemeClr val="tx2"/>
              </a:solidFill>
            </a:endParaRPr>
          </a:p>
          <a:p>
            <a:pPr marL="0" indent="0">
              <a:buNone/>
            </a:pPr>
            <a:r>
              <a:rPr lang="mr-IN" sz="3200" b="1" dirty="0" smtClean="0">
                <a:solidFill>
                  <a:schemeClr val="tx2"/>
                </a:solidFill>
              </a:rPr>
              <a:t>………</a:t>
            </a:r>
            <a:r>
              <a:rPr lang="en-GB" sz="3200" b="1" dirty="0" smtClean="0">
                <a:solidFill>
                  <a:schemeClr val="tx2"/>
                </a:solidFill>
              </a:rPr>
              <a:t>.. is that it??</a:t>
            </a:r>
          </a:p>
        </p:txBody>
      </p:sp>
      <p:pic>
        <p:nvPicPr>
          <p:cNvPr id="8" name="Picture Placeholder 7"/>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25015" b="25015"/>
          <a:stretch>
            <a:fillRect/>
          </a:stretch>
        </p:blipFill>
        <p:spPr>
          <a:xfrm>
            <a:off x="1158765" y="1667040"/>
            <a:ext cx="3858748" cy="3865659"/>
          </a:xfrm>
        </p:spPr>
      </p:pic>
    </p:spTree>
    <p:extLst>
      <p:ext uri="{BB962C8B-B14F-4D97-AF65-F5344CB8AC3E}">
        <p14:creationId xmlns:p14="http://schemas.microsoft.com/office/powerpoint/2010/main" val="152550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877" y="2067181"/>
            <a:ext cx="4786533" cy="35302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618" y="1441048"/>
            <a:ext cx="4577603" cy="4213185"/>
          </a:xfrm>
          <a:prstGeom prst="rect">
            <a:avLst/>
          </a:prstGeom>
        </p:spPr>
      </p:pic>
      <p:sp>
        <p:nvSpPr>
          <p:cNvPr id="5" name="TextBox 4"/>
          <p:cNvSpPr txBox="1"/>
          <p:nvPr/>
        </p:nvSpPr>
        <p:spPr>
          <a:xfrm>
            <a:off x="6678592" y="1513932"/>
            <a:ext cx="2281394" cy="523220"/>
          </a:xfrm>
          <a:prstGeom prst="rect">
            <a:avLst/>
          </a:prstGeom>
          <a:noFill/>
        </p:spPr>
        <p:txBody>
          <a:bodyPr wrap="none" rtlCol="0">
            <a:spAutoFit/>
          </a:bodyPr>
          <a:lstStyle/>
          <a:p>
            <a:r>
              <a:rPr lang="en-US" sz="2800" b="1" dirty="0" smtClean="0">
                <a:latin typeface="Comic Sans MS" charset="0"/>
                <a:ea typeface="Comic Sans MS" charset="0"/>
                <a:cs typeface="Comic Sans MS" charset="0"/>
              </a:rPr>
              <a:t>Human Male</a:t>
            </a:r>
            <a:endParaRPr lang="en-US" sz="2800" b="1" dirty="0">
              <a:latin typeface="Comic Sans MS" charset="0"/>
              <a:ea typeface="Comic Sans MS" charset="0"/>
              <a:cs typeface="Comic Sans MS" charset="0"/>
            </a:endParaRPr>
          </a:p>
        </p:txBody>
      </p:sp>
      <p:sp>
        <p:nvSpPr>
          <p:cNvPr id="6" name="Title 5"/>
          <p:cNvSpPr>
            <a:spLocks noGrp="1"/>
          </p:cNvSpPr>
          <p:nvPr>
            <p:ph type="title"/>
          </p:nvPr>
        </p:nvSpPr>
        <p:spPr>
          <a:xfrm>
            <a:off x="1578980" y="115485"/>
            <a:ext cx="10515600" cy="1325563"/>
          </a:xfrm>
        </p:spPr>
        <p:txBody>
          <a:bodyPr/>
          <a:lstStyle/>
          <a:p>
            <a:r>
              <a:rPr lang="en-US" b="1" dirty="0" smtClean="0"/>
              <a:t>Normal chromosomes (karyotype)</a:t>
            </a:r>
            <a:endParaRPr lang="en-US" b="1" dirty="0"/>
          </a:p>
        </p:txBody>
      </p:sp>
      <p:sp>
        <p:nvSpPr>
          <p:cNvPr id="2" name="Oval 1"/>
          <p:cNvSpPr/>
          <p:nvPr/>
        </p:nvSpPr>
        <p:spPr>
          <a:xfrm>
            <a:off x="9734309" y="4757195"/>
            <a:ext cx="474481" cy="10995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496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93683" y="444336"/>
            <a:ext cx="10972800" cy="1012825"/>
          </a:xfrm>
        </p:spPr>
        <p:txBody>
          <a:bodyPr/>
          <a:lstStyle/>
          <a:p>
            <a:r>
              <a:rPr lang="en-GB" sz="4000" b="1" dirty="0" smtClean="0"/>
              <a:t>Binary biology</a:t>
            </a:r>
            <a:endParaRPr lang="en-GB" sz="4000" b="1" dirty="0"/>
          </a:p>
        </p:txBody>
      </p:sp>
      <p:sp>
        <p:nvSpPr>
          <p:cNvPr id="3" name="Text Placeholder 2"/>
          <p:cNvSpPr>
            <a:spLocks noGrp="1"/>
          </p:cNvSpPr>
          <p:nvPr>
            <p:ph type="body" sz="quarter" idx="4294967295"/>
          </p:nvPr>
        </p:nvSpPr>
        <p:spPr>
          <a:xfrm>
            <a:off x="4986283" y="1571749"/>
            <a:ext cx="6680200" cy="4157720"/>
          </a:xfrm>
        </p:spPr>
        <p:txBody>
          <a:bodyPr>
            <a:normAutofit/>
          </a:bodyPr>
          <a:lstStyle/>
          <a:p>
            <a:pPr marL="457200" indent="-457200">
              <a:buFont typeface="Arial" charset="0"/>
              <a:buChar char="•"/>
            </a:pPr>
            <a:r>
              <a:rPr lang="en-GB" sz="3200" dirty="0" smtClean="0"/>
              <a:t>Sex chromosomes are </a:t>
            </a:r>
            <a:r>
              <a:rPr lang="en-GB" sz="3200" b="1" dirty="0" smtClean="0">
                <a:solidFill>
                  <a:schemeClr val="tx2"/>
                </a:solidFill>
              </a:rPr>
              <a:t>X and Y</a:t>
            </a:r>
          </a:p>
          <a:p>
            <a:pPr marL="457200" indent="-457200">
              <a:buFont typeface="Arial" charset="0"/>
              <a:buChar char="•"/>
            </a:pPr>
            <a:r>
              <a:rPr lang="en-GB" sz="3200" dirty="0" smtClean="0"/>
              <a:t>Principal sex hormones are </a:t>
            </a:r>
            <a:r>
              <a:rPr lang="en-GB" sz="3200" b="1" dirty="0" err="1" smtClean="0">
                <a:solidFill>
                  <a:schemeClr val="tx2"/>
                </a:solidFill>
              </a:rPr>
              <a:t>oestradiol</a:t>
            </a:r>
            <a:r>
              <a:rPr lang="en-GB" sz="3200" b="1" dirty="0" smtClean="0">
                <a:solidFill>
                  <a:schemeClr val="tx2"/>
                </a:solidFill>
              </a:rPr>
              <a:t> and testosterone</a:t>
            </a:r>
          </a:p>
          <a:p>
            <a:pPr marL="457200" indent="-457200">
              <a:buFont typeface="Arial" charset="0"/>
              <a:buChar char="•"/>
            </a:pPr>
            <a:r>
              <a:rPr lang="en-GB" sz="3200" dirty="0"/>
              <a:t>H</a:t>
            </a:r>
            <a:r>
              <a:rPr lang="en-GB" sz="3200" dirty="0" smtClean="0"/>
              <a:t>ow do they influence sex development and gender?</a:t>
            </a:r>
          </a:p>
          <a:p>
            <a:pPr marL="1200150" lvl="1" indent="-457200">
              <a:buFont typeface="Arial" charset="0"/>
              <a:buChar char="•"/>
            </a:pPr>
            <a:r>
              <a:rPr lang="en-GB" sz="2600" dirty="0" smtClean="0"/>
              <a:t>Prenatal </a:t>
            </a:r>
            <a:r>
              <a:rPr lang="en-GB" sz="2600" dirty="0" smtClean="0"/>
              <a:t>exposure: </a:t>
            </a:r>
            <a:r>
              <a:rPr lang="en-GB" sz="2600" i="1" dirty="0" smtClean="0"/>
              <a:t>genital sex and gender??</a:t>
            </a:r>
            <a:endParaRPr lang="en-GB" sz="2600" i="1" dirty="0" smtClean="0"/>
          </a:p>
          <a:p>
            <a:pPr marL="1200150" lvl="1" indent="-457200">
              <a:buFont typeface="Arial" charset="0"/>
              <a:buChar char="•"/>
            </a:pPr>
            <a:r>
              <a:rPr lang="en-GB" sz="2600" dirty="0" err="1" smtClean="0"/>
              <a:t>Minipuberty</a:t>
            </a:r>
            <a:r>
              <a:rPr lang="en-GB" sz="2600" dirty="0" smtClean="0"/>
              <a:t>: </a:t>
            </a:r>
            <a:r>
              <a:rPr lang="en-GB" sz="2600" i="1" dirty="0" smtClean="0"/>
              <a:t>unknown</a:t>
            </a:r>
            <a:endParaRPr lang="en-GB" sz="2600" i="1" dirty="0" smtClean="0"/>
          </a:p>
          <a:p>
            <a:pPr marL="1200150" lvl="1" indent="-457200">
              <a:buFont typeface="Arial" charset="0"/>
              <a:buChar char="•"/>
            </a:pPr>
            <a:r>
              <a:rPr lang="en-GB" sz="2600" dirty="0" smtClean="0"/>
              <a:t>Puberty: </a:t>
            </a:r>
            <a:r>
              <a:rPr lang="en-GB" sz="2600" i="1" dirty="0" smtClean="0"/>
              <a:t>gender??</a:t>
            </a:r>
            <a:endParaRPr lang="en-GB" sz="2600" i="1" dirty="0"/>
          </a:p>
        </p:txBody>
      </p:sp>
      <p:pic>
        <p:nvPicPr>
          <p:cNvPr id="8" name="Picture Placeholder 7"/>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25015" b="25015"/>
          <a:stretch>
            <a:fillRect/>
          </a:stretch>
        </p:blipFill>
        <p:spPr>
          <a:xfrm>
            <a:off x="693683" y="1722219"/>
            <a:ext cx="3544888" cy="3551237"/>
          </a:xfrm>
        </p:spPr>
      </p:pic>
    </p:spTree>
    <p:extLst>
      <p:ext uri="{BB962C8B-B14F-4D97-AF65-F5344CB8AC3E}">
        <p14:creationId xmlns:p14="http://schemas.microsoft.com/office/powerpoint/2010/main" val="41130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23" y="151319"/>
            <a:ext cx="10828902" cy="6614488"/>
          </a:xfrm>
          <a:prstGeom prst="rect">
            <a:avLst/>
          </a:prstGeom>
        </p:spPr>
      </p:pic>
    </p:spTree>
    <p:extLst>
      <p:ext uri="{BB962C8B-B14F-4D97-AF65-F5344CB8AC3E}">
        <p14:creationId xmlns:p14="http://schemas.microsoft.com/office/powerpoint/2010/main" val="93459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055" y="440936"/>
            <a:ext cx="5814491" cy="5768976"/>
          </a:xfrm>
          <a:prstGeom prst="rect">
            <a:avLst/>
          </a:prstGeom>
        </p:spPr>
      </p:pic>
      <p:sp>
        <p:nvSpPr>
          <p:cNvPr id="5" name="Content Placeholder 5"/>
          <p:cNvSpPr txBox="1">
            <a:spLocks/>
          </p:cNvSpPr>
          <p:nvPr/>
        </p:nvSpPr>
        <p:spPr>
          <a:xfrm>
            <a:off x="354971" y="1557965"/>
            <a:ext cx="5616575" cy="482737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dirty="0" smtClean="0"/>
              <a:t>6-12 weeks into pregnancy!</a:t>
            </a:r>
          </a:p>
          <a:p>
            <a:pPr>
              <a:defRPr/>
            </a:pPr>
            <a:r>
              <a:rPr lang="en-US" dirty="0" smtClean="0"/>
              <a:t>SRY and other genes on Y chromosome</a:t>
            </a:r>
          </a:p>
          <a:p>
            <a:pPr>
              <a:defRPr/>
            </a:pPr>
            <a:r>
              <a:rPr lang="en-US" dirty="0" smtClean="0"/>
              <a:t>Gonad becomes a testis</a:t>
            </a:r>
          </a:p>
          <a:p>
            <a:pPr>
              <a:defRPr/>
            </a:pPr>
            <a:r>
              <a:rPr lang="en-US" dirty="0" smtClean="0"/>
              <a:t>Testosterone develops male internal genitalia</a:t>
            </a:r>
          </a:p>
          <a:p>
            <a:pPr>
              <a:defRPr/>
            </a:pPr>
            <a:r>
              <a:rPr lang="en-US" dirty="0" smtClean="0"/>
              <a:t>Inhibition of </a:t>
            </a:r>
            <a:r>
              <a:rPr lang="en-US" dirty="0" err="1" smtClean="0"/>
              <a:t>Mullerian</a:t>
            </a:r>
            <a:r>
              <a:rPr lang="en-US" dirty="0" smtClean="0"/>
              <a:t> tract (AMH</a:t>
            </a:r>
            <a:r>
              <a:rPr lang="en-US" dirty="0" smtClean="0"/>
              <a:t>)</a:t>
            </a:r>
          </a:p>
          <a:p>
            <a:pPr>
              <a:defRPr/>
            </a:pPr>
            <a:r>
              <a:rPr lang="en-US" dirty="0"/>
              <a:t>Dihydrotestosterone develops external genitalia</a:t>
            </a:r>
          </a:p>
          <a:p>
            <a:pPr>
              <a:defRPr/>
            </a:pPr>
            <a:r>
              <a:rPr lang="en-US" b="1" dirty="0">
                <a:solidFill>
                  <a:srgbClr val="FF0000"/>
                </a:solidFill>
              </a:rPr>
              <a:t>IS FEMALE DEFAULT SEX?</a:t>
            </a:r>
          </a:p>
          <a:p>
            <a:pPr>
              <a:defRPr/>
            </a:pPr>
            <a:r>
              <a:rPr lang="en-US" dirty="0"/>
              <a:t>Specific ovarian development genes</a:t>
            </a:r>
          </a:p>
          <a:p>
            <a:pPr>
              <a:defRPr/>
            </a:pPr>
            <a:endParaRPr lang="en-US" dirty="0" smtClean="0"/>
          </a:p>
        </p:txBody>
      </p:sp>
      <p:sp>
        <p:nvSpPr>
          <p:cNvPr id="9" name="Title 1"/>
          <p:cNvSpPr txBox="1">
            <a:spLocks/>
          </p:cNvSpPr>
          <p:nvPr/>
        </p:nvSpPr>
        <p:spPr>
          <a:xfrm>
            <a:off x="433552" y="3099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smtClean="0"/>
              <a:t>Sex differentiation </a:t>
            </a:r>
            <a:endParaRPr lang="en-US" b="1" dirty="0"/>
          </a:p>
        </p:txBody>
      </p:sp>
    </p:spTree>
    <p:extLst>
      <p:ext uri="{BB962C8B-B14F-4D97-AF65-F5344CB8AC3E}">
        <p14:creationId xmlns:p14="http://schemas.microsoft.com/office/powerpoint/2010/main" val="1141502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2753</TotalTime>
  <Words>603</Words>
  <Application>Microsoft Macintosh PowerPoint</Application>
  <PresentationFormat>Widescreen</PresentationFormat>
  <Paragraphs>128</Paragraphs>
  <Slides>25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Calibri</vt:lpstr>
      <vt:lpstr>Calibri Light</vt:lpstr>
      <vt:lpstr>Comic Sans MS</vt:lpstr>
      <vt:lpstr>Helvetica</vt:lpstr>
      <vt:lpstr>Mangal</vt:lpstr>
      <vt:lpstr>ＭＳ Ｐゴシック</vt:lpstr>
      <vt:lpstr>Arial</vt:lpstr>
      <vt:lpstr>Office Theme</vt:lpstr>
      <vt:lpstr>Clip</vt:lpstr>
      <vt:lpstr>PROMOTING CHILDREN’S RIGHTS Education and Training around Sex &amp; Gender   Professor Gary Butler MD FRCPCH  University College London Hospital UCL Great Ormond Street Institute of Child Health European Society for Paediatric Endocrinology European Paediatric Association Scientific Committee </vt:lpstr>
      <vt:lpstr>Where do we start?  Who can define Sex and Gender?</vt:lpstr>
      <vt:lpstr>How do we tell what our sex is?</vt:lpstr>
      <vt:lpstr>Background</vt:lpstr>
      <vt:lpstr>Binary biology</vt:lpstr>
      <vt:lpstr>Normal chromosomes (karyotype)</vt:lpstr>
      <vt:lpstr>Binary biology</vt:lpstr>
      <vt:lpstr>PowerPoint Presentation</vt:lpstr>
      <vt:lpstr>PowerPoint Presentation</vt:lpstr>
      <vt:lpstr>When does it go wrong? (Disorders/differences of sex differentiation)</vt:lpstr>
      <vt:lpstr>PowerPoint Presentation</vt:lpstr>
      <vt:lpstr>Providing support and answers for a very upset family</vt:lpstr>
      <vt:lpstr>Education about DSD (…and sex and gender) </vt:lpstr>
      <vt:lpstr>What things do we need to know about?</vt:lpstr>
      <vt:lpstr>Gender Dysphoria (DSM-V) Gender Incongruence (WHO) formerly Gender Identity Disorder</vt:lpstr>
      <vt:lpstr>Some definitions on gender</vt:lpstr>
      <vt:lpstr>Names for different genders: what do they all mean?</vt:lpstr>
      <vt:lpstr>Chromosome and endocrine variations in trans young people</vt:lpstr>
      <vt:lpstr>Who should provide the support for trans YP?   Multi-disciplinary Team  Clinical psychologists Social workers Child and adolescent psychotherapists Family therapists Child and adolescent psychiatrists Senior Trainees Research psychologists Clinical Nurse Specialists Paediatricians and endocrinologists     </vt:lpstr>
      <vt:lpstr>Sexual orientation or preference</vt:lpstr>
      <vt:lpstr>  Challenge to Children’s Rights in England  </vt:lpstr>
      <vt:lpstr>When and how do we educate?</vt:lpstr>
      <vt:lpstr>Support organisations</vt:lpstr>
      <vt:lpstr>Where are we with the understanding about human sex and gender development?  Massive hole in knowledge of biological and social development  Need to educate all societies to accept and support these natural variations of human kind  A very big humbling experience being involved  </vt:lpstr>
      <vt:lpstr>Thank you  Any questions?  </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gary.butler1@outlook.com</dc:creator>
  <cp:lastModifiedBy>Microsoft Office User</cp:lastModifiedBy>
  <cp:revision>78</cp:revision>
  <dcterms:created xsi:type="dcterms:W3CDTF">2022-02-15T15:12:25Z</dcterms:created>
  <dcterms:modified xsi:type="dcterms:W3CDTF">2022-05-29T23:29:25Z</dcterms:modified>
</cp:coreProperties>
</file>