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handoutMasterIdLst>
    <p:handoutMasterId r:id="rId10"/>
  </p:handout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Jost Medium" pitchFamily="2" charset="77"/>
      <p:regular r:id="rId15"/>
      <p:italic r:id="rId16"/>
    </p:embeddedFont>
    <p:embeddedFont>
      <p:font typeface="Jost SemiBold" pitchFamily="2" charset="77"/>
      <p:regular r:id="rId17"/>
      <p:bold r:id="rId18"/>
      <p:italic r:id="rId19"/>
      <p:boldItalic r:id="rId20"/>
    </p:embeddedFont>
  </p:embeddedFontLst>
  <p:defaultTextStyle>
    <a:defPPr>
      <a:defRPr lang="en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848"/>
    <a:srgbClr val="00CBBB"/>
    <a:srgbClr val="FAC55B"/>
    <a:srgbClr val="10099F"/>
    <a:srgbClr val="EEEEEE"/>
    <a:srgbClr val="00FFBA"/>
    <a:srgbClr val="FC8484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33"/>
    <p:restoredTop sz="94830"/>
  </p:normalViewPr>
  <p:slideViewPr>
    <p:cSldViewPr snapToGrid="0" snapToObjects="1">
      <p:cViewPr varScale="1">
        <p:scale>
          <a:sx n="115" d="100"/>
          <a:sy n="115" d="100"/>
        </p:scale>
        <p:origin x="224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426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E09557-5F17-0643-9E6C-C434772555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DC4768-644B-CD4B-9954-83AD6C7040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A3163-D888-4040-A2D8-2B7E2DDBB574}" type="datetimeFigureOut">
              <a:t>5/30/22</a:t>
            </a:fld>
            <a:endParaRPr lang="en-I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220FB6-8020-C24A-A415-DB5EF186AC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B06A01-4E34-F345-9ED4-1823080D9A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76437-1D96-D943-A8F5-FBAE6119EDD8}" type="slidenum"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760386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C6C10-AEEE-2242-8CA6-22E89276E0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079" y="2878815"/>
            <a:ext cx="6118007" cy="1731788"/>
          </a:xfrm>
          <a:solidFill>
            <a:schemeClr val="bg1"/>
          </a:solidFill>
        </p:spPr>
        <p:txBody>
          <a:bodyPr wrap="square" lIns="180000" tIns="180000" rIns="180000" bIns="72000" anchor="t" anchorCtr="0">
            <a:spAutoFit/>
          </a:bodyPr>
          <a:lstStyle>
            <a:lvl1pPr algn="l">
              <a:lnSpc>
                <a:spcPct val="100000"/>
              </a:lnSpc>
              <a:defRPr sz="4800" b="0" i="0">
                <a:solidFill>
                  <a:srgbClr val="10099F"/>
                </a:solidFill>
                <a:latin typeface="Jost Medium" pitchFamily="2" charset="77"/>
                <a:ea typeface="Jost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5F35A1D-E001-644A-9371-98B252712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079" y="4762404"/>
            <a:ext cx="9108917" cy="616680"/>
          </a:xfrm>
          <a:solidFill>
            <a:schemeClr val="bg1"/>
          </a:solidFill>
        </p:spPr>
        <p:txBody>
          <a:bodyPr lIns="180000" tIns="144000" bIns="72000">
            <a:spAutoFit/>
          </a:bodyPr>
          <a:lstStyle>
            <a:lvl1pPr marL="0" indent="0" algn="l">
              <a:buNone/>
              <a:defRPr sz="2800">
                <a:solidFill>
                  <a:srgbClr val="10099F"/>
                </a:solidFill>
              </a:defRPr>
            </a:lvl1pPr>
            <a:lvl2pPr marL="580781" indent="0" algn="ctr">
              <a:buNone/>
              <a:defRPr/>
            </a:lvl2pPr>
            <a:lvl3pPr marL="1161562" indent="0" algn="ctr">
              <a:buNone/>
              <a:defRPr/>
            </a:lvl3pPr>
            <a:lvl4pPr marL="1742343" indent="0" algn="ctr">
              <a:buNone/>
              <a:defRPr/>
            </a:lvl4pPr>
            <a:lvl5pPr marL="2323125" indent="0" algn="ctr">
              <a:buNone/>
              <a:defRPr/>
            </a:lvl5pPr>
            <a:lvl6pPr marL="2903906" indent="0" algn="ctr">
              <a:buNone/>
              <a:defRPr/>
            </a:lvl6pPr>
            <a:lvl7pPr marL="3484687" indent="0" algn="ctr">
              <a:buNone/>
              <a:defRPr/>
            </a:lvl7pPr>
            <a:lvl8pPr marL="4065468" indent="0" algn="ctr">
              <a:buNone/>
              <a:defRPr/>
            </a:lvl8pPr>
            <a:lvl9pPr marL="464624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93039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uð glæ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7092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eggja dá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8F1C3-BFAB-584A-8C9A-6FB289A3D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72ACC-5EAB-644E-B0E7-0BA88604D8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0056CC-4022-704B-8D8B-4D2695D14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30251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veggja dálka með millifyrirsö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2DB5E-5649-EE47-8240-F7302A71B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631567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F83012-DB16-BE40-8521-3A3AE75D2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Jost SemiBold" pitchFamily="2" charset="77"/>
                <a:ea typeface="Jost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B93A9B-CF3B-E147-8534-F6C22017A7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8F7338-7E56-564F-AF1C-8EC44FAF43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Jost SemiBold" pitchFamily="2" charset="77"/>
                <a:ea typeface="Jost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880FA8-AE5E-C448-8361-E34D5E5BFD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53539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54D4DB1-75E3-5B4A-9E5C-7E351A3DB8DB}"/>
              </a:ext>
            </a:extLst>
          </p:cNvPr>
          <p:cNvSpPr/>
          <p:nvPr userDrawn="1"/>
        </p:nvSpPr>
        <p:spPr>
          <a:xfrm>
            <a:off x="0" y="4162927"/>
            <a:ext cx="12192000" cy="2700000"/>
          </a:xfrm>
          <a:prstGeom prst="rect">
            <a:avLst/>
          </a:prstGeom>
          <a:solidFill>
            <a:srgbClr val="FC8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BFA17A-0476-4545-A0BD-809A62A8D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010" y="3702276"/>
            <a:ext cx="7277434" cy="860199"/>
          </a:xfrm>
          <a:solidFill>
            <a:schemeClr val="bg1"/>
          </a:solidFill>
        </p:spPr>
        <p:txBody>
          <a:bodyPr lIns="180000" tIns="180000" rIns="180000" bIns="108000" anchor="b">
            <a:sp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26512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eginmál litaður grunn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311C4D-79DB-B744-A3B1-4D217C91E63F}"/>
              </a:ext>
            </a:extLst>
          </p:cNvPr>
          <p:cNvSpPr/>
          <p:nvPr userDrawn="1"/>
        </p:nvSpPr>
        <p:spPr>
          <a:xfrm>
            <a:off x="0" y="4162928"/>
            <a:ext cx="12191999" cy="2700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809E27-95E7-CC4F-876E-972A9B2731BD}"/>
              </a:ext>
            </a:extLst>
          </p:cNvPr>
          <p:cNvSpPr/>
          <p:nvPr userDrawn="1"/>
        </p:nvSpPr>
        <p:spPr>
          <a:xfrm>
            <a:off x="2382253" y="1224336"/>
            <a:ext cx="8386011" cy="5044118"/>
          </a:xfrm>
          <a:prstGeom prst="rect">
            <a:avLst/>
          </a:prstGeom>
          <a:solidFill>
            <a:srgbClr val="00F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C00D16-4F59-1D48-9C0C-48E4122C7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9873" y="1631532"/>
            <a:ext cx="7716253" cy="740193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4B3EC-9C38-6A47-B7F1-3E11D1992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873" y="2506662"/>
            <a:ext cx="6091989" cy="3533191"/>
          </a:xfrm>
        </p:spPr>
        <p:txBody>
          <a:bodyPr>
            <a:normAutofit/>
          </a:bodyPr>
          <a:lstStyle>
            <a:lvl1pPr>
              <a:defRPr sz="1800" b="0" i="0">
                <a:latin typeface="Jost Medium" pitchFamily="2" charset="77"/>
                <a:ea typeface="Jost Medium" pitchFamily="2" charset="77"/>
              </a:defRPr>
            </a:lvl1pPr>
            <a:lvl2pPr>
              <a:defRPr sz="1800" b="0" i="0">
                <a:latin typeface="Jost Medium" pitchFamily="2" charset="77"/>
                <a:ea typeface="Jost Medium" pitchFamily="2" charset="77"/>
              </a:defRPr>
            </a:lvl2pPr>
            <a:lvl3pPr>
              <a:defRPr sz="1800" b="0" i="0">
                <a:latin typeface="Jost Medium" pitchFamily="2" charset="77"/>
                <a:ea typeface="Jost Medium" pitchFamily="2" charset="77"/>
              </a:defRPr>
            </a:lvl3pPr>
            <a:lvl4pPr>
              <a:defRPr sz="1800" b="0" i="0">
                <a:latin typeface="Jost Medium" pitchFamily="2" charset="77"/>
                <a:ea typeface="Jost Medium" pitchFamily="2" charset="77"/>
              </a:defRPr>
            </a:lvl4pPr>
            <a:lvl5pPr>
              <a:defRPr sz="1800" b="0" i="0">
                <a:latin typeface="Jost Medium" pitchFamily="2" charset="77"/>
                <a:ea typeface="Jost Medium" pitchFamily="2" charset="77"/>
              </a:defRPr>
            </a:lvl5pPr>
            <a:lvl6pPr>
              <a:defRPr b="0" i="0">
                <a:latin typeface="Jost Medium" pitchFamily="2" charset="77"/>
                <a:ea typeface="Jost Medium" pitchFamily="2" charset="77"/>
              </a:defRPr>
            </a:lvl6pPr>
            <a:lvl7pPr>
              <a:defRPr b="0" i="0">
                <a:latin typeface="Jost Medium" pitchFamily="2" charset="77"/>
                <a:ea typeface="Jost Medium" pitchFamily="2" charset="77"/>
              </a:defRPr>
            </a:lvl7pPr>
            <a:lvl8pPr>
              <a:defRPr b="0" i="0">
                <a:latin typeface="Jost Medium" pitchFamily="2" charset="77"/>
                <a:ea typeface="Jost Medium" pitchFamily="2" charset="77"/>
              </a:defRPr>
            </a:lvl8pPr>
            <a:lvl9pPr>
              <a:defRPr b="0" i="0">
                <a:latin typeface="Jost Medium" pitchFamily="2" charset="77"/>
                <a:ea typeface="Jost Medium" pitchFamily="2" charset="77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  <a:p>
            <a:pPr lvl="6"/>
            <a:endParaRPr lang="en-US" dirty="0"/>
          </a:p>
          <a:p>
            <a:pPr lvl="7"/>
            <a:endParaRPr lang="en-US" dirty="0"/>
          </a:p>
          <a:p>
            <a:pPr lvl="8"/>
            <a:endParaRPr lang="en-US" dirty="0"/>
          </a:p>
          <a:p>
            <a:pPr lvl="8"/>
            <a:endParaRPr lang="en-US" dirty="0"/>
          </a:p>
          <a:p>
            <a:pPr lvl="8"/>
            <a:endParaRPr lang="en-US" dirty="0"/>
          </a:p>
          <a:p>
            <a:pPr lvl="8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247943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Meginmál litaður grunn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311C4D-79DB-B744-A3B1-4D217C91E63F}"/>
              </a:ext>
            </a:extLst>
          </p:cNvPr>
          <p:cNvSpPr/>
          <p:nvPr userDrawn="1"/>
        </p:nvSpPr>
        <p:spPr>
          <a:xfrm>
            <a:off x="0" y="4162928"/>
            <a:ext cx="12191999" cy="2700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809E27-95E7-CC4F-876E-972A9B2731BD}"/>
              </a:ext>
            </a:extLst>
          </p:cNvPr>
          <p:cNvSpPr/>
          <p:nvPr userDrawn="1"/>
        </p:nvSpPr>
        <p:spPr>
          <a:xfrm>
            <a:off x="2382253" y="1224336"/>
            <a:ext cx="8386011" cy="5044118"/>
          </a:xfrm>
          <a:prstGeom prst="rect">
            <a:avLst/>
          </a:prstGeom>
          <a:solidFill>
            <a:srgbClr val="00C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C00D16-4F59-1D48-9C0C-48E4122C7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9873" y="1631532"/>
            <a:ext cx="7716253" cy="740193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4B3EC-9C38-6A47-B7F1-3E11D1992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873" y="2506662"/>
            <a:ext cx="6091989" cy="3533191"/>
          </a:xfrm>
        </p:spPr>
        <p:txBody>
          <a:bodyPr>
            <a:normAutofit/>
          </a:bodyPr>
          <a:lstStyle>
            <a:lvl1pPr>
              <a:defRPr sz="1800" b="0" i="0">
                <a:latin typeface="Jost Medium" pitchFamily="2" charset="77"/>
                <a:ea typeface="Jost Medium" pitchFamily="2" charset="77"/>
              </a:defRPr>
            </a:lvl1pPr>
            <a:lvl2pPr>
              <a:defRPr sz="1800" b="0" i="0">
                <a:latin typeface="Jost Medium" pitchFamily="2" charset="77"/>
                <a:ea typeface="Jost Medium" pitchFamily="2" charset="77"/>
              </a:defRPr>
            </a:lvl2pPr>
            <a:lvl3pPr>
              <a:defRPr sz="1800" b="0" i="0">
                <a:latin typeface="Jost Medium" pitchFamily="2" charset="77"/>
                <a:ea typeface="Jost Medium" pitchFamily="2" charset="77"/>
              </a:defRPr>
            </a:lvl3pPr>
            <a:lvl4pPr>
              <a:defRPr sz="1800" b="0" i="0">
                <a:latin typeface="Jost Medium" pitchFamily="2" charset="77"/>
                <a:ea typeface="Jost Medium" pitchFamily="2" charset="77"/>
              </a:defRPr>
            </a:lvl4pPr>
            <a:lvl5pPr>
              <a:defRPr sz="1800" b="0" i="0">
                <a:latin typeface="Jost Medium" pitchFamily="2" charset="77"/>
                <a:ea typeface="Jost Medium" pitchFamily="2" charset="77"/>
              </a:defRPr>
            </a:lvl5pPr>
            <a:lvl6pPr>
              <a:defRPr b="0" i="0">
                <a:latin typeface="Jost Medium" pitchFamily="2" charset="77"/>
                <a:ea typeface="Jost Medium" pitchFamily="2" charset="77"/>
              </a:defRPr>
            </a:lvl6pPr>
            <a:lvl7pPr>
              <a:defRPr b="0" i="0">
                <a:latin typeface="Jost Medium" pitchFamily="2" charset="77"/>
                <a:ea typeface="Jost Medium" pitchFamily="2" charset="77"/>
              </a:defRPr>
            </a:lvl7pPr>
            <a:lvl8pPr>
              <a:defRPr b="0" i="0">
                <a:latin typeface="Jost Medium" pitchFamily="2" charset="77"/>
                <a:ea typeface="Jost Medium" pitchFamily="2" charset="77"/>
              </a:defRPr>
            </a:lvl8pPr>
            <a:lvl9pPr>
              <a:defRPr b="0" i="0">
                <a:latin typeface="Jost Medium" pitchFamily="2" charset="77"/>
                <a:ea typeface="Jost Medium" pitchFamily="2" charset="77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  <a:p>
            <a:pPr lvl="6"/>
            <a:endParaRPr lang="en-US" dirty="0"/>
          </a:p>
          <a:p>
            <a:pPr lvl="7"/>
            <a:endParaRPr lang="en-US" dirty="0"/>
          </a:p>
          <a:p>
            <a:pPr lvl="8"/>
            <a:endParaRPr lang="en-US" dirty="0"/>
          </a:p>
          <a:p>
            <a:pPr lvl="8"/>
            <a:endParaRPr lang="en-US" dirty="0"/>
          </a:p>
          <a:p>
            <a:pPr lvl="8"/>
            <a:endParaRPr lang="en-US" dirty="0"/>
          </a:p>
          <a:p>
            <a:pPr lvl="8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942907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eginmál litaður grunnu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311C4D-79DB-B744-A3B1-4D217C91E63F}"/>
              </a:ext>
            </a:extLst>
          </p:cNvPr>
          <p:cNvSpPr/>
          <p:nvPr userDrawn="1"/>
        </p:nvSpPr>
        <p:spPr>
          <a:xfrm>
            <a:off x="8386010" y="4162928"/>
            <a:ext cx="3805989" cy="2700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809E27-95E7-CC4F-876E-972A9B2731BD}"/>
              </a:ext>
            </a:extLst>
          </p:cNvPr>
          <p:cNvSpPr/>
          <p:nvPr userDrawn="1"/>
        </p:nvSpPr>
        <p:spPr>
          <a:xfrm>
            <a:off x="0" y="1231439"/>
            <a:ext cx="8386011" cy="5633665"/>
          </a:xfrm>
          <a:prstGeom prst="rect">
            <a:avLst/>
          </a:prstGeom>
          <a:solidFill>
            <a:srgbClr val="FC8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C00D16-4F59-1D48-9C0C-48E4122C7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621" y="1631532"/>
            <a:ext cx="7275096" cy="740193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4B3EC-9C38-6A47-B7F1-3E11D1992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620" y="2506662"/>
            <a:ext cx="7275096" cy="3882106"/>
          </a:xfrm>
        </p:spPr>
        <p:txBody>
          <a:bodyPr>
            <a:normAutofit/>
          </a:bodyPr>
          <a:lstStyle>
            <a:lvl1pPr>
              <a:defRPr sz="1800" b="0" i="0">
                <a:latin typeface="Jost Medium" pitchFamily="2" charset="77"/>
                <a:ea typeface="Jost Medium" pitchFamily="2" charset="77"/>
              </a:defRPr>
            </a:lvl1pPr>
            <a:lvl2pPr>
              <a:defRPr sz="1800" b="0" i="0">
                <a:latin typeface="Jost Medium" pitchFamily="2" charset="77"/>
                <a:ea typeface="Jost Medium" pitchFamily="2" charset="77"/>
              </a:defRPr>
            </a:lvl2pPr>
            <a:lvl3pPr>
              <a:defRPr sz="1800" b="0" i="0">
                <a:latin typeface="Jost Medium" pitchFamily="2" charset="77"/>
                <a:ea typeface="Jost Medium" pitchFamily="2" charset="77"/>
              </a:defRPr>
            </a:lvl3pPr>
            <a:lvl4pPr>
              <a:defRPr sz="1800" b="0" i="0">
                <a:latin typeface="Jost Medium" pitchFamily="2" charset="77"/>
                <a:ea typeface="Jost Medium" pitchFamily="2" charset="77"/>
              </a:defRPr>
            </a:lvl4pPr>
            <a:lvl5pPr>
              <a:defRPr sz="1800" b="0" i="0">
                <a:latin typeface="Jost Medium" pitchFamily="2" charset="77"/>
                <a:ea typeface="Jost Medium" pitchFamily="2" charset="77"/>
              </a:defRPr>
            </a:lvl5pPr>
            <a:lvl6pPr>
              <a:defRPr b="0" i="0">
                <a:latin typeface="Jost Medium" pitchFamily="2" charset="77"/>
                <a:ea typeface="Jost Medium" pitchFamily="2" charset="77"/>
              </a:defRPr>
            </a:lvl6pPr>
            <a:lvl7pPr>
              <a:defRPr b="0" i="0">
                <a:latin typeface="Jost Medium" pitchFamily="2" charset="77"/>
                <a:ea typeface="Jost Medium" pitchFamily="2" charset="77"/>
              </a:defRPr>
            </a:lvl7pPr>
            <a:lvl8pPr>
              <a:defRPr b="0" i="0">
                <a:latin typeface="Jost Medium" pitchFamily="2" charset="77"/>
                <a:ea typeface="Jost Medium" pitchFamily="2" charset="77"/>
              </a:defRPr>
            </a:lvl8pPr>
            <a:lvl9pPr>
              <a:defRPr b="0" i="0">
                <a:latin typeface="Jost Medium" pitchFamily="2" charset="77"/>
                <a:ea typeface="Jost Medium" pitchFamily="2" charset="77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  <a:p>
            <a:pPr lvl="6"/>
            <a:endParaRPr lang="en-US" dirty="0"/>
          </a:p>
          <a:p>
            <a:pPr lvl="7"/>
            <a:endParaRPr lang="en-US" dirty="0"/>
          </a:p>
          <a:p>
            <a:pPr lvl="8"/>
            <a:endParaRPr lang="en-US" dirty="0"/>
          </a:p>
          <a:p>
            <a:pPr lvl="8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636407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Meginmál litaður grunnu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311C4D-79DB-B744-A3B1-4D217C91E63F}"/>
              </a:ext>
            </a:extLst>
          </p:cNvPr>
          <p:cNvSpPr/>
          <p:nvPr userDrawn="1"/>
        </p:nvSpPr>
        <p:spPr>
          <a:xfrm>
            <a:off x="8386010" y="4162928"/>
            <a:ext cx="3805989" cy="2700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809E27-95E7-CC4F-876E-972A9B2731BD}"/>
              </a:ext>
            </a:extLst>
          </p:cNvPr>
          <p:cNvSpPr/>
          <p:nvPr userDrawn="1"/>
        </p:nvSpPr>
        <p:spPr>
          <a:xfrm>
            <a:off x="0" y="1231439"/>
            <a:ext cx="8386011" cy="5633665"/>
          </a:xfrm>
          <a:prstGeom prst="rect">
            <a:avLst/>
          </a:prstGeom>
          <a:solidFill>
            <a:srgbClr val="FAC5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C00D16-4F59-1D48-9C0C-48E4122C7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621" y="1631532"/>
            <a:ext cx="7275096" cy="740193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4B3EC-9C38-6A47-B7F1-3E11D1992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620" y="2506662"/>
            <a:ext cx="7275096" cy="3882106"/>
          </a:xfrm>
        </p:spPr>
        <p:txBody>
          <a:bodyPr>
            <a:normAutofit/>
          </a:bodyPr>
          <a:lstStyle>
            <a:lvl1pPr>
              <a:defRPr sz="1800" b="0" i="0">
                <a:latin typeface="Jost Medium" pitchFamily="2" charset="77"/>
                <a:ea typeface="Jost Medium" pitchFamily="2" charset="77"/>
              </a:defRPr>
            </a:lvl1pPr>
            <a:lvl2pPr>
              <a:defRPr sz="1800" b="0" i="0">
                <a:latin typeface="Jost Medium" pitchFamily="2" charset="77"/>
                <a:ea typeface="Jost Medium" pitchFamily="2" charset="77"/>
              </a:defRPr>
            </a:lvl2pPr>
            <a:lvl3pPr>
              <a:defRPr sz="1800" b="0" i="0">
                <a:latin typeface="Jost Medium" pitchFamily="2" charset="77"/>
                <a:ea typeface="Jost Medium" pitchFamily="2" charset="77"/>
              </a:defRPr>
            </a:lvl3pPr>
            <a:lvl4pPr>
              <a:defRPr sz="1800" b="0" i="0">
                <a:latin typeface="Jost Medium" pitchFamily="2" charset="77"/>
                <a:ea typeface="Jost Medium" pitchFamily="2" charset="77"/>
              </a:defRPr>
            </a:lvl4pPr>
            <a:lvl5pPr>
              <a:defRPr sz="1800" b="0" i="0">
                <a:latin typeface="Jost Medium" pitchFamily="2" charset="77"/>
                <a:ea typeface="Jost Medium" pitchFamily="2" charset="77"/>
              </a:defRPr>
            </a:lvl5pPr>
            <a:lvl6pPr>
              <a:defRPr b="0" i="0">
                <a:latin typeface="Jost Medium" pitchFamily="2" charset="77"/>
                <a:ea typeface="Jost Medium" pitchFamily="2" charset="77"/>
              </a:defRPr>
            </a:lvl6pPr>
            <a:lvl7pPr>
              <a:defRPr b="0" i="0">
                <a:latin typeface="Jost Medium" pitchFamily="2" charset="77"/>
                <a:ea typeface="Jost Medium" pitchFamily="2" charset="77"/>
              </a:defRPr>
            </a:lvl7pPr>
            <a:lvl8pPr>
              <a:defRPr b="0" i="0">
                <a:latin typeface="Jost Medium" pitchFamily="2" charset="77"/>
                <a:ea typeface="Jost Medium" pitchFamily="2" charset="77"/>
              </a:defRPr>
            </a:lvl8pPr>
            <a:lvl9pPr>
              <a:defRPr b="0" i="0">
                <a:latin typeface="Jost Medium" pitchFamily="2" charset="77"/>
                <a:ea typeface="Jost Medium" pitchFamily="2" charset="77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  <a:p>
            <a:pPr lvl="6"/>
            <a:endParaRPr lang="en-US" dirty="0"/>
          </a:p>
          <a:p>
            <a:pPr lvl="7"/>
            <a:endParaRPr lang="en-US" dirty="0"/>
          </a:p>
          <a:p>
            <a:pPr lvl="8"/>
            <a:endParaRPr lang="en-US" dirty="0"/>
          </a:p>
          <a:p>
            <a:pPr lvl="8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629422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Meginmál litaður grunnu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311C4D-79DB-B744-A3B1-4D217C91E63F}"/>
              </a:ext>
            </a:extLst>
          </p:cNvPr>
          <p:cNvSpPr/>
          <p:nvPr userDrawn="1"/>
        </p:nvSpPr>
        <p:spPr>
          <a:xfrm>
            <a:off x="8386010" y="4162928"/>
            <a:ext cx="3805989" cy="2700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809E27-95E7-CC4F-876E-972A9B2731BD}"/>
              </a:ext>
            </a:extLst>
          </p:cNvPr>
          <p:cNvSpPr/>
          <p:nvPr userDrawn="1"/>
        </p:nvSpPr>
        <p:spPr>
          <a:xfrm>
            <a:off x="0" y="1231439"/>
            <a:ext cx="8386011" cy="5633665"/>
          </a:xfrm>
          <a:prstGeom prst="rect">
            <a:avLst/>
          </a:prstGeom>
          <a:solidFill>
            <a:srgbClr val="FF9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C00D16-4F59-1D48-9C0C-48E4122C7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621" y="1631532"/>
            <a:ext cx="7275096" cy="740193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4B3EC-9C38-6A47-B7F1-3E11D1992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620" y="2506662"/>
            <a:ext cx="7275096" cy="3882106"/>
          </a:xfrm>
        </p:spPr>
        <p:txBody>
          <a:bodyPr>
            <a:normAutofit/>
          </a:bodyPr>
          <a:lstStyle>
            <a:lvl1pPr>
              <a:defRPr sz="1800" b="0" i="0">
                <a:latin typeface="Jost Medium" pitchFamily="2" charset="77"/>
                <a:ea typeface="Jost Medium" pitchFamily="2" charset="77"/>
              </a:defRPr>
            </a:lvl1pPr>
            <a:lvl2pPr>
              <a:defRPr sz="1800" b="0" i="0">
                <a:latin typeface="Jost Medium" pitchFamily="2" charset="77"/>
                <a:ea typeface="Jost Medium" pitchFamily="2" charset="77"/>
              </a:defRPr>
            </a:lvl2pPr>
            <a:lvl3pPr>
              <a:defRPr sz="1800" b="0" i="0">
                <a:latin typeface="Jost Medium" pitchFamily="2" charset="77"/>
                <a:ea typeface="Jost Medium" pitchFamily="2" charset="77"/>
              </a:defRPr>
            </a:lvl3pPr>
            <a:lvl4pPr>
              <a:defRPr sz="1800" b="0" i="0">
                <a:latin typeface="Jost Medium" pitchFamily="2" charset="77"/>
                <a:ea typeface="Jost Medium" pitchFamily="2" charset="77"/>
              </a:defRPr>
            </a:lvl4pPr>
            <a:lvl5pPr>
              <a:defRPr sz="1800" b="0" i="0">
                <a:latin typeface="Jost Medium" pitchFamily="2" charset="77"/>
                <a:ea typeface="Jost Medium" pitchFamily="2" charset="77"/>
              </a:defRPr>
            </a:lvl5pPr>
            <a:lvl6pPr>
              <a:defRPr b="0" i="0">
                <a:latin typeface="Jost Medium" pitchFamily="2" charset="77"/>
                <a:ea typeface="Jost Medium" pitchFamily="2" charset="77"/>
              </a:defRPr>
            </a:lvl6pPr>
            <a:lvl7pPr>
              <a:defRPr b="0" i="0">
                <a:latin typeface="Jost Medium" pitchFamily="2" charset="77"/>
                <a:ea typeface="Jost Medium" pitchFamily="2" charset="77"/>
              </a:defRPr>
            </a:lvl7pPr>
            <a:lvl8pPr>
              <a:defRPr b="0" i="0">
                <a:latin typeface="Jost Medium" pitchFamily="2" charset="77"/>
                <a:ea typeface="Jost Medium" pitchFamily="2" charset="77"/>
              </a:defRPr>
            </a:lvl8pPr>
            <a:lvl9pPr>
              <a:defRPr b="0" i="0">
                <a:latin typeface="Jost Medium" pitchFamily="2" charset="77"/>
                <a:ea typeface="Jost Medium" pitchFamily="2" charset="77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  <a:p>
            <a:pPr lvl="6"/>
            <a:endParaRPr lang="en-US" dirty="0"/>
          </a:p>
          <a:p>
            <a:pPr lvl="7"/>
            <a:endParaRPr lang="en-US" dirty="0"/>
          </a:p>
          <a:p>
            <a:pPr lvl="8"/>
            <a:endParaRPr lang="en-US" dirty="0"/>
          </a:p>
          <a:p>
            <a:pPr lvl="8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83389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eginmá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00D16-4F59-1D48-9C0C-48E4122C7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620" y="469232"/>
            <a:ext cx="9725915" cy="740193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4B3EC-9C38-6A47-B7F1-3E11D1992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619" y="1401097"/>
            <a:ext cx="9725915" cy="4987671"/>
          </a:xfrm>
        </p:spPr>
        <p:txBody>
          <a:bodyPr>
            <a:normAutofit/>
          </a:bodyPr>
          <a:lstStyle>
            <a:lvl1pPr>
              <a:defRPr sz="1800" b="0" i="0">
                <a:latin typeface="Jost Medium" pitchFamily="2" charset="77"/>
                <a:ea typeface="Jost Medium" pitchFamily="2" charset="77"/>
              </a:defRPr>
            </a:lvl1pPr>
            <a:lvl2pPr>
              <a:defRPr sz="1800" b="0" i="0">
                <a:latin typeface="Jost Medium" pitchFamily="2" charset="77"/>
                <a:ea typeface="Jost Medium" pitchFamily="2" charset="77"/>
              </a:defRPr>
            </a:lvl2pPr>
            <a:lvl3pPr>
              <a:defRPr sz="1800" b="0" i="0">
                <a:latin typeface="Jost Medium" pitchFamily="2" charset="77"/>
                <a:ea typeface="Jost Medium" pitchFamily="2" charset="77"/>
              </a:defRPr>
            </a:lvl3pPr>
            <a:lvl4pPr>
              <a:defRPr sz="1800" b="0" i="0">
                <a:latin typeface="Jost Medium" pitchFamily="2" charset="77"/>
                <a:ea typeface="Jost Medium" pitchFamily="2" charset="77"/>
              </a:defRPr>
            </a:lvl4pPr>
            <a:lvl5pPr>
              <a:defRPr sz="1800" b="0" i="0">
                <a:latin typeface="Jost Medium" pitchFamily="2" charset="77"/>
                <a:ea typeface="Jost Medium" pitchFamily="2" charset="77"/>
              </a:defRPr>
            </a:lvl5pPr>
            <a:lvl6pPr>
              <a:defRPr b="0" i="0">
                <a:latin typeface="Jost Medium" pitchFamily="2" charset="77"/>
                <a:ea typeface="Jost Medium" pitchFamily="2" charset="77"/>
              </a:defRPr>
            </a:lvl6pPr>
            <a:lvl7pPr>
              <a:defRPr b="0" i="0">
                <a:latin typeface="Jost Medium" pitchFamily="2" charset="77"/>
                <a:ea typeface="Jost Medium" pitchFamily="2" charset="77"/>
              </a:defRPr>
            </a:lvl7pPr>
            <a:lvl8pPr>
              <a:defRPr b="0" i="0">
                <a:latin typeface="Jost Medium" pitchFamily="2" charset="77"/>
                <a:ea typeface="Jost Medium" pitchFamily="2" charset="77"/>
              </a:defRPr>
            </a:lvl8pPr>
            <a:lvl9pPr>
              <a:defRPr b="0" i="0">
                <a:latin typeface="Jost Medium" pitchFamily="2" charset="77"/>
                <a:ea typeface="Jost Medium" pitchFamily="2" charset="77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  <a:p>
            <a:pPr lvl="6"/>
            <a:endParaRPr lang="en-US" dirty="0"/>
          </a:p>
          <a:p>
            <a:pPr lvl="7"/>
            <a:endParaRPr lang="en-US" dirty="0"/>
          </a:p>
          <a:p>
            <a:pPr lvl="8"/>
            <a:endParaRPr lang="en-US" dirty="0"/>
          </a:p>
          <a:p>
            <a:pPr lvl="8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102838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Fyrirsö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BCA5F-82F9-294D-AF74-1A9380F0F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EB396E-341D-8C4F-80D7-EC92085B3FBC}"/>
              </a:ext>
            </a:extLst>
          </p:cNvPr>
          <p:cNvSpPr/>
          <p:nvPr userDrawn="1"/>
        </p:nvSpPr>
        <p:spPr>
          <a:xfrm>
            <a:off x="0" y="4162928"/>
            <a:ext cx="12191999" cy="2700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18815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2D5FE3-6146-344A-916B-E87655E3F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9593179" cy="10096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3734DD-C0D6-B348-9B29-68FF2B489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59317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  <a:p>
            <a:pPr lvl="6"/>
            <a:endParaRPr lang="en-US" dirty="0"/>
          </a:p>
          <a:p>
            <a:pPr lvl="7"/>
            <a:endParaRPr lang="en-US" dirty="0"/>
          </a:p>
          <a:p>
            <a:pPr lvl="8"/>
            <a:endParaRPr lang="en-US" dirty="0"/>
          </a:p>
          <a:p>
            <a:pPr lvl="8"/>
            <a:endParaRPr lang="is-I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A67684-A116-D84D-B423-42A51603639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642375" y="365125"/>
            <a:ext cx="2549625" cy="100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0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2" r:id="rId2"/>
    <p:sldLayoutId id="2147483650" r:id="rId3"/>
    <p:sldLayoutId id="2147483667" r:id="rId4"/>
    <p:sldLayoutId id="2147483661" r:id="rId5"/>
    <p:sldLayoutId id="2147483666" r:id="rId6"/>
    <p:sldLayoutId id="2147483668" r:id="rId7"/>
    <p:sldLayoutId id="2147483665" r:id="rId8"/>
    <p:sldLayoutId id="2147483654" r:id="rId9"/>
    <p:sldLayoutId id="2147483655" r:id="rId10"/>
    <p:sldLayoutId id="2147483652" r:id="rId11"/>
    <p:sldLayoutId id="214748365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rgbClr val="10099F"/>
          </a:solidFill>
          <a:latin typeface="Jost Medium" pitchFamily="2" charset="77"/>
          <a:ea typeface="Jost Medium" pitchFamily="2" charset="7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Jost Medium" pitchFamily="2" charset="77"/>
          <a:ea typeface="Jost Medium" pitchFamily="2" charset="77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Jost Medium" pitchFamily="2" charset="77"/>
          <a:ea typeface="Jost Medium" pitchFamily="2" charset="77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Jost Medium" pitchFamily="2" charset="77"/>
          <a:ea typeface="Jost Medium" pitchFamily="2" charset="77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Jost Medium" pitchFamily="2" charset="77"/>
          <a:ea typeface="Jost Medium" pitchFamily="2" charset="77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Jost Medium" pitchFamily="2" charset="77"/>
          <a:ea typeface="Jost Medium" pitchFamily="2" charset="7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Jost Medium" pitchFamily="2" charset="77"/>
          <a:ea typeface="Jost Medium" pitchFamily="2" charset="77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Jost Medium" pitchFamily="2" charset="77"/>
          <a:ea typeface="Jost Medium" pitchFamily="2" charset="77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Jost Medium" pitchFamily="2" charset="77"/>
          <a:ea typeface="Jost Medium" pitchFamily="2" charset="77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Jost Medium" pitchFamily="2" charset="77"/>
          <a:ea typeface="Jost Medium" pitchFamily="2" charset="77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4ABA288-0A32-F94E-935E-662C6254F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312" y="1464032"/>
            <a:ext cx="11355130" cy="3209116"/>
          </a:xfrm>
        </p:spPr>
        <p:txBody>
          <a:bodyPr/>
          <a:lstStyle/>
          <a:p>
            <a:r>
              <a:rPr lang="is-IS" dirty="0"/>
              <a:t>Iceland</a:t>
            </a:r>
            <a:br>
              <a:rPr lang="is-IS" dirty="0"/>
            </a:br>
            <a:br>
              <a:rPr lang="is-IS" dirty="0"/>
            </a:br>
            <a:r>
              <a:rPr lang="is-IS" dirty="0"/>
              <a:t>2020 Legislation regarding children born with variations in sex characteristics </a:t>
            </a:r>
            <a:endParaRPr lang="en-IS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5B4508C-3AAC-3440-82CD-98DB79C861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199" y="4762404"/>
            <a:ext cx="9108917" cy="1648757"/>
          </a:xfrm>
        </p:spPr>
        <p:txBody>
          <a:bodyPr/>
          <a:lstStyle/>
          <a:p>
            <a:r>
              <a:rPr lang="is-IS" dirty="0"/>
              <a:t>Dr. Kári Hólmar Ragnarsson</a:t>
            </a:r>
          </a:p>
          <a:p>
            <a:r>
              <a:rPr lang="is-IS" dirty="0"/>
              <a:t>University of Iceland | Faculty of Law</a:t>
            </a:r>
          </a:p>
          <a:p>
            <a:r>
              <a:rPr lang="is-IS" dirty="0"/>
              <a:t>Advisor to Prime Minister‘s Office</a:t>
            </a:r>
            <a:endParaRPr lang="en-I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3A7002-F4F0-D94F-835C-FA9D952B6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2375" y="365125"/>
            <a:ext cx="2549625" cy="100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31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D4082F-AF14-7A4A-9351-3A1547D28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Introduction</a:t>
            </a:r>
            <a:endParaRPr lang="en-I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D24843-CAD5-2140-A4B4-A089870A9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sz="2800" dirty="0"/>
              <a:t>2020 legislative amendment</a:t>
            </a:r>
          </a:p>
          <a:p>
            <a:pPr lvl="1"/>
            <a:r>
              <a:rPr lang="is-IS" sz="2800" dirty="0"/>
              <a:t>Background</a:t>
            </a:r>
          </a:p>
          <a:p>
            <a:pPr lvl="1"/>
            <a:r>
              <a:rPr lang="is-IS" sz="2800" dirty="0"/>
              <a:t>Process</a:t>
            </a:r>
          </a:p>
          <a:p>
            <a:pPr lvl="1"/>
            <a:r>
              <a:rPr lang="is-IS" sz="2800" dirty="0"/>
              <a:t>Core elements</a:t>
            </a:r>
          </a:p>
          <a:p>
            <a:pPr lvl="1"/>
            <a:endParaRPr lang="is-IS" sz="2800" dirty="0"/>
          </a:p>
          <a:p>
            <a:pPr lvl="1"/>
            <a:r>
              <a:rPr lang="is-IS" sz="2800" dirty="0"/>
              <a:t>Lessons</a:t>
            </a:r>
          </a:p>
          <a:p>
            <a:pPr lvl="1"/>
            <a:endParaRPr lang="is-IS" sz="2800" dirty="0"/>
          </a:p>
          <a:p>
            <a:pPr lvl="1"/>
            <a:endParaRPr lang="is-IS" sz="2800" dirty="0"/>
          </a:p>
          <a:p>
            <a:r>
              <a:rPr lang="is-IS" sz="2800" dirty="0"/>
              <a:t>A note on vocabulary</a:t>
            </a:r>
          </a:p>
          <a:p>
            <a:pPr marL="457200" lvl="1" indent="0">
              <a:buNone/>
            </a:pPr>
            <a:endParaRPr lang="is-I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247EA0-B301-2643-8E94-62E0219F2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2375" y="365125"/>
            <a:ext cx="2549625" cy="100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845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91EE5-0C37-3752-D158-4FEF795E2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Act on Gender Autonomy no. 80/2019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30899-F647-6A68-1AB9-D265BB464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Progressive legislation on gender autonomy</a:t>
            </a:r>
          </a:p>
          <a:p>
            <a:pPr lvl="1"/>
            <a:r>
              <a:rPr lang="en-US" sz="2000" dirty="0"/>
              <a:t>Neutral gender registration option, changes to gender registration, safeguards for changes to sex characteristics of persons older than 16, etc.</a:t>
            </a:r>
          </a:p>
          <a:p>
            <a:endParaRPr lang="en-US" sz="2000" dirty="0"/>
          </a:p>
          <a:p>
            <a:r>
              <a:rPr lang="en-US" sz="2000" dirty="0"/>
              <a:t>Product of cooperation between politicians, activists and experts. Priority for leader of coalition government. </a:t>
            </a:r>
          </a:p>
          <a:p>
            <a:r>
              <a:rPr lang="en-US" sz="2000" dirty="0"/>
              <a:t>Issues regarding children under 16 postponed; doubts from medical community.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u="sng" dirty="0"/>
              <a:t>Children under 16:</a:t>
            </a:r>
          </a:p>
          <a:p>
            <a:r>
              <a:rPr lang="en-US" sz="2000" dirty="0"/>
              <a:t>Amnesty report 2019 – critical of lack of clear protocols, multidisciplinary care and ‘normalizing’ surgeries or treatment.</a:t>
            </a:r>
          </a:p>
          <a:p>
            <a:r>
              <a:rPr lang="en-US" sz="2000" dirty="0"/>
              <a:t>Advocates raising awareness though media, interviews, etc. </a:t>
            </a:r>
          </a:p>
        </p:txBody>
      </p:sp>
    </p:spTree>
    <p:extLst>
      <p:ext uri="{BB962C8B-B14F-4D97-AF65-F5344CB8AC3E}">
        <p14:creationId xmlns:p14="http://schemas.microsoft.com/office/powerpoint/2010/main" val="2192909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156BB-9495-B684-FB06-49681CFE2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2019-2020 Working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5690B-7112-5D0C-0D98-EC289D6D8C2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>
                <a:solidFill>
                  <a:schemeClr val="tx1"/>
                </a:solidFill>
                <a:latin typeface="Jost Medium" pitchFamily="2" charset="77"/>
                <a:ea typeface="Jost Medium" pitchFamily="2" charset="77"/>
              </a:rPr>
              <a:t>Composition</a:t>
            </a:r>
            <a:r>
              <a:rPr lang="en-US" dirty="0">
                <a:solidFill>
                  <a:schemeClr val="tx1"/>
                </a:solidFill>
                <a:latin typeface="Jost Medium" pitchFamily="2" charset="77"/>
                <a:ea typeface="Jost Medium" pitchFamily="2" charset="77"/>
              </a:rPr>
              <a:t>: </a:t>
            </a:r>
          </a:p>
          <a:p>
            <a:r>
              <a:rPr lang="en-US" dirty="0">
                <a:solidFill>
                  <a:schemeClr val="tx1"/>
                </a:solidFill>
                <a:latin typeface="Jost Medium" pitchFamily="2" charset="77"/>
                <a:ea typeface="Jost Medium" pitchFamily="2" charset="77"/>
              </a:rPr>
              <a:t>a </a:t>
            </a:r>
            <a:r>
              <a:rPr lang="en-US" dirty="0" err="1">
                <a:solidFill>
                  <a:schemeClr val="tx1"/>
                </a:solidFill>
                <a:latin typeface="Jost Medium" pitchFamily="2" charset="77"/>
                <a:ea typeface="Jost Medium" pitchFamily="2" charset="77"/>
              </a:rPr>
              <a:t>paediatric</a:t>
            </a:r>
            <a:r>
              <a:rPr lang="en-US" dirty="0">
                <a:solidFill>
                  <a:schemeClr val="tx1"/>
                </a:solidFill>
                <a:latin typeface="Jost Medium" pitchFamily="2" charset="77"/>
                <a:ea typeface="Jost Medium" pitchFamily="2" charset="77"/>
              </a:rPr>
              <a:t> surgeon, </a:t>
            </a:r>
          </a:p>
          <a:p>
            <a:r>
              <a:rPr lang="en-US" dirty="0">
                <a:solidFill>
                  <a:schemeClr val="tx1"/>
                </a:solidFill>
                <a:latin typeface="Jost Medium" pitchFamily="2" charset="77"/>
                <a:ea typeface="Jost Medium" pitchFamily="2" charset="77"/>
              </a:rPr>
              <a:t>a </a:t>
            </a:r>
            <a:r>
              <a:rPr lang="en-US" dirty="0" err="1">
                <a:solidFill>
                  <a:schemeClr val="tx1"/>
                </a:solidFill>
                <a:latin typeface="Jost Medium" pitchFamily="2" charset="77"/>
                <a:ea typeface="Jost Medium" pitchFamily="2" charset="77"/>
              </a:rPr>
              <a:t>paediatric</a:t>
            </a:r>
            <a:r>
              <a:rPr lang="en-US" dirty="0">
                <a:solidFill>
                  <a:schemeClr val="tx1"/>
                </a:solidFill>
                <a:latin typeface="Jost Medium" pitchFamily="2" charset="77"/>
                <a:ea typeface="Jost Medium" pitchFamily="2" charset="77"/>
              </a:rPr>
              <a:t> endocrinologist, </a:t>
            </a:r>
          </a:p>
          <a:p>
            <a:r>
              <a:rPr lang="en-US" dirty="0">
                <a:solidFill>
                  <a:schemeClr val="tx1"/>
                </a:solidFill>
                <a:latin typeface="Jost Medium" pitchFamily="2" charset="77"/>
                <a:ea typeface="Jost Medium" pitchFamily="2" charset="77"/>
              </a:rPr>
              <a:t>a child psychologist, </a:t>
            </a:r>
          </a:p>
          <a:p>
            <a:r>
              <a:rPr lang="en-US" dirty="0">
                <a:solidFill>
                  <a:schemeClr val="tx1"/>
                </a:solidFill>
                <a:latin typeface="Jost Medium" pitchFamily="2" charset="77"/>
                <a:ea typeface="Jost Medium" pitchFamily="2" charset="77"/>
              </a:rPr>
              <a:t>a representative of Intersex Iceland, </a:t>
            </a:r>
          </a:p>
          <a:p>
            <a:r>
              <a:rPr lang="en-US" dirty="0">
                <a:solidFill>
                  <a:schemeClr val="tx1"/>
                </a:solidFill>
                <a:latin typeface="Jost Medium" pitchFamily="2" charset="77"/>
                <a:ea typeface="Jost Medium" pitchFamily="2" charset="77"/>
              </a:rPr>
              <a:t>a representative of </a:t>
            </a:r>
            <a:r>
              <a:rPr lang="en-US" dirty="0" err="1">
                <a:solidFill>
                  <a:schemeClr val="tx1"/>
                </a:solidFill>
                <a:latin typeface="Jost Medium" pitchFamily="2" charset="77"/>
                <a:ea typeface="Jost Medium" pitchFamily="2" charset="77"/>
              </a:rPr>
              <a:t>Samtökin</a:t>
            </a:r>
            <a:r>
              <a:rPr lang="en-US" dirty="0">
                <a:solidFill>
                  <a:schemeClr val="tx1"/>
                </a:solidFill>
                <a:latin typeface="Jost Medium" pitchFamily="2" charset="77"/>
                <a:ea typeface="Jost Medium" pitchFamily="2" charset="77"/>
              </a:rPr>
              <a:t> ‘78, the National Queer Association of Iceland, </a:t>
            </a:r>
          </a:p>
          <a:p>
            <a:r>
              <a:rPr lang="en-US" dirty="0">
                <a:solidFill>
                  <a:schemeClr val="tx1"/>
                </a:solidFill>
                <a:latin typeface="Jost Medium" pitchFamily="2" charset="77"/>
                <a:ea typeface="Jost Medium" pitchFamily="2" charset="77"/>
              </a:rPr>
              <a:t>a sexologist, </a:t>
            </a:r>
          </a:p>
          <a:p>
            <a:r>
              <a:rPr lang="en-US" dirty="0">
                <a:solidFill>
                  <a:schemeClr val="tx1"/>
                </a:solidFill>
                <a:latin typeface="Jost Medium" pitchFamily="2" charset="77"/>
                <a:ea typeface="Jost Medium" pitchFamily="2" charset="77"/>
              </a:rPr>
              <a:t>an ethicist </a:t>
            </a:r>
          </a:p>
          <a:p>
            <a:r>
              <a:rPr lang="en-US" dirty="0">
                <a:solidFill>
                  <a:schemeClr val="tx1"/>
                </a:solidFill>
                <a:latin typeface="Jost Medium" pitchFamily="2" charset="77"/>
                <a:ea typeface="Jost Medium" pitchFamily="2" charset="77"/>
              </a:rPr>
              <a:t>a lawyer with expert knowledge of children’s rights issues </a:t>
            </a:r>
          </a:p>
          <a:p>
            <a:r>
              <a:rPr lang="en-US" dirty="0">
                <a:solidFill>
                  <a:schemeClr val="tx1"/>
                </a:solidFill>
                <a:latin typeface="Jost Medium" pitchFamily="2" charset="77"/>
                <a:ea typeface="Jost Medium" pitchFamily="2" charset="77"/>
              </a:rPr>
              <a:t>a lawyer with expert knowledge of human rights</a:t>
            </a:r>
          </a:p>
          <a:p>
            <a:r>
              <a:rPr lang="en-US" dirty="0">
                <a:solidFill>
                  <a:schemeClr val="tx1"/>
                </a:solidFill>
                <a:latin typeface="Jost Medium" pitchFamily="2" charset="77"/>
                <a:ea typeface="Jost Medium" pitchFamily="2" charset="77"/>
              </a:rPr>
              <a:t>a chairperson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Jost Medium" pitchFamily="2" charset="77"/>
              <a:ea typeface="Jost Medium" pitchFamily="2" charset="77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AF6DEC-3EAA-920F-C0E3-86582A8F439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200" u="sng" dirty="0">
                <a:solidFill>
                  <a:schemeClr val="tx1"/>
                </a:solidFill>
                <a:latin typeface="Jost Medium" pitchFamily="2" charset="77"/>
                <a:ea typeface="Jost Medium" pitchFamily="2" charset="77"/>
              </a:rPr>
              <a:t>Looked to</a:t>
            </a:r>
            <a:r>
              <a:rPr lang="en-US" sz="2200" dirty="0">
                <a:solidFill>
                  <a:schemeClr val="tx1"/>
                </a:solidFill>
                <a:latin typeface="Jost Medium" pitchFamily="2" charset="77"/>
                <a:ea typeface="Jost Medium" pitchFamily="2" charset="77"/>
              </a:rPr>
              <a:t>: </a:t>
            </a:r>
          </a:p>
          <a:p>
            <a:pPr lvl="0"/>
            <a:r>
              <a:rPr lang="en-US" sz="2200" dirty="0" err="1">
                <a:solidFill>
                  <a:schemeClr val="tx1"/>
                </a:solidFill>
                <a:latin typeface="Jost Medium" pitchFamily="2" charset="77"/>
                <a:ea typeface="Jost Medium" pitchFamily="2" charset="77"/>
              </a:rPr>
              <a:t>CoE</a:t>
            </a:r>
            <a:r>
              <a:rPr lang="en-US" sz="2200" dirty="0">
                <a:solidFill>
                  <a:schemeClr val="tx1"/>
                </a:solidFill>
                <a:latin typeface="Jost Medium" pitchFamily="2" charset="77"/>
                <a:ea typeface="Jost Medium" pitchFamily="2" charset="77"/>
              </a:rPr>
              <a:t> resolutions and publications</a:t>
            </a:r>
          </a:p>
          <a:p>
            <a:pPr lvl="0"/>
            <a:r>
              <a:rPr lang="en-US" sz="2200" dirty="0">
                <a:solidFill>
                  <a:schemeClr val="tx1"/>
                </a:solidFill>
                <a:latin typeface="Jost Medium" pitchFamily="2" charset="77"/>
                <a:ea typeface="Jost Medium" pitchFamily="2" charset="77"/>
              </a:rPr>
              <a:t>International/regional human rights law and practice</a:t>
            </a:r>
          </a:p>
          <a:p>
            <a:pPr lvl="0"/>
            <a:r>
              <a:rPr lang="en-US" sz="2200" dirty="0">
                <a:solidFill>
                  <a:schemeClr val="tx1"/>
                </a:solidFill>
                <a:latin typeface="Jost Medium" pitchFamily="2" charset="77"/>
                <a:ea typeface="Jost Medium" pitchFamily="2" charset="77"/>
              </a:rPr>
              <a:t>National legislation: Portugal, Malta (proposals in Calif.)</a:t>
            </a:r>
          </a:p>
          <a:p>
            <a:pPr lvl="0"/>
            <a:r>
              <a:rPr lang="en-US" sz="2200" dirty="0">
                <a:solidFill>
                  <a:schemeClr val="tx1"/>
                </a:solidFill>
                <a:latin typeface="Jost Medium" pitchFamily="2" charset="77"/>
                <a:ea typeface="Jost Medium" pitchFamily="2" charset="77"/>
              </a:rPr>
              <a:t>Nordic practice</a:t>
            </a:r>
          </a:p>
          <a:p>
            <a:pPr lvl="0"/>
            <a:r>
              <a:rPr lang="en-US" sz="2200" dirty="0">
                <a:solidFill>
                  <a:schemeClr val="tx1"/>
                </a:solidFill>
                <a:latin typeface="Jost Medium" pitchFamily="2" charset="77"/>
                <a:ea typeface="Jost Medium" pitchFamily="2" charset="77"/>
              </a:rPr>
              <a:t>National inquiries </a:t>
            </a:r>
          </a:p>
          <a:p>
            <a:pPr lvl="0"/>
            <a:r>
              <a:rPr lang="en-US" sz="2200" dirty="0">
                <a:solidFill>
                  <a:schemeClr val="tx1"/>
                </a:solidFill>
                <a:latin typeface="Jost Medium" pitchFamily="2" charset="77"/>
                <a:ea typeface="Jost Medium" pitchFamily="2" charset="77"/>
              </a:rPr>
              <a:t>Academic literature</a:t>
            </a:r>
          </a:p>
          <a:p>
            <a:pPr marL="0" lvl="0" indent="0">
              <a:buNone/>
            </a:pPr>
            <a:endParaRPr lang="en-US" sz="2200" dirty="0">
              <a:solidFill>
                <a:schemeClr val="tx1"/>
              </a:solidFill>
              <a:latin typeface="Jost Medium" pitchFamily="2" charset="77"/>
              <a:ea typeface="Jost Medium" pitchFamily="2" charset="77"/>
            </a:endParaRPr>
          </a:p>
          <a:p>
            <a:pPr marL="0" lvl="0" indent="0">
              <a:buNone/>
            </a:pPr>
            <a:r>
              <a:rPr lang="en-US" sz="2200" dirty="0">
                <a:solidFill>
                  <a:schemeClr val="tx1"/>
                </a:solidFill>
                <a:latin typeface="Jost Medium" pitchFamily="2" charset="77"/>
                <a:ea typeface="Jost Medium" pitchFamily="2" charset="77"/>
              </a:rPr>
              <a:t> </a:t>
            </a:r>
          </a:p>
          <a:p>
            <a:r>
              <a:rPr lang="en-US" sz="2200" dirty="0">
                <a:solidFill>
                  <a:schemeClr val="tx1"/>
                </a:solidFill>
                <a:latin typeface="Jost Medium" pitchFamily="2" charset="77"/>
                <a:ea typeface="Jost Medium" pitchFamily="2" charset="77"/>
              </a:rPr>
              <a:t>Pandemic complications, but sense of urgency due to upcoming elections,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903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C32B9-C3C1-C396-72BA-3B48B1D50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Amendment Act no. 154/2020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82E57-F2E1-D360-CBE4-6192A308E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Children under 16 born with “atypical sex characteristics.”</a:t>
            </a:r>
          </a:p>
          <a:p>
            <a:pPr lvl="0"/>
            <a:r>
              <a:rPr lang="en-US" dirty="0"/>
              <a:t>General principles: Physical integrity, self-determination and right to best available health care.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If child is too young to give consent (or otherwise unable): no permanent changes to sex characteristics except if “health reasons” require</a:t>
            </a:r>
          </a:p>
          <a:p>
            <a:pPr lvl="1"/>
            <a:r>
              <a:rPr lang="en-US" dirty="0"/>
              <a:t>Social, psychosocial and appearance-related reasons excluded.</a:t>
            </a:r>
          </a:p>
          <a:p>
            <a:pPr lvl="1"/>
            <a:r>
              <a:rPr lang="en-US" dirty="0"/>
              <a:t>Procedure: </a:t>
            </a:r>
          </a:p>
          <a:p>
            <a:pPr lvl="2"/>
            <a:r>
              <a:rPr lang="en-US" dirty="0"/>
              <a:t>Interdisciplinary team of experts. </a:t>
            </a:r>
          </a:p>
          <a:p>
            <a:pPr lvl="2"/>
            <a:r>
              <a:rPr lang="en-US" dirty="0"/>
              <a:t>Detailed assessment of short and long term risks and benefits. </a:t>
            </a:r>
          </a:p>
          <a:p>
            <a:pPr lvl="2"/>
            <a:r>
              <a:rPr lang="en-US" dirty="0"/>
              <a:t>A reasoned view as to whether permanent changes can be postponed </a:t>
            </a:r>
          </a:p>
          <a:p>
            <a:pPr lvl="2"/>
            <a:r>
              <a:rPr lang="en-US" dirty="0"/>
              <a:t>Right to second expert opinion at no cost.</a:t>
            </a:r>
          </a:p>
          <a:p>
            <a:pPr lvl="2"/>
            <a:endParaRPr lang="en-US" dirty="0"/>
          </a:p>
          <a:p>
            <a:pPr lvl="0"/>
            <a:r>
              <a:rPr lang="en-US" dirty="0"/>
              <a:t>Exceptions not barred by “health reasons”</a:t>
            </a:r>
          </a:p>
          <a:p>
            <a:pPr lvl="1"/>
            <a:r>
              <a:rPr lang="en-US" dirty="0"/>
              <a:t>(a) surgery due to hypospadias, and (b) medication to treat </a:t>
            </a:r>
            <a:r>
              <a:rPr lang="en-US" dirty="0" err="1"/>
              <a:t>micropenis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Same detailed procedure, but social, psychosocial and appearance-related reasons may be relevant to the assessment of necessity.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987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2BF57-3409-7857-122E-22DF30FE0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Amendment Act no. 154/2020 (2)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D3481-6C27-5CB4-C40A-FBAED472E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Non-medically necessary interventions:  shall conform with the will of the child. </a:t>
            </a:r>
          </a:p>
          <a:p>
            <a:pPr lvl="1"/>
            <a:r>
              <a:rPr lang="en-US" dirty="0"/>
              <a:t>Approval: Parents + expert committee (following inquiry into the child’s views). </a:t>
            </a:r>
          </a:p>
          <a:p>
            <a:pPr lvl="1"/>
            <a:r>
              <a:rPr lang="en-US" dirty="0"/>
              <a:t>One exception: hormonal treatment to induce puberty, expert committee approval not required. </a:t>
            </a:r>
          </a:p>
          <a:p>
            <a:pPr lvl="0"/>
            <a:r>
              <a:rPr lang="en-US" dirty="0"/>
              <a:t>Additional procedural safeguards: </a:t>
            </a:r>
          </a:p>
          <a:p>
            <a:pPr lvl="1"/>
            <a:r>
              <a:rPr lang="en-US" dirty="0"/>
              <a:t>Registration obligation (individual medical records and a central registry of all interventions).</a:t>
            </a:r>
          </a:p>
          <a:p>
            <a:pPr lvl="1"/>
            <a:r>
              <a:rPr lang="en-US" dirty="0"/>
              <a:t>Disclosure obligation on the guardian when the child is old enough. </a:t>
            </a:r>
          </a:p>
          <a:p>
            <a:endParaRPr lang="en-US" dirty="0"/>
          </a:p>
          <a:p>
            <a:r>
              <a:rPr lang="en-US" dirty="0"/>
              <a:t>Within three years: a new working group to review, in particular whether exceptions should be removed.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189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FDA6B-C74B-B4B5-9320-040AC6F36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A805A-6B9F-7DAE-3685-2B5802DF1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/>
              <a:t>Legislative approach:</a:t>
            </a:r>
          </a:p>
          <a:p>
            <a:pPr lvl="0"/>
            <a:r>
              <a:rPr lang="en-US" dirty="0"/>
              <a:t>Human rights based approach – details worked out through interdisciplinary analysis</a:t>
            </a:r>
          </a:p>
          <a:p>
            <a:pPr lvl="0"/>
            <a:r>
              <a:rPr lang="en-US" dirty="0"/>
              <a:t>Broad definition of atypical sex characteristics.</a:t>
            </a:r>
          </a:p>
          <a:p>
            <a:pPr lvl="0"/>
            <a:r>
              <a:rPr lang="en-US" dirty="0"/>
              <a:t>Legislating individual medical procedures.</a:t>
            </a:r>
          </a:p>
          <a:p>
            <a:pPr lvl="0"/>
            <a:r>
              <a:rPr lang="en-US" dirty="0"/>
              <a:t>Detailed procedural rules.</a:t>
            </a:r>
          </a:p>
          <a:p>
            <a:pPr lvl="0"/>
            <a:r>
              <a:rPr lang="en-US" dirty="0"/>
              <a:t>Delicate compromise through carve-outs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u="sng" dirty="0"/>
              <a:t>Reaction:</a:t>
            </a:r>
            <a:endParaRPr lang="en-US" u="sng" dirty="0"/>
          </a:p>
          <a:p>
            <a:r>
              <a:rPr lang="en-US" dirty="0"/>
              <a:t>Most NGOs (Human Rights Watch, Intersex Iceland, etc.): Positive on general principles, negative on exceptions (hypospadias/</a:t>
            </a:r>
            <a:r>
              <a:rPr lang="en-US" dirty="0" err="1"/>
              <a:t>micropenis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Medical community: Positive, stress the importance of the exceptions (hypospadias/</a:t>
            </a:r>
            <a:r>
              <a:rPr lang="en-US" dirty="0" err="1"/>
              <a:t>micropenis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Politics: Broad support, 51 – 9 final vote</a:t>
            </a:r>
          </a:p>
          <a:p>
            <a:r>
              <a:rPr lang="en-US" dirty="0"/>
              <a:t>One opposition party strongly opposed and sought to raise the public profile of the issue.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395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F3480-A7EE-221F-AEB4-B9B21FFCA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85350-7E2C-3359-88F1-959114F5A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Complicated even when most people agree on principles</a:t>
            </a:r>
          </a:p>
          <a:p>
            <a:endParaRPr lang="en-US" dirty="0"/>
          </a:p>
          <a:p>
            <a:r>
              <a:rPr lang="en-US" dirty="0"/>
              <a:t>Compromise subject to review</a:t>
            </a:r>
          </a:p>
          <a:p>
            <a:endParaRPr lang="en-US" dirty="0"/>
          </a:p>
          <a:p>
            <a:r>
              <a:rPr lang="en-US" dirty="0"/>
              <a:t>Limited experience.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747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6594</TotalTime>
  <Words>618</Words>
  <Application>Microsoft Macintosh PowerPoint</Application>
  <PresentationFormat>Widescreen</PresentationFormat>
  <Paragraphs>91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Arial</vt:lpstr>
      <vt:lpstr>Jost Medium</vt:lpstr>
      <vt:lpstr>Jost SemiBold</vt:lpstr>
      <vt:lpstr>Office Theme</vt:lpstr>
      <vt:lpstr>Iceland  2020 Legislation regarding children born with variations in sex characteristics </vt:lpstr>
      <vt:lpstr>Introduction</vt:lpstr>
      <vt:lpstr>Act on Gender Autonomy no. 80/2019</vt:lpstr>
      <vt:lpstr>2019-2020 Working Group</vt:lpstr>
      <vt:lpstr>Amendment Act no. 154/2020</vt:lpstr>
      <vt:lpstr>Amendment Act no. 154/2020 (2)</vt:lpstr>
      <vt:lpstr>Lessons</vt:lpstr>
      <vt:lpstr>Final thoughts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Hafsteinn Sv. Hafsteinsson</dc:creator>
  <cp:lastModifiedBy>Kári Hólmar Ragnarsson</cp:lastModifiedBy>
  <cp:revision>33</cp:revision>
  <dcterms:created xsi:type="dcterms:W3CDTF">2021-06-02T15:18:55Z</dcterms:created>
  <dcterms:modified xsi:type="dcterms:W3CDTF">2022-05-30T11:05:40Z</dcterms:modified>
</cp:coreProperties>
</file>