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64" r:id="rId6"/>
    <p:sldId id="261" r:id="rId7"/>
    <p:sldId id="262" r:id="rId8"/>
    <p:sldId id="263" r:id="rId9"/>
    <p:sldId id="267" r:id="rId10"/>
    <p:sldId id="3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26C40-7DFD-42A5-883D-8AD528E3055C}" v="6" dt="2022-05-30T13:45:49.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eja Gabriella at Human Rights" userId="925472b6-5717-4a1b-b03b-64a28838b8cb" providerId="ADAL" clId="{D315BECC-E776-4595-A1E9-DF5EB07A20CB}"/>
    <pc:docChg chg="custSel modSld">
      <pc:chgData name="Calleja Gabriella at Human Rights" userId="925472b6-5717-4a1b-b03b-64a28838b8cb" providerId="ADAL" clId="{D315BECC-E776-4595-A1E9-DF5EB07A20CB}" dt="2021-11-05T08:11:02.795" v="36" actId="27636"/>
      <pc:docMkLst>
        <pc:docMk/>
      </pc:docMkLst>
      <pc:sldChg chg="modSp mod">
        <pc:chgData name="Calleja Gabriella at Human Rights" userId="925472b6-5717-4a1b-b03b-64a28838b8cb" providerId="ADAL" clId="{D315BECC-E776-4595-A1E9-DF5EB07A20CB}" dt="2021-11-05T08:11:02.795" v="36" actId="27636"/>
        <pc:sldMkLst>
          <pc:docMk/>
          <pc:sldMk cId="3908280877" sldId="264"/>
        </pc:sldMkLst>
        <pc:spChg chg="mod">
          <ac:chgData name="Calleja Gabriella at Human Rights" userId="925472b6-5717-4a1b-b03b-64a28838b8cb" providerId="ADAL" clId="{D315BECC-E776-4595-A1E9-DF5EB07A20CB}" dt="2021-11-05T08:11:02.795" v="36" actId="27636"/>
          <ac:spMkLst>
            <pc:docMk/>
            <pc:sldMk cId="3908280877" sldId="264"/>
            <ac:spMk id="7" creationId="{00000000-0000-0000-0000-000000000000}"/>
          </ac:spMkLst>
        </pc:spChg>
      </pc:sldChg>
    </pc:docChg>
  </pc:docChgLst>
  <pc:docChgLst>
    <pc:chgData name="Calleja Gabriella at Human Rights" userId="925472b6-5717-4a1b-b03b-64a28838b8cb" providerId="ADAL" clId="{EC928F31-EEFE-4919-A80F-0964B69B4F17}"/>
    <pc:docChg chg="custSel modSld">
      <pc:chgData name="Calleja Gabriella at Human Rights" userId="925472b6-5717-4a1b-b03b-64a28838b8cb" providerId="ADAL" clId="{EC928F31-EEFE-4919-A80F-0964B69B4F17}" dt="2021-07-07T13:55:21.341" v="210" actId="5793"/>
      <pc:docMkLst>
        <pc:docMk/>
      </pc:docMkLst>
      <pc:sldChg chg="delSp modSp mod">
        <pc:chgData name="Calleja Gabriella at Human Rights" userId="925472b6-5717-4a1b-b03b-64a28838b8cb" providerId="ADAL" clId="{EC928F31-EEFE-4919-A80F-0964B69B4F17}" dt="2021-07-07T12:42:02.480" v="147" actId="478"/>
        <pc:sldMkLst>
          <pc:docMk/>
          <pc:sldMk cId="1222632824" sldId="256"/>
        </pc:sldMkLst>
        <pc:spChg chg="del mod">
          <ac:chgData name="Calleja Gabriella at Human Rights" userId="925472b6-5717-4a1b-b03b-64a28838b8cb" providerId="ADAL" clId="{EC928F31-EEFE-4919-A80F-0964B69B4F17}" dt="2021-07-07T06:30:30.184" v="2" actId="478"/>
          <ac:spMkLst>
            <pc:docMk/>
            <pc:sldMk cId="1222632824" sldId="256"/>
            <ac:spMk id="2" creationId="{00000000-0000-0000-0000-000000000000}"/>
          </ac:spMkLst>
        </pc:spChg>
        <pc:picChg chg="del">
          <ac:chgData name="Calleja Gabriella at Human Rights" userId="925472b6-5717-4a1b-b03b-64a28838b8cb" providerId="ADAL" clId="{EC928F31-EEFE-4919-A80F-0964B69B4F17}" dt="2021-07-07T12:42:02.480" v="147" actId="478"/>
          <ac:picMkLst>
            <pc:docMk/>
            <pc:sldMk cId="1222632824" sldId="256"/>
            <ac:picMk id="14" creationId="{0CEA67DD-92E7-4C6B-A876-CC3760C24E88}"/>
          </ac:picMkLst>
        </pc:picChg>
      </pc:sldChg>
      <pc:sldChg chg="modSp mod">
        <pc:chgData name="Calleja Gabriella at Human Rights" userId="925472b6-5717-4a1b-b03b-64a28838b8cb" providerId="ADAL" clId="{EC928F31-EEFE-4919-A80F-0964B69B4F17}" dt="2021-07-07T06:48:48.635" v="146" actId="1076"/>
        <pc:sldMkLst>
          <pc:docMk/>
          <pc:sldMk cId="3908280877" sldId="264"/>
        </pc:sldMkLst>
        <pc:spChg chg="mod">
          <ac:chgData name="Calleja Gabriella at Human Rights" userId="925472b6-5717-4a1b-b03b-64a28838b8cb" providerId="ADAL" clId="{EC928F31-EEFE-4919-A80F-0964B69B4F17}" dt="2021-07-07T06:48:48.635" v="146" actId="1076"/>
          <ac:spMkLst>
            <pc:docMk/>
            <pc:sldMk cId="3908280877" sldId="264"/>
            <ac:spMk id="7" creationId="{00000000-0000-0000-0000-000000000000}"/>
          </ac:spMkLst>
        </pc:spChg>
      </pc:sldChg>
      <pc:sldChg chg="modSp mod">
        <pc:chgData name="Calleja Gabriella at Human Rights" userId="925472b6-5717-4a1b-b03b-64a28838b8cb" providerId="ADAL" clId="{EC928F31-EEFE-4919-A80F-0964B69B4F17}" dt="2021-07-07T13:55:21.341" v="210" actId="5793"/>
        <pc:sldMkLst>
          <pc:docMk/>
          <pc:sldMk cId="791418560" sldId="267"/>
        </pc:sldMkLst>
        <pc:spChg chg="mod">
          <ac:chgData name="Calleja Gabriella at Human Rights" userId="925472b6-5717-4a1b-b03b-64a28838b8cb" providerId="ADAL" clId="{EC928F31-EEFE-4919-A80F-0964B69B4F17}" dt="2021-07-07T13:55:21.341" v="210" actId="5793"/>
          <ac:spMkLst>
            <pc:docMk/>
            <pc:sldMk cId="791418560" sldId="267"/>
            <ac:spMk id="3" creationId="{56DF4AEA-C498-491F-A458-8B298E98F7AF}"/>
          </ac:spMkLst>
        </pc:spChg>
      </pc:sldChg>
    </pc:docChg>
  </pc:docChgLst>
  <pc:docChgLst>
    <pc:chgData name="Calleja Gabriella at Human Rights" userId="925472b6-5717-4a1b-b03b-64a28838b8cb" providerId="ADAL" clId="{55426C40-7DFD-42A5-883D-8AD528E3055C}"/>
    <pc:docChg chg="undo custSel addSld delSld modSld">
      <pc:chgData name="Calleja Gabriella at Human Rights" userId="925472b6-5717-4a1b-b03b-64a28838b8cb" providerId="ADAL" clId="{55426C40-7DFD-42A5-883D-8AD528E3055C}" dt="2022-05-30T14:14:28.491" v="11181" actId="20577"/>
      <pc:docMkLst>
        <pc:docMk/>
      </pc:docMkLst>
      <pc:sldChg chg="addSp modSp mod modNotes">
        <pc:chgData name="Calleja Gabriella at Human Rights" userId="925472b6-5717-4a1b-b03b-64a28838b8cb" providerId="ADAL" clId="{55426C40-7DFD-42A5-883D-8AD528E3055C}" dt="2022-05-30T12:25:05.228" v="575" actId="20577"/>
        <pc:sldMkLst>
          <pc:docMk/>
          <pc:sldMk cId="1222632824" sldId="256"/>
        </pc:sldMkLst>
        <pc:picChg chg="add mod">
          <ac:chgData name="Calleja Gabriella at Human Rights" userId="925472b6-5717-4a1b-b03b-64a28838b8cb" providerId="ADAL" clId="{55426C40-7DFD-42A5-883D-8AD528E3055C}" dt="2022-05-27T09:35:45.827" v="1" actId="1076"/>
          <ac:picMkLst>
            <pc:docMk/>
            <pc:sldMk cId="1222632824" sldId="256"/>
            <ac:picMk id="10" creationId="{049DD3EB-EA51-4406-9435-A67FC27FC232}"/>
          </ac:picMkLst>
        </pc:picChg>
      </pc:sldChg>
      <pc:sldChg chg="modNotes">
        <pc:chgData name="Calleja Gabriella at Human Rights" userId="925472b6-5717-4a1b-b03b-64a28838b8cb" providerId="ADAL" clId="{55426C40-7DFD-42A5-883D-8AD528E3055C}" dt="2022-05-30T12:40:36.314" v="2515" actId="20577"/>
        <pc:sldMkLst>
          <pc:docMk/>
          <pc:sldMk cId="2866512859" sldId="257"/>
        </pc:sldMkLst>
      </pc:sldChg>
      <pc:sldChg chg="modNotes">
        <pc:chgData name="Calleja Gabriella at Human Rights" userId="925472b6-5717-4a1b-b03b-64a28838b8cb" providerId="ADAL" clId="{55426C40-7DFD-42A5-883D-8AD528E3055C}" dt="2022-05-30T13:16:12.510" v="4921" actId="113"/>
        <pc:sldMkLst>
          <pc:docMk/>
          <pc:sldMk cId="2346849517" sldId="258"/>
        </pc:sldMkLst>
      </pc:sldChg>
      <pc:sldChg chg="modNotes">
        <pc:chgData name="Calleja Gabriella at Human Rights" userId="925472b6-5717-4a1b-b03b-64a28838b8cb" providerId="ADAL" clId="{55426C40-7DFD-42A5-883D-8AD528E3055C}" dt="2022-05-30T13:36:57.307" v="6799" actId="20577"/>
        <pc:sldMkLst>
          <pc:docMk/>
          <pc:sldMk cId="2314994376" sldId="260"/>
        </pc:sldMkLst>
      </pc:sldChg>
      <pc:sldChg chg="modNotes">
        <pc:chgData name="Calleja Gabriella at Human Rights" userId="925472b6-5717-4a1b-b03b-64a28838b8cb" providerId="ADAL" clId="{55426C40-7DFD-42A5-883D-8AD528E3055C}" dt="2022-05-30T13:49:56.971" v="8070" actId="20577"/>
        <pc:sldMkLst>
          <pc:docMk/>
          <pc:sldMk cId="2367093927" sldId="261"/>
        </pc:sldMkLst>
      </pc:sldChg>
      <pc:sldChg chg="modNotes">
        <pc:chgData name="Calleja Gabriella at Human Rights" userId="925472b6-5717-4a1b-b03b-64a28838b8cb" providerId="ADAL" clId="{55426C40-7DFD-42A5-883D-8AD528E3055C}" dt="2022-05-30T13:56:43.692" v="9158" actId="20577"/>
        <pc:sldMkLst>
          <pc:docMk/>
          <pc:sldMk cId="468632443" sldId="262"/>
        </pc:sldMkLst>
      </pc:sldChg>
      <pc:sldChg chg="modNotes">
        <pc:chgData name="Calleja Gabriella at Human Rights" userId="925472b6-5717-4a1b-b03b-64a28838b8cb" providerId="ADAL" clId="{55426C40-7DFD-42A5-883D-8AD528E3055C}" dt="2022-05-30T14:01:41.327" v="9733" actId="20577"/>
        <pc:sldMkLst>
          <pc:docMk/>
          <pc:sldMk cId="1663537347" sldId="263"/>
        </pc:sldMkLst>
      </pc:sldChg>
      <pc:sldChg chg="modSp mod modNotes">
        <pc:chgData name="Calleja Gabriella at Human Rights" userId="925472b6-5717-4a1b-b03b-64a28838b8cb" providerId="ADAL" clId="{55426C40-7DFD-42A5-883D-8AD528E3055C}" dt="2022-05-30T14:09:25.930" v="10920" actId="27636"/>
        <pc:sldMkLst>
          <pc:docMk/>
          <pc:sldMk cId="3908280877" sldId="264"/>
        </pc:sldMkLst>
        <pc:spChg chg="mod">
          <ac:chgData name="Calleja Gabriella at Human Rights" userId="925472b6-5717-4a1b-b03b-64a28838b8cb" providerId="ADAL" clId="{55426C40-7DFD-42A5-883D-8AD528E3055C}" dt="2022-05-30T14:09:25.930" v="10920" actId="27636"/>
          <ac:spMkLst>
            <pc:docMk/>
            <pc:sldMk cId="3908280877" sldId="264"/>
            <ac:spMk id="7" creationId="{00000000-0000-0000-0000-000000000000}"/>
          </ac:spMkLst>
        </pc:spChg>
      </pc:sldChg>
      <pc:sldChg chg="del">
        <pc:chgData name="Calleja Gabriella at Human Rights" userId="925472b6-5717-4a1b-b03b-64a28838b8cb" providerId="ADAL" clId="{55426C40-7DFD-42A5-883D-8AD528E3055C}" dt="2022-05-27T09:36:23.544" v="3" actId="47"/>
        <pc:sldMkLst>
          <pc:docMk/>
          <pc:sldMk cId="4070950760" sldId="266"/>
        </pc:sldMkLst>
      </pc:sldChg>
      <pc:sldChg chg="modSp mod modNotes">
        <pc:chgData name="Calleja Gabriella at Human Rights" userId="925472b6-5717-4a1b-b03b-64a28838b8cb" providerId="ADAL" clId="{55426C40-7DFD-42A5-883D-8AD528E3055C}" dt="2022-05-30T14:14:28.491" v="11181" actId="20577"/>
        <pc:sldMkLst>
          <pc:docMk/>
          <pc:sldMk cId="791418560" sldId="267"/>
        </pc:sldMkLst>
        <pc:spChg chg="mod">
          <ac:chgData name="Calleja Gabriella at Human Rights" userId="925472b6-5717-4a1b-b03b-64a28838b8cb" providerId="ADAL" clId="{55426C40-7DFD-42A5-883D-8AD528E3055C}" dt="2022-05-30T14:09:06.342" v="10918" actId="207"/>
          <ac:spMkLst>
            <pc:docMk/>
            <pc:sldMk cId="791418560" sldId="267"/>
            <ac:spMk id="3" creationId="{56DF4AEA-C498-491F-A458-8B298E98F7AF}"/>
          </ac:spMkLst>
        </pc:spChg>
      </pc:sldChg>
      <pc:sldChg chg="modSp add mod modNotes">
        <pc:chgData name="Calleja Gabriella at Human Rights" userId="925472b6-5717-4a1b-b03b-64a28838b8cb" providerId="ADAL" clId="{55426C40-7DFD-42A5-883D-8AD528E3055C}" dt="2022-05-30T14:08:22.982" v="10913" actId="20577"/>
        <pc:sldMkLst>
          <pc:docMk/>
          <pc:sldMk cId="1734051402" sldId="317"/>
        </pc:sldMkLst>
        <pc:spChg chg="mod">
          <ac:chgData name="Calleja Gabriella at Human Rights" userId="925472b6-5717-4a1b-b03b-64a28838b8cb" providerId="ADAL" clId="{55426C40-7DFD-42A5-883D-8AD528E3055C}" dt="2022-05-27T09:38:53.655" v="16" actId="207"/>
          <ac:spMkLst>
            <pc:docMk/>
            <pc:sldMk cId="1734051402" sldId="317"/>
            <ac:spMk id="3" creationId="{C1E2C81A-1DB2-488B-BEF8-675C5E2CF7D3}"/>
          </ac:spMkLst>
        </pc:spChg>
        <pc:spChg chg="mod">
          <ac:chgData name="Calleja Gabriella at Human Rights" userId="925472b6-5717-4a1b-b03b-64a28838b8cb" providerId="ADAL" clId="{55426C40-7DFD-42A5-883D-8AD528E3055C}" dt="2022-05-27T09:37:50.669" v="9" actId="207"/>
          <ac:spMkLst>
            <pc:docMk/>
            <pc:sldMk cId="1734051402" sldId="317"/>
            <ac:spMk id="4" creationId="{00F5A8DB-5459-4A6F-81C3-A64DFC108278}"/>
          </ac:spMkLst>
        </pc:spChg>
        <pc:picChg chg="mod">
          <ac:chgData name="Calleja Gabriella at Human Rights" userId="925472b6-5717-4a1b-b03b-64a28838b8cb" providerId="ADAL" clId="{55426C40-7DFD-42A5-883D-8AD528E3055C}" dt="2022-05-27T09:39:09.231" v="18" actId="1076"/>
          <ac:picMkLst>
            <pc:docMk/>
            <pc:sldMk cId="1734051402" sldId="317"/>
            <ac:picMk id="8" creationId="{0B4D2949-F45C-4631-A53C-2D470D710B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B3353-5C4C-4C58-BE33-96043AEF2A19}" type="datetimeFigureOut">
              <a:rPr lang="en-GB" smtClean="0"/>
              <a:t>30/05/2022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ABAA6-8C13-4B07-A92B-8186451DABF3}" type="slidenum">
              <a:rPr lang="en-GB" smtClean="0"/>
              <a:t>‹#›</a:t>
            </a:fld>
            <a:endParaRPr lang="en-GB"/>
          </a:p>
        </p:txBody>
      </p:sp>
    </p:spTree>
    <p:extLst>
      <p:ext uri="{BB962C8B-B14F-4D97-AF65-F5344CB8AC3E}">
        <p14:creationId xmlns:p14="http://schemas.microsoft.com/office/powerpoint/2010/main" val="380979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the opportunity to share our Country’s experience so far. As you are aware Malta was one of the first States to introduce a ban on normalising interventions on intersex persons and we are glad to observe that others have followed. The opportunity to learn from each other is important if we wish for such legislation to have the desired impact.</a:t>
            </a:r>
          </a:p>
        </p:txBody>
      </p:sp>
      <p:sp>
        <p:nvSpPr>
          <p:cNvPr id="4" name="Slide Number Placeholder 3"/>
          <p:cNvSpPr>
            <a:spLocks noGrp="1"/>
          </p:cNvSpPr>
          <p:nvPr>
            <p:ph type="sldNum" sz="quarter" idx="5"/>
          </p:nvPr>
        </p:nvSpPr>
        <p:spPr/>
        <p:txBody>
          <a:bodyPr/>
          <a:lstStyle/>
          <a:p>
            <a:fld id="{8FEABAA6-8C13-4B07-A92B-8186451DABF3}" type="slidenum">
              <a:rPr lang="en-GB" smtClean="0"/>
              <a:t>1</a:t>
            </a:fld>
            <a:endParaRPr lang="en-GB"/>
          </a:p>
        </p:txBody>
      </p:sp>
    </p:spTree>
    <p:extLst>
      <p:ext uri="{BB962C8B-B14F-4D97-AF65-F5344CB8AC3E}">
        <p14:creationId xmlns:p14="http://schemas.microsoft.com/office/powerpoint/2010/main" val="2431272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thank you for your time and look forward to answering any questions that you might have.</a:t>
            </a:r>
          </a:p>
          <a:p>
            <a:endParaRPr lang="en-GB" dirty="0"/>
          </a:p>
          <a:p>
            <a:endParaRPr lang="en-GB" dirty="0"/>
          </a:p>
        </p:txBody>
      </p:sp>
      <p:sp>
        <p:nvSpPr>
          <p:cNvPr id="4" name="Slide Number Placeholder 3"/>
          <p:cNvSpPr>
            <a:spLocks noGrp="1"/>
          </p:cNvSpPr>
          <p:nvPr>
            <p:ph type="sldNum" sz="quarter" idx="5"/>
          </p:nvPr>
        </p:nvSpPr>
        <p:spPr/>
        <p:txBody>
          <a:bodyPr/>
          <a:lstStyle/>
          <a:p>
            <a:fld id="{8FEABAA6-8C13-4B07-A92B-8186451DABF3}" type="slidenum">
              <a:rPr lang="en-GB" smtClean="0"/>
              <a:t>10</a:t>
            </a:fld>
            <a:endParaRPr lang="en-GB"/>
          </a:p>
        </p:txBody>
      </p:sp>
    </p:spTree>
    <p:extLst>
      <p:ext uri="{BB962C8B-B14F-4D97-AF65-F5344CB8AC3E}">
        <p14:creationId xmlns:p14="http://schemas.microsoft.com/office/powerpoint/2010/main" val="381990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would be good perhaps to provide a little bit of context. The first International Forum for the rights of intersex persons met for the first time in 2011 facilitated by ILGA-World and ILGA-Europe. I was at the time a member of the ILGA-Europe Executive Board and it was around this time that I was exposed to any form of capacity building on intersex issues.</a:t>
            </a:r>
          </a:p>
          <a:p>
            <a:endParaRPr lang="en-GB" dirty="0"/>
          </a:p>
          <a:p>
            <a:r>
              <a:rPr lang="en-GB" dirty="0"/>
              <a:t>T</a:t>
            </a:r>
            <a:r>
              <a:rPr lang="en-GB" i="0" dirty="0">
                <a:effectLst/>
              </a:rPr>
              <a:t>he Third International Intersex Forum, supported by ILGA and ILGA-Europe, was held between the 29 November and 1 December 2013 and took place in Malta. The event brought together 34 activists representing 30 intersex organisations from all continents. It was facilitated by Silvan Agius on behalf of ILGA-Europe and Ruth Baldacchino on behalf of ILGA-World, and it so happened that both of these experts, happened to be Maltese. Then Minister for Social Dialogue, Consumer Affairs and Civil Liberties, Helena Dalli had the opportunity to meet the intersex activists at the Forum and to listen to their stories. That International Intersex Forum gave rise to what has come to be known as The Malta Declaration which comprised a number of principles and demands </a:t>
            </a:r>
            <a:r>
              <a:rPr lang="en-GB" b="0" i="0" dirty="0">
                <a:effectLst/>
              </a:rPr>
              <a:t>aiming to end discrimination against intersex people and to ensure the right of bodily integrity, physical autonomy and self-determination.</a:t>
            </a:r>
            <a:endParaRPr lang="en-GB" i="0" dirty="0">
              <a:effectLst/>
            </a:endParaRPr>
          </a:p>
          <a:p>
            <a:endParaRPr lang="en-GB" dirty="0"/>
          </a:p>
          <a:p>
            <a:r>
              <a:rPr lang="en-GB" dirty="0"/>
              <a:t>Two studies were also published, one by the European Commission in 2012 on Trans and Intersex People and the other by the Council of Europe in 2015, which focused specifically on the Human Rights of Intersex People. Silvan Agius was the author of both these papers.</a:t>
            </a:r>
          </a:p>
        </p:txBody>
      </p:sp>
      <p:sp>
        <p:nvSpPr>
          <p:cNvPr id="4" name="Slide Number Placeholder 3"/>
          <p:cNvSpPr>
            <a:spLocks noGrp="1"/>
          </p:cNvSpPr>
          <p:nvPr>
            <p:ph type="sldNum" sz="quarter" idx="5"/>
          </p:nvPr>
        </p:nvSpPr>
        <p:spPr/>
        <p:txBody>
          <a:bodyPr/>
          <a:lstStyle/>
          <a:p>
            <a:fld id="{8FEABAA6-8C13-4B07-A92B-8186451DABF3}" type="slidenum">
              <a:rPr lang="en-GB" smtClean="0"/>
              <a:t>2</a:t>
            </a:fld>
            <a:endParaRPr lang="en-GB"/>
          </a:p>
        </p:txBody>
      </p:sp>
    </p:spTree>
    <p:extLst>
      <p:ext uri="{BB962C8B-B14F-4D97-AF65-F5344CB8AC3E}">
        <p14:creationId xmlns:p14="http://schemas.microsoft.com/office/powerpoint/2010/main" val="288102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April 2014 Malta enacted the Civil Unions Act and shortly after, work began on the drafting of the Gender Identity, Gender Expression and Sex Characteristics Act. By that time both Silvan Agius and Ruth Baldacchino were employed within the Ministry for Social Dialogue, Consumer Affairs and Civil Liberties and could contribute their technical expertise as well as their ability to tap into the fledgeling network of intersex activists. Maltese LGBTIQ Civil Society was also involved in the consultation process through the LGBTIQ Consultative Council comprised of representatives of LGBTIQ NGO’s working at the National Level.</a:t>
            </a:r>
          </a:p>
          <a:p>
            <a:endParaRPr lang="en-GB" dirty="0"/>
          </a:p>
          <a:p>
            <a:endParaRPr lang="en-GB" dirty="0"/>
          </a:p>
          <a:p>
            <a:r>
              <a:rPr lang="en-GB" dirty="0"/>
              <a:t>The need for a new process to regulate Legal Gender Recognition was recognised as an opportunity to also introduce provisions protecting the rights of intersex persons in line with the Malta Declaration. Consultations were held with the lead clinicians who were supportive of the measures being proposed and who affirmed that it was already practice for any non-medically necessary interventions on intersex children to be delayed until the children were older. The actual drafting of the legal text underwent a number of revisions before being finalised. Also because there was very little to base it on, given that this was the first time such a ban was being put forward.</a:t>
            </a:r>
          </a:p>
          <a:p>
            <a:endParaRPr lang="en-GB" dirty="0"/>
          </a:p>
          <a:p>
            <a:r>
              <a:rPr lang="en-GB" dirty="0"/>
              <a:t>One of the useful documents referred to was that by the Swiss National Advisory Commission on Biomedical Ethics entitled </a:t>
            </a:r>
            <a:r>
              <a:rPr lang="en-GB" b="1" dirty="0"/>
              <a:t>On the Management of differences of sex development: Ethical issues relating to “intersexuality” </a:t>
            </a:r>
            <a:r>
              <a:rPr lang="en-GB" dirty="0"/>
              <a:t>published in 2012.</a:t>
            </a:r>
          </a:p>
          <a:p>
            <a:endParaRPr lang="en-GB" dirty="0"/>
          </a:p>
        </p:txBody>
      </p:sp>
      <p:sp>
        <p:nvSpPr>
          <p:cNvPr id="4" name="Slide Number Placeholder 3"/>
          <p:cNvSpPr>
            <a:spLocks noGrp="1"/>
          </p:cNvSpPr>
          <p:nvPr>
            <p:ph type="sldNum" sz="quarter" idx="5"/>
          </p:nvPr>
        </p:nvSpPr>
        <p:spPr/>
        <p:txBody>
          <a:bodyPr/>
          <a:lstStyle/>
          <a:p>
            <a:fld id="{8FEABAA6-8C13-4B07-A92B-8186451DABF3}" type="slidenum">
              <a:rPr lang="en-GB" smtClean="0"/>
              <a:t>3</a:t>
            </a:fld>
            <a:endParaRPr lang="en-GB"/>
          </a:p>
        </p:txBody>
      </p:sp>
    </p:spTree>
    <p:extLst>
      <p:ext uri="{BB962C8B-B14F-4D97-AF65-F5344CB8AC3E}">
        <p14:creationId xmlns:p14="http://schemas.microsoft.com/office/powerpoint/2010/main" val="23652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ensure that Maltese legislation was inclusive, the legal texts do not refer to LGBTIQ identities but focus on the protected characteristics of sexual orientation, gender identity, gender expression and sex characteristics.</a:t>
            </a:r>
          </a:p>
          <a:p>
            <a:endParaRPr lang="en-GB" dirty="0"/>
          </a:p>
          <a:p>
            <a:r>
              <a:rPr lang="en-GB" dirty="0"/>
              <a:t>The GIGESC Act of 2015 included a number of definitions and was the first to refer to the ground of sex characteristics. This was defined as the chromosomal, gonadal and anatomical features of a person, which include primary characteristics such as reproductive organs and genitalia and/or in chromosomal structures and hormones; and secondary characteristics such as muscle mass, hair distribution, breasts and/or stature. </a:t>
            </a:r>
          </a:p>
        </p:txBody>
      </p:sp>
      <p:sp>
        <p:nvSpPr>
          <p:cNvPr id="4" name="Slide Number Placeholder 3"/>
          <p:cNvSpPr>
            <a:spLocks noGrp="1"/>
          </p:cNvSpPr>
          <p:nvPr>
            <p:ph type="sldNum" sz="quarter" idx="5"/>
          </p:nvPr>
        </p:nvSpPr>
        <p:spPr/>
        <p:txBody>
          <a:bodyPr/>
          <a:lstStyle/>
          <a:p>
            <a:fld id="{8FEABAA6-8C13-4B07-A92B-8186451DABF3}" type="slidenum">
              <a:rPr lang="en-GB" smtClean="0"/>
              <a:t>4</a:t>
            </a:fld>
            <a:endParaRPr lang="en-GB"/>
          </a:p>
        </p:txBody>
      </p:sp>
    </p:spTree>
    <p:extLst>
      <p:ext uri="{BB962C8B-B14F-4D97-AF65-F5344CB8AC3E}">
        <p14:creationId xmlns:p14="http://schemas.microsoft.com/office/powerpoint/2010/main" val="311809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GIGESC Act established a number of important rights. Primary of which, the Rights to Gender Identity based on self determination, and the Right to Bodily Integrity and Physical Autonomy. The Act also extended existing provisions in relation to anti-discrimination, hate speech and hate crime and asylum that till then made reference to sexual orientation and gender identity to also include the grounds of gender expression and sex characteristics. This ensured that equality provisions encompassed all LGBTIQ identities.</a:t>
            </a:r>
          </a:p>
          <a:p>
            <a:endParaRPr lang="en-GB" dirty="0"/>
          </a:p>
          <a:p>
            <a:r>
              <a:rPr lang="en-GB" dirty="0"/>
              <a:t>The GIGESC Act also addressed the issue of birth registrations and in particular the difficulty some parents of intersex children encountered in registering the birth of their child within the 15 day period stipulated by law, given that for some intersex variations it was not always possible to determine sex within this timeframe. The possibility of a non-declaration of gender at birth for all parents was therefore adopted.  As things stand today, gender on birth certificates must be determined by the time a person reaches 18 years of age.</a:t>
            </a:r>
          </a:p>
        </p:txBody>
      </p:sp>
      <p:sp>
        <p:nvSpPr>
          <p:cNvPr id="4" name="Slide Number Placeholder 3"/>
          <p:cNvSpPr>
            <a:spLocks noGrp="1"/>
          </p:cNvSpPr>
          <p:nvPr>
            <p:ph type="sldNum" sz="quarter" idx="5"/>
          </p:nvPr>
        </p:nvSpPr>
        <p:spPr/>
        <p:txBody>
          <a:bodyPr/>
          <a:lstStyle/>
          <a:p>
            <a:fld id="{8FEABAA6-8C13-4B07-A92B-8186451DABF3}" type="slidenum">
              <a:rPr lang="en-GB" smtClean="0"/>
              <a:t>5</a:t>
            </a:fld>
            <a:endParaRPr lang="en-GB"/>
          </a:p>
        </p:txBody>
      </p:sp>
    </p:spTree>
    <p:extLst>
      <p:ext uri="{BB962C8B-B14F-4D97-AF65-F5344CB8AC3E}">
        <p14:creationId xmlns:p14="http://schemas.microsoft.com/office/powerpoint/2010/main" val="294782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baseline="0" dirty="0"/>
              <a:t>The </a:t>
            </a:r>
            <a:r>
              <a:rPr lang="en-GB" dirty="0"/>
              <a:t>Right to Bodily Integrity and Physical Autonomy was covered under Article 14 which established the ban on normalising interventions on intersex children. This was to some extent based on the Swiss document referenced previously with respect to limits of choice which stated, and I quote: </a:t>
            </a:r>
          </a:p>
          <a:p>
            <a:pPr algn="l"/>
            <a:endParaRPr lang="en-GB" dirty="0"/>
          </a:p>
          <a:p>
            <a:pPr algn="l"/>
            <a:r>
              <a:rPr lang="en-GB" b="0" i="0" u="none" strike="noStrike" baseline="0" dirty="0"/>
              <a:t>As part of the state’s duty of care, it is obliged to protect children whose parents request interventions which clearly violate the child’s welfare or participatory rights. </a:t>
            </a:r>
            <a:r>
              <a:rPr lang="en-GB" b="1" i="0" u="none" strike="noStrike" baseline="0" dirty="0"/>
              <a:t>The following basic principle should therefore apply to the management of DSD: on ethical and legal grounds, all (non-trivial) sex assignment treatment decisions which have irreversible consequences but can be deferred should not be taken until the person to be treated can decide for him/herself. </a:t>
            </a:r>
            <a:r>
              <a:rPr lang="en-GB" b="0" i="0" u="none" strike="noStrike" baseline="0" dirty="0"/>
              <a:t>This includes genital surgery and the removal of gonads, unless there is an urgent medical indication for these interventions (e.g. increased risk of cancer). Exceptions to the general rule would be cases where a medical intervention is urgently required to prevent severe damage</a:t>
            </a:r>
          </a:p>
          <a:p>
            <a:pPr algn="l"/>
            <a:r>
              <a:rPr lang="en-GB" b="0" i="0" u="none" strike="noStrike" baseline="0" dirty="0"/>
              <a:t>to the patient’s body or health.</a:t>
            </a:r>
          </a:p>
          <a:p>
            <a:pPr algn="l"/>
            <a:endParaRPr lang="en-GB" dirty="0"/>
          </a:p>
          <a:p>
            <a:pPr algn="l"/>
            <a:r>
              <a:rPr lang="en-GB" dirty="0"/>
              <a:t>The legislation also established the penalty that would apply on breach of this article.</a:t>
            </a:r>
          </a:p>
        </p:txBody>
      </p:sp>
      <p:sp>
        <p:nvSpPr>
          <p:cNvPr id="4" name="Slide Number Placeholder 3"/>
          <p:cNvSpPr>
            <a:spLocks noGrp="1"/>
          </p:cNvSpPr>
          <p:nvPr>
            <p:ph type="sldNum" sz="quarter" idx="5"/>
          </p:nvPr>
        </p:nvSpPr>
        <p:spPr/>
        <p:txBody>
          <a:bodyPr/>
          <a:lstStyle/>
          <a:p>
            <a:fld id="{8FEABAA6-8C13-4B07-A92B-8186451DABF3}" type="slidenum">
              <a:rPr lang="en-GB" smtClean="0"/>
              <a:t>6</a:t>
            </a:fld>
            <a:endParaRPr lang="en-GB"/>
          </a:p>
        </p:txBody>
      </p:sp>
    </p:spTree>
    <p:extLst>
      <p:ext uri="{BB962C8B-B14F-4D97-AF65-F5344CB8AC3E}">
        <p14:creationId xmlns:p14="http://schemas.microsoft.com/office/powerpoint/2010/main" val="48224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Act also sought to establish a working group that would be made up of Medical, psychosocial and human rights experts who task it was to review the intersex treatment protocols following which an interdisciplinary team would be set up to assist the clinicians and the persons exercising parental authority of the child in the decision making process. </a:t>
            </a:r>
          </a:p>
          <a:p>
            <a:endParaRPr lang="en-GB" dirty="0"/>
          </a:p>
          <a:p>
            <a:r>
              <a:rPr lang="en-GB" dirty="0"/>
              <a:t>There was some delay in the appointment of the Intersex Protocol Review working group but we hope to finalise this process by the end of this year. This has also delayed the setting up of the Interdisciplinary Team the law envisaged. </a:t>
            </a:r>
          </a:p>
        </p:txBody>
      </p:sp>
      <p:sp>
        <p:nvSpPr>
          <p:cNvPr id="4" name="Slide Number Placeholder 3"/>
          <p:cNvSpPr>
            <a:spLocks noGrp="1"/>
          </p:cNvSpPr>
          <p:nvPr>
            <p:ph type="sldNum" sz="quarter" idx="5"/>
          </p:nvPr>
        </p:nvSpPr>
        <p:spPr/>
        <p:txBody>
          <a:bodyPr/>
          <a:lstStyle/>
          <a:p>
            <a:fld id="{8FEABAA6-8C13-4B07-A92B-8186451DABF3}" type="slidenum">
              <a:rPr lang="en-GB" smtClean="0"/>
              <a:t>7</a:t>
            </a:fld>
            <a:endParaRPr lang="en-GB"/>
          </a:p>
        </p:txBody>
      </p:sp>
    </p:spTree>
    <p:extLst>
      <p:ext uri="{BB962C8B-B14F-4D97-AF65-F5344CB8AC3E}">
        <p14:creationId xmlns:p14="http://schemas.microsoft.com/office/powerpoint/2010/main" val="42885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legislation also reiterated the best interest of the child principle needed to be applied where decisions on treatment were being discussed. The current process to date involves an assessment on the minor’s ability to provide informed consent, that is their ability to understand the purpose, appropriateness and effects of a given course of action. This assessment is to date conducted by a psychologist specialising in the therapeutic care of children.  This process also ensures that the child’s voice is heard.</a:t>
            </a:r>
          </a:p>
        </p:txBody>
      </p:sp>
      <p:sp>
        <p:nvSpPr>
          <p:cNvPr id="4" name="Slide Number Placeholder 3"/>
          <p:cNvSpPr>
            <a:spLocks noGrp="1"/>
          </p:cNvSpPr>
          <p:nvPr>
            <p:ph type="sldNum" sz="quarter" idx="5"/>
          </p:nvPr>
        </p:nvSpPr>
        <p:spPr/>
        <p:txBody>
          <a:bodyPr/>
          <a:lstStyle/>
          <a:p>
            <a:fld id="{8FEABAA6-8C13-4B07-A92B-8186451DABF3}" type="slidenum">
              <a:rPr lang="en-GB" smtClean="0"/>
              <a:t>8</a:t>
            </a:fld>
            <a:endParaRPr lang="en-GB"/>
          </a:p>
        </p:txBody>
      </p:sp>
    </p:spTree>
    <p:extLst>
      <p:ext uri="{BB962C8B-B14F-4D97-AF65-F5344CB8AC3E}">
        <p14:creationId xmlns:p14="http://schemas.microsoft.com/office/powerpoint/2010/main" val="394954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support of the legislation, a number of policies and guidelines have also been adopted, specifically in education and detention settings. Maltese Government Guidelines on the Recognition of Sex, Sexuality and Gender for the public administration were also adopted in 2021 and are gradually being disseminated. </a:t>
            </a:r>
          </a:p>
          <a:p>
            <a:endParaRPr lang="en-GB" dirty="0"/>
          </a:p>
          <a:p>
            <a:r>
              <a:rPr lang="en-GB" dirty="0"/>
              <a:t>In 2017 the possibility of opting for an X Marker on Identity Cards and passports was also made available to all. This does not require any amendments to the birth certificate.</a:t>
            </a:r>
          </a:p>
          <a:p>
            <a:endParaRPr lang="en-GB" dirty="0"/>
          </a:p>
          <a:p>
            <a:r>
              <a:rPr lang="en-GB" dirty="0"/>
              <a:t>Through the REC Funded TRANSFORM Project, training was also offered to over 650 persons working in health settings. Under an initiative spearheaded by the Dutch government, Malta also provided a grant to OII-Europe to support its efforts in advocating for the Rights of Intersex Persons in Europe.</a:t>
            </a:r>
          </a:p>
        </p:txBody>
      </p:sp>
      <p:sp>
        <p:nvSpPr>
          <p:cNvPr id="4" name="Slide Number Placeholder 3"/>
          <p:cNvSpPr>
            <a:spLocks noGrp="1"/>
          </p:cNvSpPr>
          <p:nvPr>
            <p:ph type="sldNum" sz="quarter" idx="5"/>
          </p:nvPr>
        </p:nvSpPr>
        <p:spPr/>
        <p:txBody>
          <a:bodyPr/>
          <a:lstStyle/>
          <a:p>
            <a:fld id="{8FEABAA6-8C13-4B07-A92B-8186451DABF3}" type="slidenum">
              <a:rPr lang="en-GB" smtClean="0"/>
              <a:t>9</a:t>
            </a:fld>
            <a:endParaRPr lang="en-GB"/>
          </a:p>
        </p:txBody>
      </p:sp>
    </p:spTree>
    <p:extLst>
      <p:ext uri="{BB962C8B-B14F-4D97-AF65-F5344CB8AC3E}">
        <p14:creationId xmlns:p14="http://schemas.microsoft.com/office/powerpoint/2010/main" val="1949908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047323-66CF-4A06-92F4-72714F4F3AB4}" type="datetimeFigureOut">
              <a:rPr lang="en-GB" smtClean="0"/>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374699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047323-66CF-4A06-92F4-72714F4F3AB4}" type="datetimeFigureOut">
              <a:rPr lang="en-GB" smtClean="0"/>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127766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047323-66CF-4A06-92F4-72714F4F3AB4}" type="datetimeFigureOut">
              <a:rPr lang="en-GB" smtClean="0"/>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311592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047323-66CF-4A06-92F4-72714F4F3AB4}" type="datetimeFigureOut">
              <a:rPr lang="en-GB" smtClean="0"/>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332597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047323-66CF-4A06-92F4-72714F4F3AB4}" type="datetimeFigureOut">
              <a:rPr lang="en-GB" smtClean="0"/>
              <a:t>30/05/2022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49303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047323-66CF-4A06-92F4-72714F4F3AB4}" type="datetimeFigureOut">
              <a:rPr lang="en-GB" smtClean="0"/>
              <a:t>30/05/2022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92170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047323-66CF-4A06-92F4-72714F4F3AB4}" type="datetimeFigureOut">
              <a:rPr lang="en-GB" smtClean="0"/>
              <a:t>30/05/2022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38637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047323-66CF-4A06-92F4-72714F4F3AB4}" type="datetimeFigureOut">
              <a:rPr lang="en-GB" smtClean="0"/>
              <a:t>30/05/2022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23000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47323-66CF-4A06-92F4-72714F4F3AB4}" type="datetimeFigureOut">
              <a:rPr lang="en-GB" smtClean="0"/>
              <a:t>30/05/2022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28044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047323-66CF-4A06-92F4-72714F4F3AB4}" type="datetimeFigureOut">
              <a:rPr lang="en-GB" smtClean="0"/>
              <a:t>30/05/2022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382982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047323-66CF-4A06-92F4-72714F4F3AB4}" type="datetimeFigureOut">
              <a:rPr lang="en-GB" smtClean="0"/>
              <a:t>30/05/2022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1D3F23-881B-4093-8529-5D3FFEF0A2F3}" type="slidenum">
              <a:rPr lang="en-GB" smtClean="0"/>
              <a:t>‹#›</a:t>
            </a:fld>
            <a:endParaRPr lang="en-GB"/>
          </a:p>
        </p:txBody>
      </p:sp>
    </p:spTree>
    <p:extLst>
      <p:ext uri="{BB962C8B-B14F-4D97-AF65-F5344CB8AC3E}">
        <p14:creationId xmlns:p14="http://schemas.microsoft.com/office/powerpoint/2010/main" val="116966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47323-66CF-4A06-92F4-72714F4F3AB4}" type="datetimeFigureOut">
              <a:rPr lang="en-GB" smtClean="0"/>
              <a:t>30/05/2022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D3F23-881B-4093-8529-5D3FFEF0A2F3}" type="slidenum">
              <a:rPr lang="en-GB" smtClean="0"/>
              <a:t>‹#›</a:t>
            </a:fld>
            <a:endParaRPr lang="en-GB"/>
          </a:p>
        </p:txBody>
      </p:sp>
    </p:spTree>
    <p:extLst>
      <p:ext uri="{BB962C8B-B14F-4D97-AF65-F5344CB8AC3E}">
        <p14:creationId xmlns:p14="http://schemas.microsoft.com/office/powerpoint/2010/main" val="401431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B789048-32EE-491B-8CBF-558344FD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DD2F41E-8948-4BFB-A2A3-CA8BA8ED97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Subtitle 2"/>
          <p:cNvSpPr>
            <a:spLocks noGrp="1"/>
          </p:cNvSpPr>
          <p:nvPr>
            <p:ph type="subTitle" idx="1"/>
          </p:nvPr>
        </p:nvSpPr>
        <p:spPr>
          <a:xfrm>
            <a:off x="6804684" y="2458387"/>
            <a:ext cx="4481477" cy="894668"/>
          </a:xfrm>
        </p:spPr>
        <p:txBody>
          <a:bodyPr anchor="b">
            <a:normAutofit fontScale="25000" lnSpcReduction="20000"/>
          </a:bodyPr>
          <a:lstStyle/>
          <a:p>
            <a:pPr algn="l"/>
            <a:endParaRPr lang="en-GB" sz="500" dirty="0">
              <a:solidFill>
                <a:srgbClr val="000000"/>
              </a:solidFill>
            </a:endParaRPr>
          </a:p>
          <a:p>
            <a:pPr algn="l"/>
            <a:endParaRPr lang="en-GB" sz="500" b="1" dirty="0">
              <a:solidFill>
                <a:srgbClr val="000000"/>
              </a:solidFill>
              <a:latin typeface="EC Square Sans Pro" panose="020B0506040000020004" pitchFamily="34" charset="0"/>
            </a:endParaRPr>
          </a:p>
          <a:p>
            <a:pPr algn="l"/>
            <a:br>
              <a:rPr lang="en-GB" sz="4700" b="1" dirty="0">
                <a:solidFill>
                  <a:srgbClr val="000000"/>
                </a:solidFill>
                <a:latin typeface="EC Square Sans Pro" panose="020B0506040000020004" pitchFamily="34" charset="0"/>
              </a:rPr>
            </a:br>
            <a:r>
              <a:rPr lang="en-GB" sz="16000" b="1" dirty="0">
                <a:solidFill>
                  <a:srgbClr val="000000"/>
                </a:solidFill>
                <a:latin typeface="EC Square Sans Pro" panose="020B0506040000020004" pitchFamily="34" charset="0"/>
              </a:rPr>
              <a:t>The rights of intersex persons in Malta</a:t>
            </a:r>
            <a:endParaRPr lang="fr-FR" sz="16000" b="1" dirty="0">
              <a:solidFill>
                <a:srgbClr val="000000"/>
              </a:solidFill>
              <a:latin typeface="EC Square Sans Pro" panose="020B0506040000020004" pitchFamily="34" charset="0"/>
            </a:endParaRPr>
          </a:p>
          <a:p>
            <a:pPr algn="l"/>
            <a:r>
              <a:rPr lang="fr-FR" sz="9600" dirty="0">
                <a:solidFill>
                  <a:srgbClr val="000000"/>
                </a:solidFill>
                <a:latin typeface="EC Square Sans Pro" panose="020B0506040000020004" pitchFamily="34" charset="0"/>
              </a:rPr>
              <a:t>Gabi Calleja</a:t>
            </a:r>
          </a:p>
          <a:p>
            <a:pPr algn="l"/>
            <a:r>
              <a:rPr lang="fr-FR" sz="9600" dirty="0">
                <a:solidFill>
                  <a:srgbClr val="000000"/>
                </a:solidFill>
                <a:latin typeface="EC Square Sans Pro" panose="020B0506040000020004" pitchFamily="34" charset="0"/>
              </a:rPr>
              <a:t>Head SOGIGESC Unit</a:t>
            </a:r>
            <a:endParaRPr lang="en-GB" sz="9600" dirty="0">
              <a:solidFill>
                <a:srgbClr val="000000"/>
              </a:solidFill>
              <a:latin typeface="EC Square Sans Pro" panose="020B0506040000020004" pitchFamily="34" charset="0"/>
            </a:endParaRPr>
          </a:p>
        </p:txBody>
      </p:sp>
      <p:sp>
        <p:nvSpPr>
          <p:cNvPr id="17" name="Freeform 67">
            <a:extLst>
              <a:ext uri="{FF2B5EF4-FFF2-40B4-BE49-F238E27FC236}">
                <a16:creationId xmlns:a16="http://schemas.microsoft.com/office/drawing/2014/main" id="{07500BEA-8A07-45E9-9219-40FBEECD5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F006ACBB-A8A7-4C1B-9832-A4BFEDD2E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5">
            <a:extLst>
              <a:ext uri="{FF2B5EF4-FFF2-40B4-BE49-F238E27FC236}">
                <a16:creationId xmlns:a16="http://schemas.microsoft.com/office/drawing/2014/main" id="{46664683-CA82-4BDA-BCF2-58145807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4" cstate="print">
            <a:alphaModFix/>
            <a:extLst>
              <a:ext uri="{28A0092B-C50C-407E-A947-70E740481C1C}">
                <a14:useLocalDpi xmlns:a14="http://schemas.microsoft.com/office/drawing/2010/main" val="0"/>
              </a:ext>
            </a:extLst>
          </a:blip>
          <a:srcRect l="9613" r="9585" b="4"/>
          <a:stretch/>
        </p:blipFill>
        <p:spPr>
          <a:xfrm>
            <a:off x="20" y="4310923"/>
            <a:ext cx="3083422" cy="2547077"/>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6" name="Picture 5"/>
          <p:cNvPicPr>
            <a:picLocks noChangeAspect="1"/>
          </p:cNvPicPr>
          <p:nvPr/>
        </p:nvPicPr>
        <p:blipFill rotWithShape="1">
          <a:blip r:embed="rId5">
            <a:alphaModFix/>
            <a:extLst>
              <a:ext uri="{28A0092B-C50C-407E-A947-70E740481C1C}">
                <a14:useLocalDpi xmlns:a14="http://schemas.microsoft.com/office/drawing/2010/main" val="0"/>
              </a:ext>
            </a:extLst>
          </a:blip>
          <a:srcRect l="5829" r="14846" b="-3"/>
          <a:stretch/>
        </p:blipFill>
        <p:spPr>
          <a:xfrm>
            <a:off x="1" y="1"/>
            <a:ext cx="3943111" cy="3318096"/>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pic>
        <p:nvPicPr>
          <p:cNvPr id="10" name="Picture 9" descr="Text&#10;&#10;Description automatically generated">
            <a:extLst>
              <a:ext uri="{FF2B5EF4-FFF2-40B4-BE49-F238E27FC236}">
                <a16:creationId xmlns:a16="http://schemas.microsoft.com/office/drawing/2014/main" id="{049DD3EB-EA51-4406-9435-A67FC27FC232}"/>
              </a:ext>
            </a:extLst>
          </p:cNvPr>
          <p:cNvPicPr>
            <a:picLocks noChangeAspect="1"/>
          </p:cNvPicPr>
          <p:nvPr/>
        </p:nvPicPr>
        <p:blipFill>
          <a:blip r:embed="rId6"/>
          <a:stretch>
            <a:fillRect/>
          </a:stretch>
        </p:blipFill>
        <p:spPr>
          <a:xfrm>
            <a:off x="6459412" y="2458387"/>
            <a:ext cx="6775384" cy="6775384"/>
          </a:xfrm>
          <a:prstGeom prst="rect">
            <a:avLst/>
          </a:prstGeom>
        </p:spPr>
      </p:pic>
    </p:spTree>
    <p:extLst>
      <p:ext uri="{BB962C8B-B14F-4D97-AF65-F5344CB8AC3E}">
        <p14:creationId xmlns:p14="http://schemas.microsoft.com/office/powerpoint/2010/main" val="122263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E2C81A-1DB2-488B-BEF8-675C5E2CF7D3}"/>
              </a:ext>
            </a:extLst>
          </p:cNvPr>
          <p:cNvSpPr txBox="1">
            <a:spLocks/>
          </p:cNvSpPr>
          <p:nvPr/>
        </p:nvSpPr>
        <p:spPr>
          <a:xfrm>
            <a:off x="3256295" y="4656515"/>
            <a:ext cx="8423919" cy="159285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SzPct val="100000"/>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Consolas" pitchFamily="49"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9pPr>
          </a:lstStyle>
          <a:p>
            <a:pPr algn="r"/>
            <a:r>
              <a:rPr lang="en-US" sz="2800" dirty="0">
                <a:solidFill>
                  <a:schemeClr val="bg1">
                    <a:lumMod val="50000"/>
                  </a:schemeClr>
                </a:solidFill>
                <a:cs typeface="Cavolini" panose="03000502040302020204" pitchFamily="66" charset="0"/>
              </a:rPr>
              <a:t>Telephone:</a:t>
            </a:r>
            <a:r>
              <a:rPr lang="en-US" sz="2800" dirty="0">
                <a:solidFill>
                  <a:srgbClr val="57BCE5"/>
                </a:solidFill>
                <a:cs typeface="Cavolini" panose="03000502040302020204" pitchFamily="66" charset="0"/>
              </a:rPr>
              <a:t> </a:t>
            </a:r>
            <a:r>
              <a:rPr lang="en-US" sz="2800" dirty="0">
                <a:solidFill>
                  <a:schemeClr val="bg1">
                    <a:lumMod val="50000"/>
                  </a:schemeClr>
                </a:solidFill>
                <a:cs typeface="Cavolini" panose="03000502040302020204" pitchFamily="66" charset="0"/>
              </a:rPr>
              <a:t>22263225</a:t>
            </a:r>
            <a:br>
              <a:rPr lang="en-US" sz="2800" dirty="0">
                <a:solidFill>
                  <a:schemeClr val="bg1">
                    <a:lumMod val="50000"/>
                  </a:schemeClr>
                </a:solidFill>
                <a:cs typeface="Cavolini" panose="03000502040302020204" pitchFamily="66" charset="0"/>
              </a:rPr>
            </a:br>
            <a:r>
              <a:rPr lang="en-US" sz="2800" dirty="0">
                <a:solidFill>
                  <a:schemeClr val="bg1">
                    <a:lumMod val="50000"/>
                  </a:schemeClr>
                </a:solidFill>
                <a:cs typeface="Cavolini" panose="03000502040302020204" pitchFamily="66" charset="0"/>
              </a:rPr>
              <a:t>Email: lgbtiq@gov.mt</a:t>
            </a:r>
            <a:br>
              <a:rPr lang="en-US" sz="2800" dirty="0">
                <a:solidFill>
                  <a:schemeClr val="bg1">
                    <a:lumMod val="50000"/>
                  </a:schemeClr>
                </a:solidFill>
                <a:cs typeface="Cavolini" panose="03000502040302020204" pitchFamily="66" charset="0"/>
              </a:rPr>
            </a:br>
            <a:r>
              <a:rPr lang="en-US" sz="2800" dirty="0">
                <a:solidFill>
                  <a:schemeClr val="bg1">
                    <a:lumMod val="50000"/>
                  </a:schemeClr>
                </a:solidFill>
                <a:cs typeface="Cavolini" panose="03000502040302020204" pitchFamily="66" charset="0"/>
              </a:rPr>
              <a:t>Website: www.lgbtiq.gov.mt</a:t>
            </a:r>
          </a:p>
        </p:txBody>
      </p:sp>
      <p:sp>
        <p:nvSpPr>
          <p:cNvPr id="4" name="Title 1">
            <a:extLst>
              <a:ext uri="{FF2B5EF4-FFF2-40B4-BE49-F238E27FC236}">
                <a16:creationId xmlns:a16="http://schemas.microsoft.com/office/drawing/2014/main" id="{00F5A8DB-5459-4A6F-81C3-A64DFC108278}"/>
              </a:ext>
            </a:extLst>
          </p:cNvPr>
          <p:cNvSpPr txBox="1">
            <a:spLocks/>
          </p:cNvSpPr>
          <p:nvPr/>
        </p:nvSpPr>
        <p:spPr>
          <a:xfrm>
            <a:off x="351013" y="0"/>
            <a:ext cx="9144000" cy="2667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7200" b="1" dirty="0">
                <a:solidFill>
                  <a:schemeClr val="bg1">
                    <a:lumMod val="50000"/>
                  </a:schemeClr>
                </a:solidFill>
                <a:latin typeface="EC Square Sans Pro" panose="020B0506040000020004"/>
                <a:cs typeface="Cavolini" panose="03000502040302020204" pitchFamily="66" charset="0"/>
              </a:rPr>
              <a:t>SOGIGESC UNIT</a:t>
            </a:r>
            <a:br>
              <a:rPr lang="en-US" sz="7200" b="1" dirty="0">
                <a:solidFill>
                  <a:srgbClr val="57BCE5"/>
                </a:solidFill>
                <a:latin typeface="EC Square Sans Pro" panose="020B0506040000020004"/>
                <a:cs typeface="Cavolini" panose="03000502040302020204" pitchFamily="66" charset="0"/>
              </a:rPr>
            </a:br>
            <a:r>
              <a:rPr lang="en-US" sz="4100" b="1" dirty="0">
                <a:solidFill>
                  <a:schemeClr val="bg1">
                    <a:lumMod val="50000"/>
                  </a:schemeClr>
                </a:solidFill>
                <a:latin typeface="EC Square Sans Pro" panose="020B0506040000020004"/>
                <a:cs typeface="Cavolini" panose="03000502040302020204" pitchFamily="66" charset="0"/>
              </a:rPr>
              <a:t>Human Rights Directorate</a:t>
            </a:r>
            <a:br>
              <a:rPr lang="en-US" sz="4100" b="1" dirty="0">
                <a:solidFill>
                  <a:srgbClr val="F76DF7"/>
                </a:solidFill>
                <a:latin typeface="EC Square Sans Pro" panose="020B0506040000020004"/>
                <a:cs typeface="Cavolini" panose="03000502040302020204" pitchFamily="66" charset="0"/>
              </a:rPr>
            </a:br>
            <a:r>
              <a:rPr lang="en-US" sz="3400" b="1" dirty="0">
                <a:solidFill>
                  <a:schemeClr val="bg1">
                    <a:lumMod val="50000"/>
                  </a:schemeClr>
                </a:solidFill>
                <a:latin typeface="EC Square Sans Pro" panose="020B0506040000020004"/>
                <a:cs typeface="Cavolini" panose="03000502040302020204" pitchFamily="66" charset="0"/>
              </a:rPr>
              <a:t>A3 Towers, </a:t>
            </a:r>
            <a:r>
              <a:rPr lang="en-US" sz="3400" b="1" dirty="0" err="1">
                <a:solidFill>
                  <a:schemeClr val="bg1">
                    <a:lumMod val="50000"/>
                  </a:schemeClr>
                </a:solidFill>
                <a:latin typeface="EC Square Sans Pro" panose="020B0506040000020004"/>
                <a:cs typeface="Cavolini" panose="03000502040302020204" pitchFamily="66" charset="0"/>
              </a:rPr>
              <a:t>Triq</a:t>
            </a:r>
            <a:r>
              <a:rPr lang="en-US" sz="3400" b="1" dirty="0">
                <a:solidFill>
                  <a:schemeClr val="bg1">
                    <a:lumMod val="50000"/>
                  </a:schemeClr>
                </a:solidFill>
                <a:latin typeface="EC Square Sans Pro" panose="020B0506040000020004"/>
                <a:cs typeface="Cavolini" panose="03000502040302020204" pitchFamily="66" charset="0"/>
              </a:rPr>
              <a:t> l-</a:t>
            </a:r>
            <a:r>
              <a:rPr lang="en-US" sz="3400" b="1" dirty="0" err="1">
                <a:solidFill>
                  <a:schemeClr val="bg1">
                    <a:lumMod val="50000"/>
                  </a:schemeClr>
                </a:solidFill>
                <a:latin typeface="EC Square Sans Pro" panose="020B0506040000020004"/>
                <a:cs typeface="Cavolini" panose="03000502040302020204" pitchFamily="66" charset="0"/>
              </a:rPr>
              <a:t>Arkata</a:t>
            </a:r>
            <a:r>
              <a:rPr lang="en-US" sz="3400" b="1" dirty="0">
                <a:solidFill>
                  <a:schemeClr val="bg1">
                    <a:lumMod val="50000"/>
                  </a:schemeClr>
                </a:solidFill>
                <a:latin typeface="EC Square Sans Pro" panose="020B0506040000020004"/>
                <a:cs typeface="Cavolini" panose="03000502040302020204" pitchFamily="66" charset="0"/>
              </a:rPr>
              <a:t>, Paola</a:t>
            </a:r>
          </a:p>
        </p:txBody>
      </p:sp>
      <p:pic>
        <p:nvPicPr>
          <p:cNvPr id="8" name="Picture 7" descr="Text&#10;&#10;Description automatically generated">
            <a:extLst>
              <a:ext uri="{FF2B5EF4-FFF2-40B4-BE49-F238E27FC236}">
                <a16:creationId xmlns:a16="http://schemas.microsoft.com/office/drawing/2014/main" id="{0B4D2949-F45C-4631-A53C-2D470D710B8C}"/>
              </a:ext>
            </a:extLst>
          </p:cNvPr>
          <p:cNvPicPr>
            <a:picLocks noChangeAspect="1"/>
          </p:cNvPicPr>
          <p:nvPr/>
        </p:nvPicPr>
        <p:blipFill>
          <a:blip r:embed="rId3"/>
          <a:stretch>
            <a:fillRect/>
          </a:stretch>
        </p:blipFill>
        <p:spPr>
          <a:xfrm>
            <a:off x="-1015175" y="2388705"/>
            <a:ext cx="6775384" cy="6775384"/>
          </a:xfrm>
          <a:prstGeom prst="rect">
            <a:avLst/>
          </a:prstGeom>
        </p:spPr>
      </p:pic>
    </p:spTree>
    <p:extLst>
      <p:ext uri="{BB962C8B-B14F-4D97-AF65-F5344CB8AC3E}">
        <p14:creationId xmlns:p14="http://schemas.microsoft.com/office/powerpoint/2010/main" val="173405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393360" cy="1325563"/>
          </a:xfrm>
        </p:spPr>
        <p:txBody>
          <a:bodyPr>
            <a:normAutofit/>
          </a:bodyPr>
          <a:lstStyle/>
          <a:p>
            <a:r>
              <a:rPr lang="fr-FR">
                <a:latin typeface="EC Square Sans Pro Extra Black" panose="020B0506040000020004" pitchFamily="34" charset="0"/>
              </a:rPr>
              <a:t>Introduction</a:t>
            </a:r>
            <a:endParaRPr lang="en-GB">
              <a:latin typeface="EC Square Sans Pro Extra Black" panose="020B0506040000020004" pitchFamily="34" charset="0"/>
            </a:endParaRPr>
          </a:p>
        </p:txBody>
      </p:sp>
      <p:sp>
        <p:nvSpPr>
          <p:cNvPr id="75" name="Freeform: Shape 74">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a:normAutofit/>
          </a:bodyPr>
          <a:lstStyle/>
          <a:p>
            <a:r>
              <a:rPr lang="fr-FR" dirty="0">
                <a:latin typeface="EC Square Sans Pro" panose="020B0506040000020004" pitchFamily="34" charset="0"/>
              </a:rPr>
              <a:t>International Forum for the </a:t>
            </a:r>
            <a:r>
              <a:rPr lang="fr-FR" dirty="0" err="1">
                <a:latin typeface="EC Square Sans Pro" panose="020B0506040000020004" pitchFamily="34" charset="0"/>
              </a:rPr>
              <a:t>rights</a:t>
            </a:r>
            <a:r>
              <a:rPr lang="fr-FR" dirty="0">
                <a:latin typeface="EC Square Sans Pro" panose="020B0506040000020004" pitchFamily="34" charset="0"/>
              </a:rPr>
              <a:t> of </a:t>
            </a:r>
            <a:r>
              <a:rPr lang="fr-FR" dirty="0" err="1">
                <a:latin typeface="EC Square Sans Pro" panose="020B0506040000020004" pitchFamily="34" charset="0"/>
              </a:rPr>
              <a:t>intersex</a:t>
            </a:r>
            <a:r>
              <a:rPr lang="fr-FR" dirty="0">
                <a:latin typeface="EC Square Sans Pro" panose="020B0506040000020004" pitchFamily="34" charset="0"/>
              </a:rPr>
              <a:t> </a:t>
            </a:r>
            <a:r>
              <a:rPr lang="fr-FR" dirty="0" err="1">
                <a:latin typeface="EC Square Sans Pro" panose="020B0506040000020004" pitchFamily="34" charset="0"/>
              </a:rPr>
              <a:t>persons</a:t>
            </a:r>
            <a:r>
              <a:rPr lang="fr-FR" dirty="0">
                <a:latin typeface="EC Square Sans Pro" panose="020B0506040000020004" pitchFamily="34" charset="0"/>
              </a:rPr>
              <a:t> (2011 - )</a:t>
            </a:r>
          </a:p>
          <a:p>
            <a:r>
              <a:rPr lang="fr-FR" dirty="0">
                <a:latin typeface="EC Square Sans Pro" panose="020B0506040000020004" pitchFamily="34" charset="0"/>
              </a:rPr>
              <a:t>Trans and </a:t>
            </a:r>
            <a:r>
              <a:rPr lang="fr-FR" dirty="0" err="1">
                <a:latin typeface="EC Square Sans Pro" panose="020B0506040000020004" pitchFamily="34" charset="0"/>
              </a:rPr>
              <a:t>Intersex</a:t>
            </a:r>
            <a:r>
              <a:rPr lang="fr-FR" dirty="0">
                <a:latin typeface="EC Square Sans Pro" panose="020B0506040000020004" pitchFamily="34" charset="0"/>
              </a:rPr>
              <a:t> People (</a:t>
            </a:r>
            <a:r>
              <a:rPr lang="fr-FR" i="1" dirty="0">
                <a:latin typeface="EC Square Sans Pro" panose="020B0506040000020004" pitchFamily="34" charset="0"/>
              </a:rPr>
              <a:t>European Commission</a:t>
            </a:r>
            <a:r>
              <a:rPr lang="fr-FR" dirty="0">
                <a:latin typeface="EC Square Sans Pro" panose="020B0506040000020004" pitchFamily="34" charset="0"/>
              </a:rPr>
              <a:t>, 2012)</a:t>
            </a:r>
          </a:p>
          <a:p>
            <a:r>
              <a:rPr lang="fr-FR" dirty="0">
                <a:latin typeface="EC Square Sans Pro" panose="020B0506040000020004" pitchFamily="34" charset="0"/>
              </a:rPr>
              <a:t>Human Rights and </a:t>
            </a:r>
            <a:r>
              <a:rPr lang="fr-FR" dirty="0" err="1">
                <a:latin typeface="EC Square Sans Pro" panose="020B0506040000020004" pitchFamily="34" charset="0"/>
              </a:rPr>
              <a:t>Intersex</a:t>
            </a:r>
            <a:r>
              <a:rPr lang="fr-FR" dirty="0">
                <a:latin typeface="EC Square Sans Pro" panose="020B0506040000020004" pitchFamily="34" charset="0"/>
              </a:rPr>
              <a:t> People (</a:t>
            </a:r>
            <a:r>
              <a:rPr lang="fr-FR" i="1" dirty="0">
                <a:latin typeface="EC Square Sans Pro" panose="020B0506040000020004" pitchFamily="34" charset="0"/>
              </a:rPr>
              <a:t>Council of Europe</a:t>
            </a:r>
            <a:r>
              <a:rPr lang="fr-FR" dirty="0">
                <a:latin typeface="EC Square Sans Pro" panose="020B0506040000020004" pitchFamily="34" charset="0"/>
              </a:rPr>
              <a:t>, 2015)</a:t>
            </a:r>
          </a:p>
          <a:p>
            <a:endParaRPr lang="fr-FR" dirty="0"/>
          </a:p>
          <a:p>
            <a:endParaRPr lang="en-GB" dirty="0"/>
          </a:p>
        </p:txBody>
      </p:sp>
      <p:sp>
        <p:nvSpPr>
          <p:cNvPr id="77" name="Oval 76">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1028" name="Picture 4">
            <a:extLst>
              <a:ext uri="{FF2B5EF4-FFF2-40B4-BE49-F238E27FC236}">
                <a16:creationId xmlns:a16="http://schemas.microsoft.com/office/drawing/2014/main" id="{A8313C51-EBF3-4ACE-8B76-3707A01E89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06774" y="2392776"/>
            <a:ext cx="1678392"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76FFEC1-3A47-4104-A41F-1BD0E6FC83FA}"/>
              </a:ext>
            </a:extLst>
          </p:cNvPr>
          <p:cNvPicPr>
            <a:picLocks noChangeAspect="1"/>
          </p:cNvPicPr>
          <p:nvPr/>
        </p:nvPicPr>
        <p:blipFill>
          <a:blip r:embed="rId4"/>
          <a:stretch>
            <a:fillRect/>
          </a:stretch>
        </p:blipFill>
        <p:spPr>
          <a:xfrm>
            <a:off x="9508504" y="558913"/>
            <a:ext cx="1819759"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8503" y="4079957"/>
            <a:ext cx="2533423" cy="169739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81" name="Arc 80">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6651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solidFill>
                  <a:srgbClr val="7030A0"/>
                </a:solidFill>
                <a:latin typeface="EC Square Sans Pro Extra Black" panose="020B0506040000020004" pitchFamily="34" charset="0"/>
              </a:rPr>
              <a:t>Chapter</a:t>
            </a:r>
            <a:r>
              <a:rPr lang="fr-FR" dirty="0">
                <a:solidFill>
                  <a:srgbClr val="7030A0"/>
                </a:solidFill>
                <a:latin typeface="EC Square Sans Pro Extra Black" panose="020B0506040000020004" pitchFamily="34" charset="0"/>
              </a:rPr>
              <a:t> 540 of the </a:t>
            </a:r>
            <a:r>
              <a:rPr lang="fr-FR" dirty="0" err="1">
                <a:solidFill>
                  <a:srgbClr val="7030A0"/>
                </a:solidFill>
                <a:latin typeface="EC Square Sans Pro Extra Black" panose="020B0506040000020004" pitchFamily="34" charset="0"/>
              </a:rPr>
              <a:t>laws</a:t>
            </a:r>
            <a:r>
              <a:rPr lang="fr-FR" dirty="0">
                <a:solidFill>
                  <a:srgbClr val="7030A0"/>
                </a:solidFill>
                <a:latin typeface="EC Square Sans Pro Extra Black" panose="020B0506040000020004" pitchFamily="34" charset="0"/>
              </a:rPr>
              <a:t> of Malta</a:t>
            </a:r>
            <a:endParaRPr lang="en-GB" dirty="0">
              <a:solidFill>
                <a:srgbClr val="7030A0"/>
              </a:solidFill>
              <a:latin typeface="EC Square Sans Pro Extra Black" panose="020B0506040000020004" pitchFamily="34" charset="0"/>
            </a:endParaRPr>
          </a:p>
        </p:txBody>
      </p:sp>
      <p:sp>
        <p:nvSpPr>
          <p:cNvPr id="3" name="Content Placeholder 2"/>
          <p:cNvSpPr>
            <a:spLocks noGrp="1"/>
          </p:cNvSpPr>
          <p:nvPr>
            <p:ph idx="1"/>
          </p:nvPr>
        </p:nvSpPr>
        <p:spPr/>
        <p:txBody>
          <a:bodyPr/>
          <a:lstStyle/>
          <a:p>
            <a:endParaRPr lang="fr-FR"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40" y="365125"/>
            <a:ext cx="1112560" cy="741521"/>
          </a:xfrm>
          <a:prstGeom prst="rect">
            <a:avLst/>
          </a:prstGeom>
        </p:spPr>
      </p:pic>
      <p:pic>
        <p:nvPicPr>
          <p:cNvPr id="8" name="Picture 7"/>
          <p:cNvPicPr>
            <a:picLocks noChangeAspect="1"/>
          </p:cNvPicPr>
          <p:nvPr/>
        </p:nvPicPr>
        <p:blipFill>
          <a:blip r:embed="rId4"/>
          <a:stretch>
            <a:fillRect/>
          </a:stretch>
        </p:blipFill>
        <p:spPr>
          <a:xfrm>
            <a:off x="1483995" y="1590613"/>
            <a:ext cx="9224010" cy="4821362"/>
          </a:xfrm>
          <a:prstGeom prst="rect">
            <a:avLst/>
          </a:prstGeom>
        </p:spPr>
      </p:pic>
    </p:spTree>
    <p:extLst>
      <p:ext uri="{BB962C8B-B14F-4D97-AF65-F5344CB8AC3E}">
        <p14:creationId xmlns:p14="http://schemas.microsoft.com/office/powerpoint/2010/main" val="234684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8631" y="4760132"/>
            <a:ext cx="3947420" cy="1777829"/>
          </a:xfrm>
        </p:spPr>
        <p:txBody>
          <a:bodyPr>
            <a:normAutofit/>
          </a:bodyPr>
          <a:lstStyle/>
          <a:p>
            <a:r>
              <a:rPr lang="fr-FR" sz="4000">
                <a:latin typeface="EC Square Sans Pro Extra Black" panose="020B0506040000020004" pitchFamily="34" charset="0"/>
              </a:rPr>
              <a:t>Definition</a:t>
            </a:r>
            <a:endParaRPr lang="en-GB" sz="4000">
              <a:latin typeface="EC Square Sans Pro Extra Black" panose="020B0506040000020004" pitchFamily="34" charset="0"/>
            </a:endParaRP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40" y="365125"/>
            <a:ext cx="1112560" cy="741521"/>
          </a:xfrm>
          <a:prstGeom prst="rect">
            <a:avLst/>
          </a:prstGeom>
        </p:spPr>
      </p:pic>
      <p:sp>
        <p:nvSpPr>
          <p:cNvPr id="6" name="Rectangle 5">
            <a:extLst>
              <a:ext uri="{FF2B5EF4-FFF2-40B4-BE49-F238E27FC236}">
                <a16:creationId xmlns:a16="http://schemas.microsoft.com/office/drawing/2014/main" id="{9BAC78BC-001A-497A-9FB9-83342F529C83}"/>
              </a:ext>
            </a:extLst>
          </p:cNvPr>
          <p:cNvSpPr/>
          <p:nvPr/>
        </p:nvSpPr>
        <p:spPr>
          <a:xfrm>
            <a:off x="888631" y="1511769"/>
            <a:ext cx="10511689" cy="2246769"/>
          </a:xfrm>
          <a:prstGeom prst="rect">
            <a:avLst/>
          </a:prstGeom>
        </p:spPr>
        <p:txBody>
          <a:bodyPr wrap="square">
            <a:spAutoFit/>
          </a:bodyPr>
          <a:lstStyle/>
          <a:p>
            <a:r>
              <a:rPr lang="en-GB" sz="2800" b="1" dirty="0">
                <a:solidFill>
                  <a:schemeClr val="tx2">
                    <a:lumMod val="50000"/>
                  </a:schemeClr>
                </a:solidFill>
                <a:latin typeface="Times New Roman" panose="02020603050405020304" pitchFamily="18" charset="0"/>
                <a:cs typeface="Times New Roman" panose="02020603050405020304" pitchFamily="18" charset="0"/>
              </a:rPr>
              <a:t>Sex characteristics</a:t>
            </a:r>
            <a:r>
              <a:rPr lang="en-GB" sz="2800" dirty="0">
                <a:solidFill>
                  <a:schemeClr val="tx2">
                    <a:lumMod val="50000"/>
                  </a:schemeClr>
                </a:solidFill>
                <a:latin typeface="Times New Roman" panose="02020603050405020304" pitchFamily="18" charset="0"/>
                <a:cs typeface="Times New Roman" panose="02020603050405020304" pitchFamily="18" charset="0"/>
              </a:rPr>
              <a:t> refers to the chromosomal, gonadal and anatomical features of a person, which include primary characteristics such as reproductive organs and genitalia and/or in chromosomal structures and hormones; and secondary characteristics such as muscle mass, hair distribution, breasts and/or stature</a:t>
            </a:r>
          </a:p>
        </p:txBody>
      </p:sp>
    </p:spTree>
    <p:extLst>
      <p:ext uri="{BB962C8B-B14F-4D97-AF65-F5344CB8AC3E}">
        <p14:creationId xmlns:p14="http://schemas.microsoft.com/office/powerpoint/2010/main" val="23149943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fr-FR" sz="4800">
                <a:latin typeface="EC Square Sans Pro Extra Black" panose="020B0506040000020004" pitchFamily="34" charset="0"/>
              </a:rPr>
              <a:t>Rights</a:t>
            </a:r>
            <a:endParaRPr lang="en-GB" sz="4800">
              <a:latin typeface="EC Square Sans Pro Extra Black" panose="020B0506040000020004" pitchFamily="34" charset="0"/>
            </a:endParaRPr>
          </a:p>
        </p:txBody>
      </p:sp>
      <p:sp>
        <p:nvSpPr>
          <p:cNvPr id="12" name="Freeform: Shape 1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a:bodyPr>
          <a:lstStyle/>
          <a:p>
            <a:endParaRPr lang="fr-FR" sz="2200">
              <a:solidFill>
                <a:schemeClr val="bg1"/>
              </a:solidFill>
            </a:endParaRPr>
          </a:p>
          <a:p>
            <a:endParaRPr lang="fr-FR" sz="2200">
              <a:solidFill>
                <a:schemeClr val="bg1"/>
              </a:solidFill>
            </a:endParaRPr>
          </a:p>
          <a:p>
            <a:endParaRPr lang="en-GB" sz="220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40" y="365125"/>
            <a:ext cx="1112560" cy="741521"/>
          </a:xfrm>
          <a:prstGeom prst="rect">
            <a:avLst/>
          </a:prstGeom>
        </p:spPr>
      </p:pic>
      <p:sp>
        <p:nvSpPr>
          <p:cNvPr id="7" name="Content Placeholder 2"/>
          <p:cNvSpPr txBox="1">
            <a:spLocks/>
          </p:cNvSpPr>
          <p:nvPr/>
        </p:nvSpPr>
        <p:spPr>
          <a:xfrm>
            <a:off x="5877392" y="688041"/>
            <a:ext cx="5939050" cy="6006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dirty="0">
                <a:solidFill>
                  <a:schemeClr val="tx2">
                    <a:lumMod val="50000"/>
                  </a:schemeClr>
                </a:solidFill>
                <a:latin typeface="EC Square Sans Pro" panose="020B0506040000020004" pitchFamily="34" charset="0"/>
              </a:rPr>
              <a:t>Right to Gender Identity</a:t>
            </a:r>
          </a:p>
          <a:p>
            <a:pPr marL="0" indent="0">
              <a:buNone/>
            </a:pPr>
            <a:endParaRPr lang="fr-FR" sz="2200" dirty="0">
              <a:solidFill>
                <a:schemeClr val="tx2">
                  <a:lumMod val="50000"/>
                </a:schemeClr>
              </a:solidFill>
              <a:latin typeface="EC Square Sans Pro" panose="020B0506040000020004" pitchFamily="34" charset="0"/>
            </a:endParaRPr>
          </a:p>
          <a:p>
            <a:r>
              <a:rPr lang="fr-FR" sz="2200" dirty="0">
                <a:solidFill>
                  <a:schemeClr val="tx2">
                    <a:lumMod val="50000"/>
                  </a:schemeClr>
                </a:solidFill>
                <a:latin typeface="EC Square Sans Pro" panose="020B0506040000020004" pitchFamily="34" charset="0"/>
              </a:rPr>
              <a:t>Right to </a:t>
            </a:r>
            <a:r>
              <a:rPr lang="fr-FR" sz="2200" dirty="0" err="1">
                <a:solidFill>
                  <a:schemeClr val="tx2">
                    <a:lumMod val="50000"/>
                  </a:schemeClr>
                </a:solidFill>
                <a:latin typeface="EC Square Sans Pro" panose="020B0506040000020004" pitchFamily="34" charset="0"/>
              </a:rPr>
              <a:t>bodily</a:t>
            </a:r>
            <a:r>
              <a:rPr lang="fr-FR" sz="2200" dirty="0">
                <a:solidFill>
                  <a:schemeClr val="tx2">
                    <a:lumMod val="50000"/>
                  </a:schemeClr>
                </a:solidFill>
                <a:latin typeface="EC Square Sans Pro" panose="020B0506040000020004" pitchFamily="34" charset="0"/>
              </a:rPr>
              <a:t> </a:t>
            </a:r>
            <a:r>
              <a:rPr lang="fr-FR" sz="2200" dirty="0" err="1">
                <a:solidFill>
                  <a:schemeClr val="tx2">
                    <a:lumMod val="50000"/>
                  </a:schemeClr>
                </a:solidFill>
                <a:latin typeface="EC Square Sans Pro" panose="020B0506040000020004" pitchFamily="34" charset="0"/>
              </a:rPr>
              <a:t>integrity</a:t>
            </a:r>
            <a:r>
              <a:rPr lang="fr-FR" sz="2200" dirty="0">
                <a:solidFill>
                  <a:schemeClr val="tx2">
                    <a:lumMod val="50000"/>
                  </a:schemeClr>
                </a:solidFill>
                <a:latin typeface="EC Square Sans Pro" panose="020B0506040000020004" pitchFamily="34" charset="0"/>
              </a:rPr>
              <a:t> and </a:t>
            </a:r>
            <a:r>
              <a:rPr lang="fr-FR" sz="2200" dirty="0" err="1">
                <a:solidFill>
                  <a:schemeClr val="tx2">
                    <a:lumMod val="50000"/>
                  </a:schemeClr>
                </a:solidFill>
                <a:latin typeface="EC Square Sans Pro" panose="020B0506040000020004" pitchFamily="34" charset="0"/>
              </a:rPr>
              <a:t>physical</a:t>
            </a:r>
            <a:r>
              <a:rPr lang="fr-FR" sz="2200" dirty="0">
                <a:solidFill>
                  <a:schemeClr val="tx2">
                    <a:lumMod val="50000"/>
                  </a:schemeClr>
                </a:solidFill>
                <a:latin typeface="EC Square Sans Pro" panose="020B0506040000020004" pitchFamily="34" charset="0"/>
              </a:rPr>
              <a:t> </a:t>
            </a:r>
            <a:r>
              <a:rPr lang="fr-FR" sz="2200" dirty="0" err="1">
                <a:solidFill>
                  <a:schemeClr val="tx2">
                    <a:lumMod val="50000"/>
                  </a:schemeClr>
                </a:solidFill>
                <a:latin typeface="EC Square Sans Pro" panose="020B0506040000020004" pitchFamily="34" charset="0"/>
              </a:rPr>
              <a:t>autonomy</a:t>
            </a:r>
            <a:endParaRPr lang="fr-FR" sz="2200" dirty="0">
              <a:solidFill>
                <a:schemeClr val="tx2">
                  <a:lumMod val="50000"/>
                </a:schemeClr>
              </a:solidFill>
              <a:latin typeface="EC Square Sans Pro" panose="020B0506040000020004" pitchFamily="34" charset="0"/>
            </a:endParaRPr>
          </a:p>
          <a:p>
            <a:endParaRPr lang="fr-FR" sz="2200" dirty="0">
              <a:solidFill>
                <a:schemeClr val="tx2">
                  <a:lumMod val="50000"/>
                </a:schemeClr>
              </a:solidFill>
              <a:latin typeface="EC Square Sans Pro" panose="020B0506040000020004" pitchFamily="34" charset="0"/>
            </a:endParaRPr>
          </a:p>
          <a:p>
            <a:r>
              <a:rPr lang="fr-FR" sz="2200" dirty="0">
                <a:solidFill>
                  <a:schemeClr val="tx2">
                    <a:lumMod val="50000"/>
                  </a:schemeClr>
                </a:solidFill>
                <a:latin typeface="EC Square Sans Pro" panose="020B0506040000020004" pitchFamily="34" charset="0"/>
              </a:rPr>
              <a:t>Inclusion of «</a:t>
            </a:r>
            <a:r>
              <a:rPr lang="fr-FR" sz="2200" dirty="0" err="1">
                <a:solidFill>
                  <a:schemeClr val="tx2">
                    <a:lumMod val="50000"/>
                  </a:schemeClr>
                </a:solidFill>
                <a:latin typeface="EC Square Sans Pro" panose="020B0506040000020004" pitchFamily="34" charset="0"/>
              </a:rPr>
              <a:t>sex</a:t>
            </a:r>
            <a:r>
              <a:rPr lang="fr-FR" sz="2200" dirty="0">
                <a:solidFill>
                  <a:schemeClr val="tx2">
                    <a:lumMod val="50000"/>
                  </a:schemeClr>
                </a:solidFill>
                <a:latin typeface="EC Square Sans Pro" panose="020B0506040000020004" pitchFamily="34" charset="0"/>
              </a:rPr>
              <a:t> </a:t>
            </a:r>
            <a:r>
              <a:rPr lang="fr-FR" sz="2200" dirty="0" err="1">
                <a:solidFill>
                  <a:schemeClr val="tx2">
                    <a:lumMod val="50000"/>
                  </a:schemeClr>
                </a:solidFill>
                <a:latin typeface="EC Square Sans Pro" panose="020B0506040000020004" pitchFamily="34" charset="0"/>
              </a:rPr>
              <a:t>characteristics</a:t>
            </a:r>
            <a:r>
              <a:rPr lang="fr-FR" sz="2200" dirty="0">
                <a:solidFill>
                  <a:schemeClr val="tx2">
                    <a:lumMod val="50000"/>
                  </a:schemeClr>
                </a:solidFill>
                <a:latin typeface="EC Square Sans Pro" panose="020B0506040000020004" pitchFamily="34" charset="0"/>
              </a:rPr>
              <a:t>» in:</a:t>
            </a:r>
          </a:p>
          <a:p>
            <a:pPr lvl="1"/>
            <a:r>
              <a:rPr lang="fr-FR" sz="2200" dirty="0">
                <a:solidFill>
                  <a:schemeClr val="tx2">
                    <a:lumMod val="50000"/>
                  </a:schemeClr>
                </a:solidFill>
                <a:latin typeface="EC Square Sans Pro" panose="020B0506040000020004" pitchFamily="34" charset="0"/>
              </a:rPr>
              <a:t>Anti-discrimination provisions (</a:t>
            </a:r>
            <a:r>
              <a:rPr lang="fr-FR" sz="2200" dirty="0" err="1">
                <a:solidFill>
                  <a:schemeClr val="tx2">
                    <a:lumMod val="50000"/>
                  </a:schemeClr>
                </a:solidFill>
                <a:latin typeface="EC Square Sans Pro" panose="020B0506040000020004" pitchFamily="34" charset="0"/>
              </a:rPr>
              <a:t>Chapter</a:t>
            </a:r>
            <a:r>
              <a:rPr lang="fr-FR" sz="2200" dirty="0">
                <a:solidFill>
                  <a:schemeClr val="tx2">
                    <a:lumMod val="50000"/>
                  </a:schemeClr>
                </a:solidFill>
                <a:latin typeface="EC Square Sans Pro" panose="020B0506040000020004" pitchFamily="34" charset="0"/>
              </a:rPr>
              <a:t> 456)</a:t>
            </a:r>
          </a:p>
          <a:p>
            <a:pPr lvl="1"/>
            <a:r>
              <a:rPr lang="fr-FR" sz="2200" dirty="0" err="1">
                <a:solidFill>
                  <a:schemeClr val="tx2">
                    <a:lumMod val="50000"/>
                  </a:schemeClr>
                </a:solidFill>
                <a:latin typeface="EC Square Sans Pro" panose="020B0506040000020004" pitchFamily="34" charset="0"/>
              </a:rPr>
              <a:t>Hate</a:t>
            </a:r>
            <a:r>
              <a:rPr lang="fr-FR" sz="2200" dirty="0">
                <a:solidFill>
                  <a:schemeClr val="tx2">
                    <a:lumMod val="50000"/>
                  </a:schemeClr>
                </a:solidFill>
                <a:latin typeface="EC Square Sans Pro" panose="020B0506040000020004" pitchFamily="34" charset="0"/>
              </a:rPr>
              <a:t> speech and </a:t>
            </a:r>
            <a:r>
              <a:rPr lang="fr-FR" sz="2200" dirty="0" err="1">
                <a:solidFill>
                  <a:schemeClr val="tx2">
                    <a:lumMod val="50000"/>
                  </a:schemeClr>
                </a:solidFill>
                <a:latin typeface="EC Square Sans Pro" panose="020B0506040000020004" pitchFamily="34" charset="0"/>
              </a:rPr>
              <a:t>hate</a:t>
            </a:r>
            <a:r>
              <a:rPr lang="fr-FR" sz="2200" dirty="0">
                <a:solidFill>
                  <a:schemeClr val="tx2">
                    <a:lumMod val="50000"/>
                  </a:schemeClr>
                </a:solidFill>
                <a:latin typeface="EC Square Sans Pro" panose="020B0506040000020004" pitchFamily="34" charset="0"/>
              </a:rPr>
              <a:t> crime (Criminal Code)</a:t>
            </a:r>
          </a:p>
          <a:p>
            <a:pPr lvl="1"/>
            <a:r>
              <a:rPr lang="fr-FR" sz="2200" dirty="0" err="1">
                <a:solidFill>
                  <a:schemeClr val="tx2">
                    <a:lumMod val="50000"/>
                  </a:schemeClr>
                </a:solidFill>
                <a:latin typeface="EC Square Sans Pro" panose="020B0506040000020004" pitchFamily="34" charset="0"/>
              </a:rPr>
              <a:t>Procedural</a:t>
            </a:r>
            <a:r>
              <a:rPr lang="fr-FR" sz="2200" dirty="0">
                <a:solidFill>
                  <a:schemeClr val="tx2">
                    <a:lumMod val="50000"/>
                  </a:schemeClr>
                </a:solidFill>
                <a:latin typeface="EC Square Sans Pro" panose="020B0506040000020004" pitchFamily="34" charset="0"/>
              </a:rPr>
              <a:t> Standards for </a:t>
            </a:r>
            <a:r>
              <a:rPr lang="fr-FR" sz="2200" dirty="0" err="1">
                <a:solidFill>
                  <a:schemeClr val="tx2">
                    <a:lumMod val="50000"/>
                  </a:schemeClr>
                </a:solidFill>
                <a:latin typeface="EC Square Sans Pro" panose="020B0506040000020004" pitchFamily="34" charset="0"/>
              </a:rPr>
              <a:t>granting</a:t>
            </a:r>
            <a:r>
              <a:rPr lang="fr-FR" sz="2200" dirty="0">
                <a:solidFill>
                  <a:schemeClr val="tx2">
                    <a:lumMod val="50000"/>
                  </a:schemeClr>
                </a:solidFill>
                <a:latin typeface="EC Square Sans Pro" panose="020B0506040000020004" pitchFamily="34" charset="0"/>
              </a:rPr>
              <a:t> &amp; </a:t>
            </a:r>
            <a:r>
              <a:rPr lang="fr-FR" sz="2200" dirty="0" err="1">
                <a:solidFill>
                  <a:schemeClr val="tx2">
                    <a:lumMod val="50000"/>
                  </a:schemeClr>
                </a:solidFill>
                <a:latin typeface="EC Square Sans Pro" panose="020B0506040000020004" pitchFamily="34" charset="0"/>
              </a:rPr>
              <a:t>withdrawing</a:t>
            </a:r>
            <a:r>
              <a:rPr lang="fr-FR" sz="2200" dirty="0">
                <a:solidFill>
                  <a:schemeClr val="tx2">
                    <a:lumMod val="50000"/>
                  </a:schemeClr>
                </a:solidFill>
                <a:latin typeface="EC Square Sans Pro" panose="020B0506040000020004" pitchFamily="34" charset="0"/>
              </a:rPr>
              <a:t> international protection </a:t>
            </a:r>
            <a:r>
              <a:rPr lang="fr-FR" sz="2200" dirty="0" err="1">
                <a:solidFill>
                  <a:schemeClr val="tx2">
                    <a:lumMod val="50000"/>
                  </a:schemeClr>
                </a:solidFill>
                <a:latin typeface="EC Square Sans Pro" panose="020B0506040000020004" pitchFamily="34" charset="0"/>
              </a:rPr>
              <a:t>regulations</a:t>
            </a:r>
            <a:r>
              <a:rPr lang="fr-FR" sz="2200" dirty="0">
                <a:solidFill>
                  <a:schemeClr val="tx2">
                    <a:lumMod val="50000"/>
                  </a:schemeClr>
                </a:solidFill>
                <a:latin typeface="EC Square Sans Pro" panose="020B0506040000020004" pitchFamily="34" charset="0"/>
              </a:rPr>
              <a:t> (S.L. 420.07)</a:t>
            </a:r>
          </a:p>
          <a:p>
            <a:endParaRPr lang="fr-FR" sz="2200" dirty="0">
              <a:solidFill>
                <a:schemeClr val="tx2">
                  <a:lumMod val="50000"/>
                </a:schemeClr>
              </a:solidFill>
              <a:latin typeface="EC Square Sans Pro" panose="020B0506040000020004" pitchFamily="34" charset="0"/>
            </a:endParaRPr>
          </a:p>
          <a:p>
            <a:r>
              <a:rPr lang="fr-FR" sz="2200" dirty="0" err="1">
                <a:solidFill>
                  <a:schemeClr val="tx2">
                    <a:lumMod val="50000"/>
                  </a:schemeClr>
                </a:solidFill>
                <a:latin typeface="EC Square Sans Pro" panose="020B0506040000020004" pitchFamily="34" charset="0"/>
              </a:rPr>
              <a:t>Possibility</a:t>
            </a:r>
            <a:r>
              <a:rPr lang="fr-FR" sz="2200" dirty="0">
                <a:solidFill>
                  <a:schemeClr val="tx2">
                    <a:lumMod val="50000"/>
                  </a:schemeClr>
                </a:solidFill>
                <a:latin typeface="EC Square Sans Pro" panose="020B0506040000020004" pitchFamily="34" charset="0"/>
              </a:rPr>
              <a:t> of a non-</a:t>
            </a:r>
            <a:r>
              <a:rPr lang="fr-FR" sz="2200" dirty="0" err="1">
                <a:solidFill>
                  <a:schemeClr val="tx2">
                    <a:lumMod val="50000"/>
                  </a:schemeClr>
                </a:solidFill>
                <a:latin typeface="EC Square Sans Pro" panose="020B0506040000020004" pitchFamily="34" charset="0"/>
              </a:rPr>
              <a:t>declaration</a:t>
            </a:r>
            <a:r>
              <a:rPr lang="fr-FR" sz="2200" dirty="0">
                <a:solidFill>
                  <a:schemeClr val="tx2">
                    <a:lumMod val="50000"/>
                  </a:schemeClr>
                </a:solidFill>
                <a:latin typeface="EC Square Sans Pro" panose="020B0506040000020004" pitchFamily="34" charset="0"/>
              </a:rPr>
              <a:t> of </a:t>
            </a:r>
            <a:r>
              <a:rPr lang="fr-FR" sz="2200" dirty="0" err="1">
                <a:solidFill>
                  <a:schemeClr val="tx2">
                    <a:lumMod val="50000"/>
                  </a:schemeClr>
                </a:solidFill>
                <a:latin typeface="EC Square Sans Pro" panose="020B0506040000020004" pitchFamily="34" charset="0"/>
              </a:rPr>
              <a:t>gender</a:t>
            </a:r>
            <a:r>
              <a:rPr lang="fr-FR" sz="2200" dirty="0">
                <a:solidFill>
                  <a:schemeClr val="tx2">
                    <a:lumMod val="50000"/>
                  </a:schemeClr>
                </a:solidFill>
                <a:latin typeface="EC Square Sans Pro" panose="020B0506040000020004" pitchFamily="34" charset="0"/>
              </a:rPr>
              <a:t> at </a:t>
            </a:r>
            <a:r>
              <a:rPr lang="fr-FR" sz="2200" dirty="0" err="1">
                <a:solidFill>
                  <a:schemeClr val="tx2">
                    <a:lumMod val="50000"/>
                  </a:schemeClr>
                </a:solidFill>
                <a:latin typeface="EC Square Sans Pro" panose="020B0506040000020004" pitchFamily="34" charset="0"/>
              </a:rPr>
              <a:t>birth</a:t>
            </a:r>
            <a:r>
              <a:rPr lang="fr-FR" sz="2200" dirty="0">
                <a:solidFill>
                  <a:schemeClr val="tx2">
                    <a:lumMod val="50000"/>
                  </a:schemeClr>
                </a:solidFill>
                <a:latin typeface="EC Square Sans Pro" panose="020B0506040000020004" pitchFamily="34" charset="0"/>
              </a:rPr>
              <a:t> (for all) </a:t>
            </a:r>
          </a:p>
          <a:p>
            <a:endParaRPr lang="fr-FR" sz="2200" dirty="0">
              <a:solidFill>
                <a:schemeClr val="tx2">
                  <a:lumMod val="50000"/>
                </a:schemeClr>
              </a:solidFill>
              <a:latin typeface="EC Square Sans Pro" panose="020B0506040000020004" pitchFamily="34" charset="0"/>
            </a:endParaRPr>
          </a:p>
          <a:p>
            <a:endParaRPr lang="en-GB" sz="1700" dirty="0">
              <a:latin typeface="EC Square Sans Pro" panose="020B0506040000020004" pitchFamily="34" charset="0"/>
            </a:endParaRPr>
          </a:p>
        </p:txBody>
      </p:sp>
    </p:spTree>
    <p:extLst>
      <p:ext uri="{BB962C8B-B14F-4D97-AF65-F5344CB8AC3E}">
        <p14:creationId xmlns:p14="http://schemas.microsoft.com/office/powerpoint/2010/main" val="39082808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600" dirty="0">
                <a:solidFill>
                  <a:srgbClr val="7030A0"/>
                </a:solidFill>
                <a:latin typeface="EC Square Sans Pro Extra Black" panose="020B0506040000020004" pitchFamily="34" charset="0"/>
              </a:rPr>
              <a:t>Right to </a:t>
            </a:r>
            <a:r>
              <a:rPr lang="fr-FR" sz="2600" dirty="0" err="1">
                <a:solidFill>
                  <a:srgbClr val="7030A0"/>
                </a:solidFill>
                <a:latin typeface="EC Square Sans Pro Extra Black" panose="020B0506040000020004" pitchFamily="34" charset="0"/>
              </a:rPr>
              <a:t>bodily</a:t>
            </a:r>
            <a:r>
              <a:rPr lang="fr-FR" sz="2600" dirty="0">
                <a:solidFill>
                  <a:srgbClr val="7030A0"/>
                </a:solidFill>
                <a:latin typeface="EC Square Sans Pro Extra Black" panose="020B0506040000020004" pitchFamily="34" charset="0"/>
              </a:rPr>
              <a:t> </a:t>
            </a:r>
            <a:r>
              <a:rPr lang="fr-FR" sz="2600" dirty="0" err="1">
                <a:solidFill>
                  <a:srgbClr val="7030A0"/>
                </a:solidFill>
                <a:latin typeface="EC Square Sans Pro Extra Black" panose="020B0506040000020004" pitchFamily="34" charset="0"/>
              </a:rPr>
              <a:t>integrity</a:t>
            </a:r>
            <a:r>
              <a:rPr lang="fr-FR" sz="2600" dirty="0">
                <a:solidFill>
                  <a:srgbClr val="7030A0"/>
                </a:solidFill>
                <a:latin typeface="EC Square Sans Pro Extra Black" panose="020B0506040000020004" pitchFamily="34" charset="0"/>
              </a:rPr>
              <a:t> &amp; </a:t>
            </a:r>
            <a:r>
              <a:rPr lang="fr-FR" sz="2600" dirty="0" err="1">
                <a:solidFill>
                  <a:srgbClr val="7030A0"/>
                </a:solidFill>
                <a:latin typeface="EC Square Sans Pro Extra Black" panose="020B0506040000020004" pitchFamily="34" charset="0"/>
              </a:rPr>
              <a:t>physical</a:t>
            </a:r>
            <a:r>
              <a:rPr lang="fr-FR" sz="2600" dirty="0">
                <a:solidFill>
                  <a:srgbClr val="7030A0"/>
                </a:solidFill>
                <a:latin typeface="EC Square Sans Pro Extra Black" panose="020B0506040000020004" pitchFamily="34" charset="0"/>
              </a:rPr>
              <a:t> </a:t>
            </a:r>
            <a:r>
              <a:rPr lang="fr-FR" sz="2600" dirty="0" err="1">
                <a:solidFill>
                  <a:srgbClr val="7030A0"/>
                </a:solidFill>
                <a:latin typeface="EC Square Sans Pro Extra Black" panose="020B0506040000020004" pitchFamily="34" charset="0"/>
              </a:rPr>
              <a:t>autonomy</a:t>
            </a:r>
            <a:r>
              <a:rPr lang="fr-FR" sz="2600" dirty="0">
                <a:solidFill>
                  <a:srgbClr val="7030A0"/>
                </a:solidFill>
                <a:latin typeface="EC Square Sans Pro Extra Black" panose="020B0506040000020004" pitchFamily="34" charset="0"/>
              </a:rPr>
              <a:t> (1)</a:t>
            </a:r>
            <a:endParaRPr lang="en-GB" sz="2600" dirty="0">
              <a:solidFill>
                <a:srgbClr val="7030A0"/>
              </a:solidFill>
              <a:latin typeface="EC Square Sans Pro Extra Black" panose="020B0506040000020004" pitchFamily="34" charset="0"/>
            </a:endParaRPr>
          </a:p>
        </p:txBody>
      </p:sp>
      <p:sp>
        <p:nvSpPr>
          <p:cNvPr id="3" name="Content Placeholder 2"/>
          <p:cNvSpPr>
            <a:spLocks noGrp="1"/>
          </p:cNvSpPr>
          <p:nvPr>
            <p:ph idx="1"/>
          </p:nvPr>
        </p:nvSpPr>
        <p:spPr/>
        <p:txBody>
          <a:bodyPr/>
          <a:lstStyle/>
          <a:p>
            <a:endParaRPr lang="fr-FR"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40" y="365125"/>
            <a:ext cx="1112560" cy="741521"/>
          </a:xfrm>
          <a:prstGeom prst="rect">
            <a:avLst/>
          </a:prstGeom>
        </p:spPr>
      </p:pic>
      <p:pic>
        <p:nvPicPr>
          <p:cNvPr id="6" name="Picture 5"/>
          <p:cNvPicPr>
            <a:picLocks noChangeAspect="1"/>
          </p:cNvPicPr>
          <p:nvPr/>
        </p:nvPicPr>
        <p:blipFill>
          <a:blip r:embed="rId4"/>
          <a:stretch>
            <a:fillRect/>
          </a:stretch>
        </p:blipFill>
        <p:spPr>
          <a:xfrm>
            <a:off x="885825" y="1338263"/>
            <a:ext cx="10420350" cy="4838700"/>
          </a:xfrm>
          <a:prstGeom prst="rect">
            <a:avLst/>
          </a:prstGeom>
        </p:spPr>
      </p:pic>
    </p:spTree>
    <p:extLst>
      <p:ext uri="{BB962C8B-B14F-4D97-AF65-F5344CB8AC3E}">
        <p14:creationId xmlns:p14="http://schemas.microsoft.com/office/powerpoint/2010/main" val="236709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600" dirty="0">
                <a:solidFill>
                  <a:srgbClr val="7030A0"/>
                </a:solidFill>
                <a:latin typeface="EC Square Sans Pro Extra Black" panose="020B0506040000020004" pitchFamily="34" charset="0"/>
              </a:rPr>
              <a:t>Right to </a:t>
            </a:r>
            <a:r>
              <a:rPr lang="fr-FR" sz="2600" dirty="0" err="1">
                <a:solidFill>
                  <a:srgbClr val="7030A0"/>
                </a:solidFill>
                <a:latin typeface="EC Square Sans Pro Extra Black" panose="020B0506040000020004" pitchFamily="34" charset="0"/>
              </a:rPr>
              <a:t>bodily</a:t>
            </a:r>
            <a:r>
              <a:rPr lang="fr-FR" sz="2600" dirty="0">
                <a:solidFill>
                  <a:srgbClr val="7030A0"/>
                </a:solidFill>
                <a:latin typeface="EC Square Sans Pro Extra Black" panose="020B0506040000020004" pitchFamily="34" charset="0"/>
              </a:rPr>
              <a:t> </a:t>
            </a:r>
            <a:r>
              <a:rPr lang="fr-FR" sz="2600" dirty="0" err="1">
                <a:solidFill>
                  <a:srgbClr val="7030A0"/>
                </a:solidFill>
                <a:latin typeface="EC Square Sans Pro Extra Black" panose="020B0506040000020004" pitchFamily="34" charset="0"/>
              </a:rPr>
              <a:t>integrity</a:t>
            </a:r>
            <a:r>
              <a:rPr lang="fr-FR" sz="2600" dirty="0">
                <a:solidFill>
                  <a:srgbClr val="7030A0"/>
                </a:solidFill>
                <a:latin typeface="EC Square Sans Pro Extra Black" panose="020B0506040000020004" pitchFamily="34" charset="0"/>
              </a:rPr>
              <a:t> &amp; </a:t>
            </a:r>
            <a:r>
              <a:rPr lang="fr-FR" sz="2600" dirty="0" err="1">
                <a:solidFill>
                  <a:srgbClr val="7030A0"/>
                </a:solidFill>
                <a:latin typeface="EC Square Sans Pro Extra Black" panose="020B0506040000020004" pitchFamily="34" charset="0"/>
              </a:rPr>
              <a:t>physical</a:t>
            </a:r>
            <a:r>
              <a:rPr lang="fr-FR" sz="2600" dirty="0">
                <a:solidFill>
                  <a:srgbClr val="7030A0"/>
                </a:solidFill>
                <a:latin typeface="EC Square Sans Pro Extra Black" panose="020B0506040000020004" pitchFamily="34" charset="0"/>
              </a:rPr>
              <a:t> </a:t>
            </a:r>
            <a:r>
              <a:rPr lang="fr-FR" sz="2600" dirty="0" err="1">
                <a:solidFill>
                  <a:srgbClr val="7030A0"/>
                </a:solidFill>
                <a:latin typeface="EC Square Sans Pro Extra Black" panose="020B0506040000020004" pitchFamily="34" charset="0"/>
              </a:rPr>
              <a:t>autonomy</a:t>
            </a:r>
            <a:r>
              <a:rPr lang="fr-FR" sz="2600" dirty="0">
                <a:solidFill>
                  <a:srgbClr val="7030A0"/>
                </a:solidFill>
                <a:latin typeface="EC Square Sans Pro Extra Black" panose="020B0506040000020004" pitchFamily="34" charset="0"/>
              </a:rPr>
              <a:t>(2)</a:t>
            </a:r>
            <a:endParaRPr lang="en-GB" sz="2600" dirty="0">
              <a:solidFill>
                <a:srgbClr val="7030A0"/>
              </a:solidFill>
              <a:latin typeface="EC Square Sans Pro Extra Black" panose="020B0506040000020004" pitchFamily="34" charset="0"/>
            </a:endParaRPr>
          </a:p>
        </p:txBody>
      </p:sp>
      <p:sp>
        <p:nvSpPr>
          <p:cNvPr id="3" name="Content Placeholder 2"/>
          <p:cNvSpPr>
            <a:spLocks noGrp="1"/>
          </p:cNvSpPr>
          <p:nvPr>
            <p:ph idx="1"/>
          </p:nvPr>
        </p:nvSpPr>
        <p:spPr/>
        <p:txBody>
          <a:bodyPr/>
          <a:lstStyle/>
          <a:p>
            <a:endParaRPr lang="fr-FR"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40" y="365125"/>
            <a:ext cx="1112560" cy="741521"/>
          </a:xfrm>
          <a:prstGeom prst="rect">
            <a:avLst/>
          </a:prstGeom>
        </p:spPr>
      </p:pic>
      <p:pic>
        <p:nvPicPr>
          <p:cNvPr id="5" name="Picture 4"/>
          <p:cNvPicPr>
            <a:picLocks noChangeAspect="1"/>
          </p:cNvPicPr>
          <p:nvPr/>
        </p:nvPicPr>
        <p:blipFill>
          <a:blip r:embed="rId4"/>
          <a:stretch>
            <a:fillRect/>
          </a:stretch>
        </p:blipFill>
        <p:spPr>
          <a:xfrm>
            <a:off x="828040" y="1425892"/>
            <a:ext cx="8369218" cy="4365308"/>
          </a:xfrm>
          <a:prstGeom prst="rect">
            <a:avLst/>
          </a:prstGeom>
        </p:spPr>
      </p:pic>
    </p:spTree>
    <p:extLst>
      <p:ext uri="{BB962C8B-B14F-4D97-AF65-F5344CB8AC3E}">
        <p14:creationId xmlns:p14="http://schemas.microsoft.com/office/powerpoint/2010/main" val="46863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600" dirty="0">
                <a:solidFill>
                  <a:srgbClr val="7030A0"/>
                </a:solidFill>
                <a:latin typeface="EC Square Sans Pro Extra Black" panose="020B0506040000020004" pitchFamily="34" charset="0"/>
              </a:rPr>
              <a:t>Right to </a:t>
            </a:r>
            <a:r>
              <a:rPr lang="fr-FR" sz="2600" dirty="0" err="1">
                <a:solidFill>
                  <a:srgbClr val="7030A0"/>
                </a:solidFill>
                <a:latin typeface="EC Square Sans Pro Extra Black" panose="020B0506040000020004" pitchFamily="34" charset="0"/>
              </a:rPr>
              <a:t>bodily</a:t>
            </a:r>
            <a:r>
              <a:rPr lang="fr-FR" sz="2600" dirty="0">
                <a:solidFill>
                  <a:srgbClr val="7030A0"/>
                </a:solidFill>
                <a:latin typeface="EC Square Sans Pro Extra Black" panose="020B0506040000020004" pitchFamily="34" charset="0"/>
              </a:rPr>
              <a:t> </a:t>
            </a:r>
            <a:r>
              <a:rPr lang="fr-FR" sz="2600" dirty="0" err="1">
                <a:solidFill>
                  <a:srgbClr val="7030A0"/>
                </a:solidFill>
                <a:latin typeface="EC Square Sans Pro Extra Black" panose="020B0506040000020004" pitchFamily="34" charset="0"/>
              </a:rPr>
              <a:t>integrity</a:t>
            </a:r>
            <a:r>
              <a:rPr lang="fr-FR" sz="2600" dirty="0">
                <a:solidFill>
                  <a:srgbClr val="7030A0"/>
                </a:solidFill>
                <a:latin typeface="EC Square Sans Pro Extra Black" panose="020B0506040000020004" pitchFamily="34" charset="0"/>
              </a:rPr>
              <a:t> &amp; </a:t>
            </a:r>
            <a:r>
              <a:rPr lang="fr-FR" sz="2600" dirty="0" err="1">
                <a:solidFill>
                  <a:srgbClr val="7030A0"/>
                </a:solidFill>
                <a:latin typeface="EC Square Sans Pro Extra Black" panose="020B0506040000020004" pitchFamily="34" charset="0"/>
              </a:rPr>
              <a:t>physical</a:t>
            </a:r>
            <a:r>
              <a:rPr lang="fr-FR" sz="2600" dirty="0">
                <a:solidFill>
                  <a:srgbClr val="7030A0"/>
                </a:solidFill>
                <a:latin typeface="EC Square Sans Pro Extra Black" panose="020B0506040000020004" pitchFamily="34" charset="0"/>
              </a:rPr>
              <a:t> </a:t>
            </a:r>
            <a:r>
              <a:rPr lang="fr-FR" sz="2600" dirty="0" err="1">
                <a:solidFill>
                  <a:srgbClr val="7030A0"/>
                </a:solidFill>
                <a:latin typeface="EC Square Sans Pro Extra Black" panose="020B0506040000020004" pitchFamily="34" charset="0"/>
              </a:rPr>
              <a:t>autonomy</a:t>
            </a:r>
            <a:r>
              <a:rPr lang="fr-FR" sz="2600" dirty="0">
                <a:solidFill>
                  <a:srgbClr val="7030A0"/>
                </a:solidFill>
                <a:latin typeface="EC Square Sans Pro Extra Black" panose="020B0506040000020004" pitchFamily="34" charset="0"/>
              </a:rPr>
              <a:t>(3)</a:t>
            </a:r>
            <a:endParaRPr lang="en-GB" sz="2600" dirty="0">
              <a:solidFill>
                <a:srgbClr val="7030A0"/>
              </a:solidFill>
              <a:latin typeface="EC Square Sans Pro Extra Black" panose="020B0506040000020004" pitchFamily="34" charset="0"/>
            </a:endParaRPr>
          </a:p>
        </p:txBody>
      </p:sp>
      <p:sp>
        <p:nvSpPr>
          <p:cNvPr id="3" name="Content Placeholder 2"/>
          <p:cNvSpPr>
            <a:spLocks noGrp="1"/>
          </p:cNvSpPr>
          <p:nvPr>
            <p:ph idx="1"/>
          </p:nvPr>
        </p:nvSpPr>
        <p:spPr/>
        <p:txBody>
          <a:bodyPr/>
          <a:lstStyle/>
          <a:p>
            <a:endParaRPr lang="fr-FR"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40" y="365125"/>
            <a:ext cx="1112560" cy="741521"/>
          </a:xfrm>
          <a:prstGeom prst="rect">
            <a:avLst/>
          </a:prstGeom>
        </p:spPr>
      </p:pic>
      <p:pic>
        <p:nvPicPr>
          <p:cNvPr id="6" name="Picture 5"/>
          <p:cNvPicPr>
            <a:picLocks noChangeAspect="1"/>
          </p:cNvPicPr>
          <p:nvPr/>
        </p:nvPicPr>
        <p:blipFill>
          <a:blip r:embed="rId4"/>
          <a:stretch>
            <a:fillRect/>
          </a:stretch>
        </p:blipFill>
        <p:spPr>
          <a:xfrm>
            <a:off x="838201" y="1408430"/>
            <a:ext cx="8478519" cy="3118093"/>
          </a:xfrm>
          <a:prstGeom prst="rect">
            <a:avLst/>
          </a:prstGeom>
        </p:spPr>
      </p:pic>
    </p:spTree>
    <p:extLst>
      <p:ext uri="{BB962C8B-B14F-4D97-AF65-F5344CB8AC3E}">
        <p14:creationId xmlns:p14="http://schemas.microsoft.com/office/powerpoint/2010/main" val="166353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D9B510-3CBF-46B9-81D2-4C5E8DAFFF30}"/>
              </a:ext>
            </a:extLst>
          </p:cNvPr>
          <p:cNvSpPr>
            <a:spLocks noGrp="1"/>
          </p:cNvSpPr>
          <p:nvPr>
            <p:ph type="title"/>
          </p:nvPr>
        </p:nvSpPr>
        <p:spPr>
          <a:xfrm>
            <a:off x="2311147" y="365760"/>
            <a:ext cx="7569706" cy="1288238"/>
          </a:xfrm>
        </p:spPr>
        <p:txBody>
          <a:bodyPr anchor="ctr">
            <a:normAutofit/>
          </a:bodyPr>
          <a:lstStyle/>
          <a:p>
            <a:pPr algn="ctr"/>
            <a:r>
              <a:rPr lang="en-GB" sz="4100"/>
              <a:t>Implementation and Mainstreaming</a:t>
            </a:r>
          </a:p>
        </p:txBody>
      </p:sp>
      <p:sp>
        <p:nvSpPr>
          <p:cNvPr id="3" name="Content Placeholder 2">
            <a:extLst>
              <a:ext uri="{FF2B5EF4-FFF2-40B4-BE49-F238E27FC236}">
                <a16:creationId xmlns:a16="http://schemas.microsoft.com/office/drawing/2014/main" id="{56DF4AEA-C498-491F-A458-8B298E98F7AF}"/>
              </a:ext>
            </a:extLst>
          </p:cNvPr>
          <p:cNvSpPr>
            <a:spLocks noGrp="1"/>
          </p:cNvSpPr>
          <p:nvPr>
            <p:ph idx="1"/>
          </p:nvPr>
        </p:nvSpPr>
        <p:spPr>
          <a:xfrm>
            <a:off x="2124227" y="1957451"/>
            <a:ext cx="7860863" cy="4024884"/>
          </a:xfrm>
        </p:spPr>
        <p:txBody>
          <a:bodyPr anchor="t">
            <a:normAutofit/>
          </a:bodyPr>
          <a:lstStyle/>
          <a:p>
            <a:r>
              <a:rPr lang="en-GB" sz="2400" dirty="0"/>
              <a:t>Protocol Review Working Group</a:t>
            </a:r>
          </a:p>
          <a:p>
            <a:r>
              <a:rPr lang="en-GB" sz="2400" dirty="0"/>
              <a:t>Interdisciplinary Team</a:t>
            </a:r>
          </a:p>
          <a:p>
            <a:r>
              <a:rPr lang="en-GB" sz="2400" dirty="0"/>
              <a:t>Policy Provisions in: Education; Detention; Policing; Public Service</a:t>
            </a:r>
          </a:p>
          <a:p>
            <a:r>
              <a:rPr lang="fr-FR" sz="2400" dirty="0" err="1">
                <a:latin typeface="EC Square Sans Pro" panose="020B0506040000020004" pitchFamily="34" charset="0"/>
              </a:rPr>
              <a:t>Possibility</a:t>
            </a:r>
            <a:r>
              <a:rPr lang="fr-FR" sz="2400" dirty="0">
                <a:latin typeface="EC Square Sans Pro" panose="020B0506040000020004" pitchFamily="34" charset="0"/>
              </a:rPr>
              <a:t> of an ‘X’ marker on </a:t>
            </a:r>
            <a:r>
              <a:rPr lang="fr-FR" sz="2400" dirty="0" err="1">
                <a:latin typeface="EC Square Sans Pro" panose="020B0506040000020004" pitchFamily="34" charset="0"/>
              </a:rPr>
              <a:t>identity</a:t>
            </a:r>
            <a:r>
              <a:rPr lang="fr-FR" sz="2400" dirty="0">
                <a:latin typeface="EC Square Sans Pro" panose="020B0506040000020004" pitchFamily="34" charset="0"/>
              </a:rPr>
              <a:t> documents (ID </a:t>
            </a:r>
            <a:r>
              <a:rPr lang="fr-FR" sz="2400" dirty="0" err="1">
                <a:latin typeface="EC Square Sans Pro" panose="020B0506040000020004" pitchFamily="34" charset="0"/>
              </a:rPr>
              <a:t>Card</a:t>
            </a:r>
            <a:r>
              <a:rPr lang="fr-FR" sz="2400" dirty="0">
                <a:latin typeface="EC Square Sans Pro" panose="020B0506040000020004" pitchFamily="34" charset="0"/>
              </a:rPr>
              <a:t> &amp; </a:t>
            </a:r>
            <a:r>
              <a:rPr lang="fr-FR" sz="2400" dirty="0" err="1">
                <a:latin typeface="EC Square Sans Pro" panose="020B0506040000020004" pitchFamily="34" charset="0"/>
              </a:rPr>
              <a:t>Passport</a:t>
            </a:r>
            <a:r>
              <a:rPr lang="fr-FR" sz="2400" dirty="0">
                <a:latin typeface="EC Square Sans Pro" panose="020B0506040000020004" pitchFamily="34" charset="0"/>
              </a:rPr>
              <a:t>)</a:t>
            </a:r>
            <a:endParaRPr lang="en-GB" sz="2400" dirty="0"/>
          </a:p>
          <a:p>
            <a:r>
              <a:rPr lang="en-GB" sz="2400" dirty="0"/>
              <a:t>Capacity Building: TRANSFORM Project</a:t>
            </a:r>
          </a:p>
          <a:p>
            <a:r>
              <a:rPr lang="en-GB" sz="2400" dirty="0"/>
              <a:t>Funding OII Europe</a:t>
            </a:r>
          </a:p>
          <a:p>
            <a:pPr marL="0" indent="0">
              <a:buNone/>
            </a:pPr>
            <a:endParaRPr lang="en-GB" sz="2400" dirty="0"/>
          </a:p>
        </p:txBody>
      </p:sp>
      <p:pic>
        <p:nvPicPr>
          <p:cNvPr id="9" name="Picture 8">
            <a:extLst>
              <a:ext uri="{FF2B5EF4-FFF2-40B4-BE49-F238E27FC236}">
                <a16:creationId xmlns:a16="http://schemas.microsoft.com/office/drawing/2014/main" id="{08D9A665-78F9-497A-8C86-3087B002A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5235" y="208597"/>
            <a:ext cx="1112560" cy="741521"/>
          </a:xfrm>
          <a:prstGeom prst="rect">
            <a:avLst/>
          </a:prstGeom>
        </p:spPr>
      </p:pic>
    </p:spTree>
    <p:extLst>
      <p:ext uri="{BB962C8B-B14F-4D97-AF65-F5344CB8AC3E}">
        <p14:creationId xmlns:p14="http://schemas.microsoft.com/office/powerpoint/2010/main" val="7914185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1717</Words>
  <Application>Microsoft Office PowerPoint</Application>
  <PresentationFormat>Widescreen</PresentationFormat>
  <Paragraphs>80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EC Square Sans Pro</vt:lpstr>
      <vt:lpstr>EC Square Sans Pro Extra Black</vt:lpstr>
      <vt:lpstr>Times New Roman</vt:lpstr>
      <vt:lpstr>Office Theme</vt:lpstr>
      <vt:lpstr>PowerPoint Presentation</vt:lpstr>
      <vt:lpstr>Introduction</vt:lpstr>
      <vt:lpstr>Chapter 540 of the laws of Malta</vt:lpstr>
      <vt:lpstr>Definition</vt:lpstr>
      <vt:lpstr>Rights</vt:lpstr>
      <vt:lpstr>Right to bodily integrity &amp; physical autonomy (1)</vt:lpstr>
      <vt:lpstr>Right to bodily integrity &amp; physical autonomy(2)</vt:lpstr>
      <vt:lpstr>Right to bodily integrity &amp; physical autonomy(3)</vt:lpstr>
      <vt:lpstr>Implementation and Mainstreaming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 October, 2020</dc:title>
  <dc:creator>Calleja Gabriella at Human Rights</dc:creator>
  <cp:lastModifiedBy>Calleja Gabriella at Human Rights</cp:lastModifiedBy>
  <cp:revision>2</cp:revision>
  <dcterms:created xsi:type="dcterms:W3CDTF">2020-10-05T06:57:53Z</dcterms:created>
  <dcterms:modified xsi:type="dcterms:W3CDTF">2022-05-30T14:14:35Z</dcterms:modified>
</cp:coreProperties>
</file>