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ppt/tags/tag3.xml" ContentType="application/vnd.openxmlformats-officedocument.presentationml.tags+xml"/>
  <Override PartName="/ppt/notesSlides/notesSlide2.xml" ContentType="application/vnd.openxmlformats-officedocument.presentationml.notesSlide+xml"/>
  <Override PartName="/ppt/notesSlides/notesSlide3.xml" ContentType="application/vnd.openxmlformats-officedocument.presentationml.notesSlide+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notesSlides/notesSlide4.xml" ContentType="application/vnd.openxmlformats-officedocument.presentationml.notesSlide+xml"/>
  <Override PartName="/ppt/tags/tag7.xml" ContentType="application/vnd.openxmlformats-officedocument.presentationml.tags+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comments/modernComment_100_28997A03.xml" ContentType="application/vnd.ms-powerpoint.comments+xml"/>
  <Override PartName="/ppt/comments/modernComment_10F_6CE48E19.xml" ContentType="application/vnd.ms-powerpoint.comments+xml"/>
  <Override PartName="/ppt/comments/modernComment_103_F62773EB.xml" ContentType="application/vnd.ms-powerpoint.comments+xml"/>
  <Override PartName="/ppt/comments/modernComment_109_97CDA92C.xml" ContentType="application/vnd.ms-powerpoint.comments+xml"/>
  <Override PartName="/ppt/authors.xml" ContentType="application/vnd.ms-powerpoint.author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9"/>
  </p:notesMasterIdLst>
  <p:sldIdLst>
    <p:sldId id="256" r:id="rId2"/>
    <p:sldId id="257" r:id="rId3"/>
    <p:sldId id="271" r:id="rId4"/>
    <p:sldId id="259" r:id="rId5"/>
    <p:sldId id="264" r:id="rId6"/>
    <p:sldId id="260" r:id="rId7"/>
    <p:sldId id="265" r:id="rId8"/>
  </p:sldIdLst>
  <p:sldSz cx="12192000" cy="6858000"/>
  <p:notesSz cx="6858000" cy="9144000"/>
  <p:custDataLst>
    <p:tags r:id="rId10"/>
  </p:custDataLst>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D6F0F36F-6A91-F33F-05F4-051C20B3F702}" name="Lise DURANTEAU" initials="LD" userId="Lise DURANTEAU" providerId="None"/>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464"/>
    <p:restoredTop sz="95073"/>
  </p:normalViewPr>
  <p:slideViewPr>
    <p:cSldViewPr snapToGrid="0" snapToObjects="1">
      <p:cViewPr varScale="1">
        <p:scale>
          <a:sx n="107" d="100"/>
          <a:sy n="107" d="100"/>
        </p:scale>
        <p:origin x="520" y="16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5" Type="http://schemas.microsoft.com/office/2018/10/relationships/authors" Target="authors.xml"/><Relationship Id="rId10" Type="http://schemas.openxmlformats.org/officeDocument/2006/relationships/tags" Target="tags/tag1.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tableStyles" Target="tableStyles.xml"/></Relationships>
</file>

<file path=ppt/comments/modernComment_100_28997A03.xml><?xml version="1.0" encoding="utf-8"?>
<p188:cmLst xmlns:a="http://schemas.openxmlformats.org/drawingml/2006/main" xmlns:r="http://schemas.openxmlformats.org/officeDocument/2006/relationships" xmlns:p188="http://schemas.microsoft.com/office/powerpoint/2018/8/main">
  <p188:cm id="{DD677492-EFA5-FF43-8765-484DD0F23D48}" authorId="{D6F0F36F-6A91-F33F-05F4-051C20B3F702}" created="2022-05-23T20:17:15.682">
    <pc:sldMkLst xmlns:pc="http://schemas.microsoft.com/office/powerpoint/2013/main/command">
      <pc:docMk/>
      <pc:sldMk cId="681146883" sldId="256"/>
    </pc:sldMkLst>
    <p188:txBody>
      <a:bodyPr/>
      <a:lstStyle/>
      <a:p>
        <a:r>
          <a:rPr lang="fr-FR"/>
          <a:t>Médicale? Ou prise en charge seulement?</a:t>
        </a:r>
      </a:p>
    </p188:txBody>
  </p188:cm>
</p188:cmLst>
</file>

<file path=ppt/comments/modernComment_103_F62773EB.xml><?xml version="1.0" encoding="utf-8"?>
<p188:cmLst xmlns:a="http://schemas.openxmlformats.org/drawingml/2006/main" xmlns:r="http://schemas.openxmlformats.org/officeDocument/2006/relationships" xmlns:p188="http://schemas.microsoft.com/office/powerpoint/2018/8/main">
  <p188:cm id="{693EE5E4-B102-714D-9A6B-DE039082DF35}" authorId="{D6F0F36F-6A91-F33F-05F4-051C20B3F702}" created="2022-05-23T20:22:50.566">
    <ac:txMkLst xmlns:ac="http://schemas.microsoft.com/office/drawing/2013/main/command">
      <pc:docMk xmlns:pc="http://schemas.microsoft.com/office/powerpoint/2013/main/command"/>
      <pc:sldMk xmlns:pc="http://schemas.microsoft.com/office/powerpoint/2013/main/command" cId="4129780715" sldId="259"/>
      <ac:spMk id="3" creationId="{C6CE5A5B-7E5F-BB44-B858-B5084960CA99}"/>
      <ac:txMk cp="265" len="131">
        <ac:context len="713" hash="2370856847"/>
      </ac:txMk>
    </ac:txMkLst>
    <p188:pos x="9746673" y="2246417"/>
    <p188:txBody>
      <a:bodyPr/>
      <a:lstStyle/>
      <a:p>
        <a:r>
          <a:rPr lang="fr-FR"/>
          <a:t>Cela suggère que tous les patients VDG ont un suivi médical ce qui est loin d’être vrai…c’est ceux qui le souhaitent et/ou qui en ont besoin (complication..)</a:t>
        </a:r>
      </a:p>
    </p188:txBody>
  </p188:cm>
  <p188:cm id="{FA2EB770-95BA-F647-B036-CD51E5324E3C}" authorId="{D6F0F36F-6A91-F33F-05F4-051C20B3F702}" created="2022-05-23T20:24:08.833">
    <ac:txMkLst xmlns:ac="http://schemas.microsoft.com/office/drawing/2013/main/command">
      <pc:docMk xmlns:pc="http://schemas.microsoft.com/office/powerpoint/2013/main/command"/>
      <pc:sldMk xmlns:pc="http://schemas.microsoft.com/office/powerpoint/2013/main/command" cId="4129780715" sldId="259"/>
      <ac:spMk id="3" creationId="{C6CE5A5B-7E5F-BB44-B858-B5084960CA99}"/>
      <ac:txMk cp="499" len="31">
        <ac:context len="713" hash="2370856847"/>
      </ac:txMk>
    </ac:txMkLst>
    <p188:pos x="7626927" y="3451762"/>
    <p188:txBody>
      <a:bodyPr/>
      <a:lstStyle/>
      <a:p>
        <a:r>
          <a:rPr lang="fr-FR"/>
          <a:t>Toute les spécialités ont des RCP pour les situations complexes…</a:t>
        </a:r>
      </a:p>
    </p188:txBody>
  </p188:cm>
</p188:cmLst>
</file>

<file path=ppt/comments/modernComment_109_97CDA92C.xml><?xml version="1.0" encoding="utf-8"?>
<p188:cmLst xmlns:a="http://schemas.openxmlformats.org/drawingml/2006/main" xmlns:r="http://schemas.openxmlformats.org/officeDocument/2006/relationships" xmlns:p188="http://schemas.microsoft.com/office/powerpoint/2018/8/main">
  <p188:cm id="{78EE58E2-1B00-784F-AB17-69CD162D4092}" authorId="{D6F0F36F-6A91-F33F-05F4-051C20B3F702}" created="2022-05-23T21:07:15.079">
    <ac:txMkLst xmlns:ac="http://schemas.microsoft.com/office/drawing/2013/main/command">
      <pc:docMk xmlns:pc="http://schemas.microsoft.com/office/powerpoint/2013/main/command"/>
      <pc:sldMk xmlns:pc="http://schemas.microsoft.com/office/powerpoint/2013/main/command" cId="2546837804" sldId="265"/>
      <ac:spMk id="3" creationId="{6B5B34D8-F317-3F44-A1EB-F0430F5B352C}"/>
      <ac:txMk cp="1434" len="21">
        <ac:context len="1597" hash="1307589924"/>
      </ac:txMk>
    </ac:txMkLst>
    <p188:pos x="10397836" y="5443537"/>
    <p188:txBody>
      <a:bodyPr/>
      <a:lstStyle/>
      <a:p>
        <a:r>
          <a:rPr lang="fr-FR"/>
          <a:t>Non pas vraiment  les gonadectomies seront toujours indiquées en cas de risque tumoral élevé</a:t>
        </a:r>
      </a:p>
    </p188:txBody>
  </p188:cm>
</p188:cmLst>
</file>

<file path=ppt/comments/modernComment_10F_6CE48E19.xml><?xml version="1.0" encoding="utf-8"?>
<p188:cmLst xmlns:a="http://schemas.openxmlformats.org/drawingml/2006/main" xmlns:r="http://schemas.openxmlformats.org/officeDocument/2006/relationships" xmlns:p188="http://schemas.microsoft.com/office/powerpoint/2018/8/main">
  <p188:cm id="{076F540C-84FF-7D42-A6FC-E999AB2FBCC7}" authorId="{D6F0F36F-6A91-F33F-05F4-051C20B3F702}" created="2022-05-23T20:17:52.763">
    <ac:deMkLst xmlns:ac="http://schemas.microsoft.com/office/drawing/2013/main/command">
      <pc:docMk xmlns:pc="http://schemas.microsoft.com/office/powerpoint/2013/main/command"/>
      <pc:sldMk xmlns:pc="http://schemas.microsoft.com/office/powerpoint/2013/main/command" cId="1826917913" sldId="271"/>
      <ac:spMk id="3" creationId="{E5C1BC0A-3BEE-BA4D-A089-58E4A69E4854}"/>
    </ac:deMkLst>
    <p188:txBody>
      <a:bodyPr/>
      <a:lstStyle/>
      <a:p>
        <a:r>
          <a:rPr lang="fr-FR"/>
          <a:t>Je ne vois pas pourquoi on ne parlerait ce n’est pas encore en place</a:t>
        </a:r>
      </a:p>
    </p188:txBody>
  </p188:cm>
</p188: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C2C91D3-B570-E740-A709-033B8F6ABE37}" type="datetimeFigureOut">
              <a:rPr lang="fr-FR" smtClean="0"/>
              <a:t>27/05/2022</a:t>
            </a:fld>
            <a:endParaRPr lang="fr-FR"/>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r>
              <a:rPr lang="fr-FR"/>
              <a:t>Modifier les styles du texte du masque
Deuxième niveau
Troisième niveau
Quatrième niveau
Cinquième niveau</a:t>
            </a: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E07CA42-7706-2347-B298-63A1F8DE3466}" type="slidenum">
              <a:rPr lang="fr-FR" smtClean="0"/>
              <a:t>‹N°›</a:t>
            </a:fld>
            <a:endParaRPr lang="fr-FR"/>
          </a:p>
        </p:txBody>
      </p:sp>
    </p:spTree>
    <p:extLst>
      <p:ext uri="{BB962C8B-B14F-4D97-AF65-F5344CB8AC3E}">
        <p14:creationId xmlns:p14="http://schemas.microsoft.com/office/powerpoint/2010/main" val="300505898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fld id="{8E07CA42-7706-2347-B298-63A1F8DE3466}" type="slidenum">
              <a:rPr lang="fr-FR" smtClean="0"/>
              <a:t>1</a:t>
            </a:fld>
            <a:endParaRPr lang="fr-FR"/>
          </a:p>
        </p:txBody>
      </p:sp>
    </p:spTree>
    <p:extLst>
      <p:ext uri="{BB962C8B-B14F-4D97-AF65-F5344CB8AC3E}">
        <p14:creationId xmlns:p14="http://schemas.microsoft.com/office/powerpoint/2010/main" val="341581129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sz="1200" b="1" kern="1200" dirty="0">
              <a:solidFill>
                <a:schemeClr val="tx1"/>
              </a:solidFill>
              <a:effectLst/>
              <a:latin typeface="+mn-lt"/>
              <a:ea typeface="+mn-ea"/>
              <a:cs typeface="+mn-cs"/>
            </a:endParaRPr>
          </a:p>
          <a:p>
            <a:endParaRPr lang="fr-FR" sz="1200" b="1" kern="1200" dirty="0">
              <a:solidFill>
                <a:schemeClr val="tx1"/>
              </a:solidFill>
              <a:effectLst/>
              <a:latin typeface="+mn-lt"/>
              <a:ea typeface="+mn-ea"/>
              <a:cs typeface="+mn-cs"/>
            </a:endParaRPr>
          </a:p>
          <a:p>
            <a:r>
              <a:rPr lang="fr-FR" sz="1200" b="1" kern="1200" dirty="0">
                <a:solidFill>
                  <a:schemeClr val="tx1"/>
                </a:solidFill>
                <a:effectLst/>
                <a:latin typeface="+mn-lt"/>
                <a:ea typeface="+mn-ea"/>
                <a:cs typeface="+mn-cs"/>
              </a:rPr>
              <a:t>DDF 23.2.2017 </a:t>
            </a:r>
            <a:r>
              <a:rPr lang="fr-FR" sz="1200" kern="1200" dirty="0">
                <a:solidFill>
                  <a:schemeClr val="tx1"/>
                </a:solidFill>
                <a:effectLst/>
                <a:latin typeface="+mn-lt"/>
                <a:ea typeface="+mn-ea"/>
                <a:cs typeface="+mn-cs"/>
              </a:rPr>
              <a:t>Recommandation n° 8 : « La délégation souhaite que soit établi un protocole de traitement des variations du développement sexuel qui, en</a:t>
            </a:r>
          </a:p>
          <a:p>
            <a:r>
              <a:rPr lang="fr-FR" sz="1200" kern="1200" dirty="0">
                <a:solidFill>
                  <a:schemeClr val="tx1"/>
                </a:solidFill>
                <a:effectLst/>
                <a:latin typeface="+mn-lt"/>
                <a:ea typeface="+mn-ea"/>
                <a:cs typeface="+mn-cs"/>
              </a:rPr>
              <a:t>raison du caractère irréversible des opérations :</a:t>
            </a:r>
          </a:p>
          <a:p>
            <a:r>
              <a:rPr lang="fr-FR" sz="1200" kern="1200" dirty="0">
                <a:solidFill>
                  <a:schemeClr val="tx1"/>
                </a:solidFill>
                <a:effectLst/>
                <a:latin typeface="+mn-lt"/>
                <a:ea typeface="+mn-ea"/>
                <a:cs typeface="+mn-cs"/>
              </a:rPr>
              <a:t>- fasse prévaloir le principe de précaution avant toute décision concernant une intervention chirurgicale ;</a:t>
            </a:r>
          </a:p>
          <a:p>
            <a:r>
              <a:rPr lang="fr-FR" sz="1200" kern="1200" dirty="0">
                <a:solidFill>
                  <a:schemeClr val="tx1"/>
                </a:solidFill>
                <a:effectLst/>
                <a:latin typeface="+mn-lt"/>
                <a:ea typeface="+mn-ea"/>
                <a:cs typeface="+mn-cs"/>
              </a:rPr>
              <a:t>- préconise d’apprécier la nécessité médicale de l’opération envisagée et de s’interroger sur sa réelle urgence ;</a:t>
            </a:r>
          </a:p>
          <a:p>
            <a:r>
              <a:rPr lang="fr-FR" sz="1200" kern="1200" dirty="0">
                <a:solidFill>
                  <a:schemeClr val="tx1"/>
                </a:solidFill>
                <a:effectLst/>
                <a:latin typeface="+mn-lt"/>
                <a:ea typeface="+mn-ea"/>
                <a:cs typeface="+mn-cs"/>
              </a:rPr>
              <a:t>- prévoie que les familles soient systématiquement orientées vers les centres spécialisés où leur enfant pourra être pris en charge par une </a:t>
            </a:r>
            <a:r>
              <a:rPr lang="fr-FR" sz="1200" kern="1200" dirty="0" err="1">
                <a:solidFill>
                  <a:schemeClr val="tx1"/>
                </a:solidFill>
                <a:effectLst/>
                <a:latin typeface="+mn-lt"/>
                <a:ea typeface="+mn-ea"/>
                <a:cs typeface="+mn-cs"/>
              </a:rPr>
              <a:t>équipepluridisciplinaire</a:t>
            </a:r>
            <a:r>
              <a:rPr lang="fr-FR" sz="1200" kern="1200" dirty="0">
                <a:solidFill>
                  <a:schemeClr val="tx1"/>
                </a:solidFill>
                <a:effectLst/>
                <a:latin typeface="+mn-lt"/>
                <a:ea typeface="+mn-ea"/>
                <a:cs typeface="+mn-cs"/>
              </a:rPr>
              <a:t> offrant les meilleures garanties aux patient-e-s. »</a:t>
            </a:r>
          </a:p>
          <a:p>
            <a:r>
              <a:rPr lang="fr-FR" sz="1200" b="0" kern="1200" dirty="0">
                <a:solidFill>
                  <a:schemeClr val="tx1"/>
                </a:solidFill>
                <a:effectLst/>
                <a:latin typeface="+mn-lt"/>
                <a:ea typeface="+mn-ea"/>
                <a:cs typeface="+mn-cs"/>
              </a:rPr>
              <a:t>+ demande des données et rapport statistique</a:t>
            </a:r>
          </a:p>
          <a:p>
            <a:r>
              <a:rPr lang="fr-FR" sz="1200" b="0" kern="1200" dirty="0">
                <a:solidFill>
                  <a:schemeClr val="tx1"/>
                </a:solidFill>
                <a:effectLst/>
                <a:latin typeface="+mn-lt"/>
                <a:ea typeface="+mn-ea"/>
                <a:cs typeface="+mn-cs"/>
              </a:rPr>
              <a:t>+ Promotion formation/info dans monde médical, éducation</a:t>
            </a:r>
          </a:p>
          <a:p>
            <a:r>
              <a:rPr lang="fr-FR" sz="1200" b="0" kern="1200" dirty="0">
                <a:solidFill>
                  <a:schemeClr val="tx1"/>
                </a:solidFill>
                <a:effectLst/>
                <a:latin typeface="+mn-lt"/>
                <a:ea typeface="+mn-ea"/>
                <a:cs typeface="+mn-cs"/>
              </a:rPr>
              <a:t>- accompagnement, pas seulement sous angle pathologique</a:t>
            </a:r>
          </a:p>
          <a:p>
            <a:r>
              <a:rPr lang="fr-FR" sz="1200" b="0" kern="1200" dirty="0">
                <a:solidFill>
                  <a:schemeClr val="tx1"/>
                </a:solidFill>
                <a:effectLst/>
                <a:latin typeface="+mn-lt"/>
                <a:ea typeface="+mn-ea"/>
                <a:cs typeface="+mn-cs"/>
              </a:rPr>
              <a:t>+ adaptation règles état civil</a:t>
            </a:r>
          </a:p>
          <a:p>
            <a:endParaRPr lang="fr-FR" sz="1200" b="1" kern="1200" dirty="0">
              <a:solidFill>
                <a:schemeClr val="tx1"/>
              </a:solidFill>
              <a:effectLst/>
              <a:latin typeface="+mn-lt"/>
              <a:ea typeface="+mn-ea"/>
              <a:cs typeface="+mn-cs"/>
            </a:endParaRPr>
          </a:p>
          <a:p>
            <a:r>
              <a:rPr lang="fr-FR" sz="1200" b="1" kern="1200" dirty="0">
                <a:solidFill>
                  <a:schemeClr val="tx1"/>
                </a:solidFill>
                <a:effectLst/>
                <a:latin typeface="+mn-lt"/>
                <a:ea typeface="+mn-ea"/>
                <a:cs typeface="+mn-cs"/>
              </a:rPr>
              <a:t>CE, Rapport du 28 juin 2018 précité, p. 21, p. 139.  </a:t>
            </a:r>
          </a:p>
          <a:p>
            <a:r>
              <a:rPr lang="fr-FR" sz="1200" kern="1200" dirty="0">
                <a:solidFill>
                  <a:schemeClr val="tx1"/>
                </a:solidFill>
                <a:effectLst/>
                <a:latin typeface="+mn-lt"/>
                <a:ea typeface="+mn-ea"/>
                <a:cs typeface="+mn-cs"/>
              </a:rPr>
              <a:t>« lorsque l’intervention est justifiée par le souci de conformer l’apparence esthétique des organes génitaux aux représentations du masculin et du féminin afin de favoriser le développement psychique et social de l’enfant, le Conseil d’état estime qu’il convient d’attendre que le mineur soit en état de participer à la décision »</a:t>
            </a:r>
          </a:p>
          <a:p>
            <a:br>
              <a:rPr lang="fr-FR" sz="1200" kern="1200" dirty="0">
                <a:solidFill>
                  <a:schemeClr val="tx1"/>
                </a:solidFill>
                <a:effectLst/>
                <a:latin typeface="+mn-lt"/>
                <a:ea typeface="+mn-ea"/>
                <a:cs typeface="+mn-cs"/>
              </a:rPr>
            </a:br>
            <a:r>
              <a:rPr lang="fr-FR" sz="1200" b="1" kern="1200" dirty="0">
                <a:solidFill>
                  <a:schemeClr val="tx1"/>
                </a:solidFill>
                <a:effectLst/>
                <a:latin typeface="+mn-lt"/>
                <a:ea typeface="+mn-ea"/>
                <a:cs typeface="+mn-cs"/>
              </a:rPr>
              <a:t>DDD, relatif à la mise en œuvre de la Recommandation CM/</a:t>
            </a:r>
            <a:r>
              <a:rPr lang="fr-FR" sz="1200" b="1" kern="1200" dirty="0" err="1">
                <a:solidFill>
                  <a:schemeClr val="tx1"/>
                </a:solidFill>
                <a:effectLst/>
                <a:latin typeface="+mn-lt"/>
                <a:ea typeface="+mn-ea"/>
                <a:cs typeface="+mn-cs"/>
              </a:rPr>
              <a:t>Rec</a:t>
            </a:r>
            <a:r>
              <a:rPr lang="fr-FR" sz="1200" b="1" kern="1200" dirty="0">
                <a:solidFill>
                  <a:schemeClr val="tx1"/>
                </a:solidFill>
                <a:effectLst/>
                <a:latin typeface="+mn-lt"/>
                <a:ea typeface="+mn-ea"/>
                <a:cs typeface="+mn-cs"/>
              </a:rPr>
              <a:t>(2010)5 du Comité des Ministres aux États membres sur des mesures visant à combattre la discrimination Avis 18-21 du 18 septembre 2018 fondée sur l’orientation sexuelle ou l’identité de genre, </a:t>
            </a:r>
            <a:r>
              <a:rPr lang="fr-FR" sz="1200" b="0" kern="1200" dirty="0">
                <a:solidFill>
                  <a:schemeClr val="tx1"/>
                </a:solidFill>
                <a:effectLst/>
                <a:latin typeface="+mn-lt"/>
                <a:ea typeface="+mn-ea"/>
                <a:cs typeface="+mn-cs"/>
              </a:rPr>
              <a:t>p. 33-34</a:t>
            </a:r>
            <a:r>
              <a:rPr lang="fr-FR" sz="1200" b="1" kern="1200" dirty="0">
                <a:solidFill>
                  <a:schemeClr val="tx1"/>
                </a:solidFill>
                <a:effectLst/>
                <a:latin typeface="+mn-lt"/>
                <a:ea typeface="+mn-ea"/>
                <a:cs typeface="+mn-cs"/>
              </a:rPr>
              <a:t>. </a:t>
            </a:r>
            <a:r>
              <a:rPr lang="fr-FR" sz="1200" kern="1200" dirty="0">
                <a:solidFill>
                  <a:schemeClr val="tx1"/>
                </a:solidFill>
                <a:effectLst/>
                <a:latin typeface="+mn-lt"/>
                <a:ea typeface="+mn-ea"/>
                <a:cs typeface="+mn-cs"/>
              </a:rPr>
              <a:t> </a:t>
            </a:r>
          </a:p>
          <a:p>
            <a:r>
              <a:rPr lang="fr-FR" sz="1200" kern="1200" dirty="0">
                <a:solidFill>
                  <a:schemeClr val="tx1"/>
                </a:solidFill>
                <a:effectLst/>
                <a:latin typeface="+mn-lt"/>
                <a:ea typeface="+mn-ea"/>
                <a:cs typeface="+mn-cs"/>
              </a:rPr>
              <a:t>conclue également son avis sur le fait d’envisager systématiquement de différer les opérations pour pouvoir recueillir l’avis de l’enfant lui-même</a:t>
            </a:r>
          </a:p>
          <a:p>
            <a:endParaRPr lang="fr-FR" sz="1200" kern="1200" dirty="0">
              <a:solidFill>
                <a:schemeClr val="tx1"/>
              </a:solidFill>
              <a:effectLst/>
              <a:latin typeface="+mn-lt"/>
              <a:ea typeface="+mn-ea"/>
              <a:cs typeface="+mn-cs"/>
            </a:endParaRPr>
          </a:p>
          <a:p>
            <a:r>
              <a:rPr lang="fr-FR" sz="1200" kern="1200" dirty="0">
                <a:solidFill>
                  <a:schemeClr val="tx1"/>
                </a:solidFill>
                <a:effectLst/>
                <a:latin typeface="+mn-lt"/>
                <a:ea typeface="+mn-ea"/>
                <a:cs typeface="+mn-cs"/>
              </a:rPr>
              <a:t> </a:t>
            </a:r>
            <a:r>
              <a:rPr lang="fr-FR" sz="1200" b="1" kern="1200" dirty="0">
                <a:solidFill>
                  <a:schemeClr val="tx1"/>
                </a:solidFill>
                <a:effectLst/>
                <a:latin typeface="+mn-lt"/>
                <a:ea typeface="+mn-ea"/>
                <a:cs typeface="+mn-cs"/>
              </a:rPr>
              <a:t>CNCDH , Avis du 19 nov. 2019 sur les 30 ans de la Convention internationale relative aux droits de l’enfant, </a:t>
            </a:r>
            <a:r>
              <a:rPr lang="fr-FR" sz="1200" b="0" kern="1200" dirty="0">
                <a:solidFill>
                  <a:schemeClr val="tx1"/>
                </a:solidFill>
                <a:effectLst/>
                <a:latin typeface="+mn-lt"/>
                <a:ea typeface="+mn-ea"/>
                <a:cs typeface="+mn-cs"/>
              </a:rPr>
              <a:t>p. 11</a:t>
            </a:r>
          </a:p>
          <a:p>
            <a:r>
              <a:rPr lang="fr-FR" sz="1200" kern="1200" dirty="0">
                <a:solidFill>
                  <a:schemeClr val="tx1"/>
                </a:solidFill>
                <a:effectLst/>
                <a:latin typeface="+mn-lt"/>
                <a:ea typeface="+mn-ea"/>
                <a:cs typeface="+mn-cs"/>
              </a:rPr>
              <a:t>«Il arrive parfois que, dès leur plus jeune âge, les enfants dits » intersexués » subissent des interventions chirurgicales irréversibles afin de les assigner  à un sexe, prétendument au nom de leur intérêt. Pour la CNDCH,  les interventions et autres traitements médicaux ainsi pratiqués portent directement atteinte à l’intérêt supérieur de l'enfant et à son droit à l’autodétermination, l’enfant n’étant pas en mesure de consentir à l’acte pratiqué »</a:t>
            </a:r>
          </a:p>
          <a:p>
            <a:r>
              <a:rPr lang="fr-FR" sz="1200" kern="1200" dirty="0">
                <a:solidFill>
                  <a:schemeClr val="tx1"/>
                </a:solidFill>
                <a:effectLst/>
                <a:latin typeface="+mn-lt"/>
                <a:ea typeface="+mn-ea"/>
                <a:cs typeface="+mn-cs"/>
              </a:rPr>
              <a:t>Recommandation n° 3 : « La CNCDH recommande, hors nécessité médicale, qu’il soit mis fin à toute intervention chirurgicale ou traitement médical trop précoces, sans recueil préalable</a:t>
            </a:r>
          </a:p>
          <a:p>
            <a:r>
              <a:rPr lang="fr-FR" sz="1200" kern="1200" dirty="0">
                <a:solidFill>
                  <a:schemeClr val="tx1"/>
                </a:solidFill>
                <a:effectLst/>
                <a:latin typeface="+mn-lt"/>
                <a:ea typeface="+mn-ea"/>
                <a:cs typeface="+mn-cs"/>
              </a:rPr>
              <a:t>non seulement du consentement éclairé des parents mais aussi et surtout de l’enfant, après qu’une information claire et complète ait été donnée sur le protocole de soins et ses conséquences ».</a:t>
            </a:r>
          </a:p>
          <a:p>
            <a:endParaRPr lang="fr-FR" sz="1200" kern="1200" dirty="0">
              <a:solidFill>
                <a:schemeClr val="tx1"/>
              </a:solidFill>
              <a:effectLst/>
              <a:latin typeface="+mn-lt"/>
              <a:ea typeface="+mn-ea"/>
              <a:cs typeface="+mn-cs"/>
            </a:endParaRPr>
          </a:p>
          <a:p>
            <a:r>
              <a:rPr lang="fr-FR" sz="1200" kern="1200" dirty="0">
                <a:solidFill>
                  <a:schemeClr val="tx1"/>
                </a:solidFill>
                <a:effectLst/>
                <a:latin typeface="+mn-lt"/>
                <a:ea typeface="+mn-ea"/>
                <a:cs typeface="+mn-cs"/>
              </a:rPr>
              <a:t> OPECST ( Office parlementaire d’évaluation des choix scientifiques et technologiques) note 22, juin 2020</a:t>
            </a:r>
          </a:p>
          <a:p>
            <a:r>
              <a:rPr lang="fr-FR" sz="1200" kern="1200" dirty="0">
                <a:solidFill>
                  <a:schemeClr val="tx1"/>
                </a:solidFill>
                <a:effectLst/>
                <a:latin typeface="+mn-lt"/>
                <a:ea typeface="+mn-ea"/>
                <a:cs typeface="+mn-cs"/>
              </a:rPr>
              <a:t> </a:t>
            </a:r>
            <a:r>
              <a:rPr lang="fr-FR" sz="1200" i="1" kern="1200" dirty="0">
                <a:solidFill>
                  <a:schemeClr val="tx1"/>
                </a:solidFill>
                <a:effectLst/>
                <a:latin typeface="+mn-lt"/>
                <a:ea typeface="+mn-ea"/>
                <a:cs typeface="+mn-cs"/>
              </a:rPr>
              <a:t>Les variations du développement génital regroupent des affections semblables sur le plan morphologique mais très différentes dans les mécanismes biologiques sous-jacents. Une prise en charge au cas par cas, collégiale et multidisciplinaire est nécessaire </a:t>
            </a:r>
            <a:r>
              <a:rPr lang="fr-FR" sz="1200" kern="1200" dirty="0">
                <a:solidFill>
                  <a:schemeClr val="tx1"/>
                </a:solidFill>
                <a:effectLst/>
                <a:latin typeface="+mn-lt"/>
                <a:ea typeface="+mn-ea"/>
                <a:cs typeface="+mn-cs"/>
              </a:rPr>
              <a:t> </a:t>
            </a:r>
          </a:p>
          <a:p>
            <a:r>
              <a:rPr lang="fr-FR" sz="1200" i="1" kern="1200" dirty="0">
                <a:solidFill>
                  <a:schemeClr val="tx1"/>
                </a:solidFill>
                <a:effectLst/>
                <a:latin typeface="+mn-lt"/>
                <a:ea typeface="+mn-ea"/>
                <a:cs typeface="+mn-cs"/>
              </a:rPr>
              <a:t>Réduire la chirurgie à son intérêt esthétique néglige l’impact médical, sociétal et psychologique de l’atypie ; néanmoins, l’abstention thérapeutique jusqu’à l’adolescence est souhaitable dans un grand nombre de cas. </a:t>
            </a:r>
            <a:endParaRPr lang="fr-FR" sz="1200" kern="1200" dirty="0">
              <a:solidFill>
                <a:schemeClr val="tx1"/>
              </a:solidFill>
              <a:effectLst/>
              <a:latin typeface="+mn-lt"/>
              <a:ea typeface="+mn-ea"/>
              <a:cs typeface="+mn-cs"/>
            </a:endParaRPr>
          </a:p>
          <a:p>
            <a:br>
              <a:rPr lang="fr-FR" sz="1200" kern="1200" dirty="0">
                <a:solidFill>
                  <a:schemeClr val="tx1"/>
                </a:solidFill>
                <a:effectLst/>
                <a:latin typeface="+mn-lt"/>
                <a:ea typeface="+mn-ea"/>
                <a:cs typeface="+mn-cs"/>
              </a:rPr>
            </a:br>
            <a:endParaRPr lang="fr-FR" sz="1200" kern="1200" dirty="0">
              <a:solidFill>
                <a:schemeClr val="tx1"/>
              </a:solidFill>
              <a:effectLst/>
              <a:latin typeface="+mn-lt"/>
              <a:ea typeface="+mn-ea"/>
              <a:cs typeface="+mn-cs"/>
            </a:endParaRPr>
          </a:p>
          <a:p>
            <a:br>
              <a:rPr lang="fr-FR" sz="1200" kern="1200" dirty="0">
                <a:solidFill>
                  <a:schemeClr val="tx1"/>
                </a:solidFill>
                <a:effectLst/>
                <a:latin typeface="+mn-lt"/>
                <a:ea typeface="+mn-ea"/>
                <a:cs typeface="+mn-cs"/>
              </a:rPr>
            </a:br>
            <a:endParaRPr lang="fr-FR" sz="1200" kern="1200" dirty="0">
              <a:solidFill>
                <a:schemeClr val="tx1"/>
              </a:solidFill>
              <a:effectLst/>
              <a:latin typeface="+mn-lt"/>
              <a:ea typeface="+mn-ea"/>
              <a:cs typeface="+mn-cs"/>
            </a:endParaRPr>
          </a:p>
          <a:p>
            <a:r>
              <a:rPr lang="fr-FR" sz="1200" kern="1200" dirty="0">
                <a:solidFill>
                  <a:schemeClr val="tx1"/>
                </a:solidFill>
                <a:effectLst/>
                <a:latin typeface="+mn-lt"/>
                <a:ea typeface="+mn-ea"/>
                <a:cs typeface="+mn-cs"/>
              </a:rPr>
              <a:t>  </a:t>
            </a:r>
          </a:p>
          <a:p>
            <a:endParaRPr lang="fr-FR" sz="1200" kern="1200" dirty="0">
              <a:solidFill>
                <a:schemeClr val="tx1"/>
              </a:solidFill>
              <a:effectLst/>
              <a:latin typeface="+mn-lt"/>
              <a:ea typeface="+mn-ea"/>
              <a:cs typeface="+mn-cs"/>
            </a:endParaRPr>
          </a:p>
          <a:p>
            <a:endParaRPr lang="fr-FR" dirty="0"/>
          </a:p>
        </p:txBody>
      </p:sp>
      <p:sp>
        <p:nvSpPr>
          <p:cNvPr id="4" name="Espace réservé du numéro de diapositive 3"/>
          <p:cNvSpPr>
            <a:spLocks noGrp="1"/>
          </p:cNvSpPr>
          <p:nvPr>
            <p:ph type="sldNum" sz="quarter" idx="5"/>
          </p:nvPr>
        </p:nvSpPr>
        <p:spPr/>
        <p:txBody>
          <a:bodyPr/>
          <a:lstStyle/>
          <a:p>
            <a:fld id="{8E07CA42-7706-2347-B298-63A1F8DE3466}" type="slidenum">
              <a:rPr lang="fr-FR" smtClean="0"/>
              <a:t>2</a:t>
            </a:fld>
            <a:endParaRPr lang="fr-FR"/>
          </a:p>
        </p:txBody>
      </p:sp>
    </p:spTree>
    <p:extLst>
      <p:ext uri="{BB962C8B-B14F-4D97-AF65-F5344CB8AC3E}">
        <p14:creationId xmlns:p14="http://schemas.microsoft.com/office/powerpoint/2010/main" val="340503607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dirty="0"/>
              <a:t>CRMR : centre de référence maladies rares </a:t>
            </a:r>
          </a:p>
          <a:p>
            <a:r>
              <a:rPr lang="fr-FR" dirty="0" err="1"/>
              <a:t>DevGen</a:t>
            </a:r>
            <a:r>
              <a:rPr lang="fr-FR" dirty="0"/>
              <a:t> : développement génital</a:t>
            </a:r>
          </a:p>
          <a:p>
            <a:r>
              <a:rPr lang="fr-FR" dirty="0"/>
              <a:t>CRMERC : centre de référence des maladies endocriniennes rares de la croissance et du développement, </a:t>
            </a:r>
            <a:r>
              <a:rPr lang="fr-FR" dirty="0" err="1"/>
              <a:t>coord</a:t>
            </a:r>
            <a:r>
              <a:rPr lang="fr-FR" dirty="0"/>
              <a:t>. : hop. Debré, Paris </a:t>
            </a:r>
          </a:p>
        </p:txBody>
      </p:sp>
      <p:sp>
        <p:nvSpPr>
          <p:cNvPr id="4" name="Espace réservé du numéro de diapositive 3"/>
          <p:cNvSpPr>
            <a:spLocks noGrp="1"/>
          </p:cNvSpPr>
          <p:nvPr>
            <p:ph type="sldNum" sz="quarter" idx="5"/>
          </p:nvPr>
        </p:nvSpPr>
        <p:spPr/>
        <p:txBody>
          <a:bodyPr/>
          <a:lstStyle/>
          <a:p>
            <a:fld id="{8E07CA42-7706-2347-B298-63A1F8DE3466}" type="slidenum">
              <a:rPr lang="fr-FR" smtClean="0"/>
              <a:t>3</a:t>
            </a:fld>
            <a:endParaRPr lang="fr-FR"/>
          </a:p>
        </p:txBody>
      </p:sp>
    </p:spTree>
    <p:extLst>
      <p:ext uri="{BB962C8B-B14F-4D97-AF65-F5344CB8AC3E}">
        <p14:creationId xmlns:p14="http://schemas.microsoft.com/office/powerpoint/2010/main" val="108896591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mc:AlternateContent xmlns:mc="http://schemas.openxmlformats.org/markup-compatibility/2006" xmlns:a14="http://schemas.microsoft.com/office/drawing/2010/main">
        <mc:Choice Requires="a14">
          <p:sp>
            <p:nvSpPr>
              <p:cNvPr id="3" name="Espace réservé des notes 2"/>
              <p:cNvSpPr>
                <a:spLocks noGrp="1"/>
              </p:cNvSpPr>
              <p:nvPr>
                <p:ph type="body" idx="1"/>
              </p:nvPr>
            </p:nvSpPr>
            <p:spPr/>
            <p:txBody>
              <a:bodyPr/>
              <a:lstStyle/>
              <a:p>
                <a:endParaRPr lang="fr-FR" dirty="0"/>
              </a:p>
            </p:txBody>
          </p:sp>
        </mc:Choice>
        <mc:Fallback xmlns="">
          <p:sp>
            <p:nvSpPr>
              <p:cNvPr id="3" name="Espace réservé des notes 2"/>
              <p:cNvSpPr>
                <a:spLocks noGrp="1"/>
              </p:cNvSpPr>
              <p:nvPr>
                <p:ph type="body" idx="1"/>
              </p:nvPr>
            </p:nvSpPr>
            <p:spPr/>
            <p:txBody>
              <a:bodyPr/>
              <a:lstStyle/>
              <a:p>
                <a:r>
                  <a:rPr lang="fr-FR" dirty="0"/>
                  <a:t>Composition ? Qui a voix délibérative ? </a:t>
                </a:r>
              </a:p>
              <a:p>
                <a:r>
                  <a:rPr lang="fr-FR" dirty="0"/>
                  <a:t>Ouverture aux centres de compétence et aux équipes qui en dépendent =&gt; présentation de leurs dossiers </a:t>
                </a:r>
                <a:r>
                  <a:rPr lang="fr-FR" i="0">
                    <a:latin typeface="Cambria Math" panose="02040503050406030204" pitchFamily="18" charset="0"/>
                    <a:ea typeface="Cambria Math" panose="02040503050406030204" pitchFamily="18" charset="0"/>
                  </a:rPr>
                  <a:t>≠</a:t>
                </a:r>
                <a:r>
                  <a:rPr lang="fr-FR" dirty="0"/>
                  <a:t> discussion des autres dossiers</a:t>
                </a:r>
              </a:p>
              <a:p>
                <a:endParaRPr lang="fr-FR" dirty="0"/>
              </a:p>
            </p:txBody>
          </p:sp>
        </mc:Fallback>
      </mc:AlternateContent>
      <p:sp>
        <p:nvSpPr>
          <p:cNvPr id="4" name="Espace réservé du numéro de diapositive 3"/>
          <p:cNvSpPr>
            <a:spLocks noGrp="1"/>
          </p:cNvSpPr>
          <p:nvPr>
            <p:ph type="sldNum" sz="quarter" idx="5"/>
          </p:nvPr>
        </p:nvSpPr>
        <p:spPr/>
        <p:txBody>
          <a:bodyPr/>
          <a:lstStyle/>
          <a:p>
            <a:fld id="{8E07CA42-7706-2347-B298-63A1F8DE3466}" type="slidenum">
              <a:rPr lang="fr-FR" smtClean="0"/>
              <a:t>6</a:t>
            </a:fld>
            <a:endParaRPr lang="fr-FR"/>
          </a:p>
        </p:txBody>
      </p:sp>
    </p:spTree>
    <p:extLst>
      <p:ext uri="{BB962C8B-B14F-4D97-AF65-F5344CB8AC3E}">
        <p14:creationId xmlns:p14="http://schemas.microsoft.com/office/powerpoint/2010/main" val="166637695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a:p>
            <a:endParaRPr lang="fr-FR" dirty="0"/>
          </a:p>
        </p:txBody>
      </p:sp>
      <p:sp>
        <p:nvSpPr>
          <p:cNvPr id="4" name="Espace réservé du numéro de diapositive 3"/>
          <p:cNvSpPr>
            <a:spLocks noGrp="1"/>
          </p:cNvSpPr>
          <p:nvPr>
            <p:ph type="sldNum" sz="quarter" idx="5"/>
          </p:nvPr>
        </p:nvSpPr>
        <p:spPr/>
        <p:txBody>
          <a:bodyPr/>
          <a:lstStyle/>
          <a:p>
            <a:fld id="{8E07CA42-7706-2347-B298-63A1F8DE3466}" type="slidenum">
              <a:rPr lang="fr-FR" smtClean="0"/>
              <a:t>7</a:t>
            </a:fld>
            <a:endParaRPr lang="fr-FR"/>
          </a:p>
        </p:txBody>
      </p:sp>
    </p:spTree>
    <p:extLst>
      <p:ext uri="{BB962C8B-B14F-4D97-AF65-F5344CB8AC3E}">
        <p14:creationId xmlns:p14="http://schemas.microsoft.com/office/powerpoint/2010/main" val="288270805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B6DAD0E-5F16-5345-A1D1-253921AD2092}"/>
              </a:ext>
            </a:extLst>
          </p:cNvPr>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p>
        </p:txBody>
      </p:sp>
      <p:sp>
        <p:nvSpPr>
          <p:cNvPr id="3" name="Sous-titre 2">
            <a:extLst>
              <a:ext uri="{FF2B5EF4-FFF2-40B4-BE49-F238E27FC236}">
                <a16:creationId xmlns:a16="http://schemas.microsoft.com/office/drawing/2014/main" id="{E1242340-A4E0-DF4A-87AC-3AB1CEFF0DD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p>
        </p:txBody>
      </p:sp>
      <p:sp>
        <p:nvSpPr>
          <p:cNvPr id="4" name="Espace réservé de la date 3">
            <a:extLst>
              <a:ext uri="{FF2B5EF4-FFF2-40B4-BE49-F238E27FC236}">
                <a16:creationId xmlns:a16="http://schemas.microsoft.com/office/drawing/2014/main" id="{1E9833FB-6753-E240-821C-18726B71D0C3}"/>
              </a:ext>
            </a:extLst>
          </p:cNvPr>
          <p:cNvSpPr>
            <a:spLocks noGrp="1"/>
          </p:cNvSpPr>
          <p:nvPr>
            <p:ph type="dt" sz="half" idx="10"/>
          </p:nvPr>
        </p:nvSpPr>
        <p:spPr/>
        <p:txBody>
          <a:bodyPr/>
          <a:lstStyle/>
          <a:p>
            <a:fld id="{21531BED-C8EC-AE41-A71F-0C19D15E618D}" type="datetimeFigureOut">
              <a:rPr lang="fr-FR" smtClean="0"/>
              <a:t>27/05/2022</a:t>
            </a:fld>
            <a:endParaRPr lang="fr-FR"/>
          </a:p>
        </p:txBody>
      </p:sp>
      <p:sp>
        <p:nvSpPr>
          <p:cNvPr id="5" name="Espace réservé du pied de page 4">
            <a:extLst>
              <a:ext uri="{FF2B5EF4-FFF2-40B4-BE49-F238E27FC236}">
                <a16:creationId xmlns:a16="http://schemas.microsoft.com/office/drawing/2014/main" id="{5970EE3E-9AD7-7244-A006-13A3D814152F}"/>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125FC8C8-6569-324D-A145-DC5702316B61}"/>
              </a:ext>
            </a:extLst>
          </p:cNvPr>
          <p:cNvSpPr>
            <a:spLocks noGrp="1"/>
          </p:cNvSpPr>
          <p:nvPr>
            <p:ph type="sldNum" sz="quarter" idx="12"/>
          </p:nvPr>
        </p:nvSpPr>
        <p:spPr/>
        <p:txBody>
          <a:bodyPr/>
          <a:lstStyle/>
          <a:p>
            <a:fld id="{8C972C5D-5478-9041-A9A2-23884B5C3A3E}" type="slidenum">
              <a:rPr lang="fr-FR" smtClean="0"/>
              <a:t>‹N°›</a:t>
            </a:fld>
            <a:endParaRPr lang="fr-FR"/>
          </a:p>
        </p:txBody>
      </p:sp>
    </p:spTree>
    <p:extLst>
      <p:ext uri="{BB962C8B-B14F-4D97-AF65-F5344CB8AC3E}">
        <p14:creationId xmlns:p14="http://schemas.microsoft.com/office/powerpoint/2010/main" val="279447609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1996C50-B557-7C4F-8ED8-0686D7DD82A8}"/>
              </a:ext>
            </a:extLst>
          </p:cNvPr>
          <p:cNvSpPr>
            <a:spLocks noGrp="1"/>
          </p:cNvSpPr>
          <p:nvPr>
            <p:ph type="title"/>
          </p:nvPr>
        </p:nvSpPr>
        <p:spPr/>
        <p:txBody>
          <a:bodyPr/>
          <a:lstStyle/>
          <a:p>
            <a:r>
              <a:rPr lang="fr-FR"/>
              <a:t>Modifiez le style du titre</a:t>
            </a:r>
          </a:p>
        </p:txBody>
      </p:sp>
      <p:sp>
        <p:nvSpPr>
          <p:cNvPr id="3" name="Espace réservé du texte vertical 2">
            <a:extLst>
              <a:ext uri="{FF2B5EF4-FFF2-40B4-BE49-F238E27FC236}">
                <a16:creationId xmlns:a16="http://schemas.microsoft.com/office/drawing/2014/main" id="{A1C3B0ED-9520-554F-A196-386265D75493}"/>
              </a:ext>
            </a:extLst>
          </p:cNvPr>
          <p:cNvSpPr>
            <a:spLocks noGrp="1"/>
          </p:cNvSpPr>
          <p:nvPr>
            <p:ph type="body" orient="vert" idx="1"/>
          </p:nvPr>
        </p:nvSpPr>
        <p:spPr/>
        <p:txBody>
          <a:bodyPr vert="eaVert"/>
          <a:lstStyle/>
          <a:p>
            <a:r>
              <a:rPr lang="fr-FR"/>
              <a:t>Modifier les styles du texte du masque
Deuxième niveau
Troisième niveau
Quatrième niveau
Cinquième niveau</a:t>
            </a:r>
          </a:p>
        </p:txBody>
      </p:sp>
      <p:sp>
        <p:nvSpPr>
          <p:cNvPr id="4" name="Espace réservé de la date 3">
            <a:extLst>
              <a:ext uri="{FF2B5EF4-FFF2-40B4-BE49-F238E27FC236}">
                <a16:creationId xmlns:a16="http://schemas.microsoft.com/office/drawing/2014/main" id="{CC956533-191B-F742-8D59-1467B9AAEDD9}"/>
              </a:ext>
            </a:extLst>
          </p:cNvPr>
          <p:cNvSpPr>
            <a:spLocks noGrp="1"/>
          </p:cNvSpPr>
          <p:nvPr>
            <p:ph type="dt" sz="half" idx="10"/>
          </p:nvPr>
        </p:nvSpPr>
        <p:spPr/>
        <p:txBody>
          <a:bodyPr/>
          <a:lstStyle/>
          <a:p>
            <a:fld id="{21531BED-C8EC-AE41-A71F-0C19D15E618D}" type="datetimeFigureOut">
              <a:rPr lang="fr-FR" smtClean="0"/>
              <a:t>27/05/2022</a:t>
            </a:fld>
            <a:endParaRPr lang="fr-FR"/>
          </a:p>
        </p:txBody>
      </p:sp>
      <p:sp>
        <p:nvSpPr>
          <p:cNvPr id="5" name="Espace réservé du pied de page 4">
            <a:extLst>
              <a:ext uri="{FF2B5EF4-FFF2-40B4-BE49-F238E27FC236}">
                <a16:creationId xmlns:a16="http://schemas.microsoft.com/office/drawing/2014/main" id="{6F5A60C3-276B-BD46-9E30-7CCB78306CC9}"/>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18EE35C4-8473-034B-821F-543415F04248}"/>
              </a:ext>
            </a:extLst>
          </p:cNvPr>
          <p:cNvSpPr>
            <a:spLocks noGrp="1"/>
          </p:cNvSpPr>
          <p:nvPr>
            <p:ph type="sldNum" sz="quarter" idx="12"/>
          </p:nvPr>
        </p:nvSpPr>
        <p:spPr/>
        <p:txBody>
          <a:bodyPr/>
          <a:lstStyle/>
          <a:p>
            <a:fld id="{8C972C5D-5478-9041-A9A2-23884B5C3A3E}" type="slidenum">
              <a:rPr lang="fr-FR" smtClean="0"/>
              <a:t>‹N°›</a:t>
            </a:fld>
            <a:endParaRPr lang="fr-FR"/>
          </a:p>
        </p:txBody>
      </p:sp>
    </p:spTree>
    <p:extLst>
      <p:ext uri="{BB962C8B-B14F-4D97-AF65-F5344CB8AC3E}">
        <p14:creationId xmlns:p14="http://schemas.microsoft.com/office/powerpoint/2010/main" val="27978196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a:extLst>
              <a:ext uri="{FF2B5EF4-FFF2-40B4-BE49-F238E27FC236}">
                <a16:creationId xmlns:a16="http://schemas.microsoft.com/office/drawing/2014/main" id="{6C148176-60D8-4C4B-955F-466FBA740500}"/>
              </a:ext>
            </a:extLst>
          </p:cNvPr>
          <p:cNvSpPr>
            <a:spLocks noGrp="1"/>
          </p:cNvSpPr>
          <p:nvPr>
            <p:ph type="title" orient="vert"/>
          </p:nvPr>
        </p:nvSpPr>
        <p:spPr>
          <a:xfrm>
            <a:off x="8724900" y="365125"/>
            <a:ext cx="2628900" cy="5811838"/>
          </a:xfrm>
        </p:spPr>
        <p:txBody>
          <a:bodyPr vert="eaVert"/>
          <a:lstStyle/>
          <a:p>
            <a:r>
              <a:rPr lang="fr-FR"/>
              <a:t>Modifiez le style du titre</a:t>
            </a:r>
          </a:p>
        </p:txBody>
      </p:sp>
      <p:sp>
        <p:nvSpPr>
          <p:cNvPr id="3" name="Espace réservé du texte vertical 2">
            <a:extLst>
              <a:ext uri="{FF2B5EF4-FFF2-40B4-BE49-F238E27FC236}">
                <a16:creationId xmlns:a16="http://schemas.microsoft.com/office/drawing/2014/main" id="{E3D2F146-D617-CC4D-8626-940EB2B4EA2C}"/>
              </a:ext>
            </a:extLst>
          </p:cNvPr>
          <p:cNvSpPr>
            <a:spLocks noGrp="1"/>
          </p:cNvSpPr>
          <p:nvPr>
            <p:ph type="body" orient="vert" idx="1"/>
          </p:nvPr>
        </p:nvSpPr>
        <p:spPr>
          <a:xfrm>
            <a:off x="838200" y="365125"/>
            <a:ext cx="7734300" cy="5811838"/>
          </a:xfrm>
        </p:spPr>
        <p:txBody>
          <a:bodyPr vert="eaVert"/>
          <a:lstStyle/>
          <a:p>
            <a:r>
              <a:rPr lang="fr-FR"/>
              <a:t>Modifier les styles du texte du masque
Deuxième niveau
Troisième niveau
Quatrième niveau
Cinquième niveau</a:t>
            </a:r>
          </a:p>
        </p:txBody>
      </p:sp>
      <p:sp>
        <p:nvSpPr>
          <p:cNvPr id="4" name="Espace réservé de la date 3">
            <a:extLst>
              <a:ext uri="{FF2B5EF4-FFF2-40B4-BE49-F238E27FC236}">
                <a16:creationId xmlns:a16="http://schemas.microsoft.com/office/drawing/2014/main" id="{9A21B1E0-2A9F-6944-AC28-3A90536D5DBB}"/>
              </a:ext>
            </a:extLst>
          </p:cNvPr>
          <p:cNvSpPr>
            <a:spLocks noGrp="1"/>
          </p:cNvSpPr>
          <p:nvPr>
            <p:ph type="dt" sz="half" idx="10"/>
          </p:nvPr>
        </p:nvSpPr>
        <p:spPr/>
        <p:txBody>
          <a:bodyPr/>
          <a:lstStyle/>
          <a:p>
            <a:fld id="{21531BED-C8EC-AE41-A71F-0C19D15E618D}" type="datetimeFigureOut">
              <a:rPr lang="fr-FR" smtClean="0"/>
              <a:t>27/05/2022</a:t>
            </a:fld>
            <a:endParaRPr lang="fr-FR"/>
          </a:p>
        </p:txBody>
      </p:sp>
      <p:sp>
        <p:nvSpPr>
          <p:cNvPr id="5" name="Espace réservé du pied de page 4">
            <a:extLst>
              <a:ext uri="{FF2B5EF4-FFF2-40B4-BE49-F238E27FC236}">
                <a16:creationId xmlns:a16="http://schemas.microsoft.com/office/drawing/2014/main" id="{AE3EAE2C-BD0F-1A48-8A27-B783C37F8091}"/>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38672B9C-BD37-7A49-8D1D-BD827B837F6F}"/>
              </a:ext>
            </a:extLst>
          </p:cNvPr>
          <p:cNvSpPr>
            <a:spLocks noGrp="1"/>
          </p:cNvSpPr>
          <p:nvPr>
            <p:ph type="sldNum" sz="quarter" idx="12"/>
          </p:nvPr>
        </p:nvSpPr>
        <p:spPr/>
        <p:txBody>
          <a:bodyPr/>
          <a:lstStyle/>
          <a:p>
            <a:fld id="{8C972C5D-5478-9041-A9A2-23884B5C3A3E}" type="slidenum">
              <a:rPr lang="fr-FR" smtClean="0"/>
              <a:t>‹N°›</a:t>
            </a:fld>
            <a:endParaRPr lang="fr-FR"/>
          </a:p>
        </p:txBody>
      </p:sp>
    </p:spTree>
    <p:extLst>
      <p:ext uri="{BB962C8B-B14F-4D97-AF65-F5344CB8AC3E}">
        <p14:creationId xmlns:p14="http://schemas.microsoft.com/office/powerpoint/2010/main" val="28018618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4D76619-7E3E-D845-B336-D807F4ADFA4A}"/>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C5FD4AA0-678A-6D4B-A291-DF4D05DBD591}"/>
              </a:ext>
            </a:extLst>
          </p:cNvPr>
          <p:cNvSpPr>
            <a:spLocks noGrp="1"/>
          </p:cNvSpPr>
          <p:nvPr>
            <p:ph idx="1"/>
          </p:nvPr>
        </p:nvSpPr>
        <p:spPr/>
        <p:txBody>
          <a:bodyPr/>
          <a:lstStyle/>
          <a:p>
            <a:r>
              <a:rPr lang="fr-FR"/>
              <a:t>Modifier les styles du texte du masque
Deuxième niveau
Troisième niveau
Quatrième niveau
Cinquième niveau</a:t>
            </a:r>
          </a:p>
        </p:txBody>
      </p:sp>
      <p:sp>
        <p:nvSpPr>
          <p:cNvPr id="4" name="Espace réservé de la date 3">
            <a:extLst>
              <a:ext uri="{FF2B5EF4-FFF2-40B4-BE49-F238E27FC236}">
                <a16:creationId xmlns:a16="http://schemas.microsoft.com/office/drawing/2014/main" id="{0940B3F7-157B-9E43-B042-2643D5DC4DB2}"/>
              </a:ext>
            </a:extLst>
          </p:cNvPr>
          <p:cNvSpPr>
            <a:spLocks noGrp="1"/>
          </p:cNvSpPr>
          <p:nvPr>
            <p:ph type="dt" sz="half" idx="10"/>
          </p:nvPr>
        </p:nvSpPr>
        <p:spPr/>
        <p:txBody>
          <a:bodyPr/>
          <a:lstStyle/>
          <a:p>
            <a:fld id="{21531BED-C8EC-AE41-A71F-0C19D15E618D}" type="datetimeFigureOut">
              <a:rPr lang="fr-FR" smtClean="0"/>
              <a:t>27/05/2022</a:t>
            </a:fld>
            <a:endParaRPr lang="fr-FR"/>
          </a:p>
        </p:txBody>
      </p:sp>
      <p:sp>
        <p:nvSpPr>
          <p:cNvPr id="5" name="Espace réservé du pied de page 4">
            <a:extLst>
              <a:ext uri="{FF2B5EF4-FFF2-40B4-BE49-F238E27FC236}">
                <a16:creationId xmlns:a16="http://schemas.microsoft.com/office/drawing/2014/main" id="{1C390192-0EF9-E248-B238-C80A0B72FAE9}"/>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64F2C5A5-37C2-ED45-ADB3-8267A0F73F3A}"/>
              </a:ext>
            </a:extLst>
          </p:cNvPr>
          <p:cNvSpPr>
            <a:spLocks noGrp="1"/>
          </p:cNvSpPr>
          <p:nvPr>
            <p:ph type="sldNum" sz="quarter" idx="12"/>
          </p:nvPr>
        </p:nvSpPr>
        <p:spPr/>
        <p:txBody>
          <a:bodyPr/>
          <a:lstStyle/>
          <a:p>
            <a:fld id="{8C972C5D-5478-9041-A9A2-23884B5C3A3E}" type="slidenum">
              <a:rPr lang="fr-FR" smtClean="0"/>
              <a:t>‹N°›</a:t>
            </a:fld>
            <a:endParaRPr lang="fr-FR"/>
          </a:p>
        </p:txBody>
      </p:sp>
    </p:spTree>
    <p:extLst>
      <p:ext uri="{BB962C8B-B14F-4D97-AF65-F5344CB8AC3E}">
        <p14:creationId xmlns:p14="http://schemas.microsoft.com/office/powerpoint/2010/main" val="432940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12B55A5-3BE8-5E4A-B15B-C6A8E925FDB4}"/>
              </a:ext>
            </a:extLst>
          </p:cNvPr>
          <p:cNvSpPr>
            <a:spLocks noGrp="1"/>
          </p:cNvSpPr>
          <p:nvPr>
            <p:ph type="title"/>
          </p:nvPr>
        </p:nvSpPr>
        <p:spPr>
          <a:xfrm>
            <a:off x="831850" y="1709738"/>
            <a:ext cx="10515600" cy="2852737"/>
          </a:xfrm>
        </p:spPr>
        <p:txBody>
          <a:bodyPr anchor="b"/>
          <a:lstStyle>
            <a:lvl1pPr>
              <a:defRPr sz="6000"/>
            </a:lvl1pPr>
          </a:lstStyle>
          <a:p>
            <a:r>
              <a:rPr lang="fr-FR"/>
              <a:t>Modifiez le style du titre</a:t>
            </a:r>
          </a:p>
        </p:txBody>
      </p:sp>
      <p:sp>
        <p:nvSpPr>
          <p:cNvPr id="3" name="Espace réservé du texte 2">
            <a:extLst>
              <a:ext uri="{FF2B5EF4-FFF2-40B4-BE49-F238E27FC236}">
                <a16:creationId xmlns:a16="http://schemas.microsoft.com/office/drawing/2014/main" id="{4A45E962-C68A-734B-A9AF-9A5C63DD8D4E}"/>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r>
              <a:rPr lang="fr-FR"/>
              <a:t>Modifier les styles du texte du masque
Deuxième niveau
Troisième niveau
Quatrième niveau
Cinquième niveau</a:t>
            </a:r>
          </a:p>
        </p:txBody>
      </p:sp>
      <p:sp>
        <p:nvSpPr>
          <p:cNvPr id="4" name="Espace réservé de la date 3">
            <a:extLst>
              <a:ext uri="{FF2B5EF4-FFF2-40B4-BE49-F238E27FC236}">
                <a16:creationId xmlns:a16="http://schemas.microsoft.com/office/drawing/2014/main" id="{94F24A75-1FC7-8143-A375-C1F6DB8B7670}"/>
              </a:ext>
            </a:extLst>
          </p:cNvPr>
          <p:cNvSpPr>
            <a:spLocks noGrp="1"/>
          </p:cNvSpPr>
          <p:nvPr>
            <p:ph type="dt" sz="half" idx="10"/>
          </p:nvPr>
        </p:nvSpPr>
        <p:spPr/>
        <p:txBody>
          <a:bodyPr/>
          <a:lstStyle/>
          <a:p>
            <a:fld id="{21531BED-C8EC-AE41-A71F-0C19D15E618D}" type="datetimeFigureOut">
              <a:rPr lang="fr-FR" smtClean="0"/>
              <a:t>27/05/2022</a:t>
            </a:fld>
            <a:endParaRPr lang="fr-FR"/>
          </a:p>
        </p:txBody>
      </p:sp>
      <p:sp>
        <p:nvSpPr>
          <p:cNvPr id="5" name="Espace réservé du pied de page 4">
            <a:extLst>
              <a:ext uri="{FF2B5EF4-FFF2-40B4-BE49-F238E27FC236}">
                <a16:creationId xmlns:a16="http://schemas.microsoft.com/office/drawing/2014/main" id="{E985573B-59F5-684E-ADCB-AB3D33379AB8}"/>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C151D8AF-BAFD-6843-A8C1-EDC9B3EF0768}"/>
              </a:ext>
            </a:extLst>
          </p:cNvPr>
          <p:cNvSpPr>
            <a:spLocks noGrp="1"/>
          </p:cNvSpPr>
          <p:nvPr>
            <p:ph type="sldNum" sz="quarter" idx="12"/>
          </p:nvPr>
        </p:nvSpPr>
        <p:spPr/>
        <p:txBody>
          <a:bodyPr/>
          <a:lstStyle/>
          <a:p>
            <a:fld id="{8C972C5D-5478-9041-A9A2-23884B5C3A3E}" type="slidenum">
              <a:rPr lang="fr-FR" smtClean="0"/>
              <a:t>‹N°›</a:t>
            </a:fld>
            <a:endParaRPr lang="fr-FR"/>
          </a:p>
        </p:txBody>
      </p:sp>
    </p:spTree>
    <p:extLst>
      <p:ext uri="{BB962C8B-B14F-4D97-AF65-F5344CB8AC3E}">
        <p14:creationId xmlns:p14="http://schemas.microsoft.com/office/powerpoint/2010/main" val="393024948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6E17BF2-3979-3746-AB63-65036453B7B5}"/>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4193CC55-A848-3942-841E-6DF0B60EDD93}"/>
              </a:ext>
            </a:extLst>
          </p:cNvPr>
          <p:cNvSpPr>
            <a:spLocks noGrp="1"/>
          </p:cNvSpPr>
          <p:nvPr>
            <p:ph sz="half" idx="1"/>
          </p:nvPr>
        </p:nvSpPr>
        <p:spPr>
          <a:xfrm>
            <a:off x="838200" y="1825625"/>
            <a:ext cx="5181600" cy="4351338"/>
          </a:xfrm>
        </p:spPr>
        <p:txBody>
          <a:bodyPr/>
          <a:lstStyle/>
          <a:p>
            <a:r>
              <a:rPr lang="fr-FR"/>
              <a:t>Modifier les styles du texte du masque
Deuxième niveau
Troisième niveau
Quatrième niveau
Cinquième niveau</a:t>
            </a:r>
          </a:p>
        </p:txBody>
      </p:sp>
      <p:sp>
        <p:nvSpPr>
          <p:cNvPr id="4" name="Espace réservé du contenu 3">
            <a:extLst>
              <a:ext uri="{FF2B5EF4-FFF2-40B4-BE49-F238E27FC236}">
                <a16:creationId xmlns:a16="http://schemas.microsoft.com/office/drawing/2014/main" id="{42511EA7-D185-FE41-9BEE-51225AF7DCC6}"/>
              </a:ext>
            </a:extLst>
          </p:cNvPr>
          <p:cNvSpPr>
            <a:spLocks noGrp="1"/>
          </p:cNvSpPr>
          <p:nvPr>
            <p:ph sz="half" idx="2"/>
          </p:nvPr>
        </p:nvSpPr>
        <p:spPr>
          <a:xfrm>
            <a:off x="6172200" y="1825625"/>
            <a:ext cx="5181600" cy="4351338"/>
          </a:xfrm>
        </p:spPr>
        <p:txBody>
          <a:bodyPr/>
          <a:lstStyle/>
          <a:p>
            <a:r>
              <a:rPr lang="fr-FR"/>
              <a:t>Modifier les styles du texte du masque
Deuxième niveau
Troisième niveau
Quatrième niveau
Cinquième niveau</a:t>
            </a:r>
          </a:p>
        </p:txBody>
      </p:sp>
      <p:sp>
        <p:nvSpPr>
          <p:cNvPr id="5" name="Espace réservé de la date 4">
            <a:extLst>
              <a:ext uri="{FF2B5EF4-FFF2-40B4-BE49-F238E27FC236}">
                <a16:creationId xmlns:a16="http://schemas.microsoft.com/office/drawing/2014/main" id="{8149E310-2D6D-CF42-B05D-D06262E97538}"/>
              </a:ext>
            </a:extLst>
          </p:cNvPr>
          <p:cNvSpPr>
            <a:spLocks noGrp="1"/>
          </p:cNvSpPr>
          <p:nvPr>
            <p:ph type="dt" sz="half" idx="10"/>
          </p:nvPr>
        </p:nvSpPr>
        <p:spPr/>
        <p:txBody>
          <a:bodyPr/>
          <a:lstStyle/>
          <a:p>
            <a:fld id="{21531BED-C8EC-AE41-A71F-0C19D15E618D}" type="datetimeFigureOut">
              <a:rPr lang="fr-FR" smtClean="0"/>
              <a:t>27/05/2022</a:t>
            </a:fld>
            <a:endParaRPr lang="fr-FR"/>
          </a:p>
        </p:txBody>
      </p:sp>
      <p:sp>
        <p:nvSpPr>
          <p:cNvPr id="6" name="Espace réservé du pied de page 5">
            <a:extLst>
              <a:ext uri="{FF2B5EF4-FFF2-40B4-BE49-F238E27FC236}">
                <a16:creationId xmlns:a16="http://schemas.microsoft.com/office/drawing/2014/main" id="{95629B64-0F69-DD4A-A2DA-52E6E9F6A40D}"/>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8C016821-BA44-F74E-974D-A6076C1E21A0}"/>
              </a:ext>
            </a:extLst>
          </p:cNvPr>
          <p:cNvSpPr>
            <a:spLocks noGrp="1"/>
          </p:cNvSpPr>
          <p:nvPr>
            <p:ph type="sldNum" sz="quarter" idx="12"/>
          </p:nvPr>
        </p:nvSpPr>
        <p:spPr/>
        <p:txBody>
          <a:bodyPr/>
          <a:lstStyle/>
          <a:p>
            <a:fld id="{8C972C5D-5478-9041-A9A2-23884B5C3A3E}" type="slidenum">
              <a:rPr lang="fr-FR" smtClean="0"/>
              <a:t>‹N°›</a:t>
            </a:fld>
            <a:endParaRPr lang="fr-FR"/>
          </a:p>
        </p:txBody>
      </p:sp>
    </p:spTree>
    <p:extLst>
      <p:ext uri="{BB962C8B-B14F-4D97-AF65-F5344CB8AC3E}">
        <p14:creationId xmlns:p14="http://schemas.microsoft.com/office/powerpoint/2010/main" val="186872687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E519778-A679-9846-B060-28F906E3308E}"/>
              </a:ext>
            </a:extLst>
          </p:cNvPr>
          <p:cNvSpPr>
            <a:spLocks noGrp="1"/>
          </p:cNvSpPr>
          <p:nvPr>
            <p:ph type="title"/>
          </p:nvPr>
        </p:nvSpPr>
        <p:spPr>
          <a:xfrm>
            <a:off x="839788" y="365125"/>
            <a:ext cx="10515600" cy="1325563"/>
          </a:xfrm>
        </p:spPr>
        <p:txBody>
          <a:bodyPr/>
          <a:lstStyle/>
          <a:p>
            <a:r>
              <a:rPr lang="fr-FR"/>
              <a:t>Modifiez le style du titre</a:t>
            </a:r>
          </a:p>
        </p:txBody>
      </p:sp>
      <p:sp>
        <p:nvSpPr>
          <p:cNvPr id="3" name="Espace réservé du texte 2">
            <a:extLst>
              <a:ext uri="{FF2B5EF4-FFF2-40B4-BE49-F238E27FC236}">
                <a16:creationId xmlns:a16="http://schemas.microsoft.com/office/drawing/2014/main" id="{25E24542-A1B6-9940-BF80-35E2AE52EA9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r>
              <a:rPr lang="fr-FR"/>
              <a:t>Modifier les styles du texte du masque
Deuxième niveau
Troisième niveau
Quatrième niveau
Cinquième niveau</a:t>
            </a:r>
          </a:p>
        </p:txBody>
      </p:sp>
      <p:sp>
        <p:nvSpPr>
          <p:cNvPr id="4" name="Espace réservé du contenu 3">
            <a:extLst>
              <a:ext uri="{FF2B5EF4-FFF2-40B4-BE49-F238E27FC236}">
                <a16:creationId xmlns:a16="http://schemas.microsoft.com/office/drawing/2014/main" id="{D2F9E0D6-14C3-4645-A3F9-F358EB320ED8}"/>
              </a:ext>
            </a:extLst>
          </p:cNvPr>
          <p:cNvSpPr>
            <a:spLocks noGrp="1"/>
          </p:cNvSpPr>
          <p:nvPr>
            <p:ph sz="half" idx="2"/>
          </p:nvPr>
        </p:nvSpPr>
        <p:spPr>
          <a:xfrm>
            <a:off x="839788" y="2505075"/>
            <a:ext cx="5157787" cy="3684588"/>
          </a:xfrm>
        </p:spPr>
        <p:txBody>
          <a:bodyPr/>
          <a:lstStyle/>
          <a:p>
            <a:r>
              <a:rPr lang="fr-FR"/>
              <a:t>Modifier les styles du texte du masque
Deuxième niveau
Troisième niveau
Quatrième niveau
Cinquième niveau</a:t>
            </a:r>
          </a:p>
        </p:txBody>
      </p:sp>
      <p:sp>
        <p:nvSpPr>
          <p:cNvPr id="5" name="Espace réservé du texte 4">
            <a:extLst>
              <a:ext uri="{FF2B5EF4-FFF2-40B4-BE49-F238E27FC236}">
                <a16:creationId xmlns:a16="http://schemas.microsoft.com/office/drawing/2014/main" id="{AF4DD10B-56A7-9249-A529-364AADCD056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r>
              <a:rPr lang="fr-FR"/>
              <a:t>Modifier les styles du texte du masque
Deuxième niveau
Troisième niveau
Quatrième niveau
Cinquième niveau</a:t>
            </a:r>
          </a:p>
        </p:txBody>
      </p:sp>
      <p:sp>
        <p:nvSpPr>
          <p:cNvPr id="6" name="Espace réservé du contenu 5">
            <a:extLst>
              <a:ext uri="{FF2B5EF4-FFF2-40B4-BE49-F238E27FC236}">
                <a16:creationId xmlns:a16="http://schemas.microsoft.com/office/drawing/2014/main" id="{33320FE8-39DE-794D-A1A6-E08FF63F285F}"/>
              </a:ext>
            </a:extLst>
          </p:cNvPr>
          <p:cNvSpPr>
            <a:spLocks noGrp="1"/>
          </p:cNvSpPr>
          <p:nvPr>
            <p:ph sz="quarter" idx="4"/>
          </p:nvPr>
        </p:nvSpPr>
        <p:spPr>
          <a:xfrm>
            <a:off x="6172200" y="2505075"/>
            <a:ext cx="5183188" cy="3684588"/>
          </a:xfrm>
        </p:spPr>
        <p:txBody>
          <a:bodyPr/>
          <a:lstStyle/>
          <a:p>
            <a:r>
              <a:rPr lang="fr-FR"/>
              <a:t>Modifier les styles du texte du masque
Deuxième niveau
Troisième niveau
Quatrième niveau
Cinquième niveau</a:t>
            </a:r>
          </a:p>
        </p:txBody>
      </p:sp>
      <p:sp>
        <p:nvSpPr>
          <p:cNvPr id="7" name="Espace réservé de la date 6">
            <a:extLst>
              <a:ext uri="{FF2B5EF4-FFF2-40B4-BE49-F238E27FC236}">
                <a16:creationId xmlns:a16="http://schemas.microsoft.com/office/drawing/2014/main" id="{B892F333-8EBD-0A40-A39A-222AA8C42CCE}"/>
              </a:ext>
            </a:extLst>
          </p:cNvPr>
          <p:cNvSpPr>
            <a:spLocks noGrp="1"/>
          </p:cNvSpPr>
          <p:nvPr>
            <p:ph type="dt" sz="half" idx="10"/>
          </p:nvPr>
        </p:nvSpPr>
        <p:spPr/>
        <p:txBody>
          <a:bodyPr/>
          <a:lstStyle/>
          <a:p>
            <a:fld id="{21531BED-C8EC-AE41-A71F-0C19D15E618D}" type="datetimeFigureOut">
              <a:rPr lang="fr-FR" smtClean="0"/>
              <a:t>27/05/2022</a:t>
            </a:fld>
            <a:endParaRPr lang="fr-FR"/>
          </a:p>
        </p:txBody>
      </p:sp>
      <p:sp>
        <p:nvSpPr>
          <p:cNvPr id="8" name="Espace réservé du pied de page 7">
            <a:extLst>
              <a:ext uri="{FF2B5EF4-FFF2-40B4-BE49-F238E27FC236}">
                <a16:creationId xmlns:a16="http://schemas.microsoft.com/office/drawing/2014/main" id="{E1C85000-3B11-244E-8B59-731C5CD2B459}"/>
              </a:ext>
            </a:extLst>
          </p:cNvPr>
          <p:cNvSpPr>
            <a:spLocks noGrp="1"/>
          </p:cNvSpPr>
          <p:nvPr>
            <p:ph type="ftr" sz="quarter" idx="11"/>
          </p:nvPr>
        </p:nvSpPr>
        <p:spPr/>
        <p:txBody>
          <a:bodyPr/>
          <a:lstStyle/>
          <a:p>
            <a:endParaRPr lang="fr-FR"/>
          </a:p>
        </p:txBody>
      </p:sp>
      <p:sp>
        <p:nvSpPr>
          <p:cNvPr id="9" name="Espace réservé du numéro de diapositive 8">
            <a:extLst>
              <a:ext uri="{FF2B5EF4-FFF2-40B4-BE49-F238E27FC236}">
                <a16:creationId xmlns:a16="http://schemas.microsoft.com/office/drawing/2014/main" id="{6AFFD24D-6D3A-A945-989C-5D11243DCB0D}"/>
              </a:ext>
            </a:extLst>
          </p:cNvPr>
          <p:cNvSpPr>
            <a:spLocks noGrp="1"/>
          </p:cNvSpPr>
          <p:nvPr>
            <p:ph type="sldNum" sz="quarter" idx="12"/>
          </p:nvPr>
        </p:nvSpPr>
        <p:spPr/>
        <p:txBody>
          <a:bodyPr/>
          <a:lstStyle/>
          <a:p>
            <a:fld id="{8C972C5D-5478-9041-A9A2-23884B5C3A3E}" type="slidenum">
              <a:rPr lang="fr-FR" smtClean="0"/>
              <a:t>‹N°›</a:t>
            </a:fld>
            <a:endParaRPr lang="fr-FR"/>
          </a:p>
        </p:txBody>
      </p:sp>
    </p:spTree>
    <p:extLst>
      <p:ext uri="{BB962C8B-B14F-4D97-AF65-F5344CB8AC3E}">
        <p14:creationId xmlns:p14="http://schemas.microsoft.com/office/powerpoint/2010/main" val="255296151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2188DF8-E58F-764B-848E-F07E10C50E0F}"/>
              </a:ext>
            </a:extLst>
          </p:cNvPr>
          <p:cNvSpPr>
            <a:spLocks noGrp="1"/>
          </p:cNvSpPr>
          <p:nvPr>
            <p:ph type="title"/>
          </p:nvPr>
        </p:nvSpPr>
        <p:spPr/>
        <p:txBody>
          <a:bodyPr/>
          <a:lstStyle/>
          <a:p>
            <a:r>
              <a:rPr lang="fr-FR"/>
              <a:t>Modifiez le style du titre</a:t>
            </a:r>
          </a:p>
        </p:txBody>
      </p:sp>
      <p:sp>
        <p:nvSpPr>
          <p:cNvPr id="3" name="Espace réservé de la date 2">
            <a:extLst>
              <a:ext uri="{FF2B5EF4-FFF2-40B4-BE49-F238E27FC236}">
                <a16:creationId xmlns:a16="http://schemas.microsoft.com/office/drawing/2014/main" id="{B592632D-E92B-114B-8489-D834AC3AEF3C}"/>
              </a:ext>
            </a:extLst>
          </p:cNvPr>
          <p:cNvSpPr>
            <a:spLocks noGrp="1"/>
          </p:cNvSpPr>
          <p:nvPr>
            <p:ph type="dt" sz="half" idx="10"/>
          </p:nvPr>
        </p:nvSpPr>
        <p:spPr/>
        <p:txBody>
          <a:bodyPr/>
          <a:lstStyle/>
          <a:p>
            <a:fld id="{21531BED-C8EC-AE41-A71F-0C19D15E618D}" type="datetimeFigureOut">
              <a:rPr lang="fr-FR" smtClean="0"/>
              <a:t>27/05/2022</a:t>
            </a:fld>
            <a:endParaRPr lang="fr-FR"/>
          </a:p>
        </p:txBody>
      </p:sp>
      <p:sp>
        <p:nvSpPr>
          <p:cNvPr id="4" name="Espace réservé du pied de page 3">
            <a:extLst>
              <a:ext uri="{FF2B5EF4-FFF2-40B4-BE49-F238E27FC236}">
                <a16:creationId xmlns:a16="http://schemas.microsoft.com/office/drawing/2014/main" id="{18F92DB9-9B13-8148-8A72-5219548CFE4E}"/>
              </a:ext>
            </a:extLst>
          </p:cNvPr>
          <p:cNvSpPr>
            <a:spLocks noGrp="1"/>
          </p:cNvSpPr>
          <p:nvPr>
            <p:ph type="ftr" sz="quarter" idx="11"/>
          </p:nvPr>
        </p:nvSpPr>
        <p:spPr/>
        <p:txBody>
          <a:bodyPr/>
          <a:lstStyle/>
          <a:p>
            <a:endParaRPr lang="fr-FR"/>
          </a:p>
        </p:txBody>
      </p:sp>
      <p:sp>
        <p:nvSpPr>
          <p:cNvPr id="5" name="Espace réservé du numéro de diapositive 4">
            <a:extLst>
              <a:ext uri="{FF2B5EF4-FFF2-40B4-BE49-F238E27FC236}">
                <a16:creationId xmlns:a16="http://schemas.microsoft.com/office/drawing/2014/main" id="{56D5E9E7-332E-7F4F-B98D-4D0971C68D3F}"/>
              </a:ext>
            </a:extLst>
          </p:cNvPr>
          <p:cNvSpPr>
            <a:spLocks noGrp="1"/>
          </p:cNvSpPr>
          <p:nvPr>
            <p:ph type="sldNum" sz="quarter" idx="12"/>
          </p:nvPr>
        </p:nvSpPr>
        <p:spPr/>
        <p:txBody>
          <a:bodyPr/>
          <a:lstStyle/>
          <a:p>
            <a:fld id="{8C972C5D-5478-9041-A9A2-23884B5C3A3E}" type="slidenum">
              <a:rPr lang="fr-FR" smtClean="0"/>
              <a:t>‹N°›</a:t>
            </a:fld>
            <a:endParaRPr lang="fr-FR"/>
          </a:p>
        </p:txBody>
      </p:sp>
    </p:spTree>
    <p:extLst>
      <p:ext uri="{BB962C8B-B14F-4D97-AF65-F5344CB8AC3E}">
        <p14:creationId xmlns:p14="http://schemas.microsoft.com/office/powerpoint/2010/main" val="295980274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A55F62C4-D7C7-9C41-AD9D-34FA946A94D7}"/>
              </a:ext>
            </a:extLst>
          </p:cNvPr>
          <p:cNvSpPr>
            <a:spLocks noGrp="1"/>
          </p:cNvSpPr>
          <p:nvPr>
            <p:ph type="dt" sz="half" idx="10"/>
          </p:nvPr>
        </p:nvSpPr>
        <p:spPr/>
        <p:txBody>
          <a:bodyPr/>
          <a:lstStyle/>
          <a:p>
            <a:fld id="{21531BED-C8EC-AE41-A71F-0C19D15E618D}" type="datetimeFigureOut">
              <a:rPr lang="fr-FR" smtClean="0"/>
              <a:t>27/05/2022</a:t>
            </a:fld>
            <a:endParaRPr lang="fr-FR"/>
          </a:p>
        </p:txBody>
      </p:sp>
      <p:sp>
        <p:nvSpPr>
          <p:cNvPr id="3" name="Espace réservé du pied de page 2">
            <a:extLst>
              <a:ext uri="{FF2B5EF4-FFF2-40B4-BE49-F238E27FC236}">
                <a16:creationId xmlns:a16="http://schemas.microsoft.com/office/drawing/2014/main" id="{39CEE214-6C5B-194A-9E9E-2519BF004372}"/>
              </a:ext>
            </a:extLst>
          </p:cNvPr>
          <p:cNvSpPr>
            <a:spLocks noGrp="1"/>
          </p:cNvSpPr>
          <p:nvPr>
            <p:ph type="ftr" sz="quarter" idx="11"/>
          </p:nvPr>
        </p:nvSpPr>
        <p:spPr/>
        <p:txBody>
          <a:bodyPr/>
          <a:lstStyle/>
          <a:p>
            <a:endParaRPr lang="fr-FR"/>
          </a:p>
        </p:txBody>
      </p:sp>
      <p:sp>
        <p:nvSpPr>
          <p:cNvPr id="4" name="Espace réservé du numéro de diapositive 3">
            <a:extLst>
              <a:ext uri="{FF2B5EF4-FFF2-40B4-BE49-F238E27FC236}">
                <a16:creationId xmlns:a16="http://schemas.microsoft.com/office/drawing/2014/main" id="{019A0C71-9466-5F48-9A34-D683FE48A0C3}"/>
              </a:ext>
            </a:extLst>
          </p:cNvPr>
          <p:cNvSpPr>
            <a:spLocks noGrp="1"/>
          </p:cNvSpPr>
          <p:nvPr>
            <p:ph type="sldNum" sz="quarter" idx="12"/>
          </p:nvPr>
        </p:nvSpPr>
        <p:spPr/>
        <p:txBody>
          <a:bodyPr/>
          <a:lstStyle/>
          <a:p>
            <a:fld id="{8C972C5D-5478-9041-A9A2-23884B5C3A3E}" type="slidenum">
              <a:rPr lang="fr-FR" smtClean="0"/>
              <a:t>‹N°›</a:t>
            </a:fld>
            <a:endParaRPr lang="fr-FR"/>
          </a:p>
        </p:txBody>
      </p:sp>
    </p:spTree>
    <p:extLst>
      <p:ext uri="{BB962C8B-B14F-4D97-AF65-F5344CB8AC3E}">
        <p14:creationId xmlns:p14="http://schemas.microsoft.com/office/powerpoint/2010/main" val="147440930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11BB111-8BFC-8345-9220-B08BE8AC6C2E}"/>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du contenu 2">
            <a:extLst>
              <a:ext uri="{FF2B5EF4-FFF2-40B4-BE49-F238E27FC236}">
                <a16:creationId xmlns:a16="http://schemas.microsoft.com/office/drawing/2014/main" id="{BD6CCE5B-AC29-6B43-99DC-BD100B7C053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r>
              <a:rPr lang="fr-FR"/>
              <a:t>Modifier les styles du texte du masque
Deuxième niveau
Troisième niveau
Quatrième niveau
Cinquième niveau</a:t>
            </a:r>
          </a:p>
        </p:txBody>
      </p:sp>
      <p:sp>
        <p:nvSpPr>
          <p:cNvPr id="4" name="Espace réservé du texte 3">
            <a:extLst>
              <a:ext uri="{FF2B5EF4-FFF2-40B4-BE49-F238E27FC236}">
                <a16:creationId xmlns:a16="http://schemas.microsoft.com/office/drawing/2014/main" id="{BC91AF41-F47E-5B48-9961-5557A1DFAE6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r>
              <a:rPr lang="fr-FR"/>
              <a:t>Modifier les styles du texte du masque
Deuxième niveau
Troisième niveau
Quatrième niveau
Cinquième niveau</a:t>
            </a:r>
          </a:p>
        </p:txBody>
      </p:sp>
      <p:sp>
        <p:nvSpPr>
          <p:cNvPr id="5" name="Espace réservé de la date 4">
            <a:extLst>
              <a:ext uri="{FF2B5EF4-FFF2-40B4-BE49-F238E27FC236}">
                <a16:creationId xmlns:a16="http://schemas.microsoft.com/office/drawing/2014/main" id="{6E1AA998-9DF8-BC4E-971E-8333D7A2327B}"/>
              </a:ext>
            </a:extLst>
          </p:cNvPr>
          <p:cNvSpPr>
            <a:spLocks noGrp="1"/>
          </p:cNvSpPr>
          <p:nvPr>
            <p:ph type="dt" sz="half" idx="10"/>
          </p:nvPr>
        </p:nvSpPr>
        <p:spPr/>
        <p:txBody>
          <a:bodyPr/>
          <a:lstStyle/>
          <a:p>
            <a:fld id="{21531BED-C8EC-AE41-A71F-0C19D15E618D}" type="datetimeFigureOut">
              <a:rPr lang="fr-FR" smtClean="0"/>
              <a:t>27/05/2022</a:t>
            </a:fld>
            <a:endParaRPr lang="fr-FR"/>
          </a:p>
        </p:txBody>
      </p:sp>
      <p:sp>
        <p:nvSpPr>
          <p:cNvPr id="6" name="Espace réservé du pied de page 5">
            <a:extLst>
              <a:ext uri="{FF2B5EF4-FFF2-40B4-BE49-F238E27FC236}">
                <a16:creationId xmlns:a16="http://schemas.microsoft.com/office/drawing/2014/main" id="{B46B3410-7F92-4C4A-8D4A-0957567D4770}"/>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4B7FC95E-5866-C74F-94E5-AA975331B962}"/>
              </a:ext>
            </a:extLst>
          </p:cNvPr>
          <p:cNvSpPr>
            <a:spLocks noGrp="1"/>
          </p:cNvSpPr>
          <p:nvPr>
            <p:ph type="sldNum" sz="quarter" idx="12"/>
          </p:nvPr>
        </p:nvSpPr>
        <p:spPr/>
        <p:txBody>
          <a:bodyPr/>
          <a:lstStyle/>
          <a:p>
            <a:fld id="{8C972C5D-5478-9041-A9A2-23884B5C3A3E}" type="slidenum">
              <a:rPr lang="fr-FR" smtClean="0"/>
              <a:t>‹N°›</a:t>
            </a:fld>
            <a:endParaRPr lang="fr-FR"/>
          </a:p>
        </p:txBody>
      </p:sp>
    </p:spTree>
    <p:extLst>
      <p:ext uri="{BB962C8B-B14F-4D97-AF65-F5344CB8AC3E}">
        <p14:creationId xmlns:p14="http://schemas.microsoft.com/office/powerpoint/2010/main" val="28536793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C6A020E-485C-6743-AFC3-5108BA5C54CB}"/>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pour une image  2">
            <a:extLst>
              <a:ext uri="{FF2B5EF4-FFF2-40B4-BE49-F238E27FC236}">
                <a16:creationId xmlns:a16="http://schemas.microsoft.com/office/drawing/2014/main" id="{A4BC41BA-6AD0-AB40-B507-2A266A26E34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a:extLst>
              <a:ext uri="{FF2B5EF4-FFF2-40B4-BE49-F238E27FC236}">
                <a16:creationId xmlns:a16="http://schemas.microsoft.com/office/drawing/2014/main" id="{3F3ADEE6-E9B4-F747-B1C6-1F0A93860C9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r>
              <a:rPr lang="fr-FR"/>
              <a:t>Modifier les styles du texte du masque
Deuxième niveau
Troisième niveau
Quatrième niveau
Cinquième niveau</a:t>
            </a:r>
          </a:p>
        </p:txBody>
      </p:sp>
      <p:sp>
        <p:nvSpPr>
          <p:cNvPr id="5" name="Espace réservé de la date 4">
            <a:extLst>
              <a:ext uri="{FF2B5EF4-FFF2-40B4-BE49-F238E27FC236}">
                <a16:creationId xmlns:a16="http://schemas.microsoft.com/office/drawing/2014/main" id="{4CE246CB-3E67-5E4E-9EA9-34AC96A80C9D}"/>
              </a:ext>
            </a:extLst>
          </p:cNvPr>
          <p:cNvSpPr>
            <a:spLocks noGrp="1"/>
          </p:cNvSpPr>
          <p:nvPr>
            <p:ph type="dt" sz="half" idx="10"/>
          </p:nvPr>
        </p:nvSpPr>
        <p:spPr/>
        <p:txBody>
          <a:bodyPr/>
          <a:lstStyle/>
          <a:p>
            <a:fld id="{21531BED-C8EC-AE41-A71F-0C19D15E618D}" type="datetimeFigureOut">
              <a:rPr lang="fr-FR" smtClean="0"/>
              <a:t>27/05/2022</a:t>
            </a:fld>
            <a:endParaRPr lang="fr-FR"/>
          </a:p>
        </p:txBody>
      </p:sp>
      <p:sp>
        <p:nvSpPr>
          <p:cNvPr id="6" name="Espace réservé du pied de page 5">
            <a:extLst>
              <a:ext uri="{FF2B5EF4-FFF2-40B4-BE49-F238E27FC236}">
                <a16:creationId xmlns:a16="http://schemas.microsoft.com/office/drawing/2014/main" id="{3D876DF9-EE68-3C43-8384-98E82B225833}"/>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19D67F98-50BE-764D-87FB-E24214FA4320}"/>
              </a:ext>
            </a:extLst>
          </p:cNvPr>
          <p:cNvSpPr>
            <a:spLocks noGrp="1"/>
          </p:cNvSpPr>
          <p:nvPr>
            <p:ph type="sldNum" sz="quarter" idx="12"/>
          </p:nvPr>
        </p:nvSpPr>
        <p:spPr/>
        <p:txBody>
          <a:bodyPr/>
          <a:lstStyle/>
          <a:p>
            <a:fld id="{8C972C5D-5478-9041-A9A2-23884B5C3A3E}" type="slidenum">
              <a:rPr lang="fr-FR" smtClean="0"/>
              <a:t>‹N°›</a:t>
            </a:fld>
            <a:endParaRPr lang="fr-FR"/>
          </a:p>
        </p:txBody>
      </p:sp>
    </p:spTree>
    <p:extLst>
      <p:ext uri="{BB962C8B-B14F-4D97-AF65-F5344CB8AC3E}">
        <p14:creationId xmlns:p14="http://schemas.microsoft.com/office/powerpoint/2010/main" val="53008527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EF2A5022-1284-E54E-B0E0-D4D63E2F209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a:extLst>
              <a:ext uri="{FF2B5EF4-FFF2-40B4-BE49-F238E27FC236}">
                <a16:creationId xmlns:a16="http://schemas.microsoft.com/office/drawing/2014/main" id="{87F8A7A0-33D0-EB43-8CC2-28CD5D25A63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r>
              <a:rPr lang="fr-FR"/>
              <a:t>Modifier les styles du texte du masque
Deuxième niveau
Troisième niveau
Quatrième niveau
Cinquième niveau</a:t>
            </a:r>
          </a:p>
        </p:txBody>
      </p:sp>
      <p:sp>
        <p:nvSpPr>
          <p:cNvPr id="4" name="Espace réservé de la date 3">
            <a:extLst>
              <a:ext uri="{FF2B5EF4-FFF2-40B4-BE49-F238E27FC236}">
                <a16:creationId xmlns:a16="http://schemas.microsoft.com/office/drawing/2014/main" id="{813E0E67-D503-2D46-9859-CD159C99D40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1531BED-C8EC-AE41-A71F-0C19D15E618D}" type="datetimeFigureOut">
              <a:rPr lang="fr-FR" smtClean="0"/>
              <a:t>27/05/2022</a:t>
            </a:fld>
            <a:endParaRPr lang="fr-FR"/>
          </a:p>
        </p:txBody>
      </p:sp>
      <p:sp>
        <p:nvSpPr>
          <p:cNvPr id="5" name="Espace réservé du pied de page 4">
            <a:extLst>
              <a:ext uri="{FF2B5EF4-FFF2-40B4-BE49-F238E27FC236}">
                <a16:creationId xmlns:a16="http://schemas.microsoft.com/office/drawing/2014/main" id="{945FBAC1-F3F9-EA4D-BF9E-6CF708A7F97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a:extLst>
              <a:ext uri="{FF2B5EF4-FFF2-40B4-BE49-F238E27FC236}">
                <a16:creationId xmlns:a16="http://schemas.microsoft.com/office/drawing/2014/main" id="{2D38C7FE-9800-7B44-AB01-CFD0B8A663F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C972C5D-5478-9041-A9A2-23884B5C3A3E}" type="slidenum">
              <a:rPr lang="fr-FR" smtClean="0"/>
              <a:t>‹N°›</a:t>
            </a:fld>
            <a:endParaRPr lang="fr-FR"/>
          </a:p>
        </p:txBody>
      </p:sp>
    </p:spTree>
    <p:extLst>
      <p:ext uri="{BB962C8B-B14F-4D97-AF65-F5344CB8AC3E}">
        <p14:creationId xmlns:p14="http://schemas.microsoft.com/office/powerpoint/2010/main" val="419739008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2.xml"/><Relationship Id="rId4" Type="http://schemas.microsoft.com/office/2018/10/relationships/comments" Target="../comments/modernComment_100_28997A03.xml"/></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2.xml"/><Relationship Id="rId1" Type="http://schemas.openxmlformats.org/officeDocument/2006/relationships/tags" Target="../tags/tag3.xml"/></Relationships>
</file>

<file path=ppt/slides/_rels/slide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microsoft.com/office/2018/10/relationships/comments" Target="../comments/modernComment_10F_6CE48E19.xml"/></Relationships>
</file>

<file path=ppt/slides/_rels/slide4.xml.rels><?xml version="1.0" encoding="UTF-8" standalone="yes"?>
<Relationships xmlns="http://schemas.openxmlformats.org/package/2006/relationships"><Relationship Id="rId3" Type="http://schemas.microsoft.com/office/2018/10/relationships/comments" Target="../comments/modernComment_103_F62773EB.xml"/><Relationship Id="rId2" Type="http://schemas.openxmlformats.org/officeDocument/2006/relationships/slideLayout" Target="../slideLayouts/slideLayout2.xml"/><Relationship Id="rId1" Type="http://schemas.openxmlformats.org/officeDocument/2006/relationships/tags" Target="../tags/tag4.xml"/></Relationships>
</file>

<file path=ppt/slides/_rels/slide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5.xml"/></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2.xml"/><Relationship Id="rId1" Type="http://schemas.openxmlformats.org/officeDocument/2006/relationships/tags" Target="../tags/tag6.xml"/></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2.xml"/><Relationship Id="rId1" Type="http://schemas.openxmlformats.org/officeDocument/2006/relationships/tags" Target="../tags/tag7.xml"/><Relationship Id="rId4" Type="http://schemas.microsoft.com/office/2018/10/relationships/comments" Target="../comments/modernComment_109_97CDA92C.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E0D33CC-28B2-314F-A399-FE0FDC2C3761}"/>
              </a:ext>
            </a:extLst>
          </p:cNvPr>
          <p:cNvSpPr>
            <a:spLocks noGrp="1"/>
          </p:cNvSpPr>
          <p:nvPr>
            <p:ph type="ctrTitle"/>
          </p:nvPr>
        </p:nvSpPr>
        <p:spPr>
          <a:xfrm>
            <a:off x="1713358" y="363072"/>
            <a:ext cx="8988510" cy="3496409"/>
          </a:xfrm>
        </p:spPr>
        <p:style>
          <a:lnRef idx="1">
            <a:schemeClr val="accent6"/>
          </a:lnRef>
          <a:fillRef idx="2">
            <a:schemeClr val="accent6"/>
          </a:fillRef>
          <a:effectRef idx="1">
            <a:schemeClr val="accent6"/>
          </a:effectRef>
          <a:fontRef idx="minor">
            <a:schemeClr val="dk1"/>
          </a:fontRef>
        </p:style>
        <p:txBody>
          <a:bodyPr>
            <a:normAutofit/>
          </a:bodyPr>
          <a:lstStyle/>
          <a:p>
            <a:r>
              <a:rPr lang="fr-FR" sz="4400" dirty="0"/>
              <a:t>La prise en charge médicale des enfants ayant une variation du développement génital </a:t>
            </a:r>
            <a:br>
              <a:rPr lang="fr-FR" sz="4400" dirty="0"/>
            </a:br>
            <a:r>
              <a:rPr lang="fr-FR" sz="4400" dirty="0"/>
              <a:t>— cadre juridique —</a:t>
            </a:r>
            <a:br>
              <a:rPr lang="fr-FR" sz="4400" dirty="0"/>
            </a:br>
            <a:r>
              <a:rPr lang="fr-FR" sz="4400" dirty="0"/>
              <a:t> </a:t>
            </a:r>
          </a:p>
        </p:txBody>
      </p:sp>
      <p:sp>
        <p:nvSpPr>
          <p:cNvPr id="3" name="Sous-titre 2">
            <a:extLst>
              <a:ext uri="{FF2B5EF4-FFF2-40B4-BE49-F238E27FC236}">
                <a16:creationId xmlns:a16="http://schemas.microsoft.com/office/drawing/2014/main" id="{4B3F6668-E6E7-8640-839B-1762B4FBD846}"/>
              </a:ext>
            </a:extLst>
          </p:cNvPr>
          <p:cNvSpPr>
            <a:spLocks noGrp="1"/>
          </p:cNvSpPr>
          <p:nvPr>
            <p:ph type="subTitle" idx="1"/>
          </p:nvPr>
        </p:nvSpPr>
        <p:spPr>
          <a:xfrm>
            <a:off x="1713358" y="3859481"/>
            <a:ext cx="8988510" cy="2553714"/>
          </a:xfrm>
          <a:ln>
            <a:noFill/>
          </a:ln>
        </p:spPr>
        <p:style>
          <a:lnRef idx="2">
            <a:schemeClr val="accent6"/>
          </a:lnRef>
          <a:fillRef idx="1">
            <a:schemeClr val="lt1"/>
          </a:fillRef>
          <a:effectRef idx="0">
            <a:schemeClr val="accent6"/>
          </a:effectRef>
          <a:fontRef idx="minor">
            <a:schemeClr val="dk1"/>
          </a:fontRef>
        </p:style>
        <p:txBody>
          <a:bodyPr>
            <a:normAutofit fontScale="77500" lnSpcReduction="20000"/>
          </a:bodyPr>
          <a:lstStyle/>
          <a:p>
            <a:endParaRPr lang="fr-FR" sz="2800" dirty="0"/>
          </a:p>
          <a:p>
            <a:r>
              <a:rPr lang="fr-FR" sz="2800" dirty="0"/>
              <a:t>Laurence Brunet</a:t>
            </a:r>
          </a:p>
          <a:p>
            <a:r>
              <a:rPr lang="fr-FR" sz="2800" dirty="0"/>
              <a:t>Paris 1, ISJPS- APHP, </a:t>
            </a:r>
            <a:r>
              <a:rPr lang="fr-FR" sz="2800" dirty="0">
                <a:solidFill>
                  <a:schemeClr val="tx1"/>
                </a:solidFill>
              </a:rPr>
              <a:t>Hôpital Bicêtre (CRMR Dev </a:t>
            </a:r>
            <a:r>
              <a:rPr lang="fr-FR" sz="2800" dirty="0" err="1">
                <a:solidFill>
                  <a:schemeClr val="tx1"/>
                </a:solidFill>
              </a:rPr>
              <a:t>Gen</a:t>
            </a:r>
            <a:r>
              <a:rPr lang="fr-FR" sz="2800" dirty="0">
                <a:solidFill>
                  <a:schemeClr val="tx1"/>
                </a:solidFill>
              </a:rPr>
              <a:t>)</a:t>
            </a:r>
          </a:p>
          <a:p>
            <a:endParaRPr lang="fr-FR" sz="2800" dirty="0"/>
          </a:p>
          <a:p>
            <a:r>
              <a:rPr lang="fr-FR" sz="2800" dirty="0"/>
              <a:t>Conseil de l’Europe, CDBIO 31 mai 2022</a:t>
            </a:r>
          </a:p>
          <a:p>
            <a:r>
              <a:rPr lang="fr-FR" dirty="0" err="1"/>
              <a:t>Seminar</a:t>
            </a:r>
            <a:r>
              <a:rPr lang="fr-FR" dirty="0"/>
              <a:t> on </a:t>
            </a:r>
            <a:r>
              <a:rPr lang="fr-FR" dirty="0" err="1"/>
              <a:t>Early</a:t>
            </a:r>
            <a:r>
              <a:rPr lang="fr-FR" dirty="0"/>
              <a:t> intervention on </a:t>
            </a:r>
            <a:r>
              <a:rPr lang="fr-FR" dirty="0" err="1"/>
              <a:t>intersex</a:t>
            </a:r>
            <a:r>
              <a:rPr lang="fr-FR" dirty="0"/>
              <a:t> </a:t>
            </a:r>
            <a:r>
              <a:rPr lang="fr-FR" dirty="0" err="1"/>
              <a:t>children</a:t>
            </a:r>
            <a:endParaRPr lang="fr-FR" dirty="0"/>
          </a:p>
          <a:p>
            <a:r>
              <a:rPr lang="fr-FR" dirty="0" err="1"/>
              <a:t>Promoting</a:t>
            </a:r>
            <a:r>
              <a:rPr lang="fr-FR" dirty="0"/>
              <a:t> the </a:t>
            </a:r>
            <a:r>
              <a:rPr lang="fr-FR" dirty="0" err="1"/>
              <a:t>Rights</a:t>
            </a:r>
            <a:r>
              <a:rPr lang="fr-FR" dirty="0"/>
              <a:t> of the Child</a:t>
            </a:r>
          </a:p>
          <a:p>
            <a:endParaRPr lang="fr-FR" sz="2800" dirty="0"/>
          </a:p>
        </p:txBody>
      </p:sp>
    </p:spTree>
    <p:custDataLst>
      <p:tags r:id="rId1"/>
    </p:custDataLst>
    <p:extLst>
      <p:ext uri="{BB962C8B-B14F-4D97-AF65-F5344CB8AC3E}">
        <p14:creationId xmlns:p14="http://schemas.microsoft.com/office/powerpoint/2010/main" val="681146883"/>
      </p:ext>
    </p:extLst>
  </p:cSld>
  <p:clrMapOvr>
    <a:masterClrMapping/>
  </p:clrMapOvr>
  <p:extLst mod="1">
    <p:ext uri="{6950BFC3-D8DA-4A85-94F7-54DA5524770B}">
      <p188:commentRel xmlns:p188="http://schemas.microsoft.com/office/powerpoint/2018/8/main" xmlns="" r:id="rId4"/>
    </p:ext>
  </p:extLs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E0C9BC5-9116-FD4C-9A8D-1889FD0F0D2D}"/>
              </a:ext>
            </a:extLst>
          </p:cNvPr>
          <p:cNvSpPr>
            <a:spLocks noGrp="1"/>
          </p:cNvSpPr>
          <p:nvPr>
            <p:ph type="title"/>
          </p:nvPr>
        </p:nvSpPr>
        <p:spPr>
          <a:xfrm>
            <a:off x="838200" y="138785"/>
            <a:ext cx="10515600" cy="464024"/>
          </a:xfrm>
        </p:spPr>
        <p:style>
          <a:lnRef idx="1">
            <a:schemeClr val="accent6"/>
          </a:lnRef>
          <a:fillRef idx="2">
            <a:schemeClr val="accent6"/>
          </a:fillRef>
          <a:effectRef idx="1">
            <a:schemeClr val="accent6"/>
          </a:effectRef>
          <a:fontRef idx="minor">
            <a:schemeClr val="dk1"/>
          </a:fontRef>
        </p:style>
        <p:txBody>
          <a:bodyPr>
            <a:noAutofit/>
          </a:bodyPr>
          <a:lstStyle/>
          <a:p>
            <a:pPr algn="ctr"/>
            <a:r>
              <a:rPr lang="fr-FR" sz="3200" b="1" dirty="0"/>
              <a:t>Contexte en France</a:t>
            </a:r>
          </a:p>
        </p:txBody>
      </p:sp>
      <p:sp>
        <p:nvSpPr>
          <p:cNvPr id="3" name="Espace réservé du contenu 2">
            <a:extLst>
              <a:ext uri="{FF2B5EF4-FFF2-40B4-BE49-F238E27FC236}">
                <a16:creationId xmlns:a16="http://schemas.microsoft.com/office/drawing/2014/main" id="{9AE8AF5E-9125-C44D-B17A-66FB51FFEEB0}"/>
              </a:ext>
            </a:extLst>
          </p:cNvPr>
          <p:cNvSpPr>
            <a:spLocks noGrp="1"/>
          </p:cNvSpPr>
          <p:nvPr>
            <p:ph idx="1"/>
          </p:nvPr>
        </p:nvSpPr>
        <p:spPr>
          <a:xfrm>
            <a:off x="838200" y="750627"/>
            <a:ext cx="10515600" cy="5813946"/>
          </a:xfrm>
        </p:spPr>
        <p:style>
          <a:lnRef idx="2">
            <a:schemeClr val="accent6"/>
          </a:lnRef>
          <a:fillRef idx="1">
            <a:schemeClr val="lt1"/>
          </a:fillRef>
          <a:effectRef idx="0">
            <a:schemeClr val="accent6"/>
          </a:effectRef>
          <a:fontRef idx="minor">
            <a:schemeClr val="dk1"/>
          </a:fontRef>
        </p:style>
        <p:txBody>
          <a:bodyPr>
            <a:normAutofit fontScale="40000" lnSpcReduction="20000"/>
          </a:bodyPr>
          <a:lstStyle/>
          <a:p>
            <a:pPr>
              <a:lnSpc>
                <a:spcPct val="120000"/>
              </a:lnSpc>
            </a:pPr>
            <a:r>
              <a:rPr lang="fr-FR" sz="5000" dirty="0"/>
              <a:t>condamnations des actes de conformation sexuée par les instances européennes et internationales</a:t>
            </a:r>
          </a:p>
          <a:p>
            <a:pPr>
              <a:lnSpc>
                <a:spcPct val="120000"/>
              </a:lnSpc>
            </a:pPr>
            <a:r>
              <a:rPr lang="fr-FR" sz="5000" dirty="0"/>
              <a:t> renforcement de l’activisme associatif</a:t>
            </a:r>
          </a:p>
          <a:p>
            <a:pPr>
              <a:lnSpc>
                <a:spcPct val="120000"/>
              </a:lnSpc>
            </a:pPr>
            <a:r>
              <a:rPr lang="fr-FR" sz="5000" dirty="0"/>
              <a:t>« enfants VDG » mis à l’agenda de la révision de la loi de bioéthique</a:t>
            </a:r>
          </a:p>
          <a:p>
            <a:pPr lvl="1">
              <a:lnSpc>
                <a:spcPct val="120000"/>
              </a:lnSpc>
            </a:pPr>
            <a:r>
              <a:rPr lang="fr-FR" sz="4000" dirty="0"/>
              <a:t>rapport de la délégation DDF 2017 </a:t>
            </a:r>
          </a:p>
          <a:p>
            <a:pPr lvl="1">
              <a:lnSpc>
                <a:spcPct val="120000"/>
              </a:lnSpc>
            </a:pPr>
            <a:r>
              <a:rPr lang="fr-FR" sz="4000" dirty="0"/>
              <a:t>rapport CE 2018 (lettre du 1</a:t>
            </a:r>
            <a:r>
              <a:rPr lang="fr-FR" sz="4000" baseline="30000" dirty="0"/>
              <a:t>er</a:t>
            </a:r>
            <a:r>
              <a:rPr lang="fr-FR" sz="4000" dirty="0"/>
              <a:t> ministre, 6.12.2017)</a:t>
            </a:r>
          </a:p>
          <a:p>
            <a:pPr lvl="1">
              <a:lnSpc>
                <a:spcPct val="120000"/>
              </a:lnSpc>
              <a:spcBef>
                <a:spcPts val="0"/>
              </a:spcBef>
              <a:buFont typeface="Arial" charset="0"/>
              <a:buChar char="•"/>
            </a:pPr>
            <a:r>
              <a:rPr lang="fr-FR" sz="4000" dirty="0"/>
              <a:t>avis DDD (2018)  </a:t>
            </a:r>
          </a:p>
          <a:p>
            <a:pPr lvl="1">
              <a:lnSpc>
                <a:spcPct val="120000"/>
              </a:lnSpc>
              <a:spcBef>
                <a:spcPts val="0"/>
              </a:spcBef>
              <a:buFont typeface="Arial" charset="0"/>
              <a:buChar char="•"/>
            </a:pPr>
            <a:r>
              <a:rPr lang="fr-FR" sz="4000" dirty="0"/>
              <a:t>avis CNCDH (2019) </a:t>
            </a:r>
          </a:p>
          <a:p>
            <a:pPr marL="457200" lvl="1" indent="0">
              <a:lnSpc>
                <a:spcPct val="120000"/>
              </a:lnSpc>
              <a:spcBef>
                <a:spcPts val="0"/>
              </a:spcBef>
              <a:buNone/>
            </a:pPr>
            <a:endParaRPr lang="fr-FR" sz="2800" dirty="0"/>
          </a:p>
          <a:p>
            <a:pPr marL="914400" lvl="2" indent="0">
              <a:lnSpc>
                <a:spcPct val="120000"/>
              </a:lnSpc>
              <a:spcBef>
                <a:spcPts val="0"/>
              </a:spcBef>
              <a:buNone/>
            </a:pPr>
            <a:r>
              <a:rPr lang="fr-FR" sz="4000" dirty="0"/>
              <a:t>alerte convergente sur la nécessité de modifier le paradigme de prise en charge des enfants VDG : </a:t>
            </a:r>
          </a:p>
          <a:p>
            <a:pPr lvl="3">
              <a:lnSpc>
                <a:spcPct val="120000"/>
              </a:lnSpc>
              <a:spcBef>
                <a:spcPts val="0"/>
              </a:spcBef>
            </a:pPr>
            <a:r>
              <a:rPr lang="fr-FR" sz="4000" dirty="0">
                <a:solidFill>
                  <a:srgbClr val="C00000"/>
                </a:solidFill>
              </a:rPr>
              <a:t>strict respect de l’art. 16-3 cciv (nécessité médicale)</a:t>
            </a:r>
          </a:p>
          <a:p>
            <a:pPr lvl="3">
              <a:lnSpc>
                <a:spcPct val="120000"/>
              </a:lnSpc>
              <a:spcBef>
                <a:spcPts val="0"/>
              </a:spcBef>
            </a:pPr>
            <a:r>
              <a:rPr lang="fr-FR" sz="4000" dirty="0">
                <a:solidFill>
                  <a:srgbClr val="C00000"/>
                </a:solidFill>
              </a:rPr>
              <a:t>la conformation esthétique des organes génitaux aux standards masculin ou féminin ne constitue pas une nécessité médicale</a:t>
            </a:r>
          </a:p>
          <a:p>
            <a:pPr marL="457200" lvl="1" indent="0">
              <a:lnSpc>
                <a:spcPct val="120000"/>
              </a:lnSpc>
              <a:spcBef>
                <a:spcPts val="0"/>
              </a:spcBef>
              <a:buNone/>
            </a:pPr>
            <a:endParaRPr lang="fr-FR" sz="3800" dirty="0"/>
          </a:p>
          <a:p>
            <a:pPr>
              <a:lnSpc>
                <a:spcPct val="120000"/>
              </a:lnSpc>
              <a:spcBef>
                <a:spcPts val="0"/>
              </a:spcBef>
            </a:pPr>
            <a:r>
              <a:rPr lang="fr-FR" sz="5000" dirty="0"/>
              <a:t>ouverture des débats parlementaires  sur la révision de la loi de bioéthique </a:t>
            </a:r>
          </a:p>
          <a:p>
            <a:pPr marL="457200" lvl="1" indent="0">
              <a:lnSpc>
                <a:spcPct val="120000"/>
              </a:lnSpc>
              <a:spcBef>
                <a:spcPts val="0"/>
              </a:spcBef>
              <a:buNone/>
            </a:pPr>
            <a:r>
              <a:rPr lang="fr-FR" sz="3600" dirty="0"/>
              <a:t>-  position initiale du gouvernement =  améliorer la prise en charge par réseau des équipes expertes (via un arrêté)</a:t>
            </a:r>
            <a:endParaRPr lang="fr-FR" sz="3600" dirty="0">
              <a:solidFill>
                <a:srgbClr val="C00000"/>
              </a:solidFill>
            </a:endParaRPr>
          </a:p>
          <a:p>
            <a:pPr marL="457200" lvl="1" indent="0">
              <a:lnSpc>
                <a:spcPct val="120000"/>
              </a:lnSpc>
              <a:spcBef>
                <a:spcPts val="0"/>
              </a:spcBef>
              <a:buNone/>
            </a:pPr>
            <a:r>
              <a:rPr lang="fr-FR" sz="3600" dirty="0"/>
              <a:t>- mais amendements parlementaires (mobilisation de plusieurs députés)  la 1°lecture AN (oct. 2019) =&gt; </a:t>
            </a:r>
            <a:r>
              <a:rPr lang="fr-FR" sz="3600" dirty="0">
                <a:solidFill>
                  <a:srgbClr val="C00000"/>
                </a:solidFill>
              </a:rPr>
              <a:t>dispositif « cranté » dans la loi</a:t>
            </a:r>
            <a:r>
              <a:rPr lang="fr-FR" sz="3600" dirty="0"/>
              <a:t> </a:t>
            </a:r>
          </a:p>
          <a:p>
            <a:pPr marL="914400" lvl="2" indent="0">
              <a:lnSpc>
                <a:spcPct val="120000"/>
              </a:lnSpc>
              <a:spcBef>
                <a:spcPts val="0"/>
              </a:spcBef>
              <a:buNone/>
            </a:pPr>
            <a:endParaRPr lang="fr-FR" sz="3200" dirty="0"/>
          </a:p>
          <a:p>
            <a:pPr>
              <a:lnSpc>
                <a:spcPct val="120000"/>
              </a:lnSpc>
              <a:spcBef>
                <a:spcPts val="0"/>
              </a:spcBef>
            </a:pPr>
            <a:r>
              <a:rPr lang="fr-FR" sz="4500" dirty="0"/>
              <a:t>avis CCNE </a:t>
            </a:r>
            <a:r>
              <a:rPr lang="fr-FR" sz="3600" dirty="0"/>
              <a:t>(n°13213 du 09.2019, </a:t>
            </a:r>
            <a:r>
              <a:rPr lang="fr-FR" sz="3600" dirty="0" err="1"/>
              <a:t>autosaisine</a:t>
            </a:r>
            <a:r>
              <a:rPr lang="fr-FR" sz="3600" dirty="0"/>
              <a:t> initiale + saisine Min. santé) </a:t>
            </a:r>
          </a:p>
          <a:p>
            <a:pPr>
              <a:lnSpc>
                <a:spcPct val="120000"/>
              </a:lnSpc>
              <a:spcBef>
                <a:spcPts val="0"/>
              </a:spcBef>
            </a:pPr>
            <a:r>
              <a:rPr lang="fr-FR" sz="4000" dirty="0"/>
              <a:t>note scientifique de l’OPECST, juin 2020</a:t>
            </a:r>
          </a:p>
          <a:p>
            <a:pPr marL="0" indent="0">
              <a:lnSpc>
                <a:spcPct val="120000"/>
              </a:lnSpc>
              <a:spcBef>
                <a:spcPts val="0"/>
              </a:spcBef>
              <a:buNone/>
            </a:pPr>
            <a:r>
              <a:rPr lang="fr-FR" sz="3600" dirty="0"/>
              <a:t>=&gt; </a:t>
            </a:r>
            <a:r>
              <a:rPr lang="fr-FR" sz="4500" dirty="0"/>
              <a:t>cristallisation de l’enjeu bioéthique</a:t>
            </a:r>
            <a:r>
              <a:rPr lang="fr-FR" sz="3600" dirty="0"/>
              <a:t>  =&gt; </a:t>
            </a:r>
            <a:r>
              <a:rPr lang="fr-FR" sz="4500" dirty="0"/>
              <a:t>dispositif législatif final </a:t>
            </a:r>
            <a:r>
              <a:rPr lang="fr-FR" sz="4500" dirty="0">
                <a:solidFill>
                  <a:srgbClr val="C00000"/>
                </a:solidFill>
              </a:rPr>
              <a:t>enrichi </a:t>
            </a:r>
            <a:r>
              <a:rPr lang="fr-FR" sz="4500" dirty="0"/>
              <a:t> </a:t>
            </a:r>
          </a:p>
          <a:p>
            <a:pPr marL="457200" lvl="1" indent="0">
              <a:lnSpc>
                <a:spcPct val="120000"/>
              </a:lnSpc>
              <a:spcBef>
                <a:spcPts val="0"/>
              </a:spcBef>
              <a:buNone/>
            </a:pPr>
            <a:endParaRPr lang="fr-FR" sz="3600" dirty="0"/>
          </a:p>
        </p:txBody>
      </p:sp>
      <p:sp>
        <p:nvSpPr>
          <p:cNvPr id="4" name="Flèche vers la droite 3">
            <a:extLst>
              <a:ext uri="{FF2B5EF4-FFF2-40B4-BE49-F238E27FC236}">
                <a16:creationId xmlns:a16="http://schemas.microsoft.com/office/drawing/2014/main" id="{8844A723-2076-EA43-8239-930BEACCF6F3}"/>
              </a:ext>
            </a:extLst>
          </p:cNvPr>
          <p:cNvSpPr/>
          <p:nvPr/>
        </p:nvSpPr>
        <p:spPr>
          <a:xfrm>
            <a:off x="1341327" y="3577483"/>
            <a:ext cx="382138" cy="160234"/>
          </a:xfrm>
          <a:prstGeom prst="rightArrow">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a:t> </a:t>
            </a:r>
          </a:p>
        </p:txBody>
      </p:sp>
    </p:spTree>
    <p:custDataLst>
      <p:tags r:id="rId1"/>
    </p:custDataLst>
    <p:extLst>
      <p:ext uri="{BB962C8B-B14F-4D97-AF65-F5344CB8AC3E}">
        <p14:creationId xmlns:p14="http://schemas.microsoft.com/office/powerpoint/2010/main" val="62735332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C3182B7-EB8E-454B-9975-C50A581F41FF}"/>
              </a:ext>
            </a:extLst>
          </p:cNvPr>
          <p:cNvSpPr>
            <a:spLocks noGrp="1"/>
          </p:cNvSpPr>
          <p:nvPr>
            <p:ph type="title"/>
          </p:nvPr>
        </p:nvSpPr>
        <p:spPr>
          <a:xfrm>
            <a:off x="545124" y="141668"/>
            <a:ext cx="11437536" cy="613076"/>
          </a:xfrm>
          <a:solidFill>
            <a:schemeClr val="accent6">
              <a:lumMod val="60000"/>
              <a:lumOff val="40000"/>
            </a:schemeClr>
          </a:solidFill>
        </p:spPr>
        <p:txBody>
          <a:bodyPr>
            <a:normAutofit fontScale="90000"/>
          </a:bodyPr>
          <a:lstStyle/>
          <a:p>
            <a:pPr algn="ctr"/>
            <a:r>
              <a:rPr lang="fr-FR" dirty="0"/>
              <a:t> </a:t>
            </a:r>
            <a:r>
              <a:rPr lang="fr-FR" b="1" dirty="0">
                <a:latin typeface="+mn-lt"/>
              </a:rPr>
              <a:t>Cadre déontologique</a:t>
            </a:r>
          </a:p>
        </p:txBody>
      </p:sp>
      <p:sp>
        <p:nvSpPr>
          <p:cNvPr id="3" name="Espace réservé du contenu 2">
            <a:extLst>
              <a:ext uri="{FF2B5EF4-FFF2-40B4-BE49-F238E27FC236}">
                <a16:creationId xmlns:a16="http://schemas.microsoft.com/office/drawing/2014/main" id="{E5C1BC0A-3BEE-BA4D-A089-58E4A69E4854}"/>
              </a:ext>
            </a:extLst>
          </p:cNvPr>
          <p:cNvSpPr>
            <a:spLocks noGrp="1"/>
          </p:cNvSpPr>
          <p:nvPr>
            <p:ph idx="1"/>
          </p:nvPr>
        </p:nvSpPr>
        <p:spPr>
          <a:xfrm>
            <a:off x="545123" y="1125415"/>
            <a:ext cx="6752492" cy="5008685"/>
          </a:xfrm>
        </p:spPr>
        <p:txBody>
          <a:bodyPr>
            <a:noAutofit/>
          </a:bodyPr>
          <a:lstStyle/>
          <a:p>
            <a:endParaRPr lang="fr-FR" sz="2000" b="1" dirty="0"/>
          </a:p>
          <a:p>
            <a:r>
              <a:rPr lang="fr-FR" sz="2000" b="1" dirty="0"/>
              <a:t>Organisation du CRMR* Dev </a:t>
            </a:r>
            <a:r>
              <a:rPr lang="fr-FR" sz="2000" b="1" dirty="0" err="1"/>
              <a:t>Gen</a:t>
            </a:r>
            <a:r>
              <a:rPr lang="fr-FR" sz="2000" b="1" dirty="0"/>
              <a:t> </a:t>
            </a:r>
          </a:p>
          <a:p>
            <a:pPr marL="457200" lvl="1" indent="0">
              <a:lnSpc>
                <a:spcPct val="120000"/>
              </a:lnSpc>
              <a:buNone/>
            </a:pPr>
            <a:r>
              <a:rPr lang="fr-FR" sz="1800" dirty="0"/>
              <a:t>4 sites : Lyon ( </a:t>
            </a:r>
            <a:r>
              <a:rPr lang="fr-FR" sz="1800" dirty="0" err="1"/>
              <a:t>coord</a:t>
            </a:r>
            <a:r>
              <a:rPr lang="fr-FR" sz="1800" dirty="0"/>
              <a:t>.), Lille, Paris (Hôpital Bicêtre), Montpellier,</a:t>
            </a:r>
          </a:p>
          <a:p>
            <a:pPr marL="457200" lvl="1" indent="0">
              <a:lnSpc>
                <a:spcPct val="120000"/>
              </a:lnSpc>
              <a:buNone/>
            </a:pPr>
            <a:r>
              <a:rPr lang="fr-FR" altLang="fr-FR" sz="1800" dirty="0"/>
              <a:t>labellisation en 2005 </a:t>
            </a:r>
            <a:r>
              <a:rPr lang="fr-FR" sz="1800" dirty="0"/>
              <a:t>par la DGS </a:t>
            </a:r>
            <a:endParaRPr lang="fr-FR" altLang="fr-FR" sz="1800" dirty="0"/>
          </a:p>
          <a:p>
            <a:pPr lvl="1">
              <a:lnSpc>
                <a:spcPct val="120000"/>
              </a:lnSpc>
              <a:spcBef>
                <a:spcPct val="0"/>
              </a:spcBef>
              <a:buNone/>
            </a:pPr>
            <a:r>
              <a:rPr lang="fr-FR" altLang="fr-FR" sz="1800" dirty="0"/>
              <a:t>Inclusion dans la filière FIRENDO </a:t>
            </a:r>
          </a:p>
          <a:p>
            <a:pPr lvl="1">
              <a:lnSpc>
                <a:spcPct val="120000"/>
              </a:lnSpc>
              <a:spcBef>
                <a:spcPct val="0"/>
              </a:spcBef>
              <a:buNone/>
            </a:pPr>
            <a:r>
              <a:rPr lang="fr-FR" sz="1800" dirty="0"/>
              <a:t>maillage territorial (via les centres de compétence) </a:t>
            </a:r>
            <a:endParaRPr lang="fr-FR" sz="1800" u="sng" dirty="0">
              <a:solidFill>
                <a:srgbClr val="00B050"/>
              </a:solidFill>
            </a:endParaRPr>
          </a:p>
          <a:p>
            <a:pPr marL="457200" lvl="1" indent="0">
              <a:buNone/>
            </a:pPr>
            <a:endParaRPr lang="fr-FR" sz="1800" dirty="0">
              <a:solidFill>
                <a:srgbClr val="00B050"/>
              </a:solidFill>
            </a:endParaRPr>
          </a:p>
          <a:p>
            <a:pPr>
              <a:lnSpc>
                <a:spcPct val="100000"/>
              </a:lnSpc>
              <a:spcBef>
                <a:spcPts val="0"/>
              </a:spcBef>
              <a:buFont typeface="Arial" charset="0"/>
              <a:buChar char="•"/>
            </a:pPr>
            <a:r>
              <a:rPr lang="fr-FR" sz="1800" dirty="0"/>
              <a:t>Mise en place, à l’initiative des centres Dev </a:t>
            </a:r>
            <a:r>
              <a:rPr lang="fr-FR" sz="1800" dirty="0" err="1"/>
              <a:t>Gen</a:t>
            </a:r>
            <a:r>
              <a:rPr lang="fr-FR" sz="1800" dirty="0"/>
              <a:t>, </a:t>
            </a:r>
            <a:r>
              <a:rPr lang="fr-FR" sz="1800" dirty="0">
                <a:solidFill>
                  <a:srgbClr val="C00000"/>
                </a:solidFill>
              </a:rPr>
              <a:t>de RCP nationales </a:t>
            </a:r>
            <a:r>
              <a:rPr lang="fr-FR" sz="1800" dirty="0"/>
              <a:t>tous les 3 mois (depuis 10 ans)  puis tous les mois (depuis 2018 )	</a:t>
            </a:r>
          </a:p>
          <a:p>
            <a:pPr marL="457200" lvl="1" indent="0">
              <a:lnSpc>
                <a:spcPct val="100000"/>
              </a:lnSpc>
              <a:spcBef>
                <a:spcPts val="0"/>
              </a:spcBef>
              <a:buNone/>
            </a:pPr>
            <a:r>
              <a:rPr lang="fr-FR" sz="1800" dirty="0">
                <a:solidFill>
                  <a:schemeClr val="accent6">
                    <a:lumMod val="75000"/>
                  </a:schemeClr>
                </a:solidFill>
              </a:rPr>
              <a:t>Réunion de concertation pluridisciplinaire</a:t>
            </a:r>
          </a:p>
          <a:p>
            <a:pPr marL="457200" lvl="1" indent="0">
              <a:lnSpc>
                <a:spcPct val="100000"/>
              </a:lnSpc>
              <a:spcBef>
                <a:spcPts val="0"/>
              </a:spcBef>
              <a:buNone/>
            </a:pPr>
            <a:r>
              <a:rPr lang="fr-FR" sz="1800" dirty="0"/>
              <a:t>large participation  </a:t>
            </a:r>
            <a:endParaRPr lang="fr-FR" sz="1800" dirty="0">
              <a:solidFill>
                <a:schemeClr val="accent6">
                  <a:lumMod val="75000"/>
                </a:schemeClr>
              </a:solidFill>
            </a:endParaRPr>
          </a:p>
          <a:p>
            <a:pPr marL="457200" lvl="1" indent="0">
              <a:lnSpc>
                <a:spcPct val="100000"/>
              </a:lnSpc>
              <a:spcBef>
                <a:spcPts val="0"/>
              </a:spcBef>
              <a:buNone/>
            </a:pPr>
            <a:r>
              <a:rPr lang="fr-FR" sz="1800" dirty="0">
                <a:solidFill>
                  <a:schemeClr val="accent6">
                    <a:lumMod val="75000"/>
                  </a:schemeClr>
                </a:solidFill>
              </a:rPr>
              <a:t>discussion au cas par cas des dossiers médicaux </a:t>
            </a:r>
          </a:p>
          <a:p>
            <a:pPr marL="457200" lvl="1" indent="0">
              <a:lnSpc>
                <a:spcPct val="100000"/>
              </a:lnSpc>
              <a:spcBef>
                <a:spcPts val="0"/>
              </a:spcBef>
              <a:buNone/>
            </a:pPr>
            <a:r>
              <a:rPr lang="fr-FR" sz="1800" dirty="0"/>
              <a:t>entre experts médicaux et non médicaux </a:t>
            </a:r>
          </a:p>
          <a:p>
            <a:pPr marL="457200" lvl="1" indent="0">
              <a:lnSpc>
                <a:spcPct val="100000"/>
              </a:lnSpc>
              <a:spcBef>
                <a:spcPts val="0"/>
              </a:spcBef>
              <a:buNone/>
            </a:pPr>
            <a:endParaRPr lang="fr-FR" sz="1800" dirty="0"/>
          </a:p>
          <a:p>
            <a:pPr marL="457200" lvl="1" indent="0">
              <a:lnSpc>
                <a:spcPct val="100000"/>
              </a:lnSpc>
              <a:spcBef>
                <a:spcPts val="0"/>
              </a:spcBef>
              <a:buNone/>
            </a:pPr>
            <a:r>
              <a:rPr lang="fr-FR" sz="1800" dirty="0">
                <a:solidFill>
                  <a:srgbClr val="C00000"/>
                </a:solidFill>
              </a:rPr>
              <a:t>Finalité : réflexion diagnostique et discussion thérapeutique</a:t>
            </a:r>
          </a:p>
        </p:txBody>
      </p:sp>
      <p:pic>
        <p:nvPicPr>
          <p:cNvPr id="5" name="Picture 2" descr="Réseau des centres d'endocrinologie">
            <a:extLst>
              <a:ext uri="{FF2B5EF4-FFF2-40B4-BE49-F238E27FC236}">
                <a16:creationId xmlns:a16="http://schemas.microsoft.com/office/drawing/2014/main" id="{395A610F-7770-8343-A7A5-DCA10E21583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526214" y="1283677"/>
            <a:ext cx="4665785" cy="50693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826917913"/>
      </p:ext>
    </p:extLst>
  </p:cSld>
  <p:clrMapOvr>
    <a:masterClrMapping/>
  </p:clrMapOvr>
  <p:extLst mod="1">
    <p:ext uri="{6950BFC3-D8DA-4A85-94F7-54DA5524770B}">
      <p188:commentRel xmlns:p188="http://schemas.microsoft.com/office/powerpoint/2018/8/main" xmlns="" r:id="rId4"/>
    </p:ext>
  </p:extLs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23F2AB3-9083-E94D-9034-62A400072EB9}"/>
              </a:ext>
            </a:extLst>
          </p:cNvPr>
          <p:cNvSpPr>
            <a:spLocks noGrp="1"/>
          </p:cNvSpPr>
          <p:nvPr>
            <p:ph type="title"/>
          </p:nvPr>
        </p:nvSpPr>
        <p:spPr>
          <a:xfrm>
            <a:off x="838200" y="365126"/>
            <a:ext cx="10515600" cy="788426"/>
          </a:xfrm>
        </p:spPr>
        <p:style>
          <a:lnRef idx="1">
            <a:schemeClr val="accent6"/>
          </a:lnRef>
          <a:fillRef idx="2">
            <a:schemeClr val="accent6"/>
          </a:fillRef>
          <a:effectRef idx="1">
            <a:schemeClr val="accent6"/>
          </a:effectRef>
          <a:fontRef idx="minor">
            <a:schemeClr val="dk1"/>
          </a:fontRef>
        </p:style>
        <p:txBody>
          <a:bodyPr>
            <a:normAutofit fontScale="90000"/>
          </a:bodyPr>
          <a:lstStyle/>
          <a:p>
            <a:pPr algn="ctr"/>
            <a:r>
              <a:rPr lang="fr-FR" dirty="0"/>
              <a:t>	 </a:t>
            </a:r>
            <a:r>
              <a:rPr lang="fr-FR" sz="4000" b="1" dirty="0"/>
              <a:t>La loi bioéthique du 2.8.2022 : les grands axes </a:t>
            </a:r>
          </a:p>
        </p:txBody>
      </p:sp>
      <p:sp>
        <p:nvSpPr>
          <p:cNvPr id="3" name="Espace réservé du contenu 2">
            <a:extLst>
              <a:ext uri="{FF2B5EF4-FFF2-40B4-BE49-F238E27FC236}">
                <a16:creationId xmlns:a16="http://schemas.microsoft.com/office/drawing/2014/main" id="{C6CE5A5B-7E5F-BB44-B858-B5084960CA99}"/>
              </a:ext>
            </a:extLst>
          </p:cNvPr>
          <p:cNvSpPr>
            <a:spLocks noGrp="1"/>
          </p:cNvSpPr>
          <p:nvPr>
            <p:ph idx="1"/>
          </p:nvPr>
        </p:nvSpPr>
        <p:spPr>
          <a:xfrm>
            <a:off x="838200" y="1720312"/>
            <a:ext cx="10515600" cy="4928138"/>
          </a:xfrm>
        </p:spPr>
        <p:style>
          <a:lnRef idx="2">
            <a:schemeClr val="accent6"/>
          </a:lnRef>
          <a:fillRef idx="1">
            <a:schemeClr val="lt1"/>
          </a:fillRef>
          <a:effectRef idx="0">
            <a:schemeClr val="accent6"/>
          </a:effectRef>
          <a:fontRef idx="minor">
            <a:schemeClr val="dk1"/>
          </a:fontRef>
        </p:style>
        <p:txBody>
          <a:bodyPr>
            <a:normAutofit fontScale="70000" lnSpcReduction="20000"/>
          </a:bodyPr>
          <a:lstStyle/>
          <a:p>
            <a:pPr>
              <a:lnSpc>
                <a:spcPct val="120000"/>
              </a:lnSpc>
            </a:pPr>
            <a:r>
              <a:rPr lang="fr-FR" dirty="0">
                <a:solidFill>
                  <a:schemeClr val="tx1"/>
                </a:solidFill>
              </a:rPr>
              <a:t>inclusion de toutes les formes de VDG dans le dispositif prévu   </a:t>
            </a:r>
          </a:p>
          <a:p>
            <a:pPr>
              <a:lnSpc>
                <a:spcPct val="120000"/>
              </a:lnSpc>
            </a:pPr>
            <a:r>
              <a:rPr lang="fr-FR" dirty="0">
                <a:solidFill>
                  <a:schemeClr val="tx1"/>
                </a:solidFill>
              </a:rPr>
              <a:t>Refus ferme du législateur d’interdire des opérations d’assignation/conformation sexuée tant que le mineur n’en fait pas la demande et tant qu’il n’y a pas consenti de manière éclairée </a:t>
            </a:r>
            <a:r>
              <a:rPr lang="fr-FR" sz="2600" dirty="0">
                <a:solidFill>
                  <a:schemeClr val="tx1"/>
                </a:solidFill>
              </a:rPr>
              <a:t>(// CCNE, p. 23) </a:t>
            </a:r>
          </a:p>
          <a:p>
            <a:pPr marL="914400" lvl="2" indent="0">
              <a:lnSpc>
                <a:spcPct val="120000"/>
              </a:lnSpc>
              <a:buNone/>
            </a:pPr>
            <a:r>
              <a:rPr lang="fr-FR" sz="2200" dirty="0">
                <a:solidFill>
                  <a:schemeClr val="tx1"/>
                </a:solidFill>
              </a:rPr>
              <a:t>nécessité médicale doit rester à l’appréciation des médecins</a:t>
            </a:r>
            <a:endParaRPr lang="fr-FR" dirty="0">
              <a:solidFill>
                <a:schemeClr val="tx1"/>
              </a:solidFill>
            </a:endParaRPr>
          </a:p>
          <a:p>
            <a:pPr>
              <a:lnSpc>
                <a:spcPct val="120000"/>
              </a:lnSpc>
            </a:pPr>
            <a:r>
              <a:rPr lang="fr-FR" dirty="0">
                <a:solidFill>
                  <a:schemeClr val="tx1"/>
                </a:solidFill>
              </a:rPr>
              <a:t>Maintien d’une  pathologisation =&gt; prise en charge médicale, et par la solidarité nationale, de toutes les personnes ayant une VDG  </a:t>
            </a:r>
          </a:p>
          <a:p>
            <a:pPr>
              <a:lnSpc>
                <a:spcPct val="120000"/>
              </a:lnSpc>
            </a:pPr>
            <a:r>
              <a:rPr lang="fr-FR" dirty="0">
                <a:solidFill>
                  <a:schemeClr val="tx1"/>
                </a:solidFill>
              </a:rPr>
              <a:t>Choix d’une « </a:t>
            </a:r>
            <a:r>
              <a:rPr lang="fr-FR" dirty="0" err="1">
                <a:solidFill>
                  <a:schemeClr val="tx1"/>
                </a:solidFill>
              </a:rPr>
              <a:t>procéduralisation</a:t>
            </a:r>
            <a:r>
              <a:rPr lang="fr-FR" dirty="0">
                <a:solidFill>
                  <a:schemeClr val="tx1"/>
                </a:solidFill>
              </a:rPr>
              <a:t> » renforcée et de la collégialité de la décision médicale  = garantie de la meilleure prise en charge (// cancérologie, fin de vie, </a:t>
            </a:r>
            <a:r>
              <a:rPr lang="fr-FR" dirty="0" err="1">
                <a:solidFill>
                  <a:schemeClr val="tx1"/>
                </a:solidFill>
              </a:rPr>
              <a:t>etc</a:t>
            </a:r>
            <a:r>
              <a:rPr lang="fr-FR" dirty="0">
                <a:solidFill>
                  <a:schemeClr val="tx1"/>
                </a:solidFill>
              </a:rPr>
              <a:t>) : confirmation du dispositif mis en place par les CRMR Dev </a:t>
            </a:r>
            <a:r>
              <a:rPr lang="fr-FR" dirty="0" err="1">
                <a:solidFill>
                  <a:schemeClr val="tx1"/>
                </a:solidFill>
              </a:rPr>
              <a:t>Gen</a:t>
            </a:r>
            <a:endParaRPr lang="fr-FR" dirty="0">
              <a:solidFill>
                <a:schemeClr val="tx1"/>
              </a:solidFill>
            </a:endParaRPr>
          </a:p>
          <a:p>
            <a:pPr>
              <a:lnSpc>
                <a:spcPct val="120000"/>
              </a:lnSpc>
            </a:pPr>
            <a:r>
              <a:rPr lang="fr-FR" dirty="0">
                <a:solidFill>
                  <a:schemeClr val="tx1"/>
                </a:solidFill>
              </a:rPr>
              <a:t>Promotion de l’accompagnement psychosocial des enfants VDG et de leur famille</a:t>
            </a:r>
          </a:p>
          <a:p>
            <a:pPr>
              <a:lnSpc>
                <a:spcPct val="120000"/>
              </a:lnSpc>
            </a:pPr>
            <a:r>
              <a:rPr lang="fr-FR" dirty="0">
                <a:solidFill>
                  <a:schemeClr val="tx1"/>
                </a:solidFill>
              </a:rPr>
              <a:t>Recherche du consentement du mineur</a:t>
            </a:r>
          </a:p>
          <a:p>
            <a:pPr>
              <a:lnSpc>
                <a:spcPct val="120000"/>
              </a:lnSpc>
            </a:pPr>
            <a:r>
              <a:rPr lang="fr-FR" dirty="0">
                <a:solidFill>
                  <a:schemeClr val="tx1"/>
                </a:solidFill>
              </a:rPr>
              <a:t>Valorisation du support offert par les associations de personnes concernées </a:t>
            </a:r>
          </a:p>
          <a:p>
            <a:pPr marL="0" indent="0">
              <a:buNone/>
            </a:pPr>
            <a:endParaRPr lang="fr-FR" dirty="0">
              <a:solidFill>
                <a:schemeClr val="tx1"/>
              </a:solidFill>
            </a:endParaRPr>
          </a:p>
          <a:p>
            <a:endParaRPr lang="fr-FR" dirty="0">
              <a:solidFill>
                <a:schemeClr val="tx1"/>
              </a:solidFill>
            </a:endParaRPr>
          </a:p>
          <a:p>
            <a:pPr marL="457200" lvl="1" indent="0">
              <a:buNone/>
            </a:pPr>
            <a:endParaRPr lang="fr-FR" dirty="0">
              <a:solidFill>
                <a:schemeClr val="tx1"/>
              </a:solidFill>
            </a:endParaRPr>
          </a:p>
          <a:p>
            <a:endParaRPr lang="fr-FR" dirty="0"/>
          </a:p>
          <a:p>
            <a:endParaRPr lang="fr-FR" dirty="0"/>
          </a:p>
          <a:p>
            <a:endParaRPr lang="fr-FR" dirty="0"/>
          </a:p>
          <a:p>
            <a:endParaRPr lang="fr-FR" dirty="0"/>
          </a:p>
        </p:txBody>
      </p:sp>
    </p:spTree>
    <p:custDataLst>
      <p:tags r:id="rId1"/>
    </p:custDataLst>
    <p:extLst>
      <p:ext uri="{BB962C8B-B14F-4D97-AF65-F5344CB8AC3E}">
        <p14:creationId xmlns:p14="http://schemas.microsoft.com/office/powerpoint/2010/main" val="4129780715"/>
      </p:ext>
    </p:extLst>
  </p:cSld>
  <p:clrMapOvr>
    <a:masterClrMapping/>
  </p:clrMapOvr>
  <p:extLst mod="1">
    <p:ext uri="{6950BFC3-D8DA-4A85-94F7-54DA5524770B}">
      <p188:commentRel xmlns:p188="http://schemas.microsoft.com/office/powerpoint/2018/8/main" xmlns="" r:id="rId3"/>
    </p:ext>
  </p:extLs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C459F68-131C-594F-AFA1-B2CCDCE30F4C}"/>
              </a:ext>
            </a:extLst>
          </p:cNvPr>
          <p:cNvSpPr>
            <a:spLocks noGrp="1"/>
          </p:cNvSpPr>
          <p:nvPr>
            <p:ph type="title"/>
          </p:nvPr>
        </p:nvSpPr>
        <p:spPr>
          <a:xfrm>
            <a:off x="766185" y="245107"/>
            <a:ext cx="10527783" cy="625021"/>
          </a:xfrm>
        </p:spPr>
        <p:style>
          <a:lnRef idx="1">
            <a:schemeClr val="accent6"/>
          </a:lnRef>
          <a:fillRef idx="2">
            <a:schemeClr val="accent6"/>
          </a:fillRef>
          <a:effectRef idx="1">
            <a:schemeClr val="accent6"/>
          </a:effectRef>
          <a:fontRef idx="minor">
            <a:schemeClr val="dk1"/>
          </a:fontRef>
        </p:style>
        <p:txBody>
          <a:bodyPr>
            <a:normAutofit fontScale="90000"/>
          </a:bodyPr>
          <a:lstStyle/>
          <a:p>
            <a:pPr algn="ctr"/>
            <a:br>
              <a:rPr lang="fr-FR" sz="3600" dirty="0"/>
            </a:br>
            <a:r>
              <a:rPr lang="fr-FR" sz="3600" dirty="0"/>
              <a:t> </a:t>
            </a:r>
            <a:r>
              <a:rPr lang="fr-FR" sz="3600" b="1" dirty="0"/>
              <a:t>art. L. 2131-6 CSP ( nouveau)</a:t>
            </a:r>
            <a:br>
              <a:rPr lang="fr-FR" sz="3600" dirty="0"/>
            </a:br>
            <a:endParaRPr lang="fr-FR" sz="3600" dirty="0"/>
          </a:p>
        </p:txBody>
      </p:sp>
      <p:sp>
        <p:nvSpPr>
          <p:cNvPr id="3" name="Espace réservé du contenu 2">
            <a:extLst>
              <a:ext uri="{FF2B5EF4-FFF2-40B4-BE49-F238E27FC236}">
                <a16:creationId xmlns:a16="http://schemas.microsoft.com/office/drawing/2014/main" id="{F96B1312-2A85-544E-B0BF-9ED7BF31E840}"/>
              </a:ext>
            </a:extLst>
          </p:cNvPr>
          <p:cNvSpPr>
            <a:spLocks noGrp="1"/>
          </p:cNvSpPr>
          <p:nvPr>
            <p:ph idx="1"/>
          </p:nvPr>
        </p:nvSpPr>
        <p:spPr>
          <a:xfrm>
            <a:off x="811153" y="1081825"/>
            <a:ext cx="10482815" cy="5537916"/>
          </a:xfrm>
        </p:spPr>
        <p:style>
          <a:lnRef idx="2">
            <a:schemeClr val="accent6"/>
          </a:lnRef>
          <a:fillRef idx="1">
            <a:schemeClr val="lt1"/>
          </a:fillRef>
          <a:effectRef idx="0">
            <a:schemeClr val="accent6"/>
          </a:effectRef>
          <a:fontRef idx="minor">
            <a:schemeClr val="dk1"/>
          </a:fontRef>
        </p:style>
        <p:txBody>
          <a:bodyPr>
            <a:normAutofit fontScale="92500" lnSpcReduction="10000"/>
          </a:bodyPr>
          <a:lstStyle/>
          <a:p>
            <a:pPr lvl="1"/>
            <a:endParaRPr lang="fr-FR" dirty="0"/>
          </a:p>
          <a:p>
            <a:pPr lvl="1"/>
            <a:r>
              <a:rPr lang="fr-FR" dirty="0"/>
              <a:t>« La prise en charge d’un enfant présentant une </a:t>
            </a:r>
            <a:r>
              <a:rPr lang="fr-FR" dirty="0">
                <a:solidFill>
                  <a:srgbClr val="0070C0"/>
                </a:solidFill>
              </a:rPr>
              <a:t>variation du développement génital </a:t>
            </a:r>
            <a:r>
              <a:rPr lang="fr-FR" dirty="0"/>
              <a:t>est assurée </a:t>
            </a:r>
            <a:r>
              <a:rPr lang="fr-FR" dirty="0">
                <a:solidFill>
                  <a:schemeClr val="accent1"/>
                </a:solidFill>
              </a:rPr>
              <a:t>après concertation des équipes pluridisciplinaires spécialisées des centres de référence des maladies rares compétents </a:t>
            </a:r>
            <a:r>
              <a:rPr lang="fr-FR" dirty="0">
                <a:solidFill>
                  <a:schemeClr val="tx1"/>
                </a:solidFill>
              </a:rPr>
              <a:t>(...) »</a:t>
            </a:r>
          </a:p>
          <a:p>
            <a:pPr lvl="1"/>
            <a:r>
              <a:rPr lang="fr-FR" dirty="0"/>
              <a:t>« Cette concertation établit le </a:t>
            </a:r>
            <a:r>
              <a:rPr lang="fr-FR" dirty="0">
                <a:solidFill>
                  <a:srgbClr val="0070C0"/>
                </a:solidFill>
              </a:rPr>
              <a:t>diagnostic ainsi que les propositions thérapeutiques possibles, </a:t>
            </a:r>
            <a:r>
              <a:rPr lang="fr-FR" dirty="0">
                <a:solidFill>
                  <a:srgbClr val="C00000"/>
                </a:solidFill>
              </a:rPr>
              <a:t>y compris d’abstention thérapeutique</a:t>
            </a:r>
            <a:r>
              <a:rPr lang="fr-FR" dirty="0">
                <a:solidFill>
                  <a:srgbClr val="0070C0"/>
                </a:solidFill>
              </a:rPr>
              <a:t>, et leurs conséquences prévisibles</a:t>
            </a:r>
            <a:r>
              <a:rPr lang="fr-FR" dirty="0"/>
              <a:t>, en application du principe de proportionnalité (...) » —&gt; inscription dans DM</a:t>
            </a:r>
          </a:p>
          <a:p>
            <a:pPr lvl="1"/>
            <a:r>
              <a:rPr lang="fr-FR" dirty="0">
                <a:solidFill>
                  <a:srgbClr val="0070C0"/>
                </a:solidFill>
              </a:rPr>
              <a:t>information complète et accompagnement psychosocial approprié</a:t>
            </a:r>
            <a:r>
              <a:rPr lang="fr-FR" dirty="0"/>
              <a:t> de l’enfant et de sa famille par l’équipe qui prend en charge l’enfant</a:t>
            </a:r>
          </a:p>
          <a:p>
            <a:pPr lvl="1"/>
            <a:r>
              <a:rPr lang="fr-FR" dirty="0"/>
              <a:t>information des titulaires de l’autorité parentale sur l’existence </a:t>
            </a:r>
            <a:r>
              <a:rPr lang="fr-FR" dirty="0">
                <a:solidFill>
                  <a:srgbClr val="0070C0"/>
                </a:solidFill>
              </a:rPr>
              <a:t>d’associations spécialisées dans l’accompagnement des personnes présentant une VDG</a:t>
            </a:r>
          </a:p>
          <a:p>
            <a:pPr lvl="1"/>
            <a:r>
              <a:rPr lang="fr-FR" dirty="0">
                <a:solidFill>
                  <a:schemeClr val="tx1"/>
                </a:solidFill>
              </a:rPr>
              <a:t>information sur </a:t>
            </a:r>
            <a:r>
              <a:rPr lang="fr-FR" dirty="0"/>
              <a:t>la possibilité d’accéder à un programme de </a:t>
            </a:r>
            <a:r>
              <a:rPr lang="fr-FR" dirty="0">
                <a:solidFill>
                  <a:schemeClr val="accent1"/>
                </a:solidFill>
              </a:rPr>
              <a:t>préservation de la fertilité</a:t>
            </a:r>
            <a:r>
              <a:rPr lang="fr-FR" dirty="0"/>
              <a:t> </a:t>
            </a:r>
          </a:p>
          <a:p>
            <a:pPr lvl="1"/>
            <a:r>
              <a:rPr lang="fr-FR" dirty="0">
                <a:solidFill>
                  <a:schemeClr val="accent1"/>
                </a:solidFill>
              </a:rPr>
              <a:t>délai de réflexion </a:t>
            </a:r>
            <a:r>
              <a:rPr lang="fr-FR" dirty="0"/>
              <a:t>à respecter avant toute intervention</a:t>
            </a:r>
          </a:p>
          <a:p>
            <a:pPr lvl="1"/>
            <a:r>
              <a:rPr lang="fr-FR" dirty="0"/>
              <a:t>Le consentement du mineur doit être systématiquement recherché s’il est apte à exprimer sa volonté et à participer à la décision</a:t>
            </a:r>
          </a:p>
          <a:p>
            <a:pPr lvl="1"/>
            <a:r>
              <a:rPr lang="fr-FR" dirty="0"/>
              <a:t>rapport dans 18 mois au Parlement sur nb de personnes concernées, activité des CRMR et nb et nature des actes réalisés </a:t>
            </a:r>
          </a:p>
          <a:p>
            <a:pPr lvl="1"/>
            <a:endParaRPr lang="fr-FR" dirty="0"/>
          </a:p>
          <a:p>
            <a:pPr lvl="1"/>
            <a:endParaRPr lang="fr-FR" dirty="0"/>
          </a:p>
        </p:txBody>
      </p:sp>
    </p:spTree>
    <p:custDataLst>
      <p:tags r:id="rId1"/>
    </p:custDataLst>
    <p:extLst>
      <p:ext uri="{BB962C8B-B14F-4D97-AF65-F5344CB8AC3E}">
        <p14:creationId xmlns:p14="http://schemas.microsoft.com/office/powerpoint/2010/main" val="116983405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A151774-7C57-204F-9493-6A0A5EE9E517}"/>
              </a:ext>
            </a:extLst>
          </p:cNvPr>
          <p:cNvSpPr>
            <a:spLocks noGrp="1"/>
          </p:cNvSpPr>
          <p:nvPr>
            <p:ph type="title"/>
          </p:nvPr>
        </p:nvSpPr>
        <p:spPr>
          <a:xfrm>
            <a:off x="425005" y="204572"/>
            <a:ext cx="11407604" cy="618329"/>
          </a:xfrm>
        </p:spPr>
        <p:style>
          <a:lnRef idx="1">
            <a:schemeClr val="accent6"/>
          </a:lnRef>
          <a:fillRef idx="2">
            <a:schemeClr val="accent6"/>
          </a:fillRef>
          <a:effectRef idx="1">
            <a:schemeClr val="accent6"/>
          </a:effectRef>
          <a:fontRef idx="minor">
            <a:schemeClr val="dk1"/>
          </a:fontRef>
        </p:style>
        <p:txBody>
          <a:bodyPr>
            <a:noAutofit/>
          </a:bodyPr>
          <a:lstStyle/>
          <a:p>
            <a:pPr algn="ctr"/>
            <a:r>
              <a:rPr lang="fr-FR" sz="3200" b="1" dirty="0">
                <a:solidFill>
                  <a:srgbClr val="002060"/>
                </a:solidFill>
              </a:rPr>
              <a:t>Acquis et points en suspens</a:t>
            </a:r>
          </a:p>
        </p:txBody>
      </p:sp>
      <p:sp>
        <p:nvSpPr>
          <p:cNvPr id="3" name="Espace réservé du contenu 2">
            <a:extLst>
              <a:ext uri="{FF2B5EF4-FFF2-40B4-BE49-F238E27FC236}">
                <a16:creationId xmlns:a16="http://schemas.microsoft.com/office/drawing/2014/main" id="{D810DCFA-C63F-634B-AE1A-EFC5C8B8FF29}"/>
              </a:ext>
            </a:extLst>
          </p:cNvPr>
          <p:cNvSpPr>
            <a:spLocks noGrp="1"/>
          </p:cNvSpPr>
          <p:nvPr>
            <p:ph idx="1"/>
          </p:nvPr>
        </p:nvSpPr>
        <p:spPr>
          <a:xfrm>
            <a:off x="425005" y="1172158"/>
            <a:ext cx="5081097" cy="5463983"/>
          </a:xfrm>
        </p:spPr>
        <p:style>
          <a:lnRef idx="2">
            <a:schemeClr val="accent6"/>
          </a:lnRef>
          <a:fillRef idx="1">
            <a:schemeClr val="lt1"/>
          </a:fillRef>
          <a:effectRef idx="0">
            <a:schemeClr val="accent6"/>
          </a:effectRef>
          <a:fontRef idx="minor">
            <a:schemeClr val="dk1"/>
          </a:fontRef>
        </p:style>
        <p:txBody>
          <a:bodyPr>
            <a:normAutofit fontScale="25000" lnSpcReduction="20000"/>
          </a:bodyPr>
          <a:lstStyle/>
          <a:p>
            <a:pPr>
              <a:lnSpc>
                <a:spcPct val="120000"/>
              </a:lnSpc>
            </a:pPr>
            <a:r>
              <a:rPr lang="fr-FR" sz="8000" dirty="0"/>
              <a:t>terminologie arrêtée </a:t>
            </a:r>
          </a:p>
          <a:p>
            <a:pPr marL="457200" lvl="1" indent="0">
              <a:lnSpc>
                <a:spcPct val="120000"/>
              </a:lnSpc>
              <a:buNone/>
            </a:pPr>
            <a:r>
              <a:rPr lang="fr-FR" sz="8000" dirty="0"/>
              <a:t>débat : DSD, anomalie,  différence, </a:t>
            </a:r>
            <a:r>
              <a:rPr lang="fr-FR" sz="8000" dirty="0" err="1"/>
              <a:t>intersexe</a:t>
            </a:r>
            <a:r>
              <a:rPr lang="fr-FR" sz="8000" dirty="0"/>
              <a:t> (spectre plus large) ?</a:t>
            </a:r>
          </a:p>
          <a:p>
            <a:pPr marL="457200" lvl="1" indent="0">
              <a:lnSpc>
                <a:spcPct val="120000"/>
              </a:lnSpc>
              <a:buNone/>
            </a:pPr>
            <a:r>
              <a:rPr lang="fr-FR" sz="8000" dirty="0"/>
              <a:t> voir OPECST 2020 </a:t>
            </a:r>
          </a:p>
          <a:p>
            <a:pPr marL="457200" lvl="1" indent="0">
              <a:lnSpc>
                <a:spcPct val="120000"/>
              </a:lnSpc>
              <a:buNone/>
            </a:pPr>
            <a:r>
              <a:rPr lang="fr-FR" sz="8000" dirty="0"/>
              <a:t>préférence pour VDG (exprimée par CCNE et législateur)</a:t>
            </a:r>
          </a:p>
          <a:p>
            <a:pPr>
              <a:lnSpc>
                <a:spcPct val="120000"/>
              </a:lnSpc>
            </a:pPr>
            <a:r>
              <a:rPr lang="fr-FR" sz="8000" dirty="0"/>
              <a:t>concertation nationale (ce qui n’exclut pas des RCP régionales préparatoires)</a:t>
            </a:r>
          </a:p>
          <a:p>
            <a:pPr>
              <a:lnSpc>
                <a:spcPct val="120000"/>
              </a:lnSpc>
            </a:pPr>
            <a:r>
              <a:rPr lang="fr-FR" sz="8000" dirty="0"/>
              <a:t>obligation de discuter chaque dossier (quel diagnostic ? quelles options ? quelle nécessité médicale ? )</a:t>
            </a:r>
          </a:p>
          <a:p>
            <a:pPr>
              <a:lnSpc>
                <a:spcPct val="120000"/>
              </a:lnSpc>
            </a:pPr>
            <a:r>
              <a:rPr lang="fr-FR" sz="8000" dirty="0"/>
              <a:t>information complète (et loyale sur les incertitudes scientifiques)</a:t>
            </a:r>
          </a:p>
          <a:p>
            <a:pPr>
              <a:lnSpc>
                <a:spcPct val="120000"/>
              </a:lnSpc>
            </a:pPr>
            <a:r>
              <a:rPr lang="fr-FR" sz="8000" dirty="0"/>
              <a:t>Traçabilité complète dans DM, transmissible à la famille et, plus tard,  à à l’enfant</a:t>
            </a:r>
          </a:p>
          <a:p>
            <a:pPr>
              <a:buFontTx/>
              <a:buChar char="-"/>
            </a:pPr>
            <a:endParaRPr lang="fr-FR" sz="9600" dirty="0"/>
          </a:p>
          <a:p>
            <a:pPr>
              <a:buFontTx/>
              <a:buChar char="-"/>
            </a:pPr>
            <a:endParaRPr lang="fr-FR" sz="9600" dirty="0"/>
          </a:p>
          <a:p>
            <a:pPr marL="0" indent="0">
              <a:buNone/>
            </a:pPr>
            <a:endParaRPr lang="fr-FR" sz="9600" dirty="0"/>
          </a:p>
          <a:p>
            <a:pPr lvl="1">
              <a:buFontTx/>
              <a:buChar char="-"/>
            </a:pPr>
            <a:endParaRPr lang="fr-FR" sz="7400" dirty="0">
              <a:solidFill>
                <a:srgbClr val="00B0F0"/>
              </a:solidFill>
            </a:endParaRPr>
          </a:p>
          <a:p>
            <a:pPr marL="0" indent="0">
              <a:buNone/>
            </a:pPr>
            <a:r>
              <a:rPr lang="fr-FR" sz="7400" strike="sngStrike" dirty="0"/>
              <a:t> </a:t>
            </a:r>
          </a:p>
        </p:txBody>
      </p:sp>
      <p:sp>
        <p:nvSpPr>
          <p:cNvPr id="5" name="ZoneTexte 4">
            <a:extLst>
              <a:ext uri="{FF2B5EF4-FFF2-40B4-BE49-F238E27FC236}">
                <a16:creationId xmlns:a16="http://schemas.microsoft.com/office/drawing/2014/main" id="{57EE2346-4504-9F49-922D-E0BFCD20D5E9}"/>
              </a:ext>
            </a:extLst>
          </p:cNvPr>
          <p:cNvSpPr txBox="1"/>
          <p:nvPr/>
        </p:nvSpPr>
        <p:spPr>
          <a:xfrm>
            <a:off x="5860945" y="1172158"/>
            <a:ext cx="5971664" cy="1261884"/>
          </a:xfrm>
          <a:prstGeom prst="rect">
            <a:avLst/>
          </a:prstGeom>
          <a:noFill/>
          <a:ln>
            <a:solidFill>
              <a:srgbClr val="C00000"/>
            </a:solidFill>
          </a:ln>
        </p:spPr>
        <p:txBody>
          <a:bodyPr wrap="square" rtlCol="0">
            <a:spAutoFit/>
          </a:bodyPr>
          <a:lstStyle/>
          <a:p>
            <a:r>
              <a:rPr lang="fr-FR" sz="2000" dirty="0"/>
              <a:t>Arrêté Min. santé (après avis HAS) doit être publié pour </a:t>
            </a:r>
            <a:r>
              <a:rPr lang="fr-FR" sz="2000" u="sng" dirty="0"/>
              <a:t>préciser les modalités </a:t>
            </a:r>
            <a:r>
              <a:rPr lang="fr-FR" sz="2000" dirty="0"/>
              <a:t>de la RCP </a:t>
            </a:r>
            <a:r>
              <a:rPr lang="fr-FR" dirty="0"/>
              <a:t>:</a:t>
            </a:r>
          </a:p>
          <a:p>
            <a:r>
              <a:rPr lang="fr-FR" dirty="0"/>
              <a:t> texte prêt, avis HAS 10.3.2022 (défavorable car pas de participation des </a:t>
            </a:r>
            <a:r>
              <a:rPr lang="fr-FR" dirty="0" err="1"/>
              <a:t>asso</a:t>
            </a:r>
            <a:r>
              <a:rPr lang="fr-FR" dirty="0"/>
              <a:t>. d’usagers dans RCP)</a:t>
            </a:r>
          </a:p>
        </p:txBody>
      </p:sp>
      <p:sp>
        <p:nvSpPr>
          <p:cNvPr id="7" name="ZoneTexte 6">
            <a:extLst>
              <a:ext uri="{FF2B5EF4-FFF2-40B4-BE49-F238E27FC236}">
                <a16:creationId xmlns:a16="http://schemas.microsoft.com/office/drawing/2014/main" id="{F9F07757-6E59-C245-A8D4-A98A0B654DAB}"/>
              </a:ext>
            </a:extLst>
          </p:cNvPr>
          <p:cNvSpPr txBox="1"/>
          <p:nvPr/>
        </p:nvSpPr>
        <p:spPr>
          <a:xfrm>
            <a:off x="5860945" y="3233820"/>
            <a:ext cx="6068286" cy="1477328"/>
          </a:xfrm>
          <a:prstGeom prst="rect">
            <a:avLst/>
          </a:prstGeom>
          <a:noFill/>
          <a:ln>
            <a:solidFill>
              <a:schemeClr val="tx1"/>
            </a:solidFill>
            <a:prstDash val="lgDash"/>
          </a:ln>
        </p:spPr>
        <p:txBody>
          <a:bodyPr wrap="square" rtlCol="0">
            <a:spAutoFit/>
          </a:bodyPr>
          <a:lstStyle/>
          <a:p>
            <a:r>
              <a:rPr lang="fr-FR" dirty="0">
                <a:ea typeface="Cambria Math" panose="02040503050406030204" pitchFamily="18" charset="0"/>
              </a:rPr>
              <a:t>- fonctionnement de la RCP </a:t>
            </a:r>
          </a:p>
          <a:p>
            <a:r>
              <a:rPr lang="fr-FR" dirty="0"/>
              <a:t>- modalités d’info de la famille et de l’enfant</a:t>
            </a:r>
          </a:p>
          <a:p>
            <a:r>
              <a:rPr lang="fr-FR" dirty="0">
                <a:ea typeface="Cambria Math" panose="02040503050406030204" pitchFamily="18" charset="0"/>
              </a:rPr>
              <a:t>- précision sur </a:t>
            </a:r>
            <a:r>
              <a:rPr lang="fr-FR" dirty="0"/>
              <a:t>suivi de l’enfant en RCP </a:t>
            </a:r>
          </a:p>
          <a:p>
            <a:r>
              <a:rPr lang="fr-FR" dirty="0"/>
              <a:t>- modalités d’accompagnement psycho-social</a:t>
            </a:r>
          </a:p>
          <a:p>
            <a:endParaRPr lang="fr-FR" dirty="0"/>
          </a:p>
        </p:txBody>
      </p:sp>
      <p:sp>
        <p:nvSpPr>
          <p:cNvPr id="8" name="ZoneTexte 7">
            <a:extLst>
              <a:ext uri="{FF2B5EF4-FFF2-40B4-BE49-F238E27FC236}">
                <a16:creationId xmlns:a16="http://schemas.microsoft.com/office/drawing/2014/main" id="{3D57ADB5-D98B-5448-AB0B-DD9E51700CC5}"/>
              </a:ext>
            </a:extLst>
          </p:cNvPr>
          <p:cNvSpPr txBox="1"/>
          <p:nvPr/>
        </p:nvSpPr>
        <p:spPr>
          <a:xfrm rot="11131329" flipV="1">
            <a:off x="10196447" y="906815"/>
            <a:ext cx="1763288" cy="400110"/>
          </a:xfrm>
          <a:prstGeom prst="rect">
            <a:avLst/>
          </a:prstGeom>
          <a:solidFill>
            <a:srgbClr val="92D050"/>
          </a:solidFill>
        </p:spPr>
        <p:txBody>
          <a:bodyPr wrap="square" rtlCol="0">
            <a:spAutoFit/>
          </a:bodyPr>
          <a:lstStyle/>
          <a:p>
            <a:pPr algn="ctr"/>
            <a:r>
              <a:rPr lang="fr-FR" sz="2000" dirty="0">
                <a:solidFill>
                  <a:schemeClr val="bg1"/>
                </a:solidFill>
              </a:rPr>
              <a:t>En attente</a:t>
            </a:r>
          </a:p>
        </p:txBody>
      </p:sp>
      <p:cxnSp>
        <p:nvCxnSpPr>
          <p:cNvPr id="14" name="Connecteur droit avec flèche 13">
            <a:extLst>
              <a:ext uri="{FF2B5EF4-FFF2-40B4-BE49-F238E27FC236}">
                <a16:creationId xmlns:a16="http://schemas.microsoft.com/office/drawing/2014/main" id="{9A364E0E-C8B2-2743-8170-C98C21DC0098}"/>
              </a:ext>
            </a:extLst>
          </p:cNvPr>
          <p:cNvCxnSpPr>
            <a:cxnSpLocks/>
          </p:cNvCxnSpPr>
          <p:nvPr/>
        </p:nvCxnSpPr>
        <p:spPr>
          <a:xfrm flipH="1">
            <a:off x="8895088" y="2434042"/>
            <a:ext cx="6280" cy="799778"/>
          </a:xfrm>
          <a:prstGeom prst="straightConnector1">
            <a:avLst/>
          </a:prstGeom>
          <a:ln w="57150">
            <a:prstDash val="sysDash"/>
            <a:tailEnd type="triangle"/>
          </a:ln>
        </p:spPr>
        <p:style>
          <a:lnRef idx="1">
            <a:schemeClr val="accent1"/>
          </a:lnRef>
          <a:fillRef idx="0">
            <a:schemeClr val="accent1"/>
          </a:fillRef>
          <a:effectRef idx="0">
            <a:schemeClr val="accent1"/>
          </a:effectRef>
          <a:fontRef idx="minor">
            <a:schemeClr val="tx1"/>
          </a:fontRef>
        </p:style>
      </p:cxnSp>
      <p:sp>
        <p:nvSpPr>
          <p:cNvPr id="20" name="ZoneTexte 19">
            <a:extLst>
              <a:ext uri="{FF2B5EF4-FFF2-40B4-BE49-F238E27FC236}">
                <a16:creationId xmlns:a16="http://schemas.microsoft.com/office/drawing/2014/main" id="{7AB2FB84-36F7-464C-9192-1224D0F802A8}"/>
              </a:ext>
            </a:extLst>
          </p:cNvPr>
          <p:cNvSpPr txBox="1"/>
          <p:nvPr/>
        </p:nvSpPr>
        <p:spPr>
          <a:xfrm rot="21236931">
            <a:off x="5913249" y="4630665"/>
            <a:ext cx="6134555" cy="1200329"/>
          </a:xfrm>
          <a:prstGeom prst="rect">
            <a:avLst/>
          </a:prstGeom>
          <a:solidFill>
            <a:schemeClr val="accent6">
              <a:lumMod val="60000"/>
              <a:lumOff val="40000"/>
            </a:schemeClr>
          </a:solidFill>
        </p:spPr>
        <p:txBody>
          <a:bodyPr wrap="square" rtlCol="0">
            <a:spAutoFit/>
          </a:bodyPr>
          <a:lstStyle/>
          <a:p>
            <a:r>
              <a:rPr lang="fr-FR" dirty="0">
                <a:ea typeface="Cambria Math" panose="02040503050406030204" pitchFamily="18" charset="0"/>
              </a:rPr>
              <a:t>pas de valeur contraignante de l’avis RCP </a:t>
            </a:r>
            <a:endParaRPr lang="fr-FR" dirty="0"/>
          </a:p>
          <a:p>
            <a:r>
              <a:rPr lang="fr-FR" b="1" dirty="0"/>
              <a:t>mais</a:t>
            </a:r>
            <a:r>
              <a:rPr lang="fr-FR" dirty="0"/>
              <a:t> garantie contre mise en jeu de la responsabilité du médecin</a:t>
            </a:r>
          </a:p>
          <a:p>
            <a:pPr marL="285750" indent="-285750" algn="ctr">
              <a:buFont typeface="Symbol" pitchFamily="2" charset="2"/>
              <a:buChar char="Þ"/>
            </a:pPr>
            <a:r>
              <a:rPr lang="fr-FR" dirty="0"/>
              <a:t>cadre qui protège tout le monde</a:t>
            </a:r>
          </a:p>
        </p:txBody>
      </p:sp>
    </p:spTree>
    <p:custDataLst>
      <p:tags r:id="rId1"/>
    </p:custDataLst>
    <p:extLst>
      <p:ext uri="{BB962C8B-B14F-4D97-AF65-F5344CB8AC3E}">
        <p14:creationId xmlns:p14="http://schemas.microsoft.com/office/powerpoint/2010/main" val="204040724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D78350E-84E4-984E-9AC3-3D929CC2A350}"/>
              </a:ext>
            </a:extLst>
          </p:cNvPr>
          <p:cNvSpPr>
            <a:spLocks noGrp="1"/>
          </p:cNvSpPr>
          <p:nvPr>
            <p:ph type="title"/>
          </p:nvPr>
        </p:nvSpPr>
        <p:spPr>
          <a:xfrm>
            <a:off x="838200" y="192505"/>
            <a:ext cx="10515600" cy="507583"/>
          </a:xfrm>
        </p:spPr>
        <p:style>
          <a:lnRef idx="1">
            <a:schemeClr val="accent6"/>
          </a:lnRef>
          <a:fillRef idx="2">
            <a:schemeClr val="accent6"/>
          </a:fillRef>
          <a:effectRef idx="1">
            <a:schemeClr val="accent6"/>
          </a:effectRef>
          <a:fontRef idx="minor">
            <a:schemeClr val="dk1"/>
          </a:fontRef>
        </p:style>
        <p:txBody>
          <a:bodyPr>
            <a:noAutofit/>
          </a:bodyPr>
          <a:lstStyle/>
          <a:p>
            <a:pPr algn="ctr"/>
            <a:r>
              <a:rPr lang="fr-FR" sz="3600" dirty="0"/>
              <a:t>Les pratiques actuelles : </a:t>
            </a:r>
            <a:r>
              <a:rPr lang="fr-FR" sz="3600" dirty="0" err="1"/>
              <a:t>work</a:t>
            </a:r>
            <a:r>
              <a:rPr lang="fr-FR" sz="3600" dirty="0"/>
              <a:t> in </a:t>
            </a:r>
            <a:r>
              <a:rPr lang="fr-FR" sz="3600" dirty="0" err="1"/>
              <a:t>progress</a:t>
            </a:r>
            <a:r>
              <a:rPr lang="fr-FR" sz="3600" dirty="0"/>
              <a:t>  </a:t>
            </a:r>
          </a:p>
        </p:txBody>
      </p:sp>
      <p:sp>
        <p:nvSpPr>
          <p:cNvPr id="3" name="Espace réservé du contenu 2">
            <a:extLst>
              <a:ext uri="{FF2B5EF4-FFF2-40B4-BE49-F238E27FC236}">
                <a16:creationId xmlns:a16="http://schemas.microsoft.com/office/drawing/2014/main" id="{6B5B34D8-F317-3F44-A1EB-F0430F5B352C}"/>
              </a:ext>
            </a:extLst>
          </p:cNvPr>
          <p:cNvSpPr>
            <a:spLocks noGrp="1"/>
          </p:cNvSpPr>
          <p:nvPr>
            <p:ph idx="1"/>
          </p:nvPr>
        </p:nvSpPr>
        <p:spPr>
          <a:xfrm>
            <a:off x="838200" y="957264"/>
            <a:ext cx="10515600" cy="5806608"/>
          </a:xfrm>
        </p:spPr>
        <p:style>
          <a:lnRef idx="2">
            <a:schemeClr val="accent6"/>
          </a:lnRef>
          <a:fillRef idx="1">
            <a:schemeClr val="lt1"/>
          </a:fillRef>
          <a:effectRef idx="0">
            <a:schemeClr val="accent6"/>
          </a:effectRef>
          <a:fontRef idx="minor">
            <a:schemeClr val="dk1"/>
          </a:fontRef>
        </p:style>
        <p:txBody>
          <a:bodyPr>
            <a:normAutofit fontScale="25000" lnSpcReduction="20000"/>
          </a:bodyPr>
          <a:lstStyle/>
          <a:p>
            <a:pPr marL="0" indent="0">
              <a:lnSpc>
                <a:spcPct val="120000"/>
              </a:lnSpc>
              <a:buNone/>
            </a:pPr>
            <a:r>
              <a:rPr lang="fr-FR" sz="3100" dirty="0"/>
              <a:t> </a:t>
            </a:r>
            <a:r>
              <a:rPr lang="fr-FR" sz="8000" dirty="0">
                <a:solidFill>
                  <a:srgbClr val="C00000"/>
                </a:solidFill>
              </a:rPr>
              <a:t>Infléchissement des pratiques antérieures</a:t>
            </a:r>
            <a:r>
              <a:rPr lang="fr-FR" sz="6200" dirty="0"/>
              <a:t>, accentué depuis les débats parlementaires puis le vote de la loi 2.8.2021</a:t>
            </a:r>
          </a:p>
          <a:p>
            <a:pPr lvl="1">
              <a:lnSpc>
                <a:spcPct val="120000"/>
              </a:lnSpc>
            </a:pPr>
            <a:r>
              <a:rPr lang="fr-FR" sz="8000" dirty="0">
                <a:solidFill>
                  <a:schemeClr val="accent6"/>
                </a:solidFill>
              </a:rPr>
              <a:t>situations où se pose un problème d’assignation du genre </a:t>
            </a:r>
            <a:r>
              <a:rPr lang="fr-FR" sz="6200" dirty="0"/>
              <a:t>( « le phénotype nécessite un délai de déclaration du sexe»)</a:t>
            </a:r>
          </a:p>
          <a:p>
            <a:pPr marL="457200" lvl="1" indent="0">
              <a:lnSpc>
                <a:spcPct val="120000"/>
              </a:lnSpc>
              <a:buNone/>
            </a:pPr>
            <a:r>
              <a:rPr lang="fr-FR" sz="6200" dirty="0">
                <a:solidFill>
                  <a:srgbClr val="C00000"/>
                </a:solidFill>
              </a:rPr>
              <a:t>—&gt;</a:t>
            </a:r>
            <a:r>
              <a:rPr lang="fr-FR" sz="6200" dirty="0"/>
              <a:t> CCNE : nécessité attendre -sauf  urgence ou situation particulière- que la personne participe à la décision « dès lors qu’en raison de leur irréversibilité, les choix thérapeutiques mettent en jeu son intégrité physique » ; « contexte d’incertitude scientifique sur les avantages et les inconvénients des interventions précoces » </a:t>
            </a:r>
          </a:p>
          <a:p>
            <a:pPr marL="457200" lvl="1" indent="0">
              <a:lnSpc>
                <a:spcPct val="120000"/>
              </a:lnSpc>
              <a:buNone/>
            </a:pPr>
            <a:r>
              <a:rPr lang="fr-FR" sz="6200" dirty="0"/>
              <a:t> principe éthique et juridique  = autodétermination du sujet</a:t>
            </a:r>
          </a:p>
          <a:p>
            <a:pPr marL="457200" lvl="1" indent="14288">
              <a:lnSpc>
                <a:spcPct val="120000"/>
              </a:lnSpc>
              <a:buNone/>
            </a:pPr>
            <a:r>
              <a:rPr lang="fr-FR" sz="6200" dirty="0">
                <a:solidFill>
                  <a:srgbClr val="C00000"/>
                </a:solidFill>
              </a:rPr>
              <a:t>—&gt; </a:t>
            </a:r>
            <a:r>
              <a:rPr lang="fr-FR" sz="8000" dirty="0">
                <a:solidFill>
                  <a:srgbClr val="C00000"/>
                </a:solidFill>
              </a:rPr>
              <a:t>Position qui tend à s’imposer au sein de la RCP</a:t>
            </a:r>
          </a:p>
          <a:p>
            <a:pPr lvl="1">
              <a:lnSpc>
                <a:spcPct val="120000"/>
              </a:lnSpc>
            </a:pPr>
            <a:r>
              <a:rPr lang="fr-FR" sz="8000" dirty="0">
                <a:solidFill>
                  <a:schemeClr val="accent6"/>
                </a:solidFill>
              </a:rPr>
              <a:t>les autres situations de variations du développement sexuel </a:t>
            </a:r>
            <a:r>
              <a:rPr lang="fr-FR" sz="6200" dirty="0">
                <a:solidFill>
                  <a:schemeClr val="accent6"/>
                </a:solidFill>
              </a:rPr>
              <a:t>où ne se pose pas la difficulté d’une assignation sexuée =</a:t>
            </a:r>
            <a:r>
              <a:rPr lang="fr-FR" sz="6200" dirty="0"/>
              <a:t> situations les plus délicates</a:t>
            </a:r>
          </a:p>
          <a:p>
            <a:pPr marL="457200" lvl="1" indent="0">
              <a:lnSpc>
                <a:spcPct val="120000"/>
              </a:lnSpc>
              <a:buNone/>
            </a:pPr>
            <a:r>
              <a:rPr lang="fr-FR" sz="5800" dirty="0"/>
              <a:t>—&gt;  CCNE  : la décision devrait être prise après concertation et délibération au sein de l’équipe pluridisciplinaire du Centre de référence avec le consentement des parents et de la personne concernée, dès lors que celle-ci dispose d’un degré suffisant de maturité</a:t>
            </a:r>
          </a:p>
          <a:p>
            <a:pPr marL="914400" lvl="2" indent="0">
              <a:lnSpc>
                <a:spcPct val="120000"/>
              </a:lnSpc>
              <a:buNone/>
            </a:pPr>
            <a:r>
              <a:rPr lang="fr-FR" sz="5800" dirty="0"/>
              <a:t>CCNE rappelle  qu’un acte chirurgical précoce doit relever d’un « motif médical très sérieux  », «avec un  bénéfice thérapeutique après étude de la balance avantages/risques »</a:t>
            </a:r>
          </a:p>
          <a:p>
            <a:pPr marL="457200" lvl="1" indent="0">
              <a:lnSpc>
                <a:spcPct val="120000"/>
              </a:lnSpc>
              <a:buNone/>
            </a:pPr>
            <a:r>
              <a:rPr lang="fr-FR" sz="6200" dirty="0">
                <a:solidFill>
                  <a:srgbClr val="C00000"/>
                </a:solidFill>
              </a:rPr>
              <a:t> —&gt; </a:t>
            </a:r>
            <a:r>
              <a:rPr lang="fr-FR" sz="8000" dirty="0">
                <a:solidFill>
                  <a:srgbClr val="C00000"/>
                </a:solidFill>
              </a:rPr>
              <a:t>Pluralisme des options véritablement discutées en RCP</a:t>
            </a:r>
            <a:endParaRPr lang="fr-FR" sz="8000" strike="sngStrike" dirty="0">
              <a:solidFill>
                <a:srgbClr val="C00000"/>
              </a:solidFill>
            </a:endParaRPr>
          </a:p>
          <a:p>
            <a:pPr marL="1371600" lvl="3" indent="0">
              <a:lnSpc>
                <a:spcPct val="120000"/>
              </a:lnSpc>
              <a:spcBef>
                <a:spcPts val="0"/>
              </a:spcBef>
              <a:buNone/>
            </a:pPr>
            <a:r>
              <a:rPr lang="fr-FR" sz="5600" dirty="0"/>
              <a:t>- recul des </a:t>
            </a:r>
            <a:r>
              <a:rPr lang="fr-FR" sz="5600" dirty="0" err="1"/>
              <a:t>gonadectomies</a:t>
            </a:r>
            <a:r>
              <a:rPr lang="fr-FR" sz="5600" dirty="0"/>
              <a:t>  (sauf si risque tumoral élevé)</a:t>
            </a:r>
            <a:endParaRPr lang="fr-FR" sz="5600" u="sng" dirty="0">
              <a:solidFill>
                <a:srgbClr val="00B050"/>
              </a:solidFill>
            </a:endParaRPr>
          </a:p>
          <a:p>
            <a:pPr marL="1371600" lvl="3" indent="0">
              <a:lnSpc>
                <a:spcPct val="120000"/>
              </a:lnSpc>
              <a:spcBef>
                <a:spcPts val="0"/>
              </a:spcBef>
              <a:buNone/>
            </a:pPr>
            <a:r>
              <a:rPr lang="fr-FR" sz="5600" dirty="0"/>
              <a:t>- introduction dans les discussions de l’impact de la chirurgie sur la vie future de l’enfant  (« reprises » et séquelles fonctionnelles ) </a:t>
            </a:r>
          </a:p>
          <a:p>
            <a:pPr marL="1371600" lvl="3" indent="0">
              <a:lnSpc>
                <a:spcPct val="120000"/>
              </a:lnSpc>
              <a:spcBef>
                <a:spcPts val="0"/>
              </a:spcBef>
              <a:buNone/>
            </a:pPr>
            <a:r>
              <a:rPr lang="fr-FR" sz="5600" dirty="0"/>
              <a:t>- renforcement de l’offre de suivi psycho-social</a:t>
            </a:r>
          </a:p>
          <a:p>
            <a:pPr marL="457200" lvl="1" indent="0">
              <a:buNone/>
            </a:pPr>
            <a:endParaRPr lang="fr-FR" sz="6200" dirty="0"/>
          </a:p>
          <a:p>
            <a:endParaRPr lang="fr-FR" dirty="0"/>
          </a:p>
        </p:txBody>
      </p:sp>
    </p:spTree>
    <p:custDataLst>
      <p:tags r:id="rId1"/>
    </p:custDataLst>
    <p:extLst>
      <p:ext uri="{BB962C8B-B14F-4D97-AF65-F5344CB8AC3E}">
        <p14:creationId xmlns:p14="http://schemas.microsoft.com/office/powerpoint/2010/main" val="2546837804"/>
      </p:ext>
    </p:extLst>
  </p:cSld>
  <p:clrMapOvr>
    <a:masterClrMapping/>
  </p:clrMapOvr>
  <p:extLst mod="1">
    <p:ext uri="{6950BFC3-D8DA-4A85-94F7-54DA5524770B}">
      <p188:commentRel xmlns:p188="http://schemas.microsoft.com/office/powerpoint/2018/8/main" xmlns="" r:id="rId4"/>
    </p:ext>
  </p:extLst>
</p:sld>
</file>

<file path=ppt/tags/tag1.xml><?xml version="1.0" encoding="utf-8"?>
<p:tagLst xmlns:a="http://schemas.openxmlformats.org/drawingml/2006/main" xmlns:r="http://schemas.openxmlformats.org/officeDocument/2006/relationships" xmlns:p="http://schemas.openxmlformats.org/presentationml/2006/main">
  <p:tag name="ARS_PPT_DBNAME" val="CNCDH[20201123105628129].mdb"/>
  <p:tag name="ARS_RESPONSE_PERSONNUM" val="100"/>
</p:tagLst>
</file>

<file path=ppt/tags/tag2.xml><?xml version="1.0" encoding="utf-8"?>
<p:tagLst xmlns:a="http://schemas.openxmlformats.org/drawingml/2006/main" xmlns:r="http://schemas.openxmlformats.org/officeDocument/2006/relationships" xmlns:p="http://schemas.openxmlformats.org/presentationml/2006/main">
  <p:tag name="ARS_RESPONSETYPE" val="None"/>
  <p:tag name="ARS_CHARTPARA_ITEMLABELFONTNAME" val="Arial"/>
  <p:tag name="ARS_CHARTPARA_ITEMLABELFONTSIZE" val="16"/>
  <p:tag name="ARS_CHARTPARA_ITEMLABELFONTBOLD" val="False"/>
  <p:tag name="ARS_CHARTPARA_ITEMLABELFONTITALIC" val="False"/>
  <p:tag name="ARS_CHARTPARA_ITEMLABELFONTCOLOR" val="-16777216"/>
  <p:tag name="ARS_CHARTPARA_DATALABELFONTNAME" val="Arial"/>
  <p:tag name="ARS_CHARTPARA_DATALABELFONTSIZE" val="14"/>
  <p:tag name="ARS_CHARTPARA_DATALABELFONTBOLD" val="False"/>
  <p:tag name="ARS_CHARTPARA_DATALABELFONTITALIC" val="False"/>
  <p:tag name="ARS_CHARTPARA_DATALABELFONTCOLOR" val="-16777216"/>
  <p:tag name="ARS_CHARTPARA_DATAFORMAT" val="ltNumberValue"/>
  <p:tag name="ARS_CHARTPARA_SHOWTIME" val="csStop"/>
  <p:tag name="ARS_CHARTPARA_NUMBERDEC" val="0"/>
  <p:tag name="ARS_CHARTPARA_DATAPERCENTBASE" val="crParticipant"/>
  <p:tag name="ARS_CHARTPARA_PERCENTDEC" val="1"/>
  <p:tag name="ARS_CHARTPARA_SHOW3D" val="0"/>
  <p:tag name="ARS_CHARTPARA_SHOWWINDOW" val="0"/>
  <p:tag name="ARS_CHARTPOINTWIDTH" val="0.5"/>
  <p:tag name="ARS_CHARTSHOWITEMTEXT" val="0"/>
</p:tagLst>
</file>

<file path=ppt/tags/tag3.xml><?xml version="1.0" encoding="utf-8"?>
<p:tagLst xmlns:a="http://schemas.openxmlformats.org/drawingml/2006/main" xmlns:r="http://schemas.openxmlformats.org/officeDocument/2006/relationships" xmlns:p="http://schemas.openxmlformats.org/presentationml/2006/main">
  <p:tag name="ARS_RESPONSETYPE" val="None"/>
  <p:tag name="ARS_CHARTPARA_ITEMLABELFONTNAME" val="Arial"/>
  <p:tag name="ARS_CHARTPARA_ITEMLABELFONTSIZE" val="16"/>
  <p:tag name="ARS_CHARTPARA_ITEMLABELFONTBOLD" val="False"/>
  <p:tag name="ARS_CHARTPARA_ITEMLABELFONTITALIC" val="False"/>
  <p:tag name="ARS_CHARTPARA_ITEMLABELFONTCOLOR" val="-16777216"/>
  <p:tag name="ARS_CHARTPARA_DATALABELFONTNAME" val="Arial"/>
  <p:tag name="ARS_CHARTPARA_DATALABELFONTSIZE" val="14"/>
  <p:tag name="ARS_CHARTPARA_DATALABELFONTBOLD" val="False"/>
  <p:tag name="ARS_CHARTPARA_DATALABELFONTITALIC" val="False"/>
  <p:tag name="ARS_CHARTPARA_DATALABELFONTCOLOR" val="-16777216"/>
  <p:tag name="ARS_CHARTPARA_DATAFORMAT" val="ltNumberValue"/>
  <p:tag name="ARS_CHARTPARA_SHOWTIME" val="csStop"/>
  <p:tag name="ARS_CHARTPARA_NUMBERDEC" val="0"/>
  <p:tag name="ARS_CHARTPARA_DATAPERCENTBASE" val="crParticipant"/>
  <p:tag name="ARS_CHARTPARA_PERCENTDEC" val="1"/>
  <p:tag name="ARS_CHARTPARA_SHOW3D" val="0"/>
  <p:tag name="ARS_CHARTPARA_SHOWWINDOW" val="0"/>
  <p:tag name="ARS_CHARTPOINTWIDTH" val="0.5"/>
  <p:tag name="ARS_CHARTSHOWITEMTEXT" val="0"/>
</p:tagLst>
</file>

<file path=ppt/tags/tag4.xml><?xml version="1.0" encoding="utf-8"?>
<p:tagLst xmlns:a="http://schemas.openxmlformats.org/drawingml/2006/main" xmlns:r="http://schemas.openxmlformats.org/officeDocument/2006/relationships" xmlns:p="http://schemas.openxmlformats.org/presentationml/2006/main">
  <p:tag name="ARS_RESPONSETYPE" val="None"/>
  <p:tag name="ARS_CHARTPARA_ITEMLABELFONTNAME" val="Arial"/>
  <p:tag name="ARS_CHARTPARA_ITEMLABELFONTSIZE" val="16"/>
  <p:tag name="ARS_CHARTPARA_ITEMLABELFONTBOLD" val="False"/>
  <p:tag name="ARS_CHARTPARA_ITEMLABELFONTITALIC" val="False"/>
  <p:tag name="ARS_CHARTPARA_ITEMLABELFONTCOLOR" val="-16777216"/>
  <p:tag name="ARS_CHARTPARA_DATALABELFONTNAME" val="Arial"/>
  <p:tag name="ARS_CHARTPARA_DATALABELFONTSIZE" val="14"/>
  <p:tag name="ARS_CHARTPARA_DATALABELFONTBOLD" val="False"/>
  <p:tag name="ARS_CHARTPARA_DATALABELFONTITALIC" val="False"/>
  <p:tag name="ARS_CHARTPARA_DATALABELFONTCOLOR" val="-16777216"/>
  <p:tag name="ARS_CHARTPARA_DATAFORMAT" val="ltNumberValue"/>
  <p:tag name="ARS_CHARTPARA_SHOWTIME" val="csStop"/>
  <p:tag name="ARS_CHARTPARA_NUMBERDEC" val="0"/>
  <p:tag name="ARS_CHARTPARA_DATAPERCENTBASE" val="crParticipant"/>
  <p:tag name="ARS_CHARTPARA_PERCENTDEC" val="1"/>
  <p:tag name="ARS_CHARTPARA_SHOW3D" val="0"/>
  <p:tag name="ARS_CHARTPARA_SHOWWINDOW" val="0"/>
  <p:tag name="ARS_CHARTPOINTWIDTH" val="0.5"/>
  <p:tag name="ARS_CHARTSHOWITEMTEXT" val="0"/>
</p:tagLst>
</file>

<file path=ppt/tags/tag5.xml><?xml version="1.0" encoding="utf-8"?>
<p:tagLst xmlns:a="http://schemas.openxmlformats.org/drawingml/2006/main" xmlns:r="http://schemas.openxmlformats.org/officeDocument/2006/relationships" xmlns:p="http://schemas.openxmlformats.org/presentationml/2006/main">
  <p:tag name="ARS_RESPONSETYPE" val="None"/>
  <p:tag name="ARS_CHARTPARA_ITEMLABELFONTNAME" val="Arial"/>
  <p:tag name="ARS_CHARTPARA_ITEMLABELFONTSIZE" val="16"/>
  <p:tag name="ARS_CHARTPARA_ITEMLABELFONTBOLD" val="False"/>
  <p:tag name="ARS_CHARTPARA_ITEMLABELFONTITALIC" val="False"/>
  <p:tag name="ARS_CHARTPARA_ITEMLABELFONTCOLOR" val="-16777216"/>
  <p:tag name="ARS_CHARTPARA_DATALABELFONTNAME" val="Arial"/>
  <p:tag name="ARS_CHARTPARA_DATALABELFONTSIZE" val="14"/>
  <p:tag name="ARS_CHARTPARA_DATALABELFONTBOLD" val="False"/>
  <p:tag name="ARS_CHARTPARA_DATALABELFONTITALIC" val="False"/>
  <p:tag name="ARS_CHARTPARA_DATALABELFONTCOLOR" val="-16777216"/>
  <p:tag name="ARS_CHARTPARA_DATAFORMAT" val="ltNumberValue"/>
  <p:tag name="ARS_CHARTPARA_SHOWTIME" val="csStop"/>
  <p:tag name="ARS_CHARTPARA_NUMBERDEC" val="0"/>
  <p:tag name="ARS_CHARTPARA_DATAPERCENTBASE" val="crParticipant"/>
  <p:tag name="ARS_CHARTPARA_PERCENTDEC" val="1"/>
  <p:tag name="ARS_CHARTPARA_SHOW3D" val="0"/>
  <p:tag name="ARS_CHARTPARA_SHOWWINDOW" val="0"/>
  <p:tag name="ARS_CHARTPOINTWIDTH" val="0.5"/>
  <p:tag name="ARS_CHARTSHOWITEMTEXT" val="0"/>
</p:tagLst>
</file>

<file path=ppt/tags/tag6.xml><?xml version="1.0" encoding="utf-8"?>
<p:tagLst xmlns:a="http://schemas.openxmlformats.org/drawingml/2006/main" xmlns:r="http://schemas.openxmlformats.org/officeDocument/2006/relationships" xmlns:p="http://schemas.openxmlformats.org/presentationml/2006/main">
  <p:tag name="ARS_RESPONSETYPE" val="None"/>
  <p:tag name="ARS_CHARTPARA_ITEMLABELFONTNAME" val="Arial"/>
  <p:tag name="ARS_CHARTPARA_ITEMLABELFONTSIZE" val="16"/>
  <p:tag name="ARS_CHARTPARA_ITEMLABELFONTBOLD" val="False"/>
  <p:tag name="ARS_CHARTPARA_ITEMLABELFONTITALIC" val="False"/>
  <p:tag name="ARS_CHARTPARA_ITEMLABELFONTCOLOR" val="-16777216"/>
  <p:tag name="ARS_CHARTPARA_DATALABELFONTNAME" val="Arial"/>
  <p:tag name="ARS_CHARTPARA_DATALABELFONTSIZE" val="14"/>
  <p:tag name="ARS_CHARTPARA_DATALABELFONTBOLD" val="False"/>
  <p:tag name="ARS_CHARTPARA_DATALABELFONTITALIC" val="False"/>
  <p:tag name="ARS_CHARTPARA_DATALABELFONTCOLOR" val="-16777216"/>
  <p:tag name="ARS_CHARTPARA_DATAFORMAT" val="ltNumberValue"/>
  <p:tag name="ARS_CHARTPARA_SHOWTIME" val="csStop"/>
  <p:tag name="ARS_CHARTPARA_NUMBERDEC" val="0"/>
  <p:tag name="ARS_CHARTPARA_DATAPERCENTBASE" val="crParticipant"/>
  <p:tag name="ARS_CHARTPARA_PERCENTDEC" val="1"/>
  <p:tag name="ARS_CHARTPARA_SHOW3D" val="0"/>
  <p:tag name="ARS_CHARTPARA_SHOWWINDOW" val="0"/>
  <p:tag name="ARS_CHARTPOINTWIDTH" val="0.5"/>
  <p:tag name="ARS_CHARTSHOWITEMTEXT" val="0"/>
</p:tagLst>
</file>

<file path=ppt/tags/tag7.xml><?xml version="1.0" encoding="utf-8"?>
<p:tagLst xmlns:a="http://schemas.openxmlformats.org/drawingml/2006/main" xmlns:r="http://schemas.openxmlformats.org/officeDocument/2006/relationships" xmlns:p="http://schemas.openxmlformats.org/presentationml/2006/main">
  <p:tag name="ARS_RESPONSETYPE" val="None"/>
  <p:tag name="ARS_CHARTPARA_ITEMLABELFONTNAME" val="Arial"/>
  <p:tag name="ARS_CHARTPARA_ITEMLABELFONTSIZE" val="16"/>
  <p:tag name="ARS_CHARTPARA_ITEMLABELFONTBOLD" val="False"/>
  <p:tag name="ARS_CHARTPARA_ITEMLABELFONTITALIC" val="False"/>
  <p:tag name="ARS_CHARTPARA_ITEMLABELFONTCOLOR" val="-16777216"/>
  <p:tag name="ARS_CHARTPARA_DATALABELFONTNAME" val="Arial"/>
  <p:tag name="ARS_CHARTPARA_DATALABELFONTSIZE" val="14"/>
  <p:tag name="ARS_CHARTPARA_DATALABELFONTBOLD" val="False"/>
  <p:tag name="ARS_CHARTPARA_DATALABELFONTITALIC" val="False"/>
  <p:tag name="ARS_CHARTPARA_DATALABELFONTCOLOR" val="-16777216"/>
  <p:tag name="ARS_CHARTPARA_DATAFORMAT" val="ltNumberValue"/>
  <p:tag name="ARS_CHARTPARA_SHOWTIME" val="csStop"/>
  <p:tag name="ARS_CHARTPARA_NUMBERDEC" val="0"/>
  <p:tag name="ARS_CHARTPARA_DATAPERCENTBASE" val="crParticipant"/>
  <p:tag name="ARS_CHARTPARA_PERCENTDEC" val="1"/>
  <p:tag name="ARS_CHARTPARA_SHOW3D" val="0"/>
  <p:tag name="ARS_CHARTPARA_SHOWWINDOW" val="0"/>
  <p:tag name="ARS_CHARTPOINTWIDTH" val="0.5"/>
  <p:tag name="ARS_CHARTSHOWITEMTEXT" val="0"/>
</p:tagLst>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3831</TotalTime>
  <Words>1746</Words>
  <Application>Microsoft Macintosh PowerPoint</Application>
  <PresentationFormat>Grand écran</PresentationFormat>
  <Paragraphs>141</Paragraphs>
  <Slides>7</Slides>
  <Notes>5</Notes>
  <HiddenSlides>0</HiddenSlides>
  <MMClips>0</MMClips>
  <ScaleCrop>false</ScaleCrop>
  <HeadingPairs>
    <vt:vector size="6" baseType="variant">
      <vt:variant>
        <vt:lpstr>Polices utilisées</vt:lpstr>
      </vt:variant>
      <vt:variant>
        <vt:i4>5</vt:i4>
      </vt:variant>
      <vt:variant>
        <vt:lpstr>Thème</vt:lpstr>
      </vt:variant>
      <vt:variant>
        <vt:i4>1</vt:i4>
      </vt:variant>
      <vt:variant>
        <vt:lpstr>Titres des diapositives</vt:lpstr>
      </vt:variant>
      <vt:variant>
        <vt:i4>7</vt:i4>
      </vt:variant>
    </vt:vector>
  </HeadingPairs>
  <TitlesOfParts>
    <vt:vector size="13" baseType="lpstr">
      <vt:lpstr>Arial</vt:lpstr>
      <vt:lpstr>Calibri</vt:lpstr>
      <vt:lpstr>Calibri Light</vt:lpstr>
      <vt:lpstr>Cambria Math</vt:lpstr>
      <vt:lpstr>Symbol</vt:lpstr>
      <vt:lpstr>Thème Office</vt:lpstr>
      <vt:lpstr>La prise en charge médicale des enfants ayant une variation du développement génital  — cadre juridique —  </vt:lpstr>
      <vt:lpstr>Contexte en France</vt:lpstr>
      <vt:lpstr> Cadre déontologique</vt:lpstr>
      <vt:lpstr>  La loi bioéthique du 2.8.2022 : les grands axes </vt:lpstr>
      <vt:lpstr>  art. L. 2131-6 CSP ( nouveau) </vt:lpstr>
      <vt:lpstr>Acquis et points en suspens</vt:lpstr>
      <vt:lpstr>Les pratiques actuelles : work in progress  </vt:lpstr>
    </vt:vector>
  </TitlesOfParts>
  <Company/>
  <LinksUpToDate>false</LinksUpToDate>
  <SharedDoc>false</SharedDoc>
  <HyperlinksChanged>false</HyperlinksChanged>
  <AppVersion>16.0016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Prise en charge médicale des enfants ayant une VDG</dc:title>
  <dc:creator>laurence.brunet005@gmail.com</dc:creator>
  <cp:lastModifiedBy>laurence.brunet005@gmail.com</cp:lastModifiedBy>
  <cp:revision>134</cp:revision>
  <dcterms:created xsi:type="dcterms:W3CDTF">2020-11-19T15:28:49Z</dcterms:created>
  <dcterms:modified xsi:type="dcterms:W3CDTF">2022-05-26T22:17:41Z</dcterms:modified>
</cp:coreProperties>
</file>