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1" r:id="rId6"/>
    <p:sldId id="266" r:id="rId7"/>
    <p:sldId id="277" r:id="rId8"/>
    <p:sldId id="270" r:id="rId9"/>
    <p:sldId id="276" r:id="rId10"/>
  </p:sldIdLst>
  <p:sldSz cx="9144000" cy="6858000" type="screen4x3"/>
  <p:notesSz cx="6805613" cy="99441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496" autoAdjust="0"/>
  </p:normalViewPr>
  <p:slideViewPr>
    <p:cSldViewPr snapToGrid="0" snapToObjects="1">
      <p:cViewPr varScale="1">
        <p:scale>
          <a:sx n="59" d="100"/>
          <a:sy n="59" d="100"/>
        </p:scale>
        <p:origin x="11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y_m\Documents\V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y_m\Documents\V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ry_m\Documents\VC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530685824"/>
        <c:axId val="530684512"/>
      </c:areaChart>
      <c:catAx>
        <c:axId val="5306858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684512"/>
        <c:crosses val="autoZero"/>
        <c:auto val="1"/>
        <c:lblAlgn val="ctr"/>
        <c:lblOffset val="100"/>
        <c:noMultiLvlLbl val="0"/>
      </c:catAx>
      <c:valAx>
        <c:axId val="5306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68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Sheet1!$A$60</c:f>
              <c:strCache>
                <c:ptCount val="1"/>
                <c:pt idx="0">
                  <c:v>Voluntary contributions (euros)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Sheet1!$B$59:$L$59</c:f>
              <c:numCache>
                <c:formatCode>0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General">
                  <c:v>2016</c:v>
                </c:pt>
                <c:pt idx="6" formatCode="General">
                  <c:v>2017</c:v>
                </c:pt>
                <c:pt idx="7" formatCode="General">
                  <c:v>2018</c:v>
                </c:pt>
                <c:pt idx="8" formatCode="General">
                  <c:v>2019</c:v>
                </c:pt>
                <c:pt idx="9" formatCode="General">
                  <c:v>2020</c:v>
                </c:pt>
                <c:pt idx="10" formatCode="General">
                  <c:v>2021</c:v>
                </c:pt>
              </c:numCache>
            </c:numRef>
          </c:cat>
          <c:val>
            <c:numRef>
              <c:f>Sheet1!$B$60:$L$60</c:f>
              <c:numCache>
                <c:formatCode>#,##0.00</c:formatCode>
                <c:ptCount val="11"/>
                <c:pt idx="0">
                  <c:v>221683</c:v>
                </c:pt>
                <c:pt idx="1">
                  <c:v>235776</c:v>
                </c:pt>
                <c:pt idx="2">
                  <c:v>202253.39</c:v>
                </c:pt>
                <c:pt idx="3">
                  <c:v>148717.14000000001</c:v>
                </c:pt>
                <c:pt idx="4">
                  <c:v>175435.88</c:v>
                </c:pt>
                <c:pt idx="5">
                  <c:v>169735.94</c:v>
                </c:pt>
                <c:pt idx="6">
                  <c:v>167837.71</c:v>
                </c:pt>
                <c:pt idx="7">
                  <c:v>190234.91</c:v>
                </c:pt>
                <c:pt idx="8">
                  <c:v>208825.01</c:v>
                </c:pt>
                <c:pt idx="9">
                  <c:v>446888.49</c:v>
                </c:pt>
                <c:pt idx="10">
                  <c:v>292165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E-4755-96D8-4AC328772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685824"/>
        <c:axId val="530684512"/>
      </c:areaChart>
      <c:catAx>
        <c:axId val="5306858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684512"/>
        <c:crosses val="autoZero"/>
        <c:auto val="1"/>
        <c:lblAlgn val="ctr"/>
        <c:lblOffset val="100"/>
        <c:noMultiLvlLbl val="0"/>
      </c:catAx>
      <c:valAx>
        <c:axId val="5306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0685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Sheet1!$A$81</c:f>
              <c:strCache>
                <c:ptCount val="1"/>
                <c:pt idx="0">
                  <c:v>Number of voluntary contributors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Sheet1!$B$80:$L$80</c:f>
              <c:numCache>
                <c:formatCode>0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General">
                  <c:v>2016</c:v>
                </c:pt>
                <c:pt idx="6" formatCode="General">
                  <c:v>2017</c:v>
                </c:pt>
                <c:pt idx="7" formatCode="General">
                  <c:v>2018</c:v>
                </c:pt>
                <c:pt idx="8" formatCode="General">
                  <c:v>2019</c:v>
                </c:pt>
                <c:pt idx="9" formatCode="General">
                  <c:v>2020</c:v>
                </c:pt>
                <c:pt idx="10" formatCode="General">
                  <c:v>2021</c:v>
                </c:pt>
              </c:numCache>
            </c:numRef>
          </c:cat>
          <c:val>
            <c:numRef>
              <c:f>Sheet1!$B$81:$L$81</c:f>
              <c:numCache>
                <c:formatCode>0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13</c:v>
                </c:pt>
                <c:pt idx="5">
                  <c:v>11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20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B-4EB6-87C3-760CE9C02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170816"/>
        <c:axId val="634168848"/>
      </c:barChart>
      <c:catAx>
        <c:axId val="6341708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168848"/>
        <c:crosses val="autoZero"/>
        <c:auto val="1"/>
        <c:lblAlgn val="ctr"/>
        <c:lblOffset val="100"/>
        <c:noMultiLvlLbl val="0"/>
      </c:catAx>
      <c:valAx>
        <c:axId val="63416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1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Average amount of the voluntary contributions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Sheet1!$A$102</c:f>
              <c:strCache>
                <c:ptCount val="1"/>
                <c:pt idx="0">
                  <c:v>Average amount of the voluntary contributions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Sheet1!$B$101:$L$101</c:f>
              <c:numCache>
                <c:formatCode>0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 formatCode="General">
                  <c:v>2016</c:v>
                </c:pt>
                <c:pt idx="6" formatCode="General">
                  <c:v>2017</c:v>
                </c:pt>
                <c:pt idx="7" formatCode="General">
                  <c:v>2018</c:v>
                </c:pt>
                <c:pt idx="8" formatCode="General">
                  <c:v>2019</c:v>
                </c:pt>
                <c:pt idx="9" formatCode="General">
                  <c:v>2020</c:v>
                </c:pt>
                <c:pt idx="10" formatCode="General">
                  <c:v>2021</c:v>
                </c:pt>
              </c:numCache>
            </c:numRef>
          </c:cat>
          <c:val>
            <c:numRef>
              <c:f>Sheet1!$B$102:$L$102</c:f>
              <c:numCache>
                <c:formatCode>#,##0.00</c:formatCode>
                <c:ptCount val="11"/>
                <c:pt idx="0">
                  <c:v>15834.5</c:v>
                </c:pt>
                <c:pt idx="1">
                  <c:v>16841.142857142859</c:v>
                </c:pt>
                <c:pt idx="2">
                  <c:v>15557.953076923079</c:v>
                </c:pt>
                <c:pt idx="3">
                  <c:v>13519.740000000002</c:v>
                </c:pt>
                <c:pt idx="4">
                  <c:v>13495.067692307694</c:v>
                </c:pt>
                <c:pt idx="5">
                  <c:v>15430.54</c:v>
                </c:pt>
                <c:pt idx="6">
                  <c:v>11988.407857142856</c:v>
                </c:pt>
                <c:pt idx="7">
                  <c:v>12682.327333333333</c:v>
                </c:pt>
                <c:pt idx="8">
                  <c:v>13921.667333333335</c:v>
                </c:pt>
                <c:pt idx="9">
                  <c:v>22344.424500000001</c:v>
                </c:pt>
                <c:pt idx="10">
                  <c:v>16231.388888888889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CB-49C0-88A6-451DB0A59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9900760"/>
        <c:axId val="659901088"/>
      </c:lineChart>
      <c:catAx>
        <c:axId val="6599007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9901088"/>
        <c:crosses val="autoZero"/>
        <c:auto val="1"/>
        <c:lblAlgn val="ctr"/>
        <c:lblOffset val="100"/>
        <c:noMultiLvlLbl val="0"/>
      </c:catAx>
      <c:valAx>
        <c:axId val="6599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990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CBEFC0B-5551-46D7-8CC2-DAFF384D9B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9A9362-1D15-4D76-B100-800E1ED1A7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DD3677F-A785-43C2-BEBE-E6DECF5F1857}" type="datetime1">
              <a:rPr lang="fr-FR"/>
              <a:pPr>
                <a:defRPr/>
              </a:pPr>
              <a:t>28/11/2021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C7F99-A565-443F-8AFA-F295F9876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6E7DA0-6332-4393-9FE8-564B55FDAC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19B94031-EEC8-4BDE-9E29-3D57919DCDB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89D505-510A-42EC-9691-2CF023E10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9AFA59-A7F5-46CA-A4C3-057C722AB5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13E096-19E8-43F0-9F76-463D3C5473FB}" type="datetime1">
              <a:rPr lang="fr-FR"/>
              <a:pPr>
                <a:defRPr/>
              </a:pPr>
              <a:t>28/11/2021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F798C65E-A4D8-4544-A1A7-18536BF98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05E3AF90-2FB0-46B0-A843-50DA5789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834D44-6D53-4927-8AD6-90B9112628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CC93CF-4C1D-40A3-A998-7AFC348F3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5706" tIns="47854" rIns="95706" bIns="47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579BE98-09F7-42AE-A8F1-D76B47749F8F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22067C09-FCB3-4F16-9959-BCD301970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A5F549-AC03-410E-B33B-E0F2761BB3C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184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69FD1DE0-49AD-4B5D-AC70-0807263F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D0DC-C4D4-45DB-A2FE-B3915F677B8B}" type="datetime1">
              <a:rPr lang="fr-FR"/>
              <a:pPr>
                <a:defRPr/>
              </a:pPr>
              <a:t>28/11/2021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0D03E19-E751-482F-B791-DC18F3760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ACB4C5-5DA8-415F-8C0B-87875E08778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058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FEF5D5B-DA80-49A1-894C-D2174A5F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C74A0F3D-89AF-4C64-AAED-35016E0CAA56}" type="datetime1">
              <a:rPr lang="fr-FR"/>
              <a:pPr>
                <a:defRPr/>
              </a:pPr>
              <a:t>28/11/2021</a:t>
            </a:fld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87BFB90-DD90-4477-B3BC-9C83DBB92B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19BBA-65E3-4329-9460-80D70FB05FF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178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21A7F4A2-838A-4E37-8C28-7DB032B9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049C2BC9-9811-492B-89DC-FC759EE5113C}" type="datetime1">
              <a:rPr lang="fr-FR"/>
              <a:pPr>
                <a:defRPr/>
              </a:pPr>
              <a:t>28/11/2021</a:t>
            </a:fld>
            <a:endParaRPr lang="fr-FR" dirty="0"/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FB661430-D7BB-4829-A3EB-92AC6BD3A4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C7736C-2739-4F8E-A6E7-2138E15A220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509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F74EFC-86AD-4234-86B0-54B26A32E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C2239198-5A73-45E9-8FB9-072374B0FE16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>
            <a:extLst>
              <a:ext uri="{FF2B5EF4-FFF2-40B4-BE49-F238E27FC236}">
                <a16:creationId xmlns:a16="http://schemas.microsoft.com/office/drawing/2014/main" id="{7899E847-A02E-4F58-BF78-53499FA96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40A7044-738A-4D50-AFC1-9FF2DFAA2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81AA5251-0CA9-41A8-95B2-271EBC9163BD}" type="datetime1">
              <a:rPr lang="fr-FR"/>
              <a:pPr>
                <a:defRPr/>
              </a:pPr>
              <a:t>28/11/2021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A54FC26-8496-4022-8479-843979AC2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C7EE0E0B-6536-4E8E-8192-52216726528D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exte 2">
            <a:extLst>
              <a:ext uri="{FF2B5EF4-FFF2-40B4-BE49-F238E27FC236}">
                <a16:creationId xmlns:a16="http://schemas.microsoft.com/office/drawing/2014/main" id="{54E1351E-B9E9-4EC9-9EB6-BA31BA163D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F0BF038-4011-4D86-BED5-9CA30348F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C8D1E81D-8A2C-41F4-834C-FD2452D77DE6}" type="datetime1">
              <a:rPr lang="fr-FR"/>
              <a:pPr>
                <a:defRPr/>
              </a:pPr>
              <a:t>28/11/2021</a:t>
            </a:fld>
            <a:endParaRPr lang="fr-FR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D47A272-66EA-406F-A965-EA188988B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B49708F1-7806-42B8-A8EB-0432510FDCC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3077" name="Espace réservé du titre 6">
            <a:extLst>
              <a:ext uri="{FF2B5EF4-FFF2-40B4-BE49-F238E27FC236}">
                <a16:creationId xmlns:a16="http://schemas.microsoft.com/office/drawing/2014/main" id="{BCEC2BD0-DC96-4ABA-9957-6E3F80B674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Name of the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titre 6">
            <a:extLst>
              <a:ext uri="{FF2B5EF4-FFF2-40B4-BE49-F238E27FC236}">
                <a16:creationId xmlns:a16="http://schemas.microsoft.com/office/drawing/2014/main" id="{B7C75D15-CF30-4E7A-9753-39C65E2CEE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Nom de la présentation</a:t>
            </a:r>
          </a:p>
        </p:txBody>
      </p:sp>
      <p:sp>
        <p:nvSpPr>
          <p:cNvPr id="20" name="Espace réservé de la date 3">
            <a:extLst>
              <a:ext uri="{FF2B5EF4-FFF2-40B4-BE49-F238E27FC236}">
                <a16:creationId xmlns:a16="http://schemas.microsoft.com/office/drawing/2014/main" id="{86531151-7F0C-4989-98F7-1E4E6FA06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216BD9D8-FF5B-4E59-A41E-B2B2E42F9D21}" type="datetime1">
              <a:rPr lang="fr-FR"/>
              <a:pPr>
                <a:defRPr/>
              </a:pPr>
              <a:t>28/11/2021</a:t>
            </a:fld>
            <a:endParaRPr lang="fr-FR"/>
          </a:p>
        </p:txBody>
      </p:sp>
      <p:sp>
        <p:nvSpPr>
          <p:cNvPr id="22" name="Espace réservé du numéro de diapositive 5">
            <a:extLst>
              <a:ext uri="{FF2B5EF4-FFF2-40B4-BE49-F238E27FC236}">
                <a16:creationId xmlns:a16="http://schemas.microsoft.com/office/drawing/2014/main" id="{0EC14E1C-4498-42D9-BA81-CD24E32C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 Narrow" panose="020B0606020202030204" pitchFamily="34" charset="0"/>
              </a:defRPr>
            </a:lvl1pPr>
          </a:lstStyle>
          <a:p>
            <a:fld id="{55AA45D1-4AA2-4964-A01C-CAC5BC1914B0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E46BE5E4-A9F1-4860-9CA1-9FBDAB8BD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0" y="4238625"/>
            <a:ext cx="914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41</a:t>
            </a:r>
            <a:r>
              <a:rPr lang="fr-FR" altLang="fr-FR" sz="3200" b="1" baseline="30000" dirty="0">
                <a:solidFill>
                  <a:srgbClr val="0D347D"/>
                </a:solidFill>
                <a:latin typeface="Arial Narrow" panose="020B0606020202030204" pitchFamily="34" charset="0"/>
              </a:rPr>
              <a:t>st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Standing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Committee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to the Bern Convention</a:t>
            </a: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Evolvement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of the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voluntary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contributions </a:t>
            </a:r>
            <a:r>
              <a:rPr lang="fr-FR" altLang="fr-FR" sz="3200" b="1" dirty="0" err="1">
                <a:solidFill>
                  <a:srgbClr val="0D347D"/>
                </a:solidFill>
                <a:latin typeface="Arial Narrow" panose="020B0606020202030204" pitchFamily="34" charset="0"/>
              </a:rPr>
              <a:t>since</a:t>
            </a:r>
            <a: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  <a:t> 2011</a:t>
            </a: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br>
              <a:rPr lang="fr-FR" altLang="fr-FR" sz="3200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Image 2">
            <a:extLst>
              <a:ext uri="{FF2B5EF4-FFF2-40B4-BE49-F238E27FC236}">
                <a16:creationId xmlns:a16="http://schemas.microsoft.com/office/drawing/2014/main" id="{5FE2C615-C91D-484D-A397-FA281D8F3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61" y="1588"/>
            <a:ext cx="91598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Espace réservé du numéro de diapositive 5">
            <a:extLst>
              <a:ext uri="{FF2B5EF4-FFF2-40B4-BE49-F238E27FC236}">
                <a16:creationId xmlns:a16="http://schemas.microsoft.com/office/drawing/2014/main" id="{11B79AE6-BFE0-47E3-8179-F9A3BE8CBD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A69223-B886-4F77-A54E-BC454B1C2306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00FAD721-1749-4A96-AE17-ED011A115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674CC2-89FA-464E-ACFB-65F08DD6027F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11267" name="Titre 2">
            <a:extLst>
              <a:ext uri="{FF2B5EF4-FFF2-40B4-BE49-F238E27FC236}">
                <a16:creationId xmlns:a16="http://schemas.microsoft.com/office/drawing/2014/main" id="{EB60E118-BCBE-47A2-83CF-3E03D4FB624F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Evolvement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voluntary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contributions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since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2011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30A05A-67FC-4F95-9BEF-9DB527CDB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754143"/>
              </p:ext>
            </p:extLst>
          </p:nvPr>
        </p:nvGraphicFramePr>
        <p:xfrm>
          <a:off x="555171" y="1240971"/>
          <a:ext cx="8131629" cy="511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30A05A-67FC-4F95-9BEF-9DB527CDB6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033438"/>
              </p:ext>
            </p:extLst>
          </p:nvPr>
        </p:nvGraphicFramePr>
        <p:xfrm>
          <a:off x="174171" y="1154791"/>
          <a:ext cx="8697685" cy="511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>
            <a:extLst>
              <a:ext uri="{FF2B5EF4-FFF2-40B4-BE49-F238E27FC236}">
                <a16:creationId xmlns:a16="http://schemas.microsoft.com/office/drawing/2014/main" id="{9807AEDE-6E9B-47B2-A89A-BBB1214D2531}"/>
              </a:ext>
            </a:extLst>
          </p:cNvPr>
          <p:cNvSpPr txBox="1">
            <a:spLocks/>
          </p:cNvSpPr>
          <p:nvPr/>
        </p:nvSpPr>
        <p:spPr bwMode="auto">
          <a:xfrm>
            <a:off x="4471988" y="190500"/>
            <a:ext cx="4214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2292" name="Espace réservé du numéro de diapositive 5">
            <a:extLst>
              <a:ext uri="{FF2B5EF4-FFF2-40B4-BE49-F238E27FC236}">
                <a16:creationId xmlns:a16="http://schemas.microsoft.com/office/drawing/2014/main" id="{33AAFABC-DF99-465C-B6E4-01A6C7C2D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981BE3-AAAA-49CE-B958-613D471F0DD4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2E9864CF-DB20-49AD-92AC-EB2762B827AD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Evolvement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voluntary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contributions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since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2011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07322D-4BD9-435C-9C7C-021810918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482605"/>
              </p:ext>
            </p:extLst>
          </p:nvPr>
        </p:nvGraphicFramePr>
        <p:xfrm>
          <a:off x="413657" y="1219200"/>
          <a:ext cx="8098971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2">
            <a:extLst>
              <a:ext uri="{FF2B5EF4-FFF2-40B4-BE49-F238E27FC236}">
                <a16:creationId xmlns:a16="http://schemas.microsoft.com/office/drawing/2014/main" id="{9807AEDE-6E9B-47B2-A89A-BBB1214D2531}"/>
              </a:ext>
            </a:extLst>
          </p:cNvPr>
          <p:cNvSpPr txBox="1">
            <a:spLocks/>
          </p:cNvSpPr>
          <p:nvPr/>
        </p:nvSpPr>
        <p:spPr bwMode="auto">
          <a:xfrm>
            <a:off x="4471988" y="190500"/>
            <a:ext cx="4214812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2292" name="Espace réservé du numéro de diapositive 5">
            <a:extLst>
              <a:ext uri="{FF2B5EF4-FFF2-40B4-BE49-F238E27FC236}">
                <a16:creationId xmlns:a16="http://schemas.microsoft.com/office/drawing/2014/main" id="{33AAFABC-DF99-465C-B6E4-01A6C7C2D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981BE3-AAAA-49CE-B958-613D471F0DD4}" type="slidenum">
              <a:rPr lang="fr-FR" altLang="fr-FR" sz="1000">
                <a:solidFill>
                  <a:srgbClr val="89898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000">
              <a:solidFill>
                <a:srgbClr val="898989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2E9864CF-DB20-49AD-92AC-EB2762B827AD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Evolvement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voluntary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contributions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since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2011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E18B7D-19C3-48EC-AFF7-91B6276025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520586"/>
              </p:ext>
            </p:extLst>
          </p:nvPr>
        </p:nvGraphicFramePr>
        <p:xfrm>
          <a:off x="631371" y="1328057"/>
          <a:ext cx="8055429" cy="5028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648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4">
            <a:extLst>
              <a:ext uri="{FF2B5EF4-FFF2-40B4-BE49-F238E27FC236}">
                <a16:creationId xmlns:a16="http://schemas.microsoft.com/office/drawing/2014/main" id="{3A8460D8-A673-4F28-A95C-C57EB735FC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0FDB07-91C2-4D88-97E9-F597EBF93747}" type="slidenum">
              <a:rPr lang="fr-FR" altLang="fr-FR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5</a:t>
            </a:fld>
            <a:endParaRPr lang="fr-FR" altLang="fr-FR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3315" name="Titre 2">
            <a:extLst>
              <a:ext uri="{FF2B5EF4-FFF2-40B4-BE49-F238E27FC236}">
                <a16:creationId xmlns:a16="http://schemas.microsoft.com/office/drawing/2014/main" id="{E8348AEC-C720-42A7-970B-9203AC229CCC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0879A80-FF6C-4433-BEC8-72179DF7B175}"/>
              </a:ext>
            </a:extLst>
          </p:cNvPr>
          <p:cNvSpPr txBox="1">
            <a:spLocks/>
          </p:cNvSpPr>
          <p:nvPr/>
        </p:nvSpPr>
        <p:spPr bwMode="auto">
          <a:xfrm>
            <a:off x="46243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Evolvement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voluntary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contributions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since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7DA78-DF24-4CE1-80F3-8CDA47231427}"/>
              </a:ext>
            </a:extLst>
          </p:cNvPr>
          <p:cNvSpPr txBox="1"/>
          <p:nvPr/>
        </p:nvSpPr>
        <p:spPr>
          <a:xfrm>
            <a:off x="283028" y="1338943"/>
            <a:ext cx="85561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WHO and HOW OFTEN? </a:t>
            </a:r>
          </a:p>
          <a:p>
            <a:endParaRPr lang="en-US" sz="2000" b="1" dirty="0"/>
          </a:p>
          <a:p>
            <a:r>
              <a:rPr lang="en-US" sz="2000" b="1" dirty="0"/>
              <a:t>6 Contracting Parties paid voluntary contributions every year over the 10 past years</a:t>
            </a:r>
          </a:p>
          <a:p>
            <a:endParaRPr lang="en-US" sz="1400" b="1" dirty="0"/>
          </a:p>
          <a:p>
            <a:r>
              <a:rPr lang="en-US" sz="2000" b="1" dirty="0"/>
              <a:t>4 Contracting Parties paid voluntary contributions 9 times over the 10 past years</a:t>
            </a:r>
          </a:p>
          <a:p>
            <a:endParaRPr lang="en-US" sz="1400" dirty="0"/>
          </a:p>
          <a:p>
            <a:r>
              <a:rPr lang="en-US" sz="2000" dirty="0"/>
              <a:t>1 Contracting Party paid voluntary contributions 8 times over the 10 past years</a:t>
            </a:r>
          </a:p>
          <a:p>
            <a:endParaRPr lang="en-US" sz="1400" dirty="0"/>
          </a:p>
          <a:p>
            <a:r>
              <a:rPr lang="en-US" sz="2000" dirty="0"/>
              <a:t>2 Contracting Parties paid voluntary contributions 5 times over the 10 past years</a:t>
            </a:r>
          </a:p>
          <a:p>
            <a:endParaRPr lang="en-US" sz="1400" dirty="0"/>
          </a:p>
          <a:p>
            <a:r>
              <a:rPr lang="en-US" sz="2000" dirty="0"/>
              <a:t>3 Contracting Parties paid voluntary contributions 4 times over the 10 past years</a:t>
            </a:r>
          </a:p>
          <a:p>
            <a:endParaRPr lang="en-US" sz="1400" dirty="0"/>
          </a:p>
          <a:p>
            <a:r>
              <a:rPr lang="en-US" sz="2000" dirty="0"/>
              <a:t>5 Contracting Parties paid voluntary contributions 2 times over the 10 past years</a:t>
            </a:r>
          </a:p>
          <a:p>
            <a:endParaRPr lang="en-US" sz="1400" dirty="0"/>
          </a:p>
          <a:p>
            <a:r>
              <a:rPr lang="en-US" sz="2000" dirty="0"/>
              <a:t>9 Contracting Parties paid voluntary contributions once over the 10 past years</a:t>
            </a:r>
          </a:p>
          <a:p>
            <a:endParaRPr lang="en-US" sz="1400" dirty="0"/>
          </a:p>
          <a:p>
            <a:r>
              <a:rPr lang="en-US" sz="2000" b="1" dirty="0"/>
              <a:t>21 Contracting Parties never paid a voluntary contribution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4">
            <a:extLst>
              <a:ext uri="{FF2B5EF4-FFF2-40B4-BE49-F238E27FC236}">
                <a16:creationId xmlns:a16="http://schemas.microsoft.com/office/drawing/2014/main" id="{3A8460D8-A673-4F28-A95C-C57EB735FC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0FDB07-91C2-4D88-97E9-F597EBF93747}" type="slidenum">
              <a:rPr lang="fr-FR" altLang="fr-FR">
                <a:solidFill>
                  <a:srgbClr val="898989"/>
                </a:solidFill>
                <a:latin typeface="Arial Narrow" panose="020B0606020202030204" pitchFamily="34" charset="0"/>
              </a:rPr>
              <a:pPr/>
              <a:t>6</a:t>
            </a:fld>
            <a:endParaRPr lang="fr-FR" altLang="fr-FR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3315" name="Titre 2">
            <a:extLst>
              <a:ext uri="{FF2B5EF4-FFF2-40B4-BE49-F238E27FC236}">
                <a16:creationId xmlns:a16="http://schemas.microsoft.com/office/drawing/2014/main" id="{E8348AEC-C720-42A7-970B-9203AC229CCC}"/>
              </a:ext>
            </a:extLst>
          </p:cNvPr>
          <p:cNvSpPr txBox="1">
            <a:spLocks/>
          </p:cNvSpPr>
          <p:nvPr/>
        </p:nvSpPr>
        <p:spPr bwMode="auto">
          <a:xfrm>
            <a:off x="44719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fr-FR" altLang="fr-FR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50879A80-FF6C-4433-BEC8-72179DF7B175}"/>
              </a:ext>
            </a:extLst>
          </p:cNvPr>
          <p:cNvSpPr txBox="1">
            <a:spLocks/>
          </p:cNvSpPr>
          <p:nvPr/>
        </p:nvSpPr>
        <p:spPr bwMode="auto">
          <a:xfrm>
            <a:off x="4624388" y="274638"/>
            <a:ext cx="42148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Evolvement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of the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voluntary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contributions </a:t>
            </a:r>
            <a:r>
              <a:rPr lang="fr-FR" altLang="fr-FR" sz="2400" dirty="0" err="1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since</a:t>
            </a:r>
            <a:r>
              <a:rPr lang="fr-FR" altLang="fr-FR" sz="2400" dirty="0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7DA78-DF24-4CE1-80F3-8CDA47231427}"/>
              </a:ext>
            </a:extLst>
          </p:cNvPr>
          <p:cNvSpPr txBox="1"/>
          <p:nvPr/>
        </p:nvSpPr>
        <p:spPr>
          <a:xfrm>
            <a:off x="283028" y="1338943"/>
            <a:ext cx="855617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Conclusions</a:t>
            </a:r>
          </a:p>
          <a:p>
            <a:endParaRPr lang="en-US" sz="2000" b="1" dirty="0"/>
          </a:p>
          <a:p>
            <a:r>
              <a:rPr lang="en-US" sz="2400" dirty="0"/>
              <a:t>To reach stable, sustainable and predictable financial resources: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Support adapted to the capacities (Resolution No. 9 (2019))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More regular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Support from all Contracting Parties according to their capacities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1078237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Century Gothic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41st Standing Committee to the Bern Convention  Evolvement of the voluntary contributions since 2011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2021-11-28T15:33:08Z</dcterms:modified>
</cp:coreProperties>
</file>