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9" r:id="rId3"/>
    <p:sldId id="260" r:id="rId4"/>
    <p:sldId id="277" r:id="rId5"/>
    <p:sldId id="276" r:id="rId6"/>
    <p:sldId id="278" r:id="rId7"/>
    <p:sldId id="263" r:id="rId8"/>
    <p:sldId id="279" r:id="rId9"/>
    <p:sldId id="265" r:id="rId10"/>
    <p:sldId id="269" r:id="rId11"/>
    <p:sldId id="275" r:id="rId12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3" d="100"/>
          <a:sy n="53" d="100"/>
        </p:scale>
        <p:origin x="476" y="-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14AC38-0CA9-47F0-AB9B-45D6BBACC4C2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42803C-56BB-4AF4-BBEB-5065B0C3B0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603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42803C-56BB-4AF4-BBEB-5065B0C3B0E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5698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42803C-56BB-4AF4-BBEB-5065B0C3B0E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8954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42803C-56BB-4AF4-BBEB-5065B0C3B0E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7039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D58E3-3235-14B4-CD24-2E9C265E5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4128B5-CE7F-66D0-2F4A-E7054CBFD6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4B8ED6-93F1-58D4-7019-0D3B017F85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9A9118-98DB-A2D7-0FBF-07530CEE37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42803C-56BB-4AF4-BBEB-5065B0C3B0E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2627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42803C-56BB-4AF4-BBEB-5065B0C3B0E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5439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B66E8-41FE-F408-0202-CE41D07D2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86017F-692A-F30D-E1B9-7FC3D1F59B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A77E7C-080D-09DF-C939-4452E9906A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24FC07-97B4-611B-E2BC-642F629FB9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42803C-56BB-4AF4-BBEB-5065B0C3B0E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950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42803C-56BB-4AF4-BBEB-5065B0C3B0E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2977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000000"/>
                </a:solidFill>
                <a:latin typeface="Poppins"/>
              </a:rPr>
              <a:t>These events translate digital content into peer-to-peer networking. Institutional change driven by dialogue. Strengthening institutional cooperation and knowledge exchange</a:t>
            </a:r>
            <a:endParaRPr lang="en-US" sz="9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42803C-56BB-4AF4-BBEB-5065B0C3B0E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602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3.png"/><Relationship Id="rId1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svg"/><Relationship Id="rId3" Type="http://schemas.openxmlformats.org/officeDocument/2006/relationships/image" Target="../media/image1.png"/><Relationship Id="rId7" Type="http://schemas.openxmlformats.org/officeDocument/2006/relationships/image" Target="../media/image19.sv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svg"/><Relationship Id="rId5" Type="http://schemas.openxmlformats.org/officeDocument/2006/relationships/image" Target="../media/image3.png"/><Relationship Id="rId10" Type="http://schemas.openxmlformats.org/officeDocument/2006/relationships/image" Target="../media/image22.png"/><Relationship Id="rId4" Type="http://schemas.openxmlformats.org/officeDocument/2006/relationships/image" Target="../media/image2.png"/><Relationship Id="rId9" Type="http://schemas.openxmlformats.org/officeDocument/2006/relationships/image" Target="../media/image21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3.png"/><Relationship Id="rId10" Type="http://schemas.openxmlformats.org/officeDocument/2006/relationships/image" Target="../media/image30.jpeg"/><Relationship Id="rId4" Type="http://schemas.openxmlformats.org/officeDocument/2006/relationships/image" Target="../media/image2.png"/><Relationship Id="rId9" Type="http://schemas.openxmlformats.org/officeDocument/2006/relationships/image" Target="../media/image2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.png"/><Relationship Id="rId7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.png"/><Relationship Id="rId9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38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81" b="81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solidFill>
            <a:srgbClr val="0D0A2C">
              <a:alpha val="74902"/>
            </a:srgbClr>
          </a:solidFill>
        </p:spPr>
        <p:txBody>
          <a:bodyPr/>
          <a:lstStyle/>
          <a:p>
            <a:endParaRPr lang="en-US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t="74" b="74"/>
          <a:stretch>
            <a:fillRect/>
          </a:stretch>
        </p:blipFill>
        <p:spPr>
          <a:xfrm>
            <a:off x="8626" y="-33723"/>
            <a:ext cx="16256000" cy="91440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508765" y="3373656"/>
            <a:ext cx="14744283" cy="4354193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algn="ctr"/>
            <a:r>
              <a:rPr lang="en-US" altLang="en-US" sz="4800" b="1" dirty="0">
                <a:solidFill>
                  <a:schemeClr val="tx2"/>
                </a:solidFill>
              </a:rPr>
              <a:t>Council of Europe Project “HELP (Human Rights Education for Legal Professionals) for Ukraine including during wartime” Phase II</a:t>
            </a:r>
            <a:endParaRPr lang="uk-UA" altLang="en-US" sz="4800" b="1" dirty="0">
              <a:solidFill>
                <a:schemeClr val="tx2"/>
              </a:solidFill>
            </a:endParaRPr>
          </a:p>
          <a:p>
            <a:pPr algn="ctr"/>
            <a:endParaRPr lang="uk-UA" altLang="en-US" sz="4800" b="1" dirty="0">
              <a:solidFill>
                <a:schemeClr val="tx2"/>
              </a:solidFill>
            </a:endParaRPr>
          </a:p>
          <a:p>
            <a:pPr algn="ctr"/>
            <a:r>
              <a:rPr lang="en-GB" sz="3000" b="1" dirty="0">
                <a:solidFill>
                  <a:schemeClr val="tx2"/>
                </a:solidFill>
              </a:rPr>
              <a:t>Project main goal: </a:t>
            </a:r>
            <a:r>
              <a:rPr lang="en-US" sz="3000" b="1" dirty="0">
                <a:solidFill>
                  <a:schemeClr val="tx2"/>
                </a:solidFill>
              </a:rPr>
              <a:t>at enhancing the capacities of current/future legal professionals in Ukraine (judges, prosecutors, lawyers</a:t>
            </a:r>
            <a:r>
              <a:rPr lang="ru-RU" sz="3000" b="1" dirty="0">
                <a:solidFill>
                  <a:schemeClr val="tx2"/>
                </a:solidFill>
              </a:rPr>
              <a:t> </a:t>
            </a:r>
            <a:r>
              <a:rPr lang="en-US" sz="3000" b="1" dirty="0">
                <a:solidFill>
                  <a:schemeClr val="tx2"/>
                </a:solidFill>
              </a:rPr>
              <a:t>and law students) to apply the European human rights standards efficiently including during  and post war time</a:t>
            </a:r>
          </a:p>
          <a:p>
            <a:pPr algn="ctr"/>
            <a:endParaRPr lang="uk-UA" altLang="en-US" sz="4800" b="1" dirty="0">
              <a:solidFill>
                <a:schemeClr val="tx2"/>
              </a:solidFill>
            </a:endParaRPr>
          </a:p>
          <a:p>
            <a:pPr algn="ctr"/>
            <a:br>
              <a:rPr lang="uk-UA" altLang="en-US" sz="3600" dirty="0">
                <a:solidFill>
                  <a:schemeClr val="tx2"/>
                </a:solidFill>
              </a:rPr>
            </a:br>
            <a:endParaRPr lang="fr-FR" sz="4800" dirty="0"/>
          </a:p>
        </p:txBody>
      </p:sp>
      <p:sp>
        <p:nvSpPr>
          <p:cNvPr id="8" name="TextBox 8"/>
          <p:cNvSpPr txBox="1"/>
          <p:nvPr/>
        </p:nvSpPr>
        <p:spPr>
          <a:xfrm>
            <a:off x="3004106" y="7727849"/>
            <a:ext cx="9753600" cy="1088549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algn="ctr"/>
            <a:r>
              <a:rPr lang="en-US" sz="2600" dirty="0">
                <a:solidFill>
                  <a:schemeClr val="tx2">
                    <a:lumMod val="75000"/>
                  </a:schemeClr>
                </a:solidFill>
              </a:rPr>
              <a:t>Implemented within the Council of Europe Action Plan for Ukraine “Resilience, Recovery and Reconstruction” for 2023-2026</a:t>
            </a:r>
            <a:endParaRPr lang="fr-FR" sz="26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Picture 5" descr="A blue screen with white text&#10;&#10;AI-generated content may be incorrect.">
            <a:extLst>
              <a:ext uri="{FF2B5EF4-FFF2-40B4-BE49-F238E27FC236}">
                <a16:creationId xmlns:a16="http://schemas.microsoft.com/office/drawing/2014/main" id="{8DEEE9AE-0294-C26D-C684-134AC9A009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6" y="-53776"/>
            <a:ext cx="16247374" cy="201128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t="81" b="81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solidFill>
            <a:srgbClr val="0D0A2C">
              <a:alpha val="74902"/>
            </a:srgbClr>
          </a:solidFill>
        </p:spPr>
        <p:txBody>
          <a:bodyPr/>
          <a:lstStyle/>
          <a:p>
            <a:endParaRPr lang="en-US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 t="74" b="74"/>
          <a:stretch>
            <a:fillRect/>
          </a:stretch>
        </p:blipFill>
        <p:spPr>
          <a:xfrm>
            <a:off x="10695" y="-28074"/>
            <a:ext cx="16256000" cy="91440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6098461" y="909034"/>
            <a:ext cx="9289754" cy="1614587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20000"/>
              </a:lnSpc>
              <a:defRPr/>
            </a:pPr>
            <a:r>
              <a:rPr lang="en-US" sz="3532" b="1" dirty="0">
                <a:solidFill>
                  <a:srgbClr val="1D3ADE"/>
                </a:solidFill>
                <a:latin typeface="&quot;Fugaz One&quot;"/>
              </a:rPr>
              <a:t>Thematic Events Driving Professional Engagement and Institutional Change</a:t>
            </a:r>
            <a:endParaRPr lang="en-US" sz="1100" dirty="0"/>
          </a:p>
        </p:txBody>
      </p:sp>
      <p:sp>
        <p:nvSpPr>
          <p:cNvPr id="7" name="AutoShape 7"/>
          <p:cNvSpPr/>
          <p:nvPr/>
        </p:nvSpPr>
        <p:spPr>
          <a:xfrm>
            <a:off x="6083943" y="3498362"/>
            <a:ext cx="9289754" cy="4922047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8" name="AutoShape 8"/>
          <p:cNvSpPr/>
          <p:nvPr/>
        </p:nvSpPr>
        <p:spPr>
          <a:xfrm>
            <a:off x="6083943" y="3498362"/>
            <a:ext cx="2827415" cy="3302108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6083943" y="3498362"/>
            <a:ext cx="2827415" cy="807376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20000"/>
              </a:lnSpc>
              <a:defRPr/>
            </a:pPr>
            <a:r>
              <a:rPr lang="en-US" sz="2649" b="1" dirty="0">
                <a:solidFill>
                  <a:srgbClr val="1D3ADE"/>
                </a:solidFill>
                <a:latin typeface="&quot;Fugaz One&quot;"/>
              </a:rPr>
              <a:t>AI in Public Administration</a:t>
            </a:r>
            <a:endParaRPr lang="en-US" sz="1100" dirty="0"/>
          </a:p>
        </p:txBody>
      </p:sp>
      <p:sp>
        <p:nvSpPr>
          <p:cNvPr id="10" name="TextBox 10"/>
          <p:cNvSpPr txBox="1"/>
          <p:nvPr/>
        </p:nvSpPr>
        <p:spPr>
          <a:xfrm>
            <a:off x="6083943" y="4736566"/>
            <a:ext cx="2827415" cy="2018603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r>
              <a:rPr lang="en-US" sz="1766" b="1" dirty="0">
                <a:solidFill>
                  <a:srgbClr val="000000"/>
                </a:solidFill>
                <a:latin typeface="Poppins"/>
              </a:rPr>
              <a:t>International conferences based on HELP course on AI and HR  to discuss the role of AI in Ukraine's justice sector. Bridges theory and policy</a:t>
            </a:r>
            <a:endParaRPr lang="en-US" sz="1100" dirty="0"/>
          </a:p>
        </p:txBody>
      </p:sp>
      <p:sp>
        <p:nvSpPr>
          <p:cNvPr id="11" name="AutoShape 11"/>
          <p:cNvSpPr/>
          <p:nvPr/>
        </p:nvSpPr>
        <p:spPr>
          <a:xfrm>
            <a:off x="9315035" y="3498362"/>
            <a:ext cx="2827415" cy="3302108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9315035" y="3498362"/>
            <a:ext cx="2827415" cy="807376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20000"/>
              </a:lnSpc>
              <a:defRPr/>
            </a:pPr>
            <a:r>
              <a:rPr lang="en-US" sz="2649" b="1" dirty="0">
                <a:solidFill>
                  <a:srgbClr val="1D3ADE"/>
                </a:solidFill>
                <a:latin typeface="&quot;Fugaz One&quot;"/>
              </a:rPr>
              <a:t>Capacity Building for Public Servants</a:t>
            </a:r>
            <a:endParaRPr lang="en-US" sz="1100" dirty="0"/>
          </a:p>
        </p:txBody>
      </p:sp>
      <p:sp>
        <p:nvSpPr>
          <p:cNvPr id="13" name="TextBox 13"/>
          <p:cNvSpPr txBox="1"/>
          <p:nvPr/>
        </p:nvSpPr>
        <p:spPr>
          <a:xfrm>
            <a:off x="9321719" y="4846035"/>
            <a:ext cx="2827415" cy="2018603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r>
              <a:rPr lang="en-US" sz="1766" b="1" dirty="0">
                <a:solidFill>
                  <a:srgbClr val="000000"/>
                </a:solidFill>
                <a:latin typeface="Poppins"/>
              </a:rPr>
              <a:t>Summer schools  on coaching excellence for public servants with specialized focus on HELP course on  Rights of Persons with Disabilities. Fosters inclusive civil service</a:t>
            </a:r>
            <a:endParaRPr lang="en-US" sz="1100" dirty="0"/>
          </a:p>
        </p:txBody>
      </p:sp>
      <p:sp>
        <p:nvSpPr>
          <p:cNvPr id="14" name="AutoShape 14"/>
          <p:cNvSpPr/>
          <p:nvPr/>
        </p:nvSpPr>
        <p:spPr>
          <a:xfrm>
            <a:off x="12546127" y="3498362"/>
            <a:ext cx="2827415" cy="3302108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12552810" y="3271078"/>
            <a:ext cx="2827415" cy="807376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20000"/>
              </a:lnSpc>
              <a:defRPr/>
            </a:pPr>
            <a:r>
              <a:rPr lang="en-US" sz="2649" b="1" dirty="0">
                <a:solidFill>
                  <a:srgbClr val="1D3ADE"/>
                </a:solidFill>
                <a:latin typeface="&quot;Fugaz One&quot;"/>
              </a:rPr>
              <a:t>Promoting Inclusion</a:t>
            </a:r>
            <a:endParaRPr lang="en-US" sz="1100" dirty="0"/>
          </a:p>
        </p:txBody>
      </p:sp>
      <p:sp>
        <p:nvSpPr>
          <p:cNvPr id="16" name="TextBox 16"/>
          <p:cNvSpPr txBox="1"/>
          <p:nvPr/>
        </p:nvSpPr>
        <p:spPr>
          <a:xfrm>
            <a:off x="12546127" y="4445433"/>
            <a:ext cx="2827415" cy="2355037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r>
              <a:rPr lang="en-US" sz="1766" b="1" dirty="0">
                <a:solidFill>
                  <a:srgbClr val="000000"/>
                </a:solidFill>
                <a:latin typeface="Poppins"/>
              </a:rPr>
              <a:t>Educational marathon based on course Rights of Persons with disabilities. Direct engagement with frontline service delivery. Removes access barriers</a:t>
            </a:r>
            <a:endParaRPr lang="en-US" sz="1100" dirty="0"/>
          </a:p>
        </p:txBody>
      </p:sp>
      <p:sp>
        <p:nvSpPr>
          <p:cNvPr id="17" name="AutoShape 17"/>
          <p:cNvSpPr/>
          <p:nvPr/>
        </p:nvSpPr>
        <p:spPr>
          <a:xfrm>
            <a:off x="6083943" y="7204157"/>
            <a:ext cx="9289598" cy="1216251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19" name="TextBox 19"/>
          <p:cNvSpPr txBox="1"/>
          <p:nvPr/>
        </p:nvSpPr>
        <p:spPr>
          <a:xfrm>
            <a:off x="6083943" y="7747541"/>
            <a:ext cx="9289598" cy="672868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endParaRPr lang="en-US" sz="1100" dirty="0"/>
          </a:p>
        </p:txBody>
      </p:sp>
      <p:pic>
        <p:nvPicPr>
          <p:cNvPr id="23" name="Picture 22" descr="A group of people in a room&#10;&#10;AI-generated content may be incorrect.">
            <a:extLst>
              <a:ext uri="{FF2B5EF4-FFF2-40B4-BE49-F238E27FC236}">
                <a16:creationId xmlns:a16="http://schemas.microsoft.com/office/drawing/2014/main" id="{0FAEFD40-183D-3DA0-D354-62F327930E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" y="-126568"/>
            <a:ext cx="4331104" cy="942296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81" b="81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solidFill>
            <a:srgbClr val="0D0A2C">
              <a:alpha val="74902"/>
            </a:srgbClr>
          </a:solidFill>
        </p:spPr>
        <p:txBody>
          <a:bodyPr/>
          <a:lstStyle/>
          <a:p>
            <a:endParaRPr lang="en-US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t="74" b="74"/>
          <a:stretch>
            <a:fillRect/>
          </a:stretch>
        </p:blipFill>
        <p:spPr>
          <a:xfrm>
            <a:off x="-22466" y="307217"/>
            <a:ext cx="16256000" cy="914400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683016" y="1881593"/>
            <a:ext cx="14491783" cy="529283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60000"/>
              </a:lnSpc>
              <a:defRPr/>
            </a:pPr>
            <a:r>
              <a:rPr lang="en-US" sz="3472" b="1" dirty="0">
                <a:solidFill>
                  <a:srgbClr val="000000"/>
                </a:solidFill>
                <a:latin typeface="&quot;Fugaz One&quot;"/>
              </a:rPr>
              <a:t>Stay Updated on HELP for Ukraine Progress</a:t>
            </a:r>
            <a:endParaRPr lang="en-US" sz="1100" dirty="0"/>
          </a:p>
        </p:txBody>
      </p:sp>
      <p:sp>
        <p:nvSpPr>
          <p:cNvPr id="7" name="TextBox 7"/>
          <p:cNvSpPr txBox="1"/>
          <p:nvPr/>
        </p:nvSpPr>
        <p:spPr>
          <a:xfrm>
            <a:off x="932169" y="2587789"/>
            <a:ext cx="14491783" cy="423297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20000"/>
              </a:lnSpc>
              <a:defRPr/>
            </a:pPr>
            <a:r>
              <a:rPr lang="en-US" sz="2400" b="1" dirty="0">
                <a:solidFill>
                  <a:srgbClr val="1D3ADE"/>
                </a:solidFill>
                <a:latin typeface="&quot;Fugaz One&quot;"/>
              </a:rPr>
              <a:t>Project Team</a:t>
            </a:r>
            <a:endParaRPr lang="en-US" sz="2400" dirty="0"/>
          </a:p>
        </p:txBody>
      </p:sp>
      <p:sp>
        <p:nvSpPr>
          <p:cNvPr id="8" name="TextBox 8"/>
          <p:cNvSpPr txBox="1"/>
          <p:nvPr/>
        </p:nvSpPr>
        <p:spPr>
          <a:xfrm>
            <a:off x="925210" y="3075851"/>
            <a:ext cx="14491783" cy="264642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r>
              <a:rPr lang="en-US" sz="2400" b="1" dirty="0">
                <a:solidFill>
                  <a:srgbClr val="000000"/>
                </a:solidFill>
                <a:latin typeface="Poppins"/>
              </a:rPr>
              <a:t>Krystyna Khokhlova | Project  Manager| Krystyna.Khokhlova@coe.int</a:t>
            </a:r>
            <a:endParaRPr lang="en-US" sz="2400" dirty="0"/>
          </a:p>
        </p:txBody>
      </p:sp>
      <p:sp>
        <p:nvSpPr>
          <p:cNvPr id="9" name="TextBox 9"/>
          <p:cNvSpPr txBox="1"/>
          <p:nvPr/>
        </p:nvSpPr>
        <p:spPr>
          <a:xfrm>
            <a:off x="925211" y="3515162"/>
            <a:ext cx="14491783" cy="264642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r>
              <a:rPr lang="en-US" sz="2400" b="1" dirty="0">
                <a:solidFill>
                  <a:srgbClr val="000000"/>
                </a:solidFill>
                <a:latin typeface="Poppins"/>
              </a:rPr>
              <a:t>Galyna Smirnova | Senior Project Officer | Galyna.Smirnova@coe.int</a:t>
            </a:r>
            <a:endParaRPr lang="en-US" sz="2400" dirty="0"/>
          </a:p>
        </p:txBody>
      </p:sp>
      <p:sp>
        <p:nvSpPr>
          <p:cNvPr id="10" name="TextBox 10"/>
          <p:cNvSpPr txBox="1"/>
          <p:nvPr/>
        </p:nvSpPr>
        <p:spPr>
          <a:xfrm>
            <a:off x="913033" y="3954473"/>
            <a:ext cx="14491783" cy="264642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r>
              <a:rPr lang="en-US" sz="2400" b="1" dirty="0">
                <a:solidFill>
                  <a:srgbClr val="000000"/>
                </a:solidFill>
                <a:latin typeface="Poppins"/>
              </a:rPr>
              <a:t>Mariana </a:t>
            </a:r>
            <a:r>
              <a:rPr lang="en-US" sz="2400" b="1" dirty="0" err="1">
                <a:solidFill>
                  <a:srgbClr val="000000"/>
                </a:solidFill>
                <a:latin typeface="Poppins"/>
              </a:rPr>
              <a:t>Matseikiv</a:t>
            </a:r>
            <a:r>
              <a:rPr lang="en-US" sz="2400" b="1" dirty="0">
                <a:solidFill>
                  <a:srgbClr val="000000"/>
                </a:solidFill>
                <a:latin typeface="Poppins"/>
              </a:rPr>
              <a:t> | Project Assistant | Mariana.Matseikiv@coe.int</a:t>
            </a:r>
            <a:endParaRPr lang="en-US" sz="2400" dirty="0"/>
          </a:p>
        </p:txBody>
      </p:sp>
      <p:sp>
        <p:nvSpPr>
          <p:cNvPr id="11" name="TextBox 11"/>
          <p:cNvSpPr txBox="1"/>
          <p:nvPr/>
        </p:nvSpPr>
        <p:spPr>
          <a:xfrm>
            <a:off x="3860800" y="5261880"/>
            <a:ext cx="14491783" cy="423297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20000"/>
              </a:lnSpc>
              <a:defRPr/>
            </a:pPr>
            <a:r>
              <a:rPr lang="en-US" sz="1814" b="1" dirty="0">
                <a:solidFill>
                  <a:srgbClr val="1D3ADE"/>
                </a:solidFill>
                <a:latin typeface="&quot;Fugaz One&quot;"/>
              </a:rPr>
              <a:t>Project page </a:t>
            </a:r>
            <a:endParaRPr lang="en-US" sz="1100" dirty="0"/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4"/>
          <a:srcRect r="1"/>
          <a:stretch>
            <a:fillRect/>
          </a:stretch>
        </p:blipFill>
        <p:spPr>
          <a:xfrm>
            <a:off x="5842000" y="5214008"/>
            <a:ext cx="3240808" cy="3240842"/>
          </a:xfrm>
          <a:prstGeom prst="rect">
            <a:avLst/>
          </a:prstGeom>
        </p:spPr>
      </p:pic>
      <p:pic>
        <p:nvPicPr>
          <p:cNvPr id="16" name="Picture 15" descr="A blue screen with white text&#10;&#10;AI-generated content may be incorrect.">
            <a:extLst>
              <a:ext uri="{FF2B5EF4-FFF2-40B4-BE49-F238E27FC236}">
                <a16:creationId xmlns:a16="http://schemas.microsoft.com/office/drawing/2014/main" id="{4B2A8E05-33DC-6393-D5EE-422238A29B59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531" y="-320457"/>
            <a:ext cx="16282130" cy="201558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t="81" b="81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solidFill>
            <a:srgbClr val="0D0A2C">
              <a:alpha val="74902"/>
            </a:srgbClr>
          </a:solidFill>
        </p:spPr>
        <p:txBody>
          <a:bodyPr/>
          <a:lstStyle/>
          <a:p>
            <a:endParaRPr lang="en-US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 t="74" b="74"/>
          <a:stretch>
            <a:fillRect/>
          </a:stretch>
        </p:blipFill>
        <p:spPr>
          <a:xfrm>
            <a:off x="6684" y="26277"/>
            <a:ext cx="16256000" cy="914400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169511" y="2062767"/>
            <a:ext cx="14491783" cy="213157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20000"/>
              </a:lnSpc>
              <a:defRPr/>
            </a:pPr>
            <a:endParaRPr lang="en-US" sz="3000" b="1" dirty="0">
              <a:solidFill>
                <a:srgbClr val="1D3ADE"/>
              </a:solidFill>
              <a:latin typeface="&quot;Fugaz One&quot;"/>
            </a:endParaRPr>
          </a:p>
          <a:p>
            <a:pPr indent="0" algn="l">
              <a:lnSpc>
                <a:spcPct val="120000"/>
              </a:lnSpc>
              <a:defRPr/>
            </a:pPr>
            <a:r>
              <a:rPr lang="en-US" sz="3000" b="1" dirty="0">
                <a:solidFill>
                  <a:srgbClr val="1D3ADE"/>
                </a:solidFill>
                <a:latin typeface="&quot;Fugaz One&quot;"/>
              </a:rPr>
              <a:t>Partner Ecosystem: A Unified Framework Across the  Ukrainian Legal Landscape</a:t>
            </a:r>
            <a:endParaRPr lang="en-US" sz="3000" dirty="0"/>
          </a:p>
        </p:txBody>
      </p:sp>
      <p:sp>
        <p:nvSpPr>
          <p:cNvPr id="6" name="AutoShape 6"/>
          <p:cNvSpPr/>
          <p:nvPr/>
        </p:nvSpPr>
        <p:spPr>
          <a:xfrm>
            <a:off x="873186" y="3449400"/>
            <a:ext cx="7116080" cy="2864350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7" name="AutoShape 7"/>
          <p:cNvSpPr/>
          <p:nvPr/>
        </p:nvSpPr>
        <p:spPr>
          <a:xfrm>
            <a:off x="882066" y="3510685"/>
            <a:ext cx="1625429" cy="2864350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8" name="AutoShape 8"/>
          <p:cNvSpPr/>
          <p:nvPr/>
        </p:nvSpPr>
        <p:spPr>
          <a:xfrm>
            <a:off x="882066" y="3510685"/>
            <a:ext cx="1625429" cy="2864350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/>
          <a:lstStyle/>
          <a:p>
            <a:endParaRPr lang="en-US"/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9511" y="2796788"/>
            <a:ext cx="841212" cy="841212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882066" y="3944178"/>
            <a:ext cx="1625429" cy="2430850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843850" y="3869776"/>
            <a:ext cx="1625429" cy="490076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20000"/>
              </a:lnSpc>
              <a:defRPr/>
            </a:pPr>
            <a:r>
              <a:rPr lang="en-US" sz="2500" b="1" dirty="0">
                <a:solidFill>
                  <a:srgbClr val="1D3ADE"/>
                </a:solidFill>
                <a:latin typeface="&quot;Fugaz One&quot;"/>
              </a:rPr>
              <a:t>Judiciary &amp; Prosecution</a:t>
            </a:r>
            <a:endParaRPr lang="en-US" sz="2500" dirty="0"/>
          </a:p>
        </p:txBody>
      </p:sp>
      <p:sp>
        <p:nvSpPr>
          <p:cNvPr id="12" name="TextBox 12"/>
          <p:cNvSpPr txBox="1"/>
          <p:nvPr/>
        </p:nvSpPr>
        <p:spPr>
          <a:xfrm>
            <a:off x="837628" y="4925303"/>
            <a:ext cx="2080921" cy="1225325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r>
              <a:rPr lang="en-US" sz="1500" b="1" dirty="0">
                <a:solidFill>
                  <a:srgbClr val="000000"/>
                </a:solidFill>
                <a:latin typeface="Poppins"/>
              </a:rPr>
              <a:t>National School of Judges | Prosecutor's Training Center </a:t>
            </a:r>
            <a:endParaRPr lang="en-US" sz="1500" dirty="0"/>
          </a:p>
        </p:txBody>
      </p:sp>
      <p:sp>
        <p:nvSpPr>
          <p:cNvPr id="13" name="AutoShape 13"/>
          <p:cNvSpPr/>
          <p:nvPr/>
        </p:nvSpPr>
        <p:spPr>
          <a:xfrm>
            <a:off x="2712180" y="3510685"/>
            <a:ext cx="1625600" cy="2864350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14" name="AutoShape 14"/>
          <p:cNvSpPr/>
          <p:nvPr/>
        </p:nvSpPr>
        <p:spPr>
          <a:xfrm>
            <a:off x="2712180" y="3510685"/>
            <a:ext cx="1625600" cy="2864350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/>
          <a:lstStyle/>
          <a:p>
            <a:endParaRPr lang="en-US"/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99021" y="2919309"/>
            <a:ext cx="841211" cy="841211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2712180" y="3944317"/>
            <a:ext cx="1625600" cy="2430708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17" name="TextBox 17"/>
          <p:cNvSpPr txBox="1"/>
          <p:nvPr/>
        </p:nvSpPr>
        <p:spPr>
          <a:xfrm>
            <a:off x="4667309" y="3863162"/>
            <a:ext cx="2272894" cy="735115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20000"/>
              </a:lnSpc>
              <a:defRPr/>
            </a:pPr>
            <a:r>
              <a:rPr lang="en-US" sz="2500" b="1" dirty="0">
                <a:solidFill>
                  <a:srgbClr val="1D3ADE"/>
                </a:solidFill>
                <a:latin typeface="&quot;Fugaz One&quot;"/>
              </a:rPr>
              <a:t>Government &amp; Civil Service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709922" y="4942860"/>
            <a:ext cx="2250168" cy="1633762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r>
              <a:rPr lang="en-US" sz="1500" b="1" dirty="0">
                <a:solidFill>
                  <a:srgbClr val="000000"/>
                </a:solidFill>
                <a:latin typeface="Poppins"/>
              </a:rPr>
              <a:t>High School of Public Governance | National Agency on Civil Service </a:t>
            </a:r>
          </a:p>
        </p:txBody>
      </p:sp>
      <p:sp>
        <p:nvSpPr>
          <p:cNvPr id="19" name="AutoShape 19"/>
          <p:cNvSpPr/>
          <p:nvPr/>
        </p:nvSpPr>
        <p:spPr>
          <a:xfrm>
            <a:off x="8676016" y="3313220"/>
            <a:ext cx="1625429" cy="2864350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0" name="AutoShape 20"/>
          <p:cNvSpPr/>
          <p:nvPr/>
        </p:nvSpPr>
        <p:spPr>
          <a:xfrm>
            <a:off x="7863302" y="3598301"/>
            <a:ext cx="1625429" cy="2864350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/>
          <a:lstStyle/>
          <a:p>
            <a:endParaRPr lang="en-US"/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89263" y="2838346"/>
            <a:ext cx="841212" cy="841212"/>
          </a:xfrm>
          <a:prstGeom prst="rect">
            <a:avLst/>
          </a:prstGeom>
        </p:spPr>
      </p:pic>
      <p:sp>
        <p:nvSpPr>
          <p:cNvPr id="22" name="AutoShape 22"/>
          <p:cNvSpPr/>
          <p:nvPr/>
        </p:nvSpPr>
        <p:spPr>
          <a:xfrm>
            <a:off x="7883083" y="3966308"/>
            <a:ext cx="1625429" cy="2430850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8861384" y="3950728"/>
            <a:ext cx="1625429" cy="490076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>
            <a:defPPr>
              <a:defRPr lang="en-US"/>
            </a:defPPr>
            <a:lvl1pPr indent="0">
              <a:lnSpc>
                <a:spcPct val="120000"/>
              </a:lnSpc>
              <a:defRPr sz="2000" b="1">
                <a:solidFill>
                  <a:srgbClr val="1D3ADE"/>
                </a:solidFill>
                <a:latin typeface="&quot;Fugaz One&quot;"/>
              </a:defRPr>
            </a:lvl1pPr>
          </a:lstStyle>
          <a:p>
            <a:r>
              <a:rPr lang="en-US" sz="2500" dirty="0"/>
              <a:t>Legal Profession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8878707" y="4966216"/>
            <a:ext cx="2318116" cy="1633762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>
              <a:lnSpc>
                <a:spcPct val="150000"/>
              </a:lnSpc>
              <a:defRPr/>
            </a:pPr>
            <a:r>
              <a:rPr lang="en-US" sz="1500" b="1" dirty="0">
                <a:solidFill>
                  <a:srgbClr val="000000"/>
                </a:solidFill>
                <a:latin typeface="Poppins"/>
              </a:rPr>
              <a:t>Ukrainian National Bar Association | High School of Advocacy | </a:t>
            </a:r>
            <a:r>
              <a:rPr lang="en-US" sz="1400" b="1" dirty="0">
                <a:solidFill>
                  <a:srgbClr val="000000"/>
                </a:solidFill>
                <a:latin typeface="Poppins"/>
              </a:rPr>
              <a:t>Coordination Center for Legal Aid</a:t>
            </a:r>
            <a:r>
              <a:rPr lang="en-US" sz="1500" b="1" dirty="0">
                <a:solidFill>
                  <a:srgbClr val="000000"/>
                </a:solidFill>
                <a:latin typeface="Poppins"/>
              </a:rPr>
              <a:t> Provision</a:t>
            </a:r>
            <a:endParaRPr lang="en-US" sz="1500" dirty="0"/>
          </a:p>
        </p:txBody>
      </p:sp>
      <p:sp>
        <p:nvSpPr>
          <p:cNvPr id="25" name="AutoShape 25"/>
          <p:cNvSpPr/>
          <p:nvPr/>
        </p:nvSpPr>
        <p:spPr>
          <a:xfrm>
            <a:off x="6372561" y="3510685"/>
            <a:ext cx="1625600" cy="2864350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6" name="AutoShape 26"/>
          <p:cNvSpPr/>
          <p:nvPr/>
        </p:nvSpPr>
        <p:spPr>
          <a:xfrm>
            <a:off x="6372561" y="3510685"/>
            <a:ext cx="1625600" cy="2864350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/>
          <a:lstStyle/>
          <a:p>
            <a:endParaRPr lang="en-US"/>
          </a:p>
        </p:txBody>
      </p:sp>
      <p:pic>
        <p:nvPicPr>
          <p:cNvPr id="27" name="Picture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463620" y="2676977"/>
            <a:ext cx="1139933" cy="1139933"/>
          </a:xfrm>
          <a:prstGeom prst="rect">
            <a:avLst/>
          </a:prstGeom>
        </p:spPr>
      </p:pic>
      <p:sp>
        <p:nvSpPr>
          <p:cNvPr id="28" name="AutoShape 28"/>
          <p:cNvSpPr/>
          <p:nvPr/>
        </p:nvSpPr>
        <p:spPr>
          <a:xfrm>
            <a:off x="6331672" y="4119559"/>
            <a:ext cx="1625600" cy="2430708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9" name="TextBox 29"/>
          <p:cNvSpPr txBox="1"/>
          <p:nvPr/>
        </p:nvSpPr>
        <p:spPr>
          <a:xfrm>
            <a:off x="12305631" y="3869776"/>
            <a:ext cx="1625600" cy="490076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20000"/>
              </a:lnSpc>
              <a:defRPr/>
            </a:pPr>
            <a:r>
              <a:rPr lang="en-US" sz="2500" b="1" dirty="0">
                <a:solidFill>
                  <a:srgbClr val="1D3ADE"/>
                </a:solidFill>
                <a:latin typeface="&quot;Fugaz One&quot;"/>
              </a:rPr>
              <a:t>Academic sector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2297611" y="4598277"/>
            <a:ext cx="2318115" cy="1633762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r>
              <a:rPr lang="en-US" sz="1600" b="1" dirty="0">
                <a:solidFill>
                  <a:srgbClr val="000000"/>
                </a:solidFill>
                <a:latin typeface="Poppins"/>
              </a:rPr>
              <a:t>7 University Partnerships |</a:t>
            </a:r>
            <a:endParaRPr lang="en-US" sz="1600" dirty="0"/>
          </a:p>
        </p:txBody>
      </p:sp>
      <p:pic>
        <p:nvPicPr>
          <p:cNvPr id="32" name="Picture 31" descr="A blue screen with white text&#10;&#10;AI-generated content may be incorrect.">
            <a:extLst>
              <a:ext uri="{FF2B5EF4-FFF2-40B4-BE49-F238E27FC236}">
                <a16:creationId xmlns:a16="http://schemas.microsoft.com/office/drawing/2014/main" id="{828345BF-1D3F-EC75-77C3-41CD58DBF4C4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84" y="-103051"/>
            <a:ext cx="16292420" cy="2016857"/>
          </a:xfrm>
          <a:prstGeom prst="rect">
            <a:avLst/>
          </a:prstGeom>
        </p:spPr>
      </p:pic>
      <p:sp>
        <p:nvSpPr>
          <p:cNvPr id="33" name="Espace réservé du numéro de diapositive 5">
            <a:extLst>
              <a:ext uri="{FF2B5EF4-FFF2-40B4-BE49-F238E27FC236}">
                <a16:creationId xmlns:a16="http://schemas.microsoft.com/office/drawing/2014/main" id="{3EB2E4F2-282F-74C1-82FF-C148B6328ADE}"/>
              </a:ext>
            </a:extLst>
          </p:cNvPr>
          <p:cNvSpPr txBox="1">
            <a:spLocks/>
          </p:cNvSpPr>
          <p:nvPr/>
        </p:nvSpPr>
        <p:spPr bwMode="auto">
          <a:xfrm>
            <a:off x="6818674" y="7721753"/>
            <a:ext cx="1200150" cy="205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rtlCol="0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marL="0" algn="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563" kern="1200">
                <a:solidFill>
                  <a:srgbClr val="898989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257175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5143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771525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0287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1285875" algn="l" defTabSz="51435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1543050" algn="l" defTabSz="51435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1800225" algn="l" defTabSz="51435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2057400" algn="l" defTabSz="51435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fld id="{C72E4599-381E-4852-B1AF-A8C1F4983BDD}" type="slidenum">
              <a:rPr lang="fr-FR" altLang="fr-FR" smtClean="0"/>
              <a:pPr>
                <a:defRPr/>
              </a:pPr>
              <a:t>2</a:t>
            </a:fld>
            <a:endParaRPr lang="fr-FR" altLang="en-US"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17F7CFE2-E4A0-4D7A-7FFE-64739E6D107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666" y="7497394"/>
            <a:ext cx="1647438" cy="11152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Picture 36" descr="A blue and yellow text on a black background&#10;&#10;Description automatically generated">
            <a:extLst>
              <a:ext uri="{FF2B5EF4-FFF2-40B4-BE49-F238E27FC236}">
                <a16:creationId xmlns:a16="http://schemas.microsoft.com/office/drawing/2014/main" id="{196FC189-3C94-11CC-ACEA-31299EC8984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9066" y="6917475"/>
            <a:ext cx="1896033" cy="769361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F299AFFF-D3E2-45B2-C033-E4516F53503E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4093" t="16841" r="86594" b="72599"/>
          <a:stretch>
            <a:fillRect/>
          </a:stretch>
        </p:blipFill>
        <p:spPr bwMode="auto">
          <a:xfrm>
            <a:off x="8964817" y="7913882"/>
            <a:ext cx="1402346" cy="9937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9" name="Рисунок 8">
            <a:extLst>
              <a:ext uri="{FF2B5EF4-FFF2-40B4-BE49-F238E27FC236}">
                <a16:creationId xmlns:a16="http://schemas.microsoft.com/office/drawing/2014/main" id="{EC7C9F70-3ED2-05FD-9548-028490237AC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878707" y="7034927"/>
            <a:ext cx="2178103" cy="8370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" name="Picture 39" descr="A gold and silver shield with a blue and yellow flag and a book&#10;&#10;AI-generated content may be incorrect.">
            <a:extLst>
              <a:ext uri="{FF2B5EF4-FFF2-40B4-BE49-F238E27FC236}">
                <a16:creationId xmlns:a16="http://schemas.microsoft.com/office/drawing/2014/main" id="{1CA1BA3A-B662-6A4D-EDAF-E5D6A908057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9993" y="6433158"/>
            <a:ext cx="975414" cy="980315"/>
          </a:xfrm>
          <a:prstGeom prst="rect">
            <a:avLst/>
          </a:prstGeom>
        </p:spPr>
      </p:pic>
      <p:pic>
        <p:nvPicPr>
          <p:cNvPr id="46" name="Picture 45" descr="A blue and black text&#10;&#10;AI-generated content may be incorrect.">
            <a:extLst>
              <a:ext uri="{FF2B5EF4-FFF2-40B4-BE49-F238E27FC236}">
                <a16:creationId xmlns:a16="http://schemas.microsoft.com/office/drawing/2014/main" id="{EADF1A2A-954E-F8C0-A465-5FC3043172DF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9066" y="7858238"/>
            <a:ext cx="3012305" cy="799619"/>
          </a:xfrm>
          <a:prstGeom prst="rect">
            <a:avLst/>
          </a:prstGeom>
        </p:spPr>
      </p:pic>
      <p:pic>
        <p:nvPicPr>
          <p:cNvPr id="54" name="Picture 53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1AD12FB7-18E3-2882-A7E9-A4E63125BFD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35" y="6631793"/>
            <a:ext cx="3208240" cy="682403"/>
          </a:xfrm>
          <a:prstGeom prst="rect">
            <a:avLst/>
          </a:prstGeom>
        </p:spPr>
      </p:pic>
      <p:pic>
        <p:nvPicPr>
          <p:cNvPr id="60" name="Picture 59" descr="A group of logos on a black background&#10;&#10;AI-generated content may be incorrect.">
            <a:extLst>
              <a:ext uri="{FF2B5EF4-FFF2-40B4-BE49-F238E27FC236}">
                <a16:creationId xmlns:a16="http://schemas.microsoft.com/office/drawing/2014/main" id="{AB1D264C-2628-EDDA-EA3F-21B679C88AC8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20" t="39610" r="2837" b="21584"/>
          <a:stretch>
            <a:fillRect/>
          </a:stretch>
        </p:blipFill>
        <p:spPr>
          <a:xfrm>
            <a:off x="12015440" y="7452585"/>
            <a:ext cx="2980094" cy="1484271"/>
          </a:xfrm>
          <a:prstGeom prst="rect">
            <a:avLst/>
          </a:prstGeom>
        </p:spPr>
      </p:pic>
      <p:pic>
        <p:nvPicPr>
          <p:cNvPr id="62" name="Picture 61" descr="A blue and white logo&#10;&#10;AI-generated content may be incorrect.">
            <a:extLst>
              <a:ext uri="{FF2B5EF4-FFF2-40B4-BE49-F238E27FC236}">
                <a16:creationId xmlns:a16="http://schemas.microsoft.com/office/drawing/2014/main" id="{8CA03D45-2F03-CC31-DCA3-80478A346FBD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6668" y="6638980"/>
            <a:ext cx="1728026" cy="547911"/>
          </a:xfrm>
          <a:prstGeom prst="rect">
            <a:avLst/>
          </a:prstGeom>
        </p:spPr>
      </p:pic>
      <p:pic>
        <p:nvPicPr>
          <p:cNvPr id="64" name="Picture 63" descr="A blue and black logo&#10;&#10;AI-generated content may be incorrect.">
            <a:extLst>
              <a:ext uri="{FF2B5EF4-FFF2-40B4-BE49-F238E27FC236}">
                <a16:creationId xmlns:a16="http://schemas.microsoft.com/office/drawing/2014/main" id="{11C58A33-4FC5-9DDE-BB96-9D9067CDD298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7090" y="7392833"/>
            <a:ext cx="1030291" cy="150655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t="81" b="81"/>
          <a:stretch>
            <a:fillRect/>
          </a:stretch>
        </p:blipFill>
        <p:spPr>
          <a:xfrm>
            <a:off x="66797" y="105776"/>
            <a:ext cx="16256000" cy="91440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66797" y="105776"/>
            <a:ext cx="16256000" cy="9144000"/>
          </a:xfrm>
          <a:prstGeom prst="rect">
            <a:avLst/>
          </a:prstGeom>
          <a:solidFill>
            <a:srgbClr val="0D0A2C">
              <a:alpha val="74902"/>
            </a:srgbClr>
          </a:solidFill>
        </p:spPr>
        <p:txBody>
          <a:bodyPr/>
          <a:lstStyle/>
          <a:p>
            <a:endParaRPr lang="en-US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 t="74" b="74"/>
          <a:stretch>
            <a:fillRect/>
          </a:stretch>
        </p:blipFill>
        <p:spPr>
          <a:xfrm>
            <a:off x="76094" y="105776"/>
            <a:ext cx="16256000" cy="9144000"/>
          </a:xfrm>
          <a:prstGeom prst="rect">
            <a:avLst/>
          </a:prstGeom>
          <a:solidFill>
            <a:srgbClr val="3333FF"/>
          </a:solidFill>
        </p:spPr>
      </p:pic>
      <p:sp>
        <p:nvSpPr>
          <p:cNvPr id="5" name="TextBox 5"/>
          <p:cNvSpPr txBox="1"/>
          <p:nvPr/>
        </p:nvSpPr>
        <p:spPr>
          <a:xfrm>
            <a:off x="1422128" y="1965512"/>
            <a:ext cx="14491783" cy="917857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20000"/>
              </a:lnSpc>
              <a:defRPr/>
            </a:pPr>
            <a:r>
              <a:rPr lang="en-US" sz="3968" b="1" dirty="0">
                <a:solidFill>
                  <a:srgbClr val="1D3ADE"/>
                </a:solidFill>
                <a:latin typeface="&quot;Fugaz One&quot;"/>
              </a:rPr>
              <a:t>Key Results (2025–2026)</a:t>
            </a:r>
            <a:endParaRPr lang="en-US" sz="1100" dirty="0"/>
          </a:p>
        </p:txBody>
      </p:sp>
      <p:sp>
        <p:nvSpPr>
          <p:cNvPr id="6" name="AutoShape 6"/>
          <p:cNvSpPr/>
          <p:nvPr/>
        </p:nvSpPr>
        <p:spPr>
          <a:xfrm>
            <a:off x="5419695" y="3088573"/>
            <a:ext cx="14491783" cy="3779214"/>
          </a:xfrm>
          <a:prstGeom prst="roundRect">
            <a:avLst>
              <a:gd name="adj" fmla="val 2334"/>
            </a:avLst>
          </a:prstGeom>
          <a:solidFill>
            <a:srgbClr val="000000">
              <a:alpha val="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7" name="AutoShape 7"/>
          <p:cNvSpPr/>
          <p:nvPr/>
        </p:nvSpPr>
        <p:spPr>
          <a:xfrm>
            <a:off x="948863" y="4125480"/>
            <a:ext cx="3386674" cy="3779214"/>
          </a:xfrm>
          <a:prstGeom prst="roundRect">
            <a:avLst>
              <a:gd name="adj" fmla="val 2604"/>
            </a:avLst>
          </a:prstGeom>
          <a:solidFill>
            <a:srgbClr val="000000">
              <a:alpha val="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948863" y="4175229"/>
            <a:ext cx="3556008" cy="1462418"/>
          </a:xfrm>
          <a:prstGeom prst="roundRect">
            <a:avLst>
              <a:gd name="adj" fmla="val 6382"/>
            </a:avLst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00000"/>
              </a:lnSpc>
              <a:defRPr/>
            </a:pPr>
            <a:r>
              <a:rPr lang="en-US" sz="7838" b="1" dirty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latin typeface="&quot;Fugaz One&quot;"/>
              </a:rPr>
              <a:t>28,000+</a:t>
            </a:r>
            <a:endParaRPr lang="en-US" sz="1100" dirty="0"/>
          </a:p>
        </p:txBody>
      </p:sp>
      <p:sp>
        <p:nvSpPr>
          <p:cNvPr id="9" name="TextBox 9"/>
          <p:cNvSpPr txBox="1"/>
          <p:nvPr/>
        </p:nvSpPr>
        <p:spPr>
          <a:xfrm>
            <a:off x="948863" y="5687404"/>
            <a:ext cx="3386674" cy="453602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20000"/>
              </a:lnSpc>
              <a:defRPr/>
            </a:pPr>
            <a:r>
              <a:rPr lang="en-US" sz="2976" b="1">
                <a:solidFill>
                  <a:srgbClr val="1D3ADE"/>
                </a:solidFill>
                <a:latin typeface="&quot;Fugaz One&quot;"/>
              </a:rPr>
              <a:t>Registered Users</a:t>
            </a:r>
            <a:endParaRPr lang="en-US" sz="1100"/>
          </a:p>
        </p:txBody>
      </p:sp>
      <p:sp>
        <p:nvSpPr>
          <p:cNvPr id="10" name="TextBox 10"/>
          <p:cNvSpPr txBox="1"/>
          <p:nvPr/>
        </p:nvSpPr>
        <p:spPr>
          <a:xfrm>
            <a:off x="948863" y="6317321"/>
            <a:ext cx="3386674" cy="1133763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r>
              <a:rPr lang="en-US" sz="1984" b="1" dirty="0">
                <a:solidFill>
                  <a:srgbClr val="000000"/>
                </a:solidFill>
                <a:latin typeface="Poppins"/>
              </a:rPr>
              <a:t>HELP Platform reach for legal professionals across Ukraine</a:t>
            </a:r>
            <a:endParaRPr lang="en-US" sz="1100" dirty="0"/>
          </a:p>
        </p:txBody>
      </p:sp>
      <p:sp>
        <p:nvSpPr>
          <p:cNvPr id="11" name="AutoShape 11"/>
          <p:cNvSpPr/>
          <p:nvPr/>
        </p:nvSpPr>
        <p:spPr>
          <a:xfrm>
            <a:off x="4650568" y="4125480"/>
            <a:ext cx="3386674" cy="3779214"/>
          </a:xfrm>
          <a:prstGeom prst="roundRect">
            <a:avLst>
              <a:gd name="adj" fmla="val 2604"/>
            </a:avLst>
          </a:prstGeom>
          <a:solidFill>
            <a:srgbClr val="000000">
              <a:alpha val="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4648086" y="4191297"/>
            <a:ext cx="3556008" cy="1462418"/>
          </a:xfrm>
          <a:prstGeom prst="roundRect">
            <a:avLst>
              <a:gd name="adj" fmla="val 6382"/>
            </a:avLst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00000"/>
              </a:lnSpc>
              <a:defRPr/>
            </a:pPr>
            <a:r>
              <a:rPr lang="en-US" sz="7838" b="1" dirty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latin typeface="&quot;Fugaz One&quot;"/>
              </a:rPr>
              <a:t>6,405</a:t>
            </a:r>
            <a:endParaRPr lang="en-US" sz="1100" dirty="0"/>
          </a:p>
        </p:txBody>
      </p:sp>
      <p:sp>
        <p:nvSpPr>
          <p:cNvPr id="13" name="TextBox 13"/>
          <p:cNvSpPr txBox="1"/>
          <p:nvPr/>
        </p:nvSpPr>
        <p:spPr>
          <a:xfrm>
            <a:off x="4650568" y="5687404"/>
            <a:ext cx="3386674" cy="907205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>
              <a:lnSpc>
                <a:spcPct val="120000"/>
              </a:lnSpc>
              <a:defRPr/>
            </a:pPr>
            <a:r>
              <a:rPr lang="en-US" sz="2976" b="1" dirty="0">
                <a:solidFill>
                  <a:srgbClr val="1D3ADE"/>
                </a:solidFill>
                <a:latin typeface="&quot;Fugaz One&quot;"/>
              </a:rPr>
              <a:t>Certificates of completion for Self-Learning courses</a:t>
            </a:r>
            <a:endParaRPr lang="en-US" sz="1100" dirty="0"/>
          </a:p>
        </p:txBody>
      </p:sp>
      <p:sp>
        <p:nvSpPr>
          <p:cNvPr id="14" name="TextBox 14"/>
          <p:cNvSpPr txBox="1"/>
          <p:nvPr/>
        </p:nvSpPr>
        <p:spPr>
          <a:xfrm>
            <a:off x="4650568" y="7148844"/>
            <a:ext cx="3386674" cy="45719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r>
              <a:rPr lang="en-US" sz="1984" b="1" dirty="0">
                <a:solidFill>
                  <a:srgbClr val="000000"/>
                </a:solidFill>
                <a:latin typeface="Poppins"/>
              </a:rPr>
              <a:t>issued in 2025</a:t>
            </a:r>
            <a:endParaRPr lang="en-US" sz="1100" dirty="0"/>
          </a:p>
        </p:txBody>
      </p:sp>
      <p:sp>
        <p:nvSpPr>
          <p:cNvPr id="15" name="AutoShape 15"/>
          <p:cNvSpPr/>
          <p:nvPr/>
        </p:nvSpPr>
        <p:spPr>
          <a:xfrm>
            <a:off x="8352274" y="4125480"/>
            <a:ext cx="3386674" cy="3779214"/>
          </a:xfrm>
          <a:prstGeom prst="roundRect">
            <a:avLst>
              <a:gd name="adj" fmla="val 2604"/>
            </a:avLst>
          </a:prstGeom>
          <a:solidFill>
            <a:srgbClr val="000000">
              <a:alpha val="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16" name="TextBox 16"/>
          <p:cNvSpPr txBox="1"/>
          <p:nvPr/>
        </p:nvSpPr>
        <p:spPr>
          <a:xfrm>
            <a:off x="8352274" y="4175229"/>
            <a:ext cx="3556008" cy="1462418"/>
          </a:xfrm>
          <a:prstGeom prst="roundRect">
            <a:avLst>
              <a:gd name="adj" fmla="val 6382"/>
            </a:avLst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00000"/>
              </a:lnSpc>
              <a:defRPr/>
            </a:pPr>
            <a:r>
              <a:rPr lang="en-US" sz="7838" b="1" dirty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latin typeface="&quot;Fugaz One&quot;"/>
              </a:rPr>
              <a:t>23</a:t>
            </a:r>
            <a:endParaRPr lang="en-US" sz="1100" dirty="0"/>
          </a:p>
        </p:txBody>
      </p:sp>
      <p:sp>
        <p:nvSpPr>
          <p:cNvPr id="17" name="TextBox 17"/>
          <p:cNvSpPr txBox="1"/>
          <p:nvPr/>
        </p:nvSpPr>
        <p:spPr>
          <a:xfrm>
            <a:off x="8352274" y="5687404"/>
            <a:ext cx="3386674" cy="907205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20000"/>
              </a:lnSpc>
              <a:defRPr/>
            </a:pPr>
            <a:r>
              <a:rPr lang="en-US" sz="2976" b="1" dirty="0">
                <a:solidFill>
                  <a:srgbClr val="1D3ADE"/>
                </a:solidFill>
                <a:latin typeface="&quot;Fugaz One&quot;"/>
              </a:rPr>
              <a:t>Tutored Course Launches</a:t>
            </a:r>
            <a:endParaRPr lang="en-US" sz="1100" dirty="0"/>
          </a:p>
        </p:txBody>
      </p:sp>
      <p:sp>
        <p:nvSpPr>
          <p:cNvPr id="18" name="TextBox 18"/>
          <p:cNvSpPr txBox="1"/>
          <p:nvPr/>
        </p:nvSpPr>
        <p:spPr>
          <a:xfrm>
            <a:off x="8352274" y="6770924"/>
            <a:ext cx="3386674" cy="1133763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r>
              <a:rPr lang="en-US" sz="1984" b="1" dirty="0">
                <a:solidFill>
                  <a:srgbClr val="000000"/>
                </a:solidFill>
                <a:latin typeface="Poppins"/>
              </a:rPr>
              <a:t>Tutored courses with 600+ successful participants in  2025-26</a:t>
            </a:r>
            <a:endParaRPr lang="en-US" sz="1100" dirty="0"/>
          </a:p>
        </p:txBody>
      </p:sp>
      <p:sp>
        <p:nvSpPr>
          <p:cNvPr id="19" name="AutoShape 19"/>
          <p:cNvSpPr/>
          <p:nvPr/>
        </p:nvSpPr>
        <p:spPr>
          <a:xfrm>
            <a:off x="12053979" y="4175229"/>
            <a:ext cx="3386674" cy="3779214"/>
          </a:xfrm>
          <a:prstGeom prst="roundRect">
            <a:avLst>
              <a:gd name="adj" fmla="val 2604"/>
            </a:avLst>
          </a:prstGeom>
          <a:solidFill>
            <a:srgbClr val="000000">
              <a:alpha val="0"/>
            </a:srgb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20" name="TextBox 20"/>
          <p:cNvSpPr txBox="1"/>
          <p:nvPr/>
        </p:nvSpPr>
        <p:spPr>
          <a:xfrm>
            <a:off x="12053979" y="4175229"/>
            <a:ext cx="3556008" cy="1462418"/>
          </a:xfrm>
          <a:prstGeom prst="roundRect">
            <a:avLst>
              <a:gd name="adj" fmla="val 6382"/>
            </a:avLst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00000"/>
              </a:lnSpc>
              <a:defRPr/>
            </a:pPr>
            <a:r>
              <a:rPr lang="en-US" sz="7838" b="1" dirty="0">
                <a:solidFill>
                  <a:srgbClr val="000000"/>
                </a:solidFill>
                <a:highlight>
                  <a:srgbClr val="000000">
                    <a:alpha val="0"/>
                  </a:srgbClr>
                </a:highlight>
                <a:latin typeface="&quot;Fugaz One&quot;"/>
              </a:rPr>
              <a:t>250+</a:t>
            </a:r>
            <a:endParaRPr lang="en-US" sz="1100" dirty="0"/>
          </a:p>
        </p:txBody>
      </p:sp>
      <p:sp>
        <p:nvSpPr>
          <p:cNvPr id="21" name="TextBox 21"/>
          <p:cNvSpPr txBox="1"/>
          <p:nvPr/>
        </p:nvSpPr>
        <p:spPr>
          <a:xfrm>
            <a:off x="11842262" y="5480588"/>
            <a:ext cx="3386674" cy="907205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20000"/>
              </a:lnSpc>
              <a:defRPr/>
            </a:pPr>
            <a:r>
              <a:rPr lang="en-US" sz="2976" b="1">
                <a:solidFill>
                  <a:srgbClr val="1D3ADE"/>
                </a:solidFill>
                <a:latin typeface="&quot;Fugaz One&quot;"/>
              </a:rPr>
              <a:t>Certified HELP Tutors</a:t>
            </a:r>
            <a:endParaRPr lang="en-US" sz="1100"/>
          </a:p>
        </p:txBody>
      </p:sp>
      <p:sp>
        <p:nvSpPr>
          <p:cNvPr id="22" name="TextBox 22"/>
          <p:cNvSpPr txBox="1"/>
          <p:nvPr/>
        </p:nvSpPr>
        <p:spPr>
          <a:xfrm>
            <a:off x="11918139" y="6451749"/>
            <a:ext cx="3386674" cy="1047923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r>
              <a:rPr lang="en-US" sz="1984" b="1" dirty="0">
                <a:solidFill>
                  <a:srgbClr val="000000"/>
                </a:solidFill>
                <a:latin typeface="Poppins"/>
              </a:rPr>
              <a:t>National pool of certified HELP tutors</a:t>
            </a:r>
            <a:endParaRPr lang="en-US" sz="1100" dirty="0"/>
          </a:p>
        </p:txBody>
      </p:sp>
      <p:pic>
        <p:nvPicPr>
          <p:cNvPr id="23" name="Picture 22" descr="A blue screen with white text&#10;&#10;AI-generated content may be incorrect.">
            <a:extLst>
              <a:ext uri="{FF2B5EF4-FFF2-40B4-BE49-F238E27FC236}">
                <a16:creationId xmlns:a16="http://schemas.microsoft.com/office/drawing/2014/main" id="{4F8F6B32-53F0-26B0-2B5C-1C3043BA4A2D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0" y="21609"/>
            <a:ext cx="16399052" cy="2030057"/>
          </a:xfrm>
          <a:prstGeom prst="rect">
            <a:avLst/>
          </a:prstGeom>
        </p:spPr>
      </p:pic>
      <p:pic>
        <p:nvPicPr>
          <p:cNvPr id="27" name="Graphic 26" descr="Ribbon with solid fill">
            <a:extLst>
              <a:ext uri="{FF2B5EF4-FFF2-40B4-BE49-F238E27FC236}">
                <a16:creationId xmlns:a16="http://schemas.microsoft.com/office/drawing/2014/main" id="{052D95E3-E847-E00B-CDE2-C43ABDF6F1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2128" y="2968596"/>
            <a:ext cx="1347567" cy="1347567"/>
          </a:xfrm>
          <a:prstGeom prst="rect">
            <a:avLst/>
          </a:prstGeom>
        </p:spPr>
      </p:pic>
      <p:pic>
        <p:nvPicPr>
          <p:cNvPr id="30" name="Graphic 29" descr="Diploma roll with solid fill">
            <a:extLst>
              <a:ext uri="{FF2B5EF4-FFF2-40B4-BE49-F238E27FC236}">
                <a16:creationId xmlns:a16="http://schemas.microsoft.com/office/drawing/2014/main" id="{7D9FB4A7-2552-0831-21F4-06BB0BFE809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39130" y="2980649"/>
            <a:ext cx="1657929" cy="1657929"/>
          </a:xfrm>
          <a:prstGeom prst="rect">
            <a:avLst/>
          </a:prstGeom>
        </p:spPr>
      </p:pic>
      <p:pic>
        <p:nvPicPr>
          <p:cNvPr id="32" name="Graphic 31" descr="Teacher with solid fill">
            <a:extLst>
              <a:ext uri="{FF2B5EF4-FFF2-40B4-BE49-F238E27FC236}">
                <a16:creationId xmlns:a16="http://schemas.microsoft.com/office/drawing/2014/main" id="{10CC65D6-6378-859C-A35B-256ADE8DBD1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677436" y="2907861"/>
            <a:ext cx="1923348" cy="1923348"/>
          </a:xfrm>
          <a:prstGeom prst="rect">
            <a:avLst/>
          </a:prstGeom>
        </p:spPr>
      </p:pic>
      <p:pic>
        <p:nvPicPr>
          <p:cNvPr id="34" name="Graphic 33" descr="Group of people with solid fill">
            <a:extLst>
              <a:ext uri="{FF2B5EF4-FFF2-40B4-BE49-F238E27FC236}">
                <a16:creationId xmlns:a16="http://schemas.microsoft.com/office/drawing/2014/main" id="{9E5F8F30-6F99-C669-1ED6-6255AC1FEC6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3071596" y="3180645"/>
            <a:ext cx="1257939" cy="125793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E74A66-AF78-ACF5-EB38-CE6863A43C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AE4606C-C5C4-E8CD-D01D-59AC22AC521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1" b="81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AutoShape 3">
            <a:extLst>
              <a:ext uri="{FF2B5EF4-FFF2-40B4-BE49-F238E27FC236}">
                <a16:creationId xmlns:a16="http://schemas.microsoft.com/office/drawing/2014/main" id="{57D616B6-4EB6-FB9D-E385-44DA07834934}"/>
              </a:ext>
            </a:extLst>
          </p:cNvPr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solidFill>
            <a:srgbClr val="0D0A2C">
              <a:alpha val="74902"/>
            </a:srgbClr>
          </a:solidFill>
        </p:spPr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93E7A67D-1EC6-D240-3803-066F8359209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4" b="74"/>
          <a:stretch>
            <a:fillRect/>
          </a:stretch>
        </p:blipFill>
        <p:spPr>
          <a:xfrm>
            <a:off x="-27675" y="-267070"/>
            <a:ext cx="16256000" cy="9411070"/>
          </a:xfrm>
          <a:prstGeom prst="rect">
            <a:avLst/>
          </a:prstGeom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C5CFE305-1614-D699-9FDB-58ADFDE7C599}"/>
              </a:ext>
            </a:extLst>
          </p:cNvPr>
          <p:cNvSpPr txBox="1"/>
          <p:nvPr/>
        </p:nvSpPr>
        <p:spPr>
          <a:xfrm>
            <a:off x="839949" y="1846482"/>
            <a:ext cx="14491783" cy="1209606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20000"/>
              </a:lnSpc>
              <a:defRPr/>
            </a:pPr>
            <a:r>
              <a:rPr lang="en-US" sz="3600" b="1" dirty="0">
                <a:solidFill>
                  <a:srgbClr val="1D3ADE"/>
                </a:solidFill>
                <a:latin typeface="&quot;Fugaz One&quot;"/>
              </a:rPr>
              <a:t>HELP Tutored Courses Reflect Ukraine's Strategic Priorities</a:t>
            </a:r>
            <a:endParaRPr lang="en-US" sz="3600" dirty="0"/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B7E44481-E0B3-A5AB-F3B9-A0E3B544E28A}"/>
              </a:ext>
            </a:extLst>
          </p:cNvPr>
          <p:cNvSpPr/>
          <p:nvPr/>
        </p:nvSpPr>
        <p:spPr>
          <a:xfrm>
            <a:off x="882066" y="3658961"/>
            <a:ext cx="14491783" cy="3318957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658BF2">
                <a:alpha val="66667"/>
              </a:srgb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AutoShape 7">
            <a:extLst>
              <a:ext uri="{FF2B5EF4-FFF2-40B4-BE49-F238E27FC236}">
                <a16:creationId xmlns:a16="http://schemas.microsoft.com/office/drawing/2014/main" id="{AC2F5C1F-F4F4-C3C3-58A4-E210CA96D05F}"/>
              </a:ext>
            </a:extLst>
          </p:cNvPr>
          <p:cNvSpPr/>
          <p:nvPr/>
        </p:nvSpPr>
        <p:spPr>
          <a:xfrm>
            <a:off x="892443" y="3669331"/>
            <a:ext cx="4394985" cy="549703"/>
          </a:xfrm>
          <a:prstGeom prst="rect">
            <a:avLst/>
          </a:prstGeom>
          <a:solidFill>
            <a:srgbClr val="DDE1FF">
              <a:alpha val="69804"/>
            </a:srgbClr>
          </a:solidFill>
          <a:ln w="12700">
            <a:solidFill>
              <a:srgbClr val="658BF2">
                <a:alpha val="66667"/>
              </a:srgb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9ACED2A6-7AFC-EE49-F632-A62B87E06BDD}"/>
              </a:ext>
            </a:extLst>
          </p:cNvPr>
          <p:cNvSpPr txBox="1"/>
          <p:nvPr/>
        </p:nvSpPr>
        <p:spPr>
          <a:xfrm>
            <a:off x="978328" y="3755224"/>
            <a:ext cx="4223200" cy="377921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ctr">
              <a:lnSpc>
                <a:spcPct val="150000"/>
              </a:lnSpc>
              <a:defRPr/>
            </a:pPr>
            <a:r>
              <a:rPr lang="en-US" b="1">
                <a:solidFill>
                  <a:srgbClr val="000000"/>
                </a:solidFill>
                <a:latin typeface="Poppins"/>
              </a:rPr>
              <a:t>Course Title</a:t>
            </a:r>
            <a:endParaRPr lang="en-US"/>
          </a:p>
        </p:txBody>
      </p:sp>
      <p:sp>
        <p:nvSpPr>
          <p:cNvPr id="9" name="AutoShape 9">
            <a:extLst>
              <a:ext uri="{FF2B5EF4-FFF2-40B4-BE49-F238E27FC236}">
                <a16:creationId xmlns:a16="http://schemas.microsoft.com/office/drawing/2014/main" id="{9263394C-F263-F4E2-BE42-F7828D4FAFC4}"/>
              </a:ext>
            </a:extLst>
          </p:cNvPr>
          <p:cNvSpPr/>
          <p:nvPr/>
        </p:nvSpPr>
        <p:spPr>
          <a:xfrm>
            <a:off x="5287428" y="3669331"/>
            <a:ext cx="1712286" cy="549703"/>
          </a:xfrm>
          <a:prstGeom prst="rect">
            <a:avLst/>
          </a:prstGeom>
          <a:solidFill>
            <a:srgbClr val="DDE1FF">
              <a:alpha val="69804"/>
            </a:srgbClr>
          </a:solidFill>
          <a:ln w="12700">
            <a:solidFill>
              <a:srgbClr val="658BF2">
                <a:alpha val="66667"/>
              </a:srgb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6D3164D-8B53-46A1-48EF-1A8FEBBB6128}"/>
              </a:ext>
            </a:extLst>
          </p:cNvPr>
          <p:cNvSpPr txBox="1"/>
          <p:nvPr/>
        </p:nvSpPr>
        <p:spPr>
          <a:xfrm>
            <a:off x="5373313" y="3755224"/>
            <a:ext cx="1540513" cy="377921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ctr">
              <a:lnSpc>
                <a:spcPct val="150000"/>
              </a:lnSpc>
              <a:defRPr/>
            </a:pPr>
            <a:r>
              <a:rPr lang="en-US" b="1" dirty="0">
                <a:solidFill>
                  <a:srgbClr val="000000"/>
                </a:solidFill>
                <a:latin typeface="Poppins"/>
              </a:rPr>
              <a:t>Participants</a:t>
            </a:r>
            <a:endParaRPr lang="en-US" dirty="0"/>
          </a:p>
        </p:txBody>
      </p:sp>
      <p:sp>
        <p:nvSpPr>
          <p:cNvPr id="11" name="AutoShape 11">
            <a:extLst>
              <a:ext uri="{FF2B5EF4-FFF2-40B4-BE49-F238E27FC236}">
                <a16:creationId xmlns:a16="http://schemas.microsoft.com/office/drawing/2014/main" id="{B1424706-0DEE-A6FC-18E5-F8C5DD4D55B4}"/>
              </a:ext>
            </a:extLst>
          </p:cNvPr>
          <p:cNvSpPr/>
          <p:nvPr/>
        </p:nvSpPr>
        <p:spPr>
          <a:xfrm>
            <a:off x="6999722" y="3669331"/>
            <a:ext cx="1712286" cy="549703"/>
          </a:xfrm>
          <a:prstGeom prst="rect">
            <a:avLst/>
          </a:prstGeom>
          <a:solidFill>
            <a:srgbClr val="DDE1FF">
              <a:alpha val="69804"/>
            </a:srgbClr>
          </a:solidFill>
          <a:ln w="12700">
            <a:solidFill>
              <a:srgbClr val="658BF2">
                <a:alpha val="66667"/>
              </a:srgb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B30046B8-54E2-059A-6536-8BBF13D9A960}"/>
              </a:ext>
            </a:extLst>
          </p:cNvPr>
          <p:cNvSpPr txBox="1"/>
          <p:nvPr/>
        </p:nvSpPr>
        <p:spPr>
          <a:xfrm>
            <a:off x="7085607" y="3755224"/>
            <a:ext cx="1394987" cy="377921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ctr">
              <a:lnSpc>
                <a:spcPct val="150000"/>
              </a:lnSpc>
              <a:defRPr/>
            </a:pPr>
            <a:r>
              <a:rPr lang="en-US" b="1" dirty="0">
                <a:solidFill>
                  <a:srgbClr val="000000"/>
                </a:solidFill>
                <a:latin typeface="Poppins"/>
              </a:rPr>
              <a:t>Launches</a:t>
            </a:r>
            <a:endParaRPr lang="en-US" dirty="0"/>
          </a:p>
        </p:txBody>
      </p:sp>
      <p:sp>
        <p:nvSpPr>
          <p:cNvPr id="13" name="AutoShape 13">
            <a:extLst>
              <a:ext uri="{FF2B5EF4-FFF2-40B4-BE49-F238E27FC236}">
                <a16:creationId xmlns:a16="http://schemas.microsoft.com/office/drawing/2014/main" id="{A27905E6-F253-EA50-B966-5C150CBBB0BC}"/>
              </a:ext>
            </a:extLst>
          </p:cNvPr>
          <p:cNvSpPr/>
          <p:nvPr/>
        </p:nvSpPr>
        <p:spPr>
          <a:xfrm>
            <a:off x="8566484" y="3669331"/>
            <a:ext cx="6796996" cy="549703"/>
          </a:xfrm>
          <a:prstGeom prst="rect">
            <a:avLst/>
          </a:prstGeom>
          <a:solidFill>
            <a:srgbClr val="DDE1FF">
              <a:alpha val="69804"/>
            </a:srgbClr>
          </a:solidFill>
          <a:ln w="12700">
            <a:solidFill>
              <a:srgbClr val="658BF2">
                <a:alpha val="66667"/>
              </a:srgb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5362CB36-D0D1-93F5-C986-CBEAFA417B00}"/>
              </a:ext>
            </a:extLst>
          </p:cNvPr>
          <p:cNvSpPr txBox="1"/>
          <p:nvPr/>
        </p:nvSpPr>
        <p:spPr>
          <a:xfrm>
            <a:off x="8652384" y="3755224"/>
            <a:ext cx="6625211" cy="377921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ctr">
              <a:lnSpc>
                <a:spcPct val="150000"/>
              </a:lnSpc>
              <a:defRPr/>
            </a:pPr>
            <a:r>
              <a:rPr lang="en-US" b="1">
                <a:solidFill>
                  <a:srgbClr val="000000"/>
                </a:solidFill>
                <a:latin typeface="Poppins"/>
              </a:rPr>
              <a:t>Strategic Value</a:t>
            </a:r>
            <a:endParaRPr lang="en-US"/>
          </a:p>
        </p:txBody>
      </p:sp>
      <p:sp>
        <p:nvSpPr>
          <p:cNvPr id="15" name="AutoShape 15">
            <a:extLst>
              <a:ext uri="{FF2B5EF4-FFF2-40B4-BE49-F238E27FC236}">
                <a16:creationId xmlns:a16="http://schemas.microsoft.com/office/drawing/2014/main" id="{EE0F63F0-4E8C-F860-934C-BC26367E8DAB}"/>
              </a:ext>
            </a:extLst>
          </p:cNvPr>
          <p:cNvSpPr/>
          <p:nvPr/>
        </p:nvSpPr>
        <p:spPr>
          <a:xfrm>
            <a:off x="892443" y="4219036"/>
            <a:ext cx="4394985" cy="549703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658BF2">
                <a:alpha val="66667"/>
              </a:srgb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2FABD29C-FD91-ADC2-B571-EFA82C8F3894}"/>
              </a:ext>
            </a:extLst>
          </p:cNvPr>
          <p:cNvSpPr txBox="1"/>
          <p:nvPr/>
        </p:nvSpPr>
        <p:spPr>
          <a:xfrm>
            <a:off x="978328" y="4304930"/>
            <a:ext cx="4223200" cy="377921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Poppins"/>
              </a:rPr>
              <a:t>Rights of Persons with Disabilities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7" name="AutoShape 17">
            <a:extLst>
              <a:ext uri="{FF2B5EF4-FFF2-40B4-BE49-F238E27FC236}">
                <a16:creationId xmlns:a16="http://schemas.microsoft.com/office/drawing/2014/main" id="{5C8C34C5-EEE1-3A57-7CB5-AEF266078144}"/>
              </a:ext>
            </a:extLst>
          </p:cNvPr>
          <p:cNvSpPr/>
          <p:nvPr/>
        </p:nvSpPr>
        <p:spPr>
          <a:xfrm>
            <a:off x="5287428" y="4219036"/>
            <a:ext cx="1712286" cy="549703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658BF2">
                <a:alpha val="66667"/>
              </a:srgb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50083574-2AE5-0201-5847-31881FF1D16E}"/>
              </a:ext>
            </a:extLst>
          </p:cNvPr>
          <p:cNvSpPr txBox="1"/>
          <p:nvPr/>
        </p:nvSpPr>
        <p:spPr>
          <a:xfrm>
            <a:off x="5373313" y="4304930"/>
            <a:ext cx="1540513" cy="377921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Poppins"/>
              </a:rPr>
              <a:t>97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9" name="AutoShape 19">
            <a:extLst>
              <a:ext uri="{FF2B5EF4-FFF2-40B4-BE49-F238E27FC236}">
                <a16:creationId xmlns:a16="http://schemas.microsoft.com/office/drawing/2014/main" id="{9229E177-DC35-0D46-EC8F-E775C77B999B}"/>
              </a:ext>
            </a:extLst>
          </p:cNvPr>
          <p:cNvSpPr/>
          <p:nvPr/>
        </p:nvSpPr>
        <p:spPr>
          <a:xfrm>
            <a:off x="6999722" y="4219036"/>
            <a:ext cx="1566762" cy="549703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658BF2">
                <a:alpha val="66667"/>
              </a:srgb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B43F85B6-CEA8-3065-86DE-FD34B70DD74C}"/>
              </a:ext>
            </a:extLst>
          </p:cNvPr>
          <p:cNvSpPr txBox="1"/>
          <p:nvPr/>
        </p:nvSpPr>
        <p:spPr>
          <a:xfrm>
            <a:off x="7085607" y="4304930"/>
            <a:ext cx="1394987" cy="377921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Poppins"/>
              </a:rPr>
              <a:t>3 launches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1" name="AutoShape 21">
            <a:extLst>
              <a:ext uri="{FF2B5EF4-FFF2-40B4-BE49-F238E27FC236}">
                <a16:creationId xmlns:a16="http://schemas.microsoft.com/office/drawing/2014/main" id="{8192E58E-B59D-2994-C449-824EDF568D6D}"/>
              </a:ext>
            </a:extLst>
          </p:cNvPr>
          <p:cNvSpPr/>
          <p:nvPr/>
        </p:nvSpPr>
        <p:spPr>
          <a:xfrm>
            <a:off x="8566484" y="4219036"/>
            <a:ext cx="6796996" cy="549703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658BF2">
                <a:alpha val="66667"/>
              </a:srgb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Box 22">
            <a:extLst>
              <a:ext uri="{FF2B5EF4-FFF2-40B4-BE49-F238E27FC236}">
                <a16:creationId xmlns:a16="http://schemas.microsoft.com/office/drawing/2014/main" id="{7F5211FE-D772-6A55-4C83-248B825BC3EC}"/>
              </a:ext>
            </a:extLst>
          </p:cNvPr>
          <p:cNvSpPr txBox="1"/>
          <p:nvPr/>
        </p:nvSpPr>
        <p:spPr>
          <a:xfrm>
            <a:off x="8652384" y="4304930"/>
            <a:ext cx="6625211" cy="377921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Poppins"/>
              </a:rPr>
              <a:t>Inclusive social justice &amp; post-war accessibility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3" name="AutoShape 23">
            <a:extLst>
              <a:ext uri="{FF2B5EF4-FFF2-40B4-BE49-F238E27FC236}">
                <a16:creationId xmlns:a16="http://schemas.microsoft.com/office/drawing/2014/main" id="{CE66FD95-1B09-54E3-3DAF-78A0F1238904}"/>
              </a:ext>
            </a:extLst>
          </p:cNvPr>
          <p:cNvSpPr/>
          <p:nvPr/>
        </p:nvSpPr>
        <p:spPr>
          <a:xfrm>
            <a:off x="892443" y="4768742"/>
            <a:ext cx="4394985" cy="549703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658BF2">
                <a:alpha val="66667"/>
              </a:srgb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Box 24">
            <a:extLst>
              <a:ext uri="{FF2B5EF4-FFF2-40B4-BE49-F238E27FC236}">
                <a16:creationId xmlns:a16="http://schemas.microsoft.com/office/drawing/2014/main" id="{5360D00B-35E4-3817-90F6-4CEC2FE1D25A}"/>
              </a:ext>
            </a:extLst>
          </p:cNvPr>
          <p:cNvSpPr txBox="1"/>
          <p:nvPr/>
        </p:nvSpPr>
        <p:spPr>
          <a:xfrm>
            <a:off x="978328" y="4854628"/>
            <a:ext cx="4223200" cy="377921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r>
              <a:rPr lang="en-US" b="1" dirty="0">
                <a:solidFill>
                  <a:srgbClr val="000000"/>
                </a:solidFill>
                <a:latin typeface="Poppins"/>
              </a:rPr>
              <a:t>AI &amp; Human Rights</a:t>
            </a:r>
            <a:endParaRPr lang="en-US" dirty="0"/>
          </a:p>
        </p:txBody>
      </p:sp>
      <p:sp>
        <p:nvSpPr>
          <p:cNvPr id="25" name="AutoShape 25">
            <a:extLst>
              <a:ext uri="{FF2B5EF4-FFF2-40B4-BE49-F238E27FC236}">
                <a16:creationId xmlns:a16="http://schemas.microsoft.com/office/drawing/2014/main" id="{9CE27CFC-6A62-4305-38E4-CAD1AB1CA3F5}"/>
              </a:ext>
            </a:extLst>
          </p:cNvPr>
          <p:cNvSpPr/>
          <p:nvPr/>
        </p:nvSpPr>
        <p:spPr>
          <a:xfrm>
            <a:off x="5287428" y="4768742"/>
            <a:ext cx="1712286" cy="549703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658BF2">
                <a:alpha val="66667"/>
              </a:srgb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Box 26">
            <a:extLst>
              <a:ext uri="{FF2B5EF4-FFF2-40B4-BE49-F238E27FC236}">
                <a16:creationId xmlns:a16="http://schemas.microsoft.com/office/drawing/2014/main" id="{E9563D0B-E7C6-EC9B-1DBF-7895AA404717}"/>
              </a:ext>
            </a:extLst>
          </p:cNvPr>
          <p:cNvSpPr txBox="1"/>
          <p:nvPr/>
        </p:nvSpPr>
        <p:spPr>
          <a:xfrm>
            <a:off x="5373313" y="4854628"/>
            <a:ext cx="1540513" cy="377921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r>
              <a:rPr lang="en-US" sz="2000" b="1" dirty="0">
                <a:solidFill>
                  <a:srgbClr val="000000"/>
                </a:solidFill>
                <a:latin typeface="Poppins"/>
              </a:rPr>
              <a:t>60</a:t>
            </a:r>
            <a:endParaRPr lang="en-US" sz="2000" dirty="0"/>
          </a:p>
        </p:txBody>
      </p:sp>
      <p:sp>
        <p:nvSpPr>
          <p:cNvPr id="27" name="AutoShape 27">
            <a:extLst>
              <a:ext uri="{FF2B5EF4-FFF2-40B4-BE49-F238E27FC236}">
                <a16:creationId xmlns:a16="http://schemas.microsoft.com/office/drawing/2014/main" id="{1EAB8C63-101B-7A6D-C6D7-A389848915D8}"/>
              </a:ext>
            </a:extLst>
          </p:cNvPr>
          <p:cNvSpPr/>
          <p:nvPr/>
        </p:nvSpPr>
        <p:spPr>
          <a:xfrm>
            <a:off x="6999722" y="4768742"/>
            <a:ext cx="1566762" cy="549703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658BF2">
                <a:alpha val="66667"/>
              </a:srgb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Box 28">
            <a:extLst>
              <a:ext uri="{FF2B5EF4-FFF2-40B4-BE49-F238E27FC236}">
                <a16:creationId xmlns:a16="http://schemas.microsoft.com/office/drawing/2014/main" id="{BE8A0F0A-DA4D-3ED6-8606-97E4D122BE07}"/>
              </a:ext>
            </a:extLst>
          </p:cNvPr>
          <p:cNvSpPr txBox="1"/>
          <p:nvPr/>
        </p:nvSpPr>
        <p:spPr>
          <a:xfrm>
            <a:off x="7085607" y="4854628"/>
            <a:ext cx="1394987" cy="377921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r>
              <a:rPr lang="en-US" b="1" dirty="0">
                <a:solidFill>
                  <a:srgbClr val="000000"/>
                </a:solidFill>
                <a:latin typeface="Poppins"/>
              </a:rPr>
              <a:t>3 launches</a:t>
            </a:r>
            <a:endParaRPr lang="en-US" dirty="0"/>
          </a:p>
        </p:txBody>
      </p:sp>
      <p:sp>
        <p:nvSpPr>
          <p:cNvPr id="29" name="AutoShape 29">
            <a:extLst>
              <a:ext uri="{FF2B5EF4-FFF2-40B4-BE49-F238E27FC236}">
                <a16:creationId xmlns:a16="http://schemas.microsoft.com/office/drawing/2014/main" id="{503D46B5-B9EC-F0E8-5CCF-731479AF6269}"/>
              </a:ext>
            </a:extLst>
          </p:cNvPr>
          <p:cNvSpPr/>
          <p:nvPr/>
        </p:nvSpPr>
        <p:spPr>
          <a:xfrm>
            <a:off x="8566484" y="4768742"/>
            <a:ext cx="6796996" cy="549703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658BF2">
                <a:alpha val="66667"/>
              </a:srgb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Box 30">
            <a:extLst>
              <a:ext uri="{FF2B5EF4-FFF2-40B4-BE49-F238E27FC236}">
                <a16:creationId xmlns:a16="http://schemas.microsoft.com/office/drawing/2014/main" id="{A93F88CC-203A-A5D0-7E51-FE66D0CE64BF}"/>
              </a:ext>
            </a:extLst>
          </p:cNvPr>
          <p:cNvSpPr txBox="1"/>
          <p:nvPr/>
        </p:nvSpPr>
        <p:spPr>
          <a:xfrm>
            <a:off x="8652384" y="4854628"/>
            <a:ext cx="6625211" cy="377921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r>
              <a:rPr lang="en-US" b="1" dirty="0">
                <a:solidFill>
                  <a:srgbClr val="000000"/>
                </a:solidFill>
                <a:latin typeface="Poppins"/>
              </a:rPr>
              <a:t>Digital rights &amp; public administration modernization</a:t>
            </a:r>
            <a:endParaRPr lang="en-US" dirty="0"/>
          </a:p>
        </p:txBody>
      </p:sp>
      <p:sp>
        <p:nvSpPr>
          <p:cNvPr id="31" name="AutoShape 31">
            <a:extLst>
              <a:ext uri="{FF2B5EF4-FFF2-40B4-BE49-F238E27FC236}">
                <a16:creationId xmlns:a16="http://schemas.microsoft.com/office/drawing/2014/main" id="{F906FCF8-584E-62AA-F01E-5348A6BBD8FD}"/>
              </a:ext>
            </a:extLst>
          </p:cNvPr>
          <p:cNvSpPr/>
          <p:nvPr/>
        </p:nvSpPr>
        <p:spPr>
          <a:xfrm>
            <a:off x="892443" y="5318440"/>
            <a:ext cx="4394985" cy="549703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658BF2">
                <a:alpha val="66667"/>
              </a:srgb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Box 32">
            <a:extLst>
              <a:ext uri="{FF2B5EF4-FFF2-40B4-BE49-F238E27FC236}">
                <a16:creationId xmlns:a16="http://schemas.microsoft.com/office/drawing/2014/main" id="{DEBAC8E7-59AE-9EBE-E663-63814FAA5543}"/>
              </a:ext>
            </a:extLst>
          </p:cNvPr>
          <p:cNvSpPr txBox="1"/>
          <p:nvPr/>
        </p:nvSpPr>
        <p:spPr>
          <a:xfrm>
            <a:off x="978328" y="5404333"/>
            <a:ext cx="4223200" cy="377921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r>
              <a:rPr lang="en-US" b="1" dirty="0">
                <a:solidFill>
                  <a:srgbClr val="000000"/>
                </a:solidFill>
                <a:latin typeface="Poppins"/>
              </a:rPr>
              <a:t>Deportation of Children  during AC</a:t>
            </a:r>
            <a:endParaRPr lang="en-US" dirty="0"/>
          </a:p>
        </p:txBody>
      </p:sp>
      <p:sp>
        <p:nvSpPr>
          <p:cNvPr id="33" name="AutoShape 33">
            <a:extLst>
              <a:ext uri="{FF2B5EF4-FFF2-40B4-BE49-F238E27FC236}">
                <a16:creationId xmlns:a16="http://schemas.microsoft.com/office/drawing/2014/main" id="{9A345055-8C82-58CC-996D-92C44E56A5A0}"/>
              </a:ext>
            </a:extLst>
          </p:cNvPr>
          <p:cNvSpPr/>
          <p:nvPr/>
        </p:nvSpPr>
        <p:spPr>
          <a:xfrm>
            <a:off x="5287428" y="5318440"/>
            <a:ext cx="1712286" cy="549703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658BF2">
                <a:alpha val="66667"/>
              </a:srgb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Box 34">
            <a:extLst>
              <a:ext uri="{FF2B5EF4-FFF2-40B4-BE49-F238E27FC236}">
                <a16:creationId xmlns:a16="http://schemas.microsoft.com/office/drawing/2014/main" id="{E27F7915-ECB8-3673-CCA6-15F4E65DD425}"/>
              </a:ext>
            </a:extLst>
          </p:cNvPr>
          <p:cNvSpPr txBox="1"/>
          <p:nvPr/>
        </p:nvSpPr>
        <p:spPr>
          <a:xfrm>
            <a:off x="5373313" y="5404333"/>
            <a:ext cx="1540513" cy="377921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r>
              <a:rPr lang="en-US" sz="2000" b="1" dirty="0">
                <a:solidFill>
                  <a:srgbClr val="000000"/>
                </a:solidFill>
                <a:latin typeface="Poppins"/>
              </a:rPr>
              <a:t>57</a:t>
            </a:r>
            <a:endParaRPr lang="en-US" sz="2000" dirty="0"/>
          </a:p>
        </p:txBody>
      </p:sp>
      <p:sp>
        <p:nvSpPr>
          <p:cNvPr id="35" name="AutoShape 35">
            <a:extLst>
              <a:ext uri="{FF2B5EF4-FFF2-40B4-BE49-F238E27FC236}">
                <a16:creationId xmlns:a16="http://schemas.microsoft.com/office/drawing/2014/main" id="{FC7E2873-4843-B9C1-62D6-1B060D21818F}"/>
              </a:ext>
            </a:extLst>
          </p:cNvPr>
          <p:cNvSpPr/>
          <p:nvPr/>
        </p:nvSpPr>
        <p:spPr>
          <a:xfrm>
            <a:off x="6999722" y="5318440"/>
            <a:ext cx="1566762" cy="549703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658BF2">
                <a:alpha val="66667"/>
              </a:srgb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Box 36">
            <a:extLst>
              <a:ext uri="{FF2B5EF4-FFF2-40B4-BE49-F238E27FC236}">
                <a16:creationId xmlns:a16="http://schemas.microsoft.com/office/drawing/2014/main" id="{762C5D4A-8156-1466-4551-E6E81490466E}"/>
              </a:ext>
            </a:extLst>
          </p:cNvPr>
          <p:cNvSpPr txBox="1"/>
          <p:nvPr/>
        </p:nvSpPr>
        <p:spPr>
          <a:xfrm>
            <a:off x="7085607" y="5404333"/>
            <a:ext cx="1394987" cy="377921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r>
              <a:rPr lang="en-US" b="1" dirty="0">
                <a:solidFill>
                  <a:srgbClr val="000000"/>
                </a:solidFill>
                <a:latin typeface="Poppins"/>
              </a:rPr>
              <a:t>2 launches</a:t>
            </a:r>
            <a:endParaRPr lang="en-US" dirty="0"/>
          </a:p>
        </p:txBody>
      </p:sp>
      <p:sp>
        <p:nvSpPr>
          <p:cNvPr id="37" name="AutoShape 37">
            <a:extLst>
              <a:ext uri="{FF2B5EF4-FFF2-40B4-BE49-F238E27FC236}">
                <a16:creationId xmlns:a16="http://schemas.microsoft.com/office/drawing/2014/main" id="{0734EF1E-440B-8725-7EF4-271DCB628EDC}"/>
              </a:ext>
            </a:extLst>
          </p:cNvPr>
          <p:cNvSpPr/>
          <p:nvPr/>
        </p:nvSpPr>
        <p:spPr>
          <a:xfrm>
            <a:off x="8566484" y="5318440"/>
            <a:ext cx="6796996" cy="549703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658BF2">
                <a:alpha val="66667"/>
              </a:srgb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Box 38">
            <a:extLst>
              <a:ext uri="{FF2B5EF4-FFF2-40B4-BE49-F238E27FC236}">
                <a16:creationId xmlns:a16="http://schemas.microsoft.com/office/drawing/2014/main" id="{2AAAF45A-66F8-F957-852D-FBC921713167}"/>
              </a:ext>
            </a:extLst>
          </p:cNvPr>
          <p:cNvSpPr txBox="1"/>
          <p:nvPr/>
        </p:nvSpPr>
        <p:spPr>
          <a:xfrm>
            <a:off x="8652384" y="5404333"/>
            <a:ext cx="6625211" cy="377921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>
              <a:lnSpc>
                <a:spcPct val="150000"/>
              </a:lnSpc>
              <a:defRPr/>
            </a:pPr>
            <a:r>
              <a:rPr lang="en-US" b="1" dirty="0">
                <a:solidFill>
                  <a:srgbClr val="000000"/>
                </a:solidFill>
                <a:latin typeface="Poppins"/>
              </a:rPr>
              <a:t>International humanitarian law &amp; displacement</a:t>
            </a:r>
            <a:endParaRPr lang="en-US" dirty="0"/>
          </a:p>
        </p:txBody>
      </p:sp>
      <p:sp>
        <p:nvSpPr>
          <p:cNvPr id="39" name="AutoShape 39">
            <a:extLst>
              <a:ext uri="{FF2B5EF4-FFF2-40B4-BE49-F238E27FC236}">
                <a16:creationId xmlns:a16="http://schemas.microsoft.com/office/drawing/2014/main" id="{7ADF6882-9630-D44E-64D4-E7C77848B03F}"/>
              </a:ext>
            </a:extLst>
          </p:cNvPr>
          <p:cNvSpPr/>
          <p:nvPr/>
        </p:nvSpPr>
        <p:spPr>
          <a:xfrm>
            <a:off x="892443" y="5868145"/>
            <a:ext cx="4394985" cy="549703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658BF2">
                <a:alpha val="66667"/>
              </a:srgb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Box 40">
            <a:extLst>
              <a:ext uri="{FF2B5EF4-FFF2-40B4-BE49-F238E27FC236}">
                <a16:creationId xmlns:a16="http://schemas.microsoft.com/office/drawing/2014/main" id="{A32ED3CD-AD18-1651-F056-62C8971329FB}"/>
              </a:ext>
            </a:extLst>
          </p:cNvPr>
          <p:cNvSpPr txBox="1"/>
          <p:nvPr/>
        </p:nvSpPr>
        <p:spPr>
          <a:xfrm>
            <a:off x="1031886" y="5923304"/>
            <a:ext cx="4223200" cy="377921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>
              <a:lnSpc>
                <a:spcPct val="150000"/>
              </a:lnSpc>
              <a:defRPr/>
            </a:pPr>
            <a:r>
              <a:rPr lang="en-US" sz="1700" b="1" dirty="0">
                <a:latin typeface="Poppins" panose="00000500000000000000" pitchFamily="2" charset="0"/>
                <a:cs typeface="Poppins" panose="00000500000000000000" pitchFamily="2" charset="0"/>
              </a:rPr>
              <a:t>Pre-Trial Investigation and the ECHR</a:t>
            </a:r>
          </a:p>
        </p:txBody>
      </p:sp>
      <p:sp>
        <p:nvSpPr>
          <p:cNvPr id="41" name="AutoShape 41">
            <a:extLst>
              <a:ext uri="{FF2B5EF4-FFF2-40B4-BE49-F238E27FC236}">
                <a16:creationId xmlns:a16="http://schemas.microsoft.com/office/drawing/2014/main" id="{946BA6E5-3BB9-615D-3BA0-657E191BA47B}"/>
              </a:ext>
            </a:extLst>
          </p:cNvPr>
          <p:cNvSpPr/>
          <p:nvPr/>
        </p:nvSpPr>
        <p:spPr>
          <a:xfrm>
            <a:off x="5287428" y="5868145"/>
            <a:ext cx="1712286" cy="549703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658BF2">
                <a:alpha val="66667"/>
              </a:srgb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2" name="TextBox 42">
            <a:extLst>
              <a:ext uri="{FF2B5EF4-FFF2-40B4-BE49-F238E27FC236}">
                <a16:creationId xmlns:a16="http://schemas.microsoft.com/office/drawing/2014/main" id="{8000CC85-B464-3287-BF44-E78ED43E160F}"/>
              </a:ext>
            </a:extLst>
          </p:cNvPr>
          <p:cNvSpPr txBox="1"/>
          <p:nvPr/>
        </p:nvSpPr>
        <p:spPr>
          <a:xfrm>
            <a:off x="5334176" y="5954035"/>
            <a:ext cx="1540513" cy="377921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r>
              <a:rPr lang="en-US" sz="2000" b="1" dirty="0">
                <a:solidFill>
                  <a:srgbClr val="000000"/>
                </a:solidFill>
                <a:latin typeface="Poppins"/>
              </a:rPr>
              <a:t>48</a:t>
            </a:r>
            <a:endParaRPr lang="en-US" sz="2000" dirty="0"/>
          </a:p>
        </p:txBody>
      </p:sp>
      <p:sp>
        <p:nvSpPr>
          <p:cNvPr id="43" name="AutoShape 43">
            <a:extLst>
              <a:ext uri="{FF2B5EF4-FFF2-40B4-BE49-F238E27FC236}">
                <a16:creationId xmlns:a16="http://schemas.microsoft.com/office/drawing/2014/main" id="{46BE75C2-8F42-FC8B-B9FE-F963E4CEC344}"/>
              </a:ext>
            </a:extLst>
          </p:cNvPr>
          <p:cNvSpPr/>
          <p:nvPr/>
        </p:nvSpPr>
        <p:spPr>
          <a:xfrm>
            <a:off x="6999722" y="5868145"/>
            <a:ext cx="1566762" cy="549703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658BF2">
                <a:alpha val="66667"/>
              </a:srgb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Box 44">
            <a:extLst>
              <a:ext uri="{FF2B5EF4-FFF2-40B4-BE49-F238E27FC236}">
                <a16:creationId xmlns:a16="http://schemas.microsoft.com/office/drawing/2014/main" id="{0AF5BA9C-E0AB-BBB3-1F8B-1A10DE965629}"/>
              </a:ext>
            </a:extLst>
          </p:cNvPr>
          <p:cNvSpPr txBox="1"/>
          <p:nvPr/>
        </p:nvSpPr>
        <p:spPr>
          <a:xfrm>
            <a:off x="7085607" y="5954039"/>
            <a:ext cx="1394987" cy="377921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r>
              <a:rPr lang="en-US" b="1" dirty="0">
                <a:solidFill>
                  <a:srgbClr val="000000"/>
                </a:solidFill>
                <a:latin typeface="Poppins"/>
              </a:rPr>
              <a:t>2 launches</a:t>
            </a:r>
            <a:endParaRPr lang="en-US" dirty="0"/>
          </a:p>
        </p:txBody>
      </p:sp>
      <p:sp>
        <p:nvSpPr>
          <p:cNvPr id="45" name="AutoShape 45">
            <a:extLst>
              <a:ext uri="{FF2B5EF4-FFF2-40B4-BE49-F238E27FC236}">
                <a16:creationId xmlns:a16="http://schemas.microsoft.com/office/drawing/2014/main" id="{888A1A82-6F06-672A-5DBF-03C011D56A2E}"/>
              </a:ext>
            </a:extLst>
          </p:cNvPr>
          <p:cNvSpPr/>
          <p:nvPr/>
        </p:nvSpPr>
        <p:spPr>
          <a:xfrm>
            <a:off x="8566484" y="5868145"/>
            <a:ext cx="6796996" cy="549703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658BF2">
                <a:alpha val="66667"/>
              </a:srgb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Box 46">
            <a:extLst>
              <a:ext uri="{FF2B5EF4-FFF2-40B4-BE49-F238E27FC236}">
                <a16:creationId xmlns:a16="http://schemas.microsoft.com/office/drawing/2014/main" id="{F64D9656-4E70-0A77-E1AF-19E690126600}"/>
              </a:ext>
            </a:extLst>
          </p:cNvPr>
          <p:cNvSpPr txBox="1"/>
          <p:nvPr/>
        </p:nvSpPr>
        <p:spPr>
          <a:xfrm>
            <a:off x="8652384" y="5954039"/>
            <a:ext cx="6625211" cy="377921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r>
              <a:rPr lang="en-US" sz="1600" b="1" dirty="0">
                <a:latin typeface="Poppins" panose="00000500000000000000" pitchFamily="2" charset="0"/>
                <a:cs typeface="Poppins" panose="00000500000000000000" pitchFamily="2" charset="0"/>
              </a:rPr>
              <a:t>Strengthening human rights compliance in criminal proceedings</a:t>
            </a:r>
          </a:p>
        </p:txBody>
      </p:sp>
      <p:sp>
        <p:nvSpPr>
          <p:cNvPr id="47" name="AutoShape 47">
            <a:extLst>
              <a:ext uri="{FF2B5EF4-FFF2-40B4-BE49-F238E27FC236}">
                <a16:creationId xmlns:a16="http://schemas.microsoft.com/office/drawing/2014/main" id="{9026C9AF-EC8F-C5D4-D25C-D5D24B95251E}"/>
              </a:ext>
            </a:extLst>
          </p:cNvPr>
          <p:cNvSpPr/>
          <p:nvPr/>
        </p:nvSpPr>
        <p:spPr>
          <a:xfrm>
            <a:off x="892443" y="6417851"/>
            <a:ext cx="4394985" cy="549703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658BF2">
                <a:alpha val="66667"/>
              </a:srgb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Box 48">
            <a:extLst>
              <a:ext uri="{FF2B5EF4-FFF2-40B4-BE49-F238E27FC236}">
                <a16:creationId xmlns:a16="http://schemas.microsoft.com/office/drawing/2014/main" id="{92EBEAE9-BF0D-E7BF-286B-E1D86950AC15}"/>
              </a:ext>
            </a:extLst>
          </p:cNvPr>
          <p:cNvSpPr txBox="1"/>
          <p:nvPr/>
        </p:nvSpPr>
        <p:spPr>
          <a:xfrm>
            <a:off x="978328" y="6503737"/>
            <a:ext cx="4223200" cy="377921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>
              <a:lnSpc>
                <a:spcPct val="150000"/>
              </a:lnSpc>
              <a:defRPr/>
            </a:pPr>
            <a:r>
              <a:rPr lang="en-US" b="1" dirty="0">
                <a:latin typeface="Poppins" panose="00000500000000000000" pitchFamily="2" charset="0"/>
                <a:cs typeface="Poppins" panose="00000500000000000000" pitchFamily="2" charset="0"/>
              </a:rPr>
              <a:t>Admissibility Criteria</a:t>
            </a:r>
          </a:p>
        </p:txBody>
      </p:sp>
      <p:sp>
        <p:nvSpPr>
          <p:cNvPr id="49" name="AutoShape 49">
            <a:extLst>
              <a:ext uri="{FF2B5EF4-FFF2-40B4-BE49-F238E27FC236}">
                <a16:creationId xmlns:a16="http://schemas.microsoft.com/office/drawing/2014/main" id="{5DCA4B89-B1C4-0D55-705E-FDCB3D8233B2}"/>
              </a:ext>
            </a:extLst>
          </p:cNvPr>
          <p:cNvSpPr/>
          <p:nvPr/>
        </p:nvSpPr>
        <p:spPr>
          <a:xfrm>
            <a:off x="5287428" y="6417851"/>
            <a:ext cx="1712286" cy="549703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658BF2">
                <a:alpha val="66667"/>
              </a:srgb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Box 50">
            <a:extLst>
              <a:ext uri="{FF2B5EF4-FFF2-40B4-BE49-F238E27FC236}">
                <a16:creationId xmlns:a16="http://schemas.microsoft.com/office/drawing/2014/main" id="{8784428B-0BE5-D449-A28E-003A4FC426F8}"/>
              </a:ext>
            </a:extLst>
          </p:cNvPr>
          <p:cNvSpPr txBox="1"/>
          <p:nvPr/>
        </p:nvSpPr>
        <p:spPr>
          <a:xfrm>
            <a:off x="5373313" y="6503737"/>
            <a:ext cx="1540513" cy="377921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r>
              <a:rPr lang="en-US" sz="2000" b="1" dirty="0">
                <a:solidFill>
                  <a:srgbClr val="000000"/>
                </a:solidFill>
                <a:latin typeface="Poppins"/>
              </a:rPr>
              <a:t>64</a:t>
            </a:r>
            <a:endParaRPr lang="en-US" sz="2000" dirty="0"/>
          </a:p>
        </p:txBody>
      </p:sp>
      <p:sp>
        <p:nvSpPr>
          <p:cNvPr id="51" name="AutoShape 51">
            <a:extLst>
              <a:ext uri="{FF2B5EF4-FFF2-40B4-BE49-F238E27FC236}">
                <a16:creationId xmlns:a16="http://schemas.microsoft.com/office/drawing/2014/main" id="{8635143F-54EE-BF70-A1F9-CA13711198E0}"/>
              </a:ext>
            </a:extLst>
          </p:cNvPr>
          <p:cNvSpPr/>
          <p:nvPr/>
        </p:nvSpPr>
        <p:spPr>
          <a:xfrm>
            <a:off x="6999722" y="6417851"/>
            <a:ext cx="1566762" cy="549703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658BF2">
                <a:alpha val="66667"/>
              </a:srgb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2" name="TextBox 52">
            <a:extLst>
              <a:ext uri="{FF2B5EF4-FFF2-40B4-BE49-F238E27FC236}">
                <a16:creationId xmlns:a16="http://schemas.microsoft.com/office/drawing/2014/main" id="{D074124D-18A7-B72B-546F-D8F5CBB18E1E}"/>
              </a:ext>
            </a:extLst>
          </p:cNvPr>
          <p:cNvSpPr txBox="1"/>
          <p:nvPr/>
        </p:nvSpPr>
        <p:spPr>
          <a:xfrm>
            <a:off x="7085607" y="6503737"/>
            <a:ext cx="1394987" cy="377921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r>
              <a:rPr lang="en-US" b="1" dirty="0">
                <a:solidFill>
                  <a:srgbClr val="000000"/>
                </a:solidFill>
                <a:latin typeface="Poppins"/>
              </a:rPr>
              <a:t>2 launches</a:t>
            </a:r>
            <a:endParaRPr lang="en-US" dirty="0"/>
          </a:p>
        </p:txBody>
      </p:sp>
      <p:sp>
        <p:nvSpPr>
          <p:cNvPr id="53" name="AutoShape 53">
            <a:extLst>
              <a:ext uri="{FF2B5EF4-FFF2-40B4-BE49-F238E27FC236}">
                <a16:creationId xmlns:a16="http://schemas.microsoft.com/office/drawing/2014/main" id="{46752488-0EAC-CD7E-4F70-75160E54230C}"/>
              </a:ext>
            </a:extLst>
          </p:cNvPr>
          <p:cNvSpPr/>
          <p:nvPr/>
        </p:nvSpPr>
        <p:spPr>
          <a:xfrm>
            <a:off x="8566484" y="6417851"/>
            <a:ext cx="6796996" cy="549703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658BF2">
                <a:alpha val="66667"/>
              </a:srgb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4" name="TextBox 54">
            <a:extLst>
              <a:ext uri="{FF2B5EF4-FFF2-40B4-BE49-F238E27FC236}">
                <a16:creationId xmlns:a16="http://schemas.microsoft.com/office/drawing/2014/main" id="{AA32952F-824B-ECEE-2845-FC5EF81FC53D}"/>
              </a:ext>
            </a:extLst>
          </p:cNvPr>
          <p:cNvSpPr txBox="1"/>
          <p:nvPr/>
        </p:nvSpPr>
        <p:spPr>
          <a:xfrm>
            <a:off x="8652384" y="6503737"/>
            <a:ext cx="6625211" cy="377921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>
              <a:lnSpc>
                <a:spcPct val="150000"/>
              </a:lnSpc>
              <a:defRPr/>
            </a:pPr>
            <a:r>
              <a:rPr lang="en-US" b="1" dirty="0">
                <a:latin typeface="Poppins" panose="00000500000000000000" pitchFamily="2" charset="0"/>
                <a:cs typeface="Poppins" panose="00000500000000000000" pitchFamily="2" charset="0"/>
              </a:rPr>
              <a:t>Reducing inadmissible ECHR applications</a:t>
            </a:r>
          </a:p>
        </p:txBody>
      </p:sp>
      <p:pic>
        <p:nvPicPr>
          <p:cNvPr id="55" name="Picture 54" descr="A blue screen with white text&#10;&#10;AI-generated content may be incorrect.">
            <a:extLst>
              <a:ext uri="{FF2B5EF4-FFF2-40B4-BE49-F238E27FC236}">
                <a16:creationId xmlns:a16="http://schemas.microsoft.com/office/drawing/2014/main" id="{2BB371C5-32DB-CA3E-3245-90D5F6A0AC8A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702" y="-297887"/>
            <a:ext cx="16315898" cy="2019763"/>
          </a:xfrm>
          <a:prstGeom prst="rect">
            <a:avLst/>
          </a:prstGeom>
        </p:spPr>
      </p:pic>
      <p:pic>
        <p:nvPicPr>
          <p:cNvPr id="57" name="Picture 56" descr="A hand holding a chip&#10;&#10;AI-generated content may be incorrect.">
            <a:extLst>
              <a:ext uri="{FF2B5EF4-FFF2-40B4-BE49-F238E27FC236}">
                <a16:creationId xmlns:a16="http://schemas.microsoft.com/office/drawing/2014/main" id="{3D981A8D-837F-7793-FC08-B50388BAF4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041" y="7480385"/>
            <a:ext cx="2247093" cy="1271939"/>
          </a:xfrm>
          <a:prstGeom prst="rect">
            <a:avLst/>
          </a:prstGeom>
        </p:spPr>
      </p:pic>
      <p:pic>
        <p:nvPicPr>
          <p:cNvPr id="59" name="Picture 58" descr="A child and a person looking out a window&#10;&#10;AI-generated content may be incorrect.">
            <a:extLst>
              <a:ext uri="{FF2B5EF4-FFF2-40B4-BE49-F238E27FC236}">
                <a16:creationId xmlns:a16="http://schemas.microsoft.com/office/drawing/2014/main" id="{7AAA6B49-A670-34A1-A579-C9BDB1A1635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607" y="7468054"/>
            <a:ext cx="2247093" cy="1229816"/>
          </a:xfrm>
          <a:prstGeom prst="rect">
            <a:avLst/>
          </a:prstGeom>
        </p:spPr>
      </p:pic>
      <p:pic>
        <p:nvPicPr>
          <p:cNvPr id="61" name="Picture 60" descr="A group of people walking with a dog and wheelchair&#10;&#10;AI-generated content may be incorrect.">
            <a:extLst>
              <a:ext uri="{FF2B5EF4-FFF2-40B4-BE49-F238E27FC236}">
                <a16:creationId xmlns:a16="http://schemas.microsoft.com/office/drawing/2014/main" id="{6D36CA76-E544-737B-9B8F-52F481E09FD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200" y="7552860"/>
            <a:ext cx="2135438" cy="1199464"/>
          </a:xfrm>
          <a:prstGeom prst="rect">
            <a:avLst/>
          </a:prstGeom>
        </p:spPr>
      </p:pic>
      <p:pic>
        <p:nvPicPr>
          <p:cNvPr id="66" name="Picture 65" descr="A building with a glass roof&#10;&#10;AI-generated content may be incorrect.">
            <a:extLst>
              <a:ext uri="{FF2B5EF4-FFF2-40B4-BE49-F238E27FC236}">
                <a16:creationId xmlns:a16="http://schemas.microsoft.com/office/drawing/2014/main" id="{3E3ED322-050B-B5F3-D9A7-5D16BDCDB97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7804" y="7442746"/>
            <a:ext cx="1780686" cy="1382542"/>
          </a:xfrm>
          <a:prstGeom prst="rect">
            <a:avLst/>
          </a:prstGeom>
        </p:spPr>
      </p:pic>
      <p:pic>
        <p:nvPicPr>
          <p:cNvPr id="69" name="Picture 68" descr="A blue key with a magnifying glass on it&#10;&#10;AI-generated content may be incorrect.">
            <a:extLst>
              <a:ext uri="{FF2B5EF4-FFF2-40B4-BE49-F238E27FC236}">
                <a16:creationId xmlns:a16="http://schemas.microsoft.com/office/drawing/2014/main" id="{BD627A2D-5515-6CEA-DAFD-D1E452A7866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173" y="7510746"/>
            <a:ext cx="1780686" cy="1187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71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2F6BE-E98F-9C85-6C02-E74939C54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4E9D58A-2144-B5F7-87E9-815C3051BD0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1" b="81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AutoShape 3">
            <a:extLst>
              <a:ext uri="{FF2B5EF4-FFF2-40B4-BE49-F238E27FC236}">
                <a16:creationId xmlns:a16="http://schemas.microsoft.com/office/drawing/2014/main" id="{984B1CEF-B0AA-8B1E-C02F-E16BA5C2D18D}"/>
              </a:ext>
            </a:extLst>
          </p:cNvPr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solidFill>
            <a:srgbClr val="0D0A2C">
              <a:alpha val="74902"/>
            </a:srgbClr>
          </a:solidFill>
        </p:spPr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463E7CDF-E976-7167-1B86-5071E75BFC6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4" b="74"/>
          <a:stretch>
            <a:fillRect/>
          </a:stretch>
        </p:blipFill>
        <p:spPr>
          <a:xfrm>
            <a:off x="-16001" y="-352966"/>
            <a:ext cx="16256000" cy="9496966"/>
          </a:xfrm>
          <a:prstGeom prst="rect">
            <a:avLst/>
          </a:prstGeom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147567F2-2910-40ED-16B2-242FFB9B3F38}"/>
              </a:ext>
            </a:extLst>
          </p:cNvPr>
          <p:cNvSpPr txBox="1"/>
          <p:nvPr/>
        </p:nvSpPr>
        <p:spPr>
          <a:xfrm>
            <a:off x="882066" y="1831808"/>
            <a:ext cx="14491783" cy="1209606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>
              <a:lnSpc>
                <a:spcPct val="120000"/>
              </a:lnSpc>
              <a:defRPr/>
            </a:pPr>
            <a:r>
              <a:rPr lang="en-US" sz="3600" b="1" dirty="0">
                <a:solidFill>
                  <a:srgbClr val="1D3ADE"/>
                </a:solidFill>
                <a:latin typeface="&quot;Fugaz One&quot;"/>
              </a:rPr>
              <a:t>HELP Tutored Courses Reflect Ukraine's Strategic Priorities</a:t>
            </a:r>
            <a:endParaRPr lang="en-US" sz="3600" dirty="0"/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E2FE0C53-BBBF-B18D-0D44-91E930CF6AB7}"/>
              </a:ext>
            </a:extLst>
          </p:cNvPr>
          <p:cNvSpPr/>
          <p:nvPr/>
        </p:nvSpPr>
        <p:spPr>
          <a:xfrm>
            <a:off x="882066" y="3658961"/>
            <a:ext cx="14491783" cy="3318957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658BF2">
                <a:alpha val="66667"/>
              </a:srgb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AutoShape 7">
            <a:extLst>
              <a:ext uri="{FF2B5EF4-FFF2-40B4-BE49-F238E27FC236}">
                <a16:creationId xmlns:a16="http://schemas.microsoft.com/office/drawing/2014/main" id="{9194C445-0E6C-64E8-9A64-18D7CE9E5BC0}"/>
              </a:ext>
            </a:extLst>
          </p:cNvPr>
          <p:cNvSpPr/>
          <p:nvPr/>
        </p:nvSpPr>
        <p:spPr>
          <a:xfrm>
            <a:off x="892443" y="3669331"/>
            <a:ext cx="4394985" cy="549703"/>
          </a:xfrm>
          <a:prstGeom prst="rect">
            <a:avLst/>
          </a:prstGeom>
          <a:solidFill>
            <a:srgbClr val="DDE1FF">
              <a:alpha val="69804"/>
            </a:srgbClr>
          </a:solidFill>
          <a:ln w="12700">
            <a:solidFill>
              <a:srgbClr val="658BF2">
                <a:alpha val="66667"/>
              </a:srgb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1CBFDB94-5E95-CE31-AC8F-0DC39DB838DF}"/>
              </a:ext>
            </a:extLst>
          </p:cNvPr>
          <p:cNvSpPr txBox="1"/>
          <p:nvPr/>
        </p:nvSpPr>
        <p:spPr>
          <a:xfrm>
            <a:off x="978328" y="3755224"/>
            <a:ext cx="4223200" cy="377921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ctr">
              <a:lnSpc>
                <a:spcPct val="150000"/>
              </a:lnSpc>
              <a:defRPr/>
            </a:pPr>
            <a:r>
              <a:rPr lang="en-US" b="1" dirty="0">
                <a:solidFill>
                  <a:srgbClr val="000000"/>
                </a:solidFill>
                <a:latin typeface="Poppins"/>
              </a:rPr>
              <a:t>Course Title</a:t>
            </a:r>
            <a:endParaRPr lang="en-US" dirty="0"/>
          </a:p>
        </p:txBody>
      </p:sp>
      <p:sp>
        <p:nvSpPr>
          <p:cNvPr id="9" name="AutoShape 9">
            <a:extLst>
              <a:ext uri="{FF2B5EF4-FFF2-40B4-BE49-F238E27FC236}">
                <a16:creationId xmlns:a16="http://schemas.microsoft.com/office/drawing/2014/main" id="{CF63526A-E83F-A556-30D8-A9812EA96C0B}"/>
              </a:ext>
            </a:extLst>
          </p:cNvPr>
          <p:cNvSpPr/>
          <p:nvPr/>
        </p:nvSpPr>
        <p:spPr>
          <a:xfrm>
            <a:off x="5287428" y="3669331"/>
            <a:ext cx="1712286" cy="549703"/>
          </a:xfrm>
          <a:prstGeom prst="rect">
            <a:avLst/>
          </a:prstGeom>
          <a:solidFill>
            <a:srgbClr val="DDE1FF">
              <a:alpha val="69804"/>
            </a:srgbClr>
          </a:solidFill>
          <a:ln w="12700">
            <a:solidFill>
              <a:srgbClr val="658BF2">
                <a:alpha val="66667"/>
              </a:srgb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325E67F5-F846-7804-8D54-1F69C34F6801}"/>
              </a:ext>
            </a:extLst>
          </p:cNvPr>
          <p:cNvSpPr txBox="1"/>
          <p:nvPr/>
        </p:nvSpPr>
        <p:spPr>
          <a:xfrm>
            <a:off x="5373313" y="3755224"/>
            <a:ext cx="1540513" cy="377921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ctr">
              <a:lnSpc>
                <a:spcPct val="150000"/>
              </a:lnSpc>
              <a:defRPr/>
            </a:pPr>
            <a:r>
              <a:rPr lang="en-US" b="1" dirty="0">
                <a:solidFill>
                  <a:srgbClr val="000000"/>
                </a:solidFill>
                <a:latin typeface="Poppins"/>
              </a:rPr>
              <a:t>Participants</a:t>
            </a:r>
            <a:endParaRPr lang="en-US" dirty="0"/>
          </a:p>
        </p:txBody>
      </p:sp>
      <p:sp>
        <p:nvSpPr>
          <p:cNvPr id="11" name="AutoShape 11">
            <a:extLst>
              <a:ext uri="{FF2B5EF4-FFF2-40B4-BE49-F238E27FC236}">
                <a16:creationId xmlns:a16="http://schemas.microsoft.com/office/drawing/2014/main" id="{3361EFCC-BA5D-8778-F4CB-01A8D4210DCD}"/>
              </a:ext>
            </a:extLst>
          </p:cNvPr>
          <p:cNvSpPr/>
          <p:nvPr/>
        </p:nvSpPr>
        <p:spPr>
          <a:xfrm>
            <a:off x="6999722" y="3669331"/>
            <a:ext cx="1712286" cy="549703"/>
          </a:xfrm>
          <a:prstGeom prst="rect">
            <a:avLst/>
          </a:prstGeom>
          <a:solidFill>
            <a:srgbClr val="DDE1FF">
              <a:alpha val="69804"/>
            </a:srgbClr>
          </a:solidFill>
          <a:ln w="12700">
            <a:solidFill>
              <a:srgbClr val="658BF2">
                <a:alpha val="66667"/>
              </a:srgb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56E51E13-BBC9-FC1E-D076-8603E297380F}"/>
              </a:ext>
            </a:extLst>
          </p:cNvPr>
          <p:cNvSpPr txBox="1"/>
          <p:nvPr/>
        </p:nvSpPr>
        <p:spPr>
          <a:xfrm>
            <a:off x="7085607" y="3755224"/>
            <a:ext cx="1394987" cy="377921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ctr">
              <a:lnSpc>
                <a:spcPct val="150000"/>
              </a:lnSpc>
              <a:defRPr/>
            </a:pPr>
            <a:r>
              <a:rPr lang="en-US" b="1" dirty="0">
                <a:solidFill>
                  <a:srgbClr val="000000"/>
                </a:solidFill>
                <a:latin typeface="Poppins"/>
              </a:rPr>
              <a:t>Launches</a:t>
            </a:r>
            <a:endParaRPr lang="en-US" dirty="0"/>
          </a:p>
        </p:txBody>
      </p:sp>
      <p:sp>
        <p:nvSpPr>
          <p:cNvPr id="13" name="AutoShape 13">
            <a:extLst>
              <a:ext uri="{FF2B5EF4-FFF2-40B4-BE49-F238E27FC236}">
                <a16:creationId xmlns:a16="http://schemas.microsoft.com/office/drawing/2014/main" id="{5EAC81CC-B22B-43FD-B366-C33E27BF0D57}"/>
              </a:ext>
            </a:extLst>
          </p:cNvPr>
          <p:cNvSpPr/>
          <p:nvPr/>
        </p:nvSpPr>
        <p:spPr>
          <a:xfrm>
            <a:off x="8566484" y="3669331"/>
            <a:ext cx="6796996" cy="549703"/>
          </a:xfrm>
          <a:prstGeom prst="rect">
            <a:avLst/>
          </a:prstGeom>
          <a:solidFill>
            <a:srgbClr val="DDE1FF">
              <a:alpha val="69804"/>
            </a:srgbClr>
          </a:solidFill>
          <a:ln w="12700">
            <a:solidFill>
              <a:srgbClr val="658BF2">
                <a:alpha val="66667"/>
              </a:srgb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8C0B58F2-52AA-FF0A-8CB0-D0421E343463}"/>
              </a:ext>
            </a:extLst>
          </p:cNvPr>
          <p:cNvSpPr txBox="1"/>
          <p:nvPr/>
        </p:nvSpPr>
        <p:spPr>
          <a:xfrm>
            <a:off x="8652384" y="3755224"/>
            <a:ext cx="6625211" cy="377921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ctr">
              <a:lnSpc>
                <a:spcPct val="150000"/>
              </a:lnSpc>
              <a:defRPr/>
            </a:pPr>
            <a:r>
              <a:rPr lang="en-US" b="1">
                <a:solidFill>
                  <a:srgbClr val="000000"/>
                </a:solidFill>
                <a:latin typeface="Poppins"/>
              </a:rPr>
              <a:t>Strategic Value</a:t>
            </a:r>
            <a:endParaRPr lang="en-US"/>
          </a:p>
        </p:txBody>
      </p:sp>
      <p:sp>
        <p:nvSpPr>
          <p:cNvPr id="15" name="AutoShape 15">
            <a:extLst>
              <a:ext uri="{FF2B5EF4-FFF2-40B4-BE49-F238E27FC236}">
                <a16:creationId xmlns:a16="http://schemas.microsoft.com/office/drawing/2014/main" id="{BC5DA9DF-0296-2B1C-6D30-4915F4B28F96}"/>
              </a:ext>
            </a:extLst>
          </p:cNvPr>
          <p:cNvSpPr/>
          <p:nvPr/>
        </p:nvSpPr>
        <p:spPr>
          <a:xfrm>
            <a:off x="892443" y="4219036"/>
            <a:ext cx="4394985" cy="549703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658BF2">
                <a:alpha val="66667"/>
              </a:srgb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8B0ADAD1-D273-1172-3657-DCB164F17117}"/>
              </a:ext>
            </a:extLst>
          </p:cNvPr>
          <p:cNvSpPr txBox="1"/>
          <p:nvPr/>
        </p:nvSpPr>
        <p:spPr>
          <a:xfrm>
            <a:off x="978328" y="4304930"/>
            <a:ext cx="4223200" cy="377921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r>
              <a:rPr lang="en-US" sz="1600" b="1" dirty="0">
                <a:solidFill>
                  <a:srgbClr val="000000"/>
                </a:solidFill>
                <a:latin typeface="Poppins"/>
              </a:rPr>
              <a:t>Combating Trafficking in Human Beings</a:t>
            </a:r>
          </a:p>
        </p:txBody>
      </p:sp>
      <p:sp>
        <p:nvSpPr>
          <p:cNvPr id="17" name="AutoShape 17">
            <a:extLst>
              <a:ext uri="{FF2B5EF4-FFF2-40B4-BE49-F238E27FC236}">
                <a16:creationId xmlns:a16="http://schemas.microsoft.com/office/drawing/2014/main" id="{355BEA6C-0AC1-5C3C-AF8D-866CD82860D3}"/>
              </a:ext>
            </a:extLst>
          </p:cNvPr>
          <p:cNvSpPr/>
          <p:nvPr/>
        </p:nvSpPr>
        <p:spPr>
          <a:xfrm>
            <a:off x="5287428" y="4219036"/>
            <a:ext cx="1712286" cy="549703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658BF2">
                <a:alpha val="66667"/>
              </a:srgb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501C9ABD-C07B-3F86-5DB3-A30D519426F3}"/>
              </a:ext>
            </a:extLst>
          </p:cNvPr>
          <p:cNvSpPr txBox="1"/>
          <p:nvPr/>
        </p:nvSpPr>
        <p:spPr>
          <a:xfrm>
            <a:off x="5373313" y="4304930"/>
            <a:ext cx="1540513" cy="377921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r>
              <a:rPr lang="en-US" b="1" dirty="0">
                <a:solidFill>
                  <a:srgbClr val="000000"/>
                </a:solidFill>
                <a:latin typeface="Poppins"/>
              </a:rPr>
              <a:t>41</a:t>
            </a:r>
            <a:endParaRPr lang="en-US" dirty="0"/>
          </a:p>
        </p:txBody>
      </p:sp>
      <p:sp>
        <p:nvSpPr>
          <p:cNvPr id="19" name="AutoShape 19">
            <a:extLst>
              <a:ext uri="{FF2B5EF4-FFF2-40B4-BE49-F238E27FC236}">
                <a16:creationId xmlns:a16="http://schemas.microsoft.com/office/drawing/2014/main" id="{937882B5-7102-4EB3-05EC-E67EB0C829C0}"/>
              </a:ext>
            </a:extLst>
          </p:cNvPr>
          <p:cNvSpPr/>
          <p:nvPr/>
        </p:nvSpPr>
        <p:spPr>
          <a:xfrm>
            <a:off x="6999722" y="4219036"/>
            <a:ext cx="1566762" cy="549703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658BF2">
                <a:alpha val="66667"/>
              </a:srgb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93F209DD-2D6B-5388-D337-85F5112F250E}"/>
              </a:ext>
            </a:extLst>
          </p:cNvPr>
          <p:cNvSpPr txBox="1"/>
          <p:nvPr/>
        </p:nvSpPr>
        <p:spPr>
          <a:xfrm>
            <a:off x="7085607" y="4304930"/>
            <a:ext cx="1394987" cy="377921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r>
              <a:rPr lang="en-US" b="1" dirty="0">
                <a:solidFill>
                  <a:srgbClr val="000000"/>
                </a:solidFill>
                <a:latin typeface="Poppins"/>
              </a:rPr>
              <a:t>1 launch</a:t>
            </a:r>
            <a:endParaRPr lang="en-US" dirty="0"/>
          </a:p>
        </p:txBody>
      </p:sp>
      <p:sp>
        <p:nvSpPr>
          <p:cNvPr id="21" name="AutoShape 21">
            <a:extLst>
              <a:ext uri="{FF2B5EF4-FFF2-40B4-BE49-F238E27FC236}">
                <a16:creationId xmlns:a16="http://schemas.microsoft.com/office/drawing/2014/main" id="{5E2C51F3-FCDE-31BA-AABD-489C18A08E07}"/>
              </a:ext>
            </a:extLst>
          </p:cNvPr>
          <p:cNvSpPr/>
          <p:nvPr/>
        </p:nvSpPr>
        <p:spPr>
          <a:xfrm>
            <a:off x="8566484" y="4219036"/>
            <a:ext cx="6796996" cy="549703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658BF2">
                <a:alpha val="66667"/>
              </a:srgb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Box 22">
            <a:extLst>
              <a:ext uri="{FF2B5EF4-FFF2-40B4-BE49-F238E27FC236}">
                <a16:creationId xmlns:a16="http://schemas.microsoft.com/office/drawing/2014/main" id="{97939CB2-04F9-EF48-0EC9-BF7658C61A70}"/>
              </a:ext>
            </a:extLst>
          </p:cNvPr>
          <p:cNvSpPr txBox="1"/>
          <p:nvPr/>
        </p:nvSpPr>
        <p:spPr>
          <a:xfrm>
            <a:off x="8652384" y="4304930"/>
            <a:ext cx="6625211" cy="377921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r>
              <a:rPr lang="en-US" b="1" dirty="0">
                <a:latin typeface="Poppins" panose="00000500000000000000" pitchFamily="2" charset="0"/>
                <a:cs typeface="Poppins" panose="00000500000000000000" pitchFamily="2" charset="0"/>
              </a:rPr>
              <a:t>Strengthening anti-trafficking responses</a:t>
            </a:r>
          </a:p>
        </p:txBody>
      </p:sp>
      <p:sp>
        <p:nvSpPr>
          <p:cNvPr id="23" name="AutoShape 23">
            <a:extLst>
              <a:ext uri="{FF2B5EF4-FFF2-40B4-BE49-F238E27FC236}">
                <a16:creationId xmlns:a16="http://schemas.microsoft.com/office/drawing/2014/main" id="{ED89CABE-E407-4643-E4F4-905B67DD10BF}"/>
              </a:ext>
            </a:extLst>
          </p:cNvPr>
          <p:cNvSpPr/>
          <p:nvPr/>
        </p:nvSpPr>
        <p:spPr>
          <a:xfrm>
            <a:off x="892443" y="4768742"/>
            <a:ext cx="4394985" cy="549703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658BF2">
                <a:alpha val="66667"/>
              </a:srgb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Box 24">
            <a:extLst>
              <a:ext uri="{FF2B5EF4-FFF2-40B4-BE49-F238E27FC236}">
                <a16:creationId xmlns:a16="http://schemas.microsoft.com/office/drawing/2014/main" id="{FCA18CCB-5C43-3FA0-936D-C2D4A661A101}"/>
              </a:ext>
            </a:extLst>
          </p:cNvPr>
          <p:cNvSpPr txBox="1"/>
          <p:nvPr/>
        </p:nvSpPr>
        <p:spPr>
          <a:xfrm>
            <a:off x="978328" y="4854628"/>
            <a:ext cx="4558872" cy="340415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>
              <a:lnSpc>
                <a:spcPct val="150000"/>
              </a:lnSpc>
              <a:defRPr/>
            </a:pPr>
            <a:r>
              <a:rPr lang="en-US" sz="1400" b="1" dirty="0">
                <a:latin typeface="Poppins" panose="00000500000000000000" pitchFamily="2" charset="0"/>
                <a:cs typeface="Poppins" panose="00000500000000000000" pitchFamily="2" charset="0"/>
              </a:rPr>
              <a:t>Interplay between the ECHR and the EU Charter     of Fundamental Rights  (course in progress)</a:t>
            </a:r>
          </a:p>
        </p:txBody>
      </p:sp>
      <p:sp>
        <p:nvSpPr>
          <p:cNvPr id="25" name="AutoShape 25">
            <a:extLst>
              <a:ext uri="{FF2B5EF4-FFF2-40B4-BE49-F238E27FC236}">
                <a16:creationId xmlns:a16="http://schemas.microsoft.com/office/drawing/2014/main" id="{CF60760D-B390-33AB-EF6B-B4DD23D476E8}"/>
              </a:ext>
            </a:extLst>
          </p:cNvPr>
          <p:cNvSpPr/>
          <p:nvPr/>
        </p:nvSpPr>
        <p:spPr>
          <a:xfrm>
            <a:off x="5287428" y="4768742"/>
            <a:ext cx="1712286" cy="549703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658BF2">
                <a:alpha val="66667"/>
              </a:srgb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Box 26">
            <a:extLst>
              <a:ext uri="{FF2B5EF4-FFF2-40B4-BE49-F238E27FC236}">
                <a16:creationId xmlns:a16="http://schemas.microsoft.com/office/drawing/2014/main" id="{3124E81D-E1BB-EC69-0E8B-A00695774D77}"/>
              </a:ext>
            </a:extLst>
          </p:cNvPr>
          <p:cNvSpPr txBox="1"/>
          <p:nvPr/>
        </p:nvSpPr>
        <p:spPr>
          <a:xfrm>
            <a:off x="5373313" y="4854628"/>
            <a:ext cx="1540513" cy="377921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r>
              <a:rPr lang="en-US" b="1" dirty="0">
                <a:latin typeface="Poppins" panose="00000500000000000000" pitchFamily="2" charset="0"/>
                <a:cs typeface="Poppins" panose="00000500000000000000" pitchFamily="2" charset="0"/>
              </a:rPr>
              <a:t>45</a:t>
            </a:r>
          </a:p>
        </p:txBody>
      </p:sp>
      <p:sp>
        <p:nvSpPr>
          <p:cNvPr id="27" name="AutoShape 27">
            <a:extLst>
              <a:ext uri="{FF2B5EF4-FFF2-40B4-BE49-F238E27FC236}">
                <a16:creationId xmlns:a16="http://schemas.microsoft.com/office/drawing/2014/main" id="{37A82911-CBAF-A586-F918-BC9EB552E069}"/>
              </a:ext>
            </a:extLst>
          </p:cNvPr>
          <p:cNvSpPr/>
          <p:nvPr/>
        </p:nvSpPr>
        <p:spPr>
          <a:xfrm>
            <a:off x="6999722" y="4768742"/>
            <a:ext cx="1566762" cy="549703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658BF2">
                <a:alpha val="66667"/>
              </a:srgb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Box 28">
            <a:extLst>
              <a:ext uri="{FF2B5EF4-FFF2-40B4-BE49-F238E27FC236}">
                <a16:creationId xmlns:a16="http://schemas.microsoft.com/office/drawing/2014/main" id="{5A7D40ED-1AF3-3F95-5D0A-8D93E60DE34D}"/>
              </a:ext>
            </a:extLst>
          </p:cNvPr>
          <p:cNvSpPr txBox="1"/>
          <p:nvPr/>
        </p:nvSpPr>
        <p:spPr>
          <a:xfrm>
            <a:off x="7085607" y="4854628"/>
            <a:ext cx="1394987" cy="377921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r>
              <a:rPr lang="en-US" b="1" dirty="0">
                <a:solidFill>
                  <a:srgbClr val="000000"/>
                </a:solidFill>
                <a:latin typeface="Poppins"/>
              </a:rPr>
              <a:t>1 launch</a:t>
            </a:r>
            <a:endParaRPr lang="en-US" dirty="0"/>
          </a:p>
        </p:txBody>
      </p:sp>
      <p:sp>
        <p:nvSpPr>
          <p:cNvPr id="29" name="AutoShape 29">
            <a:extLst>
              <a:ext uri="{FF2B5EF4-FFF2-40B4-BE49-F238E27FC236}">
                <a16:creationId xmlns:a16="http://schemas.microsoft.com/office/drawing/2014/main" id="{37BF6CDC-521D-0F73-2614-FE609C06480C}"/>
              </a:ext>
            </a:extLst>
          </p:cNvPr>
          <p:cNvSpPr/>
          <p:nvPr/>
        </p:nvSpPr>
        <p:spPr>
          <a:xfrm>
            <a:off x="8566484" y="4768742"/>
            <a:ext cx="6796996" cy="549703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658BF2">
                <a:alpha val="66667"/>
              </a:srgb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Box 30">
            <a:extLst>
              <a:ext uri="{FF2B5EF4-FFF2-40B4-BE49-F238E27FC236}">
                <a16:creationId xmlns:a16="http://schemas.microsoft.com/office/drawing/2014/main" id="{F63B6E05-6672-FD24-932D-B00DA5EA6321}"/>
              </a:ext>
            </a:extLst>
          </p:cNvPr>
          <p:cNvSpPr txBox="1"/>
          <p:nvPr/>
        </p:nvSpPr>
        <p:spPr>
          <a:xfrm>
            <a:off x="8652384" y="4854628"/>
            <a:ext cx="6625211" cy="377921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>
              <a:lnSpc>
                <a:spcPct val="150000"/>
              </a:lnSpc>
              <a:defRPr/>
            </a:pPr>
            <a:r>
              <a:rPr lang="en-US" b="1" dirty="0">
                <a:latin typeface="Poppins" panose="00000500000000000000" pitchFamily="2" charset="0"/>
                <a:cs typeface="Poppins" panose="00000500000000000000" pitchFamily="2" charset="0"/>
              </a:rPr>
              <a:t>Supporting EU accession process</a:t>
            </a:r>
          </a:p>
        </p:txBody>
      </p:sp>
      <p:sp>
        <p:nvSpPr>
          <p:cNvPr id="31" name="AutoShape 31">
            <a:extLst>
              <a:ext uri="{FF2B5EF4-FFF2-40B4-BE49-F238E27FC236}">
                <a16:creationId xmlns:a16="http://schemas.microsoft.com/office/drawing/2014/main" id="{73D504B1-DAEF-8C56-50C0-01202E5BCA69}"/>
              </a:ext>
            </a:extLst>
          </p:cNvPr>
          <p:cNvSpPr/>
          <p:nvPr/>
        </p:nvSpPr>
        <p:spPr>
          <a:xfrm>
            <a:off x="892443" y="5318440"/>
            <a:ext cx="4394985" cy="549703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658BF2">
                <a:alpha val="66667"/>
              </a:srgbClr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32" name="TextBox 32">
            <a:extLst>
              <a:ext uri="{FF2B5EF4-FFF2-40B4-BE49-F238E27FC236}">
                <a16:creationId xmlns:a16="http://schemas.microsoft.com/office/drawing/2014/main" id="{D3953043-55ED-0FDF-AFF5-735EB68A27A4}"/>
              </a:ext>
            </a:extLst>
          </p:cNvPr>
          <p:cNvSpPr txBox="1"/>
          <p:nvPr/>
        </p:nvSpPr>
        <p:spPr>
          <a:xfrm>
            <a:off x="978328" y="5404333"/>
            <a:ext cx="4223200" cy="377921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r>
              <a:rPr lang="en-US" b="1" dirty="0">
                <a:latin typeface="Poppins" panose="00000500000000000000" pitchFamily="2" charset="0"/>
                <a:cs typeface="Poppins" panose="00000500000000000000" pitchFamily="2" charset="0"/>
              </a:rPr>
              <a:t>Right to Liberty and Security</a:t>
            </a:r>
            <a:endParaRPr lang="en-US" dirty="0"/>
          </a:p>
        </p:txBody>
      </p:sp>
      <p:sp>
        <p:nvSpPr>
          <p:cNvPr id="33" name="AutoShape 33">
            <a:extLst>
              <a:ext uri="{FF2B5EF4-FFF2-40B4-BE49-F238E27FC236}">
                <a16:creationId xmlns:a16="http://schemas.microsoft.com/office/drawing/2014/main" id="{3F4F1C2A-0F7F-AA9D-7495-2D71584DC57E}"/>
              </a:ext>
            </a:extLst>
          </p:cNvPr>
          <p:cNvSpPr/>
          <p:nvPr/>
        </p:nvSpPr>
        <p:spPr>
          <a:xfrm>
            <a:off x="5287428" y="5318440"/>
            <a:ext cx="1712286" cy="549703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658BF2">
                <a:alpha val="66667"/>
              </a:srgb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Box 34">
            <a:extLst>
              <a:ext uri="{FF2B5EF4-FFF2-40B4-BE49-F238E27FC236}">
                <a16:creationId xmlns:a16="http://schemas.microsoft.com/office/drawing/2014/main" id="{C5CA2F2C-150C-B18C-42E8-3B224B87831A}"/>
              </a:ext>
            </a:extLst>
          </p:cNvPr>
          <p:cNvSpPr txBox="1"/>
          <p:nvPr/>
        </p:nvSpPr>
        <p:spPr>
          <a:xfrm>
            <a:off x="5373313" y="5404333"/>
            <a:ext cx="1540513" cy="377921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r>
              <a:rPr lang="en-US" b="1" dirty="0">
                <a:solidFill>
                  <a:srgbClr val="000000"/>
                </a:solidFill>
                <a:latin typeface="Poppins"/>
              </a:rPr>
              <a:t>38</a:t>
            </a:r>
          </a:p>
        </p:txBody>
      </p:sp>
      <p:sp>
        <p:nvSpPr>
          <p:cNvPr id="35" name="AutoShape 35">
            <a:extLst>
              <a:ext uri="{FF2B5EF4-FFF2-40B4-BE49-F238E27FC236}">
                <a16:creationId xmlns:a16="http://schemas.microsoft.com/office/drawing/2014/main" id="{8B5E19F1-28C5-180D-CD3D-569DCA05F247}"/>
              </a:ext>
            </a:extLst>
          </p:cNvPr>
          <p:cNvSpPr/>
          <p:nvPr/>
        </p:nvSpPr>
        <p:spPr>
          <a:xfrm>
            <a:off x="6999722" y="5318440"/>
            <a:ext cx="1566762" cy="549703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658BF2">
                <a:alpha val="66667"/>
              </a:srgb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Box 36">
            <a:extLst>
              <a:ext uri="{FF2B5EF4-FFF2-40B4-BE49-F238E27FC236}">
                <a16:creationId xmlns:a16="http://schemas.microsoft.com/office/drawing/2014/main" id="{2A774016-1C20-4BC5-1D08-28A0806D0691}"/>
              </a:ext>
            </a:extLst>
          </p:cNvPr>
          <p:cNvSpPr txBox="1"/>
          <p:nvPr/>
        </p:nvSpPr>
        <p:spPr>
          <a:xfrm>
            <a:off x="7085607" y="5404333"/>
            <a:ext cx="1394987" cy="377921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r>
              <a:rPr lang="en-US" b="1" dirty="0">
                <a:solidFill>
                  <a:srgbClr val="000000"/>
                </a:solidFill>
                <a:latin typeface="Poppins"/>
              </a:rPr>
              <a:t>1 launch</a:t>
            </a:r>
            <a:endParaRPr lang="en-US" dirty="0"/>
          </a:p>
        </p:txBody>
      </p:sp>
      <p:sp>
        <p:nvSpPr>
          <p:cNvPr id="37" name="AutoShape 37">
            <a:extLst>
              <a:ext uri="{FF2B5EF4-FFF2-40B4-BE49-F238E27FC236}">
                <a16:creationId xmlns:a16="http://schemas.microsoft.com/office/drawing/2014/main" id="{E8765C12-CF4F-2449-7309-D7427EDF0747}"/>
              </a:ext>
            </a:extLst>
          </p:cNvPr>
          <p:cNvSpPr/>
          <p:nvPr/>
        </p:nvSpPr>
        <p:spPr>
          <a:xfrm>
            <a:off x="8566484" y="5318440"/>
            <a:ext cx="6796996" cy="549703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658BF2">
                <a:alpha val="66667"/>
              </a:srgb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Box 38">
            <a:extLst>
              <a:ext uri="{FF2B5EF4-FFF2-40B4-BE49-F238E27FC236}">
                <a16:creationId xmlns:a16="http://schemas.microsoft.com/office/drawing/2014/main" id="{07E0C43E-09D4-7086-0B99-78AD717CD5CF}"/>
              </a:ext>
            </a:extLst>
          </p:cNvPr>
          <p:cNvSpPr txBox="1"/>
          <p:nvPr/>
        </p:nvSpPr>
        <p:spPr>
          <a:xfrm>
            <a:off x="8652384" y="5404333"/>
            <a:ext cx="6625211" cy="377921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r>
              <a:rPr lang="en-US" b="1" dirty="0">
                <a:latin typeface="Poppins" panose="00000500000000000000" pitchFamily="2" charset="0"/>
                <a:cs typeface="Poppins" panose="00000500000000000000" pitchFamily="2" charset="0"/>
              </a:rPr>
              <a:t>Safeguarding personal liberty rights</a:t>
            </a:r>
          </a:p>
        </p:txBody>
      </p:sp>
      <p:sp>
        <p:nvSpPr>
          <p:cNvPr id="39" name="AutoShape 39">
            <a:extLst>
              <a:ext uri="{FF2B5EF4-FFF2-40B4-BE49-F238E27FC236}">
                <a16:creationId xmlns:a16="http://schemas.microsoft.com/office/drawing/2014/main" id="{8BE32E3F-5352-5BF8-0767-2DC9C8DD036C}"/>
              </a:ext>
            </a:extLst>
          </p:cNvPr>
          <p:cNvSpPr/>
          <p:nvPr/>
        </p:nvSpPr>
        <p:spPr>
          <a:xfrm>
            <a:off x="892443" y="5868145"/>
            <a:ext cx="4394985" cy="549703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658BF2">
                <a:alpha val="66667"/>
              </a:srgb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Box 40">
            <a:extLst>
              <a:ext uri="{FF2B5EF4-FFF2-40B4-BE49-F238E27FC236}">
                <a16:creationId xmlns:a16="http://schemas.microsoft.com/office/drawing/2014/main" id="{BD5171D6-034A-FB82-6A8D-59FA261A3BF7}"/>
              </a:ext>
            </a:extLst>
          </p:cNvPr>
          <p:cNvSpPr txBox="1"/>
          <p:nvPr/>
        </p:nvSpPr>
        <p:spPr>
          <a:xfrm>
            <a:off x="978328" y="5954039"/>
            <a:ext cx="4223200" cy="377921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>
              <a:lnSpc>
                <a:spcPct val="150000"/>
              </a:lnSpc>
              <a:defRPr/>
            </a:pPr>
            <a:r>
              <a:rPr lang="en-US" b="1" dirty="0">
                <a:solidFill>
                  <a:srgbClr val="000000"/>
                </a:solidFill>
                <a:latin typeface="Poppins"/>
              </a:rPr>
              <a:t>Introduction to Corruption Prevention </a:t>
            </a:r>
            <a:endParaRPr lang="en-US" dirty="0"/>
          </a:p>
        </p:txBody>
      </p:sp>
      <p:sp>
        <p:nvSpPr>
          <p:cNvPr id="41" name="AutoShape 41">
            <a:extLst>
              <a:ext uri="{FF2B5EF4-FFF2-40B4-BE49-F238E27FC236}">
                <a16:creationId xmlns:a16="http://schemas.microsoft.com/office/drawing/2014/main" id="{FE788C45-C16E-CED2-31DD-8B3EADABE8BE}"/>
              </a:ext>
            </a:extLst>
          </p:cNvPr>
          <p:cNvSpPr/>
          <p:nvPr/>
        </p:nvSpPr>
        <p:spPr>
          <a:xfrm>
            <a:off x="5287428" y="5868145"/>
            <a:ext cx="1712286" cy="549703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658BF2">
                <a:alpha val="66667"/>
              </a:srgb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2" name="TextBox 42">
            <a:extLst>
              <a:ext uri="{FF2B5EF4-FFF2-40B4-BE49-F238E27FC236}">
                <a16:creationId xmlns:a16="http://schemas.microsoft.com/office/drawing/2014/main" id="{FBB791F3-15A1-8D00-8448-1B97FD862CD8}"/>
              </a:ext>
            </a:extLst>
          </p:cNvPr>
          <p:cNvSpPr txBox="1"/>
          <p:nvPr/>
        </p:nvSpPr>
        <p:spPr>
          <a:xfrm>
            <a:off x="5373313" y="5954039"/>
            <a:ext cx="1540513" cy="377921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r>
              <a:rPr lang="en-US" b="1" dirty="0">
                <a:solidFill>
                  <a:srgbClr val="000000"/>
                </a:solidFill>
                <a:latin typeface="Poppins"/>
              </a:rPr>
              <a:t>37</a:t>
            </a:r>
            <a:endParaRPr lang="en-US" dirty="0"/>
          </a:p>
        </p:txBody>
      </p:sp>
      <p:sp>
        <p:nvSpPr>
          <p:cNvPr id="43" name="AutoShape 43">
            <a:extLst>
              <a:ext uri="{FF2B5EF4-FFF2-40B4-BE49-F238E27FC236}">
                <a16:creationId xmlns:a16="http://schemas.microsoft.com/office/drawing/2014/main" id="{24813FF4-BDB4-A391-B78C-9786462A207C}"/>
              </a:ext>
            </a:extLst>
          </p:cNvPr>
          <p:cNvSpPr/>
          <p:nvPr/>
        </p:nvSpPr>
        <p:spPr>
          <a:xfrm>
            <a:off x="6999722" y="5868145"/>
            <a:ext cx="1566762" cy="549703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658BF2">
                <a:alpha val="66667"/>
              </a:srgb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Box 44">
            <a:extLst>
              <a:ext uri="{FF2B5EF4-FFF2-40B4-BE49-F238E27FC236}">
                <a16:creationId xmlns:a16="http://schemas.microsoft.com/office/drawing/2014/main" id="{1982F9B8-5A71-70CE-BDC2-8C0E53BF09D7}"/>
              </a:ext>
            </a:extLst>
          </p:cNvPr>
          <p:cNvSpPr txBox="1"/>
          <p:nvPr/>
        </p:nvSpPr>
        <p:spPr>
          <a:xfrm>
            <a:off x="7085607" y="5954039"/>
            <a:ext cx="1394987" cy="377921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r>
              <a:rPr lang="en-US" b="1" dirty="0">
                <a:solidFill>
                  <a:srgbClr val="000000"/>
                </a:solidFill>
                <a:latin typeface="Poppins"/>
              </a:rPr>
              <a:t>1 launch</a:t>
            </a:r>
            <a:endParaRPr lang="en-US" dirty="0"/>
          </a:p>
        </p:txBody>
      </p:sp>
      <p:sp>
        <p:nvSpPr>
          <p:cNvPr id="45" name="AutoShape 45">
            <a:extLst>
              <a:ext uri="{FF2B5EF4-FFF2-40B4-BE49-F238E27FC236}">
                <a16:creationId xmlns:a16="http://schemas.microsoft.com/office/drawing/2014/main" id="{ED6CF62F-F255-57AE-F659-2C73DF877F1D}"/>
              </a:ext>
            </a:extLst>
          </p:cNvPr>
          <p:cNvSpPr/>
          <p:nvPr/>
        </p:nvSpPr>
        <p:spPr>
          <a:xfrm>
            <a:off x="8566484" y="5868145"/>
            <a:ext cx="6796996" cy="549703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658BF2">
                <a:alpha val="66667"/>
              </a:srgb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Box 46">
            <a:extLst>
              <a:ext uri="{FF2B5EF4-FFF2-40B4-BE49-F238E27FC236}">
                <a16:creationId xmlns:a16="http://schemas.microsoft.com/office/drawing/2014/main" id="{A8009E45-CC45-C781-7212-55F280E4DA17}"/>
              </a:ext>
            </a:extLst>
          </p:cNvPr>
          <p:cNvSpPr txBox="1"/>
          <p:nvPr/>
        </p:nvSpPr>
        <p:spPr>
          <a:xfrm>
            <a:off x="8652384" y="5954039"/>
            <a:ext cx="6625211" cy="377921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r>
              <a:rPr lang="en-US" b="1" dirty="0">
                <a:latin typeface="Poppins" panose="00000500000000000000" pitchFamily="2" charset="0"/>
                <a:cs typeface="Poppins" panose="00000500000000000000" pitchFamily="2" charset="0"/>
              </a:rPr>
              <a:t>Strengthening public sector integrity</a:t>
            </a:r>
          </a:p>
        </p:txBody>
      </p:sp>
      <p:sp>
        <p:nvSpPr>
          <p:cNvPr id="47" name="AutoShape 47">
            <a:extLst>
              <a:ext uri="{FF2B5EF4-FFF2-40B4-BE49-F238E27FC236}">
                <a16:creationId xmlns:a16="http://schemas.microsoft.com/office/drawing/2014/main" id="{8290D8B0-38A2-75EF-C33B-DBA276A19EF8}"/>
              </a:ext>
            </a:extLst>
          </p:cNvPr>
          <p:cNvSpPr/>
          <p:nvPr/>
        </p:nvSpPr>
        <p:spPr>
          <a:xfrm>
            <a:off x="892443" y="6417851"/>
            <a:ext cx="4394985" cy="549703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658BF2">
                <a:alpha val="66667"/>
              </a:srgb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Box 48">
            <a:extLst>
              <a:ext uri="{FF2B5EF4-FFF2-40B4-BE49-F238E27FC236}">
                <a16:creationId xmlns:a16="http://schemas.microsoft.com/office/drawing/2014/main" id="{23F98FFF-4AC8-6EA8-A2DD-1E68F7BEDEAA}"/>
              </a:ext>
            </a:extLst>
          </p:cNvPr>
          <p:cNvSpPr txBox="1"/>
          <p:nvPr/>
        </p:nvSpPr>
        <p:spPr>
          <a:xfrm>
            <a:off x="978328" y="6503737"/>
            <a:ext cx="4223200" cy="377921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r>
              <a:rPr lang="en-US" b="1" dirty="0">
                <a:solidFill>
                  <a:srgbClr val="000000"/>
                </a:solidFill>
                <a:latin typeface="Poppins"/>
              </a:rPr>
              <a:t>Mental Health &amp; Human Rights </a:t>
            </a:r>
            <a:endParaRPr lang="en-US" dirty="0"/>
          </a:p>
        </p:txBody>
      </p:sp>
      <p:sp>
        <p:nvSpPr>
          <p:cNvPr id="49" name="AutoShape 49">
            <a:extLst>
              <a:ext uri="{FF2B5EF4-FFF2-40B4-BE49-F238E27FC236}">
                <a16:creationId xmlns:a16="http://schemas.microsoft.com/office/drawing/2014/main" id="{C77750AD-0CF0-D596-4CFD-0165B979B034}"/>
              </a:ext>
            </a:extLst>
          </p:cNvPr>
          <p:cNvSpPr/>
          <p:nvPr/>
        </p:nvSpPr>
        <p:spPr>
          <a:xfrm>
            <a:off x="5287428" y="6417851"/>
            <a:ext cx="1712286" cy="549703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658BF2">
                <a:alpha val="66667"/>
              </a:srgb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Box 50">
            <a:extLst>
              <a:ext uri="{FF2B5EF4-FFF2-40B4-BE49-F238E27FC236}">
                <a16:creationId xmlns:a16="http://schemas.microsoft.com/office/drawing/2014/main" id="{AA9B95E9-A2F3-CFD7-594E-50DD9D905253}"/>
              </a:ext>
            </a:extLst>
          </p:cNvPr>
          <p:cNvSpPr txBox="1"/>
          <p:nvPr/>
        </p:nvSpPr>
        <p:spPr>
          <a:xfrm>
            <a:off x="5373313" y="6503737"/>
            <a:ext cx="1540513" cy="377921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r>
              <a:rPr lang="en-US" b="1" dirty="0">
                <a:solidFill>
                  <a:srgbClr val="000000"/>
                </a:solidFill>
                <a:latin typeface="Poppins"/>
              </a:rPr>
              <a:t>45</a:t>
            </a:r>
            <a:endParaRPr lang="en-US" dirty="0"/>
          </a:p>
        </p:txBody>
      </p:sp>
      <p:sp>
        <p:nvSpPr>
          <p:cNvPr id="51" name="AutoShape 51">
            <a:extLst>
              <a:ext uri="{FF2B5EF4-FFF2-40B4-BE49-F238E27FC236}">
                <a16:creationId xmlns:a16="http://schemas.microsoft.com/office/drawing/2014/main" id="{446C6012-EA09-0BE6-0A6B-E0F03DB95794}"/>
              </a:ext>
            </a:extLst>
          </p:cNvPr>
          <p:cNvSpPr/>
          <p:nvPr/>
        </p:nvSpPr>
        <p:spPr>
          <a:xfrm>
            <a:off x="6999722" y="6417851"/>
            <a:ext cx="1566762" cy="549703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658BF2">
                <a:alpha val="66667"/>
              </a:srgb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2" name="TextBox 52">
            <a:extLst>
              <a:ext uri="{FF2B5EF4-FFF2-40B4-BE49-F238E27FC236}">
                <a16:creationId xmlns:a16="http://schemas.microsoft.com/office/drawing/2014/main" id="{C6F79DC3-F952-5861-C599-83DD1C47B45D}"/>
              </a:ext>
            </a:extLst>
          </p:cNvPr>
          <p:cNvSpPr txBox="1"/>
          <p:nvPr/>
        </p:nvSpPr>
        <p:spPr>
          <a:xfrm>
            <a:off x="7085607" y="6503737"/>
            <a:ext cx="1394987" cy="377921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r>
              <a:rPr lang="en-US" b="1" dirty="0">
                <a:solidFill>
                  <a:srgbClr val="000000"/>
                </a:solidFill>
                <a:latin typeface="Poppins"/>
              </a:rPr>
              <a:t>1 launch</a:t>
            </a:r>
            <a:endParaRPr lang="en-US" dirty="0"/>
          </a:p>
        </p:txBody>
      </p:sp>
      <p:sp>
        <p:nvSpPr>
          <p:cNvPr id="53" name="AutoShape 53">
            <a:extLst>
              <a:ext uri="{FF2B5EF4-FFF2-40B4-BE49-F238E27FC236}">
                <a16:creationId xmlns:a16="http://schemas.microsoft.com/office/drawing/2014/main" id="{CFB3B149-9073-4043-7DD1-D6D28B181905}"/>
              </a:ext>
            </a:extLst>
          </p:cNvPr>
          <p:cNvSpPr/>
          <p:nvPr/>
        </p:nvSpPr>
        <p:spPr>
          <a:xfrm>
            <a:off x="8566484" y="6417851"/>
            <a:ext cx="6796996" cy="549703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658BF2">
                <a:alpha val="66667"/>
              </a:srgb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4" name="TextBox 54">
            <a:extLst>
              <a:ext uri="{FF2B5EF4-FFF2-40B4-BE49-F238E27FC236}">
                <a16:creationId xmlns:a16="http://schemas.microsoft.com/office/drawing/2014/main" id="{0574D991-E3FD-6A4F-7E43-77C180A27AB7}"/>
              </a:ext>
            </a:extLst>
          </p:cNvPr>
          <p:cNvSpPr txBox="1"/>
          <p:nvPr/>
        </p:nvSpPr>
        <p:spPr>
          <a:xfrm>
            <a:off x="8652384" y="6503737"/>
            <a:ext cx="6625211" cy="377921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>
              <a:lnSpc>
                <a:spcPct val="150000"/>
              </a:lnSpc>
              <a:defRPr/>
            </a:pPr>
            <a:r>
              <a:rPr lang="en-US" b="1" dirty="0">
                <a:latin typeface="Poppins" panose="00000500000000000000" pitchFamily="2" charset="0"/>
                <a:cs typeface="Poppins" panose="00000500000000000000" pitchFamily="2" charset="0"/>
              </a:rPr>
              <a:t>Protecting mental health rights</a:t>
            </a:r>
          </a:p>
        </p:txBody>
      </p:sp>
      <p:pic>
        <p:nvPicPr>
          <p:cNvPr id="55" name="Picture 54" descr="A blue screen with white text&#10;&#10;AI-generated content may be incorrect.">
            <a:extLst>
              <a:ext uri="{FF2B5EF4-FFF2-40B4-BE49-F238E27FC236}">
                <a16:creationId xmlns:a16="http://schemas.microsoft.com/office/drawing/2014/main" id="{98E2A82E-9BC8-586A-673A-95D7AF1FD93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131" y="-393671"/>
            <a:ext cx="16282130" cy="2015583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12934FBF-829E-838D-F283-E2D347E9E31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328" y="7339328"/>
            <a:ext cx="1930400" cy="109029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383ABD53-AE5F-8C66-55A5-5D2FBF0E0EF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0" y="7302323"/>
            <a:ext cx="1493128" cy="114244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F548CCB6-3B36-1CB1-878A-885D00FA530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7200" y="7339328"/>
            <a:ext cx="2033905" cy="113157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A7E3C861-12A8-FBB3-22B2-774421632CB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59177" y="7267988"/>
            <a:ext cx="1930400" cy="101536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2" name="Picture 61" descr="A person's profile with a person's face painted with flowers&#10;&#10;AI-generated content may be incorrect.">
            <a:extLst>
              <a:ext uri="{FF2B5EF4-FFF2-40B4-BE49-F238E27FC236}">
                <a16:creationId xmlns:a16="http://schemas.microsoft.com/office/drawing/2014/main" id="{0AE226E8-F806-D6BC-E27F-184A8094A89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0187" y="7263516"/>
            <a:ext cx="2009813" cy="113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5100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AAF04B-F978-1F0D-2887-A1B3724F14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74C3841-9AAC-ACB4-024B-C961D109305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1" b="81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AutoShape 3">
            <a:extLst>
              <a:ext uri="{FF2B5EF4-FFF2-40B4-BE49-F238E27FC236}">
                <a16:creationId xmlns:a16="http://schemas.microsoft.com/office/drawing/2014/main" id="{80E53AAC-2A26-E2EF-FC7E-349195D4A02C}"/>
              </a:ext>
            </a:extLst>
          </p:cNvPr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solidFill>
            <a:srgbClr val="0D0A2C">
              <a:alpha val="74902"/>
            </a:srgbClr>
          </a:solidFill>
        </p:spPr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76CAB179-FA55-BA93-2192-B92F9182FA8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4" b="74"/>
          <a:stretch>
            <a:fillRect/>
          </a:stretch>
        </p:blipFill>
        <p:spPr>
          <a:xfrm>
            <a:off x="-20064" y="-77818"/>
            <a:ext cx="16256000" cy="9144000"/>
          </a:xfrm>
          <a:prstGeom prst="rect">
            <a:avLst/>
          </a:prstGeom>
        </p:spPr>
      </p:pic>
      <p:sp>
        <p:nvSpPr>
          <p:cNvPr id="18" name="AutoShape 18">
            <a:extLst>
              <a:ext uri="{FF2B5EF4-FFF2-40B4-BE49-F238E27FC236}">
                <a16:creationId xmlns:a16="http://schemas.microsoft.com/office/drawing/2014/main" id="{E551A8FB-0FF6-122A-13C9-E960EB6ACAEE}"/>
              </a:ext>
            </a:extLst>
          </p:cNvPr>
          <p:cNvSpPr/>
          <p:nvPr/>
        </p:nvSpPr>
        <p:spPr>
          <a:xfrm>
            <a:off x="12459740" y="2908951"/>
            <a:ext cx="2913790" cy="4615266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5FAB7F48-3EDD-E18B-B447-BA132F8FDDBC}"/>
              </a:ext>
            </a:extLst>
          </p:cNvPr>
          <p:cNvSpPr txBox="1"/>
          <p:nvPr/>
        </p:nvSpPr>
        <p:spPr>
          <a:xfrm>
            <a:off x="12619372" y="2991115"/>
            <a:ext cx="274084" cy="328817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20000"/>
              </a:lnSpc>
              <a:defRPr/>
            </a:pPr>
            <a:endParaRPr lang="en-US" sz="1100" dirty="0"/>
          </a:p>
        </p:txBody>
      </p:sp>
      <p:pic>
        <p:nvPicPr>
          <p:cNvPr id="5" name="Picture 4" descr="A blue screen with white text&#10;&#10;AI-generated content may be incorrect.">
            <a:extLst>
              <a:ext uri="{FF2B5EF4-FFF2-40B4-BE49-F238E27FC236}">
                <a16:creationId xmlns:a16="http://schemas.microsoft.com/office/drawing/2014/main" id="{48BC1CD3-D128-B9FE-FD1F-F04B412ADE8D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85" y="-67696"/>
            <a:ext cx="16282130" cy="2015583"/>
          </a:xfrm>
          <a:prstGeom prst="rect">
            <a:avLst/>
          </a:prstGeom>
        </p:spPr>
      </p:pic>
      <p:pic>
        <p:nvPicPr>
          <p:cNvPr id="29" name="Picture 28" descr="A chart with text and images&#10;&#10;AI-generated content may be incorrect.">
            <a:extLst>
              <a:ext uri="{FF2B5EF4-FFF2-40B4-BE49-F238E27FC236}">
                <a16:creationId xmlns:a16="http://schemas.microsoft.com/office/drawing/2014/main" id="{6CB5E6D1-14A0-08CA-3455-27753CDB8E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2029945"/>
            <a:ext cx="13607870" cy="7145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758918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t="81" b="81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solidFill>
            <a:srgbClr val="0D0A2C">
              <a:alpha val="74902"/>
            </a:srgbClr>
          </a:solidFill>
        </p:spPr>
        <p:txBody>
          <a:bodyPr/>
          <a:lstStyle/>
          <a:p>
            <a:endParaRPr lang="en-US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 t="74" b="74"/>
          <a:stretch>
            <a:fillRect/>
          </a:stretch>
        </p:blipFill>
        <p:spPr>
          <a:xfrm>
            <a:off x="84221" y="-178088"/>
            <a:ext cx="16256000" cy="91440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6117069" y="852426"/>
            <a:ext cx="9289754" cy="1052409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20000"/>
              </a:lnSpc>
              <a:defRPr/>
            </a:pPr>
            <a:r>
              <a:rPr lang="en-US" sz="3453" b="1" dirty="0">
                <a:solidFill>
                  <a:srgbClr val="1D3ADE"/>
                </a:solidFill>
                <a:latin typeface="&quot;Fugaz One&quot;"/>
              </a:rPr>
              <a:t>Legal Adaptation: Making 47 HELP Courses Accessible in Ukrainian</a:t>
            </a:r>
            <a:endParaRPr lang="en-US" sz="1100" dirty="0"/>
          </a:p>
        </p:txBody>
      </p:sp>
      <p:sp>
        <p:nvSpPr>
          <p:cNvPr id="7" name="AutoShape 7"/>
          <p:cNvSpPr/>
          <p:nvPr/>
        </p:nvSpPr>
        <p:spPr>
          <a:xfrm>
            <a:off x="6083943" y="3077228"/>
            <a:ext cx="9289754" cy="4615266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8" name="AutoShape 8"/>
          <p:cNvSpPr/>
          <p:nvPr/>
        </p:nvSpPr>
        <p:spPr>
          <a:xfrm>
            <a:off x="6083943" y="2629210"/>
            <a:ext cx="2913790" cy="4615266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AutoShape 9"/>
          <p:cNvSpPr/>
          <p:nvPr/>
        </p:nvSpPr>
        <p:spPr>
          <a:xfrm>
            <a:off x="6083943" y="2908951"/>
            <a:ext cx="493301" cy="493306"/>
          </a:xfrm>
          <a:prstGeom prst="roundRect">
            <a:avLst>
              <a:gd name="adj" fmla="val 16668"/>
            </a:avLst>
          </a:prstGeom>
          <a:solidFill>
            <a:srgbClr val="DDE1FF"/>
          </a:solidFill>
          <a:ln w="12700">
            <a:solidFill>
              <a:srgbClr val="658BF2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6261228" y="2991115"/>
            <a:ext cx="274084" cy="328817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20000"/>
              </a:lnSpc>
              <a:defRPr/>
            </a:pPr>
            <a:r>
              <a:rPr lang="en-US" sz="2158" b="1">
                <a:solidFill>
                  <a:srgbClr val="1D3ADE"/>
                </a:solidFill>
                <a:highlight>
                  <a:srgbClr val="000000">
                    <a:alpha val="0"/>
                  </a:srgbClr>
                </a:highlight>
                <a:latin typeface="&quot;Fugaz One&quot;"/>
              </a:rPr>
              <a:t>1</a:t>
            </a:r>
            <a:endParaRPr lang="en-US" sz="1100"/>
          </a:p>
        </p:txBody>
      </p:sp>
      <p:sp>
        <p:nvSpPr>
          <p:cNvPr id="11" name="TextBox 11"/>
          <p:cNvSpPr txBox="1"/>
          <p:nvPr/>
        </p:nvSpPr>
        <p:spPr>
          <a:xfrm>
            <a:off x="6751359" y="2721905"/>
            <a:ext cx="2201226" cy="1184325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20000"/>
              </a:lnSpc>
              <a:defRPr/>
            </a:pPr>
            <a:r>
              <a:rPr lang="en-US" sz="2589" b="1" dirty="0">
                <a:solidFill>
                  <a:srgbClr val="1D3ADE"/>
                </a:solidFill>
                <a:latin typeface="&quot;Fugaz One&quot;"/>
              </a:rPr>
              <a:t>Standard HELP Courses</a:t>
            </a:r>
            <a:endParaRPr lang="en-US" sz="1100" dirty="0"/>
          </a:p>
        </p:txBody>
      </p:sp>
      <p:sp>
        <p:nvSpPr>
          <p:cNvPr id="12" name="TextBox 12"/>
          <p:cNvSpPr txBox="1"/>
          <p:nvPr/>
        </p:nvSpPr>
        <p:spPr>
          <a:xfrm>
            <a:off x="6813043" y="3992343"/>
            <a:ext cx="2201226" cy="986451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r>
              <a:rPr lang="en-US" sz="1726" b="1" dirty="0">
                <a:solidFill>
                  <a:srgbClr val="000000"/>
                </a:solidFill>
                <a:latin typeface="Poppins"/>
              </a:rPr>
              <a:t>Limited by language and generic context</a:t>
            </a:r>
            <a:endParaRPr lang="en-US" sz="1100" dirty="0"/>
          </a:p>
        </p:txBody>
      </p:sp>
      <p:sp>
        <p:nvSpPr>
          <p:cNvPr id="13" name="AutoShape 13"/>
          <p:cNvSpPr/>
          <p:nvPr/>
        </p:nvSpPr>
        <p:spPr>
          <a:xfrm>
            <a:off x="9405830" y="2760838"/>
            <a:ext cx="2913945" cy="4615266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14" name="AutoShape 14"/>
          <p:cNvSpPr/>
          <p:nvPr/>
        </p:nvSpPr>
        <p:spPr>
          <a:xfrm>
            <a:off x="9271766" y="2908951"/>
            <a:ext cx="493301" cy="493306"/>
          </a:xfrm>
          <a:prstGeom prst="roundRect">
            <a:avLst>
              <a:gd name="adj" fmla="val 16668"/>
            </a:avLst>
          </a:prstGeom>
          <a:solidFill>
            <a:srgbClr val="DDE1FF"/>
          </a:solidFill>
          <a:ln w="12700">
            <a:solidFill>
              <a:srgbClr val="658BF2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9431230" y="2991115"/>
            <a:ext cx="274084" cy="328817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20000"/>
              </a:lnSpc>
              <a:defRPr/>
            </a:pPr>
            <a:r>
              <a:rPr lang="en-US" sz="2158" b="1">
                <a:solidFill>
                  <a:srgbClr val="1D3ADE"/>
                </a:solidFill>
                <a:highlight>
                  <a:srgbClr val="000000">
                    <a:alpha val="0"/>
                  </a:srgbClr>
                </a:highlight>
                <a:latin typeface="&quot;Fugaz One&quot;"/>
              </a:rPr>
              <a:t>2</a:t>
            </a:r>
            <a:endParaRPr lang="en-US" sz="1100"/>
          </a:p>
        </p:txBody>
      </p:sp>
      <p:sp>
        <p:nvSpPr>
          <p:cNvPr id="16" name="TextBox 16"/>
          <p:cNvSpPr txBox="1"/>
          <p:nvPr/>
        </p:nvSpPr>
        <p:spPr>
          <a:xfrm>
            <a:off x="9991269" y="2721904"/>
            <a:ext cx="2201382" cy="1184325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20000"/>
              </a:lnSpc>
              <a:defRPr/>
            </a:pPr>
            <a:r>
              <a:rPr lang="en-US" sz="2589" b="1" dirty="0">
                <a:solidFill>
                  <a:srgbClr val="1D3ADE"/>
                </a:solidFill>
                <a:latin typeface="&quot;Fugaz One&quot;"/>
              </a:rPr>
              <a:t>Ukrainian HELP Portfolio</a:t>
            </a:r>
            <a:endParaRPr lang="en-US" sz="1100" dirty="0"/>
          </a:p>
        </p:txBody>
      </p:sp>
      <p:sp>
        <p:nvSpPr>
          <p:cNvPr id="17" name="TextBox 17"/>
          <p:cNvSpPr txBox="1"/>
          <p:nvPr/>
        </p:nvSpPr>
        <p:spPr>
          <a:xfrm>
            <a:off x="9958198" y="3668271"/>
            <a:ext cx="2201382" cy="1972895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r>
              <a:rPr lang="en-US" sz="1726" b="1" dirty="0">
                <a:solidFill>
                  <a:srgbClr val="000000"/>
                </a:solidFill>
                <a:latin typeface="Poppins"/>
              </a:rPr>
              <a:t>47 HELP courses translated and adapted to the Ukrainian legal context</a:t>
            </a:r>
            <a:endParaRPr lang="en-US" sz="1100" dirty="0"/>
          </a:p>
        </p:txBody>
      </p:sp>
      <p:sp>
        <p:nvSpPr>
          <p:cNvPr id="18" name="AutoShape 18"/>
          <p:cNvSpPr/>
          <p:nvPr/>
        </p:nvSpPr>
        <p:spPr>
          <a:xfrm>
            <a:off x="12459740" y="2908951"/>
            <a:ext cx="2913790" cy="4615266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19" name="AutoShape 19"/>
          <p:cNvSpPr/>
          <p:nvPr/>
        </p:nvSpPr>
        <p:spPr>
          <a:xfrm>
            <a:off x="12459740" y="2908951"/>
            <a:ext cx="493301" cy="493306"/>
          </a:xfrm>
          <a:prstGeom prst="roundRect">
            <a:avLst>
              <a:gd name="adj" fmla="val 16668"/>
            </a:avLst>
          </a:prstGeom>
          <a:solidFill>
            <a:srgbClr val="DDE1FF"/>
          </a:solidFill>
          <a:ln w="12700">
            <a:solidFill>
              <a:srgbClr val="658BF2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Box 20"/>
          <p:cNvSpPr txBox="1"/>
          <p:nvPr/>
        </p:nvSpPr>
        <p:spPr>
          <a:xfrm>
            <a:off x="12619372" y="2991115"/>
            <a:ext cx="274084" cy="328817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20000"/>
              </a:lnSpc>
              <a:defRPr/>
            </a:pPr>
            <a:r>
              <a:rPr lang="en-US" sz="2158" b="1">
                <a:solidFill>
                  <a:srgbClr val="1D3ADE"/>
                </a:solidFill>
                <a:highlight>
                  <a:srgbClr val="000000">
                    <a:alpha val="0"/>
                  </a:srgbClr>
                </a:highlight>
                <a:latin typeface="&quot;Fugaz One&quot;"/>
              </a:rPr>
              <a:t>3</a:t>
            </a:r>
            <a:endParaRPr lang="en-US" sz="1100"/>
          </a:p>
        </p:txBody>
      </p:sp>
      <p:sp>
        <p:nvSpPr>
          <p:cNvPr id="21" name="TextBox 21"/>
          <p:cNvSpPr txBox="1"/>
          <p:nvPr/>
        </p:nvSpPr>
        <p:spPr>
          <a:xfrm>
            <a:off x="13143001" y="2728230"/>
            <a:ext cx="2201226" cy="789550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20000"/>
              </a:lnSpc>
              <a:defRPr/>
            </a:pPr>
            <a:r>
              <a:rPr lang="en-US" sz="2589" b="1" dirty="0">
                <a:solidFill>
                  <a:srgbClr val="1D3ADE"/>
                </a:solidFill>
                <a:latin typeface="&quot;Fugaz One&quot;"/>
              </a:rPr>
              <a:t>Strategic Value</a:t>
            </a:r>
            <a:endParaRPr lang="en-US" sz="1100" dirty="0"/>
          </a:p>
        </p:txBody>
      </p:sp>
      <p:sp>
        <p:nvSpPr>
          <p:cNvPr id="22" name="TextBox 22"/>
          <p:cNvSpPr txBox="1"/>
          <p:nvPr/>
        </p:nvSpPr>
        <p:spPr>
          <a:xfrm>
            <a:off x="13205597" y="3870579"/>
            <a:ext cx="2201226" cy="3616995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r>
              <a:rPr lang="en-US" sz="1726" b="1" dirty="0">
                <a:solidFill>
                  <a:srgbClr val="000000"/>
                </a:solidFill>
                <a:latin typeface="Poppins"/>
              </a:rPr>
              <a:t>Language accessibility removes primary barrier for 28,000+ professionals; Localization facilitates learning and improves practical relevance.</a:t>
            </a:r>
            <a:endParaRPr lang="en-US" sz="1100" dirty="0"/>
          </a:p>
        </p:txBody>
      </p:sp>
      <p:pic>
        <p:nvPicPr>
          <p:cNvPr id="34" name="Picture 33" descr="A collage of images and text&#10;&#10;AI-generated content may be incorrect.">
            <a:extLst>
              <a:ext uri="{FF2B5EF4-FFF2-40B4-BE49-F238E27FC236}">
                <a16:creationId xmlns:a16="http://schemas.microsoft.com/office/drawing/2014/main" id="{36C6CB5D-34CF-38C9-71B2-493A997444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600" y="-1"/>
            <a:ext cx="4438850" cy="935549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90791-96E7-0992-91AC-D8AA89D98D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C4E4C32-9C6F-BE3D-B04C-B0E560CB172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1" b="81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AutoShape 3">
            <a:extLst>
              <a:ext uri="{FF2B5EF4-FFF2-40B4-BE49-F238E27FC236}">
                <a16:creationId xmlns:a16="http://schemas.microsoft.com/office/drawing/2014/main" id="{1A17A1DE-2FF5-B397-6F84-E0E4603460CB}"/>
              </a:ext>
            </a:extLst>
          </p:cNvPr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solidFill>
            <a:srgbClr val="0D0A2C">
              <a:alpha val="74902"/>
            </a:srgbClr>
          </a:solidFill>
        </p:spPr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CB6AD290-2300-341E-3D89-011B46F9073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4" b="74"/>
          <a:stretch>
            <a:fillRect/>
          </a:stretch>
        </p:blipFill>
        <p:spPr>
          <a:xfrm>
            <a:off x="-35856" y="67696"/>
            <a:ext cx="16256000" cy="9144000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CF68B3C4-A2D3-8BD2-7C70-45D8F8262764}"/>
              </a:ext>
            </a:extLst>
          </p:cNvPr>
          <p:cNvSpPr txBox="1"/>
          <p:nvPr/>
        </p:nvSpPr>
        <p:spPr>
          <a:xfrm>
            <a:off x="4470400" y="1938706"/>
            <a:ext cx="13832023" cy="1052409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20000"/>
              </a:lnSpc>
              <a:defRPr/>
            </a:pPr>
            <a:r>
              <a:rPr lang="en-US" sz="3453" b="1" dirty="0">
                <a:solidFill>
                  <a:srgbClr val="1D3ADE"/>
                </a:solidFill>
                <a:latin typeface="&quot;Fugaz One&quot;"/>
              </a:rPr>
              <a:t>Developing and Updating HELP Courses </a:t>
            </a:r>
            <a:endParaRPr lang="en-US" sz="1100" dirty="0"/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97E4E56B-CF9A-7313-6D25-2B65E67A3055}"/>
              </a:ext>
            </a:extLst>
          </p:cNvPr>
          <p:cNvSpPr txBox="1"/>
          <p:nvPr/>
        </p:nvSpPr>
        <p:spPr>
          <a:xfrm>
            <a:off x="1328819" y="2883361"/>
            <a:ext cx="4725821" cy="1184325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20000"/>
              </a:lnSpc>
              <a:defRPr/>
            </a:pPr>
            <a:r>
              <a:rPr lang="en-US" sz="2589" b="1" dirty="0">
                <a:solidFill>
                  <a:srgbClr val="1D3ADE"/>
                </a:solidFill>
                <a:latin typeface="&quot;Fugaz One&quot;"/>
              </a:rPr>
              <a:t>Communication and Negotiation on Human Rights  </a:t>
            </a:r>
          </a:p>
          <a:p>
            <a:pPr indent="0" algn="l">
              <a:lnSpc>
                <a:spcPct val="120000"/>
              </a:lnSpc>
              <a:defRPr/>
            </a:pPr>
            <a:r>
              <a:rPr lang="en-US" sz="2589" b="1" dirty="0">
                <a:solidFill>
                  <a:srgbClr val="1D3ADE"/>
                </a:solidFill>
                <a:latin typeface="&quot;Fugaz One&quot;"/>
              </a:rPr>
              <a:t>(new course, in progress) </a:t>
            </a:r>
            <a:endParaRPr lang="en-US" sz="1100" dirty="0"/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F19BB5C3-197A-EB0D-00E6-CE16C06AFEAA}"/>
              </a:ext>
            </a:extLst>
          </p:cNvPr>
          <p:cNvSpPr txBox="1"/>
          <p:nvPr/>
        </p:nvSpPr>
        <p:spPr>
          <a:xfrm>
            <a:off x="9431230" y="2991115"/>
            <a:ext cx="274084" cy="328817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20000"/>
              </a:lnSpc>
              <a:defRPr/>
            </a:pPr>
            <a:endParaRPr lang="en-US" sz="1100" dirty="0"/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79C0B1F2-B523-EBC1-773D-1539129A8DAA}"/>
              </a:ext>
            </a:extLst>
          </p:cNvPr>
          <p:cNvSpPr txBox="1"/>
          <p:nvPr/>
        </p:nvSpPr>
        <p:spPr>
          <a:xfrm>
            <a:off x="9869564" y="3214427"/>
            <a:ext cx="4087275" cy="335623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20000"/>
              </a:lnSpc>
              <a:defRPr/>
            </a:pPr>
            <a:r>
              <a:rPr lang="en-US" sz="2589" b="1" dirty="0">
                <a:solidFill>
                  <a:srgbClr val="1D3ADE"/>
                </a:solidFill>
                <a:latin typeface="&quot;Fugaz One&quot;"/>
              </a:rPr>
              <a:t>Pre-Trial Investigation and the ECHR</a:t>
            </a:r>
          </a:p>
          <a:p>
            <a:pPr indent="0" algn="l">
              <a:lnSpc>
                <a:spcPct val="120000"/>
              </a:lnSpc>
              <a:defRPr/>
            </a:pPr>
            <a:r>
              <a:rPr lang="en-US" sz="2589" b="1" dirty="0">
                <a:solidFill>
                  <a:srgbClr val="1D3ADE"/>
                </a:solidFill>
                <a:latin typeface="&quot;Fugaz One&quot;"/>
              </a:rPr>
              <a:t>(course update) </a:t>
            </a:r>
            <a:endParaRPr lang="en-US" sz="1100" dirty="0"/>
          </a:p>
        </p:txBody>
      </p:sp>
      <p:sp>
        <p:nvSpPr>
          <p:cNvPr id="18" name="AutoShape 18">
            <a:extLst>
              <a:ext uri="{FF2B5EF4-FFF2-40B4-BE49-F238E27FC236}">
                <a16:creationId xmlns:a16="http://schemas.microsoft.com/office/drawing/2014/main" id="{392B5DBA-6212-128C-4310-96797C238658}"/>
              </a:ext>
            </a:extLst>
          </p:cNvPr>
          <p:cNvSpPr/>
          <p:nvPr/>
        </p:nvSpPr>
        <p:spPr>
          <a:xfrm>
            <a:off x="12609778" y="2883361"/>
            <a:ext cx="2913790" cy="4615266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/>
          <a:lstStyle/>
          <a:p>
            <a:endParaRPr lang="en-US"/>
          </a:p>
        </p:txBody>
      </p:sp>
      <p:pic>
        <p:nvPicPr>
          <p:cNvPr id="24" name="Picture 23" descr="A person standing in front of a window&#10;&#10;AI-generated content may be incorrect.">
            <a:extLst>
              <a:ext uri="{FF2B5EF4-FFF2-40B4-BE49-F238E27FC236}">
                <a16:creationId xmlns:a16="http://schemas.microsoft.com/office/drawing/2014/main" id="{56649395-E244-9402-A7FD-6445C9A1B8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06" y="4216127"/>
            <a:ext cx="5995845" cy="3702860"/>
          </a:xfrm>
          <a:prstGeom prst="rect">
            <a:avLst/>
          </a:prstGeom>
        </p:spPr>
      </p:pic>
      <p:pic>
        <p:nvPicPr>
          <p:cNvPr id="25" name="Picture 24" descr="A blue screen with white text&#10;&#10;AI-generated content may be incorrect.">
            <a:extLst>
              <a:ext uri="{FF2B5EF4-FFF2-40B4-BE49-F238E27FC236}">
                <a16:creationId xmlns:a16="http://schemas.microsoft.com/office/drawing/2014/main" id="{C2558727-1A85-7641-62D8-C5EC58204F8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85" y="-67696"/>
            <a:ext cx="16282130" cy="2015583"/>
          </a:xfrm>
          <a:prstGeom prst="rect">
            <a:avLst/>
          </a:prstGeom>
        </p:spPr>
      </p:pic>
      <p:pic>
        <p:nvPicPr>
          <p:cNvPr id="27" name="Picture 26" descr="A blue key with a magnifying glass on it&#10;&#10;AI-generated content may be incorrect.">
            <a:extLst>
              <a:ext uri="{FF2B5EF4-FFF2-40B4-BE49-F238E27FC236}">
                <a16:creationId xmlns:a16="http://schemas.microsoft.com/office/drawing/2014/main" id="{FCFD1675-FF6A-2520-689C-00C8416B24D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8800" y="4108987"/>
            <a:ext cx="5715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9223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t="81" b="81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solidFill>
            <a:srgbClr val="0D0A2C">
              <a:alpha val="74902"/>
            </a:srgbClr>
          </a:solidFill>
        </p:spPr>
        <p:txBody>
          <a:bodyPr/>
          <a:lstStyle/>
          <a:p>
            <a:endParaRPr lang="en-US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 t="74" b="7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865457" y="876194"/>
            <a:ext cx="9289754" cy="1004116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20000"/>
              </a:lnSpc>
              <a:defRPr/>
            </a:pPr>
            <a:r>
              <a:rPr lang="en-US" sz="3294" b="1" dirty="0">
                <a:solidFill>
                  <a:srgbClr val="1D3ADE"/>
                </a:solidFill>
                <a:latin typeface="&quot;Fugaz One&quot;"/>
              </a:rPr>
              <a:t>Investing in the Next Generation: University Partnerships and Integration of courses </a:t>
            </a:r>
            <a:endParaRPr lang="en-US" sz="1100" dirty="0"/>
          </a:p>
        </p:txBody>
      </p:sp>
      <p:sp>
        <p:nvSpPr>
          <p:cNvPr id="7" name="AutoShape 7"/>
          <p:cNvSpPr/>
          <p:nvPr/>
        </p:nvSpPr>
        <p:spPr>
          <a:xfrm>
            <a:off x="882066" y="2844457"/>
            <a:ext cx="9289754" cy="4764370"/>
          </a:xfrm>
          <a:prstGeom prst="roundRect">
            <a:avLst>
              <a:gd name="adj" fmla="val 1646"/>
            </a:avLst>
          </a:prstGeom>
          <a:solidFill>
            <a:srgbClr val="DDE1FF">
              <a:alpha val="69804"/>
            </a:srgbClr>
          </a:solidFill>
          <a:ln w="12700">
            <a:solidFill>
              <a:srgbClr val="658BF2">
                <a:alpha val="66667"/>
              </a:srgb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" name="AutoShape 8"/>
          <p:cNvSpPr/>
          <p:nvPr/>
        </p:nvSpPr>
        <p:spPr>
          <a:xfrm>
            <a:off x="892443" y="2854826"/>
            <a:ext cx="3089620" cy="4743616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AutoShape 9"/>
          <p:cNvSpPr/>
          <p:nvPr/>
        </p:nvSpPr>
        <p:spPr>
          <a:xfrm>
            <a:off x="892443" y="2854826"/>
            <a:ext cx="20905" cy="4743616"/>
          </a:xfrm>
          <a:prstGeom prst="rect">
            <a:avLst/>
          </a:prstGeom>
          <a:solidFill>
            <a:srgbClr val="658BF2"/>
          </a:solidFill>
        </p:spPr>
        <p:txBody>
          <a:bodyPr/>
          <a:lstStyle/>
          <a:p>
            <a:endParaRPr lang="en-US"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043" y="5135076"/>
            <a:ext cx="182962" cy="182962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1415395" y="3063882"/>
            <a:ext cx="2043707" cy="1129388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20000"/>
              </a:lnSpc>
              <a:defRPr/>
            </a:pPr>
            <a:r>
              <a:rPr lang="en-US" sz="2470" b="1" dirty="0">
                <a:solidFill>
                  <a:srgbClr val="1D3ADE"/>
                </a:solidFill>
                <a:latin typeface="&quot;Fugaz One&quot;"/>
              </a:rPr>
              <a:t>Memoranda of Cooperation</a:t>
            </a:r>
            <a:endParaRPr lang="en-US" sz="1100" dirty="0"/>
          </a:p>
        </p:txBody>
      </p:sp>
      <p:sp>
        <p:nvSpPr>
          <p:cNvPr id="12" name="TextBox 12"/>
          <p:cNvSpPr txBox="1"/>
          <p:nvPr/>
        </p:nvSpPr>
        <p:spPr>
          <a:xfrm>
            <a:off x="1415395" y="4314653"/>
            <a:ext cx="2043707" cy="2509960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r>
              <a:rPr lang="en-US" sz="1647" b="1" dirty="0">
                <a:solidFill>
                  <a:srgbClr val="000000"/>
                </a:solidFill>
                <a:latin typeface="Poppins"/>
              </a:rPr>
              <a:t>7 memoranda with leading Ukrainian universities. HELP becomes a permanent component of legal education</a:t>
            </a:r>
            <a:endParaRPr lang="en-US" sz="1100" dirty="0"/>
          </a:p>
        </p:txBody>
      </p:sp>
      <p:sp>
        <p:nvSpPr>
          <p:cNvPr id="13" name="AutoShape 13"/>
          <p:cNvSpPr/>
          <p:nvPr/>
        </p:nvSpPr>
        <p:spPr>
          <a:xfrm>
            <a:off x="3982059" y="2854826"/>
            <a:ext cx="3089620" cy="4743616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14" name="AutoShape 14"/>
          <p:cNvSpPr/>
          <p:nvPr/>
        </p:nvSpPr>
        <p:spPr>
          <a:xfrm>
            <a:off x="3982059" y="2854826"/>
            <a:ext cx="20905" cy="4743616"/>
          </a:xfrm>
          <a:prstGeom prst="rect">
            <a:avLst/>
          </a:prstGeom>
          <a:solidFill>
            <a:srgbClr val="658BF2"/>
          </a:solidFill>
        </p:spPr>
        <p:txBody>
          <a:bodyPr/>
          <a:lstStyle/>
          <a:p>
            <a:endParaRPr lang="en-US"/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0659" y="5135076"/>
            <a:ext cx="182962" cy="182962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4505015" y="3228351"/>
            <a:ext cx="2429584" cy="752924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20000"/>
              </a:lnSpc>
              <a:defRPr/>
            </a:pPr>
            <a:r>
              <a:rPr lang="en-US" sz="2470" b="1" dirty="0">
                <a:solidFill>
                  <a:srgbClr val="1D3ADE"/>
                </a:solidFill>
                <a:latin typeface="&quot;Fugaz One&quot;"/>
              </a:rPr>
              <a:t>Training University Lecturers</a:t>
            </a:r>
            <a:endParaRPr lang="en-US" sz="1100" dirty="0"/>
          </a:p>
        </p:txBody>
      </p:sp>
      <p:sp>
        <p:nvSpPr>
          <p:cNvPr id="17" name="TextBox 17"/>
          <p:cNvSpPr txBox="1"/>
          <p:nvPr/>
        </p:nvSpPr>
        <p:spPr>
          <a:xfrm>
            <a:off x="4488481" y="4766387"/>
            <a:ext cx="2043707" cy="1882474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r>
              <a:rPr lang="en-US" sz="1647" b="1" dirty="0">
                <a:solidFill>
                  <a:srgbClr val="000000"/>
                </a:solidFill>
                <a:latin typeface="Poppins"/>
              </a:rPr>
              <a:t>Series of trainings for a pool of university lecturers. Focus on ECHR case-law, HELP courses  and interactive teaching methods</a:t>
            </a:r>
            <a:endParaRPr lang="en-US" sz="1100" dirty="0"/>
          </a:p>
        </p:txBody>
      </p:sp>
      <p:sp>
        <p:nvSpPr>
          <p:cNvPr id="18" name="AutoShape 18"/>
          <p:cNvSpPr/>
          <p:nvPr/>
        </p:nvSpPr>
        <p:spPr>
          <a:xfrm>
            <a:off x="7285384" y="3249440"/>
            <a:ext cx="2682994" cy="4743616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19" name="AutoShape 19"/>
          <p:cNvSpPr/>
          <p:nvPr/>
        </p:nvSpPr>
        <p:spPr>
          <a:xfrm>
            <a:off x="7071675" y="2854826"/>
            <a:ext cx="20905" cy="4743616"/>
          </a:xfrm>
          <a:prstGeom prst="rect">
            <a:avLst/>
          </a:prstGeom>
          <a:solidFill>
            <a:srgbClr val="658BF2"/>
          </a:solidFill>
        </p:spPr>
        <p:txBody>
          <a:bodyPr/>
          <a:lstStyle/>
          <a:p>
            <a:endParaRPr lang="en-US"/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80275" y="5135076"/>
            <a:ext cx="182962" cy="182962"/>
          </a:xfrm>
          <a:prstGeom prst="rect">
            <a:avLst/>
          </a:prstGeom>
        </p:spPr>
      </p:pic>
      <p:sp>
        <p:nvSpPr>
          <p:cNvPr id="21" name="TextBox 21"/>
          <p:cNvSpPr txBox="1"/>
          <p:nvPr/>
        </p:nvSpPr>
        <p:spPr>
          <a:xfrm>
            <a:off x="7594635" y="3219168"/>
            <a:ext cx="2043863" cy="752924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20000"/>
              </a:lnSpc>
              <a:defRPr/>
            </a:pPr>
            <a:r>
              <a:rPr lang="en-US" sz="2470" b="1" dirty="0">
                <a:solidFill>
                  <a:srgbClr val="1D3ADE"/>
                </a:solidFill>
                <a:latin typeface="&quot;Fugaz One&quot;"/>
              </a:rPr>
              <a:t>HELP in Universities  conference </a:t>
            </a:r>
            <a:endParaRPr lang="en-US" sz="1100" dirty="0"/>
          </a:p>
        </p:txBody>
      </p:sp>
      <p:sp>
        <p:nvSpPr>
          <p:cNvPr id="22" name="TextBox 22"/>
          <p:cNvSpPr txBox="1"/>
          <p:nvPr/>
        </p:nvSpPr>
        <p:spPr>
          <a:xfrm>
            <a:off x="7594633" y="4377075"/>
            <a:ext cx="2043863" cy="1853010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lIns="0" tIns="0" rIns="0" bIns="0" rtlCol="0" anchor="ctr"/>
          <a:lstStyle/>
          <a:p>
            <a:pPr indent="0" algn="l">
              <a:lnSpc>
                <a:spcPct val="150000"/>
              </a:lnSpc>
              <a:defRPr/>
            </a:pPr>
            <a:r>
              <a:rPr lang="en-US" sz="1647" b="1" dirty="0">
                <a:solidFill>
                  <a:srgbClr val="000000"/>
                </a:solidFill>
                <a:latin typeface="Poppins"/>
              </a:rPr>
              <a:t>International conference held in Lviv  for advancing HELP in university education, 90+ participants</a:t>
            </a:r>
          </a:p>
        </p:txBody>
      </p:sp>
      <p:sp>
        <p:nvSpPr>
          <p:cNvPr id="24" name="AutoShape 24"/>
          <p:cNvSpPr/>
          <p:nvPr/>
        </p:nvSpPr>
        <p:spPr>
          <a:xfrm>
            <a:off x="882066" y="7804099"/>
            <a:ext cx="20905" cy="313746"/>
          </a:xfrm>
          <a:prstGeom prst="rect">
            <a:avLst/>
          </a:prstGeom>
          <a:solidFill>
            <a:srgbClr val="1D3ADE"/>
          </a:solidFill>
        </p:spPr>
        <p:txBody>
          <a:bodyPr/>
          <a:lstStyle/>
          <a:p>
            <a:endParaRPr lang="en-US"/>
          </a:p>
        </p:txBody>
      </p:sp>
      <p:sp>
        <p:nvSpPr>
          <p:cNvPr id="25" name="AutoShape 25"/>
          <p:cNvSpPr/>
          <p:nvPr/>
        </p:nvSpPr>
        <p:spPr>
          <a:xfrm>
            <a:off x="631050" y="4965073"/>
            <a:ext cx="522958" cy="522964"/>
          </a:xfrm>
          <a:prstGeom prst="roundRect">
            <a:avLst>
              <a:gd name="adj" fmla="val 14000"/>
            </a:avLst>
          </a:prstGeom>
          <a:solidFill>
            <a:srgbClr val="DDE1FF"/>
          </a:solidFill>
          <a:ln w="16933">
            <a:solidFill>
              <a:srgbClr val="658BF2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6" name="AutoShape 26"/>
          <p:cNvSpPr/>
          <p:nvPr/>
        </p:nvSpPr>
        <p:spPr>
          <a:xfrm>
            <a:off x="3720666" y="4965073"/>
            <a:ext cx="522958" cy="522964"/>
          </a:xfrm>
          <a:prstGeom prst="roundRect">
            <a:avLst>
              <a:gd name="adj" fmla="val 14000"/>
            </a:avLst>
          </a:prstGeom>
          <a:solidFill>
            <a:srgbClr val="DDE1FF"/>
          </a:solidFill>
          <a:ln w="16933">
            <a:solidFill>
              <a:srgbClr val="658BF2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7" name="AutoShape 27"/>
          <p:cNvSpPr/>
          <p:nvPr/>
        </p:nvSpPr>
        <p:spPr>
          <a:xfrm>
            <a:off x="6810282" y="4965073"/>
            <a:ext cx="522958" cy="522964"/>
          </a:xfrm>
          <a:prstGeom prst="roundRect">
            <a:avLst>
              <a:gd name="adj" fmla="val 14000"/>
            </a:avLst>
          </a:prstGeom>
          <a:solidFill>
            <a:srgbClr val="DDE1FF"/>
          </a:solidFill>
          <a:ln w="16933">
            <a:solidFill>
              <a:srgbClr val="658BF2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31" name="Picture 30" descr="A collage of several images of people&#10;&#10;AI-generated content may be incorrect.">
            <a:extLst>
              <a:ext uri="{FF2B5EF4-FFF2-40B4-BE49-F238E27FC236}">
                <a16:creationId xmlns:a16="http://schemas.microsoft.com/office/drawing/2014/main" id="{501C3264-2C71-38C9-9DCE-406F25B289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48" r="5415" b="9422"/>
          <a:stretch>
            <a:fillRect/>
          </a:stretch>
        </p:blipFill>
        <p:spPr>
          <a:xfrm>
            <a:off x="10573088" y="0"/>
            <a:ext cx="5649491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1196</TotalTime>
  <Words>680</Words>
  <Application>Microsoft Office PowerPoint</Application>
  <PresentationFormat>Custom</PresentationFormat>
  <Paragraphs>124</Paragraphs>
  <Slides>11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"Fugaz One"</vt:lpstr>
      <vt:lpstr>Aptos</vt:lpstr>
      <vt:lpstr>Arial</vt:lpstr>
      <vt:lpstr>Arial Narrow</vt:lpstr>
      <vt:lpstr>Calibri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SMIRNOVA Galyna</cp:lastModifiedBy>
  <cp:revision>31</cp:revision>
  <dcterms:created xsi:type="dcterms:W3CDTF">2006-08-16T00:00:00Z</dcterms:created>
  <dcterms:modified xsi:type="dcterms:W3CDTF">2026-06-29T11:47:36Z</dcterms:modified>
</cp:coreProperties>
</file>