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DM Sans" charset="0"/>
      <p:regular r:id="rId3"/>
    </p:embeddedFont>
    <p:embeddedFont>
      <p:font typeface="DM Sans Bold" panose="020B0604020202020204" charset="0"/>
      <p:regular r:id="rId4"/>
    </p:embeddedFont>
    <p:embeddedFont>
      <p:font typeface="Helios Bold" panose="020B0604020202020204" charset="0"/>
      <p:regular r:id="rId5"/>
    </p:embeddedFont>
    <p:embeddedFont>
      <p:font typeface="Helios Extended Bold" panose="020B0604020202020204" charset="0"/>
      <p:regular r:id="rId6"/>
    </p:embeddedFont>
  </p:embeddedFontLst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31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4576396" y="4606894"/>
            <a:ext cx="9344463" cy="5017046"/>
          </a:xfrm>
          <a:custGeom>
            <a:avLst/>
            <a:gdLst/>
            <a:ahLst/>
            <a:cxnLst/>
            <a:rect l="l" t="t" r="r" b="b"/>
            <a:pathLst>
              <a:path w="9344463" h="5017046">
                <a:moveTo>
                  <a:pt x="0" y="0"/>
                </a:moveTo>
                <a:lnTo>
                  <a:pt x="9344463" y="0"/>
                </a:lnTo>
                <a:lnTo>
                  <a:pt x="9344463" y="5017046"/>
                </a:lnTo>
                <a:lnTo>
                  <a:pt x="0" y="50170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952477" y="4445568"/>
            <a:ext cx="2383046" cy="1599317"/>
          </a:xfrm>
          <a:custGeom>
            <a:avLst/>
            <a:gdLst/>
            <a:ahLst/>
            <a:cxnLst/>
            <a:rect l="l" t="t" r="r" b="b"/>
            <a:pathLst>
              <a:path w="2383046" h="1599317">
                <a:moveTo>
                  <a:pt x="0" y="0"/>
                </a:moveTo>
                <a:lnTo>
                  <a:pt x="2383046" y="0"/>
                </a:lnTo>
                <a:lnTo>
                  <a:pt x="2383046" y="1599316"/>
                </a:lnTo>
                <a:lnTo>
                  <a:pt x="0" y="15993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301984" y="6855507"/>
            <a:ext cx="2585929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Sustainability &amp; Integration of HELP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655076" y="2540866"/>
            <a:ext cx="1842640" cy="2066028"/>
            <a:chOff x="0" y="0"/>
            <a:chExt cx="2456854" cy="275470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297850"/>
              <a:ext cx="2456854" cy="245685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930576" y="0"/>
              <a:ext cx="595701" cy="595701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12267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016132" y="38135"/>
              <a:ext cx="424589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576829" y="6104005"/>
            <a:ext cx="1842640" cy="2066028"/>
            <a:chOff x="0" y="0"/>
            <a:chExt cx="2456854" cy="2754704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297850"/>
              <a:ext cx="2456854" cy="2456854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930576" y="0"/>
              <a:ext cx="595701" cy="595701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12267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016132" y="38135"/>
              <a:ext cx="424589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2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505444" y="8035731"/>
            <a:ext cx="1842640" cy="2066028"/>
            <a:chOff x="0" y="0"/>
            <a:chExt cx="2456854" cy="2754704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297850"/>
              <a:ext cx="2456854" cy="2456854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930576" y="0"/>
              <a:ext cx="595701" cy="595701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12267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1016132" y="38135"/>
              <a:ext cx="424589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3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891728" y="2540866"/>
            <a:ext cx="1842640" cy="2066028"/>
            <a:chOff x="0" y="0"/>
            <a:chExt cx="2456854" cy="2754704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297850"/>
              <a:ext cx="2456854" cy="2456854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930576" y="0"/>
              <a:ext cx="595701" cy="595701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12267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1016132" y="38135"/>
              <a:ext cx="424589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5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840866" y="3840366"/>
            <a:ext cx="2606269" cy="2606269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47625" cap="sq">
              <a:solidFill>
                <a:srgbClr val="FFCC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40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1970408" y="6271180"/>
            <a:ext cx="1842640" cy="2066028"/>
            <a:chOff x="0" y="0"/>
            <a:chExt cx="2456854" cy="2754704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297850"/>
              <a:ext cx="2456854" cy="2456854"/>
              <a:chOff x="0" y="0"/>
              <a:chExt cx="812800" cy="8128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CFDFD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930576" y="0"/>
              <a:ext cx="595701" cy="595701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12267"/>
              </a:solidFill>
              <a:ln w="19050" cap="rnd">
                <a:solidFill>
                  <a:srgbClr val="01226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55533" tIns="55533" rIns="55533" bIns="55533" rtlCol="0" anchor="ctr"/>
              <a:lstStyle/>
              <a:p>
                <a:pPr algn="ctr">
                  <a:lnSpc>
                    <a:spcPts val="1759"/>
                  </a:lnSpc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1016132" y="38135"/>
              <a:ext cx="424589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4</a:t>
              </a:r>
            </a:p>
          </p:txBody>
        </p:sp>
      </p:grpSp>
      <p:sp>
        <p:nvSpPr>
          <p:cNvPr id="48" name="Freeform 48"/>
          <p:cNvSpPr/>
          <p:nvPr/>
        </p:nvSpPr>
        <p:spPr>
          <a:xfrm>
            <a:off x="3983859" y="3069011"/>
            <a:ext cx="1185939" cy="1177044"/>
          </a:xfrm>
          <a:custGeom>
            <a:avLst/>
            <a:gdLst/>
            <a:ahLst/>
            <a:cxnLst/>
            <a:rect l="l" t="t" r="r" b="b"/>
            <a:pathLst>
              <a:path w="1185939" h="1177044">
                <a:moveTo>
                  <a:pt x="0" y="0"/>
                </a:moveTo>
                <a:lnTo>
                  <a:pt x="1185939" y="0"/>
                </a:lnTo>
                <a:lnTo>
                  <a:pt x="1185939" y="1177044"/>
                </a:lnTo>
                <a:lnTo>
                  <a:pt x="0" y="11770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9" name="Freeform 49"/>
          <p:cNvSpPr/>
          <p:nvPr/>
        </p:nvSpPr>
        <p:spPr>
          <a:xfrm>
            <a:off x="4806038" y="6612516"/>
            <a:ext cx="1383356" cy="1383356"/>
          </a:xfrm>
          <a:custGeom>
            <a:avLst/>
            <a:gdLst/>
            <a:ahLst/>
            <a:cxnLst/>
            <a:rect l="l" t="t" r="r" b="b"/>
            <a:pathLst>
              <a:path w="1383356" h="1383356">
                <a:moveTo>
                  <a:pt x="0" y="0"/>
                </a:moveTo>
                <a:lnTo>
                  <a:pt x="1383356" y="0"/>
                </a:lnTo>
                <a:lnTo>
                  <a:pt x="1383356" y="1383356"/>
                </a:lnTo>
                <a:lnTo>
                  <a:pt x="0" y="13833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0" name="Freeform 50"/>
          <p:cNvSpPr/>
          <p:nvPr/>
        </p:nvSpPr>
        <p:spPr>
          <a:xfrm>
            <a:off x="8828924" y="8474130"/>
            <a:ext cx="1195680" cy="1302226"/>
          </a:xfrm>
          <a:custGeom>
            <a:avLst/>
            <a:gdLst/>
            <a:ahLst/>
            <a:cxnLst/>
            <a:rect l="l" t="t" r="r" b="b"/>
            <a:pathLst>
              <a:path w="1195680" h="1302226">
                <a:moveTo>
                  <a:pt x="0" y="0"/>
                </a:moveTo>
                <a:lnTo>
                  <a:pt x="1195680" y="0"/>
                </a:lnTo>
                <a:lnTo>
                  <a:pt x="1195680" y="1302226"/>
                </a:lnTo>
                <a:lnTo>
                  <a:pt x="0" y="13022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1" name="Freeform 51"/>
          <p:cNvSpPr/>
          <p:nvPr/>
        </p:nvSpPr>
        <p:spPr>
          <a:xfrm>
            <a:off x="12280246" y="6789398"/>
            <a:ext cx="1222964" cy="1246332"/>
          </a:xfrm>
          <a:custGeom>
            <a:avLst/>
            <a:gdLst/>
            <a:ahLst/>
            <a:cxnLst/>
            <a:rect l="l" t="t" r="r" b="b"/>
            <a:pathLst>
              <a:path w="1222964" h="1246332">
                <a:moveTo>
                  <a:pt x="0" y="0"/>
                </a:moveTo>
                <a:lnTo>
                  <a:pt x="1222964" y="0"/>
                </a:lnTo>
                <a:lnTo>
                  <a:pt x="1222964" y="1246333"/>
                </a:lnTo>
                <a:lnTo>
                  <a:pt x="0" y="124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2" name="Freeform 52"/>
          <p:cNvSpPr/>
          <p:nvPr/>
        </p:nvSpPr>
        <p:spPr>
          <a:xfrm>
            <a:off x="13222311" y="3069011"/>
            <a:ext cx="1181475" cy="1177044"/>
          </a:xfrm>
          <a:custGeom>
            <a:avLst/>
            <a:gdLst/>
            <a:ahLst/>
            <a:cxnLst/>
            <a:rect l="l" t="t" r="r" b="b"/>
            <a:pathLst>
              <a:path w="1181475" h="1177044">
                <a:moveTo>
                  <a:pt x="0" y="0"/>
                </a:moveTo>
                <a:lnTo>
                  <a:pt x="1181475" y="0"/>
                </a:lnTo>
                <a:lnTo>
                  <a:pt x="1181475" y="1177044"/>
                </a:lnTo>
                <a:lnTo>
                  <a:pt x="0" y="117704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3" name="TextBox 53"/>
          <p:cNvSpPr txBox="1"/>
          <p:nvPr/>
        </p:nvSpPr>
        <p:spPr>
          <a:xfrm>
            <a:off x="878466" y="3619433"/>
            <a:ext cx="2387862" cy="1378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Align legal professionals' continuous training with European standards and Ukraine's Rule of Law Roadmap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40139" y="7371770"/>
            <a:ext cx="2483731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Strengthen knowledge of the ECHR, EU acquis and EU Charter to support European integration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5448743" y="3619433"/>
            <a:ext cx="2613559" cy="1378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Support effective implementation of European standards and ECtHR judgments through tailored training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803257" y="9396927"/>
            <a:ext cx="2387862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Responding to Emerging Challenges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878466" y="2869328"/>
            <a:ext cx="2387862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Reform of in-service training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38933" y="6935990"/>
            <a:ext cx="2984938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Supporting EU Accession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5448743" y="2869328"/>
            <a:ext cx="2387862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From Standards to Practice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5301984" y="7611807"/>
            <a:ext cx="2585929" cy="1378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Embed HELP within national judicial, prosecutorial, penitentiary and university training systems.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225698" y="1560427"/>
            <a:ext cx="17836605" cy="608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</a:pPr>
            <a:r>
              <a:rPr lang="en-US" sz="3400" b="1">
                <a:solidFill>
                  <a:srgbClr val="000000"/>
                </a:solidFill>
                <a:latin typeface="Helios Extended Bold"/>
                <a:ea typeface="Helios Extended Bold"/>
                <a:cs typeface="Helios Extended Bold"/>
                <a:sym typeface="Helios Extended Bold"/>
              </a:rPr>
              <a:t>Future Strategic Priorities: Ukraine and the HELP Programme</a:t>
            </a:r>
          </a:p>
        </p:txBody>
      </p:sp>
      <p:sp>
        <p:nvSpPr>
          <p:cNvPr id="62" name="Freeform 62"/>
          <p:cNvSpPr/>
          <p:nvPr/>
        </p:nvSpPr>
        <p:spPr>
          <a:xfrm>
            <a:off x="0" y="-97885"/>
            <a:ext cx="18288000" cy="1696412"/>
          </a:xfrm>
          <a:custGeom>
            <a:avLst/>
            <a:gdLst/>
            <a:ahLst/>
            <a:cxnLst/>
            <a:rect l="l" t="t" r="r" b="b"/>
            <a:pathLst>
              <a:path w="18288000" h="1696412">
                <a:moveTo>
                  <a:pt x="0" y="0"/>
                </a:moveTo>
                <a:lnTo>
                  <a:pt x="18288000" y="0"/>
                </a:lnTo>
                <a:lnTo>
                  <a:pt x="18288000" y="1696412"/>
                </a:lnTo>
                <a:lnTo>
                  <a:pt x="0" y="169641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86000"/>
            </a:blip>
            <a:stretch>
              <a:fillRect t="-16703" b="-1670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3" name="TextBox 63"/>
          <p:cNvSpPr txBox="1"/>
          <p:nvPr/>
        </p:nvSpPr>
        <p:spPr>
          <a:xfrm>
            <a:off x="10562023" y="9396927"/>
            <a:ext cx="3841763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Address war-related human rights issues, accountability, victims' rights, digital rights and other evolving prioritie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285696" y="4838700"/>
            <a:ext cx="1738908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12267"/>
                </a:solidFill>
                <a:latin typeface="Helios Bold"/>
                <a:ea typeface="Helios Bold"/>
                <a:cs typeface="Helios Bold"/>
                <a:sym typeface="Helios Bold"/>
              </a:rPr>
              <a:t>UKRAINE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Helios Bold</vt:lpstr>
      <vt:lpstr>Helios Extended Bold</vt:lpstr>
      <vt:lpstr>DM Sans</vt:lpstr>
      <vt:lpstr>Arial</vt:lpstr>
      <vt:lpstr>Calibri</vt:lpstr>
      <vt:lpstr>DM Sans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 Annual Network Conference</dc:title>
  <cp:lastModifiedBy>KHOKHLOVA Krystyna</cp:lastModifiedBy>
  <cp:revision>1</cp:revision>
  <dcterms:created xsi:type="dcterms:W3CDTF">2006-08-16T00:00:00Z</dcterms:created>
  <dcterms:modified xsi:type="dcterms:W3CDTF">2026-07-01T12:45:54Z</dcterms:modified>
  <dc:identifier>DAGr0T5KU5g</dc:identifier>
</cp:coreProperties>
</file>