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8" r:id="rId7"/>
    <p:sldId id="262" r:id="rId8"/>
    <p:sldId id="259" r:id="rId9"/>
    <p:sldId id="260" r:id="rId10"/>
  </p:sldIdLst>
  <p:sldSz cx="12192000" cy="6858000"/>
  <p:notesSz cx="6858000" cy="9144000"/>
  <p:custDataLst>
    <p:tags r:id="rId13"/>
  </p:custDataLst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60" userDrawn="1">
          <p15:clr>
            <a:srgbClr val="A4A3A4"/>
          </p15:clr>
        </p15:guide>
        <p15:guide id="2" pos="7392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2480B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2" y="486"/>
      </p:cViewPr>
      <p:guideLst>
        <p:guide pos="360"/>
        <p:guide pos="73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198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9EB018AA-DEA7-448F-AE2F-C3D13A0F02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FB87A71-96EB-4108-95A3-855A4C3601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0F003DB-7B2B-4CB0-9AE3-FF3A4D289880}" type="datetime1">
              <a:rPr lang="fr-FR" smtClean="0"/>
              <a:t>26/06/2026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445591A-E83D-4F8A-B064-12B29D3154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7AF2308-535F-471C-9423-3467454C92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661E857-36B8-43F1-9D87-FE508167BC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2314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544E0-8A55-4B60-9503-EB1D794761A2}" type="datetime1">
              <a:rPr lang="fr-FR" smtClean="0"/>
              <a:pPr/>
              <a:t>26/06/2026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CFAAAB6-A2C6-4A85-A3A1-98EFBA61C967}" type="slidenum">
              <a:rPr lang="fr-FR" noProof="0" smtClean="0"/>
              <a:t>‹#›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0767529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2491613-2D4F-64D9-14DC-15C5A4861F88}"/>
              </a:ext>
            </a:extLst>
          </p:cNvPr>
          <p:cNvSpPr/>
          <p:nvPr userDrawn="1"/>
        </p:nvSpPr>
        <p:spPr>
          <a:xfrm>
            <a:off x="9111345" y="0"/>
            <a:ext cx="3080655" cy="68580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7249" y="1416489"/>
            <a:ext cx="2739741" cy="4025022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algn="ctr">
              <a:defRPr sz="4000">
                <a:latin typeface="Miriam" panose="020F0502020204030204" pitchFamily="34" charset="-79"/>
                <a:cs typeface="Miriam" panose="020F0502020204030204" pitchFamily="34" charset="-79"/>
              </a:defRPr>
            </a:lvl1pPr>
          </a:lstStyle>
          <a:p>
            <a:pPr rtl="0"/>
            <a:r>
              <a:rPr lang="en-US" noProof="0" dirty="0"/>
              <a:t>Click to edit Master title style</a:t>
            </a:r>
            <a:endParaRPr lang="fr-FR" noProof="0" dirty="0"/>
          </a:p>
        </p:txBody>
      </p:sp>
      <p:pic>
        <p:nvPicPr>
          <p:cNvPr id="4" name="Picture 3" descr="A blue and white flag with yellow stars and a circle in the middle&#10;&#10;AI-generated content may be incorrect.">
            <a:extLst>
              <a:ext uri="{FF2B5EF4-FFF2-40B4-BE49-F238E27FC236}">
                <a16:creationId xmlns:a16="http://schemas.microsoft.com/office/drawing/2014/main" id="{78C62354-16AF-CE6D-C63F-B4E56323C2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2227" y="5615626"/>
            <a:ext cx="1315022" cy="10512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95FA4F7-4387-3B64-B5E5-CE6DE464FC32}"/>
              </a:ext>
            </a:extLst>
          </p:cNvPr>
          <p:cNvSpPr/>
          <p:nvPr userDrawn="1"/>
        </p:nvSpPr>
        <p:spPr>
          <a:xfrm>
            <a:off x="7905010" y="1416490"/>
            <a:ext cx="2412670" cy="4025021"/>
          </a:xfrm>
          <a:prstGeom prst="rect">
            <a:avLst/>
          </a:prstGeom>
          <a:blipFill>
            <a:blip r:embed="rId3"/>
            <a:stretch>
              <a:fillRect l="-88021" r="-5817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7D9B38-AB2E-5335-61B5-31A475720766}"/>
              </a:ext>
            </a:extLst>
          </p:cNvPr>
          <p:cNvSpPr/>
          <p:nvPr userDrawn="1"/>
        </p:nvSpPr>
        <p:spPr>
          <a:xfrm>
            <a:off x="4889665" y="1416490"/>
            <a:ext cx="2412670" cy="4025021"/>
          </a:xfrm>
          <a:prstGeom prst="rect">
            <a:avLst/>
          </a:prstGeom>
          <a:blipFill>
            <a:blip r:embed="rId4"/>
            <a:stretch>
              <a:fillRect l="-44750" r="-11935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640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avec image"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white flag with yellow stars and a circle in the middle&#10;&#10;AI-generated content may be incorrect.">
            <a:extLst>
              <a:ext uri="{FF2B5EF4-FFF2-40B4-BE49-F238E27FC236}">
                <a16:creationId xmlns:a16="http://schemas.microsoft.com/office/drawing/2014/main" id="{3C6094F3-CE0D-57C8-693E-4AC54543E4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2227" y="5615626"/>
            <a:ext cx="1315022" cy="105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87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513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30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elearning.ext.coe.int/course/view.php?id=8512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1D2C8-D81F-CE74-4253-49644E53CE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9387" y="1416489"/>
            <a:ext cx="4037609" cy="4025022"/>
          </a:xfrm>
        </p:spPr>
        <p:txBody>
          <a:bodyPr>
            <a:normAutofit fontScale="90000"/>
          </a:bodyPr>
          <a:lstStyle/>
          <a:p>
            <a:pPr algn="l"/>
            <a:r>
              <a:rPr lang="en-GB" b="1" dirty="0">
                <a:solidFill>
                  <a:schemeClr val="accent1"/>
                </a:solidFill>
                <a:latin typeface="+mj-lt"/>
              </a:rPr>
              <a:t>NEW HELP COURSE ON</a:t>
            </a:r>
            <a:br>
              <a:rPr lang="en-GB" b="1" noProof="0" dirty="0">
                <a:solidFill>
                  <a:schemeClr val="accent1"/>
                </a:solidFill>
                <a:latin typeface="+mj-lt"/>
              </a:rPr>
            </a:br>
            <a:r>
              <a:rPr lang="en-GB" sz="3100" b="1" noProof="0" dirty="0">
                <a:solidFill>
                  <a:schemeClr val="accent1"/>
                </a:solidFill>
                <a:latin typeface="+mj-lt"/>
              </a:rPr>
              <a:t>Technology-Facilitated Violence against Women and Girls</a:t>
            </a:r>
            <a:br>
              <a:rPr lang="en-GB" b="1" noProof="0" dirty="0">
                <a:solidFill>
                  <a:schemeClr val="accent1"/>
                </a:solidFill>
                <a:latin typeface="+mj-lt"/>
              </a:rPr>
            </a:br>
            <a:br>
              <a:rPr lang="en-GB" b="1" noProof="0" dirty="0">
                <a:solidFill>
                  <a:schemeClr val="accent1"/>
                </a:solidFill>
                <a:latin typeface="+mj-lt"/>
              </a:rPr>
            </a:br>
            <a:r>
              <a:rPr lang="en-GB" sz="2000" b="1" noProof="0" dirty="0">
                <a:solidFill>
                  <a:schemeClr val="tx2"/>
                </a:solidFill>
                <a:latin typeface="+mj-lt"/>
              </a:rPr>
              <a:t>New HELP modules to supplement the existing courses on Violence Against Women available as of March 2026</a:t>
            </a:r>
            <a:endParaRPr lang="en-GB" b="1" noProof="0" dirty="0">
              <a:solidFill>
                <a:schemeClr val="accent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6957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0A3575E-68D0-F2FB-6EC6-73C1ED751EE3}"/>
              </a:ext>
            </a:extLst>
          </p:cNvPr>
          <p:cNvSpPr/>
          <p:nvPr/>
        </p:nvSpPr>
        <p:spPr>
          <a:xfrm>
            <a:off x="4676572" y="0"/>
            <a:ext cx="7515428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3CB452-17C2-42FB-40AA-D66E96C76E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88" t="912" r="3919" b="2825"/>
          <a:stretch>
            <a:fillRect/>
          </a:stretch>
        </p:blipFill>
        <p:spPr>
          <a:xfrm>
            <a:off x="8633818" y="901663"/>
            <a:ext cx="2979061" cy="301693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3361950-F2E9-D37A-5412-87AAF5EB7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525" y="146082"/>
            <a:ext cx="2801364" cy="2540813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uncil of Europe adopts two new Recommendations: on Equality and AI and on Accountability for technology-facilitated violence against women and girls">
            <a:extLst>
              <a:ext uri="{FF2B5EF4-FFF2-40B4-BE49-F238E27FC236}">
                <a16:creationId xmlns:a16="http://schemas.microsoft.com/office/drawing/2014/main" id="{363C4AB0-34FB-9C6A-B159-A9F927E43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525" y="3918593"/>
            <a:ext cx="3209077" cy="180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748F12-33E7-7C90-EAC2-200AE2FDED5B}"/>
              </a:ext>
            </a:extLst>
          </p:cNvPr>
          <p:cNvSpPr txBox="1">
            <a:spLocks/>
          </p:cNvSpPr>
          <p:nvPr/>
        </p:nvSpPr>
        <p:spPr>
          <a:xfrm>
            <a:off x="439387" y="793630"/>
            <a:ext cx="4037609" cy="464788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GB" sz="3000" b="1" noProof="0" dirty="0">
                <a:solidFill>
                  <a:schemeClr val="accent1"/>
                </a:solidFill>
              </a:rPr>
              <a:t>Background and  link with the Council of Europe strategic triangle</a:t>
            </a:r>
          </a:p>
          <a:p>
            <a:endParaRPr lang="en-GB" b="1" noProof="0" dirty="0">
              <a:solidFill>
                <a:schemeClr val="accent1"/>
              </a:solidFill>
            </a:endParaRPr>
          </a:p>
          <a:p>
            <a:pPr algn="just"/>
            <a:r>
              <a:rPr lang="en-GB" sz="2000" noProof="0" dirty="0">
                <a:solidFill>
                  <a:schemeClr val="tx2"/>
                </a:solidFill>
              </a:rPr>
              <a:t>The modules provide support to understand the </a:t>
            </a:r>
            <a:r>
              <a:rPr lang="en-GB" sz="2000" b="1" noProof="0" dirty="0">
                <a:solidFill>
                  <a:schemeClr val="tx2"/>
                </a:solidFill>
              </a:rPr>
              <a:t>GREVIO General </a:t>
            </a:r>
            <a:r>
              <a:rPr lang="en-GB" sz="2000" b="1" noProof="0" dirty="0"/>
              <a:t>Recommendation No. 1</a:t>
            </a:r>
            <a:r>
              <a:rPr lang="en-GB" sz="2000" noProof="0" dirty="0"/>
              <a:t>,  the </a:t>
            </a:r>
            <a:r>
              <a:rPr lang="en-US" sz="2000" b="1" dirty="0">
                <a:ea typeface="Arial Narrow" charset="0"/>
                <a:cs typeface="Arial Narrow" charset="0"/>
              </a:rPr>
              <a:t>Recommendation on Accountability for Technology-Facilitated Violence Against Women and Girls</a:t>
            </a:r>
            <a:r>
              <a:rPr lang="en-US" sz="2000" dirty="0">
                <a:ea typeface="Arial Narrow" charset="0"/>
                <a:cs typeface="Arial Narrow" charset="0"/>
              </a:rPr>
              <a:t>, </a:t>
            </a:r>
            <a:r>
              <a:rPr lang="en-GB" sz="2000" dirty="0"/>
              <a:t>CM/Rec(2026)2</a:t>
            </a:r>
            <a:r>
              <a:rPr lang="en-GB" sz="2000" noProof="0" dirty="0"/>
              <a:t>, relevant </a:t>
            </a:r>
            <a:r>
              <a:rPr lang="en-GB" sz="2000" b="1" noProof="0" dirty="0"/>
              <a:t>ECtHR case-law,</a:t>
            </a:r>
            <a:r>
              <a:rPr lang="en-GB" sz="2000" noProof="0" dirty="0"/>
              <a:t> as well as </a:t>
            </a:r>
            <a:r>
              <a:rPr lang="en-GB" sz="2000" b="1" noProof="0" dirty="0"/>
              <a:t>GREVIO’s monitoring findings.</a:t>
            </a:r>
          </a:p>
          <a:p>
            <a:endParaRPr lang="en-GB" sz="2000" b="1" noProof="0" dirty="0">
              <a:solidFill>
                <a:schemeClr val="tx2"/>
              </a:solidFill>
            </a:endParaRPr>
          </a:p>
        </p:txBody>
      </p:sp>
      <p:pic>
        <p:nvPicPr>
          <p:cNvPr id="2060" name="Picture 12" descr="European Convention on Human Rights: new free online training course -  Portal">
            <a:extLst>
              <a:ext uri="{FF2B5EF4-FFF2-40B4-BE49-F238E27FC236}">
                <a16:creationId xmlns:a16="http://schemas.microsoft.com/office/drawing/2014/main" id="{D7C52747-9151-A9D4-A19E-414748707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812" y="4777709"/>
            <a:ext cx="3209074" cy="180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1871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D188308-E77B-29E0-4436-AD16A441A8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98" t="1598" r="34984" b="4199"/>
          <a:stretch>
            <a:fillRect/>
          </a:stretch>
        </p:blipFill>
        <p:spPr>
          <a:xfrm>
            <a:off x="5836920" y="205740"/>
            <a:ext cx="6080760" cy="6446520"/>
          </a:xfrm>
          <a:custGeom>
            <a:avLst/>
            <a:gdLst>
              <a:gd name="connsiteX0" fmla="*/ 1013480 w 6080760"/>
              <a:gd name="connsiteY0" fmla="*/ 0 h 6446520"/>
              <a:gd name="connsiteX1" fmla="*/ 5067280 w 6080760"/>
              <a:gd name="connsiteY1" fmla="*/ 0 h 6446520"/>
              <a:gd name="connsiteX2" fmla="*/ 6080760 w 6080760"/>
              <a:gd name="connsiteY2" fmla="*/ 1013480 h 6446520"/>
              <a:gd name="connsiteX3" fmla="*/ 6080760 w 6080760"/>
              <a:gd name="connsiteY3" fmla="*/ 5433040 h 6446520"/>
              <a:gd name="connsiteX4" fmla="*/ 5067280 w 6080760"/>
              <a:gd name="connsiteY4" fmla="*/ 6446520 h 6446520"/>
              <a:gd name="connsiteX5" fmla="*/ 1013480 w 6080760"/>
              <a:gd name="connsiteY5" fmla="*/ 6446520 h 6446520"/>
              <a:gd name="connsiteX6" fmla="*/ 0 w 6080760"/>
              <a:gd name="connsiteY6" fmla="*/ 5433040 h 6446520"/>
              <a:gd name="connsiteX7" fmla="*/ 0 w 6080760"/>
              <a:gd name="connsiteY7" fmla="*/ 1013480 h 6446520"/>
              <a:gd name="connsiteX8" fmla="*/ 1013480 w 6080760"/>
              <a:gd name="connsiteY8" fmla="*/ 0 h 6446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0760" h="6446520">
                <a:moveTo>
                  <a:pt x="1013480" y="0"/>
                </a:moveTo>
                <a:lnTo>
                  <a:pt x="5067280" y="0"/>
                </a:lnTo>
                <a:cubicBezTo>
                  <a:pt x="5627010" y="0"/>
                  <a:pt x="6080760" y="453750"/>
                  <a:pt x="6080760" y="1013480"/>
                </a:cubicBezTo>
                <a:lnTo>
                  <a:pt x="6080760" y="5433040"/>
                </a:lnTo>
                <a:cubicBezTo>
                  <a:pt x="6080760" y="5992770"/>
                  <a:pt x="5627010" y="6446520"/>
                  <a:pt x="5067280" y="6446520"/>
                </a:cubicBezTo>
                <a:lnTo>
                  <a:pt x="1013480" y="6446520"/>
                </a:lnTo>
                <a:cubicBezTo>
                  <a:pt x="453750" y="6446520"/>
                  <a:pt x="0" y="5992770"/>
                  <a:pt x="0" y="5433040"/>
                </a:cubicBezTo>
                <a:lnTo>
                  <a:pt x="0" y="1013480"/>
                </a:lnTo>
                <a:cubicBezTo>
                  <a:pt x="0" y="453750"/>
                  <a:pt x="453750" y="0"/>
                  <a:pt x="1013480" y="0"/>
                </a:cubicBezTo>
                <a:close/>
              </a:path>
            </a:pathLst>
          </a:cu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C6F4CAF-1490-6CFD-8BBB-69D19763ED89}"/>
              </a:ext>
            </a:extLst>
          </p:cNvPr>
          <p:cNvSpPr txBox="1">
            <a:spLocks/>
          </p:cNvSpPr>
          <p:nvPr/>
        </p:nvSpPr>
        <p:spPr>
          <a:xfrm>
            <a:off x="439387" y="336430"/>
            <a:ext cx="4879373" cy="533975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noProof="0" dirty="0">
                <a:solidFill>
                  <a:schemeClr val="accent1"/>
                </a:solidFill>
              </a:rPr>
              <a:t>Course Info</a:t>
            </a:r>
            <a:br>
              <a:rPr lang="en-GB" b="1" noProof="0" dirty="0">
                <a:solidFill>
                  <a:schemeClr val="accent1"/>
                </a:solidFill>
              </a:rPr>
            </a:br>
            <a:r>
              <a:rPr lang="en-US" sz="2000" noProof="0" dirty="0">
                <a:solidFill>
                  <a:schemeClr val="tx2"/>
                </a:solidFill>
              </a:rPr>
              <a:t> </a:t>
            </a:r>
            <a:endParaRPr lang="en-US" sz="2000" b="1" noProof="0" dirty="0">
              <a:solidFill>
                <a:schemeClr val="tx2"/>
              </a:solidFill>
            </a:endParaRPr>
          </a:p>
          <a:p>
            <a:pPr algn="just"/>
            <a:r>
              <a:rPr lang="en-US" sz="2000" b="1" dirty="0">
                <a:solidFill>
                  <a:schemeClr val="tx2"/>
                </a:solidFill>
              </a:rPr>
              <a:t>Process of the development</a:t>
            </a:r>
            <a:r>
              <a:rPr lang="en-US" sz="2000" dirty="0">
                <a:solidFill>
                  <a:schemeClr val="tx2"/>
                </a:solidFill>
              </a:rPr>
              <a:t>: </a:t>
            </a:r>
            <a:r>
              <a:rPr lang="en-US" sz="2000" noProof="0" dirty="0">
                <a:solidFill>
                  <a:schemeClr val="tx2"/>
                </a:solidFill>
              </a:rPr>
              <a:t>Working group composed of international consultants and </a:t>
            </a:r>
            <a:r>
              <a:rPr lang="en-US" sz="2000" noProof="0" dirty="0" err="1">
                <a:solidFill>
                  <a:schemeClr val="tx2"/>
                </a:solidFill>
              </a:rPr>
              <a:t>CoE</a:t>
            </a:r>
            <a:r>
              <a:rPr lang="en-US" sz="2000" noProof="0" dirty="0">
                <a:solidFill>
                  <a:schemeClr val="tx2"/>
                </a:solidFill>
              </a:rPr>
              <a:t> experts during 2025</a:t>
            </a:r>
          </a:p>
          <a:p>
            <a:pPr algn="just"/>
            <a:r>
              <a:rPr lang="en-US" sz="2000" b="1" dirty="0">
                <a:solidFill>
                  <a:schemeClr val="tx2"/>
                </a:solidFill>
              </a:rPr>
              <a:t>Available</a:t>
            </a:r>
            <a:r>
              <a:rPr lang="en-US" sz="2000" dirty="0">
                <a:solidFill>
                  <a:schemeClr val="tx2"/>
                </a:solidFill>
              </a:rPr>
              <a:t> online as of March 2025</a:t>
            </a:r>
            <a:endParaRPr lang="en-US" sz="2000" noProof="0" dirty="0">
              <a:solidFill>
                <a:schemeClr val="tx2"/>
              </a:solidFill>
            </a:endParaRPr>
          </a:p>
          <a:p>
            <a:pPr algn="just"/>
            <a:r>
              <a:rPr lang="en-US" sz="2000" b="1" dirty="0">
                <a:solidFill>
                  <a:schemeClr val="tx2"/>
                </a:solidFill>
              </a:rPr>
              <a:t>Duration </a:t>
            </a:r>
            <a:r>
              <a:rPr lang="en-US" sz="2000" dirty="0">
                <a:solidFill>
                  <a:schemeClr val="tx2"/>
                </a:solidFill>
              </a:rPr>
              <a:t>3h:30 minutes</a:t>
            </a:r>
          </a:p>
          <a:p>
            <a:pPr algn="just"/>
            <a:r>
              <a:rPr lang="en-US" sz="2000" b="1" noProof="0" dirty="0">
                <a:solidFill>
                  <a:schemeClr val="tx2"/>
                </a:solidFill>
              </a:rPr>
              <a:t>Languages: </a:t>
            </a:r>
            <a:r>
              <a:rPr lang="en-US" sz="2000" noProof="0" dirty="0">
                <a:solidFill>
                  <a:schemeClr val="tx2"/>
                </a:solidFill>
              </a:rPr>
              <a:t>English and French</a:t>
            </a:r>
          </a:p>
          <a:p>
            <a:r>
              <a:rPr lang="en-US" sz="2000" dirty="0">
                <a:solidFill>
                  <a:schemeClr val="tx2"/>
                </a:solidFill>
              </a:rPr>
              <a:t>Objective: The course aims to support legal professionals by explaining </a:t>
            </a:r>
            <a:r>
              <a:rPr lang="en-US" sz="2000" b="1" dirty="0">
                <a:solidFill>
                  <a:schemeClr val="tx2"/>
                </a:solidFill>
              </a:rPr>
              <a:t>the nature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b="1" dirty="0">
                <a:solidFill>
                  <a:schemeClr val="tx2"/>
                </a:solidFill>
              </a:rPr>
              <a:t>legal context</a:t>
            </a:r>
            <a:r>
              <a:rPr lang="en-US" sz="2000" dirty="0">
                <a:solidFill>
                  <a:schemeClr val="tx2"/>
                </a:solidFill>
              </a:rPr>
              <a:t> of TFVAW and it </a:t>
            </a:r>
            <a:r>
              <a:rPr lang="en-US" sz="2000" b="1" dirty="0">
                <a:solidFill>
                  <a:schemeClr val="tx2"/>
                </a:solidFill>
              </a:rPr>
              <a:t>impacts.</a:t>
            </a:r>
            <a:endParaRPr lang="en-US" sz="2000" noProof="0" dirty="0">
              <a:solidFill>
                <a:schemeClr val="tx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  <a:p>
            <a:r>
              <a:rPr lang="en-GB" sz="2000" noProof="0" dirty="0">
                <a:solidFill>
                  <a:schemeClr val="tx2"/>
                </a:solidFill>
              </a:rPr>
              <a:t>The Course </a:t>
            </a:r>
            <a:r>
              <a:rPr lang="en-GB" sz="2000" b="1" noProof="0" dirty="0">
                <a:solidFill>
                  <a:schemeClr val="tx2"/>
                </a:solidFill>
              </a:rPr>
              <a:t>has three modules: </a:t>
            </a:r>
          </a:p>
          <a:p>
            <a:pPr marL="342900" indent="-342900">
              <a:buFontTx/>
              <a:buChar char="-"/>
            </a:pPr>
            <a:r>
              <a:rPr lang="en-GB" sz="2000" i="1" noProof="0" dirty="0">
                <a:solidFill>
                  <a:schemeClr val="tx2"/>
                </a:solidFill>
              </a:rPr>
              <a:t>Definitions and consequence</a:t>
            </a:r>
          </a:p>
          <a:p>
            <a:pPr marL="342900" indent="-342900">
              <a:buFontTx/>
              <a:buChar char="-"/>
            </a:pPr>
            <a:r>
              <a:rPr lang="en-GB" sz="2000" i="1" noProof="0" dirty="0">
                <a:solidFill>
                  <a:schemeClr val="tx2"/>
                </a:solidFill>
              </a:rPr>
              <a:t>International and European Legal Frameworks</a:t>
            </a:r>
            <a:endParaRPr lang="en-GB" sz="2000" i="1" dirty="0">
              <a:solidFill>
                <a:schemeClr val="tx2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sz="2000" i="1" noProof="0" dirty="0">
                <a:solidFill>
                  <a:schemeClr val="tx2"/>
                </a:solidFill>
              </a:rPr>
              <a:t>Technology-facilitated violence against women and girls through the justice chain</a:t>
            </a:r>
          </a:p>
          <a:p>
            <a:endParaRPr lang="en-GB" sz="2000" b="1" dirty="0">
              <a:solidFill>
                <a:schemeClr val="tx2"/>
              </a:solidFill>
            </a:endParaRPr>
          </a:p>
          <a:p>
            <a:endParaRPr lang="en-GB" sz="2000" b="1" noProof="0" dirty="0">
              <a:solidFill>
                <a:schemeClr val="tx2"/>
              </a:solidFill>
            </a:endParaRPr>
          </a:p>
          <a:p>
            <a:endParaRPr lang="en-GB" sz="2000" b="1" dirty="0">
              <a:solidFill>
                <a:schemeClr val="tx2"/>
              </a:solidFill>
            </a:endParaRPr>
          </a:p>
          <a:p>
            <a:endParaRPr lang="en-GB" sz="2000" b="1" noProof="0" dirty="0">
              <a:solidFill>
                <a:schemeClr val="tx2"/>
              </a:solidFill>
            </a:endParaRPr>
          </a:p>
          <a:p>
            <a:endParaRPr lang="en-GB" sz="2000" b="1" noProof="0" dirty="0">
              <a:solidFill>
                <a:schemeClr val="tx2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004CBB8-C12B-4EA3-63E7-35D5BD9E3421}"/>
              </a:ext>
            </a:extLst>
          </p:cNvPr>
          <p:cNvGrpSpPr/>
          <p:nvPr/>
        </p:nvGrpSpPr>
        <p:grpSpPr>
          <a:xfrm>
            <a:off x="3777722" y="4974695"/>
            <a:ext cx="1800118" cy="1789709"/>
            <a:chOff x="3955915" y="4862551"/>
            <a:chExt cx="1800118" cy="1789709"/>
          </a:xfrm>
        </p:grpSpPr>
        <p:pic>
          <p:nvPicPr>
            <p:cNvPr id="5" name="Picture 4">
              <a:hlinkClick r:id="rId3"/>
              <a:extLst>
                <a:ext uri="{FF2B5EF4-FFF2-40B4-BE49-F238E27FC236}">
                  <a16:creationId xmlns:a16="http://schemas.microsoft.com/office/drawing/2014/main" id="{2D506ECD-57A9-D9DA-5490-63E557987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4108" y="5231883"/>
              <a:ext cx="1443732" cy="142037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4A690F-9B8A-5E26-65D7-9FBA97FCA2E4}"/>
                </a:ext>
              </a:extLst>
            </p:cNvPr>
            <p:cNvSpPr txBox="1"/>
            <p:nvPr/>
          </p:nvSpPr>
          <p:spPr>
            <a:xfrm>
              <a:off x="3955915" y="4862551"/>
              <a:ext cx="18001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tx2"/>
                  </a:solidFill>
                  <a:hlinkClick r:id="rId3"/>
                </a:rPr>
                <a:t>View the Course</a:t>
              </a:r>
              <a:r>
                <a:rPr lang="en-GB" dirty="0">
                  <a:hlinkClick r:id="rId3"/>
                </a:rPr>
                <a:t> 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850379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50DFA-D533-4260-758D-4E2CD8155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DAD2D8-898F-DCA7-84AB-C1E5792643E7}"/>
              </a:ext>
            </a:extLst>
          </p:cNvPr>
          <p:cNvSpPr txBox="1">
            <a:spLocks/>
          </p:cNvSpPr>
          <p:nvPr/>
        </p:nvSpPr>
        <p:spPr>
          <a:xfrm>
            <a:off x="439387" y="819509"/>
            <a:ext cx="4879373" cy="477903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noProof="0" dirty="0">
                <a:solidFill>
                  <a:schemeClr val="accent1"/>
                </a:solidFill>
              </a:rPr>
              <a:t>Results so far and plans for future</a:t>
            </a:r>
            <a:br>
              <a:rPr lang="en-GB" b="1" noProof="0" dirty="0">
                <a:solidFill>
                  <a:schemeClr val="accent1"/>
                </a:solidFill>
              </a:rPr>
            </a:br>
            <a:r>
              <a:rPr lang="en-US" sz="2000" noProof="0" dirty="0">
                <a:solidFill>
                  <a:schemeClr val="tx2"/>
                </a:solidFill>
              </a:rPr>
              <a:t> </a:t>
            </a:r>
          </a:p>
          <a:p>
            <a:endParaRPr lang="en-GB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GB" sz="2400" b="1" noProof="0" dirty="0">
              <a:solidFill>
                <a:schemeClr val="tx2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English version – 295 registrations, </a:t>
            </a:r>
            <a:r>
              <a:rPr lang="en-GB" sz="2400" b="1" dirty="0"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45 completions to date.</a:t>
            </a:r>
          </a:p>
          <a:p>
            <a:pPr lvl="0" algn="just"/>
            <a:endParaRPr lang="en-GB" sz="2400" b="1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b="1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French version launched </a:t>
            </a:r>
            <a:r>
              <a:rPr lang="en-GB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 Brussels this year for 40 judges and prosecutors from 17 EU countries.</a:t>
            </a:r>
          </a:p>
          <a:p>
            <a:pPr lvl="0" algn="just"/>
            <a:endParaRPr lang="fr-FR" sz="240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French version – 61 registrations, </a:t>
            </a:r>
            <a:r>
              <a:rPr lang="en-GB" sz="2400" b="1" dirty="0"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 completions to date.</a:t>
            </a:r>
          </a:p>
          <a:p>
            <a:pPr lvl="0" algn="just"/>
            <a:endParaRPr lang="en-GB" sz="2400" b="1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fr-FR" sz="2400" b="1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Translation and </a:t>
            </a:r>
            <a:r>
              <a:rPr lang="fr-FR" sz="2400" b="1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legal</a:t>
            </a:r>
            <a:r>
              <a:rPr lang="fr-FR" sz="2400" b="1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adaptation in national </a:t>
            </a:r>
            <a:r>
              <a:rPr lang="fr-FR" sz="2400" b="1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context</a:t>
            </a:r>
            <a:r>
              <a:rPr lang="fr-FR" sz="2400" b="1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planned</a:t>
            </a:r>
            <a:r>
              <a:rPr lang="fr-FR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for 2027 in Moldova, Azerbaïdjan, Armenia, </a:t>
            </a:r>
            <a:r>
              <a:rPr lang="fr-FR" sz="24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Bosnia</a:t>
            </a:r>
            <a:r>
              <a:rPr lang="fr-FR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</a:t>
            </a:r>
            <a:r>
              <a:rPr lang="fr-FR" sz="24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Hercegovina</a:t>
            </a:r>
            <a:r>
              <a:rPr lang="fr-FR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</a:t>
            </a:r>
            <a:r>
              <a:rPr lang="fr-FR" sz="24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other</a:t>
            </a:r>
            <a:r>
              <a:rPr lang="fr-FR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countries per </a:t>
            </a:r>
            <a:r>
              <a:rPr lang="fr-FR" sz="24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request</a:t>
            </a:r>
            <a:r>
              <a:rPr lang="fr-FR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2000" b="1" noProof="0" dirty="0"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2E8529-A7C5-3D33-9EA6-67BAE6F65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776" y="905775"/>
            <a:ext cx="5175850" cy="46927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6786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C9965-20AB-F280-A84D-50843442E224}"/>
              </a:ext>
            </a:extLst>
          </p:cNvPr>
          <p:cNvSpPr txBox="1">
            <a:spLocks/>
          </p:cNvSpPr>
          <p:nvPr/>
        </p:nvSpPr>
        <p:spPr>
          <a:xfrm>
            <a:off x="369521" y="1923691"/>
            <a:ext cx="5839493" cy="39674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noProof="0" dirty="0">
                <a:solidFill>
                  <a:schemeClr val="accent1"/>
                </a:solidFill>
              </a:rPr>
              <a:t>Wider support on Violence against women</a:t>
            </a:r>
            <a:r>
              <a:rPr lang="en-US" sz="3200" noProof="0" dirty="0">
                <a:solidFill>
                  <a:schemeClr val="tx2"/>
                </a:solidFill>
              </a:rPr>
              <a:t> </a:t>
            </a:r>
          </a:p>
          <a:p>
            <a:r>
              <a:rPr lang="en-US" sz="2000" dirty="0">
                <a:solidFill>
                  <a:schemeClr val="tx2"/>
                </a:solidFill>
              </a:rPr>
              <a:t>The course joins the 4 previously existing HELP courses on VAW</a:t>
            </a:r>
          </a:p>
          <a:p>
            <a:endParaRPr lang="en-US" sz="2000" noProof="0" dirty="0">
              <a:solidFill>
                <a:schemeClr val="tx2"/>
              </a:solidFill>
            </a:endParaRPr>
          </a:p>
          <a:p>
            <a:r>
              <a:rPr lang="en-US" sz="2000" b="1" noProof="0" dirty="0">
                <a:solidFill>
                  <a:schemeClr val="tx2"/>
                </a:solidFill>
              </a:rPr>
              <a:t>Violence against Women and Domestic Violence</a:t>
            </a:r>
          </a:p>
          <a:p>
            <a:r>
              <a:rPr lang="en-US" sz="2000" b="1" noProof="0" dirty="0">
                <a:solidFill>
                  <a:schemeClr val="tx2"/>
                </a:solidFill>
              </a:rPr>
              <a:t>VAW/DV for law enforcement officials</a:t>
            </a:r>
          </a:p>
          <a:p>
            <a:r>
              <a:rPr lang="en-US" sz="2000" b="1" noProof="0" dirty="0">
                <a:solidFill>
                  <a:schemeClr val="tx2"/>
                </a:solidFill>
              </a:rPr>
              <a:t>Women’s access to justice</a:t>
            </a:r>
          </a:p>
          <a:p>
            <a:r>
              <a:rPr lang="en-US" sz="2000" b="1" noProof="0" dirty="0">
                <a:solidFill>
                  <a:schemeClr val="tx2"/>
                </a:solidFill>
              </a:rPr>
              <a:t>Gender equality and gender mainstreaming</a:t>
            </a:r>
          </a:p>
          <a:p>
            <a:endParaRPr lang="en-US" sz="2000" b="1" noProof="0" dirty="0">
              <a:solidFill>
                <a:schemeClr val="tx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  <a:p>
            <a:endParaRPr lang="en-GB" sz="2000" b="1" dirty="0">
              <a:solidFill>
                <a:schemeClr val="tx2"/>
              </a:solidFill>
            </a:endParaRPr>
          </a:p>
          <a:p>
            <a:endParaRPr lang="en-GB" sz="2000" b="1" noProof="0" dirty="0">
              <a:solidFill>
                <a:schemeClr val="tx2"/>
              </a:solidFill>
            </a:endParaRPr>
          </a:p>
          <a:p>
            <a:endParaRPr lang="en-GB" sz="2000" b="1" dirty="0">
              <a:solidFill>
                <a:schemeClr val="tx2"/>
              </a:solidFill>
            </a:endParaRPr>
          </a:p>
          <a:p>
            <a:endParaRPr lang="en-GB" sz="2000" b="1" noProof="0" dirty="0">
              <a:solidFill>
                <a:schemeClr val="tx2"/>
              </a:solidFill>
            </a:endParaRPr>
          </a:p>
          <a:p>
            <a:endParaRPr lang="en-GB" sz="2000" b="1" noProof="0" dirty="0">
              <a:solidFill>
                <a:schemeClr val="tx2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BA4ACAB-13D6-30F4-189B-4D371F0DEBD6}"/>
              </a:ext>
            </a:extLst>
          </p:cNvPr>
          <p:cNvSpPr/>
          <p:nvPr/>
        </p:nvSpPr>
        <p:spPr>
          <a:xfrm>
            <a:off x="6255377" y="209135"/>
            <a:ext cx="2849880" cy="12649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28 languages</a:t>
            </a:r>
          </a:p>
          <a:p>
            <a:pPr algn="ctr"/>
            <a:r>
              <a:rPr lang="en-GB" dirty="0"/>
              <a:t>14,465 enrolled</a:t>
            </a:r>
          </a:p>
          <a:p>
            <a:pPr algn="ctr"/>
            <a:r>
              <a:rPr lang="en-GB" dirty="0"/>
              <a:t>4468 certified</a:t>
            </a:r>
            <a:endParaRPr lang="fr-FR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6F527DD-42CD-28E3-64C5-C78595CF478B}"/>
              </a:ext>
            </a:extLst>
          </p:cNvPr>
          <p:cNvSpPr/>
          <p:nvPr/>
        </p:nvSpPr>
        <p:spPr>
          <a:xfrm>
            <a:off x="9248479" y="1584960"/>
            <a:ext cx="2849880" cy="12649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11 languages</a:t>
            </a:r>
          </a:p>
          <a:p>
            <a:pPr algn="ctr"/>
            <a:r>
              <a:rPr lang="en-GB" dirty="0"/>
              <a:t>3670 enrolled</a:t>
            </a:r>
          </a:p>
          <a:p>
            <a:pPr algn="ctr"/>
            <a:r>
              <a:rPr lang="en-GB" dirty="0"/>
              <a:t>1636 certified</a:t>
            </a:r>
            <a:endParaRPr lang="fr-FR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E9B3559-55B9-24AF-CE2B-54F17A5DA708}"/>
              </a:ext>
            </a:extLst>
          </p:cNvPr>
          <p:cNvSpPr/>
          <p:nvPr/>
        </p:nvSpPr>
        <p:spPr>
          <a:xfrm>
            <a:off x="6969591" y="5494850"/>
            <a:ext cx="2849880" cy="12649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8 languages</a:t>
            </a:r>
          </a:p>
          <a:p>
            <a:pPr algn="ctr"/>
            <a:r>
              <a:rPr lang="en-GB" dirty="0"/>
              <a:t>2744 enrolled</a:t>
            </a:r>
          </a:p>
          <a:p>
            <a:pPr algn="ctr"/>
            <a:r>
              <a:rPr lang="en-GB" dirty="0"/>
              <a:t>1093 certified</a:t>
            </a:r>
            <a:endParaRPr lang="fr-FR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6098CEF-127E-AB39-FC6F-FD8599776865}"/>
              </a:ext>
            </a:extLst>
          </p:cNvPr>
          <p:cNvSpPr/>
          <p:nvPr/>
        </p:nvSpPr>
        <p:spPr>
          <a:xfrm>
            <a:off x="8972599" y="3593245"/>
            <a:ext cx="2849880" cy="12649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17 languages</a:t>
            </a:r>
          </a:p>
          <a:p>
            <a:pPr algn="ctr"/>
            <a:r>
              <a:rPr lang="en-GB" dirty="0"/>
              <a:t>11,772 enrolled</a:t>
            </a:r>
          </a:p>
          <a:p>
            <a:pPr algn="ctr"/>
            <a:r>
              <a:rPr lang="en-GB" dirty="0"/>
              <a:t>2302 certified</a:t>
            </a:r>
            <a:endParaRPr lang="fr-FR" dirty="0"/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5AE8DFCC-554B-8553-CFBF-BC4FAD9A8AF0}"/>
              </a:ext>
            </a:extLst>
          </p:cNvPr>
          <p:cNvCxnSpPr>
            <a:cxnSpLocks/>
          </p:cNvCxnSpPr>
          <p:nvPr/>
        </p:nvCxnSpPr>
        <p:spPr>
          <a:xfrm flipV="1">
            <a:off x="4602480" y="2297015"/>
            <a:ext cx="4502777" cy="1790700"/>
          </a:xfrm>
          <a:prstGeom prst="curvedConnector3">
            <a:avLst>
              <a:gd name="adj1" fmla="val 62261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Curved 40">
            <a:extLst>
              <a:ext uri="{FF2B5EF4-FFF2-40B4-BE49-F238E27FC236}">
                <a16:creationId xmlns:a16="http://schemas.microsoft.com/office/drawing/2014/main" id="{407F011E-15B5-6569-B905-5223C0D84E18}"/>
              </a:ext>
            </a:extLst>
          </p:cNvPr>
          <p:cNvCxnSpPr>
            <a:cxnSpLocks/>
          </p:cNvCxnSpPr>
          <p:nvPr/>
        </p:nvCxnSpPr>
        <p:spPr>
          <a:xfrm flipV="1">
            <a:off x="3398520" y="4215840"/>
            <a:ext cx="5394960" cy="176098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0577DBB9-0081-9C2A-7DB3-CBBD3B3505C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383855" y="1819243"/>
            <a:ext cx="2072639" cy="1604076"/>
          </a:xfrm>
          <a:prstGeom prst="curvedConnector3">
            <a:avLst>
              <a:gd name="adj1" fmla="val 17846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Curved 63">
            <a:extLst>
              <a:ext uri="{FF2B5EF4-FFF2-40B4-BE49-F238E27FC236}">
                <a16:creationId xmlns:a16="http://schemas.microsoft.com/office/drawing/2014/main" id="{EB9CA304-F191-1C47-0525-0E71927A3725}"/>
              </a:ext>
            </a:extLst>
          </p:cNvPr>
          <p:cNvCxnSpPr>
            <a:cxnSpLocks/>
          </p:cNvCxnSpPr>
          <p:nvPr/>
        </p:nvCxnSpPr>
        <p:spPr>
          <a:xfrm>
            <a:off x="5232162" y="4672469"/>
            <a:ext cx="1602591" cy="1464860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78533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1E18B-7A8C-1AC0-A6AF-9CC8DEFF12DC}"/>
              </a:ext>
            </a:extLst>
          </p:cNvPr>
          <p:cNvSpPr txBox="1">
            <a:spLocks/>
          </p:cNvSpPr>
          <p:nvPr/>
        </p:nvSpPr>
        <p:spPr>
          <a:xfrm>
            <a:off x="369521" y="1866069"/>
            <a:ext cx="5839493" cy="402502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noProof="0" dirty="0">
                <a:solidFill>
                  <a:schemeClr val="accent1"/>
                </a:solidFill>
              </a:rPr>
              <a:t>Gender Equality </a:t>
            </a:r>
          </a:p>
          <a:p>
            <a:r>
              <a:rPr lang="en-GB" b="1" noProof="0" dirty="0">
                <a:solidFill>
                  <a:schemeClr val="accent1"/>
                </a:solidFill>
              </a:rPr>
              <a:t>Co-operation Projects</a:t>
            </a:r>
            <a:br>
              <a:rPr lang="en-GB" b="1" noProof="0" dirty="0">
                <a:solidFill>
                  <a:schemeClr val="accent1"/>
                </a:solidFill>
              </a:rPr>
            </a:br>
            <a:r>
              <a:rPr lang="en-US" sz="2000" noProof="0" dirty="0">
                <a:solidFill>
                  <a:schemeClr val="tx2"/>
                </a:solidFill>
              </a:rPr>
              <a:t> </a:t>
            </a:r>
          </a:p>
          <a:p>
            <a:r>
              <a:rPr lang="en-US" sz="2000" dirty="0">
                <a:solidFill>
                  <a:schemeClr val="tx2"/>
                </a:solidFill>
              </a:rPr>
              <a:t>The course was developed within the framework of the Co-operation project </a:t>
            </a:r>
            <a:r>
              <a:rPr lang="en-US" sz="2000" b="1" dirty="0">
                <a:solidFill>
                  <a:schemeClr val="tx2"/>
                </a:solidFill>
              </a:rPr>
              <a:t>Combating digital and sexual violence against women in Bosnia and Herzegovina II</a:t>
            </a:r>
          </a:p>
          <a:p>
            <a:endParaRPr lang="en-US" sz="2000" b="1" noProof="0" dirty="0">
              <a:solidFill>
                <a:schemeClr val="tx2"/>
              </a:solidFill>
            </a:endParaRPr>
          </a:p>
          <a:p>
            <a:r>
              <a:rPr lang="en-US" sz="2000" noProof="0" dirty="0">
                <a:solidFill>
                  <a:schemeClr val="tx2"/>
                </a:solidFill>
              </a:rPr>
              <a:t>Read more about the Council of Europe’s technical co-operation </a:t>
            </a:r>
            <a:r>
              <a:rPr lang="en-US" sz="2000" dirty="0">
                <a:solidFill>
                  <a:schemeClr val="tx2"/>
                </a:solidFill>
              </a:rPr>
              <a:t>on gender equality by following the QR code</a:t>
            </a:r>
            <a:endParaRPr lang="en-US" sz="2000" noProof="0" dirty="0">
              <a:solidFill>
                <a:schemeClr val="tx2"/>
              </a:solidFill>
            </a:endParaRPr>
          </a:p>
          <a:p>
            <a:endParaRPr lang="en-US" sz="2000" b="1" dirty="0">
              <a:solidFill>
                <a:schemeClr val="tx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  <a:p>
            <a:endParaRPr lang="en-GB" sz="2000" b="1" dirty="0">
              <a:solidFill>
                <a:schemeClr val="tx2"/>
              </a:solidFill>
            </a:endParaRPr>
          </a:p>
          <a:p>
            <a:endParaRPr lang="en-GB" sz="2000" b="1" noProof="0" dirty="0">
              <a:solidFill>
                <a:schemeClr val="tx2"/>
              </a:solidFill>
            </a:endParaRPr>
          </a:p>
          <a:p>
            <a:endParaRPr lang="en-GB" sz="2000" b="1" dirty="0">
              <a:solidFill>
                <a:schemeClr val="tx2"/>
              </a:solidFill>
            </a:endParaRPr>
          </a:p>
          <a:p>
            <a:endParaRPr lang="en-GB" sz="2000" b="1" noProof="0" dirty="0">
              <a:solidFill>
                <a:schemeClr val="tx2"/>
              </a:solidFill>
            </a:endParaRPr>
          </a:p>
          <a:p>
            <a:endParaRPr lang="en-GB" sz="2000" b="1" noProof="0" dirty="0">
              <a:solidFill>
                <a:schemeClr val="tx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D5B6C8-6098-BCF7-45C6-E232839B14A5}"/>
              </a:ext>
            </a:extLst>
          </p:cNvPr>
          <p:cNvSpPr/>
          <p:nvPr/>
        </p:nvSpPr>
        <p:spPr>
          <a:xfrm>
            <a:off x="6352506" y="0"/>
            <a:ext cx="5839493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79F8DA-B989-4632-5FC5-616437ECE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326" y="2454942"/>
            <a:ext cx="1944674" cy="19481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39577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ccentBoxVTI">
  <a:themeElements>
    <a:clrScheme name="CoE">
      <a:dk1>
        <a:srgbClr val="262626"/>
      </a:dk1>
      <a:lt1>
        <a:srgbClr val="F2F2F2"/>
      </a:lt1>
      <a:dk2>
        <a:srgbClr val="5C5C5C"/>
      </a:dk2>
      <a:lt2>
        <a:srgbClr val="F2F2F2"/>
      </a:lt2>
      <a:accent1>
        <a:srgbClr val="0E3D8A"/>
      </a:accent1>
      <a:accent2>
        <a:srgbClr val="FECC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3D8A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9757178.tgt.Office_48399897_TF89213316_Win32_OJ108761954.potx" id="{B3D44FD0-7C9A-4F5B-9373-133FAF6299C7}" vid="{EC270E08-C71A-41FA-AD70-C833E72BC7B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DF0A252-5923-47A2-A53A-F9BF729089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27DC71-2909-427C-BDB0-3E47E21015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0D7697-8E53-4EA8-8CBB-9C19575257B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d’AccentBox</Template>
  <TotalTime>15798</TotalTime>
  <Words>351</Words>
  <Application>Microsoft Office PowerPoint</Application>
  <PresentationFormat>Widescreen</PresentationFormat>
  <Paragraphs>63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Arial Narrow</vt:lpstr>
      <vt:lpstr>Calibri</vt:lpstr>
      <vt:lpstr>Miriam</vt:lpstr>
      <vt:lpstr>Wingdings</vt:lpstr>
      <vt:lpstr>AccentBoxVTI</vt:lpstr>
      <vt:lpstr>NEW HELP COURSE ON Technology-Facilitated Violence against Women and Girls  New HELP modules to supplement the existing courses on Violence Against Women available as of March 2026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FOSTER Matthew</dc:creator>
  <cp:lastModifiedBy>KHOKHLOVA Krystyna</cp:lastModifiedBy>
  <cp:revision>23</cp:revision>
  <dcterms:created xsi:type="dcterms:W3CDTF">2026-05-29T07:49:55Z</dcterms:created>
  <dcterms:modified xsi:type="dcterms:W3CDTF">2026-06-26T13:02:44Z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ArticulateGUID">
    <vt:lpwstr>6E05E1EF-1E0B-4E31-A22A-810CBB880841</vt:lpwstr>
  </property>
  <property fmtid="{D5CDD505-2E9C-101B-9397-08002B2CF9AE}" pid="4" name="ArticulatePath">
    <vt:lpwstr>TFVAWG_ HELP course_Launching 2790-0835-5093 v.1</vt:lpwstr>
  </property>
</Properties>
</file>