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8"/>
  </p:notesMasterIdLst>
  <p:sldIdLst>
    <p:sldId id="1090" r:id="rId2"/>
    <p:sldId id="1092" r:id="rId3"/>
    <p:sldId id="1093" r:id="rId4"/>
    <p:sldId id="1159" r:id="rId5"/>
    <p:sldId id="1171" r:id="rId6"/>
    <p:sldId id="1183" r:id="rId7"/>
    <p:sldId id="1180" r:id="rId8"/>
    <p:sldId id="1182" r:id="rId9"/>
    <p:sldId id="1184" r:id="rId10"/>
    <p:sldId id="1185" r:id="rId11"/>
    <p:sldId id="1186" r:id="rId12"/>
    <p:sldId id="1187" r:id="rId13"/>
    <p:sldId id="1181" r:id="rId14"/>
    <p:sldId id="1188" r:id="rId15"/>
    <p:sldId id="1160" r:id="rId16"/>
    <p:sldId id="1189" r:id="rId17"/>
    <p:sldId id="1190" r:id="rId18"/>
    <p:sldId id="1191" r:id="rId19"/>
    <p:sldId id="1091" r:id="rId20"/>
    <p:sldId id="1192" r:id="rId21"/>
    <p:sldId id="1195" r:id="rId22"/>
    <p:sldId id="1199" r:id="rId23"/>
    <p:sldId id="1194" r:id="rId24"/>
    <p:sldId id="1196" r:id="rId25"/>
    <p:sldId id="1197" r:id="rId26"/>
    <p:sldId id="1198"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3E8A"/>
    <a:srgbClr val="DD9C00"/>
    <a:srgbClr val="153D8A"/>
    <a:srgbClr val="19848F"/>
    <a:srgbClr val="FFC10E"/>
    <a:srgbClr val="FAB841"/>
    <a:srgbClr val="D8E7CF"/>
    <a:srgbClr val="D9E8D2"/>
    <a:srgbClr val="DFEDD8"/>
    <a:srgbClr val="D8E8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9" d="100"/>
          <a:sy n="99" d="100"/>
        </p:scale>
        <p:origin x="108"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IRLESCU\ND%20Office%20Echo\DE-LNCJDSC9\2606%20Statistics%20Numbers%20of%20users%20by%20geographical%20region-country_rank_maps%202791-1044-4306%20v.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u="none" strike="noStrike" kern="1200" spc="0" baseline="0">
                <a:solidFill>
                  <a:schemeClr val="bg2">
                    <a:lumMod val="25000"/>
                  </a:schemeClr>
                </a:solidFill>
                <a:latin typeface="+mn-lt"/>
                <a:ea typeface="+mn-ea"/>
                <a:cs typeface="+mn-cs"/>
              </a:rPr>
              <a:t>Council of Europe HELP Programme for Human Rights Education for Legal Professionals (HELP)</a:t>
            </a:r>
            <a:endParaRPr lang="fr-FR" sz="2000" b="1" i="0" u="none" strike="noStrike" kern="1200" spc="0" baseline="0">
              <a:solidFill>
                <a:schemeClr val="bg2">
                  <a:lumMod val="25000"/>
                </a:schemeClr>
              </a:solidFill>
              <a:latin typeface="+mn-lt"/>
              <a:ea typeface="+mn-ea"/>
              <a:cs typeface="+mn-cs"/>
            </a:endParaRPr>
          </a:p>
          <a:p>
            <a:pPr>
              <a:defRPr/>
            </a:pPr>
            <a:r>
              <a:rPr lang="en-GB" sz="2000" b="1">
                <a:solidFill>
                  <a:schemeClr val="bg2">
                    <a:lumMod val="25000"/>
                  </a:schemeClr>
                </a:solidFill>
              </a:rPr>
              <a:t>TOP 10 geographical</a:t>
            </a:r>
            <a:r>
              <a:rPr lang="en-GB" sz="2000" b="1" baseline="0">
                <a:solidFill>
                  <a:schemeClr val="bg2">
                    <a:lumMod val="25000"/>
                  </a:schemeClr>
                </a:solidFill>
              </a:rPr>
              <a:t> regions by users</a:t>
            </a:r>
            <a:endParaRPr lang="en-GB" sz="2000"/>
          </a:p>
        </c:rich>
      </c:tx>
      <c:layout>
        <c:manualLayout>
          <c:xMode val="edge"/>
          <c:yMode val="edge"/>
          <c:x val="0.13348774981525879"/>
          <c:y val="1.0871000386690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view3D>
      <c:rotX val="30"/>
      <c:rotY val="28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211681498788053"/>
          <c:y val="0.19593011572243427"/>
          <c:w val="0.79347933566097006"/>
          <c:h val="0.72622219165835711"/>
        </c:manualLayout>
      </c:layout>
      <c:pie3DChart>
        <c:varyColors val="1"/>
        <c:ser>
          <c:idx val="0"/>
          <c:order val="0"/>
          <c:spPr>
            <a:scene3d>
              <a:camera prst="orthographicFront"/>
              <a:lightRig rig="threePt" dir="t"/>
            </a:scene3d>
            <a:sp3d>
              <a:bevelT w="0"/>
              <a:contourClr>
                <a:srgbClr val="000000"/>
              </a:contourClr>
            </a:sp3d>
          </c:spPr>
          <c:dPt>
            <c:idx val="0"/>
            <c:bubble3D val="0"/>
            <c:spPr>
              <a:solidFill>
                <a:schemeClr val="accent5">
                  <a:shade val="41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1-3CC7-4BF1-B60E-D735A1F48A43}"/>
              </c:ext>
            </c:extLst>
          </c:dPt>
          <c:dPt>
            <c:idx val="1"/>
            <c:bubble3D val="0"/>
            <c:spPr>
              <a:solidFill>
                <a:schemeClr val="accent5">
                  <a:shade val="53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3-3CC7-4BF1-B60E-D735A1F48A43}"/>
              </c:ext>
            </c:extLst>
          </c:dPt>
          <c:dPt>
            <c:idx val="2"/>
            <c:bubble3D val="0"/>
            <c:spPr>
              <a:solidFill>
                <a:schemeClr val="accent5">
                  <a:shade val="65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5-3CC7-4BF1-B60E-D735A1F48A43}"/>
              </c:ext>
            </c:extLst>
          </c:dPt>
          <c:dPt>
            <c:idx val="3"/>
            <c:bubble3D val="0"/>
            <c:spPr>
              <a:solidFill>
                <a:schemeClr val="accent5">
                  <a:shade val="76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7-3CC7-4BF1-B60E-D735A1F48A43}"/>
              </c:ext>
            </c:extLst>
          </c:dPt>
          <c:dPt>
            <c:idx val="4"/>
            <c:bubble3D val="0"/>
            <c:spPr>
              <a:solidFill>
                <a:schemeClr val="accent5">
                  <a:shade val="88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9-3CC7-4BF1-B60E-D735A1F48A43}"/>
              </c:ext>
            </c:extLst>
          </c:dPt>
          <c:dPt>
            <c:idx val="5"/>
            <c:bubble3D val="0"/>
            <c:spPr>
              <a:solidFill>
                <a:schemeClr val="accent5"/>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B-3CC7-4BF1-B60E-D735A1F48A43}"/>
              </c:ext>
            </c:extLst>
          </c:dPt>
          <c:dPt>
            <c:idx val="6"/>
            <c:bubble3D val="0"/>
            <c:spPr>
              <a:solidFill>
                <a:schemeClr val="accent5">
                  <a:tint val="89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D-3CC7-4BF1-B60E-D735A1F48A43}"/>
              </c:ext>
            </c:extLst>
          </c:dPt>
          <c:dPt>
            <c:idx val="7"/>
            <c:bubble3D val="0"/>
            <c:spPr>
              <a:solidFill>
                <a:schemeClr val="accent5">
                  <a:tint val="77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0F-3CC7-4BF1-B60E-D735A1F48A43}"/>
              </c:ext>
            </c:extLst>
          </c:dPt>
          <c:dPt>
            <c:idx val="8"/>
            <c:bubble3D val="0"/>
            <c:spPr>
              <a:solidFill>
                <a:schemeClr val="accent5">
                  <a:tint val="65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11-3CC7-4BF1-B60E-D735A1F48A43}"/>
              </c:ext>
            </c:extLst>
          </c:dPt>
          <c:dPt>
            <c:idx val="9"/>
            <c:bubble3D val="0"/>
            <c:spPr>
              <a:solidFill>
                <a:schemeClr val="accent5">
                  <a:tint val="54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13-3CC7-4BF1-B60E-D735A1F48A43}"/>
              </c:ext>
            </c:extLst>
          </c:dPt>
          <c:dPt>
            <c:idx val="10"/>
            <c:bubble3D val="0"/>
            <c:spPr>
              <a:solidFill>
                <a:schemeClr val="accent5">
                  <a:tint val="42000"/>
                </a:schemeClr>
              </a:solidFill>
              <a:ln w="25400">
                <a:solidFill>
                  <a:schemeClr val="lt1"/>
                </a:solidFill>
              </a:ln>
              <a:effectLst/>
              <a:scene3d>
                <a:camera prst="orthographicFront"/>
                <a:lightRig rig="threePt" dir="t"/>
              </a:scene3d>
              <a:sp3d contourW="25400">
                <a:bevelT w="0"/>
                <a:contourClr>
                  <a:schemeClr val="lt1"/>
                </a:contourClr>
              </a:sp3d>
            </c:spPr>
            <c:extLst>
              <c:ext xmlns:c16="http://schemas.microsoft.com/office/drawing/2014/chart" uri="{C3380CC4-5D6E-409C-BE32-E72D297353CC}">
                <c16:uniqueId val="{00000015-3CC7-4BF1-B60E-D735A1F48A43}"/>
              </c:ext>
            </c:extLst>
          </c:dPt>
          <c:dLbls>
            <c:dLbl>
              <c:idx val="0"/>
              <c:layout>
                <c:manualLayout>
                  <c:x val="-4.5753899480069325E-2"/>
                  <c:y val="-4.1185964280480276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CC7-4BF1-B60E-D735A1F48A43}"/>
                </c:ext>
              </c:extLst>
            </c:dLbl>
            <c:dLbl>
              <c:idx val="1"/>
              <c:layout>
                <c:manualLayout>
                  <c:x val="7.7642980935875211E-2"/>
                  <c:y val="-5.295338264633178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C7-4BF1-B60E-D735A1F48A43}"/>
                </c:ext>
              </c:extLst>
            </c:dLbl>
            <c:dLbl>
              <c:idx val="2"/>
              <c:layout>
                <c:manualLayout>
                  <c:x val="0"/>
                  <c:y val="-8.8255637743886242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C7-4BF1-B60E-D735A1F48A43}"/>
                </c:ext>
              </c:extLst>
            </c:dLbl>
            <c:dLbl>
              <c:idx val="3"/>
              <c:layout>
                <c:manualLayout>
                  <c:x val="6.2391681109185547E-2"/>
                  <c:y val="7.256574658941748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CC7-4BF1-B60E-D735A1F48A43}"/>
                </c:ext>
              </c:extLst>
            </c:dLbl>
            <c:dLbl>
              <c:idx val="4"/>
              <c:layout>
                <c:manualLayout>
                  <c:x val="-1.3864818024263432E-3"/>
                  <c:y val="5.883709182925739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CC7-4BF1-B60E-D735A1F48A43}"/>
                </c:ext>
              </c:extLst>
            </c:dLbl>
            <c:dLbl>
              <c:idx val="5"/>
              <c:layout>
                <c:manualLayout>
                  <c:x val="-2.5418539407346674E-17"/>
                  <c:y val="6.2759564617874714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CC7-4BF1-B60E-D735A1F48A43}"/>
                </c:ext>
              </c:extLst>
            </c:dLbl>
            <c:dLbl>
              <c:idx val="6"/>
              <c:layout>
                <c:manualLayout>
                  <c:x val="-5.4072790294627381E-2"/>
                  <c:y val="0.10198429250404641"/>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CC7-4BF1-B60E-D735A1F48A43}"/>
                </c:ext>
              </c:extLst>
            </c:dLbl>
            <c:dLbl>
              <c:idx val="7"/>
              <c:layout>
                <c:manualLayout>
                  <c:x val="-4.298093587521664E-2"/>
                  <c:y val="6.8643273800800458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CC7-4BF1-B60E-D735A1F48A43}"/>
                </c:ext>
              </c:extLst>
            </c:dLbl>
            <c:dLbl>
              <c:idx val="8"/>
              <c:layout>
                <c:manualLayout>
                  <c:x val="-9.7053726169844014E-3"/>
                  <c:y val="-1.9612363943087283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CC7-4BF1-B60E-D735A1F48A43}"/>
                </c:ext>
              </c:extLst>
            </c:dLbl>
            <c:dLbl>
              <c:idx val="9"/>
              <c:layout>
                <c:manualLayout>
                  <c:x val="0"/>
                  <c:y val="-0.1902399302479327"/>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CC7-4BF1-B60E-D735A1F48A43}"/>
                </c:ext>
              </c:extLst>
            </c:dLbl>
            <c:dLbl>
              <c:idx val="10"/>
              <c:layout>
                <c:manualLayout>
                  <c:x val="5.1663390636096505E-2"/>
                  <c:y val="-0.14581338799793547"/>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fld id="{C66163A0-D777-4ADB-BBD9-EEE68B648122}" type="CATEGORYNAME">
                      <a:rPr lang="en-US"/>
                      <a:pPr>
                        <a:defRPr sz="1400" b="1"/>
                      </a:pPr>
                      <a:t>[CATEGORY NAME]</a:t>
                    </a:fld>
                    <a:r>
                      <a:rPr lang="en-US" baseline="0"/>
                      <a:t>,</a:t>
                    </a:r>
                  </a:p>
                  <a:p>
                    <a:pPr>
                      <a:defRPr sz="1400" b="1"/>
                    </a:pPr>
                    <a:r>
                      <a:rPr lang="en-US" baseline="0"/>
                      <a:t> </a:t>
                    </a:r>
                    <a:fld id="{E2C517F8-5A92-4FCC-9755-94B41FBA6243}" type="VALUE">
                      <a:rPr lang="en-US" baseline="0"/>
                      <a:pPr>
                        <a:defRPr sz="1400" b="1"/>
                      </a:pPr>
                      <a:t>[VALUE]</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fr-FR"/>
                </a:p>
              </c:txPr>
              <c:dLblPos val="bestFit"/>
              <c:showLegendKey val="0"/>
              <c:showVal val="1"/>
              <c:showCatName val="1"/>
              <c:showSerName val="0"/>
              <c:showPercent val="0"/>
              <c:showBubbleSize val="0"/>
              <c:extLst>
                <c:ext xmlns:c15="http://schemas.microsoft.com/office/drawing/2012/chart" uri="{CE6537A1-D6FC-4f65-9D91-7224C49458BB}">
                  <c15:layout>
                    <c:manualLayout>
                      <c:w val="0.22480521790857771"/>
                      <c:h val="9.7082660353607478E-2"/>
                    </c:manualLayout>
                  </c15:layout>
                  <c15:dlblFieldTable/>
                  <c15:showDataLabelsRange val="0"/>
                </c:ext>
                <c:ext xmlns:c16="http://schemas.microsoft.com/office/drawing/2014/chart" uri="{C3380CC4-5D6E-409C-BE32-E72D297353CC}">
                  <c16:uniqueId val="{00000015-3CC7-4BF1-B60E-D735A1F48A4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'Ranking + graph Top 10 &amp; 20'!$B$8:$B$18</c:f>
              <c:strCache>
                <c:ptCount val="11"/>
                <c:pt idx="0">
                  <c:v>Ukraine</c:v>
                </c:pt>
                <c:pt idx="1">
                  <c:v>Turkey</c:v>
                </c:pt>
                <c:pt idx="2">
                  <c:v>Italy</c:v>
                </c:pt>
                <c:pt idx="3">
                  <c:v>Spain</c:v>
                </c:pt>
                <c:pt idx="4">
                  <c:v>France</c:v>
                </c:pt>
                <c:pt idx="5">
                  <c:v>Romania</c:v>
                </c:pt>
                <c:pt idx="6">
                  <c:v>Portugal</c:v>
                </c:pt>
                <c:pt idx="7">
                  <c:v>Greece</c:v>
                </c:pt>
                <c:pt idx="8">
                  <c:v>Georgia</c:v>
                </c:pt>
                <c:pt idx="9">
                  <c:v>Russian Federation</c:v>
                </c:pt>
                <c:pt idx="10">
                  <c:v>United Kingdom</c:v>
                </c:pt>
              </c:strCache>
            </c:strRef>
          </c:cat>
          <c:val>
            <c:numRef>
              <c:f>'Ranking + graph Top 10 &amp; 20'!$C$8:$C$18</c:f>
              <c:numCache>
                <c:formatCode>General</c:formatCode>
                <c:ptCount val="11"/>
                <c:pt idx="0">
                  <c:v>28060</c:v>
                </c:pt>
                <c:pt idx="1">
                  <c:v>24285</c:v>
                </c:pt>
                <c:pt idx="2">
                  <c:v>14601</c:v>
                </c:pt>
                <c:pt idx="3">
                  <c:v>12919</c:v>
                </c:pt>
                <c:pt idx="4">
                  <c:v>8184</c:v>
                </c:pt>
                <c:pt idx="5">
                  <c:v>6037</c:v>
                </c:pt>
                <c:pt idx="6">
                  <c:v>5765</c:v>
                </c:pt>
                <c:pt idx="7">
                  <c:v>4923</c:v>
                </c:pt>
                <c:pt idx="8">
                  <c:v>4185</c:v>
                </c:pt>
                <c:pt idx="9">
                  <c:v>3681</c:v>
                </c:pt>
                <c:pt idx="10">
                  <c:v>3489</c:v>
                </c:pt>
              </c:numCache>
            </c:numRef>
          </c:val>
          <c:extLst>
            <c:ext xmlns:c16="http://schemas.microsoft.com/office/drawing/2014/chart" uri="{C3380CC4-5D6E-409C-BE32-E72D297353CC}">
              <c16:uniqueId val="{00000016-3CC7-4BF1-B60E-D735A1F48A43}"/>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4D4D8E-1B02-4DC0-BF7B-E74103865E36}"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532500-9F99-4198-9CA5-D6B19DB32130}" type="slidenum">
              <a:rPr lang="en-GB" smtClean="0"/>
              <a:t>‹#›</a:t>
            </a:fld>
            <a:endParaRPr lang="en-GB"/>
          </a:p>
        </p:txBody>
      </p:sp>
    </p:spTree>
    <p:extLst>
      <p:ext uri="{BB962C8B-B14F-4D97-AF65-F5344CB8AC3E}">
        <p14:creationId xmlns:p14="http://schemas.microsoft.com/office/powerpoint/2010/main" val="2984666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D7EDC-AC0B-412C-30D4-9132F920E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330F836-B0D6-5D0E-6195-2BD8793E95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94057BB-0849-C334-AFBA-56B6178B8FFE}"/>
              </a:ext>
            </a:extLst>
          </p:cNvPr>
          <p:cNvSpPr>
            <a:spLocks noGrp="1"/>
          </p:cNvSpPr>
          <p:nvPr>
            <p:ph type="dt" sz="half" idx="10"/>
          </p:nvPr>
        </p:nvSpPr>
        <p:spPr/>
        <p:txBody>
          <a:bodyPr/>
          <a:lstStyle/>
          <a:p>
            <a:fld id="{1F475DA6-15AF-42CC-886A-DF54C2885EC0}" type="datetimeFigureOut">
              <a:rPr lang="en-GB" smtClean="0"/>
              <a:t>01/07/2026</a:t>
            </a:fld>
            <a:endParaRPr lang="en-GB"/>
          </a:p>
        </p:txBody>
      </p:sp>
      <p:sp>
        <p:nvSpPr>
          <p:cNvPr id="5" name="Footer Placeholder 4">
            <a:extLst>
              <a:ext uri="{FF2B5EF4-FFF2-40B4-BE49-F238E27FC236}">
                <a16:creationId xmlns:a16="http://schemas.microsoft.com/office/drawing/2014/main" id="{B1ED5AA4-F7BF-762F-45D5-58CC54E582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996403-DF94-96C5-AD5F-27B15F05C957}"/>
              </a:ext>
            </a:extLst>
          </p:cNvPr>
          <p:cNvSpPr>
            <a:spLocks noGrp="1"/>
          </p:cNvSpPr>
          <p:nvPr>
            <p:ph type="sldNum" sz="quarter" idx="12"/>
          </p:nvPr>
        </p:nvSpPr>
        <p:spPr/>
        <p:txBody>
          <a:bodyPr/>
          <a:lstStyle/>
          <a:p>
            <a:fld id="{16B3D2EC-4F1B-4D70-B53E-47EC79EC2047}" type="slidenum">
              <a:rPr lang="en-GB" smtClean="0"/>
              <a:t>‹#›</a:t>
            </a:fld>
            <a:endParaRPr lang="en-GB"/>
          </a:p>
        </p:txBody>
      </p:sp>
    </p:spTree>
    <p:custDataLst>
      <p:tags r:id="rId1"/>
    </p:custDataLst>
    <p:extLst>
      <p:ext uri="{BB962C8B-B14F-4D97-AF65-F5344CB8AC3E}">
        <p14:creationId xmlns:p14="http://schemas.microsoft.com/office/powerpoint/2010/main" val="4035161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62EE7-7E8D-1A05-86CC-5F52369C8033}"/>
              </a:ext>
            </a:extLst>
          </p:cNvPr>
          <p:cNvSpPr>
            <a:spLocks noGrp="1"/>
          </p:cNvSpPr>
          <p:nvPr>
            <p:ph type="title"/>
          </p:nvPr>
        </p:nvSpPr>
        <p:spPr>
          <a:xfrm>
            <a:off x="728083" y="1489074"/>
            <a:ext cx="10515600" cy="1089948"/>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6CE67F5-4A8D-71E7-F0C9-3EBB72CBF909}"/>
              </a:ext>
            </a:extLst>
          </p:cNvPr>
          <p:cNvSpPr>
            <a:spLocks noGrp="1"/>
          </p:cNvSpPr>
          <p:nvPr>
            <p:ph idx="1"/>
          </p:nvPr>
        </p:nvSpPr>
        <p:spPr>
          <a:xfrm>
            <a:off x="728083" y="2603499"/>
            <a:ext cx="10625717" cy="3517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97A40D-D279-1AFB-6484-261B633AF7EF}"/>
              </a:ext>
            </a:extLst>
          </p:cNvPr>
          <p:cNvSpPr>
            <a:spLocks noGrp="1"/>
          </p:cNvSpPr>
          <p:nvPr>
            <p:ph type="dt" sz="half" idx="10"/>
          </p:nvPr>
        </p:nvSpPr>
        <p:spPr/>
        <p:txBody>
          <a:bodyPr/>
          <a:lstStyle/>
          <a:p>
            <a:fld id="{1F475DA6-15AF-42CC-886A-DF54C2885EC0}" type="datetimeFigureOut">
              <a:rPr lang="en-GB" smtClean="0"/>
              <a:t>01/07/2026</a:t>
            </a:fld>
            <a:endParaRPr lang="en-GB"/>
          </a:p>
        </p:txBody>
      </p:sp>
      <p:sp>
        <p:nvSpPr>
          <p:cNvPr id="5" name="Footer Placeholder 4">
            <a:extLst>
              <a:ext uri="{FF2B5EF4-FFF2-40B4-BE49-F238E27FC236}">
                <a16:creationId xmlns:a16="http://schemas.microsoft.com/office/drawing/2014/main" id="{55EC7D2E-E141-6C46-BB21-ABA6F8D4DB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0B2162-BE7F-398F-74D9-60660BCAC1E2}"/>
              </a:ext>
            </a:extLst>
          </p:cNvPr>
          <p:cNvSpPr>
            <a:spLocks noGrp="1"/>
          </p:cNvSpPr>
          <p:nvPr>
            <p:ph type="sldNum" sz="quarter" idx="12"/>
          </p:nvPr>
        </p:nvSpPr>
        <p:spPr/>
        <p:txBody>
          <a:bodyPr/>
          <a:lstStyle/>
          <a:p>
            <a:fld id="{16B3D2EC-4F1B-4D70-B53E-47EC79EC2047}" type="slidenum">
              <a:rPr lang="en-GB" smtClean="0"/>
              <a:t>‹#›</a:t>
            </a:fld>
            <a:endParaRPr lang="en-GB"/>
          </a:p>
        </p:txBody>
      </p:sp>
      <p:sp>
        <p:nvSpPr>
          <p:cNvPr id="10" name="AutoShape 6">
            <a:extLst>
              <a:ext uri="{FF2B5EF4-FFF2-40B4-BE49-F238E27FC236}">
                <a16:creationId xmlns:a16="http://schemas.microsoft.com/office/drawing/2014/main" id="{B3FCDC65-1400-6D05-13F9-4C4466A29BDE}"/>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1" name="AutoShape 8">
            <a:extLst>
              <a:ext uri="{FF2B5EF4-FFF2-40B4-BE49-F238E27FC236}">
                <a16:creationId xmlns:a16="http://schemas.microsoft.com/office/drawing/2014/main" id="{D5BC6FF0-402C-F9CA-56D3-6B4E50230CD3}"/>
              </a:ext>
            </a:extLst>
          </p:cNvPr>
          <p:cNvSpPr>
            <a:spLocks noChangeAspect="1" noChangeArrowheads="1"/>
          </p:cNvSpPr>
          <p:nvPr userDrawn="1"/>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3" name="Picture 12">
            <a:extLst>
              <a:ext uri="{FF2B5EF4-FFF2-40B4-BE49-F238E27FC236}">
                <a16:creationId xmlns:a16="http://schemas.microsoft.com/office/drawing/2014/main" id="{7F3AC77B-8D0E-EFAE-C995-32E8F1BE13DC}"/>
              </a:ext>
            </a:extLst>
          </p:cNvPr>
          <p:cNvPicPr>
            <a:picLocks noChangeAspect="1"/>
          </p:cNvPicPr>
          <p:nvPr userDrawn="1"/>
        </p:nvPicPr>
        <p:blipFill>
          <a:blip r:embed="rId3"/>
          <a:stretch>
            <a:fillRect/>
          </a:stretch>
        </p:blipFill>
        <p:spPr>
          <a:xfrm>
            <a:off x="0" y="6349"/>
            <a:ext cx="12192000" cy="1450349"/>
          </a:xfrm>
          <a:prstGeom prst="rect">
            <a:avLst/>
          </a:prstGeom>
        </p:spPr>
      </p:pic>
    </p:spTree>
    <p:custDataLst>
      <p:tags r:id="rId1"/>
    </p:custDataLst>
    <p:extLst>
      <p:ext uri="{BB962C8B-B14F-4D97-AF65-F5344CB8AC3E}">
        <p14:creationId xmlns:p14="http://schemas.microsoft.com/office/powerpoint/2010/main" val="249264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9EC39-7B14-F09D-0FA6-DD44CB269B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06C3A5-CEF5-15DD-22C5-04FD69C4AD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1D95F-1EE0-C5E8-11DE-B813B87605F9}"/>
              </a:ext>
            </a:extLst>
          </p:cNvPr>
          <p:cNvSpPr>
            <a:spLocks noGrp="1"/>
          </p:cNvSpPr>
          <p:nvPr>
            <p:ph type="dt" sz="half" idx="10"/>
          </p:nvPr>
        </p:nvSpPr>
        <p:spPr/>
        <p:txBody>
          <a:bodyPr/>
          <a:lstStyle/>
          <a:p>
            <a:fld id="{1F475DA6-15AF-42CC-886A-DF54C2885EC0}" type="datetimeFigureOut">
              <a:rPr lang="en-GB" smtClean="0"/>
              <a:t>01/07/2026</a:t>
            </a:fld>
            <a:endParaRPr lang="en-GB"/>
          </a:p>
        </p:txBody>
      </p:sp>
      <p:sp>
        <p:nvSpPr>
          <p:cNvPr id="5" name="Footer Placeholder 4">
            <a:extLst>
              <a:ext uri="{FF2B5EF4-FFF2-40B4-BE49-F238E27FC236}">
                <a16:creationId xmlns:a16="http://schemas.microsoft.com/office/drawing/2014/main" id="{754EB67D-7A03-B5E7-8714-C608A4C809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83EE0B-41A4-8C2D-BF96-11699D8C8D8B}"/>
              </a:ext>
            </a:extLst>
          </p:cNvPr>
          <p:cNvSpPr>
            <a:spLocks noGrp="1"/>
          </p:cNvSpPr>
          <p:nvPr>
            <p:ph type="sldNum" sz="quarter" idx="12"/>
          </p:nvPr>
        </p:nvSpPr>
        <p:spPr/>
        <p:txBody>
          <a:bodyPr/>
          <a:lstStyle/>
          <a:p>
            <a:fld id="{16B3D2EC-4F1B-4D70-B53E-47EC79EC2047}" type="slidenum">
              <a:rPr lang="en-GB" smtClean="0"/>
              <a:t>‹#›</a:t>
            </a:fld>
            <a:endParaRPr lang="en-GB"/>
          </a:p>
        </p:txBody>
      </p:sp>
    </p:spTree>
    <p:custDataLst>
      <p:tags r:id="rId1"/>
    </p:custDataLst>
    <p:extLst>
      <p:ext uri="{BB962C8B-B14F-4D97-AF65-F5344CB8AC3E}">
        <p14:creationId xmlns:p14="http://schemas.microsoft.com/office/powerpoint/2010/main" val="395771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E28DA-757D-B500-F477-9BDFB17F99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9C6E3-2934-8E61-5356-98B76C1C65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2AC557-6BD0-C4CC-15D5-D917EE88F0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9AF904E-7480-1D11-9144-D0FE8A5D03DA}"/>
              </a:ext>
            </a:extLst>
          </p:cNvPr>
          <p:cNvSpPr>
            <a:spLocks noGrp="1"/>
          </p:cNvSpPr>
          <p:nvPr>
            <p:ph type="dt" sz="half" idx="10"/>
          </p:nvPr>
        </p:nvSpPr>
        <p:spPr/>
        <p:txBody>
          <a:bodyPr/>
          <a:lstStyle/>
          <a:p>
            <a:fld id="{1F475DA6-15AF-42CC-886A-DF54C2885EC0}" type="datetimeFigureOut">
              <a:rPr lang="en-GB" smtClean="0"/>
              <a:t>01/07/2026</a:t>
            </a:fld>
            <a:endParaRPr lang="en-GB"/>
          </a:p>
        </p:txBody>
      </p:sp>
      <p:sp>
        <p:nvSpPr>
          <p:cNvPr id="6" name="Footer Placeholder 5">
            <a:extLst>
              <a:ext uri="{FF2B5EF4-FFF2-40B4-BE49-F238E27FC236}">
                <a16:creationId xmlns:a16="http://schemas.microsoft.com/office/drawing/2014/main" id="{46977649-3BAA-797B-6507-4360B6FD7C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5FD4AE-2BE8-AE54-5671-78525904AC60}"/>
              </a:ext>
            </a:extLst>
          </p:cNvPr>
          <p:cNvSpPr>
            <a:spLocks noGrp="1"/>
          </p:cNvSpPr>
          <p:nvPr>
            <p:ph type="sldNum" sz="quarter" idx="12"/>
          </p:nvPr>
        </p:nvSpPr>
        <p:spPr/>
        <p:txBody>
          <a:bodyPr/>
          <a:lstStyle/>
          <a:p>
            <a:fld id="{16B3D2EC-4F1B-4D70-B53E-47EC79EC2047}" type="slidenum">
              <a:rPr lang="en-GB" smtClean="0"/>
              <a:t>‹#›</a:t>
            </a:fld>
            <a:endParaRPr lang="en-GB"/>
          </a:p>
        </p:txBody>
      </p:sp>
    </p:spTree>
    <p:custDataLst>
      <p:tags r:id="rId1"/>
    </p:custDataLst>
    <p:extLst>
      <p:ext uri="{BB962C8B-B14F-4D97-AF65-F5344CB8AC3E}">
        <p14:creationId xmlns:p14="http://schemas.microsoft.com/office/powerpoint/2010/main" val="2609060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E5A2B-F883-8926-2101-94B615049F91}"/>
              </a:ext>
            </a:extLst>
          </p:cNvPr>
          <p:cNvSpPr>
            <a:spLocks noGrp="1"/>
          </p:cNvSpPr>
          <p:nvPr>
            <p:ph type="dt" sz="half" idx="10"/>
          </p:nvPr>
        </p:nvSpPr>
        <p:spPr/>
        <p:txBody>
          <a:bodyPr/>
          <a:lstStyle/>
          <a:p>
            <a:fld id="{1F475DA6-15AF-42CC-886A-DF54C2885EC0}" type="datetimeFigureOut">
              <a:rPr lang="en-GB" smtClean="0"/>
              <a:t>01/07/2026</a:t>
            </a:fld>
            <a:endParaRPr lang="en-GB"/>
          </a:p>
        </p:txBody>
      </p:sp>
      <p:sp>
        <p:nvSpPr>
          <p:cNvPr id="3" name="Footer Placeholder 2">
            <a:extLst>
              <a:ext uri="{FF2B5EF4-FFF2-40B4-BE49-F238E27FC236}">
                <a16:creationId xmlns:a16="http://schemas.microsoft.com/office/drawing/2014/main" id="{D7116196-ACC9-9255-D788-29E905031E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402C37D-E000-DB11-8981-370A8E41BC85}"/>
              </a:ext>
            </a:extLst>
          </p:cNvPr>
          <p:cNvSpPr>
            <a:spLocks noGrp="1"/>
          </p:cNvSpPr>
          <p:nvPr>
            <p:ph type="sldNum" sz="quarter" idx="12"/>
          </p:nvPr>
        </p:nvSpPr>
        <p:spPr/>
        <p:txBody>
          <a:bodyPr/>
          <a:lstStyle/>
          <a:p>
            <a:fld id="{16B3D2EC-4F1B-4D70-B53E-47EC79EC2047}" type="slidenum">
              <a:rPr lang="en-GB" smtClean="0"/>
              <a:t>‹#›</a:t>
            </a:fld>
            <a:endParaRPr lang="en-GB"/>
          </a:p>
        </p:txBody>
      </p:sp>
    </p:spTree>
    <p:custDataLst>
      <p:tags r:id="rId1"/>
    </p:custDataLst>
    <p:extLst>
      <p:ext uri="{BB962C8B-B14F-4D97-AF65-F5344CB8AC3E}">
        <p14:creationId xmlns:p14="http://schemas.microsoft.com/office/powerpoint/2010/main" val="25280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609600" y="1600205"/>
            <a:ext cx="109728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115597A5-2319-4946-9DEC-863817C7E99A}"/>
              </a:ext>
            </a:extLst>
          </p:cNvPr>
          <p:cNvSpPr>
            <a:spLocks noGrp="1"/>
          </p:cNvSpPr>
          <p:nvPr>
            <p:ph type="dt" sz="half" idx="10"/>
          </p:nvPr>
        </p:nvSpPr>
        <p:spPr/>
        <p:txBody>
          <a:bodyPr/>
          <a:lstStyle>
            <a:lvl1pPr algn="l">
              <a:defRPr sz="563">
                <a:solidFill>
                  <a:schemeClr val="tx1">
                    <a:tint val="75000"/>
                  </a:schemeClr>
                </a:solidFill>
                <a:latin typeface="Arial Narrow" charset="0"/>
                <a:ea typeface="Arial Narrow" charset="0"/>
                <a:cs typeface="Arial Narrow" charset="0"/>
              </a:defRPr>
            </a:lvl1pPr>
          </a:lstStyle>
          <a:p>
            <a:pPr>
              <a:defRPr/>
            </a:pPr>
            <a:fld id="{4F2A3E7C-4579-FB42-BA16-7E220E818A56}" type="datetime1">
              <a:rPr lang="fr-FR"/>
              <a:pPr>
                <a:defRPr/>
              </a:pPr>
              <a:t>01/07/2026</a:t>
            </a:fld>
            <a:endParaRPr lang="fr-FR" dirty="0"/>
          </a:p>
        </p:txBody>
      </p:sp>
      <p:sp>
        <p:nvSpPr>
          <p:cNvPr id="4" name="Espace réservé du numéro de diapositive 5">
            <a:extLst>
              <a:ext uri="{FF2B5EF4-FFF2-40B4-BE49-F238E27FC236}">
                <a16:creationId xmlns:a16="http://schemas.microsoft.com/office/drawing/2014/main" id="{3DFF3239-8D83-C24A-BECC-D24E9E21A365}"/>
              </a:ext>
            </a:extLst>
          </p:cNvPr>
          <p:cNvSpPr>
            <a:spLocks noGrp="1"/>
          </p:cNvSpPr>
          <p:nvPr>
            <p:ph type="sldNum" sz="quarter" idx="11"/>
          </p:nvPr>
        </p:nvSpPr>
        <p:spPr/>
        <p:txBody>
          <a:bodyPr/>
          <a:lstStyle>
            <a:lvl1pPr>
              <a:defRPr sz="563">
                <a:latin typeface="Arial Narrow" panose="020B0604020202020204" pitchFamily="34" charset="0"/>
              </a:defRPr>
            </a:lvl1pPr>
          </a:lstStyle>
          <a:p>
            <a:fld id="{0FE9219C-B74F-224E-8524-E390C956AC96}" type="slidenum">
              <a:rPr lang="fr-FR" altLang="it-IT"/>
              <a:pPr/>
              <a:t>‹#›</a:t>
            </a:fld>
            <a:endParaRPr lang="fr-FR" altLang="it-IT"/>
          </a:p>
        </p:txBody>
      </p:sp>
    </p:spTree>
    <p:extLst>
      <p:ext uri="{BB962C8B-B14F-4D97-AF65-F5344CB8AC3E}">
        <p14:creationId xmlns:p14="http://schemas.microsoft.com/office/powerpoint/2010/main" val="314269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AD4B4F7-48E9-CB79-7901-4C4C4DC8B9D8}"/>
              </a:ext>
            </a:extLst>
          </p:cNvPr>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l="15059" r="18321"/>
          <a:stretch/>
        </p:blipFill>
        <p:spPr bwMode="auto">
          <a:xfrm>
            <a:off x="0" y="-4763"/>
            <a:ext cx="12192000" cy="68627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C4F7F7E-24BB-BD30-73D3-EDDAE768E8CE}"/>
              </a:ext>
            </a:extLst>
          </p:cNvPr>
          <p:cNvSpPr>
            <a:spLocks noGrp="1"/>
          </p:cNvSpPr>
          <p:nvPr>
            <p:ph type="title"/>
          </p:nvPr>
        </p:nvSpPr>
        <p:spPr>
          <a:xfrm>
            <a:off x="838200" y="681037"/>
            <a:ext cx="10515600" cy="1089948"/>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CC5755E-75D6-DFE0-CFBB-D01453D51DDD}"/>
              </a:ext>
            </a:extLst>
          </p:cNvPr>
          <p:cNvSpPr>
            <a:spLocks noGrp="1"/>
          </p:cNvSpPr>
          <p:nvPr>
            <p:ph type="body" idx="1"/>
          </p:nvPr>
        </p:nvSpPr>
        <p:spPr>
          <a:xfrm>
            <a:off x="728083" y="1591882"/>
            <a:ext cx="11937495" cy="53463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59E928-34C4-2222-A2DD-CEDCD78881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75DA6-15AF-42CC-886A-DF54C2885EC0}" type="datetimeFigureOut">
              <a:rPr lang="en-GB" smtClean="0"/>
              <a:t>01/07/2026</a:t>
            </a:fld>
            <a:endParaRPr lang="en-GB"/>
          </a:p>
        </p:txBody>
      </p:sp>
      <p:sp>
        <p:nvSpPr>
          <p:cNvPr id="5" name="Footer Placeholder 4">
            <a:extLst>
              <a:ext uri="{FF2B5EF4-FFF2-40B4-BE49-F238E27FC236}">
                <a16:creationId xmlns:a16="http://schemas.microsoft.com/office/drawing/2014/main" id="{F596B2F5-AEE7-1B4A-37D3-9B006BB47B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3933D27-F878-43E2-2E60-EBA151D39C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B3D2EC-4F1B-4D70-B53E-47EC79EC2047}" type="slidenum">
              <a:rPr lang="en-GB" smtClean="0"/>
              <a:t>‹#›</a:t>
            </a:fld>
            <a:endParaRPr lang="en-GB"/>
          </a:p>
        </p:txBody>
      </p:sp>
    </p:spTree>
    <p:custDataLst>
      <p:tags r:id="rId8"/>
    </p:custDataLst>
    <p:extLst>
      <p:ext uri="{BB962C8B-B14F-4D97-AF65-F5344CB8AC3E}">
        <p14:creationId xmlns:p14="http://schemas.microsoft.com/office/powerpoint/2010/main" val="6723610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hyperlink" Target="https://rm.coe.int/access-to-justice-in-the-digital-environement-course-brief-english/48802a9a31" TargetMode="External"/><Relationship Id="rId5" Type="http://schemas.openxmlformats.org/officeDocument/2006/relationships/image" Target="../media/image13.png"/><Relationship Id="rId4" Type="http://schemas.openxmlformats.org/officeDocument/2006/relationships/hyperlink" Target="https://rm.coe.int/technology-facilitated-violence-against-women-and-girls-course-brief-e/48802b79c4"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0.png"/><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55.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8.xml"/><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29.xml"/><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2.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33.xml"/><Relationship Id="rId5" Type="http://schemas.openxmlformats.org/officeDocument/2006/relationships/hyperlink" Target="mailto:eirini.pappa@coe.int" TargetMode="External"/><Relationship Id="rId4" Type="http://schemas.openxmlformats.org/officeDocument/2006/relationships/hyperlink" Target="mailto:oana.girlescu@coe.i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hyperlink" Target="https://rm.coe.int/access-to-justice-in-the-digital-environement-course-brief-english/48802a9a31" TargetMode="External"/><Relationship Id="rId5" Type="http://schemas.openxmlformats.org/officeDocument/2006/relationships/image" Target="../media/image12.png"/><Relationship Id="rId4" Type="http://schemas.openxmlformats.org/officeDocument/2006/relationships/hyperlink" Target="https://help.elearning.ext.coe.int/course/view.php?id=8402"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hyperlink" Target="https://help.elearning.ext.coe.int/course/view.php?id=4862"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hyperlink" Target="https://rm.coe.int/access-to-justice-in-the-digital-environement-course-brief-english/48802a9a31" TargetMode="External"/><Relationship Id="rId5" Type="http://schemas.openxmlformats.org/officeDocument/2006/relationships/image" Target="../media/image13.png"/><Relationship Id="rId4" Type="http://schemas.openxmlformats.org/officeDocument/2006/relationships/hyperlink" Target="https://rm.coe.int/children-s-rights-in-the-digital-environment-course-brief-english/48802903ef" TargetMode="External"/><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F238-D39F-4127-E8CE-F8FEEF9753F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5A6A2E7-CA53-D3DD-D7D4-566422251E3F}"/>
              </a:ext>
            </a:extLst>
          </p:cNvPr>
          <p:cNvSpPr txBox="1"/>
          <p:nvPr/>
        </p:nvSpPr>
        <p:spPr>
          <a:xfrm>
            <a:off x="1607890" y="4975957"/>
            <a:ext cx="8976220" cy="1692771"/>
          </a:xfrm>
          <a:prstGeom prst="rect">
            <a:avLst/>
          </a:prstGeom>
          <a:noFill/>
        </p:spPr>
        <p:txBody>
          <a:bodyPr wrap="square" rtlCol="0">
            <a:spAutoFit/>
          </a:bodyPr>
          <a:lstStyle/>
          <a:p>
            <a:pPr algn="ctr"/>
            <a:r>
              <a:rPr lang="en-GB" sz="3200" noProof="0" dirty="0">
                <a:solidFill>
                  <a:srgbClr val="0E3E8A"/>
                </a:solidFill>
                <a:latin typeface="Aptos" panose="020B0004020202020204" pitchFamily="34" charset="0"/>
              </a:rPr>
              <a:t>HELP Annual Conference, 2026</a:t>
            </a:r>
          </a:p>
          <a:p>
            <a:pPr algn="ctr"/>
            <a:r>
              <a:rPr lang="en-GB" sz="4000" b="1" noProof="0" dirty="0">
                <a:solidFill>
                  <a:srgbClr val="0E3E8A"/>
                </a:solidFill>
                <a:effectLst>
                  <a:outerShdw blurRad="38100" dist="38100" dir="2700000" algn="tl">
                    <a:srgbClr val="000000">
                      <a:alpha val="43137"/>
                    </a:srgbClr>
                  </a:outerShdw>
                </a:effectLst>
                <a:latin typeface="Aptos" panose="020B0004020202020204" pitchFamily="34" charset="0"/>
              </a:rPr>
              <a:t>HELP in the EU</a:t>
            </a:r>
          </a:p>
          <a:p>
            <a:pPr algn="ctr"/>
            <a:r>
              <a:rPr lang="en-GB" sz="3200" noProof="0" dirty="0">
                <a:solidFill>
                  <a:srgbClr val="0E3E8A"/>
                </a:solidFill>
                <a:latin typeface="Aptos" panose="020B0004020202020204" pitchFamily="34" charset="0"/>
              </a:rPr>
              <a:t>Oana G</a:t>
            </a:r>
            <a:r>
              <a:rPr lang="ro-RO" sz="3200" dirty="0">
                <a:solidFill>
                  <a:srgbClr val="0E3E8A"/>
                </a:solidFill>
                <a:latin typeface="Aptos" panose="020B0004020202020204" pitchFamily="34" charset="0"/>
              </a:rPr>
              <a:t>îrlescu</a:t>
            </a:r>
            <a:endParaRPr lang="en-GB" sz="3200" noProof="0" dirty="0">
              <a:solidFill>
                <a:srgbClr val="0E3E8A"/>
              </a:solidFill>
              <a:latin typeface="Aptos" panose="020B0004020202020204" pitchFamily="34" charset="0"/>
            </a:endParaRPr>
          </a:p>
        </p:txBody>
      </p:sp>
      <p:grpSp>
        <p:nvGrpSpPr>
          <p:cNvPr id="11" name="Group 10">
            <a:extLst>
              <a:ext uri="{FF2B5EF4-FFF2-40B4-BE49-F238E27FC236}">
                <a16:creationId xmlns:a16="http://schemas.microsoft.com/office/drawing/2014/main" id="{88ED0894-AA4E-D9DC-B40A-435D21B172BD}"/>
              </a:ext>
            </a:extLst>
          </p:cNvPr>
          <p:cNvGrpSpPr/>
          <p:nvPr/>
        </p:nvGrpSpPr>
        <p:grpSpPr>
          <a:xfrm>
            <a:off x="3839396" y="198809"/>
            <a:ext cx="4513209" cy="4513209"/>
            <a:chOff x="3656005" y="198809"/>
            <a:chExt cx="4513209" cy="4513209"/>
          </a:xfrm>
        </p:grpSpPr>
        <p:pic>
          <p:nvPicPr>
            <p:cNvPr id="10" name="Picture 9" descr="A group of people in a room&#10;&#10;AI-generated content may be incorrect.">
              <a:extLst>
                <a:ext uri="{FF2B5EF4-FFF2-40B4-BE49-F238E27FC236}">
                  <a16:creationId xmlns:a16="http://schemas.microsoft.com/office/drawing/2014/main" id="{8DD6D1E3-A3EC-0087-83DB-49A7C4AD2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005" y="198809"/>
              <a:ext cx="4513209" cy="4513209"/>
            </a:xfrm>
            <a:prstGeom prst="rect">
              <a:avLst/>
            </a:prstGeom>
          </p:spPr>
        </p:pic>
        <p:grpSp>
          <p:nvGrpSpPr>
            <p:cNvPr id="8" name="Group 7">
              <a:extLst>
                <a:ext uri="{FF2B5EF4-FFF2-40B4-BE49-F238E27FC236}">
                  <a16:creationId xmlns:a16="http://schemas.microsoft.com/office/drawing/2014/main" id="{7A02868D-538F-A561-3C81-ADCB4327A32A}"/>
                </a:ext>
              </a:extLst>
            </p:cNvPr>
            <p:cNvGrpSpPr/>
            <p:nvPr/>
          </p:nvGrpSpPr>
          <p:grpSpPr>
            <a:xfrm>
              <a:off x="4385734" y="691308"/>
              <a:ext cx="3295291" cy="3774896"/>
              <a:chOff x="8811223" y="788912"/>
              <a:chExt cx="3295291" cy="3774896"/>
            </a:xfrm>
          </p:grpSpPr>
          <p:pic>
            <p:nvPicPr>
              <p:cNvPr id="4" name="Picture 3" descr="A blue sign with white text&#10;&#10;AI-generated content may be incorrect.">
                <a:extLst>
                  <a:ext uri="{FF2B5EF4-FFF2-40B4-BE49-F238E27FC236}">
                    <a16:creationId xmlns:a16="http://schemas.microsoft.com/office/drawing/2014/main" id="{74547DC1-5A90-C123-C681-ABF7E5C549CC}"/>
                  </a:ext>
                </a:extLst>
              </p:cNvPr>
              <p:cNvPicPr>
                <a:picLocks noChangeAspect="1"/>
              </p:cNvPicPr>
              <p:nvPr/>
            </p:nvPicPr>
            <p:blipFill>
              <a:blip r:embed="rId4">
                <a:extLst>
                  <a:ext uri="{28A0092B-C50C-407E-A947-70E740481C1C}">
                    <a14:useLocalDpi xmlns:a14="http://schemas.microsoft.com/office/drawing/2010/main" val="0"/>
                  </a:ext>
                </a:extLst>
              </a:blip>
              <a:srcRect b="20114"/>
              <a:stretch>
                <a:fillRect/>
              </a:stretch>
            </p:blipFill>
            <p:spPr>
              <a:xfrm>
                <a:off x="8838647" y="788912"/>
                <a:ext cx="3003097" cy="2980832"/>
              </a:xfrm>
              <a:prstGeom prst="rect">
                <a:avLst/>
              </a:prstGeom>
            </p:spPr>
          </p:pic>
          <p:sp>
            <p:nvSpPr>
              <p:cNvPr id="5" name="TextBox 4">
                <a:extLst>
                  <a:ext uri="{FF2B5EF4-FFF2-40B4-BE49-F238E27FC236}">
                    <a16:creationId xmlns:a16="http://schemas.microsoft.com/office/drawing/2014/main" id="{2B681BC1-553F-F657-E177-FB162E4F1A3C}"/>
                  </a:ext>
                </a:extLst>
              </p:cNvPr>
              <p:cNvSpPr txBox="1"/>
              <p:nvPr/>
            </p:nvSpPr>
            <p:spPr>
              <a:xfrm>
                <a:off x="8811223" y="3769744"/>
                <a:ext cx="3295291" cy="794064"/>
              </a:xfrm>
              <a:prstGeom prst="rect">
                <a:avLst/>
              </a:prstGeom>
              <a:noFill/>
            </p:spPr>
            <p:txBody>
              <a:bodyPr wrap="square" rtlCol="0">
                <a:spAutoFit/>
              </a:bodyPr>
              <a:lstStyle/>
              <a:p>
                <a:pPr>
                  <a:lnSpc>
                    <a:spcPct val="90000"/>
                  </a:lnSpc>
                </a:pPr>
                <a:r>
                  <a:rPr lang="en-GB" sz="2300" b="1" noProof="0" dirty="0">
                    <a:solidFill>
                      <a:schemeClr val="bg1"/>
                    </a:solidFill>
                    <a:cs typeface="Arial" panose="020B0604020202020204" pitchFamily="34" charset="0"/>
                  </a:rPr>
                  <a:t>H</a:t>
                </a:r>
                <a:r>
                  <a:rPr lang="en-GB" sz="2300" noProof="0" dirty="0">
                    <a:solidFill>
                      <a:schemeClr val="bg1"/>
                    </a:solidFill>
                    <a:cs typeface="Arial" panose="020B0604020202020204" pitchFamily="34" charset="0"/>
                  </a:rPr>
                  <a:t>uman Rights </a:t>
                </a:r>
                <a:r>
                  <a:rPr lang="en-GB" sz="2300" b="1" noProof="0" dirty="0">
                    <a:solidFill>
                      <a:schemeClr val="bg1"/>
                    </a:solidFill>
                    <a:cs typeface="Arial" panose="020B0604020202020204" pitchFamily="34" charset="0"/>
                  </a:rPr>
                  <a:t>E</a:t>
                </a:r>
                <a:r>
                  <a:rPr lang="en-GB" sz="2300" noProof="0" dirty="0">
                    <a:solidFill>
                      <a:schemeClr val="bg1"/>
                    </a:solidFill>
                    <a:cs typeface="Arial" panose="020B0604020202020204" pitchFamily="34" charset="0"/>
                  </a:rPr>
                  <a:t>ducation</a:t>
                </a:r>
              </a:p>
              <a:p>
                <a:r>
                  <a:rPr lang="en-GB" sz="2300" noProof="0" dirty="0">
                    <a:solidFill>
                      <a:schemeClr val="bg1"/>
                    </a:solidFill>
                    <a:cs typeface="Arial" panose="020B0604020202020204" pitchFamily="34" charset="0"/>
                  </a:rPr>
                  <a:t>for </a:t>
                </a:r>
                <a:r>
                  <a:rPr lang="en-GB" sz="2300" b="1" noProof="0" dirty="0">
                    <a:solidFill>
                      <a:schemeClr val="bg1"/>
                    </a:solidFill>
                    <a:cs typeface="Arial" panose="020B0604020202020204" pitchFamily="34" charset="0"/>
                  </a:rPr>
                  <a:t>L</a:t>
                </a:r>
                <a:r>
                  <a:rPr lang="en-GB" sz="2300" noProof="0" dirty="0">
                    <a:solidFill>
                      <a:schemeClr val="bg1"/>
                    </a:solidFill>
                    <a:cs typeface="Arial" panose="020B0604020202020204" pitchFamily="34" charset="0"/>
                  </a:rPr>
                  <a:t>egal </a:t>
                </a:r>
                <a:r>
                  <a:rPr lang="en-GB" sz="2300" b="1" noProof="0" dirty="0">
                    <a:solidFill>
                      <a:schemeClr val="bg1"/>
                    </a:solidFill>
                    <a:cs typeface="Arial" panose="020B0604020202020204" pitchFamily="34" charset="0"/>
                  </a:rPr>
                  <a:t>P</a:t>
                </a:r>
                <a:r>
                  <a:rPr lang="en-GB" sz="2300" noProof="0" dirty="0">
                    <a:solidFill>
                      <a:schemeClr val="bg1"/>
                    </a:solidFill>
                    <a:cs typeface="Arial" panose="020B0604020202020204" pitchFamily="34" charset="0"/>
                  </a:rPr>
                  <a:t>rofessionals</a:t>
                </a:r>
              </a:p>
            </p:txBody>
          </p:sp>
          <p:sp>
            <p:nvSpPr>
              <p:cNvPr id="7" name="Rectangle 6">
                <a:extLst>
                  <a:ext uri="{FF2B5EF4-FFF2-40B4-BE49-F238E27FC236}">
                    <a16:creationId xmlns:a16="http://schemas.microsoft.com/office/drawing/2014/main" id="{3F17F9C5-018E-9105-7D08-9BEF8A51D638}"/>
                  </a:ext>
                </a:extLst>
              </p:cNvPr>
              <p:cNvSpPr/>
              <p:nvPr/>
            </p:nvSpPr>
            <p:spPr>
              <a:xfrm>
                <a:off x="11626081" y="4229803"/>
                <a:ext cx="172529" cy="172529"/>
              </a:xfrm>
              <a:prstGeom prst="rect">
                <a:avLst/>
              </a:prstGeom>
              <a:solidFill>
                <a:srgbClr val="FFC10E"/>
              </a:solidFill>
              <a:ln>
                <a:solidFill>
                  <a:srgbClr val="FFC10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grpSp>
    </p:spTree>
    <p:custDataLst>
      <p:tags r:id="rId1"/>
    </p:custDataLst>
    <p:extLst>
      <p:ext uri="{BB962C8B-B14F-4D97-AF65-F5344CB8AC3E}">
        <p14:creationId xmlns:p14="http://schemas.microsoft.com/office/powerpoint/2010/main" val="1061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F1426-BEF9-9E60-7A2A-142770D67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D77BE-664F-163D-D42D-C0455B8EC2E7}"/>
              </a:ext>
            </a:extLst>
          </p:cNvPr>
          <p:cNvSpPr>
            <a:spLocks noGrp="1"/>
          </p:cNvSpPr>
          <p:nvPr>
            <p:ph type="title"/>
          </p:nvPr>
        </p:nvSpPr>
        <p:spPr>
          <a:xfrm>
            <a:off x="438911" y="1321370"/>
            <a:ext cx="11027599" cy="1243584"/>
          </a:xfrm>
        </p:spPr>
        <p:txBody>
          <a:bodyPr>
            <a:normAutofit fontScale="90000"/>
          </a:bodyPr>
          <a:lstStyle/>
          <a:p>
            <a:br>
              <a:rPr lang="en-GB" sz="2900" dirty="0">
                <a:effectLst>
                  <a:outerShdw blurRad="38100" dist="38100" dir="2700000" algn="tl">
                    <a:srgbClr val="000000">
                      <a:alpha val="43137"/>
                    </a:srgbClr>
                  </a:outerShdw>
                </a:effectLst>
                <a:latin typeface="+mn-lt"/>
              </a:rPr>
            </a:br>
            <a:r>
              <a:rPr lang="en-US" sz="2900" dirty="0">
                <a:effectLst>
                  <a:outerShdw blurRad="38100" dist="38100" dir="2700000" algn="tl">
                    <a:srgbClr val="000000">
                      <a:alpha val="43137"/>
                    </a:srgbClr>
                  </a:outerShdw>
                </a:effectLst>
                <a:latin typeface="+mn-lt"/>
              </a:rPr>
              <a:t>Launch of the HELP course on Child-friendly Justice (including the new module on Children’s Rights in the Digital Environment)</a:t>
            </a:r>
            <a:br>
              <a:rPr lang="ro-RO" sz="2900" dirty="0">
                <a:effectLst>
                  <a:outerShdw blurRad="38100" dist="38100" dir="2700000" algn="tl">
                    <a:srgbClr val="000000">
                      <a:alpha val="43137"/>
                    </a:srgbClr>
                  </a:outerShdw>
                </a:effectLst>
                <a:latin typeface="+mn-lt"/>
              </a:rPr>
            </a:br>
            <a:endParaRPr lang="fr-FR" sz="2900" i="1" dirty="0"/>
          </a:p>
        </p:txBody>
      </p:sp>
      <p:pic>
        <p:nvPicPr>
          <p:cNvPr id="4" name="Picture 3">
            <a:extLst>
              <a:ext uri="{FF2B5EF4-FFF2-40B4-BE49-F238E27FC236}">
                <a16:creationId xmlns:a16="http://schemas.microsoft.com/office/drawing/2014/main" id="{3EDBC020-CD64-7082-4E66-C465478B4EA8}"/>
              </a:ext>
            </a:extLst>
          </p:cNvPr>
          <p:cNvPicPr>
            <a:picLocks noChangeAspect="1"/>
          </p:cNvPicPr>
          <p:nvPr/>
        </p:nvPicPr>
        <p:blipFill>
          <a:blip r:embed="rId3"/>
          <a:stretch>
            <a:fillRect/>
          </a:stretch>
        </p:blipFill>
        <p:spPr>
          <a:xfrm>
            <a:off x="0" y="2935173"/>
            <a:ext cx="2658886" cy="1683961"/>
          </a:xfrm>
          <a:prstGeom prst="rect">
            <a:avLst/>
          </a:prstGeom>
        </p:spPr>
      </p:pic>
      <p:pic>
        <p:nvPicPr>
          <p:cNvPr id="6" name="Picture 5">
            <a:extLst>
              <a:ext uri="{FF2B5EF4-FFF2-40B4-BE49-F238E27FC236}">
                <a16:creationId xmlns:a16="http://schemas.microsoft.com/office/drawing/2014/main" id="{EB53808B-AE26-1998-9C64-AC0AC7E24081}"/>
              </a:ext>
            </a:extLst>
          </p:cNvPr>
          <p:cNvPicPr>
            <a:picLocks noChangeAspect="1"/>
          </p:cNvPicPr>
          <p:nvPr/>
        </p:nvPicPr>
        <p:blipFill>
          <a:blip r:embed="rId4"/>
          <a:stretch>
            <a:fillRect/>
          </a:stretch>
        </p:blipFill>
        <p:spPr>
          <a:xfrm>
            <a:off x="2658886" y="2564954"/>
            <a:ext cx="5711427" cy="3799716"/>
          </a:xfrm>
          <a:prstGeom prst="rect">
            <a:avLst/>
          </a:prstGeom>
        </p:spPr>
      </p:pic>
      <p:pic>
        <p:nvPicPr>
          <p:cNvPr id="5" name="Picture 4">
            <a:extLst>
              <a:ext uri="{FF2B5EF4-FFF2-40B4-BE49-F238E27FC236}">
                <a16:creationId xmlns:a16="http://schemas.microsoft.com/office/drawing/2014/main" id="{E135A27F-1ECB-C1B9-0659-2AC37BF838B9}"/>
              </a:ext>
            </a:extLst>
          </p:cNvPr>
          <p:cNvPicPr>
            <a:picLocks noChangeAspect="1"/>
          </p:cNvPicPr>
          <p:nvPr/>
        </p:nvPicPr>
        <p:blipFill>
          <a:blip r:embed="rId5"/>
          <a:stretch>
            <a:fillRect/>
          </a:stretch>
        </p:blipFill>
        <p:spPr>
          <a:xfrm>
            <a:off x="3046188" y="2490254"/>
            <a:ext cx="2906522" cy="3874416"/>
          </a:xfrm>
          <a:prstGeom prst="rect">
            <a:avLst/>
          </a:prstGeom>
        </p:spPr>
      </p:pic>
      <p:pic>
        <p:nvPicPr>
          <p:cNvPr id="8" name="Picture 7">
            <a:extLst>
              <a:ext uri="{FF2B5EF4-FFF2-40B4-BE49-F238E27FC236}">
                <a16:creationId xmlns:a16="http://schemas.microsoft.com/office/drawing/2014/main" id="{8080D865-A734-E27A-0D37-CC896AEA2273}"/>
              </a:ext>
            </a:extLst>
          </p:cNvPr>
          <p:cNvPicPr>
            <a:picLocks noChangeAspect="1"/>
          </p:cNvPicPr>
          <p:nvPr/>
        </p:nvPicPr>
        <p:blipFill>
          <a:blip r:embed="rId6"/>
          <a:stretch>
            <a:fillRect/>
          </a:stretch>
        </p:blipFill>
        <p:spPr>
          <a:xfrm>
            <a:off x="3431470" y="2321595"/>
            <a:ext cx="5615644" cy="4211733"/>
          </a:xfrm>
          <a:prstGeom prst="rect">
            <a:avLst/>
          </a:prstGeom>
        </p:spPr>
      </p:pic>
      <p:pic>
        <p:nvPicPr>
          <p:cNvPr id="10" name="Picture 9">
            <a:extLst>
              <a:ext uri="{FF2B5EF4-FFF2-40B4-BE49-F238E27FC236}">
                <a16:creationId xmlns:a16="http://schemas.microsoft.com/office/drawing/2014/main" id="{229A22AB-34B1-50A0-383D-395F1DA7CA56}"/>
              </a:ext>
            </a:extLst>
          </p:cNvPr>
          <p:cNvPicPr>
            <a:picLocks noChangeAspect="1"/>
          </p:cNvPicPr>
          <p:nvPr/>
        </p:nvPicPr>
        <p:blipFill>
          <a:blip r:embed="rId7"/>
          <a:stretch>
            <a:fillRect/>
          </a:stretch>
        </p:blipFill>
        <p:spPr>
          <a:xfrm>
            <a:off x="4751567" y="2321595"/>
            <a:ext cx="2705035" cy="4065478"/>
          </a:xfrm>
          <a:prstGeom prst="rect">
            <a:avLst/>
          </a:prstGeom>
        </p:spPr>
      </p:pic>
      <p:pic>
        <p:nvPicPr>
          <p:cNvPr id="12" name="Picture 11">
            <a:extLst>
              <a:ext uri="{FF2B5EF4-FFF2-40B4-BE49-F238E27FC236}">
                <a16:creationId xmlns:a16="http://schemas.microsoft.com/office/drawing/2014/main" id="{2366591F-6005-9886-3C51-D1915A3B4666}"/>
              </a:ext>
            </a:extLst>
          </p:cNvPr>
          <p:cNvPicPr>
            <a:picLocks noChangeAspect="1"/>
          </p:cNvPicPr>
          <p:nvPr/>
        </p:nvPicPr>
        <p:blipFill>
          <a:blip r:embed="rId8"/>
          <a:stretch>
            <a:fillRect/>
          </a:stretch>
        </p:blipFill>
        <p:spPr>
          <a:xfrm>
            <a:off x="5853000" y="2281492"/>
            <a:ext cx="2855714" cy="4291938"/>
          </a:xfrm>
          <a:prstGeom prst="rect">
            <a:avLst/>
          </a:prstGeom>
        </p:spPr>
      </p:pic>
      <p:pic>
        <p:nvPicPr>
          <p:cNvPr id="14" name="Picture 13">
            <a:extLst>
              <a:ext uri="{FF2B5EF4-FFF2-40B4-BE49-F238E27FC236}">
                <a16:creationId xmlns:a16="http://schemas.microsoft.com/office/drawing/2014/main" id="{CE674657-8C75-4513-85FD-F380B1179E1A}"/>
              </a:ext>
            </a:extLst>
          </p:cNvPr>
          <p:cNvPicPr>
            <a:picLocks noChangeAspect="1"/>
          </p:cNvPicPr>
          <p:nvPr/>
        </p:nvPicPr>
        <p:blipFill>
          <a:blip r:embed="rId9"/>
          <a:stretch>
            <a:fillRect/>
          </a:stretch>
        </p:blipFill>
        <p:spPr>
          <a:xfrm>
            <a:off x="7280857" y="1983480"/>
            <a:ext cx="3073420" cy="4619134"/>
          </a:xfrm>
          <a:prstGeom prst="rect">
            <a:avLst/>
          </a:prstGeom>
        </p:spPr>
      </p:pic>
      <p:sp>
        <p:nvSpPr>
          <p:cNvPr id="3" name="TextBox 2">
            <a:extLst>
              <a:ext uri="{FF2B5EF4-FFF2-40B4-BE49-F238E27FC236}">
                <a16:creationId xmlns:a16="http://schemas.microsoft.com/office/drawing/2014/main" id="{D2182E55-4B18-9A9C-6695-F8BF565117F9}"/>
              </a:ext>
            </a:extLst>
          </p:cNvPr>
          <p:cNvSpPr txBox="1"/>
          <p:nvPr/>
        </p:nvSpPr>
        <p:spPr>
          <a:xfrm>
            <a:off x="439705" y="4950845"/>
            <a:ext cx="2204652" cy="923330"/>
          </a:xfrm>
          <a:prstGeom prst="rect">
            <a:avLst/>
          </a:prstGeom>
          <a:noFill/>
        </p:spPr>
        <p:txBody>
          <a:bodyPr wrap="square" rtlCol="0">
            <a:spAutoFit/>
          </a:bodyPr>
          <a:lstStyle/>
          <a:p>
            <a:pPr algn="ctr"/>
            <a:r>
              <a:rPr lang="ro-RO" i="1" dirty="0"/>
              <a:t>Strasbourg (France)</a:t>
            </a:r>
          </a:p>
          <a:p>
            <a:pPr algn="ctr"/>
            <a:r>
              <a:rPr lang="en-GB" i="1" dirty="0"/>
              <a:t>15 October</a:t>
            </a:r>
          </a:p>
          <a:p>
            <a:pPr algn="ctr"/>
            <a:r>
              <a:rPr lang="ro-RO" i="1" dirty="0"/>
              <a:t>2025</a:t>
            </a:r>
            <a:endParaRPr lang="fr-FR" i="1" dirty="0"/>
          </a:p>
        </p:txBody>
      </p:sp>
    </p:spTree>
    <p:custDataLst>
      <p:tags r:id="rId1"/>
    </p:custDataLst>
    <p:extLst>
      <p:ext uri="{BB962C8B-B14F-4D97-AF65-F5344CB8AC3E}">
        <p14:creationId xmlns:p14="http://schemas.microsoft.com/office/powerpoint/2010/main" val="106574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9C54A77-D2C1-2F36-71D4-3F3EC672147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48E3F2B-649F-9F29-9143-E16B44F79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sp>
        <p:nvSpPr>
          <p:cNvPr id="9" name="Title 1">
            <a:extLst>
              <a:ext uri="{FF2B5EF4-FFF2-40B4-BE49-F238E27FC236}">
                <a16:creationId xmlns:a16="http://schemas.microsoft.com/office/drawing/2014/main" id="{9DE66D07-32A2-0EF9-7CDB-190786C4A7E3}"/>
              </a:ext>
            </a:extLst>
          </p:cNvPr>
          <p:cNvSpPr txBox="1">
            <a:spLocks/>
          </p:cNvSpPr>
          <p:nvPr/>
        </p:nvSpPr>
        <p:spPr>
          <a:xfrm>
            <a:off x="166996" y="1510732"/>
            <a:ext cx="11049643" cy="1089948"/>
          </a:xfrm>
          <a:prstGeom prst="rect">
            <a:avLst/>
          </a:prstGeom>
        </p:spPr>
        <p:txBody>
          <a:bodyPr vert="horz" lIns="91440" tIns="45720" rIns="91440" bIns="45720" rtlCol="0" anchor="ctr">
            <a:normAutofit fontScale="4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sz="6900" b="1" dirty="0">
                <a:effectLst>
                  <a:outerShdw blurRad="38100" dist="38100" dir="2700000" algn="tl">
                    <a:srgbClr val="000000">
                      <a:alpha val="43137"/>
                    </a:srgbClr>
                  </a:outerShdw>
                </a:effectLst>
              </a:rPr>
              <a:t>HELP </a:t>
            </a:r>
            <a:r>
              <a:rPr lang="en-GB" sz="6900" b="1" dirty="0">
                <a:effectLst>
                  <a:outerShdw blurRad="38100" dist="38100" dir="2700000" algn="tl">
                    <a:srgbClr val="000000">
                      <a:alpha val="43137"/>
                    </a:srgbClr>
                  </a:outerShdw>
                </a:effectLst>
              </a:rPr>
              <a:t>short course on Technology-facilitated Violence against </a:t>
            </a:r>
            <a:br>
              <a:rPr lang="en-GB" sz="6900" b="1" dirty="0">
                <a:effectLst>
                  <a:outerShdw blurRad="38100" dist="38100" dir="2700000" algn="tl">
                    <a:srgbClr val="000000">
                      <a:alpha val="43137"/>
                    </a:srgbClr>
                  </a:outerShdw>
                </a:effectLst>
              </a:rPr>
            </a:br>
            <a:r>
              <a:rPr lang="en-GB" sz="6900" b="1" dirty="0">
                <a:effectLst>
                  <a:outerShdw blurRad="38100" dist="38100" dir="2700000" algn="tl">
                    <a:srgbClr val="000000">
                      <a:alpha val="43137"/>
                    </a:srgbClr>
                  </a:outerShdw>
                </a:effectLst>
              </a:rPr>
              <a:t>Women and Girls</a:t>
            </a:r>
            <a:br>
              <a:rPr lang="ro-RO" dirty="0">
                <a:effectLst>
                  <a:outerShdw blurRad="38100" dist="38100" dir="2700000" algn="tl">
                    <a:srgbClr val="000000">
                      <a:alpha val="43137"/>
                    </a:srgbClr>
                  </a:outerShdw>
                </a:effectLst>
                <a:latin typeface="+mn-lt"/>
              </a:rPr>
            </a:br>
            <a:endParaRPr lang="fr-FR" i="1" dirty="0"/>
          </a:p>
        </p:txBody>
      </p:sp>
      <p:sp>
        <p:nvSpPr>
          <p:cNvPr id="11" name="TextBox 10">
            <a:extLst>
              <a:ext uri="{FF2B5EF4-FFF2-40B4-BE49-F238E27FC236}">
                <a16:creationId xmlns:a16="http://schemas.microsoft.com/office/drawing/2014/main" id="{A875653D-DD25-CF95-ED67-35CC00BE5DF5}"/>
              </a:ext>
            </a:extLst>
          </p:cNvPr>
          <p:cNvSpPr txBox="1"/>
          <p:nvPr/>
        </p:nvSpPr>
        <p:spPr>
          <a:xfrm>
            <a:off x="6426648" y="3152312"/>
            <a:ext cx="6021421" cy="2585323"/>
          </a:xfrm>
          <a:prstGeom prst="rect">
            <a:avLst/>
          </a:prstGeom>
          <a:noFill/>
        </p:spPr>
        <p:txBody>
          <a:bodyPr wrap="square" rtlCol="0">
            <a:spAutoFit/>
          </a:bodyPr>
          <a:lstStyle/>
          <a:p>
            <a:endParaRPr lang="ro-RO" dirty="0">
              <a:solidFill>
                <a:srgbClr val="0E3E8A"/>
              </a:solidFill>
            </a:endParaRPr>
          </a:p>
          <a:p>
            <a:endParaRPr lang="ro-RO" dirty="0">
              <a:solidFill>
                <a:srgbClr val="0E3E8A"/>
              </a:solidFill>
            </a:endParaRPr>
          </a:p>
          <a:p>
            <a:r>
              <a:rPr lang="ro-RO" dirty="0">
                <a:solidFill>
                  <a:srgbClr val="0E3E8A"/>
                </a:solidFill>
              </a:rPr>
              <a:t>Availabile in </a:t>
            </a:r>
            <a:r>
              <a:rPr lang="ro-RO" b="1" dirty="0">
                <a:solidFill>
                  <a:srgbClr val="0E3E8A"/>
                </a:solidFill>
              </a:rPr>
              <a:t>English</a:t>
            </a:r>
            <a:r>
              <a:rPr lang="en-GB" b="1" dirty="0">
                <a:solidFill>
                  <a:srgbClr val="0E3E8A"/>
                </a:solidFill>
              </a:rPr>
              <a:t> and French</a:t>
            </a:r>
            <a:endParaRPr lang="ro-RO" b="1" dirty="0">
              <a:solidFill>
                <a:srgbClr val="0E3E8A"/>
              </a:solidFill>
            </a:endParaRPr>
          </a:p>
          <a:p>
            <a:endParaRPr lang="ro-RO" i="1" dirty="0">
              <a:solidFill>
                <a:srgbClr val="0E3E8A"/>
              </a:solidFill>
            </a:endParaRPr>
          </a:p>
          <a:p>
            <a:r>
              <a:rPr lang="ro-RO" i="1" dirty="0">
                <a:solidFill>
                  <a:srgbClr val="0E3E8A"/>
                </a:solidFill>
              </a:rPr>
              <a:t>Published in </a:t>
            </a:r>
            <a:r>
              <a:rPr lang="en-GB" b="1" i="1" dirty="0">
                <a:solidFill>
                  <a:srgbClr val="0E3E8A"/>
                </a:solidFill>
              </a:rPr>
              <a:t>April</a:t>
            </a:r>
            <a:r>
              <a:rPr lang="ro-RO" b="1" i="1" dirty="0">
                <a:solidFill>
                  <a:srgbClr val="0E3E8A"/>
                </a:solidFill>
              </a:rPr>
              <a:t> 202</a:t>
            </a:r>
            <a:r>
              <a:rPr lang="en-GB" b="1" i="1" dirty="0">
                <a:solidFill>
                  <a:srgbClr val="0E3E8A"/>
                </a:solidFill>
              </a:rPr>
              <a:t>6</a:t>
            </a:r>
            <a:endParaRPr lang="ro-RO" b="1" i="1" dirty="0">
              <a:solidFill>
                <a:srgbClr val="0E3E8A"/>
              </a:solidFill>
            </a:endParaRPr>
          </a:p>
          <a:p>
            <a:endParaRPr lang="ro-RO" i="1" dirty="0">
              <a:solidFill>
                <a:srgbClr val="0E3E8A"/>
              </a:solidFill>
            </a:endParaRPr>
          </a:p>
          <a:p>
            <a:r>
              <a:rPr lang="en-GB" b="1" dirty="0">
                <a:solidFill>
                  <a:srgbClr val="0E3E8A"/>
                </a:solidFill>
              </a:rPr>
              <a:t>519</a:t>
            </a:r>
            <a:r>
              <a:rPr lang="ro-RO" b="1" dirty="0">
                <a:solidFill>
                  <a:srgbClr val="0E3E8A"/>
                </a:solidFill>
              </a:rPr>
              <a:t> enrolled users </a:t>
            </a:r>
            <a:r>
              <a:rPr lang="en-GB" dirty="0">
                <a:solidFill>
                  <a:srgbClr val="0E3E8A"/>
                </a:solidFill>
              </a:rPr>
              <a:t>(427 English version, 92 French version)</a:t>
            </a:r>
            <a:endParaRPr lang="ro-RO" dirty="0">
              <a:solidFill>
                <a:srgbClr val="0E3E8A"/>
              </a:solidFill>
            </a:endParaRPr>
          </a:p>
          <a:p>
            <a:endParaRPr lang="ro-RO" i="1" dirty="0"/>
          </a:p>
          <a:p>
            <a:endParaRPr lang="ro-RO" i="1" dirty="0"/>
          </a:p>
        </p:txBody>
      </p:sp>
      <p:sp>
        <p:nvSpPr>
          <p:cNvPr id="6" name="Rectangle 10">
            <a:extLst>
              <a:ext uri="{FF2B5EF4-FFF2-40B4-BE49-F238E27FC236}">
                <a16:creationId xmlns:a16="http://schemas.microsoft.com/office/drawing/2014/main" id="{C5FBFB58-FF4C-8229-771F-51182B4A6098}"/>
              </a:ext>
            </a:extLst>
          </p:cNvPr>
          <p:cNvSpPr>
            <a:spLocks noChangeArrowheads="1"/>
          </p:cNvSpPr>
          <p:nvPr/>
        </p:nvSpPr>
        <p:spPr bwMode="auto">
          <a:xfrm>
            <a:off x="6426648" y="2426895"/>
            <a:ext cx="2922595" cy="11541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600" b="0" i="0" u="none" strike="noStrike" cap="none" normalizeH="0" baseline="0" dirty="0">
                <a:ln>
                  <a:noFill/>
                </a:ln>
                <a:solidFill>
                  <a:srgbClr val="1D2125"/>
                </a:solidFill>
                <a:effectLst/>
                <a:latin typeface="Roboto" panose="02000000000000000000" pitchFamily="2" charset="0"/>
              </a:rPr>
              <a:t>  </a:t>
            </a:r>
            <a:r>
              <a:rPr kumimoji="0" lang="ro-RO" altLang="fr-FR" sz="600" b="0" i="0" u="none" strike="noStrike" cap="none" normalizeH="0" baseline="0" dirty="0">
                <a:ln>
                  <a:noFill/>
                </a:ln>
                <a:solidFill>
                  <a:srgbClr val="1D2125"/>
                </a:solidFill>
                <a:effectLst/>
                <a:latin typeface="Roboto" panose="02000000000000000000" pitchFamily="2" charset="0"/>
              </a:rPr>
              <a:t>                           </a:t>
            </a:r>
            <a:r>
              <a:rPr kumimoji="0" lang="fr-FR" altLang="fr-FR" sz="1600" b="1" i="0" u="none" strike="noStrike" cap="none" normalizeH="0" baseline="0" dirty="0">
                <a:ln>
                  <a:noFill/>
                </a:ln>
                <a:solidFill>
                  <a:srgbClr val="00838F"/>
                </a:solidFill>
                <a:effectLst/>
                <a:latin typeface="Roboto" panose="02000000000000000000" pitchFamily="2" charset="0"/>
                <a:hlinkClick r:id="rId4"/>
              </a:rPr>
              <a:t>Brief  </a:t>
            </a:r>
            <a:r>
              <a:rPr kumimoji="0" lang="fr-FR" altLang="fr-FR" sz="1600" b="1" i="0" u="none" strike="noStrike" cap="none" normalizeH="0" baseline="0" dirty="0">
                <a:ln>
                  <a:noFill/>
                </a:ln>
                <a:solidFill>
                  <a:srgbClr val="00838F"/>
                </a:solidFill>
                <a:effectLst/>
                <a:latin typeface="Roboto" panose="02000000000000000000" pitchFamily="2" charset="0"/>
              </a:rPr>
              <a:t> </a:t>
            </a:r>
            <a:r>
              <a:rPr kumimoji="0" lang="fr-FR" altLang="fr-FR" sz="5400" b="1" i="0" u="none" strike="noStrike" cap="none" normalizeH="0" baseline="0" dirty="0">
                <a:ln>
                  <a:noFill/>
                </a:ln>
                <a:solidFill>
                  <a:srgbClr val="00838F"/>
                </a:solidFill>
                <a:effectLst/>
                <a:latin typeface="Roboto" panose="02000000000000000000" pitchFamily="2" charset="0"/>
              </a:rPr>
              <a:t>     </a:t>
            </a:r>
            <a:r>
              <a:rPr lang="fr-FR" altLang="fr-FR" sz="2000" b="1" dirty="0">
                <a:solidFill>
                  <a:srgbClr val="1D2125"/>
                </a:solidFill>
                <a:latin typeface="Roboto" panose="02000000000000000000" pitchFamily="2" charset="0"/>
              </a:rPr>
              <a:t>3</a:t>
            </a:r>
            <a:r>
              <a:rPr kumimoji="0" lang="fr-FR" altLang="fr-FR" sz="2000" b="1" i="0" u="none" strike="noStrike" cap="none" normalizeH="0" baseline="0" dirty="0">
                <a:ln>
                  <a:noFill/>
                </a:ln>
                <a:solidFill>
                  <a:srgbClr val="1D2125"/>
                </a:solidFill>
                <a:effectLst/>
                <a:latin typeface="Roboto" panose="02000000000000000000" pitchFamily="2" charset="0"/>
              </a:rPr>
              <a:t>h 30 </a:t>
            </a:r>
            <a:endParaRPr kumimoji="0" lang="fr-FR" altLang="fr-FR" sz="600" b="0" i="0" u="none" strike="noStrike" cap="none" normalizeH="0" baseline="0" dirty="0">
              <a:ln>
                <a:noFill/>
              </a:ln>
              <a:solidFill>
                <a:srgbClr val="1D2125"/>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083" name="Picture 11" descr="Brief">
            <a:extLst>
              <a:ext uri="{FF2B5EF4-FFF2-40B4-BE49-F238E27FC236}">
                <a16:creationId xmlns:a16="http://schemas.microsoft.com/office/drawing/2014/main" id="{29A2D3B4-4668-26B7-F3C0-CAD4397543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6648" y="2638753"/>
            <a:ext cx="548339" cy="548339"/>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uration">
            <a:hlinkClick r:id="rId6"/>
            <a:extLst>
              <a:ext uri="{FF2B5EF4-FFF2-40B4-BE49-F238E27FC236}">
                <a16:creationId xmlns:a16="http://schemas.microsoft.com/office/drawing/2014/main" id="{79F3B32C-10D7-77F8-3D2C-0302F060BD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4559" y="2638752"/>
            <a:ext cx="548339" cy="54833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BAA1166-8733-25BD-27E2-3987197FAB1F}"/>
              </a:ext>
            </a:extLst>
          </p:cNvPr>
          <p:cNvPicPr>
            <a:picLocks noChangeAspect="1"/>
          </p:cNvPicPr>
          <p:nvPr/>
        </p:nvPicPr>
        <p:blipFill>
          <a:blip r:embed="rId8"/>
          <a:stretch>
            <a:fillRect/>
          </a:stretch>
        </p:blipFill>
        <p:spPr>
          <a:xfrm>
            <a:off x="705747" y="2600680"/>
            <a:ext cx="4851329" cy="2728579"/>
          </a:xfrm>
          <a:prstGeom prst="rect">
            <a:avLst/>
          </a:prstGeom>
        </p:spPr>
      </p:pic>
    </p:spTree>
    <p:custDataLst>
      <p:tags r:id="rId1"/>
    </p:custDataLst>
    <p:extLst>
      <p:ext uri="{BB962C8B-B14F-4D97-AF65-F5344CB8AC3E}">
        <p14:creationId xmlns:p14="http://schemas.microsoft.com/office/powerpoint/2010/main" val="4219618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29AA2-C541-53B0-5F27-CD36D0E5A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D256F6-7A8B-0338-3D7A-63DB62E1FED3}"/>
              </a:ext>
            </a:extLst>
          </p:cNvPr>
          <p:cNvSpPr>
            <a:spLocks noGrp="1"/>
          </p:cNvSpPr>
          <p:nvPr>
            <p:ph type="title"/>
          </p:nvPr>
        </p:nvSpPr>
        <p:spPr>
          <a:xfrm>
            <a:off x="438911" y="1321370"/>
            <a:ext cx="11027599" cy="1243584"/>
          </a:xfrm>
        </p:spPr>
        <p:txBody>
          <a:bodyPr>
            <a:normAutofit fontScale="90000"/>
          </a:bodyPr>
          <a:lstStyle/>
          <a:p>
            <a:br>
              <a:rPr lang="en-GB" sz="2900" dirty="0">
                <a:effectLst>
                  <a:outerShdw blurRad="38100" dist="38100" dir="2700000" algn="tl">
                    <a:srgbClr val="000000">
                      <a:alpha val="43137"/>
                    </a:srgbClr>
                  </a:outerShdw>
                </a:effectLst>
                <a:latin typeface="+mn-lt"/>
              </a:rPr>
            </a:br>
            <a:r>
              <a:rPr lang="en-US" sz="2700" dirty="0">
                <a:effectLst>
                  <a:outerShdw blurRad="38100" dist="38100" dir="2700000" algn="tl">
                    <a:srgbClr val="000000">
                      <a:alpha val="43137"/>
                    </a:srgbClr>
                  </a:outerShdw>
                </a:effectLst>
                <a:latin typeface="+mn-lt"/>
              </a:rPr>
              <a:t>Launch of the HELP course on Violence against Women and Domestic Violence (including the </a:t>
            </a:r>
            <a:r>
              <a:rPr lang="ro-RO" sz="2700" b="1" dirty="0">
                <a:effectLst>
                  <a:outerShdw blurRad="38100" dist="38100" dir="2700000" algn="tl">
                    <a:srgbClr val="000000">
                      <a:alpha val="43137"/>
                    </a:srgbClr>
                  </a:outerShdw>
                </a:effectLst>
              </a:rPr>
              <a:t>HELP </a:t>
            </a:r>
            <a:r>
              <a:rPr lang="en-GB" sz="2700" b="1" dirty="0">
                <a:effectLst>
                  <a:outerShdw blurRad="38100" dist="38100" dir="2700000" algn="tl">
                    <a:srgbClr val="000000">
                      <a:alpha val="43137"/>
                    </a:srgbClr>
                  </a:outerShdw>
                </a:effectLst>
              </a:rPr>
              <a:t>short course on Technology-facilitated Violence against </a:t>
            </a:r>
            <a:br>
              <a:rPr lang="en-GB" sz="2700" b="1" dirty="0">
                <a:effectLst>
                  <a:outerShdw blurRad="38100" dist="38100" dir="2700000" algn="tl">
                    <a:srgbClr val="000000">
                      <a:alpha val="43137"/>
                    </a:srgbClr>
                  </a:outerShdw>
                </a:effectLst>
              </a:rPr>
            </a:br>
            <a:r>
              <a:rPr lang="en-GB" sz="2700" b="1" dirty="0">
                <a:effectLst>
                  <a:outerShdw blurRad="38100" dist="38100" dir="2700000" algn="tl">
                    <a:srgbClr val="000000">
                      <a:alpha val="43137"/>
                    </a:srgbClr>
                  </a:outerShdw>
                </a:effectLst>
              </a:rPr>
              <a:t>Women and Girls)</a:t>
            </a:r>
            <a:br>
              <a:rPr lang="ro-RO" sz="2900" dirty="0">
                <a:effectLst>
                  <a:outerShdw blurRad="38100" dist="38100" dir="2700000" algn="tl">
                    <a:srgbClr val="000000">
                      <a:alpha val="43137"/>
                    </a:srgbClr>
                  </a:outerShdw>
                </a:effectLst>
                <a:latin typeface="+mn-lt"/>
              </a:rPr>
            </a:br>
            <a:endParaRPr lang="fr-FR" sz="2900" i="1" dirty="0"/>
          </a:p>
        </p:txBody>
      </p:sp>
      <p:sp>
        <p:nvSpPr>
          <p:cNvPr id="3" name="TextBox 2">
            <a:extLst>
              <a:ext uri="{FF2B5EF4-FFF2-40B4-BE49-F238E27FC236}">
                <a16:creationId xmlns:a16="http://schemas.microsoft.com/office/drawing/2014/main" id="{B33B7E95-F9C6-D155-9FE5-3CCDAD21F842}"/>
              </a:ext>
            </a:extLst>
          </p:cNvPr>
          <p:cNvSpPr txBox="1"/>
          <p:nvPr/>
        </p:nvSpPr>
        <p:spPr>
          <a:xfrm>
            <a:off x="439705" y="4950845"/>
            <a:ext cx="2204652" cy="646331"/>
          </a:xfrm>
          <a:prstGeom prst="rect">
            <a:avLst/>
          </a:prstGeom>
          <a:noFill/>
        </p:spPr>
        <p:txBody>
          <a:bodyPr wrap="square" rtlCol="0">
            <a:spAutoFit/>
          </a:bodyPr>
          <a:lstStyle/>
          <a:p>
            <a:pPr algn="ctr"/>
            <a:r>
              <a:rPr lang="en-GB" i="1" dirty="0"/>
              <a:t>Brussels</a:t>
            </a:r>
            <a:r>
              <a:rPr lang="ro-RO" i="1" dirty="0"/>
              <a:t> (</a:t>
            </a:r>
            <a:r>
              <a:rPr lang="en-GB" i="1" dirty="0"/>
              <a:t>Belgium</a:t>
            </a:r>
            <a:r>
              <a:rPr lang="ro-RO" i="1" dirty="0"/>
              <a:t>)</a:t>
            </a:r>
          </a:p>
          <a:p>
            <a:pPr algn="ctr"/>
            <a:r>
              <a:rPr lang="en-GB" i="1" dirty="0"/>
              <a:t>26 February 2026</a:t>
            </a:r>
            <a:endParaRPr lang="fr-FR" i="1" dirty="0"/>
          </a:p>
        </p:txBody>
      </p:sp>
      <p:pic>
        <p:nvPicPr>
          <p:cNvPr id="9" name="Picture 8">
            <a:extLst>
              <a:ext uri="{FF2B5EF4-FFF2-40B4-BE49-F238E27FC236}">
                <a16:creationId xmlns:a16="http://schemas.microsoft.com/office/drawing/2014/main" id="{F3B37848-1C8D-874A-9CC8-6D41E6A3F376}"/>
              </a:ext>
            </a:extLst>
          </p:cNvPr>
          <p:cNvPicPr>
            <a:picLocks noChangeAspect="1"/>
          </p:cNvPicPr>
          <p:nvPr/>
        </p:nvPicPr>
        <p:blipFill>
          <a:blip r:embed="rId3"/>
          <a:stretch>
            <a:fillRect/>
          </a:stretch>
        </p:blipFill>
        <p:spPr>
          <a:xfrm>
            <a:off x="3324098" y="2328326"/>
            <a:ext cx="3126731" cy="4116267"/>
          </a:xfrm>
          <a:prstGeom prst="rect">
            <a:avLst/>
          </a:prstGeom>
        </p:spPr>
      </p:pic>
      <p:pic>
        <p:nvPicPr>
          <p:cNvPr id="13" name="Picture 12">
            <a:extLst>
              <a:ext uri="{FF2B5EF4-FFF2-40B4-BE49-F238E27FC236}">
                <a16:creationId xmlns:a16="http://schemas.microsoft.com/office/drawing/2014/main" id="{24588E5E-B58A-1EEA-646E-AD79673E87FB}"/>
              </a:ext>
            </a:extLst>
          </p:cNvPr>
          <p:cNvPicPr>
            <a:picLocks noChangeAspect="1"/>
          </p:cNvPicPr>
          <p:nvPr/>
        </p:nvPicPr>
        <p:blipFill>
          <a:blip r:embed="rId4"/>
          <a:stretch>
            <a:fillRect/>
          </a:stretch>
        </p:blipFill>
        <p:spPr>
          <a:xfrm>
            <a:off x="4503349" y="2914047"/>
            <a:ext cx="6569970" cy="2899081"/>
          </a:xfrm>
          <a:prstGeom prst="rect">
            <a:avLst/>
          </a:prstGeom>
        </p:spPr>
      </p:pic>
      <p:pic>
        <p:nvPicPr>
          <p:cNvPr id="16" name="Picture 15">
            <a:extLst>
              <a:ext uri="{FF2B5EF4-FFF2-40B4-BE49-F238E27FC236}">
                <a16:creationId xmlns:a16="http://schemas.microsoft.com/office/drawing/2014/main" id="{93B10A21-2119-72EF-57E1-C3E457B8C665}"/>
              </a:ext>
            </a:extLst>
          </p:cNvPr>
          <p:cNvPicPr>
            <a:picLocks noChangeAspect="1"/>
          </p:cNvPicPr>
          <p:nvPr/>
        </p:nvPicPr>
        <p:blipFill>
          <a:blip r:embed="rId5"/>
          <a:stretch>
            <a:fillRect/>
          </a:stretch>
        </p:blipFill>
        <p:spPr>
          <a:xfrm>
            <a:off x="3887183" y="2384128"/>
            <a:ext cx="5690377" cy="3070491"/>
          </a:xfrm>
          <a:prstGeom prst="rect">
            <a:avLst/>
          </a:prstGeom>
        </p:spPr>
      </p:pic>
      <p:pic>
        <p:nvPicPr>
          <p:cNvPr id="4102" name="Picture 6">
            <a:extLst>
              <a:ext uri="{FF2B5EF4-FFF2-40B4-BE49-F238E27FC236}">
                <a16:creationId xmlns:a16="http://schemas.microsoft.com/office/drawing/2014/main" id="{8A4DDE6C-4538-3E54-67B9-1EC6B063FB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655" y="2929287"/>
            <a:ext cx="1524000"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4D423483-2D2E-F7CA-272E-6333C80D1B24}"/>
              </a:ext>
            </a:extLst>
          </p:cNvPr>
          <p:cNvPicPr>
            <a:picLocks noChangeAspect="1"/>
          </p:cNvPicPr>
          <p:nvPr/>
        </p:nvPicPr>
        <p:blipFill>
          <a:blip r:embed="rId7"/>
          <a:stretch>
            <a:fillRect/>
          </a:stretch>
        </p:blipFill>
        <p:spPr>
          <a:xfrm>
            <a:off x="5345297" y="2490281"/>
            <a:ext cx="6048375" cy="3429000"/>
          </a:xfrm>
          <a:prstGeom prst="rect">
            <a:avLst/>
          </a:prstGeom>
        </p:spPr>
      </p:pic>
      <p:pic>
        <p:nvPicPr>
          <p:cNvPr id="22" name="Picture 21">
            <a:extLst>
              <a:ext uri="{FF2B5EF4-FFF2-40B4-BE49-F238E27FC236}">
                <a16:creationId xmlns:a16="http://schemas.microsoft.com/office/drawing/2014/main" id="{7351F312-4C21-4A3A-F704-76F917802D4A}"/>
              </a:ext>
            </a:extLst>
          </p:cNvPr>
          <p:cNvPicPr>
            <a:picLocks noChangeAspect="1"/>
          </p:cNvPicPr>
          <p:nvPr/>
        </p:nvPicPr>
        <p:blipFill>
          <a:blip r:embed="rId8"/>
          <a:stretch>
            <a:fillRect/>
          </a:stretch>
        </p:blipFill>
        <p:spPr>
          <a:xfrm>
            <a:off x="4659101" y="2684127"/>
            <a:ext cx="6635244" cy="3641293"/>
          </a:xfrm>
          <a:prstGeom prst="rect">
            <a:avLst/>
          </a:prstGeom>
        </p:spPr>
      </p:pic>
    </p:spTree>
    <p:custDataLst>
      <p:tags r:id="rId1"/>
    </p:custDataLst>
    <p:extLst>
      <p:ext uri="{BB962C8B-B14F-4D97-AF65-F5344CB8AC3E}">
        <p14:creationId xmlns:p14="http://schemas.microsoft.com/office/powerpoint/2010/main" val="138970804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D34978E-75F3-9EF7-5AEB-94D5888AD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2ED3C-C3C6-172E-2C71-51DE5E14A981}"/>
              </a:ext>
            </a:extLst>
          </p:cNvPr>
          <p:cNvSpPr>
            <a:spLocks noGrp="1"/>
          </p:cNvSpPr>
          <p:nvPr>
            <p:ph type="title"/>
          </p:nvPr>
        </p:nvSpPr>
        <p:spPr>
          <a:xfrm>
            <a:off x="638338" y="1732862"/>
            <a:ext cx="10515600" cy="1089948"/>
          </a:xfrm>
        </p:spPr>
        <p:txBody>
          <a:bodyPr>
            <a:normAutofit fontScale="90000"/>
          </a:bodyPr>
          <a:lstStyle/>
          <a:p>
            <a:r>
              <a:rPr lang="ro-RO" dirty="0">
                <a:solidFill>
                  <a:schemeClr val="accent1">
                    <a:lumMod val="75000"/>
                  </a:schemeClr>
                </a:solidFill>
                <a:effectLst>
                  <a:outerShdw blurRad="38100" dist="38100" dir="2700000" algn="tl">
                    <a:srgbClr val="000000">
                      <a:alpha val="43137"/>
                    </a:srgbClr>
                  </a:outerShdw>
                </a:effectLst>
                <a:latin typeface="+mn-lt"/>
              </a:rPr>
              <a:t>HELP in the EU I</a:t>
            </a:r>
            <a:r>
              <a:rPr lang="en-GB" dirty="0">
                <a:solidFill>
                  <a:schemeClr val="accent1">
                    <a:lumMod val="75000"/>
                  </a:schemeClr>
                </a:solidFill>
                <a:effectLst>
                  <a:outerShdw blurRad="38100" dist="38100" dir="2700000" algn="tl">
                    <a:srgbClr val="000000">
                      <a:alpha val="43137"/>
                    </a:srgbClr>
                  </a:outerShdw>
                </a:effectLst>
                <a:latin typeface="+mn-lt"/>
              </a:rPr>
              <a:t>V</a:t>
            </a:r>
            <a:r>
              <a:rPr lang="ro-RO" dirty="0">
                <a:solidFill>
                  <a:schemeClr val="accent1">
                    <a:lumMod val="75000"/>
                  </a:schemeClr>
                </a:solidFill>
                <a:effectLst>
                  <a:outerShdw blurRad="38100" dist="38100" dir="2700000" algn="tl">
                    <a:srgbClr val="000000">
                      <a:alpha val="43137"/>
                    </a:srgbClr>
                  </a:outerShdw>
                </a:effectLst>
                <a:latin typeface="+mn-lt"/>
              </a:rPr>
              <a:t> - Achievements </a:t>
            </a:r>
            <a:br>
              <a:rPr lang="ro-RO" dirty="0">
                <a:effectLst>
                  <a:outerShdw blurRad="38100" dist="38100" dir="2700000" algn="tl">
                    <a:srgbClr val="000000">
                      <a:alpha val="43137"/>
                    </a:srgbClr>
                  </a:outerShdw>
                </a:effectLst>
                <a:latin typeface="+mn-lt"/>
              </a:rPr>
            </a:br>
            <a:endParaRPr lang="fr-FR" i="1" dirty="0"/>
          </a:p>
        </p:txBody>
      </p:sp>
      <p:sp>
        <p:nvSpPr>
          <p:cNvPr id="3" name="Content Placeholder 2">
            <a:extLst>
              <a:ext uri="{FF2B5EF4-FFF2-40B4-BE49-F238E27FC236}">
                <a16:creationId xmlns:a16="http://schemas.microsoft.com/office/drawing/2014/main" id="{6D3B80F0-9B4A-04E1-058E-679D74395CE3}"/>
              </a:ext>
            </a:extLst>
          </p:cNvPr>
          <p:cNvSpPr>
            <a:spLocks noGrp="1"/>
          </p:cNvSpPr>
          <p:nvPr>
            <p:ph idx="1"/>
          </p:nvPr>
        </p:nvSpPr>
        <p:spPr>
          <a:xfrm>
            <a:off x="239201" y="2369501"/>
            <a:ext cx="10515600" cy="4351338"/>
          </a:xfrm>
        </p:spPr>
        <p:txBody>
          <a:bodyPr>
            <a:normAutofit/>
          </a:bodyPr>
          <a:lstStyle/>
          <a:p>
            <a:pPr>
              <a:buClr>
                <a:schemeClr val="accent4">
                  <a:lumMod val="75000"/>
                </a:schemeClr>
              </a:buClr>
              <a:buFont typeface="Wingdings" panose="05000000000000000000" pitchFamily="2" charset="2"/>
              <a:buChar char="§"/>
            </a:pPr>
            <a:r>
              <a:rPr lang="en-GB" b="1" dirty="0">
                <a:solidFill>
                  <a:schemeClr val="accent1">
                    <a:lumMod val="75000"/>
                  </a:schemeClr>
                </a:solidFill>
              </a:rPr>
              <a:t>Updating two HELP courses</a:t>
            </a:r>
            <a:endParaRPr lang="en-US" b="1" dirty="0">
              <a:solidFill>
                <a:schemeClr val="accent1">
                  <a:lumMod val="75000"/>
                </a:schemeClr>
              </a:solidFill>
            </a:endParaRPr>
          </a:p>
          <a:p>
            <a:pPr lvl="1">
              <a:buClr>
                <a:schemeClr val="accent4">
                  <a:lumMod val="75000"/>
                </a:schemeClr>
              </a:buClr>
              <a:buFont typeface="Wingdings" panose="05000000000000000000" pitchFamily="2" charset="2"/>
              <a:buChar char="§"/>
            </a:pPr>
            <a:r>
              <a:rPr lang="en-US" sz="2000" b="1" dirty="0">
                <a:solidFill>
                  <a:schemeClr val="accent1">
                    <a:lumMod val="75000"/>
                  </a:schemeClr>
                </a:solidFill>
              </a:rPr>
              <a:t>Data Protection and Privacy Rights</a:t>
            </a:r>
          </a:p>
        </p:txBody>
      </p:sp>
      <p:pic>
        <p:nvPicPr>
          <p:cNvPr id="4" name="Picture 3">
            <a:extLst>
              <a:ext uri="{FF2B5EF4-FFF2-40B4-BE49-F238E27FC236}">
                <a16:creationId xmlns:a16="http://schemas.microsoft.com/office/drawing/2014/main" id="{AE34D1BA-02DD-020F-2E45-0DDCA93FC6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pic>
        <p:nvPicPr>
          <p:cNvPr id="6" name="Picture 5">
            <a:extLst>
              <a:ext uri="{FF2B5EF4-FFF2-40B4-BE49-F238E27FC236}">
                <a16:creationId xmlns:a16="http://schemas.microsoft.com/office/drawing/2014/main" id="{A90D9155-030C-230F-07B3-9C159715D17E}"/>
              </a:ext>
            </a:extLst>
          </p:cNvPr>
          <p:cNvPicPr>
            <a:picLocks noChangeAspect="1"/>
          </p:cNvPicPr>
          <p:nvPr/>
        </p:nvPicPr>
        <p:blipFill>
          <a:blip r:embed="rId4"/>
          <a:stretch>
            <a:fillRect/>
          </a:stretch>
        </p:blipFill>
        <p:spPr>
          <a:xfrm>
            <a:off x="5057177" y="2369501"/>
            <a:ext cx="6309442" cy="3674248"/>
          </a:xfrm>
          <a:prstGeom prst="rect">
            <a:avLst/>
          </a:prstGeom>
        </p:spPr>
      </p:pic>
    </p:spTree>
    <p:custDataLst>
      <p:tags r:id="rId1"/>
    </p:custDataLst>
    <p:extLst>
      <p:ext uri="{BB962C8B-B14F-4D97-AF65-F5344CB8AC3E}">
        <p14:creationId xmlns:p14="http://schemas.microsoft.com/office/powerpoint/2010/main" val="2049064765"/>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D0F7AEB-1C19-06E1-5A99-940C2A759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C4272D-3974-BBAD-F7D8-A9F805705D12}"/>
              </a:ext>
            </a:extLst>
          </p:cNvPr>
          <p:cNvSpPr>
            <a:spLocks noGrp="1"/>
          </p:cNvSpPr>
          <p:nvPr>
            <p:ph type="title"/>
          </p:nvPr>
        </p:nvSpPr>
        <p:spPr>
          <a:xfrm>
            <a:off x="638338" y="1732862"/>
            <a:ext cx="10515600" cy="1089948"/>
          </a:xfrm>
        </p:spPr>
        <p:txBody>
          <a:bodyPr>
            <a:normAutofit fontScale="90000"/>
          </a:bodyPr>
          <a:lstStyle/>
          <a:p>
            <a:r>
              <a:rPr lang="ro-RO" dirty="0">
                <a:solidFill>
                  <a:schemeClr val="accent1">
                    <a:lumMod val="75000"/>
                  </a:schemeClr>
                </a:solidFill>
                <a:effectLst>
                  <a:outerShdw blurRad="38100" dist="38100" dir="2700000" algn="tl">
                    <a:srgbClr val="000000">
                      <a:alpha val="43137"/>
                    </a:srgbClr>
                  </a:outerShdw>
                </a:effectLst>
                <a:latin typeface="+mn-lt"/>
              </a:rPr>
              <a:t>HELP in the EU I</a:t>
            </a:r>
            <a:r>
              <a:rPr lang="en-GB" dirty="0">
                <a:solidFill>
                  <a:schemeClr val="accent1">
                    <a:lumMod val="75000"/>
                  </a:schemeClr>
                </a:solidFill>
                <a:effectLst>
                  <a:outerShdw blurRad="38100" dist="38100" dir="2700000" algn="tl">
                    <a:srgbClr val="000000">
                      <a:alpha val="43137"/>
                    </a:srgbClr>
                  </a:outerShdw>
                </a:effectLst>
                <a:latin typeface="+mn-lt"/>
              </a:rPr>
              <a:t>V</a:t>
            </a:r>
            <a:r>
              <a:rPr lang="ro-RO" dirty="0">
                <a:solidFill>
                  <a:schemeClr val="accent1">
                    <a:lumMod val="75000"/>
                  </a:schemeClr>
                </a:solidFill>
                <a:effectLst>
                  <a:outerShdw blurRad="38100" dist="38100" dir="2700000" algn="tl">
                    <a:srgbClr val="000000">
                      <a:alpha val="43137"/>
                    </a:srgbClr>
                  </a:outerShdw>
                </a:effectLst>
                <a:latin typeface="+mn-lt"/>
              </a:rPr>
              <a:t> - Achievements </a:t>
            </a:r>
            <a:br>
              <a:rPr lang="ro-RO" dirty="0">
                <a:effectLst>
                  <a:outerShdw blurRad="38100" dist="38100" dir="2700000" algn="tl">
                    <a:srgbClr val="000000">
                      <a:alpha val="43137"/>
                    </a:srgbClr>
                  </a:outerShdw>
                </a:effectLst>
                <a:latin typeface="+mn-lt"/>
              </a:rPr>
            </a:br>
            <a:endParaRPr lang="fr-FR" i="1" dirty="0"/>
          </a:p>
        </p:txBody>
      </p:sp>
      <p:sp>
        <p:nvSpPr>
          <p:cNvPr id="3" name="Content Placeholder 2">
            <a:extLst>
              <a:ext uri="{FF2B5EF4-FFF2-40B4-BE49-F238E27FC236}">
                <a16:creationId xmlns:a16="http://schemas.microsoft.com/office/drawing/2014/main" id="{00576021-EE85-78BA-F164-5D6267D8AC93}"/>
              </a:ext>
            </a:extLst>
          </p:cNvPr>
          <p:cNvSpPr>
            <a:spLocks noGrp="1"/>
          </p:cNvSpPr>
          <p:nvPr>
            <p:ph idx="1"/>
          </p:nvPr>
        </p:nvSpPr>
        <p:spPr>
          <a:xfrm>
            <a:off x="239201" y="2369501"/>
            <a:ext cx="10515600" cy="4351338"/>
          </a:xfrm>
        </p:spPr>
        <p:txBody>
          <a:bodyPr>
            <a:normAutofit/>
          </a:bodyPr>
          <a:lstStyle/>
          <a:p>
            <a:pPr>
              <a:buClr>
                <a:schemeClr val="accent4">
                  <a:lumMod val="75000"/>
                </a:schemeClr>
              </a:buClr>
              <a:buFont typeface="Wingdings" panose="05000000000000000000" pitchFamily="2" charset="2"/>
              <a:buChar char="§"/>
            </a:pPr>
            <a:r>
              <a:rPr lang="en-GB" sz="3600" b="1" dirty="0">
                <a:solidFill>
                  <a:schemeClr val="accent1">
                    <a:lumMod val="75000"/>
                  </a:schemeClr>
                </a:solidFill>
              </a:rPr>
              <a:t>Updating two HELP courses</a:t>
            </a:r>
            <a:endParaRPr lang="en-US" sz="3600" b="1" dirty="0">
              <a:solidFill>
                <a:schemeClr val="accent1">
                  <a:lumMod val="75000"/>
                </a:schemeClr>
              </a:solidFill>
            </a:endParaRPr>
          </a:p>
          <a:p>
            <a:pPr lvl="1">
              <a:buClr>
                <a:schemeClr val="accent4">
                  <a:lumMod val="75000"/>
                </a:schemeClr>
              </a:buClr>
              <a:buFont typeface="Wingdings" panose="05000000000000000000" pitchFamily="2" charset="2"/>
              <a:buChar char="§"/>
            </a:pPr>
            <a:r>
              <a:rPr lang="en-US" sz="2800" b="1" dirty="0">
                <a:solidFill>
                  <a:schemeClr val="accent1">
                    <a:lumMod val="75000"/>
                  </a:schemeClr>
                </a:solidFill>
              </a:rPr>
              <a:t>Hate Crime</a:t>
            </a:r>
            <a:endParaRPr lang="ro-RO" sz="2000" dirty="0">
              <a:solidFill>
                <a:schemeClr val="accent1">
                  <a:lumMod val="75000"/>
                </a:schemeClr>
              </a:solidFill>
            </a:endParaRPr>
          </a:p>
        </p:txBody>
      </p:sp>
      <p:pic>
        <p:nvPicPr>
          <p:cNvPr id="4" name="Picture 3">
            <a:extLst>
              <a:ext uri="{FF2B5EF4-FFF2-40B4-BE49-F238E27FC236}">
                <a16:creationId xmlns:a16="http://schemas.microsoft.com/office/drawing/2014/main" id="{2D45B582-72D3-3CEF-5DFD-505457D99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pic>
        <p:nvPicPr>
          <p:cNvPr id="7" name="Picture 6">
            <a:extLst>
              <a:ext uri="{FF2B5EF4-FFF2-40B4-BE49-F238E27FC236}">
                <a16:creationId xmlns:a16="http://schemas.microsoft.com/office/drawing/2014/main" id="{52CDA9B0-4DD4-C6DB-DD48-30ADA6492893}"/>
              </a:ext>
            </a:extLst>
          </p:cNvPr>
          <p:cNvPicPr>
            <a:picLocks noChangeAspect="1"/>
          </p:cNvPicPr>
          <p:nvPr/>
        </p:nvPicPr>
        <p:blipFill>
          <a:blip r:embed="rId4"/>
          <a:stretch>
            <a:fillRect/>
          </a:stretch>
        </p:blipFill>
        <p:spPr>
          <a:xfrm>
            <a:off x="5240345" y="2899102"/>
            <a:ext cx="6323347" cy="3530882"/>
          </a:xfrm>
          <a:prstGeom prst="rect">
            <a:avLst/>
          </a:prstGeom>
        </p:spPr>
      </p:pic>
    </p:spTree>
    <p:custDataLst>
      <p:tags r:id="rId1"/>
    </p:custDataLst>
    <p:extLst>
      <p:ext uri="{BB962C8B-B14F-4D97-AF65-F5344CB8AC3E}">
        <p14:creationId xmlns:p14="http://schemas.microsoft.com/office/powerpoint/2010/main" val="3453409348"/>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C5D44-533D-1D13-63AE-BBF14572DF18}"/>
              </a:ext>
            </a:extLst>
          </p:cNvPr>
          <p:cNvSpPr>
            <a:spLocks noGrp="1"/>
          </p:cNvSpPr>
          <p:nvPr>
            <p:ph type="title"/>
          </p:nvPr>
        </p:nvSpPr>
        <p:spPr>
          <a:xfrm>
            <a:off x="123176" y="891752"/>
            <a:ext cx="5088455" cy="1243584"/>
          </a:xfrm>
        </p:spPr>
        <p:txBody>
          <a:bodyPr>
            <a:normAutofit fontScale="90000"/>
          </a:bodyPr>
          <a:lstStyle/>
          <a:p>
            <a:br>
              <a:rPr lang="en-GB" sz="2900" dirty="0">
                <a:effectLst>
                  <a:outerShdw blurRad="38100" dist="38100" dir="2700000" algn="tl">
                    <a:srgbClr val="000000">
                      <a:alpha val="43137"/>
                    </a:srgbClr>
                  </a:outerShdw>
                </a:effectLst>
                <a:latin typeface="+mn-lt"/>
              </a:rPr>
            </a:br>
            <a:r>
              <a:rPr lang="ro-RO" sz="2900" dirty="0">
                <a:solidFill>
                  <a:schemeClr val="accent1">
                    <a:lumMod val="75000"/>
                  </a:schemeClr>
                </a:solidFill>
                <a:effectLst>
                  <a:outerShdw blurRad="38100" dist="38100" dir="2700000" algn="tl">
                    <a:srgbClr val="000000">
                      <a:alpha val="43137"/>
                    </a:srgbClr>
                  </a:outerShdw>
                </a:effectLst>
                <a:latin typeface="+mn-lt"/>
              </a:rPr>
              <a:t>HELP in the EU I</a:t>
            </a:r>
            <a:r>
              <a:rPr lang="en-GB" sz="2900" dirty="0">
                <a:solidFill>
                  <a:schemeClr val="accent1">
                    <a:lumMod val="75000"/>
                  </a:schemeClr>
                </a:solidFill>
                <a:effectLst>
                  <a:outerShdw blurRad="38100" dist="38100" dir="2700000" algn="tl">
                    <a:srgbClr val="000000">
                      <a:alpha val="43137"/>
                    </a:srgbClr>
                  </a:outerShdw>
                </a:effectLst>
                <a:latin typeface="+mn-lt"/>
              </a:rPr>
              <a:t>V</a:t>
            </a:r>
            <a:r>
              <a:rPr lang="ro-RO" sz="2900" dirty="0">
                <a:solidFill>
                  <a:schemeClr val="accent1">
                    <a:lumMod val="75000"/>
                  </a:schemeClr>
                </a:solidFill>
                <a:effectLst>
                  <a:outerShdw blurRad="38100" dist="38100" dir="2700000" algn="tl">
                    <a:srgbClr val="000000">
                      <a:alpha val="43137"/>
                    </a:srgbClr>
                  </a:outerShdw>
                </a:effectLst>
                <a:latin typeface="+mn-lt"/>
              </a:rPr>
              <a:t> </a:t>
            </a:r>
            <a:r>
              <a:rPr lang="en-GB" sz="2900" dirty="0">
                <a:solidFill>
                  <a:schemeClr val="accent1">
                    <a:lumMod val="75000"/>
                  </a:schemeClr>
                </a:solidFill>
                <a:effectLst>
                  <a:outerShdw blurRad="38100" dist="38100" dir="2700000" algn="tl">
                    <a:srgbClr val="000000">
                      <a:alpha val="43137"/>
                    </a:srgbClr>
                  </a:outerShdw>
                </a:effectLst>
                <a:latin typeface="+mn-lt"/>
              </a:rPr>
              <a:t> -</a:t>
            </a:r>
            <a:r>
              <a:rPr lang="ro-RO" sz="2900" dirty="0">
                <a:solidFill>
                  <a:schemeClr val="accent1">
                    <a:lumMod val="75000"/>
                  </a:schemeClr>
                </a:solidFill>
                <a:effectLst>
                  <a:outerShdw blurRad="38100" dist="38100" dir="2700000" algn="tl">
                    <a:srgbClr val="000000">
                      <a:alpha val="43137"/>
                    </a:srgbClr>
                  </a:outerShdw>
                </a:effectLst>
                <a:latin typeface="+mn-lt"/>
              </a:rPr>
              <a:t>Achievements</a:t>
            </a:r>
            <a:br>
              <a:rPr lang="ro-RO" sz="2900" dirty="0">
                <a:effectLst>
                  <a:outerShdw blurRad="38100" dist="38100" dir="2700000" algn="tl">
                    <a:srgbClr val="000000">
                      <a:alpha val="43137"/>
                    </a:srgbClr>
                  </a:outerShdw>
                </a:effectLst>
                <a:latin typeface="+mn-lt"/>
              </a:rPr>
            </a:br>
            <a:endParaRPr lang="fr-FR" sz="2900" i="1" dirty="0"/>
          </a:p>
        </p:txBody>
      </p:sp>
      <p:sp>
        <p:nvSpPr>
          <p:cNvPr id="3" name="Content Placeholder 2">
            <a:extLst>
              <a:ext uri="{FF2B5EF4-FFF2-40B4-BE49-F238E27FC236}">
                <a16:creationId xmlns:a16="http://schemas.microsoft.com/office/drawing/2014/main" id="{014A9973-1D66-6EE1-512C-1A9C25564ECF}"/>
              </a:ext>
            </a:extLst>
          </p:cNvPr>
          <p:cNvSpPr>
            <a:spLocks noGrp="1"/>
          </p:cNvSpPr>
          <p:nvPr>
            <p:ph idx="1"/>
          </p:nvPr>
        </p:nvSpPr>
        <p:spPr>
          <a:xfrm>
            <a:off x="123176" y="1752159"/>
            <a:ext cx="10759919" cy="3796749"/>
          </a:xfrm>
        </p:spPr>
        <p:txBody>
          <a:bodyPr>
            <a:normAutofit/>
          </a:bodyPr>
          <a:lstStyle/>
          <a:p>
            <a:pPr marL="0" indent="0" algn="l">
              <a:buNone/>
            </a:pPr>
            <a:r>
              <a:rPr lang="en-US" sz="1800" b="0" i="0" u="none" strike="noStrike" baseline="0" dirty="0">
                <a:solidFill>
                  <a:schemeClr val="accent1">
                    <a:lumMod val="75000"/>
                  </a:schemeClr>
                </a:solidFill>
                <a:latin typeface="TimesNewRomanPSMT"/>
              </a:rPr>
              <a:t>- Adaptation of HELP online courses and launch in tutored format for at least </a:t>
            </a:r>
            <a:r>
              <a:rPr lang="en-GB" sz="1800" b="1" i="0" u="none" strike="noStrike" baseline="0" dirty="0">
                <a:solidFill>
                  <a:schemeClr val="accent1">
                    <a:lumMod val="75000"/>
                  </a:schemeClr>
                </a:solidFill>
                <a:latin typeface="TimesNewRomanPSMT"/>
              </a:rPr>
              <a:t>900 legal professionals</a:t>
            </a:r>
            <a:endParaRPr lang="en-GB" sz="1800" b="0" i="0" u="none" strike="noStrike" baseline="0" dirty="0">
              <a:solidFill>
                <a:schemeClr val="accent1">
                  <a:lumMod val="75000"/>
                </a:schemeClr>
              </a:solidFill>
              <a:latin typeface="TimesNewRomanPSMT"/>
            </a:endParaRPr>
          </a:p>
        </p:txBody>
      </p:sp>
      <p:pic>
        <p:nvPicPr>
          <p:cNvPr id="4" name="Picture 3">
            <a:extLst>
              <a:ext uri="{FF2B5EF4-FFF2-40B4-BE49-F238E27FC236}">
                <a16:creationId xmlns:a16="http://schemas.microsoft.com/office/drawing/2014/main" id="{EC788448-F872-D0B1-B175-5FC5BD3CD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graphicFrame>
        <p:nvGraphicFramePr>
          <p:cNvPr id="6" name="Content Placeholder 3">
            <a:extLst>
              <a:ext uri="{FF2B5EF4-FFF2-40B4-BE49-F238E27FC236}">
                <a16:creationId xmlns:a16="http://schemas.microsoft.com/office/drawing/2014/main" id="{77C8AFD4-20CC-CDF1-356C-7EE8E9A67250}"/>
              </a:ext>
            </a:extLst>
          </p:cNvPr>
          <p:cNvGraphicFramePr>
            <a:graphicFrameLocks/>
          </p:cNvGraphicFramePr>
          <p:nvPr>
            <p:extLst>
              <p:ext uri="{D42A27DB-BD31-4B8C-83A1-F6EECF244321}">
                <p14:modId xmlns:p14="http://schemas.microsoft.com/office/powerpoint/2010/main" val="2153928053"/>
              </p:ext>
            </p:extLst>
          </p:nvPr>
        </p:nvGraphicFramePr>
        <p:xfrm>
          <a:off x="262817" y="2090630"/>
          <a:ext cx="7169724" cy="4577080"/>
        </p:xfrm>
        <a:graphic>
          <a:graphicData uri="http://schemas.openxmlformats.org/drawingml/2006/table">
            <a:tbl>
              <a:tblPr firstRow="1" bandRow="1">
                <a:tableStyleId>{5C22544A-7EE6-4342-B048-85BDC9FD1C3A}</a:tableStyleId>
              </a:tblPr>
              <a:tblGrid>
                <a:gridCol w="2587079">
                  <a:extLst>
                    <a:ext uri="{9D8B030D-6E8A-4147-A177-3AD203B41FA5}">
                      <a16:colId xmlns:a16="http://schemas.microsoft.com/office/drawing/2014/main" val="3324626900"/>
                    </a:ext>
                  </a:extLst>
                </a:gridCol>
                <a:gridCol w="4582645">
                  <a:extLst>
                    <a:ext uri="{9D8B030D-6E8A-4147-A177-3AD203B41FA5}">
                      <a16:colId xmlns:a16="http://schemas.microsoft.com/office/drawing/2014/main" val="1526694614"/>
                    </a:ext>
                  </a:extLst>
                </a:gridCol>
              </a:tblGrid>
              <a:tr h="370840">
                <a:tc>
                  <a:txBody>
                    <a:bodyPr/>
                    <a:lstStyle/>
                    <a:p>
                      <a:r>
                        <a:rPr lang="en-GB" sz="1200" dirty="0"/>
                        <a:t>Course launched</a:t>
                      </a:r>
                      <a:endParaRPr lang="fr-FR" sz="1200" dirty="0"/>
                    </a:p>
                  </a:txBody>
                  <a:tcPr/>
                </a:tc>
                <a:tc>
                  <a:txBody>
                    <a:bodyPr/>
                    <a:lstStyle/>
                    <a:p>
                      <a:r>
                        <a:rPr lang="en-GB" sz="1200" dirty="0"/>
                        <a:t>Other information (TOTAL: 747)</a:t>
                      </a:r>
                      <a:endParaRPr lang="fr-FR" sz="1200" dirty="0"/>
                    </a:p>
                  </a:txBody>
                  <a:tcPr/>
                </a:tc>
                <a:extLst>
                  <a:ext uri="{0D108BD9-81ED-4DB2-BD59-A6C34878D82A}">
                    <a16:rowId xmlns:a16="http://schemas.microsoft.com/office/drawing/2014/main" val="4116959986"/>
                  </a:ext>
                </a:extLst>
              </a:tr>
              <a:tr h="370840">
                <a:tc>
                  <a:txBody>
                    <a:bodyPr/>
                    <a:lstStyle/>
                    <a:p>
                      <a:r>
                        <a:rPr lang="en-US" sz="1200" dirty="0">
                          <a:solidFill>
                            <a:schemeClr val="accent1">
                              <a:lumMod val="75000"/>
                            </a:schemeClr>
                          </a:solidFill>
                        </a:rPr>
                        <a:t>Access to Justice in the Digital Environment </a:t>
                      </a:r>
                      <a:r>
                        <a:rPr lang="en-GB" sz="1200" dirty="0">
                          <a:solidFill>
                            <a:schemeClr val="accent2">
                              <a:lumMod val="75000"/>
                            </a:schemeClr>
                          </a:solidFill>
                        </a:rPr>
                        <a:t>(face to face/hybrid)</a:t>
                      </a:r>
                      <a:endParaRPr lang="fr-FR" sz="1200" dirty="0">
                        <a:solidFill>
                          <a:schemeClr val="accent1">
                            <a:lumMod val="75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47 judges and prosecutors (with EJTN)</a:t>
                      </a:r>
                      <a:endParaRPr lang="fr-FR" sz="1200" dirty="0"/>
                    </a:p>
                    <a:p>
                      <a:endParaRPr lang="fr-FR" sz="1200" dirty="0"/>
                    </a:p>
                  </a:txBody>
                  <a:tcPr/>
                </a:tc>
                <a:extLst>
                  <a:ext uri="{0D108BD9-81ED-4DB2-BD59-A6C34878D82A}">
                    <a16:rowId xmlns:a16="http://schemas.microsoft.com/office/drawing/2014/main" val="3102354880"/>
                  </a:ext>
                </a:extLst>
              </a:tr>
              <a:tr h="370840">
                <a:tc>
                  <a:txBody>
                    <a:bodyPr/>
                    <a:lstStyle/>
                    <a:p>
                      <a:r>
                        <a:rPr lang="en-GB" sz="1200" dirty="0"/>
                        <a:t>Artificial Intelligence and Human Rights </a:t>
                      </a:r>
                      <a:r>
                        <a:rPr lang="en-GB" sz="1200" dirty="0">
                          <a:solidFill>
                            <a:schemeClr val="accent2">
                              <a:lumMod val="75000"/>
                            </a:schemeClr>
                          </a:solidFill>
                        </a:rPr>
                        <a:t>(face to face/hybrid/online)</a:t>
                      </a:r>
                      <a:endParaRPr lang="fr-FR" sz="1200" dirty="0">
                        <a:solidFill>
                          <a:schemeClr val="accent2">
                            <a:lumMod val="75000"/>
                          </a:schemeClr>
                        </a:solidFill>
                      </a:endParaRPr>
                    </a:p>
                  </a:txBody>
                  <a:tcPr/>
                </a:tc>
                <a:tc>
                  <a:txBody>
                    <a:bodyPr/>
                    <a:lstStyle/>
                    <a:p>
                      <a:r>
                        <a:rPr lang="en-GB" sz="1200" dirty="0"/>
                        <a:t>232 judges, prosecutors and lawyers </a:t>
                      </a:r>
                      <a:endParaRPr lang="fr-FR" sz="1200" dirty="0"/>
                    </a:p>
                  </a:txBody>
                  <a:tcPr/>
                </a:tc>
                <a:extLst>
                  <a:ext uri="{0D108BD9-81ED-4DB2-BD59-A6C34878D82A}">
                    <a16:rowId xmlns:a16="http://schemas.microsoft.com/office/drawing/2014/main" val="2661800316"/>
                  </a:ext>
                </a:extLst>
              </a:tr>
              <a:tr h="370840">
                <a:tc>
                  <a:txBody>
                    <a:bodyPr/>
                    <a:lstStyle/>
                    <a:p>
                      <a:r>
                        <a:rPr lang="en-US" sz="1200" dirty="0">
                          <a:solidFill>
                            <a:schemeClr val="accent1">
                              <a:lumMod val="75000"/>
                            </a:schemeClr>
                          </a:solidFill>
                        </a:rPr>
                        <a:t>Child-friendly Justice (and Children's Rights in the Digital Environment) </a:t>
                      </a:r>
                      <a:r>
                        <a:rPr lang="en-GB" sz="1200" dirty="0">
                          <a:solidFill>
                            <a:schemeClr val="accent2">
                              <a:lumMod val="75000"/>
                            </a:schemeClr>
                          </a:solidFill>
                        </a:rPr>
                        <a:t>(face to face)</a:t>
                      </a:r>
                      <a:endParaRPr lang="fr-FR" sz="1200" dirty="0">
                        <a:solidFill>
                          <a:schemeClr val="accent1">
                            <a:lumMod val="75000"/>
                          </a:schemeClr>
                        </a:solidFill>
                      </a:endParaRPr>
                    </a:p>
                  </a:txBody>
                  <a:tcPr/>
                </a:tc>
                <a:tc>
                  <a:txBody>
                    <a:bodyPr/>
                    <a:lstStyle/>
                    <a:p>
                      <a:r>
                        <a:rPr lang="en-GB" sz="1200" dirty="0"/>
                        <a:t>28 lawyers (with CCBE) and 66 judges and prosecutors</a:t>
                      </a:r>
                      <a:endParaRPr lang="fr-FR" sz="1200" dirty="0"/>
                    </a:p>
                  </a:txBody>
                  <a:tcPr/>
                </a:tc>
                <a:extLst>
                  <a:ext uri="{0D108BD9-81ED-4DB2-BD59-A6C34878D82A}">
                    <a16:rowId xmlns:a16="http://schemas.microsoft.com/office/drawing/2014/main" val="2935086452"/>
                  </a:ext>
                </a:extLst>
              </a:tr>
              <a:tr h="370840">
                <a:tc>
                  <a:txBody>
                    <a:bodyPr/>
                    <a:lstStyle/>
                    <a:p>
                      <a:r>
                        <a:rPr lang="en-GB" sz="1200" dirty="0"/>
                        <a:t>International Cooperation in Criminal Matters </a:t>
                      </a:r>
                      <a:r>
                        <a:rPr lang="en-GB" sz="1200" dirty="0">
                          <a:solidFill>
                            <a:schemeClr val="accent2">
                              <a:lumMod val="75000"/>
                            </a:schemeClr>
                          </a:solidFill>
                        </a:rPr>
                        <a:t>(hybrid)</a:t>
                      </a:r>
                      <a:endParaRPr lang="fr-FR" sz="1200" dirty="0"/>
                    </a:p>
                  </a:txBody>
                  <a:tcPr/>
                </a:tc>
                <a:tc>
                  <a:txBody>
                    <a:bodyPr/>
                    <a:lstStyle/>
                    <a:p>
                      <a:r>
                        <a:rPr lang="en-GB" sz="1200" dirty="0"/>
                        <a:t>39 judges and prosecutors</a:t>
                      </a:r>
                      <a:endParaRPr lang="fr-FR" sz="1200" dirty="0"/>
                    </a:p>
                  </a:txBody>
                  <a:tcPr/>
                </a:tc>
                <a:extLst>
                  <a:ext uri="{0D108BD9-81ED-4DB2-BD59-A6C34878D82A}">
                    <a16:rowId xmlns:a16="http://schemas.microsoft.com/office/drawing/2014/main" val="3136025670"/>
                  </a:ext>
                </a:extLst>
              </a:tr>
              <a:tr h="370840">
                <a:tc>
                  <a:txBody>
                    <a:bodyPr/>
                    <a:lstStyle/>
                    <a:p>
                      <a:r>
                        <a:rPr lang="en-US" sz="1200" dirty="0"/>
                        <a:t>Judges Upholding the Rule of Law </a:t>
                      </a:r>
                      <a:r>
                        <a:rPr lang="en-GB" sz="1200" dirty="0">
                          <a:solidFill>
                            <a:schemeClr val="accent2">
                              <a:lumMod val="75000"/>
                            </a:schemeClr>
                          </a:solidFill>
                        </a:rPr>
                        <a:t>(hybrid)</a:t>
                      </a:r>
                      <a:endParaRPr lang="fr-FR" sz="1200" dirty="0"/>
                    </a:p>
                  </a:txBody>
                  <a:tcPr/>
                </a:tc>
                <a:tc>
                  <a:txBody>
                    <a:bodyPr/>
                    <a:lstStyle/>
                    <a:p>
                      <a:r>
                        <a:rPr lang="en-GB" sz="1200" dirty="0"/>
                        <a:t>52 judges and prosecutors (with EJTN)</a:t>
                      </a:r>
                      <a:endParaRPr lang="fr-FR" sz="1200" dirty="0"/>
                    </a:p>
                  </a:txBody>
                  <a:tcPr/>
                </a:tc>
                <a:extLst>
                  <a:ext uri="{0D108BD9-81ED-4DB2-BD59-A6C34878D82A}">
                    <a16:rowId xmlns:a16="http://schemas.microsoft.com/office/drawing/2014/main" val="3737522858"/>
                  </a:ext>
                </a:extLst>
              </a:tr>
              <a:tr h="370840">
                <a:tc>
                  <a:txBody>
                    <a:bodyPr/>
                    <a:lstStyle/>
                    <a:p>
                      <a:r>
                        <a:rPr lang="en-US" sz="1200" dirty="0"/>
                        <a:t>Personal Data Protection in the Publication of Judicial Decisions </a:t>
                      </a:r>
                      <a:r>
                        <a:rPr lang="en-GB" sz="1200" dirty="0">
                          <a:solidFill>
                            <a:schemeClr val="accent2">
                              <a:lumMod val="75000"/>
                            </a:schemeClr>
                          </a:solidFill>
                        </a:rPr>
                        <a:t>(hybrid)</a:t>
                      </a:r>
                      <a:endParaRPr lang="fr-FR" sz="1200" dirty="0"/>
                    </a:p>
                  </a:txBody>
                  <a:tcPr/>
                </a:tc>
                <a:tc>
                  <a:txBody>
                    <a:bodyPr/>
                    <a:lstStyle/>
                    <a:p>
                      <a:r>
                        <a:rPr lang="en-GB" sz="1200" dirty="0"/>
                        <a:t>39 judges and prosecutors from Romania and Spain</a:t>
                      </a:r>
                      <a:endParaRPr lang="fr-FR" sz="1200" dirty="0"/>
                    </a:p>
                  </a:txBody>
                  <a:tcPr/>
                </a:tc>
                <a:extLst>
                  <a:ext uri="{0D108BD9-81ED-4DB2-BD59-A6C34878D82A}">
                    <a16:rowId xmlns:a16="http://schemas.microsoft.com/office/drawing/2014/main" val="217546413"/>
                  </a:ext>
                </a:extLst>
              </a:tr>
              <a:tr h="370840">
                <a:tc>
                  <a:txBody>
                    <a:bodyPr/>
                    <a:lstStyle/>
                    <a:p>
                      <a:r>
                        <a:rPr lang="en-US" sz="1200" dirty="0"/>
                        <a:t>Quality of Justice- the Work of the CEPEJ </a:t>
                      </a:r>
                      <a:r>
                        <a:rPr lang="en-GB" sz="1200" dirty="0">
                          <a:solidFill>
                            <a:schemeClr val="accent2">
                              <a:lumMod val="75000"/>
                            </a:schemeClr>
                          </a:solidFill>
                        </a:rPr>
                        <a:t>(hybrid)</a:t>
                      </a:r>
                      <a:endParaRPr lang="fr-FR" sz="12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56 judges and prosecutors</a:t>
                      </a:r>
                      <a:endParaRPr lang="fr-FR" sz="1200" dirty="0"/>
                    </a:p>
                    <a:p>
                      <a:endParaRPr lang="fr-FR" sz="1200" dirty="0"/>
                    </a:p>
                  </a:txBody>
                  <a:tcPr/>
                </a:tc>
                <a:extLst>
                  <a:ext uri="{0D108BD9-81ED-4DB2-BD59-A6C34878D82A}">
                    <a16:rowId xmlns:a16="http://schemas.microsoft.com/office/drawing/2014/main" val="613568316"/>
                  </a:ext>
                </a:extLst>
              </a:tr>
              <a:tr h="370840">
                <a:tc>
                  <a:txBody>
                    <a:bodyPr/>
                    <a:lstStyle/>
                    <a:p>
                      <a:r>
                        <a:rPr lang="en-GB" sz="1200" dirty="0"/>
                        <a:t>Violence against Women and Domestic Violence  </a:t>
                      </a:r>
                      <a:r>
                        <a:rPr lang="en-GB" sz="1200" dirty="0">
                          <a:solidFill>
                            <a:schemeClr val="accent2">
                              <a:lumMod val="75000"/>
                            </a:schemeClr>
                          </a:solidFill>
                        </a:rPr>
                        <a:t>(face to face/hybrid/online)</a:t>
                      </a:r>
                      <a:endParaRPr lang="fr-FR" sz="1200" dirty="0"/>
                    </a:p>
                  </a:txBody>
                  <a:tcPr/>
                </a:tc>
                <a:tc>
                  <a:txBody>
                    <a:bodyPr/>
                    <a:lstStyle/>
                    <a:p>
                      <a:r>
                        <a:rPr lang="en-GB" sz="1200" dirty="0"/>
                        <a:t>188 judges and prosecutors</a:t>
                      </a:r>
                      <a:endParaRPr lang="fr-FR" sz="1200" dirty="0"/>
                    </a:p>
                  </a:txBody>
                  <a:tcPr/>
                </a:tc>
                <a:extLst>
                  <a:ext uri="{0D108BD9-81ED-4DB2-BD59-A6C34878D82A}">
                    <a16:rowId xmlns:a16="http://schemas.microsoft.com/office/drawing/2014/main" val="982567103"/>
                  </a:ext>
                </a:extLst>
              </a:tr>
            </a:tbl>
          </a:graphicData>
        </a:graphic>
      </p:graphicFrame>
      <p:pic>
        <p:nvPicPr>
          <p:cNvPr id="7" name="Picture 6">
            <a:extLst>
              <a:ext uri="{FF2B5EF4-FFF2-40B4-BE49-F238E27FC236}">
                <a16:creationId xmlns:a16="http://schemas.microsoft.com/office/drawing/2014/main" id="{1A9D9DCC-17F6-7F2B-7153-645F59934043}"/>
              </a:ext>
            </a:extLst>
          </p:cNvPr>
          <p:cNvPicPr>
            <a:picLocks noChangeAspect="1"/>
          </p:cNvPicPr>
          <p:nvPr/>
        </p:nvPicPr>
        <p:blipFill>
          <a:blip r:embed="rId4"/>
          <a:stretch>
            <a:fillRect/>
          </a:stretch>
        </p:blipFill>
        <p:spPr>
          <a:xfrm>
            <a:off x="7893240" y="2135336"/>
            <a:ext cx="3864356" cy="4748402"/>
          </a:xfrm>
          <a:prstGeom prst="rect">
            <a:avLst/>
          </a:prstGeom>
        </p:spPr>
      </p:pic>
      <p:pic>
        <p:nvPicPr>
          <p:cNvPr id="8" name="Graphic 7" descr="Marker">
            <a:extLst>
              <a:ext uri="{FF2B5EF4-FFF2-40B4-BE49-F238E27FC236}">
                <a16:creationId xmlns:a16="http://schemas.microsoft.com/office/drawing/2014/main" id="{CDBF914F-C4C3-2C21-B114-2D47AC31D2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33010" y="5032650"/>
            <a:ext cx="492408" cy="444190"/>
          </a:xfrm>
          <a:prstGeom prst="rect">
            <a:avLst/>
          </a:prstGeom>
        </p:spPr>
      </p:pic>
      <p:pic>
        <p:nvPicPr>
          <p:cNvPr id="9" name="Graphic 8" descr="Marker">
            <a:extLst>
              <a:ext uri="{FF2B5EF4-FFF2-40B4-BE49-F238E27FC236}">
                <a16:creationId xmlns:a16="http://schemas.microsoft.com/office/drawing/2014/main" id="{74CEC4F6-F036-DB8D-104B-93493A6456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32308" y="6041176"/>
            <a:ext cx="492408" cy="444190"/>
          </a:xfrm>
          <a:prstGeom prst="rect">
            <a:avLst/>
          </a:prstGeom>
        </p:spPr>
      </p:pic>
      <p:pic>
        <p:nvPicPr>
          <p:cNvPr id="10" name="Graphic 9" descr="Marker">
            <a:extLst>
              <a:ext uri="{FF2B5EF4-FFF2-40B4-BE49-F238E27FC236}">
                <a16:creationId xmlns:a16="http://schemas.microsoft.com/office/drawing/2014/main" id="{98E9DC93-ACEA-C608-F13A-B9FD0C44CF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73321" y="5442024"/>
            <a:ext cx="492408" cy="444190"/>
          </a:xfrm>
          <a:prstGeom prst="rect">
            <a:avLst/>
          </a:prstGeom>
        </p:spPr>
      </p:pic>
      <p:pic>
        <p:nvPicPr>
          <p:cNvPr id="11" name="Graphic 10" descr="Marker">
            <a:extLst>
              <a:ext uri="{FF2B5EF4-FFF2-40B4-BE49-F238E27FC236}">
                <a16:creationId xmlns:a16="http://schemas.microsoft.com/office/drawing/2014/main" id="{1BA57302-0B09-8071-DC2B-B76225BDF7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85800" y="4997834"/>
            <a:ext cx="492408" cy="444190"/>
          </a:xfrm>
          <a:prstGeom prst="rect">
            <a:avLst/>
          </a:prstGeom>
        </p:spPr>
      </p:pic>
      <p:pic>
        <p:nvPicPr>
          <p:cNvPr id="12" name="Graphic 11" descr="Marker">
            <a:extLst>
              <a:ext uri="{FF2B5EF4-FFF2-40B4-BE49-F238E27FC236}">
                <a16:creationId xmlns:a16="http://schemas.microsoft.com/office/drawing/2014/main" id="{53B8B88E-DEA4-8CFA-40F5-4406181214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3131" y="4637879"/>
            <a:ext cx="492408" cy="444190"/>
          </a:xfrm>
          <a:prstGeom prst="rect">
            <a:avLst/>
          </a:prstGeom>
        </p:spPr>
      </p:pic>
      <p:pic>
        <p:nvPicPr>
          <p:cNvPr id="13" name="Graphic 12" descr="Marker">
            <a:extLst>
              <a:ext uri="{FF2B5EF4-FFF2-40B4-BE49-F238E27FC236}">
                <a16:creationId xmlns:a16="http://schemas.microsoft.com/office/drawing/2014/main" id="{FD5DA435-0C78-C36C-0A05-CE5DE5A3F94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5418" y="6156387"/>
            <a:ext cx="492408" cy="444190"/>
          </a:xfrm>
          <a:prstGeom prst="rect">
            <a:avLst/>
          </a:prstGeom>
        </p:spPr>
      </p:pic>
      <p:pic>
        <p:nvPicPr>
          <p:cNvPr id="14" name="Graphic 13" descr="Marker">
            <a:extLst>
              <a:ext uri="{FF2B5EF4-FFF2-40B4-BE49-F238E27FC236}">
                <a16:creationId xmlns:a16="http://schemas.microsoft.com/office/drawing/2014/main" id="{6679CBC3-FB27-1AFC-3CDC-A9A5CBF1472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228123" y="4775739"/>
            <a:ext cx="492408" cy="444190"/>
          </a:xfrm>
          <a:prstGeom prst="rect">
            <a:avLst/>
          </a:prstGeom>
        </p:spPr>
      </p:pic>
      <p:pic>
        <p:nvPicPr>
          <p:cNvPr id="15" name="Graphic 14" descr="Marker">
            <a:extLst>
              <a:ext uri="{FF2B5EF4-FFF2-40B4-BE49-F238E27FC236}">
                <a16:creationId xmlns:a16="http://schemas.microsoft.com/office/drawing/2014/main" id="{FF3FB9AA-0864-3C8E-FA03-B960370D13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89335" y="5686768"/>
            <a:ext cx="492408" cy="444190"/>
          </a:xfrm>
          <a:prstGeom prst="rect">
            <a:avLst/>
          </a:prstGeom>
        </p:spPr>
      </p:pic>
    </p:spTree>
    <p:custDataLst>
      <p:tags r:id="rId1"/>
    </p:custDataLst>
    <p:extLst>
      <p:ext uri="{BB962C8B-B14F-4D97-AF65-F5344CB8AC3E}">
        <p14:creationId xmlns:p14="http://schemas.microsoft.com/office/powerpoint/2010/main" val="8687309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par>
                                <p:cTn id="11" presetID="6" presetClass="entr" presetSubtype="16"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par>
                                <p:cTn id="14" presetID="6" presetClass="entr" presetSubtype="16"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par>
                                <p:cTn id="17" presetID="6"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par>
                                <p:cTn id="20" presetID="6"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par>
                                <p:cTn id="26" presetID="6" presetClass="entr" presetSubtype="16"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3EA973A-5C61-E690-05BA-3DE6EB68F8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D7E81AC-CC94-DE43-D64F-9DFB6CC15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sp>
        <p:nvSpPr>
          <p:cNvPr id="7" name="Title 1">
            <a:extLst>
              <a:ext uri="{FF2B5EF4-FFF2-40B4-BE49-F238E27FC236}">
                <a16:creationId xmlns:a16="http://schemas.microsoft.com/office/drawing/2014/main" id="{B513F47E-CD10-DD62-F592-46E5037ABDF5}"/>
              </a:ext>
            </a:extLst>
          </p:cNvPr>
          <p:cNvSpPr txBox="1">
            <a:spLocks/>
          </p:cNvSpPr>
          <p:nvPr/>
        </p:nvSpPr>
        <p:spPr>
          <a:xfrm>
            <a:off x="218970" y="1068896"/>
            <a:ext cx="11027599" cy="124358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GB" sz="2900">
                <a:effectLst>
                  <a:outerShdw blurRad="38100" dist="38100" dir="2700000" algn="tl">
                    <a:srgbClr val="000000">
                      <a:alpha val="43137"/>
                    </a:srgbClr>
                  </a:outerShdw>
                </a:effectLst>
                <a:latin typeface="+mn-lt"/>
              </a:rPr>
            </a:br>
            <a:r>
              <a:rPr lang="en-US" sz="2900">
                <a:solidFill>
                  <a:srgbClr val="0E3E8A"/>
                </a:solidFill>
                <a:effectLst>
                  <a:outerShdw blurRad="38100" dist="38100" dir="2700000" algn="tl">
                    <a:srgbClr val="000000">
                      <a:alpha val="43137"/>
                    </a:srgbClr>
                  </a:outerShdw>
                </a:effectLst>
                <a:latin typeface="+mn-lt"/>
              </a:rPr>
              <a:t>Launch of the HELP course on Artificial Intelligence and Human Rights</a:t>
            </a:r>
            <a:br>
              <a:rPr lang="ro-RO" sz="2900">
                <a:effectLst>
                  <a:outerShdw blurRad="38100" dist="38100" dir="2700000" algn="tl">
                    <a:srgbClr val="000000">
                      <a:alpha val="43137"/>
                    </a:srgbClr>
                  </a:outerShdw>
                </a:effectLst>
                <a:latin typeface="+mn-lt"/>
              </a:rPr>
            </a:br>
            <a:endParaRPr lang="fr-FR" sz="2900" i="1" dirty="0"/>
          </a:p>
        </p:txBody>
      </p:sp>
      <p:sp>
        <p:nvSpPr>
          <p:cNvPr id="14" name="AutoShape 6" descr="Image result for bratislava">
            <a:extLst>
              <a:ext uri="{FF2B5EF4-FFF2-40B4-BE49-F238E27FC236}">
                <a16:creationId xmlns:a16="http://schemas.microsoft.com/office/drawing/2014/main" id="{D45B4187-4263-F24C-B249-40153FB8C9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6" name="Picture 15">
            <a:extLst>
              <a:ext uri="{FF2B5EF4-FFF2-40B4-BE49-F238E27FC236}">
                <a16:creationId xmlns:a16="http://schemas.microsoft.com/office/drawing/2014/main" id="{08D4B33E-CDAA-6500-4BF2-B07165E97F25}"/>
              </a:ext>
            </a:extLst>
          </p:cNvPr>
          <p:cNvPicPr>
            <a:picLocks noChangeAspect="1"/>
          </p:cNvPicPr>
          <p:nvPr/>
        </p:nvPicPr>
        <p:blipFill>
          <a:blip r:embed="rId4"/>
          <a:stretch>
            <a:fillRect/>
          </a:stretch>
        </p:blipFill>
        <p:spPr>
          <a:xfrm>
            <a:off x="4289881" y="2687592"/>
            <a:ext cx="3203659" cy="1903164"/>
          </a:xfrm>
          <a:prstGeom prst="rect">
            <a:avLst/>
          </a:prstGeom>
        </p:spPr>
      </p:pic>
      <p:pic>
        <p:nvPicPr>
          <p:cNvPr id="20" name="Picture 19">
            <a:extLst>
              <a:ext uri="{FF2B5EF4-FFF2-40B4-BE49-F238E27FC236}">
                <a16:creationId xmlns:a16="http://schemas.microsoft.com/office/drawing/2014/main" id="{B7B73E6B-3BA4-C21E-A1B5-69C04250ACBF}"/>
              </a:ext>
            </a:extLst>
          </p:cNvPr>
          <p:cNvPicPr>
            <a:picLocks noChangeAspect="1"/>
          </p:cNvPicPr>
          <p:nvPr/>
        </p:nvPicPr>
        <p:blipFill>
          <a:blip r:embed="rId5"/>
          <a:stretch>
            <a:fillRect/>
          </a:stretch>
        </p:blipFill>
        <p:spPr>
          <a:xfrm>
            <a:off x="8258684" y="1996683"/>
            <a:ext cx="3548841" cy="1903164"/>
          </a:xfrm>
          <a:prstGeom prst="rect">
            <a:avLst/>
          </a:prstGeom>
        </p:spPr>
      </p:pic>
      <p:pic>
        <p:nvPicPr>
          <p:cNvPr id="22" name="Picture 21">
            <a:extLst>
              <a:ext uri="{FF2B5EF4-FFF2-40B4-BE49-F238E27FC236}">
                <a16:creationId xmlns:a16="http://schemas.microsoft.com/office/drawing/2014/main" id="{BE50C71F-A987-C55D-BD7D-59DEFD497D14}"/>
              </a:ext>
            </a:extLst>
          </p:cNvPr>
          <p:cNvPicPr>
            <a:picLocks noChangeAspect="1"/>
          </p:cNvPicPr>
          <p:nvPr/>
        </p:nvPicPr>
        <p:blipFill>
          <a:blip r:embed="rId6"/>
          <a:stretch>
            <a:fillRect/>
          </a:stretch>
        </p:blipFill>
        <p:spPr>
          <a:xfrm>
            <a:off x="7768523" y="4048190"/>
            <a:ext cx="3866393" cy="2582248"/>
          </a:xfrm>
          <a:prstGeom prst="rect">
            <a:avLst/>
          </a:prstGeom>
        </p:spPr>
      </p:pic>
      <p:pic>
        <p:nvPicPr>
          <p:cNvPr id="25" name="Picture 24">
            <a:extLst>
              <a:ext uri="{FF2B5EF4-FFF2-40B4-BE49-F238E27FC236}">
                <a16:creationId xmlns:a16="http://schemas.microsoft.com/office/drawing/2014/main" id="{3CAB87C7-451C-ACF1-3B67-12D5D699092C}"/>
              </a:ext>
            </a:extLst>
          </p:cNvPr>
          <p:cNvPicPr>
            <a:picLocks noChangeAspect="1"/>
          </p:cNvPicPr>
          <p:nvPr/>
        </p:nvPicPr>
        <p:blipFill>
          <a:blip r:embed="rId7"/>
          <a:stretch>
            <a:fillRect/>
          </a:stretch>
        </p:blipFill>
        <p:spPr>
          <a:xfrm>
            <a:off x="1180875" y="2080849"/>
            <a:ext cx="2038635" cy="1390844"/>
          </a:xfrm>
          <a:prstGeom prst="rect">
            <a:avLst/>
          </a:prstGeom>
        </p:spPr>
      </p:pic>
      <p:pic>
        <p:nvPicPr>
          <p:cNvPr id="27" name="Picture 26">
            <a:extLst>
              <a:ext uri="{FF2B5EF4-FFF2-40B4-BE49-F238E27FC236}">
                <a16:creationId xmlns:a16="http://schemas.microsoft.com/office/drawing/2014/main" id="{70415D91-3908-1C81-55F2-882B5F95B1A4}"/>
              </a:ext>
            </a:extLst>
          </p:cNvPr>
          <p:cNvPicPr>
            <a:picLocks noChangeAspect="1"/>
          </p:cNvPicPr>
          <p:nvPr/>
        </p:nvPicPr>
        <p:blipFill>
          <a:blip r:embed="rId8"/>
          <a:stretch>
            <a:fillRect/>
          </a:stretch>
        </p:blipFill>
        <p:spPr>
          <a:xfrm>
            <a:off x="1206595" y="3719531"/>
            <a:ext cx="1800476" cy="657317"/>
          </a:xfrm>
          <a:prstGeom prst="rect">
            <a:avLst/>
          </a:prstGeom>
        </p:spPr>
      </p:pic>
      <p:pic>
        <p:nvPicPr>
          <p:cNvPr id="29" name="Picture 28">
            <a:extLst>
              <a:ext uri="{FF2B5EF4-FFF2-40B4-BE49-F238E27FC236}">
                <a16:creationId xmlns:a16="http://schemas.microsoft.com/office/drawing/2014/main" id="{E7C55853-0C7B-9B06-BBF5-44AE47FF3D08}"/>
              </a:ext>
            </a:extLst>
          </p:cNvPr>
          <p:cNvPicPr>
            <a:picLocks noChangeAspect="1"/>
          </p:cNvPicPr>
          <p:nvPr/>
        </p:nvPicPr>
        <p:blipFill>
          <a:blip r:embed="rId9"/>
          <a:stretch>
            <a:fillRect/>
          </a:stretch>
        </p:blipFill>
        <p:spPr>
          <a:xfrm>
            <a:off x="672401" y="4872524"/>
            <a:ext cx="2619741" cy="466790"/>
          </a:xfrm>
          <a:prstGeom prst="rect">
            <a:avLst/>
          </a:prstGeom>
        </p:spPr>
      </p:pic>
    </p:spTree>
    <p:custDataLst>
      <p:tags r:id="rId1"/>
    </p:custDataLst>
    <p:extLst>
      <p:ext uri="{BB962C8B-B14F-4D97-AF65-F5344CB8AC3E}">
        <p14:creationId xmlns:p14="http://schemas.microsoft.com/office/powerpoint/2010/main" val="27248523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2B2A6F7-7184-41E2-4ABA-7340B1223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E2E55-DD21-BBA9-B9B0-B797B70F8EE1}"/>
              </a:ext>
            </a:extLst>
          </p:cNvPr>
          <p:cNvSpPr>
            <a:spLocks noGrp="1"/>
          </p:cNvSpPr>
          <p:nvPr>
            <p:ph type="title"/>
          </p:nvPr>
        </p:nvSpPr>
        <p:spPr>
          <a:xfrm>
            <a:off x="236388" y="822084"/>
            <a:ext cx="5088455" cy="1243584"/>
          </a:xfrm>
        </p:spPr>
        <p:txBody>
          <a:bodyPr>
            <a:normAutofit fontScale="90000"/>
          </a:bodyPr>
          <a:lstStyle/>
          <a:p>
            <a:br>
              <a:rPr lang="en-GB" sz="2900" dirty="0">
                <a:effectLst>
                  <a:outerShdw blurRad="38100" dist="38100" dir="2700000" algn="tl">
                    <a:srgbClr val="000000">
                      <a:alpha val="43137"/>
                    </a:srgbClr>
                  </a:outerShdw>
                </a:effectLst>
                <a:latin typeface="+mn-lt"/>
              </a:rPr>
            </a:br>
            <a:br>
              <a:rPr lang="en-GB" sz="2900" dirty="0">
                <a:effectLst>
                  <a:outerShdw blurRad="38100" dist="38100" dir="2700000" algn="tl">
                    <a:srgbClr val="000000">
                      <a:alpha val="43137"/>
                    </a:srgbClr>
                  </a:outerShdw>
                </a:effectLst>
                <a:latin typeface="+mn-lt"/>
              </a:rPr>
            </a:br>
            <a:r>
              <a:rPr lang="ro-RO" sz="2900" dirty="0">
                <a:solidFill>
                  <a:schemeClr val="accent1">
                    <a:lumMod val="75000"/>
                  </a:schemeClr>
                </a:solidFill>
                <a:effectLst>
                  <a:outerShdw blurRad="38100" dist="38100" dir="2700000" algn="tl">
                    <a:srgbClr val="000000">
                      <a:alpha val="43137"/>
                    </a:srgbClr>
                  </a:outerShdw>
                </a:effectLst>
                <a:latin typeface="+mn-lt"/>
              </a:rPr>
              <a:t>HELP in the EU I</a:t>
            </a:r>
            <a:r>
              <a:rPr lang="en-GB" sz="2900" dirty="0">
                <a:solidFill>
                  <a:schemeClr val="accent1">
                    <a:lumMod val="75000"/>
                  </a:schemeClr>
                </a:solidFill>
                <a:effectLst>
                  <a:outerShdw blurRad="38100" dist="38100" dir="2700000" algn="tl">
                    <a:srgbClr val="000000">
                      <a:alpha val="43137"/>
                    </a:srgbClr>
                  </a:outerShdw>
                </a:effectLst>
                <a:latin typeface="+mn-lt"/>
              </a:rPr>
              <a:t>V</a:t>
            </a:r>
            <a:r>
              <a:rPr lang="ro-RO" sz="2900" dirty="0">
                <a:solidFill>
                  <a:schemeClr val="accent1">
                    <a:lumMod val="75000"/>
                  </a:schemeClr>
                </a:solidFill>
                <a:effectLst>
                  <a:outerShdw blurRad="38100" dist="38100" dir="2700000" algn="tl">
                    <a:srgbClr val="000000">
                      <a:alpha val="43137"/>
                    </a:srgbClr>
                  </a:outerShdw>
                </a:effectLst>
                <a:latin typeface="+mn-lt"/>
              </a:rPr>
              <a:t> </a:t>
            </a:r>
            <a:r>
              <a:rPr lang="en-GB" sz="2900" dirty="0">
                <a:solidFill>
                  <a:schemeClr val="accent1">
                    <a:lumMod val="75000"/>
                  </a:schemeClr>
                </a:solidFill>
                <a:effectLst>
                  <a:outerShdw blurRad="38100" dist="38100" dir="2700000" algn="tl">
                    <a:srgbClr val="000000">
                      <a:alpha val="43137"/>
                    </a:srgbClr>
                  </a:outerShdw>
                </a:effectLst>
                <a:latin typeface="+mn-lt"/>
              </a:rPr>
              <a:t>- </a:t>
            </a:r>
            <a:r>
              <a:rPr lang="ro-RO" sz="2900" dirty="0">
                <a:solidFill>
                  <a:schemeClr val="accent1">
                    <a:lumMod val="75000"/>
                  </a:schemeClr>
                </a:solidFill>
                <a:effectLst>
                  <a:outerShdw blurRad="38100" dist="38100" dir="2700000" algn="tl">
                    <a:srgbClr val="000000">
                      <a:alpha val="43137"/>
                    </a:srgbClr>
                  </a:outerShdw>
                </a:effectLst>
                <a:latin typeface="+mn-lt"/>
              </a:rPr>
              <a:t>Achievements</a:t>
            </a:r>
            <a:br>
              <a:rPr lang="ro-RO" sz="2900" dirty="0">
                <a:effectLst>
                  <a:outerShdw blurRad="38100" dist="38100" dir="2700000" algn="tl">
                    <a:srgbClr val="000000">
                      <a:alpha val="43137"/>
                    </a:srgbClr>
                  </a:outerShdw>
                </a:effectLst>
                <a:latin typeface="+mn-lt"/>
              </a:rPr>
            </a:br>
            <a:endParaRPr lang="fr-FR" sz="2900" i="1" dirty="0"/>
          </a:p>
        </p:txBody>
      </p:sp>
      <p:sp>
        <p:nvSpPr>
          <p:cNvPr id="3" name="Content Placeholder 2">
            <a:extLst>
              <a:ext uri="{FF2B5EF4-FFF2-40B4-BE49-F238E27FC236}">
                <a16:creationId xmlns:a16="http://schemas.microsoft.com/office/drawing/2014/main" id="{CB8747FE-E990-8653-C49E-DB76DDCC7807}"/>
              </a:ext>
            </a:extLst>
          </p:cNvPr>
          <p:cNvSpPr>
            <a:spLocks noGrp="1"/>
          </p:cNvSpPr>
          <p:nvPr>
            <p:ph idx="1"/>
          </p:nvPr>
        </p:nvSpPr>
        <p:spPr>
          <a:xfrm>
            <a:off x="236388" y="1929137"/>
            <a:ext cx="10759919" cy="3796749"/>
          </a:xfrm>
        </p:spPr>
        <p:txBody>
          <a:bodyPr>
            <a:normAutofit/>
          </a:bodyPr>
          <a:lstStyle/>
          <a:p>
            <a:pPr marL="0" indent="0" algn="l">
              <a:buNone/>
            </a:pPr>
            <a:r>
              <a:rPr lang="en-US" sz="1800" b="1" i="0" u="none" strike="noStrike" baseline="0" dirty="0">
                <a:solidFill>
                  <a:schemeClr val="accent1">
                    <a:lumMod val="75000"/>
                  </a:schemeClr>
                </a:solidFill>
                <a:latin typeface="TimesNewRomanPSMT"/>
              </a:rPr>
              <a:t>HELP </a:t>
            </a:r>
            <a:r>
              <a:rPr lang="en-GB" sz="1800" b="1" i="0" u="none" strike="noStrike" baseline="0" dirty="0">
                <a:solidFill>
                  <a:schemeClr val="accent1">
                    <a:lumMod val="75000"/>
                  </a:schemeClr>
                </a:solidFill>
                <a:latin typeface="TimesNewRomanPSMT"/>
              </a:rPr>
              <a:t>EU Contact Points Seminar – Collaborative Human Rights Training in the Digital Age: Priorities, Innovation and Best Practices</a:t>
            </a:r>
          </a:p>
          <a:p>
            <a:pPr marL="0" indent="0" algn="l">
              <a:buNone/>
            </a:pPr>
            <a:r>
              <a:rPr lang="en-GB" sz="1800" i="1" dirty="0">
                <a:solidFill>
                  <a:schemeClr val="accent1">
                    <a:lumMod val="75000"/>
                  </a:schemeClr>
                </a:solidFill>
                <a:latin typeface="TimesNewRomanPSMT"/>
              </a:rPr>
              <a:t>(19-20 February 2026)</a:t>
            </a:r>
            <a:endParaRPr lang="en-GB" sz="1800" i="1" u="none" strike="noStrike" baseline="0" dirty="0">
              <a:solidFill>
                <a:schemeClr val="accent1">
                  <a:lumMod val="75000"/>
                </a:schemeClr>
              </a:solidFill>
              <a:latin typeface="TimesNewRomanPSMT"/>
            </a:endParaRPr>
          </a:p>
        </p:txBody>
      </p:sp>
      <p:pic>
        <p:nvPicPr>
          <p:cNvPr id="4" name="Picture 3">
            <a:extLst>
              <a:ext uri="{FF2B5EF4-FFF2-40B4-BE49-F238E27FC236}">
                <a16:creationId xmlns:a16="http://schemas.microsoft.com/office/drawing/2014/main" id="{4551431C-3D91-17E3-6331-4075F697F7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pic>
        <p:nvPicPr>
          <p:cNvPr id="6" name="Picture 5">
            <a:extLst>
              <a:ext uri="{FF2B5EF4-FFF2-40B4-BE49-F238E27FC236}">
                <a16:creationId xmlns:a16="http://schemas.microsoft.com/office/drawing/2014/main" id="{718BE921-71F2-C1B5-C2B1-8E25FB496143}"/>
              </a:ext>
            </a:extLst>
          </p:cNvPr>
          <p:cNvPicPr>
            <a:picLocks noChangeAspect="1"/>
          </p:cNvPicPr>
          <p:nvPr/>
        </p:nvPicPr>
        <p:blipFill>
          <a:blip r:embed="rId4"/>
          <a:stretch>
            <a:fillRect/>
          </a:stretch>
        </p:blipFill>
        <p:spPr>
          <a:xfrm>
            <a:off x="489992" y="3027145"/>
            <a:ext cx="5126355" cy="3429000"/>
          </a:xfrm>
          <a:prstGeom prst="rect">
            <a:avLst/>
          </a:prstGeom>
        </p:spPr>
      </p:pic>
      <p:pic>
        <p:nvPicPr>
          <p:cNvPr id="8" name="Picture 7">
            <a:extLst>
              <a:ext uri="{FF2B5EF4-FFF2-40B4-BE49-F238E27FC236}">
                <a16:creationId xmlns:a16="http://schemas.microsoft.com/office/drawing/2014/main" id="{FC04A77A-D40A-6A99-2F82-B7004280A190}"/>
              </a:ext>
            </a:extLst>
          </p:cNvPr>
          <p:cNvPicPr>
            <a:picLocks noChangeAspect="1"/>
          </p:cNvPicPr>
          <p:nvPr/>
        </p:nvPicPr>
        <p:blipFill>
          <a:blip r:embed="rId5"/>
          <a:stretch>
            <a:fillRect/>
          </a:stretch>
        </p:blipFill>
        <p:spPr>
          <a:xfrm>
            <a:off x="2990391" y="2694562"/>
            <a:ext cx="4668903" cy="2942920"/>
          </a:xfrm>
          <a:prstGeom prst="rect">
            <a:avLst/>
          </a:prstGeom>
        </p:spPr>
      </p:pic>
      <p:pic>
        <p:nvPicPr>
          <p:cNvPr id="10" name="Picture 9">
            <a:extLst>
              <a:ext uri="{FF2B5EF4-FFF2-40B4-BE49-F238E27FC236}">
                <a16:creationId xmlns:a16="http://schemas.microsoft.com/office/drawing/2014/main" id="{FE2F9AB0-993C-DBCB-8B30-5B857605C9E8}"/>
              </a:ext>
            </a:extLst>
          </p:cNvPr>
          <p:cNvPicPr>
            <a:picLocks noChangeAspect="1"/>
          </p:cNvPicPr>
          <p:nvPr/>
        </p:nvPicPr>
        <p:blipFill>
          <a:blip r:embed="rId6"/>
          <a:stretch>
            <a:fillRect/>
          </a:stretch>
        </p:blipFill>
        <p:spPr>
          <a:xfrm>
            <a:off x="4142217" y="2516443"/>
            <a:ext cx="6285274" cy="3939702"/>
          </a:xfrm>
          <a:prstGeom prst="rect">
            <a:avLst/>
          </a:prstGeom>
        </p:spPr>
      </p:pic>
      <p:pic>
        <p:nvPicPr>
          <p:cNvPr id="12" name="Picture 11">
            <a:extLst>
              <a:ext uri="{FF2B5EF4-FFF2-40B4-BE49-F238E27FC236}">
                <a16:creationId xmlns:a16="http://schemas.microsoft.com/office/drawing/2014/main" id="{8D122292-E8C6-CF62-2CF8-AA5BE8D46960}"/>
              </a:ext>
            </a:extLst>
          </p:cNvPr>
          <p:cNvPicPr>
            <a:picLocks noChangeAspect="1"/>
          </p:cNvPicPr>
          <p:nvPr/>
        </p:nvPicPr>
        <p:blipFill>
          <a:blip r:embed="rId7"/>
          <a:stretch>
            <a:fillRect/>
          </a:stretch>
        </p:blipFill>
        <p:spPr>
          <a:xfrm>
            <a:off x="6566642" y="2373490"/>
            <a:ext cx="4429665" cy="3939702"/>
          </a:xfrm>
          <a:prstGeom prst="rect">
            <a:avLst/>
          </a:prstGeom>
        </p:spPr>
      </p:pic>
    </p:spTree>
    <p:custDataLst>
      <p:tags r:id="rId1"/>
    </p:custDataLst>
    <p:extLst>
      <p:ext uri="{BB962C8B-B14F-4D97-AF65-F5344CB8AC3E}">
        <p14:creationId xmlns:p14="http://schemas.microsoft.com/office/powerpoint/2010/main" val="31663614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52615E93-0659-3306-264B-F6AD9A9DB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6AF880-3042-E57A-9B9A-DE6E7F2B5CD1}"/>
              </a:ext>
            </a:extLst>
          </p:cNvPr>
          <p:cNvSpPr>
            <a:spLocks noGrp="1"/>
          </p:cNvSpPr>
          <p:nvPr>
            <p:ph type="title"/>
          </p:nvPr>
        </p:nvSpPr>
        <p:spPr>
          <a:xfrm>
            <a:off x="572493" y="1437417"/>
            <a:ext cx="11018520" cy="1434415"/>
          </a:xfrm>
        </p:spPr>
        <p:txBody>
          <a:bodyPr anchor="b">
            <a:normAutofit fontScale="90000"/>
          </a:bodyPr>
          <a:lstStyle/>
          <a:p>
            <a:br>
              <a:rPr lang="en-GB" sz="1400" dirty="0">
                <a:effectLst>
                  <a:outerShdw blurRad="38100" dist="38100" dir="2700000" algn="tl">
                    <a:srgbClr val="000000">
                      <a:alpha val="43137"/>
                    </a:srgbClr>
                  </a:outerShdw>
                </a:effectLst>
                <a:latin typeface="+mn-lt"/>
              </a:rPr>
            </a:br>
            <a:br>
              <a:rPr lang="en-GB" sz="1400" dirty="0">
                <a:effectLst>
                  <a:outerShdw blurRad="38100" dist="38100" dir="2700000" algn="tl">
                    <a:srgbClr val="000000">
                      <a:alpha val="43137"/>
                    </a:srgbClr>
                  </a:outerShdw>
                </a:effectLst>
                <a:latin typeface="+mn-lt"/>
              </a:rPr>
            </a:br>
            <a:r>
              <a:rPr lang="ro-RO" sz="4900" dirty="0">
                <a:solidFill>
                  <a:srgbClr val="0E3E8A"/>
                </a:solidFill>
                <a:effectLst>
                  <a:outerShdw blurRad="38100" dist="38100" dir="2700000" algn="tl">
                    <a:srgbClr val="000000">
                      <a:alpha val="43137"/>
                    </a:srgbClr>
                  </a:outerShdw>
                </a:effectLst>
                <a:latin typeface="+mn-lt"/>
              </a:rPr>
              <a:t>HELP in the EU I</a:t>
            </a:r>
            <a:r>
              <a:rPr lang="en-GB" sz="4900" dirty="0">
                <a:solidFill>
                  <a:srgbClr val="0E3E8A"/>
                </a:solidFill>
                <a:effectLst>
                  <a:outerShdw blurRad="38100" dist="38100" dir="2700000" algn="tl">
                    <a:srgbClr val="000000">
                      <a:alpha val="43137"/>
                    </a:srgbClr>
                  </a:outerShdw>
                </a:effectLst>
                <a:latin typeface="+mn-lt"/>
              </a:rPr>
              <a:t>V</a:t>
            </a:r>
            <a:r>
              <a:rPr lang="ro-RO" sz="4900" dirty="0">
                <a:solidFill>
                  <a:srgbClr val="0E3E8A"/>
                </a:solidFill>
                <a:effectLst>
                  <a:outerShdw blurRad="38100" dist="38100" dir="2700000" algn="tl">
                    <a:srgbClr val="000000">
                      <a:alpha val="43137"/>
                    </a:srgbClr>
                  </a:outerShdw>
                </a:effectLst>
                <a:latin typeface="+mn-lt"/>
              </a:rPr>
              <a:t> </a:t>
            </a:r>
            <a:br>
              <a:rPr lang="en-GB" sz="4000" dirty="0">
                <a:solidFill>
                  <a:srgbClr val="0E3E8A"/>
                </a:solidFill>
                <a:effectLst>
                  <a:outerShdw blurRad="38100" dist="38100" dir="2700000" algn="tl">
                    <a:srgbClr val="000000">
                      <a:alpha val="43137"/>
                    </a:srgbClr>
                  </a:outerShdw>
                </a:effectLst>
                <a:latin typeface="+mn-lt"/>
              </a:rPr>
            </a:br>
            <a:r>
              <a:rPr lang="en-GB" sz="4000" dirty="0">
                <a:solidFill>
                  <a:srgbClr val="0E3E8A"/>
                </a:solidFill>
                <a:effectLst>
                  <a:outerShdw blurRad="38100" dist="38100" dir="2700000" algn="tl">
                    <a:srgbClr val="000000">
                      <a:alpha val="43137"/>
                    </a:srgbClr>
                  </a:outerShdw>
                </a:effectLst>
                <a:latin typeface="+mn-lt"/>
              </a:rPr>
              <a:t>What next?</a:t>
            </a:r>
            <a:br>
              <a:rPr lang="en-GB" sz="4000" dirty="0">
                <a:solidFill>
                  <a:srgbClr val="0E3E8A"/>
                </a:solidFill>
                <a:effectLst>
                  <a:outerShdw blurRad="38100" dist="38100" dir="2700000" algn="tl">
                    <a:srgbClr val="000000">
                      <a:alpha val="43137"/>
                    </a:srgbClr>
                  </a:outerShdw>
                </a:effectLst>
                <a:latin typeface="+mn-lt"/>
              </a:rPr>
            </a:br>
            <a:br>
              <a:rPr lang="ro-RO" sz="1400" dirty="0">
                <a:effectLst>
                  <a:outerShdw blurRad="38100" dist="38100" dir="2700000" algn="tl">
                    <a:srgbClr val="000000">
                      <a:alpha val="43137"/>
                    </a:srgbClr>
                  </a:outerShdw>
                </a:effectLst>
                <a:latin typeface="+mn-lt"/>
              </a:rPr>
            </a:br>
            <a:endParaRPr lang="fr-FR" sz="1400" i="1" dirty="0"/>
          </a:p>
        </p:txBody>
      </p:sp>
      <p:sp>
        <p:nvSpPr>
          <p:cNvPr id="3" name="Content Placeholder 2">
            <a:extLst>
              <a:ext uri="{FF2B5EF4-FFF2-40B4-BE49-F238E27FC236}">
                <a16:creationId xmlns:a16="http://schemas.microsoft.com/office/drawing/2014/main" id="{C2FD3B02-4463-4244-C816-D41CFABE4352}"/>
              </a:ext>
            </a:extLst>
          </p:cNvPr>
          <p:cNvSpPr>
            <a:spLocks noGrp="1"/>
          </p:cNvSpPr>
          <p:nvPr>
            <p:ph idx="1"/>
          </p:nvPr>
        </p:nvSpPr>
        <p:spPr>
          <a:xfrm>
            <a:off x="572493" y="3270194"/>
            <a:ext cx="6713552" cy="4119172"/>
          </a:xfrm>
        </p:spPr>
        <p:txBody>
          <a:bodyPr anchor="t">
            <a:normAutofit/>
          </a:bodyPr>
          <a:lstStyle/>
          <a:p>
            <a:pPr lvl="1"/>
            <a:r>
              <a:rPr lang="en-GB" sz="2200" b="1" i="0" u="none" strike="noStrike" baseline="0" dirty="0">
                <a:solidFill>
                  <a:srgbClr val="0E3E8A"/>
                </a:solidFill>
                <a:latin typeface="TimesNewRomanPSMT"/>
              </a:rPr>
              <a:t>Training of trainers </a:t>
            </a:r>
            <a:r>
              <a:rPr lang="en-GB" sz="2200" b="0" i="0" u="none" strike="noStrike" baseline="0" dirty="0">
                <a:solidFill>
                  <a:srgbClr val="0E3E8A"/>
                </a:solidFill>
                <a:latin typeface="TimesNewRomanPSMT"/>
              </a:rPr>
              <a:t>sessions – September/October 2026</a:t>
            </a:r>
          </a:p>
          <a:p>
            <a:pPr lvl="1"/>
            <a:r>
              <a:rPr lang="en-GB" sz="2200" dirty="0">
                <a:solidFill>
                  <a:srgbClr val="0E3E8A"/>
                </a:solidFill>
                <a:latin typeface="TimesNewRomanPSMT"/>
              </a:rPr>
              <a:t>T</a:t>
            </a:r>
            <a:r>
              <a:rPr lang="en-GB" sz="2200" b="0" i="0" u="none" strike="noStrike" baseline="0" dirty="0">
                <a:solidFill>
                  <a:srgbClr val="0E3E8A"/>
                </a:solidFill>
                <a:latin typeface="TimesNewRomanPSMT"/>
              </a:rPr>
              <a:t>utorials on </a:t>
            </a:r>
            <a:r>
              <a:rPr lang="en-GB" sz="2200" b="1" i="0" u="none" strike="noStrike" baseline="0" dirty="0">
                <a:solidFill>
                  <a:srgbClr val="0E3E8A"/>
                </a:solidFill>
                <a:latin typeface="TimesNewRomanPSMT"/>
              </a:rPr>
              <a:t>effective digital training techniques</a:t>
            </a:r>
          </a:p>
          <a:p>
            <a:pPr lvl="1"/>
            <a:r>
              <a:rPr lang="en-GB" sz="2200" b="1" dirty="0">
                <a:solidFill>
                  <a:srgbClr val="0E3E8A"/>
                </a:solidFill>
                <a:latin typeface="TimesNewRomanPSMT"/>
              </a:rPr>
              <a:t>Launches</a:t>
            </a:r>
          </a:p>
          <a:p>
            <a:pPr lvl="2"/>
            <a:r>
              <a:rPr lang="en-GB" sz="2200" b="1" dirty="0">
                <a:solidFill>
                  <a:srgbClr val="0E3E8A"/>
                </a:solidFill>
                <a:latin typeface="TimesNewRomanPSMT"/>
              </a:rPr>
              <a:t>Artificial Intelligence and Human Rights (with Business and Human Rights in the Digital Environment) (December 2026)</a:t>
            </a:r>
          </a:p>
          <a:p>
            <a:pPr lvl="2"/>
            <a:r>
              <a:rPr lang="en-GB" sz="2200" b="1" dirty="0">
                <a:solidFill>
                  <a:srgbClr val="0E3E8A"/>
                </a:solidFill>
                <a:latin typeface="TimesNewRomanPSMT"/>
              </a:rPr>
              <a:t>Combating Hate Crime and Combating Hate Speech (February 2027)</a:t>
            </a:r>
            <a:endParaRPr lang="en-US" sz="2200" dirty="0">
              <a:solidFill>
                <a:srgbClr val="0E3E8A"/>
              </a:solidFill>
            </a:endParaRPr>
          </a:p>
        </p:txBody>
      </p:sp>
      <p:pic>
        <p:nvPicPr>
          <p:cNvPr id="6146" name="Picture 2" descr="Fall Winter Images – Browse 2,634,052 Stock Photos, Vectors, and Video | Adobe Stock">
            <a:extLst>
              <a:ext uri="{FF2B5EF4-FFF2-40B4-BE49-F238E27FC236}">
                <a16:creationId xmlns:a16="http://schemas.microsoft.com/office/drawing/2014/main" id="{5A38754D-F2F3-812C-6A94-6812C3863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7567" b="-2"/>
          <a:stretch>
            <a:fillRect/>
          </a:stretch>
        </p:blipFill>
        <p:spPr bwMode="auto">
          <a:xfrm>
            <a:off x="7675658" y="3292854"/>
            <a:ext cx="3941064" cy="40965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B332009-4F21-A6B2-AA36-CA52EF2025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spTree>
    <p:custDataLst>
      <p:tags r:id="rId1"/>
    </p:custDataLst>
    <p:extLst>
      <p:ext uri="{BB962C8B-B14F-4D97-AF65-F5344CB8AC3E}">
        <p14:creationId xmlns:p14="http://schemas.microsoft.com/office/powerpoint/2010/main" val="296399811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7F88E53D-6203-887D-94BC-51CE40E3BF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17E776E3-2018-CBCC-7E8D-47DBFBC85D5C}"/>
              </a:ext>
            </a:extLst>
          </p:cNvPr>
          <p:cNvSpPr txBox="1">
            <a:spLocks/>
          </p:cNvSpPr>
          <p:nvPr/>
        </p:nvSpPr>
        <p:spPr>
          <a:xfrm>
            <a:off x="-1572904" y="3429000"/>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pic>
        <p:nvPicPr>
          <p:cNvPr id="25" name="Picture 24">
            <a:extLst>
              <a:ext uri="{FF2B5EF4-FFF2-40B4-BE49-F238E27FC236}">
                <a16:creationId xmlns:a16="http://schemas.microsoft.com/office/drawing/2014/main" id="{1CEBF2CC-B902-E23B-1CE4-93C7ACF77097}"/>
              </a:ext>
            </a:extLst>
          </p:cNvPr>
          <p:cNvPicPr>
            <a:picLocks noChangeAspect="1"/>
          </p:cNvPicPr>
          <p:nvPr/>
        </p:nvPicPr>
        <p:blipFill>
          <a:blip r:embed="rId4"/>
          <a:stretch>
            <a:fillRect/>
          </a:stretch>
        </p:blipFill>
        <p:spPr>
          <a:xfrm>
            <a:off x="6542050" y="1749479"/>
            <a:ext cx="5277587" cy="4677428"/>
          </a:xfrm>
          <a:prstGeom prst="rect">
            <a:avLst/>
          </a:prstGeom>
        </p:spPr>
      </p:pic>
    </p:spTree>
    <p:custDataLst>
      <p:tags r:id="rId1"/>
    </p:custDataLst>
    <p:extLst>
      <p:ext uri="{BB962C8B-B14F-4D97-AF65-F5344CB8AC3E}">
        <p14:creationId xmlns:p14="http://schemas.microsoft.com/office/powerpoint/2010/main" val="118894583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CA6C94F-4B2A-FD1C-DEA5-CB7F03DA060D}"/>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B344B4CC-86B5-BD78-FE3C-C81045BF0B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85001429-95EC-E5C0-9723-FE8BE27A7138}"/>
              </a:ext>
            </a:extLst>
          </p:cNvPr>
          <p:cNvSpPr txBox="1">
            <a:spLocks/>
          </p:cNvSpPr>
          <p:nvPr/>
        </p:nvSpPr>
        <p:spPr>
          <a:xfrm>
            <a:off x="-1088573" y="1509252"/>
            <a:ext cx="9251129" cy="9818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o-RO" sz="4800" dirty="0">
                <a:solidFill>
                  <a:schemeClr val="accent1">
                    <a:lumMod val="75000"/>
                  </a:schemeClr>
                </a:solidFill>
                <a:effectLst>
                  <a:outerShdw blurRad="38100" dist="38100" dir="2700000" algn="tl">
                    <a:srgbClr val="000000">
                      <a:alpha val="43137"/>
                    </a:srgbClr>
                  </a:outerShdw>
                </a:effectLst>
                <a:latin typeface="+mn-lt"/>
              </a:rPr>
              <a:t>HELP in EU member states</a:t>
            </a:r>
            <a:endParaRPr lang="fr-FR" sz="4800" dirty="0">
              <a:solidFill>
                <a:schemeClr val="accent1">
                  <a:lumMod val="75000"/>
                </a:schemeClr>
              </a:solidFill>
            </a:endParaRPr>
          </a:p>
        </p:txBody>
      </p:sp>
      <p:sp>
        <p:nvSpPr>
          <p:cNvPr id="7" name="Content Placeholder 2">
            <a:extLst>
              <a:ext uri="{FF2B5EF4-FFF2-40B4-BE49-F238E27FC236}">
                <a16:creationId xmlns:a16="http://schemas.microsoft.com/office/drawing/2014/main" id="{C9151CB5-6068-412D-AFFF-1CD9DD77DBC9}"/>
              </a:ext>
            </a:extLst>
          </p:cNvPr>
          <p:cNvSpPr txBox="1">
            <a:spLocks/>
          </p:cNvSpPr>
          <p:nvPr/>
        </p:nvSpPr>
        <p:spPr>
          <a:xfrm>
            <a:off x="156325" y="2639669"/>
            <a:ext cx="6079117" cy="35179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chemeClr val="accent4">
                  <a:lumMod val="75000"/>
                </a:schemeClr>
              </a:buClr>
              <a:buFont typeface="Wingdings" panose="05000000000000000000" pitchFamily="2" charset="2"/>
              <a:buChar char="§"/>
            </a:pPr>
            <a:r>
              <a:rPr lang="en-US" dirty="0">
                <a:solidFill>
                  <a:schemeClr val="accent1">
                    <a:lumMod val="75000"/>
                  </a:schemeClr>
                </a:solidFill>
              </a:rPr>
              <a:t>HELP in the EU IV (</a:t>
            </a:r>
            <a:r>
              <a:rPr lang="ro-RO" b="1" dirty="0">
                <a:solidFill>
                  <a:schemeClr val="accent1">
                    <a:lumMod val="75000"/>
                  </a:schemeClr>
                </a:solidFill>
              </a:rPr>
              <a:t>EU funded</a:t>
            </a:r>
            <a:r>
              <a:rPr lang="en-US" dirty="0">
                <a:solidFill>
                  <a:schemeClr val="accent1">
                    <a:lumMod val="75000"/>
                  </a:schemeClr>
                </a:solidFill>
              </a:rPr>
              <a:t>)</a:t>
            </a:r>
            <a:endParaRPr lang="ro-RO" dirty="0">
              <a:solidFill>
                <a:schemeClr val="accent1">
                  <a:lumMod val="75000"/>
                </a:schemeClr>
              </a:solidFill>
            </a:endParaRPr>
          </a:p>
          <a:p>
            <a:pPr>
              <a:buClr>
                <a:schemeClr val="accent4">
                  <a:lumMod val="75000"/>
                </a:schemeClr>
              </a:buClr>
              <a:buFont typeface="Wingdings" panose="05000000000000000000" pitchFamily="2" charset="2"/>
              <a:buChar char="§"/>
            </a:pPr>
            <a:r>
              <a:rPr lang="en-US" dirty="0">
                <a:solidFill>
                  <a:schemeClr val="accent1">
                    <a:lumMod val="75000"/>
                  </a:schemeClr>
                </a:solidFill>
              </a:rPr>
              <a:t>Other highlights (</a:t>
            </a:r>
            <a:r>
              <a:rPr lang="en-GB" dirty="0">
                <a:solidFill>
                  <a:schemeClr val="accent1">
                    <a:lumMod val="75000"/>
                  </a:schemeClr>
                </a:solidFill>
              </a:rPr>
              <a:t>July 202</a:t>
            </a:r>
            <a:r>
              <a:rPr lang="ro-RO" dirty="0">
                <a:solidFill>
                  <a:schemeClr val="accent1">
                    <a:lumMod val="75000"/>
                  </a:schemeClr>
                </a:solidFill>
              </a:rPr>
              <a:t>5</a:t>
            </a:r>
            <a:r>
              <a:rPr lang="en-GB" dirty="0">
                <a:solidFill>
                  <a:schemeClr val="accent1">
                    <a:lumMod val="75000"/>
                  </a:schemeClr>
                </a:solidFill>
              </a:rPr>
              <a:t> – June 202</a:t>
            </a:r>
            <a:r>
              <a:rPr lang="ro-RO" dirty="0">
                <a:solidFill>
                  <a:schemeClr val="accent1">
                    <a:lumMod val="75000"/>
                  </a:schemeClr>
                </a:solidFill>
              </a:rPr>
              <a:t>6</a:t>
            </a:r>
            <a:r>
              <a:rPr lang="fr-FR" dirty="0">
                <a:solidFill>
                  <a:schemeClr val="accent1">
                    <a:lumMod val="75000"/>
                  </a:schemeClr>
                </a:solidFill>
              </a:rPr>
              <a:t>)</a:t>
            </a:r>
            <a:endParaRPr lang="en-GB" dirty="0">
              <a:solidFill>
                <a:schemeClr val="accent1">
                  <a:lumMod val="75000"/>
                </a:schemeClr>
              </a:solidFill>
            </a:endParaRPr>
          </a:p>
        </p:txBody>
      </p:sp>
      <p:pic>
        <p:nvPicPr>
          <p:cNvPr id="8" name="Picture 7">
            <a:extLst>
              <a:ext uri="{FF2B5EF4-FFF2-40B4-BE49-F238E27FC236}">
                <a16:creationId xmlns:a16="http://schemas.microsoft.com/office/drawing/2014/main" id="{9781BDF7-4E72-DF72-4497-21E7A4B1FEA9}"/>
              </a:ext>
            </a:extLst>
          </p:cNvPr>
          <p:cNvPicPr>
            <a:picLocks noChangeAspect="1"/>
          </p:cNvPicPr>
          <p:nvPr/>
        </p:nvPicPr>
        <p:blipFill>
          <a:blip r:embed="rId4"/>
          <a:stretch>
            <a:fillRect/>
          </a:stretch>
        </p:blipFill>
        <p:spPr>
          <a:xfrm>
            <a:off x="6966898" y="2000193"/>
            <a:ext cx="4866496" cy="4157377"/>
          </a:xfrm>
          <a:prstGeom prst="rect">
            <a:avLst/>
          </a:prstGeom>
        </p:spPr>
      </p:pic>
      <p:pic>
        <p:nvPicPr>
          <p:cNvPr id="9" name="Graphic 8" descr="User with solid fill">
            <a:extLst>
              <a:ext uri="{FF2B5EF4-FFF2-40B4-BE49-F238E27FC236}">
                <a16:creationId xmlns:a16="http://schemas.microsoft.com/office/drawing/2014/main" id="{B46B539C-5FBF-3B44-E553-FBEFB19607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04598" y="4489632"/>
            <a:ext cx="1089948" cy="1089948"/>
          </a:xfrm>
          <a:prstGeom prst="rect">
            <a:avLst/>
          </a:prstGeom>
        </p:spPr>
      </p:pic>
      <p:sp>
        <p:nvSpPr>
          <p:cNvPr id="3" name="TextBox 2">
            <a:extLst>
              <a:ext uri="{FF2B5EF4-FFF2-40B4-BE49-F238E27FC236}">
                <a16:creationId xmlns:a16="http://schemas.microsoft.com/office/drawing/2014/main" id="{B06A6AB3-3D7E-6098-B476-B4B23B65E050}"/>
              </a:ext>
            </a:extLst>
          </p:cNvPr>
          <p:cNvSpPr txBox="1"/>
          <p:nvPr/>
        </p:nvSpPr>
        <p:spPr>
          <a:xfrm>
            <a:off x="3281028" y="4434442"/>
            <a:ext cx="6640284" cy="1200329"/>
          </a:xfrm>
          <a:prstGeom prst="rect">
            <a:avLst/>
          </a:prstGeom>
          <a:noFill/>
        </p:spPr>
        <p:txBody>
          <a:bodyPr wrap="square">
            <a:spAutoFit/>
          </a:bodyPr>
          <a:lstStyle/>
          <a:p>
            <a:r>
              <a:rPr lang="ro-RO" sz="3600" b="1" dirty="0">
                <a:solidFill>
                  <a:srgbClr val="002060"/>
                </a:solidFill>
                <a:latin typeface="Myriad Pro" panose="020B0503030403020204" pitchFamily="34" charset="0"/>
              </a:rPr>
              <a:t>73</a:t>
            </a:r>
            <a:r>
              <a:rPr lang="fr-FR" sz="3600" b="1" dirty="0">
                <a:solidFill>
                  <a:srgbClr val="002060"/>
                </a:solidFill>
                <a:latin typeface="Myriad Pro" panose="020B0503030403020204" pitchFamily="34" charset="0"/>
              </a:rPr>
              <a:t>,000 HELP </a:t>
            </a:r>
            <a:endParaRPr lang="ro-RO" sz="3600" b="1" dirty="0">
              <a:solidFill>
                <a:srgbClr val="002060"/>
              </a:solidFill>
              <a:latin typeface="Myriad Pro" panose="020B0503030403020204" pitchFamily="34" charset="0"/>
            </a:endParaRPr>
          </a:p>
          <a:p>
            <a:r>
              <a:rPr lang="fr-FR" sz="3600" b="1" dirty="0" err="1">
                <a:solidFill>
                  <a:srgbClr val="002060"/>
                </a:solidFill>
                <a:latin typeface="Myriad Pro" panose="020B0503030403020204" pitchFamily="34" charset="0"/>
              </a:rPr>
              <a:t>users</a:t>
            </a:r>
            <a:r>
              <a:rPr lang="fr-FR" sz="3600" b="1" dirty="0">
                <a:solidFill>
                  <a:srgbClr val="002060"/>
                </a:solidFill>
                <a:latin typeface="Myriad Pro" panose="020B0503030403020204" pitchFamily="34" charset="0"/>
              </a:rPr>
              <a:t> </a:t>
            </a:r>
            <a:r>
              <a:rPr lang="fr-FR" sz="3600" b="1" dirty="0" err="1">
                <a:solidFill>
                  <a:srgbClr val="002060"/>
                </a:solidFill>
                <a:latin typeface="Myriad Pro" panose="020B0503030403020204" pitchFamily="34" charset="0"/>
              </a:rPr>
              <a:t>from</a:t>
            </a:r>
            <a:r>
              <a:rPr lang="fr-FR" sz="3600" b="1" dirty="0">
                <a:solidFill>
                  <a:srgbClr val="002060"/>
                </a:solidFill>
                <a:latin typeface="Myriad Pro" panose="020B0503030403020204" pitchFamily="34" charset="0"/>
              </a:rPr>
              <a:t> EU </a:t>
            </a:r>
          </a:p>
        </p:txBody>
      </p:sp>
    </p:spTree>
    <p:custDataLst>
      <p:tags r:id="rId1"/>
    </p:custDataLst>
    <p:extLst>
      <p:ext uri="{BB962C8B-B14F-4D97-AF65-F5344CB8AC3E}">
        <p14:creationId xmlns:p14="http://schemas.microsoft.com/office/powerpoint/2010/main" val="273012577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CE45A2B-51CA-5FDC-7F9F-8AD9362A2B4B}"/>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BCA0EF6E-C538-7E37-88BE-68269E1F08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7F3A30DB-BD7B-10B9-96AE-24A5DD24ECCA}"/>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3" name="TextBox 2">
            <a:extLst>
              <a:ext uri="{FF2B5EF4-FFF2-40B4-BE49-F238E27FC236}">
                <a16:creationId xmlns:a16="http://schemas.microsoft.com/office/drawing/2014/main" id="{B1F0D7DA-0C6A-DCF6-0FB0-1D1785BEB224}"/>
              </a:ext>
            </a:extLst>
          </p:cNvPr>
          <p:cNvSpPr txBox="1"/>
          <p:nvPr/>
        </p:nvSpPr>
        <p:spPr>
          <a:xfrm>
            <a:off x="1443895" y="3699432"/>
            <a:ext cx="6666410" cy="777521"/>
          </a:xfrm>
          <a:prstGeom prst="rect">
            <a:avLst/>
          </a:prstGeom>
          <a:noFill/>
        </p:spPr>
        <p:txBody>
          <a:bodyPr wrap="square">
            <a:spAutoFit/>
          </a:bodyPr>
          <a:lstStyle/>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Partners adding HELP courses </a:t>
            </a:r>
          </a:p>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to their own e-learning platform</a:t>
            </a: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7172" name="Picture 4" descr="People working on computers - Three students sitting on stack of books doing research and doing work on laptop computer. Flat design vector illustration Stock Vector | Adobe Stock">
            <a:extLst>
              <a:ext uri="{FF2B5EF4-FFF2-40B4-BE49-F238E27FC236}">
                <a16:creationId xmlns:a16="http://schemas.microsoft.com/office/drawing/2014/main" id="{1E70C57F-E594-C476-4FA1-B1BAF996D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380" y="2609720"/>
            <a:ext cx="5657850" cy="3200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79559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D987EB-685E-D787-7539-060F0348751A}"/>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D76410BC-11A3-CCAF-C8D8-55E1C59FA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FD7FE08E-932F-59A9-7ABA-77EDD562662A}"/>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4" name="TextBox 3">
            <a:extLst>
              <a:ext uri="{FF2B5EF4-FFF2-40B4-BE49-F238E27FC236}">
                <a16:creationId xmlns:a16="http://schemas.microsoft.com/office/drawing/2014/main" id="{87CE50CB-C51A-B225-4ED6-ED4D77995C37}"/>
              </a:ext>
            </a:extLst>
          </p:cNvPr>
          <p:cNvSpPr txBox="1"/>
          <p:nvPr/>
        </p:nvSpPr>
        <p:spPr>
          <a:xfrm>
            <a:off x="272237" y="2391959"/>
            <a:ext cx="6664750" cy="3392467"/>
          </a:xfrm>
          <a:prstGeom prst="rect">
            <a:avLst/>
          </a:prstGeom>
          <a:noFill/>
        </p:spPr>
        <p:txBody>
          <a:bodyPr wrap="square">
            <a:spAutoFit/>
          </a:bodyPr>
          <a:lstStyle/>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Launches organised independently</a:t>
            </a:r>
          </a:p>
          <a:p>
            <a:pPr>
              <a:lnSpc>
                <a:spcPct val="107000"/>
              </a:lnSpc>
              <a:spcAft>
                <a:spcPts val="800"/>
              </a:spcAft>
              <a:buNone/>
            </a:pPr>
            <a:endParaRPr lang="en-GB" b="1" kern="100" dirty="0">
              <a:latin typeface="Aptos" panose="020B0004020202020204" pitchFamily="34" charset="0"/>
              <a:ea typeface="Aptos" panose="020B0004020202020204" pitchFamily="34" charset="0"/>
              <a:cs typeface="Arial" panose="020B0604020202020204" pitchFamily="34" charset="0"/>
            </a:endParaRPr>
          </a:p>
          <a:p>
            <a:pPr lvl="1"/>
            <a:r>
              <a:rPr lang="en-US" b="1" dirty="0"/>
              <a:t>Czechia</a:t>
            </a:r>
          </a:p>
          <a:p>
            <a:pPr lvl="1"/>
            <a:r>
              <a:rPr lang="en-US" b="1" dirty="0"/>
              <a:t>Anti-Discrimination</a:t>
            </a:r>
          </a:p>
          <a:p>
            <a:pPr lvl="1"/>
            <a:endParaRPr lang="en-US" b="1" dirty="0"/>
          </a:p>
          <a:p>
            <a:pPr lvl="1"/>
            <a:r>
              <a:rPr lang="en-US" b="1" dirty="0"/>
              <a:t>Latvia </a:t>
            </a:r>
          </a:p>
          <a:p>
            <a:pPr lvl="1"/>
            <a:r>
              <a:rPr lang="en-US" b="1" dirty="0"/>
              <a:t>Violence against Women and Domestic Violence</a:t>
            </a:r>
          </a:p>
          <a:p>
            <a:pPr lvl="1"/>
            <a:endParaRPr lang="en-US" b="1" dirty="0"/>
          </a:p>
          <a:p>
            <a:pPr lvl="1"/>
            <a:r>
              <a:rPr lang="en-US" b="1" dirty="0"/>
              <a:t>Lithuania</a:t>
            </a:r>
          </a:p>
          <a:p>
            <a:pPr lvl="1"/>
            <a:r>
              <a:rPr lang="en-US" b="1" dirty="0"/>
              <a:t>Ethics for Judges and Prosecutors</a:t>
            </a:r>
          </a:p>
          <a:p>
            <a:pPr>
              <a:lnSpc>
                <a:spcPct val="107000"/>
              </a:lnSpc>
              <a:spcAft>
                <a:spcPts val="800"/>
              </a:spcAft>
              <a:buNone/>
            </a:pP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2" name="Picture 2" descr="What Is Blended Learning? Here Are 7 Key Elements | Learnlight">
            <a:extLst>
              <a:ext uri="{FF2B5EF4-FFF2-40B4-BE49-F238E27FC236}">
                <a16:creationId xmlns:a16="http://schemas.microsoft.com/office/drawing/2014/main" id="{62A2DF50-2A21-25E2-E7EA-30431434428C}"/>
              </a:ext>
            </a:extLst>
          </p:cNvPr>
          <p:cNvPicPr>
            <a:picLocks noChangeAspect="1" noChangeArrowheads="1"/>
          </p:cNvPicPr>
          <p:nvPr/>
        </p:nvPicPr>
        <p:blipFill>
          <a:blip r:embed="rId4">
            <a:alphaModFix amt="17000"/>
            <a:extLst>
              <a:ext uri="{28A0092B-C50C-407E-A947-70E740481C1C}">
                <a14:useLocalDpi xmlns:a14="http://schemas.microsoft.com/office/drawing/2010/main" val="0"/>
              </a:ext>
            </a:extLst>
          </a:blip>
          <a:stretch>
            <a:fillRect/>
          </a:stretch>
        </p:blipFill>
        <p:spPr bwMode="auto">
          <a:xfrm>
            <a:off x="3301466" y="1586157"/>
            <a:ext cx="8719796" cy="516648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611761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5DAB6D9-4BD4-5A2F-E470-41100064ADA2}"/>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EB0A4B2F-CF80-2A5F-3517-F24EC9F04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2097E701-36A2-7069-141B-EB4AE649F15B}"/>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4" name="TextBox 3">
            <a:extLst>
              <a:ext uri="{FF2B5EF4-FFF2-40B4-BE49-F238E27FC236}">
                <a16:creationId xmlns:a16="http://schemas.microsoft.com/office/drawing/2014/main" id="{FE9B7B61-D77A-8A7E-777B-62C4DDC3D82C}"/>
              </a:ext>
            </a:extLst>
          </p:cNvPr>
          <p:cNvSpPr txBox="1"/>
          <p:nvPr/>
        </p:nvSpPr>
        <p:spPr>
          <a:xfrm>
            <a:off x="1013382" y="2530459"/>
            <a:ext cx="6664750" cy="2007473"/>
          </a:xfrm>
          <a:prstGeom prst="rect">
            <a:avLst/>
          </a:prstGeom>
          <a:noFill/>
        </p:spPr>
        <p:txBody>
          <a:bodyPr wrap="square">
            <a:spAutoFit/>
          </a:bodyPr>
          <a:lstStyle/>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Launches organised independently</a:t>
            </a:r>
          </a:p>
          <a:p>
            <a:pPr>
              <a:lnSpc>
                <a:spcPct val="107000"/>
              </a:lnSpc>
              <a:spcAft>
                <a:spcPts val="800"/>
              </a:spcAft>
              <a:buNone/>
            </a:pPr>
            <a:endParaRPr lang="en-GB" b="1" kern="100" dirty="0">
              <a:latin typeface="Aptos" panose="020B0004020202020204" pitchFamily="34" charset="0"/>
              <a:ea typeface="Aptos" panose="020B0004020202020204" pitchFamily="34" charset="0"/>
              <a:cs typeface="Arial" panose="020B0604020202020204" pitchFamily="34" charset="0"/>
            </a:endParaRPr>
          </a:p>
          <a:p>
            <a:pPr lvl="1"/>
            <a:r>
              <a:rPr lang="en-GB" b="1" dirty="0"/>
              <a:t>Italy</a:t>
            </a:r>
            <a:endParaRPr lang="fr-FR" dirty="0"/>
          </a:p>
          <a:p>
            <a:pPr lvl="2"/>
            <a:r>
              <a:rPr lang="en-GB" dirty="0"/>
              <a:t>Judicial Reasoning and Human Rights and </a:t>
            </a:r>
          </a:p>
          <a:p>
            <a:pPr lvl="2"/>
            <a:r>
              <a:rPr lang="en-GB" dirty="0"/>
              <a:t>Violence against Women and Domestic Violence</a:t>
            </a:r>
            <a:endParaRPr lang="fr-FR" dirty="0"/>
          </a:p>
          <a:p>
            <a:pPr>
              <a:lnSpc>
                <a:spcPct val="107000"/>
              </a:lnSpc>
              <a:spcAft>
                <a:spcPts val="800"/>
              </a:spcAft>
              <a:buNone/>
            </a:pP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10242" name="Picture 2" descr="Scuola Superiore della Magistratura - YouTube">
            <a:extLst>
              <a:ext uri="{FF2B5EF4-FFF2-40B4-BE49-F238E27FC236}">
                <a16:creationId xmlns:a16="http://schemas.microsoft.com/office/drawing/2014/main" id="{5D68C485-B7C8-7153-E46F-0314C6ACEE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5373" y="1959355"/>
            <a:ext cx="4257675" cy="42576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7584721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739A4C-F0C3-AFDA-A82D-F6E5871140D8}"/>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E887F7C9-8E32-A5FA-769D-E94C09AC57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F3B5C256-1ED0-2487-DBC7-3AC5B0703B9E}"/>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4" name="TextBox 3">
            <a:extLst>
              <a:ext uri="{FF2B5EF4-FFF2-40B4-BE49-F238E27FC236}">
                <a16:creationId xmlns:a16="http://schemas.microsoft.com/office/drawing/2014/main" id="{F5A1B331-170A-4525-CDA9-99895D9AA256}"/>
              </a:ext>
            </a:extLst>
          </p:cNvPr>
          <p:cNvSpPr txBox="1"/>
          <p:nvPr/>
        </p:nvSpPr>
        <p:spPr>
          <a:xfrm>
            <a:off x="645737" y="2674047"/>
            <a:ext cx="6664750" cy="3115468"/>
          </a:xfrm>
          <a:prstGeom prst="rect">
            <a:avLst/>
          </a:prstGeom>
          <a:noFill/>
        </p:spPr>
        <p:txBody>
          <a:bodyPr wrap="square">
            <a:spAutoFit/>
          </a:bodyPr>
          <a:lstStyle/>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Launches organised independently</a:t>
            </a:r>
          </a:p>
          <a:p>
            <a:pPr>
              <a:lnSpc>
                <a:spcPct val="107000"/>
              </a:lnSpc>
              <a:spcAft>
                <a:spcPts val="800"/>
              </a:spcAft>
              <a:buNone/>
            </a:pPr>
            <a:endParaRPr lang="en-GB" b="1" kern="100" dirty="0">
              <a:latin typeface="Aptos" panose="020B0004020202020204" pitchFamily="34" charset="0"/>
              <a:ea typeface="Aptos" panose="020B0004020202020204" pitchFamily="34" charset="0"/>
              <a:cs typeface="Arial" panose="020B0604020202020204" pitchFamily="34" charset="0"/>
            </a:endParaRPr>
          </a:p>
          <a:p>
            <a:pPr lvl="1"/>
            <a:r>
              <a:rPr lang="pt-PT" b="1" dirty="0"/>
              <a:t>Centre for Judicial Studies (Portugal)</a:t>
            </a:r>
            <a:endParaRPr lang="fr-FR" dirty="0"/>
          </a:p>
          <a:p>
            <a:pPr marL="1200150" lvl="2" indent="-285750">
              <a:buFont typeface="Arial" panose="020B0604020202020204" pitchFamily="34" charset="0"/>
              <a:buChar char="•"/>
            </a:pPr>
            <a:r>
              <a:rPr lang="en-GB" b="1" dirty="0"/>
              <a:t>Asylum and Human Rights</a:t>
            </a:r>
            <a:endParaRPr lang="fr-FR" dirty="0"/>
          </a:p>
          <a:p>
            <a:pPr marL="1200150" lvl="2" indent="-285750">
              <a:buFont typeface="Arial" panose="020B0604020202020204" pitchFamily="34" charset="0"/>
              <a:buChar char="•"/>
            </a:pPr>
            <a:r>
              <a:rPr lang="en-GB" b="1" dirty="0"/>
              <a:t>Data Protection and Privacy Rights</a:t>
            </a:r>
            <a:endParaRPr lang="fr-FR" dirty="0"/>
          </a:p>
          <a:p>
            <a:pPr marL="1200150" lvl="2" indent="-285750">
              <a:buFont typeface="Arial" panose="020B0604020202020204" pitchFamily="34" charset="0"/>
              <a:buChar char="•"/>
            </a:pPr>
            <a:r>
              <a:rPr lang="en-GB" b="1" dirty="0"/>
              <a:t>Interplay between the ECHR, the ESC and the EU Charter of Fundamental Rights</a:t>
            </a:r>
            <a:endParaRPr lang="fr-FR" dirty="0"/>
          </a:p>
          <a:p>
            <a:pPr marL="1200150" lvl="2" indent="-285750">
              <a:buFont typeface="Arial" panose="020B0604020202020204" pitchFamily="34" charset="0"/>
              <a:buChar char="•"/>
            </a:pPr>
            <a:r>
              <a:rPr lang="en-GB" b="1" dirty="0"/>
              <a:t>Labour Rights and Human Rights</a:t>
            </a:r>
            <a:endParaRPr lang="fr-FR" dirty="0"/>
          </a:p>
          <a:p>
            <a:pPr marL="1200150" lvl="2" indent="-285750">
              <a:buFont typeface="Arial" panose="020B0604020202020204" pitchFamily="34" charset="0"/>
              <a:buChar char="•"/>
            </a:pPr>
            <a:r>
              <a:rPr lang="en-GB" b="1" dirty="0"/>
              <a:t>Combating Hate Crime and Combating Hate Speech</a:t>
            </a:r>
            <a:endParaRPr lang="fr-FR" dirty="0"/>
          </a:p>
          <a:p>
            <a:pPr>
              <a:lnSpc>
                <a:spcPct val="107000"/>
              </a:lnSpc>
              <a:spcAft>
                <a:spcPts val="800"/>
              </a:spcAft>
              <a:buNone/>
            </a:pP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12290" name="Picture 2" descr="Learning from peers - a study visit to the Portuguese Center for Judicial Studies - Council of Europe Office in Georgia">
            <a:extLst>
              <a:ext uri="{FF2B5EF4-FFF2-40B4-BE49-F238E27FC236}">
                <a16:creationId xmlns:a16="http://schemas.microsoft.com/office/drawing/2014/main" id="{96EFB521-506D-EACD-0E2F-A72CCA8C94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0576" y="2109837"/>
            <a:ext cx="5276650" cy="26383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3526884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A1E7F8-678A-D1A3-004F-D273F5E28C4E}"/>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0960352A-FB62-CA58-DECB-EB26D69CBA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C66F2E13-DBCD-3D69-4F1A-FEC621D472A0}"/>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4" name="TextBox 3">
            <a:extLst>
              <a:ext uri="{FF2B5EF4-FFF2-40B4-BE49-F238E27FC236}">
                <a16:creationId xmlns:a16="http://schemas.microsoft.com/office/drawing/2014/main" id="{3B0DA08C-7215-D167-816E-4F313194B0EB}"/>
              </a:ext>
            </a:extLst>
          </p:cNvPr>
          <p:cNvSpPr txBox="1"/>
          <p:nvPr/>
        </p:nvSpPr>
        <p:spPr>
          <a:xfrm>
            <a:off x="645737" y="2674047"/>
            <a:ext cx="6664750" cy="3115468"/>
          </a:xfrm>
          <a:prstGeom prst="rect">
            <a:avLst/>
          </a:prstGeom>
          <a:noFill/>
        </p:spPr>
        <p:txBody>
          <a:bodyPr wrap="square">
            <a:spAutoFit/>
          </a:bodyPr>
          <a:lstStyle/>
          <a:p>
            <a:pPr>
              <a:lnSpc>
                <a:spcPct val="107000"/>
              </a:lnSpc>
              <a:spcAft>
                <a:spcPts val="800"/>
              </a:spcAft>
              <a:buNone/>
            </a:pPr>
            <a:r>
              <a:rPr lang="en-GB" sz="1800" b="1" kern="100" dirty="0">
                <a:effectLst/>
                <a:latin typeface="Aptos" panose="020B0004020202020204" pitchFamily="34" charset="0"/>
                <a:ea typeface="Aptos" panose="020B0004020202020204" pitchFamily="34" charset="0"/>
                <a:cs typeface="Arial" panose="020B0604020202020204" pitchFamily="34" charset="0"/>
              </a:rPr>
              <a:t>Launches organised independently</a:t>
            </a:r>
          </a:p>
          <a:p>
            <a:pPr>
              <a:lnSpc>
                <a:spcPct val="107000"/>
              </a:lnSpc>
              <a:spcAft>
                <a:spcPts val="800"/>
              </a:spcAft>
              <a:buNone/>
            </a:pPr>
            <a:endParaRPr lang="en-GB" b="1" kern="100" dirty="0">
              <a:latin typeface="Aptos" panose="020B0004020202020204" pitchFamily="34" charset="0"/>
              <a:ea typeface="Aptos" panose="020B0004020202020204" pitchFamily="34" charset="0"/>
              <a:cs typeface="Arial" panose="020B0604020202020204" pitchFamily="34" charset="0"/>
            </a:endParaRPr>
          </a:p>
          <a:p>
            <a:pPr lvl="1"/>
            <a:r>
              <a:rPr lang="en-GB" b="1" dirty="0"/>
              <a:t>Spanish Judicial School </a:t>
            </a:r>
            <a:endParaRPr lang="fr-FR" dirty="0"/>
          </a:p>
          <a:p>
            <a:pPr marL="1200150" lvl="2" indent="-285750">
              <a:buFont typeface="Arial" panose="020B0604020202020204" pitchFamily="34" charset="0"/>
              <a:buChar char="•"/>
            </a:pPr>
            <a:r>
              <a:rPr lang="en-GB" b="1" dirty="0"/>
              <a:t>International Cooperation in Criminal Matters</a:t>
            </a:r>
            <a:endParaRPr lang="fr-FR" dirty="0"/>
          </a:p>
          <a:p>
            <a:pPr marL="1200150" lvl="2" indent="-285750">
              <a:buFont typeface="Arial" panose="020B0604020202020204" pitchFamily="34" charset="0"/>
              <a:buChar char="•"/>
            </a:pPr>
            <a:r>
              <a:rPr lang="en-GB" b="1" dirty="0"/>
              <a:t>Cybercrime and Electronic Evidence</a:t>
            </a:r>
            <a:endParaRPr lang="fr-FR" dirty="0"/>
          </a:p>
          <a:p>
            <a:pPr marL="1200150" lvl="2" indent="-285750">
              <a:buFont typeface="Arial" panose="020B0604020202020204" pitchFamily="34" charset="0"/>
              <a:buChar char="•"/>
            </a:pPr>
            <a:r>
              <a:rPr lang="en-GB" b="1" dirty="0"/>
              <a:t>Right to Liberty and Security</a:t>
            </a:r>
            <a:endParaRPr lang="fr-FR" dirty="0"/>
          </a:p>
          <a:p>
            <a:pPr marL="1200150" lvl="2" indent="-285750">
              <a:buFont typeface="Arial" panose="020B0604020202020204" pitchFamily="34" charset="0"/>
              <a:buChar char="•"/>
            </a:pPr>
            <a:r>
              <a:rPr lang="en-GB" b="1" dirty="0"/>
              <a:t>Access to Justice for Women</a:t>
            </a:r>
            <a:endParaRPr lang="fr-FR" dirty="0"/>
          </a:p>
          <a:p>
            <a:pPr marL="1200150" lvl="2" indent="-285750">
              <a:buFont typeface="Arial" panose="020B0604020202020204" pitchFamily="34" charset="0"/>
              <a:buChar char="•"/>
            </a:pPr>
            <a:r>
              <a:rPr lang="en-GB" b="1" dirty="0"/>
              <a:t>Bioethics</a:t>
            </a:r>
            <a:endParaRPr lang="fr-FR" dirty="0"/>
          </a:p>
          <a:p>
            <a:pPr marL="1200150" lvl="2" indent="-285750">
              <a:buFont typeface="Arial" panose="020B0604020202020204" pitchFamily="34" charset="0"/>
              <a:buChar char="•"/>
            </a:pPr>
            <a:r>
              <a:rPr lang="en-GB" b="1" dirty="0"/>
              <a:t>LGBTI Persons in Asylum Procedures</a:t>
            </a:r>
            <a:endParaRPr lang="fr-FR" dirty="0"/>
          </a:p>
          <a:p>
            <a:pPr>
              <a:lnSpc>
                <a:spcPct val="107000"/>
              </a:lnSpc>
              <a:spcAft>
                <a:spcPts val="800"/>
              </a:spcAft>
              <a:buNone/>
            </a:pP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13314" name="Picture 2" descr="Spain - Judicial School - EJTN">
            <a:extLst>
              <a:ext uri="{FF2B5EF4-FFF2-40B4-BE49-F238E27FC236}">
                <a16:creationId xmlns:a16="http://schemas.microsoft.com/office/drawing/2014/main" id="{B70CD0D4-55FE-687F-5BC7-63CA65D79C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2167" y="2674047"/>
            <a:ext cx="3778267" cy="25832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2771661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B77F0A9-1F5A-2A1A-F854-FE645B82DAED}"/>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7E1C0159-9E4A-878C-4773-804D6B2AD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4AF11E88-BB40-0DBC-3A90-59965903F745}"/>
              </a:ext>
            </a:extLst>
          </p:cNvPr>
          <p:cNvSpPr txBox="1">
            <a:spLocks/>
          </p:cNvSpPr>
          <p:nvPr/>
        </p:nvSpPr>
        <p:spPr>
          <a:xfrm>
            <a:off x="-1140824" y="1787926"/>
            <a:ext cx="9251129" cy="981882"/>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a:solidFill>
                  <a:schemeClr val="accent1">
                    <a:lumMod val="75000"/>
                  </a:schemeClr>
                </a:solidFill>
                <a:effectLst>
                  <a:outerShdw blurRad="38100" dist="38100" dir="2700000" algn="tl">
                    <a:srgbClr val="000000">
                      <a:alpha val="43137"/>
                    </a:srgbClr>
                  </a:outerShdw>
                </a:effectLst>
                <a:latin typeface="+mn-lt"/>
              </a:rPr>
              <a:t>Other highlights (July 2025 – June 2026)</a:t>
            </a:r>
            <a:br>
              <a:rPr lang="en-US" sz="2800" dirty="0">
                <a:solidFill>
                  <a:schemeClr val="accent1">
                    <a:lumMod val="75000"/>
                  </a:schemeClr>
                </a:solidFill>
                <a:effectLst>
                  <a:outerShdw blurRad="38100" dist="38100" dir="2700000" algn="tl">
                    <a:srgbClr val="000000">
                      <a:alpha val="43137"/>
                    </a:srgbClr>
                  </a:outerShdw>
                </a:effectLst>
                <a:latin typeface="+mn-lt"/>
              </a:rPr>
            </a:br>
            <a:br>
              <a:rPr lang="en-US" sz="2800" dirty="0">
                <a:solidFill>
                  <a:schemeClr val="accent1">
                    <a:lumMod val="75000"/>
                  </a:schemeClr>
                </a:solidFill>
                <a:effectLst>
                  <a:outerShdw blurRad="38100" dist="38100" dir="2700000" algn="tl">
                    <a:srgbClr val="000000">
                      <a:alpha val="43137"/>
                    </a:srgbClr>
                  </a:outerShdw>
                </a:effectLst>
                <a:latin typeface="+mn-lt"/>
              </a:rPr>
            </a:br>
            <a:endParaRPr lang="fr-FR" sz="2800" dirty="0">
              <a:solidFill>
                <a:schemeClr val="accent1">
                  <a:lumMod val="75000"/>
                </a:schemeClr>
              </a:solidFill>
            </a:endParaRPr>
          </a:p>
        </p:txBody>
      </p:sp>
      <p:sp>
        <p:nvSpPr>
          <p:cNvPr id="4" name="TextBox 3">
            <a:extLst>
              <a:ext uri="{FF2B5EF4-FFF2-40B4-BE49-F238E27FC236}">
                <a16:creationId xmlns:a16="http://schemas.microsoft.com/office/drawing/2014/main" id="{E1C0F520-4C73-31C3-B5B4-EBC6035D32F6}"/>
              </a:ext>
            </a:extLst>
          </p:cNvPr>
          <p:cNvSpPr txBox="1"/>
          <p:nvPr/>
        </p:nvSpPr>
        <p:spPr>
          <a:xfrm>
            <a:off x="768285" y="2769808"/>
            <a:ext cx="6664750" cy="2162515"/>
          </a:xfrm>
          <a:prstGeom prst="rect">
            <a:avLst/>
          </a:prstGeom>
          <a:noFill/>
        </p:spPr>
        <p:txBody>
          <a:bodyPr wrap="square">
            <a:spAutoFit/>
          </a:bodyPr>
          <a:lstStyle/>
          <a:p>
            <a:r>
              <a:rPr lang="en-GB" b="1" dirty="0"/>
              <a:t>Launches organised by other entities of the Council of Europe</a:t>
            </a:r>
            <a:endParaRPr lang="fr-FR" b="1" dirty="0"/>
          </a:p>
          <a:p>
            <a:pPr>
              <a:lnSpc>
                <a:spcPct val="107000"/>
              </a:lnSpc>
              <a:spcAft>
                <a:spcPts val="800"/>
              </a:spcAft>
              <a:buNone/>
            </a:pPr>
            <a:endParaRPr lang="en-GB" b="1" kern="100" dirty="0">
              <a:latin typeface="Aptos" panose="020B0004020202020204" pitchFamily="34" charset="0"/>
              <a:ea typeface="Aptos" panose="020B0004020202020204" pitchFamily="34" charset="0"/>
              <a:cs typeface="Arial" panose="020B0604020202020204" pitchFamily="34" charset="0"/>
            </a:endParaRPr>
          </a:p>
          <a:p>
            <a:r>
              <a:rPr lang="en-GB" b="1" i="1" dirty="0"/>
              <a:t>Children’s Rights Division</a:t>
            </a:r>
          </a:p>
          <a:p>
            <a:endParaRPr lang="fr-FR" dirty="0"/>
          </a:p>
          <a:p>
            <a:r>
              <a:rPr lang="en-GB" dirty="0"/>
              <a:t>Protection of children against sexual exploitation and sexual abuse (Croatia and Spain)</a:t>
            </a:r>
            <a:endParaRPr lang="fr-FR" dirty="0"/>
          </a:p>
          <a:p>
            <a:pPr>
              <a:lnSpc>
                <a:spcPct val="107000"/>
              </a:lnSpc>
              <a:spcAft>
                <a:spcPts val="800"/>
              </a:spcAft>
              <a:buNone/>
            </a:pPr>
            <a:endParaRPr lang="fr-FR" sz="1800" kern="100" dirty="0">
              <a:effectLst/>
              <a:latin typeface="Aptos" panose="020B0004020202020204" pitchFamily="34" charset="0"/>
              <a:ea typeface="Aptos" panose="020B0004020202020204" pitchFamily="34" charset="0"/>
              <a:cs typeface="Arial" panose="020B0604020202020204" pitchFamily="34" charset="0"/>
            </a:endParaRPr>
          </a:p>
        </p:txBody>
      </p:sp>
      <p:pic>
        <p:nvPicPr>
          <p:cNvPr id="8194" name="Picture 2">
            <a:extLst>
              <a:ext uri="{FF2B5EF4-FFF2-40B4-BE49-F238E27FC236}">
                <a16:creationId xmlns:a16="http://schemas.microsoft.com/office/drawing/2014/main" id="{99A484F5-0675-23CA-906B-3E1493860F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5232" y="2396096"/>
            <a:ext cx="3677716" cy="286044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013217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2578B04-B030-7D3F-5C28-4F5387E705F6}"/>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33F9C8FB-EF2B-7496-FC00-88D24954F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2" name="Content Placeholder 2">
            <a:extLst>
              <a:ext uri="{FF2B5EF4-FFF2-40B4-BE49-F238E27FC236}">
                <a16:creationId xmlns:a16="http://schemas.microsoft.com/office/drawing/2014/main" id="{AA15B25C-54DD-6B7A-6A00-819E3FD0801D}"/>
              </a:ext>
            </a:extLst>
          </p:cNvPr>
          <p:cNvSpPr>
            <a:spLocks/>
          </p:cNvSpPr>
          <p:nvPr/>
        </p:nvSpPr>
        <p:spPr>
          <a:xfrm>
            <a:off x="623392" y="2655834"/>
            <a:ext cx="4279667" cy="1845078"/>
          </a:xfrm>
          <a:prstGeom prst="rect">
            <a:avLst/>
          </a:prstGeom>
        </p:spPr>
        <p:txBody>
          <a:bodyPr>
            <a:normAutofit/>
          </a:bodyPr>
          <a:lstStyle/>
          <a:p>
            <a:pPr defTabSz="768096">
              <a:lnSpc>
                <a:spcPct val="90000"/>
              </a:lnSpc>
              <a:spcAft>
                <a:spcPts val="600"/>
              </a:spcAft>
            </a:pPr>
            <a:r>
              <a:rPr lang="en-GB" sz="6048" b="1" kern="1200" dirty="0">
                <a:solidFill>
                  <a:schemeClr val="accent1">
                    <a:lumMod val="75000"/>
                  </a:schemeClr>
                </a:solidFill>
                <a:latin typeface="+mn-lt"/>
                <a:ea typeface="+mn-ea"/>
                <a:cs typeface="+mn-cs"/>
              </a:rPr>
              <a:t>Thank you!</a:t>
            </a:r>
            <a:endParaRPr lang="fr-FR" sz="5400" b="1" dirty="0">
              <a:solidFill>
                <a:schemeClr val="accent1">
                  <a:lumMod val="75000"/>
                </a:schemeClr>
              </a:solidFill>
            </a:endParaRPr>
          </a:p>
        </p:txBody>
      </p:sp>
      <p:sp>
        <p:nvSpPr>
          <p:cNvPr id="3" name="TextBox 2">
            <a:extLst>
              <a:ext uri="{FF2B5EF4-FFF2-40B4-BE49-F238E27FC236}">
                <a16:creationId xmlns:a16="http://schemas.microsoft.com/office/drawing/2014/main" id="{091E61DB-9631-7454-EB6F-266DE7B30A20}"/>
              </a:ext>
            </a:extLst>
          </p:cNvPr>
          <p:cNvSpPr txBox="1"/>
          <p:nvPr/>
        </p:nvSpPr>
        <p:spPr>
          <a:xfrm>
            <a:off x="3350925" y="2367106"/>
            <a:ext cx="8011930" cy="1839991"/>
          </a:xfrm>
          <a:prstGeom prst="rect">
            <a:avLst/>
          </a:prstGeom>
          <a:noFill/>
        </p:spPr>
        <p:txBody>
          <a:bodyPr wrap="square" rtlCol="0">
            <a:spAutoFit/>
          </a:bodyPr>
          <a:lstStyle/>
          <a:p>
            <a:pPr algn="r" defTabSz="768096">
              <a:spcAft>
                <a:spcPts val="600"/>
              </a:spcAft>
            </a:pPr>
            <a:r>
              <a:rPr lang="en-GB" sz="1680" b="1" kern="1200" dirty="0">
                <a:solidFill>
                  <a:schemeClr val="tx1"/>
                </a:solidFill>
                <a:latin typeface="+mn-lt"/>
                <a:ea typeface="+mn-ea"/>
                <a:cs typeface="+mn-cs"/>
              </a:rPr>
              <a:t>HELP EU TEAM</a:t>
            </a:r>
          </a:p>
          <a:p>
            <a:pPr algn="r" defTabSz="768096">
              <a:spcAft>
                <a:spcPts val="600"/>
              </a:spcAft>
            </a:pPr>
            <a:endParaRPr lang="en-US" sz="1344" kern="1200" dirty="0">
              <a:solidFill>
                <a:schemeClr val="tx1"/>
              </a:solidFill>
              <a:latin typeface="Calibri" panose="020F0502020204030204" pitchFamily="34" charset="0"/>
              <a:ea typeface="+mn-ea"/>
              <a:cs typeface="+mn-cs"/>
            </a:endParaRPr>
          </a:p>
          <a:p>
            <a:pPr algn="r" defTabSz="768096">
              <a:spcAft>
                <a:spcPts val="600"/>
              </a:spcAft>
            </a:pPr>
            <a:r>
              <a:rPr lang="en-GB" sz="1344" b="1" kern="1200" dirty="0">
                <a:solidFill>
                  <a:schemeClr val="tx1"/>
                </a:solidFill>
                <a:latin typeface="+mn-lt"/>
                <a:ea typeface="+mn-ea"/>
                <a:cs typeface="+mn-cs"/>
              </a:rPr>
              <a:t>Oana GIRLESCU </a:t>
            </a:r>
            <a:r>
              <a:rPr lang="en-GB" sz="1344" kern="1200" dirty="0">
                <a:solidFill>
                  <a:schemeClr val="tx1"/>
                </a:solidFill>
                <a:latin typeface="+mn-lt"/>
                <a:ea typeface="+mn-ea"/>
                <a:cs typeface="+mn-cs"/>
              </a:rPr>
              <a:t>(EU-CoE HELP in the EU IV Project Coordinator)</a:t>
            </a:r>
            <a:r>
              <a:rPr lang="en-GB" sz="1344" i="1" kern="1200" dirty="0">
                <a:solidFill>
                  <a:schemeClr val="tx1"/>
                </a:solidFill>
                <a:latin typeface="+mn-lt"/>
                <a:ea typeface="+mn-ea"/>
                <a:cs typeface="+mn-cs"/>
              </a:rPr>
              <a:t> </a:t>
            </a:r>
            <a:r>
              <a:rPr lang="en-GB" sz="1344" kern="1200" dirty="0">
                <a:solidFill>
                  <a:schemeClr val="tx1"/>
                </a:solidFill>
                <a:latin typeface="+mn-lt"/>
                <a:ea typeface="+mn-ea"/>
                <a:cs typeface="+mn-cs"/>
                <a:hlinkClick r:id="rId4"/>
              </a:rPr>
              <a:t>oana.girlescu@coe.int</a:t>
            </a:r>
            <a:endParaRPr lang="en-GB" sz="1344" kern="1200" dirty="0">
              <a:solidFill>
                <a:schemeClr val="tx1"/>
              </a:solidFill>
              <a:latin typeface="+mn-lt"/>
              <a:ea typeface="+mn-ea"/>
              <a:cs typeface="+mn-cs"/>
            </a:endParaRPr>
          </a:p>
          <a:p>
            <a:pPr algn="r" defTabSz="768096">
              <a:spcAft>
                <a:spcPts val="600"/>
              </a:spcAft>
            </a:pPr>
            <a:r>
              <a:rPr lang="fr-FR" sz="1344" b="1" kern="1200" dirty="0">
                <a:solidFill>
                  <a:schemeClr val="tx1"/>
                </a:solidFill>
                <a:latin typeface="+mn-lt"/>
                <a:ea typeface="+mn-ea"/>
                <a:cs typeface="+mn-cs"/>
              </a:rPr>
              <a:t>Eirini </a:t>
            </a:r>
            <a:r>
              <a:rPr lang="fr-FR" sz="1344" b="1" kern="1200" dirty="0" err="1">
                <a:solidFill>
                  <a:schemeClr val="tx1"/>
                </a:solidFill>
                <a:latin typeface="+mn-lt"/>
                <a:ea typeface="+mn-ea"/>
                <a:cs typeface="+mn-cs"/>
              </a:rPr>
              <a:t>Pappa</a:t>
            </a:r>
            <a:r>
              <a:rPr lang="fr-FR" sz="1344" b="1" kern="1200" dirty="0">
                <a:solidFill>
                  <a:schemeClr val="tx1"/>
                </a:solidFill>
                <a:latin typeface="+mn-lt"/>
                <a:ea typeface="+mn-ea"/>
                <a:cs typeface="+mn-cs"/>
              </a:rPr>
              <a:t> </a:t>
            </a:r>
            <a:r>
              <a:rPr lang="fr-FR" sz="1344" kern="1200" dirty="0">
                <a:solidFill>
                  <a:schemeClr val="tx1"/>
                </a:solidFill>
                <a:latin typeface="+mn-lt"/>
                <a:ea typeface="+mn-ea"/>
                <a:cs typeface="+mn-cs"/>
              </a:rPr>
              <a:t>(EU-CoE HELP in the EU IV Project Assistant) </a:t>
            </a:r>
            <a:r>
              <a:rPr lang="fr-FR" sz="1344" kern="1200" dirty="0">
                <a:solidFill>
                  <a:schemeClr val="tx1"/>
                </a:solidFill>
                <a:hlinkClick r:id="rId5"/>
              </a:rPr>
              <a:t>eirini.pappa</a:t>
            </a:r>
            <a:r>
              <a:rPr lang="fr-FR" sz="1344" dirty="0">
                <a:hlinkClick r:id="rId5"/>
              </a:rPr>
              <a:t>@coe.int</a:t>
            </a:r>
            <a:r>
              <a:rPr lang="fr-FR" sz="1344" dirty="0"/>
              <a:t>  </a:t>
            </a:r>
            <a:endParaRPr lang="fr-FR" sz="1344" kern="1200" dirty="0">
              <a:solidFill>
                <a:schemeClr val="tx1"/>
              </a:solidFill>
              <a:latin typeface="+mn-lt"/>
              <a:ea typeface="+mn-ea"/>
              <a:cs typeface="+mn-cs"/>
            </a:endParaRPr>
          </a:p>
          <a:p>
            <a:pPr algn="r" defTabSz="768096">
              <a:spcAft>
                <a:spcPts val="600"/>
              </a:spcAft>
            </a:pPr>
            <a:endParaRPr lang="en-US" sz="1344" kern="1200" dirty="0">
              <a:solidFill>
                <a:schemeClr val="tx1"/>
              </a:solidFill>
              <a:latin typeface="Calibri" panose="020F0502020204030204" pitchFamily="34" charset="0"/>
              <a:ea typeface="+mn-ea"/>
              <a:cs typeface="+mn-cs"/>
            </a:endParaRPr>
          </a:p>
          <a:p>
            <a:pPr>
              <a:spcAft>
                <a:spcPts val="600"/>
              </a:spcAft>
            </a:pPr>
            <a:endParaRPr lang="fr-FR" dirty="0"/>
          </a:p>
        </p:txBody>
      </p:sp>
    </p:spTree>
    <p:custDataLst>
      <p:tags r:id="rId1"/>
    </p:custDataLst>
    <p:extLst>
      <p:ext uri="{BB962C8B-B14F-4D97-AF65-F5344CB8AC3E}">
        <p14:creationId xmlns:p14="http://schemas.microsoft.com/office/powerpoint/2010/main" val="3238421001"/>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278A27C-A9A7-A154-6101-2DD5DC5FF186}"/>
            </a:ext>
          </a:extLst>
        </p:cNvPr>
        <p:cNvGrpSpPr/>
        <p:nvPr/>
      </p:nvGrpSpPr>
      <p:grpSpPr>
        <a:xfrm>
          <a:off x="0" y="0"/>
          <a:ext cx="0" cy="0"/>
          <a:chOff x="0" y="0"/>
          <a:chExt cx="0" cy="0"/>
        </a:xfrm>
      </p:grpSpPr>
      <p:pic>
        <p:nvPicPr>
          <p:cNvPr id="5" name="Picture 4" descr="A blue background with white text&#10;&#10;AI-generated content may be incorrect.">
            <a:extLst>
              <a:ext uri="{FF2B5EF4-FFF2-40B4-BE49-F238E27FC236}">
                <a16:creationId xmlns:a16="http://schemas.microsoft.com/office/drawing/2014/main" id="{51AF403D-B876-3B91-12A5-2847CC9A60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509252"/>
          </a:xfrm>
          <a:prstGeom prst="rect">
            <a:avLst/>
          </a:prstGeom>
        </p:spPr>
      </p:pic>
      <p:sp>
        <p:nvSpPr>
          <p:cNvPr id="6" name="Title 1">
            <a:extLst>
              <a:ext uri="{FF2B5EF4-FFF2-40B4-BE49-F238E27FC236}">
                <a16:creationId xmlns:a16="http://schemas.microsoft.com/office/drawing/2014/main" id="{B05244F7-D951-5533-DFFB-98773D54284B}"/>
              </a:ext>
            </a:extLst>
          </p:cNvPr>
          <p:cNvSpPr txBox="1">
            <a:spLocks/>
          </p:cNvSpPr>
          <p:nvPr/>
        </p:nvSpPr>
        <p:spPr>
          <a:xfrm>
            <a:off x="-1088573" y="1509252"/>
            <a:ext cx="9251129" cy="98188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fr-FR" sz="4800" dirty="0">
              <a:solidFill>
                <a:schemeClr val="accent1">
                  <a:lumMod val="75000"/>
                </a:schemeClr>
              </a:solidFill>
            </a:endParaRPr>
          </a:p>
        </p:txBody>
      </p:sp>
      <p:graphicFrame>
        <p:nvGraphicFramePr>
          <p:cNvPr id="2" name="Chart 1">
            <a:extLst>
              <a:ext uri="{FF2B5EF4-FFF2-40B4-BE49-F238E27FC236}">
                <a16:creationId xmlns:a16="http://schemas.microsoft.com/office/drawing/2014/main" id="{ABCDCF92-0CAF-EC7A-32F2-278E871E463D}"/>
              </a:ext>
            </a:extLst>
          </p:cNvPr>
          <p:cNvGraphicFramePr>
            <a:graphicFrameLocks/>
          </p:cNvGraphicFramePr>
          <p:nvPr>
            <p:extLst>
              <p:ext uri="{D42A27DB-BD31-4B8C-83A1-F6EECF244321}">
                <p14:modId xmlns:p14="http://schemas.microsoft.com/office/powerpoint/2010/main" val="3614876430"/>
              </p:ext>
            </p:extLst>
          </p:nvPr>
        </p:nvGraphicFramePr>
        <p:xfrm>
          <a:off x="341304" y="1611985"/>
          <a:ext cx="6391373" cy="5006342"/>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a:extLst>
              <a:ext uri="{FF2B5EF4-FFF2-40B4-BE49-F238E27FC236}">
                <a16:creationId xmlns:a16="http://schemas.microsoft.com/office/drawing/2014/main" id="{4069A435-5190-113E-50D0-3A50C1AE1440}"/>
              </a:ext>
            </a:extLst>
          </p:cNvPr>
          <p:cNvSpPr txBox="1"/>
          <p:nvPr/>
        </p:nvSpPr>
        <p:spPr>
          <a:xfrm>
            <a:off x="7730289" y="1793400"/>
            <a:ext cx="3256382" cy="1200329"/>
          </a:xfrm>
          <a:prstGeom prst="rect">
            <a:avLst/>
          </a:prstGeom>
          <a:noFill/>
        </p:spPr>
        <p:txBody>
          <a:bodyPr wrap="square" rtlCol="0">
            <a:spAutoFit/>
          </a:bodyPr>
          <a:lstStyle/>
          <a:p>
            <a:r>
              <a:rPr lang="ro-RO" sz="2400" b="1" dirty="0"/>
              <a:t>HELP</a:t>
            </a:r>
          </a:p>
          <a:p>
            <a:r>
              <a:rPr lang="ro-RO" sz="2400" b="1" dirty="0"/>
              <a:t>Top countries by no. of users</a:t>
            </a:r>
            <a:endParaRPr lang="fr-FR" sz="2400" b="1" dirty="0"/>
          </a:p>
        </p:txBody>
      </p:sp>
      <p:graphicFrame>
        <p:nvGraphicFramePr>
          <p:cNvPr id="10" name="Table 9">
            <a:extLst>
              <a:ext uri="{FF2B5EF4-FFF2-40B4-BE49-F238E27FC236}">
                <a16:creationId xmlns:a16="http://schemas.microsoft.com/office/drawing/2014/main" id="{776B9A89-7405-2D6F-3A28-700D2E2DD9F7}"/>
              </a:ext>
            </a:extLst>
          </p:cNvPr>
          <p:cNvGraphicFramePr>
            <a:graphicFrameLocks noGrp="1"/>
          </p:cNvGraphicFramePr>
          <p:nvPr>
            <p:extLst>
              <p:ext uri="{D42A27DB-BD31-4B8C-83A1-F6EECF244321}">
                <p14:modId xmlns:p14="http://schemas.microsoft.com/office/powerpoint/2010/main" val="280120212"/>
              </p:ext>
            </p:extLst>
          </p:nvPr>
        </p:nvGraphicFramePr>
        <p:xfrm>
          <a:off x="7852529" y="3047886"/>
          <a:ext cx="3459636" cy="3448050"/>
        </p:xfrm>
        <a:graphic>
          <a:graphicData uri="http://schemas.openxmlformats.org/drawingml/2006/table">
            <a:tbl>
              <a:tblPr>
                <a:tableStyleId>{5C22544A-7EE6-4342-B048-85BDC9FD1C3A}</a:tableStyleId>
              </a:tblPr>
              <a:tblGrid>
                <a:gridCol w="1690117">
                  <a:extLst>
                    <a:ext uri="{9D8B030D-6E8A-4147-A177-3AD203B41FA5}">
                      <a16:colId xmlns:a16="http://schemas.microsoft.com/office/drawing/2014/main" val="396430743"/>
                    </a:ext>
                  </a:extLst>
                </a:gridCol>
                <a:gridCol w="1769519">
                  <a:extLst>
                    <a:ext uri="{9D8B030D-6E8A-4147-A177-3AD203B41FA5}">
                      <a16:colId xmlns:a16="http://schemas.microsoft.com/office/drawing/2014/main" val="3577691940"/>
                    </a:ext>
                  </a:extLst>
                </a:gridCol>
              </a:tblGrid>
              <a:tr h="190500">
                <a:tc>
                  <a:txBody>
                    <a:bodyPr/>
                    <a:lstStyle/>
                    <a:p>
                      <a:pPr algn="l" fontAlgn="b">
                        <a:buNone/>
                      </a:pPr>
                      <a:r>
                        <a:rPr lang="fr-FR" sz="2000" u="none" strike="noStrike" dirty="0">
                          <a:effectLst/>
                        </a:rPr>
                        <a:t>Ukraine</a:t>
                      </a:r>
                      <a:endParaRPr lang="fr-F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a:effectLst/>
                        </a:rPr>
                        <a:t>28060</a:t>
                      </a:r>
                      <a:endParaRPr lang="fr-FR"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67854866"/>
                  </a:ext>
                </a:extLst>
              </a:tr>
              <a:tr h="190500">
                <a:tc>
                  <a:txBody>
                    <a:bodyPr/>
                    <a:lstStyle/>
                    <a:p>
                      <a:pPr algn="l" fontAlgn="b">
                        <a:buNone/>
                      </a:pPr>
                      <a:r>
                        <a:rPr lang="fr-FR" sz="2000" u="none" strike="noStrike" dirty="0" err="1">
                          <a:effectLst/>
                        </a:rPr>
                        <a:t>Turkey</a:t>
                      </a:r>
                      <a:endParaRPr lang="fr-F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a:effectLst/>
                        </a:rPr>
                        <a:t>24285</a:t>
                      </a:r>
                      <a:endParaRPr lang="fr-FR"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34720399"/>
                  </a:ext>
                </a:extLst>
              </a:tr>
              <a:tr h="190500">
                <a:tc>
                  <a:txBody>
                    <a:bodyPr/>
                    <a:lstStyle/>
                    <a:p>
                      <a:pPr algn="l" fontAlgn="b">
                        <a:buNone/>
                      </a:pPr>
                      <a:r>
                        <a:rPr lang="fr-FR" sz="2000" b="1" u="none" strike="noStrike" dirty="0" err="1">
                          <a:solidFill>
                            <a:schemeClr val="accent2"/>
                          </a:solidFill>
                          <a:effectLst/>
                        </a:rPr>
                        <a:t>Italy</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14601</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3668129"/>
                  </a:ext>
                </a:extLst>
              </a:tr>
              <a:tr h="190500">
                <a:tc>
                  <a:txBody>
                    <a:bodyPr/>
                    <a:lstStyle/>
                    <a:p>
                      <a:pPr algn="l" fontAlgn="b">
                        <a:buNone/>
                      </a:pPr>
                      <a:r>
                        <a:rPr lang="fr-FR" sz="2000" b="1" u="none" strike="noStrike" dirty="0">
                          <a:solidFill>
                            <a:schemeClr val="accent2"/>
                          </a:solidFill>
                          <a:effectLst/>
                        </a:rPr>
                        <a:t>Spain</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a:effectLst/>
                        </a:rPr>
                        <a:t>12919</a:t>
                      </a:r>
                      <a:endParaRPr lang="fr-FR" sz="20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60450082"/>
                  </a:ext>
                </a:extLst>
              </a:tr>
              <a:tr h="190500">
                <a:tc>
                  <a:txBody>
                    <a:bodyPr/>
                    <a:lstStyle/>
                    <a:p>
                      <a:pPr algn="l" fontAlgn="b">
                        <a:buNone/>
                      </a:pPr>
                      <a:r>
                        <a:rPr lang="fr-FR" sz="2000" b="1" u="none" strike="noStrike" dirty="0">
                          <a:solidFill>
                            <a:schemeClr val="accent2"/>
                          </a:solidFill>
                          <a:effectLst/>
                        </a:rPr>
                        <a:t>France</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8184</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14967651"/>
                  </a:ext>
                </a:extLst>
              </a:tr>
              <a:tr h="190500">
                <a:tc>
                  <a:txBody>
                    <a:bodyPr/>
                    <a:lstStyle/>
                    <a:p>
                      <a:pPr algn="l" fontAlgn="b">
                        <a:buNone/>
                      </a:pPr>
                      <a:r>
                        <a:rPr lang="fr-FR" sz="2000" b="1" u="none" strike="noStrike" dirty="0">
                          <a:solidFill>
                            <a:schemeClr val="accent2"/>
                          </a:solidFill>
                          <a:effectLst/>
                        </a:rPr>
                        <a:t>Romania</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6037</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18966420"/>
                  </a:ext>
                </a:extLst>
              </a:tr>
              <a:tr h="190500">
                <a:tc>
                  <a:txBody>
                    <a:bodyPr/>
                    <a:lstStyle/>
                    <a:p>
                      <a:pPr algn="l" fontAlgn="b">
                        <a:buNone/>
                      </a:pPr>
                      <a:r>
                        <a:rPr lang="fr-FR" sz="2000" b="1" u="none" strike="noStrike" dirty="0">
                          <a:solidFill>
                            <a:schemeClr val="accent2"/>
                          </a:solidFill>
                          <a:effectLst/>
                        </a:rPr>
                        <a:t>Portugal</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5765</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92130334"/>
                  </a:ext>
                </a:extLst>
              </a:tr>
              <a:tr h="190500">
                <a:tc>
                  <a:txBody>
                    <a:bodyPr/>
                    <a:lstStyle/>
                    <a:p>
                      <a:pPr algn="l" fontAlgn="b">
                        <a:buNone/>
                      </a:pPr>
                      <a:r>
                        <a:rPr lang="fr-FR" sz="2000" b="1" u="none" strike="noStrike" dirty="0" err="1">
                          <a:solidFill>
                            <a:schemeClr val="accent2"/>
                          </a:solidFill>
                          <a:effectLst/>
                        </a:rPr>
                        <a:t>Greece</a:t>
                      </a:r>
                      <a:endParaRPr lang="fr-FR" sz="2000" b="1" i="0" u="none" strike="noStrike" dirty="0">
                        <a:solidFill>
                          <a:schemeClr val="accent2"/>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4923</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80867593"/>
                  </a:ext>
                </a:extLst>
              </a:tr>
              <a:tr h="190500">
                <a:tc>
                  <a:txBody>
                    <a:bodyPr/>
                    <a:lstStyle/>
                    <a:p>
                      <a:pPr algn="l" fontAlgn="b">
                        <a:buNone/>
                      </a:pPr>
                      <a:r>
                        <a:rPr lang="fr-FR" sz="2000" u="none" strike="noStrike">
                          <a:effectLst/>
                        </a:rPr>
                        <a:t>Georgia</a:t>
                      </a:r>
                      <a:endParaRPr lang="fr-FR"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4185</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66466011"/>
                  </a:ext>
                </a:extLst>
              </a:tr>
              <a:tr h="190500">
                <a:tc>
                  <a:txBody>
                    <a:bodyPr/>
                    <a:lstStyle/>
                    <a:p>
                      <a:pPr algn="l" fontAlgn="b">
                        <a:buNone/>
                      </a:pPr>
                      <a:r>
                        <a:rPr lang="fr-FR" sz="2000" u="none" strike="noStrike">
                          <a:effectLst/>
                        </a:rPr>
                        <a:t>Russian Federation</a:t>
                      </a:r>
                      <a:endParaRPr lang="fr-FR" sz="20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fr-FR" sz="2000" u="none" strike="noStrike" dirty="0">
                          <a:effectLst/>
                        </a:rPr>
                        <a:t>3681</a:t>
                      </a:r>
                      <a:endParaRPr lang="fr-F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42732658"/>
                  </a:ext>
                </a:extLst>
              </a:tr>
            </a:tbl>
          </a:graphicData>
        </a:graphic>
      </p:graphicFrame>
    </p:spTree>
    <p:custDataLst>
      <p:tags r:id="rId1"/>
    </p:custDataLst>
    <p:extLst>
      <p:ext uri="{BB962C8B-B14F-4D97-AF65-F5344CB8AC3E}">
        <p14:creationId xmlns:p14="http://schemas.microsoft.com/office/powerpoint/2010/main" val="268592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C5D44-533D-1D13-63AE-BBF14572DF18}"/>
              </a:ext>
            </a:extLst>
          </p:cNvPr>
          <p:cNvSpPr>
            <a:spLocks noGrp="1"/>
          </p:cNvSpPr>
          <p:nvPr>
            <p:ph type="title"/>
          </p:nvPr>
        </p:nvSpPr>
        <p:spPr>
          <a:xfrm>
            <a:off x="263352" y="980728"/>
            <a:ext cx="10515600" cy="1325563"/>
          </a:xfrm>
        </p:spPr>
        <p:txBody>
          <a:bodyPr>
            <a:normAutofit/>
          </a:bodyPr>
          <a:lstStyle/>
          <a:p>
            <a:r>
              <a:rPr lang="ro-RO" dirty="0">
                <a:solidFill>
                  <a:schemeClr val="accent1">
                    <a:lumMod val="75000"/>
                  </a:schemeClr>
                </a:solidFill>
                <a:effectLst>
                  <a:outerShdw blurRad="38100" dist="38100" dir="2700000" algn="tl">
                    <a:srgbClr val="000000">
                      <a:alpha val="43137"/>
                    </a:srgbClr>
                  </a:outerShdw>
                </a:effectLst>
                <a:latin typeface="+mn-lt"/>
              </a:rPr>
              <a:t>HELP in the EU I</a:t>
            </a:r>
            <a:r>
              <a:rPr lang="en-GB" dirty="0">
                <a:solidFill>
                  <a:schemeClr val="accent1">
                    <a:lumMod val="75000"/>
                  </a:schemeClr>
                </a:solidFill>
                <a:effectLst>
                  <a:outerShdw blurRad="38100" dist="38100" dir="2700000" algn="tl">
                    <a:srgbClr val="000000">
                      <a:alpha val="43137"/>
                    </a:srgbClr>
                  </a:outerShdw>
                </a:effectLst>
                <a:latin typeface="+mn-lt"/>
              </a:rPr>
              <a:t>V</a:t>
            </a:r>
            <a:r>
              <a:rPr lang="ro-RO" dirty="0">
                <a:solidFill>
                  <a:schemeClr val="accent1">
                    <a:lumMod val="75000"/>
                  </a:schemeClr>
                </a:solidFill>
                <a:effectLst>
                  <a:outerShdw blurRad="38100" dist="38100" dir="2700000" algn="tl">
                    <a:srgbClr val="000000">
                      <a:alpha val="43137"/>
                    </a:srgbClr>
                  </a:outerShdw>
                </a:effectLst>
                <a:latin typeface="+mn-lt"/>
              </a:rPr>
              <a:t> </a:t>
            </a:r>
            <a:br>
              <a:rPr lang="ro-RO" dirty="0">
                <a:solidFill>
                  <a:schemeClr val="accent1">
                    <a:lumMod val="75000"/>
                  </a:schemeClr>
                </a:solidFill>
                <a:effectLst>
                  <a:outerShdw blurRad="38100" dist="38100" dir="2700000" algn="tl">
                    <a:srgbClr val="000000">
                      <a:alpha val="43137"/>
                    </a:srgbClr>
                  </a:outerShdw>
                </a:effectLst>
                <a:latin typeface="+mn-lt"/>
              </a:rPr>
            </a:br>
            <a:r>
              <a:rPr lang="en-GB" sz="2400" i="1" dirty="0">
                <a:solidFill>
                  <a:schemeClr val="accent1">
                    <a:lumMod val="75000"/>
                  </a:schemeClr>
                </a:solidFill>
                <a:effectLst>
                  <a:outerShdw blurRad="38100" dist="38100" dir="2700000" algn="tl">
                    <a:srgbClr val="000000">
                      <a:alpha val="43137"/>
                    </a:srgbClr>
                  </a:outerShdw>
                </a:effectLst>
                <a:latin typeface="+mn-lt"/>
              </a:rPr>
              <a:t>November</a:t>
            </a:r>
            <a:r>
              <a:rPr lang="ro-RO" sz="2400" i="1" dirty="0">
                <a:solidFill>
                  <a:schemeClr val="accent1">
                    <a:lumMod val="75000"/>
                  </a:schemeClr>
                </a:solidFill>
                <a:effectLst>
                  <a:outerShdw blurRad="38100" dist="38100" dir="2700000" algn="tl">
                    <a:srgbClr val="000000">
                      <a:alpha val="43137"/>
                    </a:srgbClr>
                  </a:outerShdw>
                </a:effectLst>
                <a:latin typeface="+mn-lt"/>
              </a:rPr>
              <a:t> 202</a:t>
            </a:r>
            <a:r>
              <a:rPr lang="en-GB" sz="2400" i="1" dirty="0">
                <a:solidFill>
                  <a:schemeClr val="accent1">
                    <a:lumMod val="75000"/>
                  </a:schemeClr>
                </a:solidFill>
                <a:effectLst>
                  <a:outerShdw blurRad="38100" dist="38100" dir="2700000" algn="tl">
                    <a:srgbClr val="000000">
                      <a:alpha val="43137"/>
                    </a:srgbClr>
                  </a:outerShdw>
                </a:effectLst>
                <a:latin typeface="+mn-lt"/>
              </a:rPr>
              <a:t>4 </a:t>
            </a:r>
            <a:r>
              <a:rPr lang="ro-RO" sz="2400" i="1" dirty="0">
                <a:solidFill>
                  <a:schemeClr val="accent1">
                    <a:lumMod val="75000"/>
                  </a:schemeClr>
                </a:solidFill>
                <a:effectLst>
                  <a:outerShdw blurRad="38100" dist="38100" dir="2700000" algn="tl">
                    <a:srgbClr val="000000">
                      <a:alpha val="43137"/>
                    </a:srgbClr>
                  </a:outerShdw>
                </a:effectLst>
                <a:latin typeface="+mn-lt"/>
              </a:rPr>
              <a:t>- </a:t>
            </a:r>
            <a:r>
              <a:rPr lang="en-GB" sz="2400" i="1" dirty="0">
                <a:solidFill>
                  <a:schemeClr val="accent1">
                    <a:lumMod val="75000"/>
                  </a:schemeClr>
                </a:solidFill>
                <a:effectLst>
                  <a:outerShdw blurRad="38100" dist="38100" dir="2700000" algn="tl">
                    <a:srgbClr val="000000">
                      <a:alpha val="43137"/>
                    </a:srgbClr>
                  </a:outerShdw>
                </a:effectLst>
                <a:latin typeface="+mn-lt"/>
              </a:rPr>
              <a:t>March</a:t>
            </a:r>
            <a:r>
              <a:rPr lang="ro-RO" sz="2400" i="1" dirty="0">
                <a:solidFill>
                  <a:schemeClr val="accent1">
                    <a:lumMod val="75000"/>
                  </a:schemeClr>
                </a:solidFill>
                <a:effectLst>
                  <a:outerShdw blurRad="38100" dist="38100" dir="2700000" algn="tl">
                    <a:srgbClr val="000000">
                      <a:alpha val="43137"/>
                    </a:srgbClr>
                  </a:outerShdw>
                </a:effectLst>
                <a:latin typeface="+mn-lt"/>
              </a:rPr>
              <a:t> 202</a:t>
            </a:r>
            <a:r>
              <a:rPr lang="en-GB" sz="2400" i="1" dirty="0">
                <a:solidFill>
                  <a:schemeClr val="accent1">
                    <a:lumMod val="75000"/>
                  </a:schemeClr>
                </a:solidFill>
                <a:effectLst>
                  <a:outerShdw blurRad="38100" dist="38100" dir="2700000" algn="tl">
                    <a:srgbClr val="000000">
                      <a:alpha val="43137"/>
                    </a:srgbClr>
                  </a:outerShdw>
                </a:effectLst>
                <a:latin typeface="+mn-lt"/>
              </a:rPr>
              <a:t>7</a:t>
            </a:r>
            <a:endParaRPr lang="fr-FR" i="1" dirty="0">
              <a:solidFill>
                <a:schemeClr val="accent1">
                  <a:lumMod val="75000"/>
                </a:schemeClr>
              </a:solidFill>
            </a:endParaRPr>
          </a:p>
        </p:txBody>
      </p:sp>
      <p:sp>
        <p:nvSpPr>
          <p:cNvPr id="3" name="Content Placeholder 2">
            <a:extLst>
              <a:ext uri="{FF2B5EF4-FFF2-40B4-BE49-F238E27FC236}">
                <a16:creationId xmlns:a16="http://schemas.microsoft.com/office/drawing/2014/main" id="{014A9973-1D66-6EE1-512C-1A9C25564ECF}"/>
              </a:ext>
            </a:extLst>
          </p:cNvPr>
          <p:cNvSpPr>
            <a:spLocks noGrp="1"/>
          </p:cNvSpPr>
          <p:nvPr>
            <p:ph idx="1"/>
          </p:nvPr>
        </p:nvSpPr>
        <p:spPr>
          <a:xfrm>
            <a:off x="481797" y="2245331"/>
            <a:ext cx="10515600" cy="4351338"/>
          </a:xfrm>
        </p:spPr>
        <p:txBody>
          <a:bodyPr>
            <a:normAutofit/>
          </a:bodyPr>
          <a:lstStyle/>
          <a:p>
            <a:pPr>
              <a:buClr>
                <a:schemeClr val="accent4">
                  <a:lumMod val="75000"/>
                </a:schemeClr>
              </a:buClr>
              <a:buFont typeface="Wingdings" panose="05000000000000000000" pitchFamily="2" charset="2"/>
              <a:buChar char="§"/>
            </a:pPr>
            <a:r>
              <a:rPr lang="ro-RO" sz="2000" dirty="0">
                <a:solidFill>
                  <a:schemeClr val="accent1">
                    <a:lumMod val="75000"/>
                  </a:schemeClr>
                </a:solidFill>
              </a:rPr>
              <a:t>F</a:t>
            </a:r>
            <a:r>
              <a:rPr lang="en-US" sz="2000" dirty="0" err="1">
                <a:solidFill>
                  <a:schemeClr val="accent1">
                    <a:lumMod val="75000"/>
                  </a:schemeClr>
                </a:solidFill>
              </a:rPr>
              <a:t>ollow</a:t>
            </a:r>
            <a:r>
              <a:rPr lang="ro-RO" sz="2000" dirty="0">
                <a:solidFill>
                  <a:schemeClr val="accent1">
                    <a:lumMod val="75000"/>
                  </a:schemeClr>
                </a:solidFill>
              </a:rPr>
              <a:t>s</a:t>
            </a:r>
            <a:r>
              <a:rPr lang="en-US" sz="2000" dirty="0">
                <a:solidFill>
                  <a:schemeClr val="accent1">
                    <a:lumMod val="75000"/>
                  </a:schemeClr>
                </a:solidFill>
              </a:rPr>
              <a:t> the path of HELP in the </a:t>
            </a:r>
            <a:r>
              <a:rPr lang="ro-RO" sz="2000" dirty="0">
                <a:solidFill>
                  <a:schemeClr val="accent1">
                    <a:lumMod val="75000"/>
                  </a:schemeClr>
                </a:solidFill>
              </a:rPr>
              <a:t>28</a:t>
            </a:r>
            <a:r>
              <a:rPr lang="en-GB" sz="2000" dirty="0">
                <a:solidFill>
                  <a:schemeClr val="accent1">
                    <a:lumMod val="75000"/>
                  </a:schemeClr>
                </a:solidFill>
              </a:rPr>
              <a:t>, </a:t>
            </a:r>
            <a:r>
              <a:rPr lang="ro-RO" sz="2000" dirty="0">
                <a:solidFill>
                  <a:schemeClr val="accent1">
                    <a:lumMod val="75000"/>
                  </a:schemeClr>
                </a:solidFill>
              </a:rPr>
              <a:t>HELP in the EU II</a:t>
            </a:r>
            <a:r>
              <a:rPr lang="en-GB" sz="2000" dirty="0">
                <a:solidFill>
                  <a:schemeClr val="accent1">
                    <a:lumMod val="75000"/>
                  </a:schemeClr>
                </a:solidFill>
              </a:rPr>
              <a:t> and HELP in the EU III</a:t>
            </a:r>
            <a:endParaRPr lang="ro-RO" sz="2000" dirty="0">
              <a:solidFill>
                <a:schemeClr val="accent1">
                  <a:lumMod val="75000"/>
                </a:schemeClr>
              </a:solidFill>
            </a:endParaRPr>
          </a:p>
          <a:p>
            <a:pPr>
              <a:buClr>
                <a:schemeClr val="accent4">
                  <a:lumMod val="75000"/>
                </a:schemeClr>
              </a:buClr>
              <a:buFont typeface="Wingdings" panose="05000000000000000000" pitchFamily="2" charset="2"/>
              <a:buChar char="§"/>
            </a:pPr>
            <a:r>
              <a:rPr lang="ro-RO" sz="2000" dirty="0">
                <a:solidFill>
                  <a:schemeClr val="accent1">
                    <a:lumMod val="75000"/>
                  </a:schemeClr>
                </a:solidFill>
              </a:rPr>
              <a:t>Funded by the European Union </a:t>
            </a:r>
            <a:r>
              <a:rPr lang="en-US" sz="2000" dirty="0">
                <a:solidFill>
                  <a:schemeClr val="accent1">
                    <a:lumMod val="75000"/>
                  </a:schemeClr>
                </a:solidFill>
              </a:rPr>
              <a:t>(Directorate-General for Justice and Consumers)</a:t>
            </a:r>
            <a:r>
              <a:rPr lang="ro-RO" sz="2000" dirty="0">
                <a:solidFill>
                  <a:schemeClr val="accent1">
                    <a:lumMod val="75000"/>
                  </a:schemeClr>
                </a:solidFill>
              </a:rPr>
              <a:t> </a:t>
            </a:r>
            <a:endParaRPr lang="en-GB" sz="2000" dirty="0">
              <a:solidFill>
                <a:schemeClr val="accent1">
                  <a:lumMod val="75000"/>
                </a:schemeClr>
              </a:solidFill>
            </a:endParaRPr>
          </a:p>
          <a:p>
            <a:pPr>
              <a:buClr>
                <a:schemeClr val="accent4">
                  <a:lumMod val="75000"/>
                </a:schemeClr>
              </a:buClr>
              <a:buFont typeface="Wingdings" panose="05000000000000000000" pitchFamily="2" charset="2"/>
              <a:buChar char="§"/>
            </a:pPr>
            <a:r>
              <a:rPr lang="ro-RO" sz="2000" dirty="0">
                <a:solidFill>
                  <a:schemeClr val="accent1">
                    <a:lumMod val="75000"/>
                  </a:schemeClr>
                </a:solidFill>
              </a:rPr>
              <a:t>I</a:t>
            </a:r>
            <a:r>
              <a:rPr lang="en-US" sz="2000" dirty="0">
                <a:solidFill>
                  <a:schemeClr val="accent1">
                    <a:lumMod val="75000"/>
                  </a:schemeClr>
                </a:solidFill>
              </a:rPr>
              <a:t>n consortium with the Spanish Bar Association</a:t>
            </a:r>
            <a:endParaRPr lang="ro-RO" sz="2000" dirty="0">
              <a:solidFill>
                <a:schemeClr val="accent1">
                  <a:lumMod val="75000"/>
                </a:schemeClr>
              </a:solidFill>
            </a:endParaRPr>
          </a:p>
          <a:p>
            <a:pPr>
              <a:buClr>
                <a:schemeClr val="accent4">
                  <a:lumMod val="75000"/>
                </a:schemeClr>
              </a:buClr>
              <a:buFont typeface="Wingdings" panose="05000000000000000000" pitchFamily="2" charset="2"/>
              <a:buChar char="§"/>
            </a:pPr>
            <a:r>
              <a:rPr lang="en-GB" sz="2000" dirty="0">
                <a:solidFill>
                  <a:schemeClr val="accent1">
                    <a:lumMod val="75000"/>
                  </a:schemeClr>
                </a:solidFill>
              </a:rPr>
              <a:t>The </a:t>
            </a:r>
            <a:r>
              <a:rPr lang="en-US" sz="2000" dirty="0">
                <a:solidFill>
                  <a:schemeClr val="accent1">
                    <a:lumMod val="75000"/>
                  </a:schemeClr>
                </a:solidFill>
              </a:rPr>
              <a:t>commitment of most National Training Institutions (NTIs) and Bar Associations (BAs) from EU MS, as well as the European Judicial Training Network (EJTN) and the European Council of Bars and Law Societies (CCBE).</a:t>
            </a:r>
          </a:p>
          <a:p>
            <a:pPr>
              <a:buClr>
                <a:schemeClr val="accent4">
                  <a:lumMod val="75000"/>
                </a:schemeClr>
              </a:buClr>
              <a:buFont typeface="Wingdings" panose="05000000000000000000" pitchFamily="2" charset="2"/>
              <a:buChar char="§"/>
            </a:pPr>
            <a:r>
              <a:rPr lang="ro-RO" sz="2000" dirty="0">
                <a:solidFill>
                  <a:schemeClr val="accent1">
                    <a:lumMod val="75000"/>
                  </a:schemeClr>
                </a:solidFill>
              </a:rPr>
              <a:t>O</a:t>
            </a:r>
            <a:r>
              <a:rPr lang="en-US" sz="2000" dirty="0" err="1">
                <a:solidFill>
                  <a:schemeClr val="accent1">
                    <a:lumMod val="75000"/>
                  </a:schemeClr>
                </a:solidFill>
              </a:rPr>
              <a:t>verall</a:t>
            </a:r>
            <a:r>
              <a:rPr lang="en-US" sz="2000" dirty="0">
                <a:solidFill>
                  <a:schemeClr val="accent1">
                    <a:lumMod val="75000"/>
                  </a:schemeClr>
                </a:solidFill>
              </a:rPr>
              <a:t> objective</a:t>
            </a:r>
          </a:p>
          <a:p>
            <a:pPr lvl="1">
              <a:buClr>
                <a:schemeClr val="accent4">
                  <a:lumMod val="75000"/>
                </a:schemeClr>
              </a:buClr>
              <a:buFont typeface="Wingdings" panose="05000000000000000000" pitchFamily="2" charset="2"/>
              <a:buChar char="§"/>
            </a:pPr>
            <a:r>
              <a:rPr lang="en-US" sz="1400" b="0"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is to promote </a:t>
            </a:r>
            <a:r>
              <a:rPr lang="en-US" sz="1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the </a:t>
            </a:r>
            <a:r>
              <a:rPr lang="en-US" sz="1400" b="1" i="0" u="none" strike="noStrike" baseline="0" dirty="0" err="1">
                <a:solidFill>
                  <a:schemeClr val="accent1">
                    <a:lumMod val="75000"/>
                  </a:schemeClr>
                </a:solidFill>
                <a:latin typeface="Times New Roman" panose="02020603050405020304" pitchFamily="18" charset="0"/>
                <a:cs typeface="Times New Roman" panose="02020603050405020304" pitchFamily="18" charset="0"/>
              </a:rPr>
              <a:t>digitalisation</a:t>
            </a:r>
            <a:r>
              <a:rPr lang="en-US" sz="1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 of national justice systems </a:t>
            </a:r>
            <a:r>
              <a:rPr lang="en-US" sz="1400" b="0"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and to contribute to the effective and coherent application of European standards and EU law in selected areas of fundamental rights, as enshrined in both the CoE and EU systems and frameworks. The promotion of </a:t>
            </a:r>
            <a:r>
              <a:rPr lang="en-US" sz="1400" b="0" i="0" u="none" strike="noStrike" baseline="0" dirty="0" err="1">
                <a:solidFill>
                  <a:schemeClr val="accent1">
                    <a:lumMod val="75000"/>
                  </a:schemeClr>
                </a:solidFill>
                <a:latin typeface="Times New Roman" panose="02020603050405020304" pitchFamily="18" charset="0"/>
                <a:cs typeface="Times New Roman" panose="02020603050405020304" pitchFamily="18" charset="0"/>
              </a:rPr>
              <a:t>digitalisation</a:t>
            </a:r>
            <a:r>
              <a:rPr lang="en-US" sz="1400" b="0"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 will be done through training aimed at building the ‘digital capacity’ of justice/legal professionals on substantive law, digital procedures and digital tools. The project aims to enhance EU MS (and other eligible countries) justice professionals’ capacities (knowledge and skills) in priority topics identified under the call, through the implementation of </a:t>
            </a:r>
            <a:r>
              <a:rPr lang="en-US" sz="1400" b="1"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HELP courses and networking seminars for justice professionals</a:t>
            </a:r>
            <a:r>
              <a:rPr lang="en-US" sz="1400" b="0"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 in a format aimed at preparing them to embrace </a:t>
            </a:r>
            <a:r>
              <a:rPr lang="en-US" sz="1400" b="0" i="0" u="none" strike="noStrike" baseline="0" dirty="0" err="1">
                <a:solidFill>
                  <a:schemeClr val="accent1">
                    <a:lumMod val="75000"/>
                  </a:schemeClr>
                </a:solidFill>
                <a:latin typeface="Times New Roman" panose="02020603050405020304" pitchFamily="18" charset="0"/>
                <a:cs typeface="Times New Roman" panose="02020603050405020304" pitchFamily="18" charset="0"/>
              </a:rPr>
              <a:t>digitalisation</a:t>
            </a:r>
            <a:r>
              <a:rPr lang="en-US" sz="1400" b="0" i="0" u="none" strike="noStrike" baseline="0" dirty="0">
                <a:solidFill>
                  <a:schemeClr val="accent1">
                    <a:lumMod val="75000"/>
                  </a:schemeClr>
                </a:solidFill>
                <a:latin typeface="Times New Roman" panose="02020603050405020304" pitchFamily="18" charset="0"/>
                <a:cs typeface="Times New Roman" panose="02020603050405020304" pitchFamily="18" charset="0"/>
              </a:rPr>
              <a:t> and the use of new technologies in the learning process.</a:t>
            </a:r>
            <a:endParaRPr lang="en-US" sz="1400" dirty="0">
              <a:solidFill>
                <a:schemeClr val="accent1">
                  <a:lumMod val="75000"/>
                </a:schemeClr>
              </a:solidFill>
              <a:latin typeface="Times New Roman" panose="02020603050405020304" pitchFamily="18" charset="0"/>
              <a:cs typeface="Times New Roman" panose="02020603050405020304" pitchFamily="18" charset="0"/>
            </a:endParaRPr>
          </a:p>
          <a:p>
            <a:pPr>
              <a:buClr>
                <a:schemeClr val="accent4">
                  <a:lumMod val="75000"/>
                </a:schemeClr>
              </a:buClr>
              <a:buFont typeface="Wingdings" panose="05000000000000000000" pitchFamily="2" charset="2"/>
              <a:buChar char="§"/>
            </a:pPr>
            <a:endParaRPr lang="en-US" dirty="0"/>
          </a:p>
        </p:txBody>
      </p:sp>
      <p:pic>
        <p:nvPicPr>
          <p:cNvPr id="5" name="Picture 4">
            <a:extLst>
              <a:ext uri="{FF2B5EF4-FFF2-40B4-BE49-F238E27FC236}">
                <a16:creationId xmlns:a16="http://schemas.microsoft.com/office/drawing/2014/main" id="{C78BADD7-E3CD-9EF6-ACD7-2708A854FCC7}"/>
              </a:ext>
            </a:extLst>
          </p:cNvPr>
          <p:cNvPicPr>
            <a:picLocks noChangeAspect="1"/>
          </p:cNvPicPr>
          <p:nvPr/>
        </p:nvPicPr>
        <p:blipFill>
          <a:blip r:embed="rId3"/>
          <a:stretch>
            <a:fillRect/>
          </a:stretch>
        </p:blipFill>
        <p:spPr>
          <a:xfrm>
            <a:off x="7032104" y="6285566"/>
            <a:ext cx="1104786" cy="444004"/>
          </a:xfrm>
          <a:prstGeom prst="rect">
            <a:avLst/>
          </a:prstGeom>
          <a:scene3d>
            <a:camera prst="orthographicFront"/>
            <a:lightRig rig="threePt" dir="t"/>
          </a:scene3d>
          <a:sp3d>
            <a:bevelT/>
          </a:sp3d>
        </p:spPr>
      </p:pic>
      <p:pic>
        <p:nvPicPr>
          <p:cNvPr id="7" name="Picture 6">
            <a:extLst>
              <a:ext uri="{FF2B5EF4-FFF2-40B4-BE49-F238E27FC236}">
                <a16:creationId xmlns:a16="http://schemas.microsoft.com/office/drawing/2014/main" id="{53AB7B12-38B4-DE54-032B-1C75263434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pic>
        <p:nvPicPr>
          <p:cNvPr id="6" name="Picture 5" descr="Strengthening national minorities’ languages and cultures with the ...">
            <a:extLst>
              <a:ext uri="{FF2B5EF4-FFF2-40B4-BE49-F238E27FC236}">
                <a16:creationId xmlns:a16="http://schemas.microsoft.com/office/drawing/2014/main" id="{0A31F2FF-1B44-26CE-0841-C6CE752D65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7545" y="6048602"/>
            <a:ext cx="3007341" cy="80939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7030801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7D5D97-D856-158C-F0EF-571A2D9CE2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90330B-8861-CE07-105E-5A83386A81DD}"/>
              </a:ext>
            </a:extLst>
          </p:cNvPr>
          <p:cNvSpPr>
            <a:spLocks noGrp="1"/>
          </p:cNvSpPr>
          <p:nvPr>
            <p:ph type="title"/>
          </p:nvPr>
        </p:nvSpPr>
        <p:spPr>
          <a:xfrm>
            <a:off x="638338" y="1732862"/>
            <a:ext cx="10515600" cy="1089948"/>
          </a:xfrm>
        </p:spPr>
        <p:txBody>
          <a:bodyPr>
            <a:normAutofit fontScale="90000"/>
          </a:bodyPr>
          <a:lstStyle/>
          <a:p>
            <a:r>
              <a:rPr lang="ro-RO" dirty="0">
                <a:solidFill>
                  <a:schemeClr val="accent1">
                    <a:lumMod val="75000"/>
                  </a:schemeClr>
                </a:solidFill>
                <a:effectLst>
                  <a:outerShdw blurRad="38100" dist="38100" dir="2700000" algn="tl">
                    <a:srgbClr val="000000">
                      <a:alpha val="43137"/>
                    </a:srgbClr>
                  </a:outerShdw>
                </a:effectLst>
                <a:latin typeface="+mn-lt"/>
              </a:rPr>
              <a:t>HELP in the EU I</a:t>
            </a:r>
            <a:r>
              <a:rPr lang="en-GB" dirty="0">
                <a:solidFill>
                  <a:schemeClr val="accent1">
                    <a:lumMod val="75000"/>
                  </a:schemeClr>
                </a:solidFill>
                <a:effectLst>
                  <a:outerShdw blurRad="38100" dist="38100" dir="2700000" algn="tl">
                    <a:srgbClr val="000000">
                      <a:alpha val="43137"/>
                    </a:srgbClr>
                  </a:outerShdw>
                </a:effectLst>
                <a:latin typeface="+mn-lt"/>
              </a:rPr>
              <a:t>V</a:t>
            </a:r>
            <a:r>
              <a:rPr lang="ro-RO" dirty="0">
                <a:solidFill>
                  <a:schemeClr val="accent1">
                    <a:lumMod val="75000"/>
                  </a:schemeClr>
                </a:solidFill>
                <a:effectLst>
                  <a:outerShdw blurRad="38100" dist="38100" dir="2700000" algn="tl">
                    <a:srgbClr val="000000">
                      <a:alpha val="43137"/>
                    </a:srgbClr>
                  </a:outerShdw>
                </a:effectLst>
                <a:latin typeface="+mn-lt"/>
              </a:rPr>
              <a:t> - Achievements </a:t>
            </a:r>
            <a:br>
              <a:rPr lang="ro-RO" dirty="0">
                <a:effectLst>
                  <a:outerShdw blurRad="38100" dist="38100" dir="2700000" algn="tl">
                    <a:srgbClr val="000000">
                      <a:alpha val="43137"/>
                    </a:srgbClr>
                  </a:outerShdw>
                </a:effectLst>
                <a:latin typeface="+mn-lt"/>
              </a:rPr>
            </a:br>
            <a:endParaRPr lang="fr-FR" i="1" dirty="0"/>
          </a:p>
        </p:txBody>
      </p:sp>
      <p:sp>
        <p:nvSpPr>
          <p:cNvPr id="3" name="Content Placeholder 2">
            <a:extLst>
              <a:ext uri="{FF2B5EF4-FFF2-40B4-BE49-F238E27FC236}">
                <a16:creationId xmlns:a16="http://schemas.microsoft.com/office/drawing/2014/main" id="{4FFE1E1E-0854-F5D5-7FF9-51AB526CEFD6}"/>
              </a:ext>
            </a:extLst>
          </p:cNvPr>
          <p:cNvSpPr>
            <a:spLocks noGrp="1"/>
          </p:cNvSpPr>
          <p:nvPr>
            <p:ph idx="1"/>
          </p:nvPr>
        </p:nvSpPr>
        <p:spPr>
          <a:xfrm>
            <a:off x="239201" y="2369501"/>
            <a:ext cx="10515600" cy="4351338"/>
          </a:xfrm>
        </p:spPr>
        <p:txBody>
          <a:bodyPr>
            <a:normAutofit/>
          </a:bodyPr>
          <a:lstStyle/>
          <a:p>
            <a:pPr>
              <a:buClr>
                <a:schemeClr val="accent4">
                  <a:lumMod val="75000"/>
                </a:schemeClr>
              </a:buClr>
              <a:buFont typeface="Wingdings" panose="05000000000000000000" pitchFamily="2" charset="2"/>
              <a:buChar char="§"/>
            </a:pPr>
            <a:r>
              <a:rPr lang="ro-RO" sz="2000" b="1" dirty="0">
                <a:solidFill>
                  <a:schemeClr val="accent1">
                    <a:lumMod val="75000"/>
                  </a:schemeClr>
                </a:solidFill>
              </a:rPr>
              <a:t>De</a:t>
            </a:r>
            <a:r>
              <a:rPr lang="en-GB" sz="2000" b="1" dirty="0" err="1">
                <a:solidFill>
                  <a:schemeClr val="accent1">
                    <a:lumMod val="75000"/>
                  </a:schemeClr>
                </a:solidFill>
              </a:rPr>
              <a:t>velop</a:t>
            </a:r>
            <a:r>
              <a:rPr lang="ro-RO" sz="2000" b="1" dirty="0">
                <a:solidFill>
                  <a:schemeClr val="accent1">
                    <a:lumMod val="75000"/>
                  </a:schemeClr>
                </a:solidFill>
              </a:rPr>
              <a:t>ing</a:t>
            </a:r>
            <a:r>
              <a:rPr lang="en-GB" sz="2000" b="1" dirty="0">
                <a:solidFill>
                  <a:schemeClr val="accent1">
                    <a:lumMod val="75000"/>
                  </a:schemeClr>
                </a:solidFill>
              </a:rPr>
              <a:t> 5 new modules on human rights in the digital environment</a:t>
            </a:r>
            <a:r>
              <a:rPr lang="ro-RO" sz="2000" b="1" dirty="0">
                <a:solidFill>
                  <a:schemeClr val="accent1">
                    <a:lumMod val="75000"/>
                  </a:schemeClr>
                </a:solidFill>
              </a:rPr>
              <a:t> (</a:t>
            </a:r>
            <a:r>
              <a:rPr lang="ro-RO" sz="2000" b="1" dirty="0">
                <a:solidFill>
                  <a:srgbClr val="DD9C00"/>
                </a:solidFill>
              </a:rPr>
              <a:t>4</a:t>
            </a:r>
            <a:r>
              <a:rPr lang="ro-RO" sz="2000" b="1" dirty="0">
                <a:solidFill>
                  <a:schemeClr val="accent1">
                    <a:lumMod val="75000"/>
                  </a:schemeClr>
                </a:solidFill>
              </a:rPr>
              <a:t>/5)</a:t>
            </a:r>
            <a:endParaRPr lang="en-GB" sz="2000" b="1" dirty="0">
              <a:solidFill>
                <a:schemeClr val="accent1">
                  <a:lumMod val="75000"/>
                </a:schemeClr>
              </a:solidFill>
            </a:endParaRPr>
          </a:p>
          <a:p>
            <a:pPr lvl="1">
              <a:buClr>
                <a:schemeClr val="accent4">
                  <a:lumMod val="75000"/>
                </a:schemeClr>
              </a:buClr>
              <a:buFont typeface="Wingdings" panose="05000000000000000000" pitchFamily="2" charset="2"/>
              <a:buChar char="§"/>
            </a:pPr>
            <a:r>
              <a:rPr lang="en-GB" sz="1600" b="1" dirty="0">
                <a:solidFill>
                  <a:schemeClr val="accent1">
                    <a:lumMod val="75000"/>
                  </a:schemeClr>
                </a:solidFill>
              </a:rPr>
              <a:t>Access to justice in the digital environment</a:t>
            </a:r>
          </a:p>
          <a:p>
            <a:pPr lvl="1">
              <a:buClr>
                <a:schemeClr val="accent4">
                  <a:lumMod val="75000"/>
                </a:schemeClr>
              </a:buClr>
              <a:buFont typeface="Wingdings" panose="05000000000000000000" pitchFamily="2" charset="2"/>
              <a:buChar char="§"/>
            </a:pPr>
            <a:r>
              <a:rPr lang="en-GB" sz="1600" b="1" dirty="0">
                <a:solidFill>
                  <a:schemeClr val="accent1">
                    <a:lumMod val="75000"/>
                  </a:schemeClr>
                </a:solidFill>
              </a:rPr>
              <a:t>Business and human rights in the digital environment</a:t>
            </a:r>
          </a:p>
          <a:p>
            <a:pPr lvl="1">
              <a:buClr>
                <a:schemeClr val="accent4">
                  <a:lumMod val="75000"/>
                </a:schemeClr>
              </a:buClr>
              <a:buFont typeface="Wingdings" panose="05000000000000000000" pitchFamily="2" charset="2"/>
              <a:buChar char="§"/>
            </a:pPr>
            <a:r>
              <a:rPr lang="en-GB" sz="1600" b="1" dirty="0">
                <a:solidFill>
                  <a:schemeClr val="accent1">
                    <a:lumMod val="75000"/>
                  </a:schemeClr>
                </a:solidFill>
              </a:rPr>
              <a:t>Children’s rights in the digital environment</a:t>
            </a:r>
          </a:p>
          <a:p>
            <a:pPr lvl="1">
              <a:buClr>
                <a:schemeClr val="accent4">
                  <a:lumMod val="75000"/>
                </a:schemeClr>
              </a:buClr>
              <a:buFont typeface="Wingdings" panose="05000000000000000000" pitchFamily="2" charset="2"/>
              <a:buChar char="§"/>
            </a:pPr>
            <a:r>
              <a:rPr lang="en-GB" sz="1600" b="1" dirty="0">
                <a:solidFill>
                  <a:srgbClr val="7030A0"/>
                </a:solidFill>
              </a:rPr>
              <a:t>Investigating crimes using digital tools</a:t>
            </a:r>
          </a:p>
          <a:p>
            <a:pPr lvl="1">
              <a:buClr>
                <a:schemeClr val="accent4">
                  <a:lumMod val="75000"/>
                </a:schemeClr>
              </a:buClr>
              <a:buFont typeface="Wingdings" panose="05000000000000000000" pitchFamily="2" charset="2"/>
              <a:buChar char="§"/>
            </a:pPr>
            <a:r>
              <a:rPr lang="ro-RO" sz="1600" b="1" dirty="0">
                <a:solidFill>
                  <a:schemeClr val="accent1">
                    <a:lumMod val="75000"/>
                  </a:schemeClr>
                </a:solidFill>
              </a:rPr>
              <a:t>Technology-facilitated Violence against Women and Girls</a:t>
            </a:r>
            <a:endParaRPr lang="ro-RO" sz="1600" dirty="0">
              <a:solidFill>
                <a:schemeClr val="accent1">
                  <a:lumMod val="75000"/>
                </a:schemeClr>
              </a:solidFill>
            </a:endParaRPr>
          </a:p>
          <a:p>
            <a:pPr marL="0" indent="0">
              <a:buClr>
                <a:schemeClr val="accent4">
                  <a:lumMod val="75000"/>
                </a:schemeClr>
              </a:buClr>
              <a:buNone/>
            </a:pPr>
            <a:endParaRPr lang="en-US" dirty="0"/>
          </a:p>
          <a:p>
            <a:pPr marL="0" indent="0">
              <a:buClr>
                <a:schemeClr val="accent4">
                  <a:lumMod val="75000"/>
                </a:schemeClr>
              </a:buClr>
              <a:buNone/>
            </a:pPr>
            <a:endParaRPr lang="en-US" dirty="0"/>
          </a:p>
        </p:txBody>
      </p:sp>
      <p:pic>
        <p:nvPicPr>
          <p:cNvPr id="4" name="Picture 3">
            <a:extLst>
              <a:ext uri="{FF2B5EF4-FFF2-40B4-BE49-F238E27FC236}">
                <a16:creationId xmlns:a16="http://schemas.microsoft.com/office/drawing/2014/main" id="{14A3D96A-8E6D-ABEB-1E73-59DBBBE5E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spTree>
    <p:custDataLst>
      <p:tags r:id="rId1"/>
    </p:custDataLst>
    <p:extLst>
      <p:ext uri="{BB962C8B-B14F-4D97-AF65-F5344CB8AC3E}">
        <p14:creationId xmlns:p14="http://schemas.microsoft.com/office/powerpoint/2010/main" val="529211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7616092-5DCF-8C1E-F746-FE6DDB74158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839F50C-1A17-9F36-A156-546701AC3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084"/>
            <a:ext cx="12192000" cy="1198878"/>
          </a:xfrm>
          <a:prstGeom prst="rect">
            <a:avLst/>
          </a:prstGeom>
        </p:spPr>
      </p:pic>
      <p:sp>
        <p:nvSpPr>
          <p:cNvPr id="9" name="Title 1">
            <a:extLst>
              <a:ext uri="{FF2B5EF4-FFF2-40B4-BE49-F238E27FC236}">
                <a16:creationId xmlns:a16="http://schemas.microsoft.com/office/drawing/2014/main" id="{46D3A6E2-3249-F6F7-6BCE-3740EF3A76ED}"/>
              </a:ext>
            </a:extLst>
          </p:cNvPr>
          <p:cNvSpPr txBox="1">
            <a:spLocks/>
          </p:cNvSpPr>
          <p:nvPr/>
        </p:nvSpPr>
        <p:spPr>
          <a:xfrm>
            <a:off x="166996" y="1510732"/>
            <a:ext cx="11049643" cy="108994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sz="3600" dirty="0">
                <a:solidFill>
                  <a:srgbClr val="0E3E8A"/>
                </a:solidFill>
                <a:effectLst>
                  <a:outerShdw blurRad="38100" dist="38100" dir="2700000" algn="tl">
                    <a:srgbClr val="000000">
                      <a:alpha val="43137"/>
                    </a:srgbClr>
                  </a:outerShdw>
                </a:effectLst>
                <a:latin typeface="+mn-lt"/>
              </a:rPr>
              <a:t>HELP </a:t>
            </a:r>
            <a:r>
              <a:rPr lang="en-GB" sz="3600" dirty="0">
                <a:solidFill>
                  <a:srgbClr val="0E3E8A"/>
                </a:solidFill>
                <a:effectLst>
                  <a:outerShdw blurRad="38100" dist="38100" dir="2700000" algn="tl">
                    <a:srgbClr val="000000">
                      <a:alpha val="43137"/>
                    </a:srgbClr>
                  </a:outerShdw>
                </a:effectLst>
                <a:latin typeface="+mn-lt"/>
              </a:rPr>
              <a:t>module on </a:t>
            </a:r>
            <a:r>
              <a:rPr lang="ro-RO" sz="3600" dirty="0">
                <a:solidFill>
                  <a:srgbClr val="0E3E8A"/>
                </a:solidFill>
                <a:effectLst>
                  <a:outerShdw blurRad="38100" dist="38100" dir="2700000" algn="tl">
                    <a:srgbClr val="000000">
                      <a:alpha val="43137"/>
                    </a:srgbClr>
                  </a:outerShdw>
                </a:effectLst>
                <a:latin typeface="+mn-lt"/>
              </a:rPr>
              <a:t>Access to Justice in the Digital Environment</a:t>
            </a:r>
            <a:br>
              <a:rPr lang="ro-RO" dirty="0">
                <a:effectLst>
                  <a:outerShdw blurRad="38100" dist="38100" dir="2700000" algn="tl">
                    <a:srgbClr val="000000">
                      <a:alpha val="43137"/>
                    </a:srgbClr>
                  </a:outerShdw>
                </a:effectLst>
                <a:latin typeface="+mn-lt"/>
              </a:rPr>
            </a:br>
            <a:endParaRPr lang="fr-FR" i="1" dirty="0"/>
          </a:p>
        </p:txBody>
      </p:sp>
      <p:pic>
        <p:nvPicPr>
          <p:cNvPr id="10" name="Picture 9">
            <a:hlinkClick r:id="rId4"/>
            <a:extLst>
              <a:ext uri="{FF2B5EF4-FFF2-40B4-BE49-F238E27FC236}">
                <a16:creationId xmlns:a16="http://schemas.microsoft.com/office/drawing/2014/main" id="{B3445C5F-ECBD-7AD5-06A7-34C5E064DF25}"/>
              </a:ext>
            </a:extLst>
          </p:cNvPr>
          <p:cNvPicPr>
            <a:picLocks noChangeAspect="1"/>
          </p:cNvPicPr>
          <p:nvPr/>
        </p:nvPicPr>
        <p:blipFill>
          <a:blip r:embed="rId5"/>
          <a:stretch>
            <a:fillRect/>
          </a:stretch>
        </p:blipFill>
        <p:spPr>
          <a:xfrm>
            <a:off x="752930" y="2462903"/>
            <a:ext cx="4664080" cy="2857892"/>
          </a:xfrm>
          <a:prstGeom prst="rect">
            <a:avLst/>
          </a:prstGeom>
        </p:spPr>
      </p:pic>
      <p:sp>
        <p:nvSpPr>
          <p:cNvPr id="11" name="TextBox 10">
            <a:extLst>
              <a:ext uri="{FF2B5EF4-FFF2-40B4-BE49-F238E27FC236}">
                <a16:creationId xmlns:a16="http://schemas.microsoft.com/office/drawing/2014/main" id="{D1936F85-37BF-68E9-0BF5-910A07644943}"/>
              </a:ext>
            </a:extLst>
          </p:cNvPr>
          <p:cNvSpPr txBox="1"/>
          <p:nvPr/>
        </p:nvSpPr>
        <p:spPr>
          <a:xfrm>
            <a:off x="6426648" y="3152312"/>
            <a:ext cx="6021421" cy="3416320"/>
          </a:xfrm>
          <a:prstGeom prst="rect">
            <a:avLst/>
          </a:prstGeom>
          <a:noFill/>
        </p:spPr>
        <p:txBody>
          <a:bodyPr wrap="square" rtlCol="0">
            <a:spAutoFit/>
          </a:bodyPr>
          <a:lstStyle/>
          <a:p>
            <a:endParaRPr lang="ro-RO" dirty="0">
              <a:solidFill>
                <a:srgbClr val="0E3E8A"/>
              </a:solidFill>
            </a:endParaRPr>
          </a:p>
          <a:p>
            <a:endParaRPr lang="ro-RO" dirty="0">
              <a:solidFill>
                <a:srgbClr val="0E3E8A"/>
              </a:solidFill>
            </a:endParaRPr>
          </a:p>
          <a:p>
            <a:r>
              <a:rPr lang="ro-RO" dirty="0">
                <a:solidFill>
                  <a:srgbClr val="0E3E8A"/>
                </a:solidFill>
              </a:rPr>
              <a:t>Availabile in </a:t>
            </a:r>
            <a:r>
              <a:rPr lang="ro-RO" b="1" dirty="0">
                <a:solidFill>
                  <a:srgbClr val="0E3E8A"/>
                </a:solidFill>
              </a:rPr>
              <a:t>English</a:t>
            </a:r>
          </a:p>
          <a:p>
            <a:r>
              <a:rPr lang="ro-RO" i="1" dirty="0">
                <a:solidFill>
                  <a:srgbClr val="0E3E8A"/>
                </a:solidFill>
              </a:rPr>
              <a:t>Soon: French, Greek and Romanian</a:t>
            </a:r>
          </a:p>
          <a:p>
            <a:endParaRPr lang="ro-RO" i="1" dirty="0">
              <a:solidFill>
                <a:srgbClr val="0E3E8A"/>
              </a:solidFill>
            </a:endParaRPr>
          </a:p>
          <a:p>
            <a:r>
              <a:rPr lang="ro-RO" i="1" dirty="0">
                <a:solidFill>
                  <a:srgbClr val="0E3E8A"/>
                </a:solidFill>
              </a:rPr>
              <a:t>Published in </a:t>
            </a:r>
            <a:r>
              <a:rPr lang="ro-RO" b="1" i="1" dirty="0">
                <a:solidFill>
                  <a:srgbClr val="0E3E8A"/>
                </a:solidFill>
              </a:rPr>
              <a:t>November 2025</a:t>
            </a:r>
          </a:p>
          <a:p>
            <a:endParaRPr lang="ro-RO" i="1" dirty="0">
              <a:solidFill>
                <a:srgbClr val="0E3E8A"/>
              </a:solidFill>
            </a:endParaRPr>
          </a:p>
          <a:p>
            <a:r>
              <a:rPr lang="ro-RO" b="1" dirty="0">
                <a:solidFill>
                  <a:srgbClr val="0E3E8A"/>
                </a:solidFill>
              </a:rPr>
              <a:t>788 enrolled users </a:t>
            </a:r>
            <a:r>
              <a:rPr lang="ro-RO" dirty="0">
                <a:solidFill>
                  <a:srgbClr val="0E3E8A"/>
                </a:solidFill>
              </a:rPr>
              <a:t>(194 obtained certificate)</a:t>
            </a:r>
          </a:p>
          <a:p>
            <a:endParaRPr lang="ro-RO" dirty="0">
              <a:solidFill>
                <a:srgbClr val="0E3E8A"/>
              </a:solidFill>
            </a:endParaRPr>
          </a:p>
          <a:p>
            <a:endParaRPr lang="ro-RO" dirty="0">
              <a:solidFill>
                <a:srgbClr val="0E3E8A"/>
              </a:solidFill>
            </a:endParaRPr>
          </a:p>
          <a:p>
            <a:endParaRPr lang="ro-RO" i="1" dirty="0"/>
          </a:p>
          <a:p>
            <a:endParaRPr lang="ro-RO" i="1" dirty="0"/>
          </a:p>
        </p:txBody>
      </p:sp>
      <p:sp>
        <p:nvSpPr>
          <p:cNvPr id="6" name="Rectangle 10">
            <a:extLst>
              <a:ext uri="{FF2B5EF4-FFF2-40B4-BE49-F238E27FC236}">
                <a16:creationId xmlns:a16="http://schemas.microsoft.com/office/drawing/2014/main" id="{AB3BB4BD-B740-B48E-9A13-507262F90345}"/>
              </a:ext>
            </a:extLst>
          </p:cNvPr>
          <p:cNvSpPr>
            <a:spLocks noChangeArrowheads="1"/>
          </p:cNvSpPr>
          <p:nvPr/>
        </p:nvSpPr>
        <p:spPr bwMode="auto">
          <a:xfrm>
            <a:off x="6426648" y="2426895"/>
            <a:ext cx="3286477" cy="11541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600" b="0" i="0" u="none" strike="noStrike" cap="none" normalizeH="0" baseline="0" dirty="0">
                <a:ln>
                  <a:noFill/>
                </a:ln>
                <a:solidFill>
                  <a:srgbClr val="1D2125"/>
                </a:solidFill>
                <a:effectLst/>
                <a:latin typeface="Roboto" panose="02000000000000000000" pitchFamily="2" charset="0"/>
              </a:rPr>
              <a:t>  </a:t>
            </a:r>
            <a:r>
              <a:rPr kumimoji="0" lang="ro-RO" altLang="fr-FR" sz="600" b="0" i="0" u="none" strike="noStrike" cap="none" normalizeH="0" baseline="0" dirty="0">
                <a:ln>
                  <a:noFill/>
                </a:ln>
                <a:solidFill>
                  <a:srgbClr val="1D2125"/>
                </a:solidFill>
                <a:effectLst/>
                <a:latin typeface="Roboto" panose="02000000000000000000" pitchFamily="2" charset="0"/>
              </a:rPr>
              <a:t>                           </a:t>
            </a:r>
            <a:r>
              <a:rPr kumimoji="0" lang="fr-FR" altLang="fr-FR" sz="1600" b="1" i="0" u="none" strike="noStrike" cap="none" normalizeH="0" baseline="0" dirty="0">
                <a:ln>
                  <a:noFill/>
                </a:ln>
                <a:solidFill>
                  <a:srgbClr val="00838F"/>
                </a:solidFill>
                <a:effectLst/>
                <a:latin typeface="Roboto" panose="02000000000000000000" pitchFamily="2" charset="0"/>
                <a:hlinkClick r:id="rId6"/>
              </a:rPr>
              <a:t>Brief  </a:t>
            </a:r>
            <a:r>
              <a:rPr kumimoji="0" lang="fr-FR" altLang="fr-FR" sz="1600" b="1" i="0" u="none" strike="noStrike" cap="none" normalizeH="0" baseline="0" dirty="0">
                <a:ln>
                  <a:noFill/>
                </a:ln>
                <a:solidFill>
                  <a:srgbClr val="00838F"/>
                </a:solidFill>
                <a:effectLst/>
                <a:latin typeface="Roboto" panose="02000000000000000000" pitchFamily="2" charset="0"/>
              </a:rPr>
              <a:t> </a:t>
            </a:r>
            <a:r>
              <a:rPr kumimoji="0" lang="fr-FR" altLang="fr-FR" sz="5400" b="1" i="0" u="none" strike="noStrike" cap="none" normalizeH="0" baseline="0" dirty="0">
                <a:ln>
                  <a:noFill/>
                </a:ln>
                <a:solidFill>
                  <a:srgbClr val="00838F"/>
                </a:solidFill>
                <a:effectLst/>
                <a:latin typeface="Roboto" panose="02000000000000000000" pitchFamily="2" charset="0"/>
              </a:rPr>
              <a:t>     </a:t>
            </a:r>
            <a:r>
              <a:rPr kumimoji="0" lang="fr-FR" altLang="fr-FR" sz="2000" b="1" i="0" u="none" strike="noStrike" cap="none" normalizeH="0" baseline="0" dirty="0">
                <a:ln>
                  <a:noFill/>
                </a:ln>
                <a:solidFill>
                  <a:srgbClr val="1D2125"/>
                </a:solidFill>
                <a:effectLst/>
                <a:latin typeface="Roboto" panose="02000000000000000000" pitchFamily="2" charset="0"/>
              </a:rPr>
              <a:t>2,5 </a:t>
            </a:r>
            <a:r>
              <a:rPr kumimoji="0" lang="fr-FR" altLang="fr-FR" sz="2000" b="1" i="0" u="none" strike="noStrike" cap="none" normalizeH="0" baseline="0" dirty="0" err="1">
                <a:ln>
                  <a:noFill/>
                </a:ln>
                <a:solidFill>
                  <a:srgbClr val="1D2125"/>
                </a:solidFill>
                <a:effectLst/>
                <a:latin typeface="Roboto" panose="02000000000000000000" pitchFamily="2" charset="0"/>
              </a:rPr>
              <a:t>hours</a:t>
            </a:r>
            <a:endParaRPr kumimoji="0" lang="fr-FR" altLang="fr-FR" sz="600" b="0" i="0" u="none" strike="noStrike" cap="none" normalizeH="0" baseline="0" dirty="0">
              <a:ln>
                <a:noFill/>
              </a:ln>
              <a:solidFill>
                <a:srgbClr val="1D2125"/>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083" name="Picture 11" descr="Brief">
            <a:extLst>
              <a:ext uri="{FF2B5EF4-FFF2-40B4-BE49-F238E27FC236}">
                <a16:creationId xmlns:a16="http://schemas.microsoft.com/office/drawing/2014/main" id="{CF674F8C-7FD6-E87A-F231-8E01D5396A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26648" y="2638753"/>
            <a:ext cx="548339" cy="548339"/>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uration">
            <a:hlinkClick r:id="rId6"/>
            <a:extLst>
              <a:ext uri="{FF2B5EF4-FFF2-40B4-BE49-F238E27FC236}">
                <a16:creationId xmlns:a16="http://schemas.microsoft.com/office/drawing/2014/main" id="{F103260D-4FF2-F411-D586-C98D543213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44559" y="2638752"/>
            <a:ext cx="548339" cy="54833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24150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9A0DA-EC59-A333-9714-6D7327D80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6796B-6BEB-61F4-61D0-9A13B9577637}"/>
              </a:ext>
            </a:extLst>
          </p:cNvPr>
          <p:cNvSpPr>
            <a:spLocks noGrp="1"/>
          </p:cNvSpPr>
          <p:nvPr>
            <p:ph type="title"/>
          </p:nvPr>
        </p:nvSpPr>
        <p:spPr>
          <a:xfrm>
            <a:off x="173757" y="1321370"/>
            <a:ext cx="11911406" cy="1243584"/>
          </a:xfrm>
        </p:spPr>
        <p:txBody>
          <a:bodyPr>
            <a:normAutofit fontScale="90000"/>
          </a:bodyPr>
          <a:lstStyle/>
          <a:p>
            <a:br>
              <a:rPr lang="en-US" sz="3600" dirty="0">
                <a:effectLst>
                  <a:outerShdw blurRad="38100" dist="38100" dir="2700000" algn="tl">
                    <a:srgbClr val="000000">
                      <a:alpha val="43137"/>
                    </a:srgbClr>
                  </a:outerShdw>
                </a:effectLst>
              </a:rPr>
            </a:br>
            <a:r>
              <a:rPr lang="en-US" sz="3600" b="1" dirty="0">
                <a:effectLst>
                  <a:outerShdw blurRad="38100" dist="38100" dir="2700000" algn="tl">
                    <a:srgbClr val="000000">
                      <a:alpha val="43137"/>
                    </a:srgbClr>
                  </a:outerShdw>
                </a:effectLst>
              </a:rPr>
              <a:t>Launch of the HELP module on Access to Justice in the Digital Environment</a:t>
            </a:r>
            <a:endParaRPr lang="fr-FR" sz="2900" b="1" i="1" dirty="0"/>
          </a:p>
        </p:txBody>
      </p:sp>
      <p:pic>
        <p:nvPicPr>
          <p:cNvPr id="5" name="Picture 4">
            <a:extLst>
              <a:ext uri="{FF2B5EF4-FFF2-40B4-BE49-F238E27FC236}">
                <a16:creationId xmlns:a16="http://schemas.microsoft.com/office/drawing/2014/main" id="{4EA23578-C47E-B7D9-59A5-A4E471F27D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4613" y="5870746"/>
            <a:ext cx="3738253" cy="100806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LI President and European Judicial Training Network Secretary General Meet">
            <a:extLst>
              <a:ext uri="{FF2B5EF4-FFF2-40B4-BE49-F238E27FC236}">
                <a16:creationId xmlns:a16="http://schemas.microsoft.com/office/drawing/2014/main" id="{7D6119E0-D851-041D-76AE-139E2D45C7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705" y="2894030"/>
            <a:ext cx="2487143" cy="13990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67A9FD1-0C3C-644C-FCF4-2728413E3C06}"/>
              </a:ext>
            </a:extLst>
          </p:cNvPr>
          <p:cNvPicPr>
            <a:picLocks noChangeAspect="1"/>
          </p:cNvPicPr>
          <p:nvPr/>
        </p:nvPicPr>
        <p:blipFill>
          <a:blip r:embed="rId5"/>
          <a:stretch>
            <a:fillRect/>
          </a:stretch>
        </p:blipFill>
        <p:spPr>
          <a:xfrm>
            <a:off x="3586029" y="3180811"/>
            <a:ext cx="2655700" cy="3540068"/>
          </a:xfrm>
          <a:prstGeom prst="rect">
            <a:avLst/>
          </a:prstGeom>
        </p:spPr>
      </p:pic>
      <p:pic>
        <p:nvPicPr>
          <p:cNvPr id="8" name="Picture 7">
            <a:extLst>
              <a:ext uri="{FF2B5EF4-FFF2-40B4-BE49-F238E27FC236}">
                <a16:creationId xmlns:a16="http://schemas.microsoft.com/office/drawing/2014/main" id="{F9411A5E-2B6D-0DB1-67FC-95354B796B8E}"/>
              </a:ext>
            </a:extLst>
          </p:cNvPr>
          <p:cNvPicPr>
            <a:picLocks noChangeAspect="1"/>
          </p:cNvPicPr>
          <p:nvPr/>
        </p:nvPicPr>
        <p:blipFill>
          <a:blip r:embed="rId6"/>
          <a:stretch>
            <a:fillRect/>
          </a:stretch>
        </p:blipFill>
        <p:spPr>
          <a:xfrm>
            <a:off x="5635471" y="2424559"/>
            <a:ext cx="5014790" cy="3761092"/>
          </a:xfrm>
          <a:prstGeom prst="rect">
            <a:avLst/>
          </a:prstGeom>
        </p:spPr>
      </p:pic>
      <p:pic>
        <p:nvPicPr>
          <p:cNvPr id="10" name="Picture 9">
            <a:extLst>
              <a:ext uri="{FF2B5EF4-FFF2-40B4-BE49-F238E27FC236}">
                <a16:creationId xmlns:a16="http://schemas.microsoft.com/office/drawing/2014/main" id="{58CD77DB-B149-6B8C-EF2E-D8D98F890A3B}"/>
              </a:ext>
            </a:extLst>
          </p:cNvPr>
          <p:cNvPicPr>
            <a:picLocks noChangeAspect="1"/>
          </p:cNvPicPr>
          <p:nvPr/>
        </p:nvPicPr>
        <p:blipFill>
          <a:blip r:embed="rId7"/>
          <a:stretch>
            <a:fillRect/>
          </a:stretch>
        </p:blipFill>
        <p:spPr>
          <a:xfrm>
            <a:off x="4888333" y="2969892"/>
            <a:ext cx="5014789" cy="3761092"/>
          </a:xfrm>
          <a:prstGeom prst="rect">
            <a:avLst/>
          </a:prstGeom>
        </p:spPr>
      </p:pic>
      <p:pic>
        <p:nvPicPr>
          <p:cNvPr id="12296" name="Picture 8" descr="The European Court of Human Rights supports removal of the right to ...">
            <a:extLst>
              <a:ext uri="{FF2B5EF4-FFF2-40B4-BE49-F238E27FC236}">
                <a16:creationId xmlns:a16="http://schemas.microsoft.com/office/drawing/2014/main" id="{1AC21C8D-8EAD-ADB3-8779-F42DD398C2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09959" y="2654987"/>
            <a:ext cx="7251080" cy="38662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84E0A63-D892-C14B-428C-3CBE4132ACD3}"/>
              </a:ext>
            </a:extLst>
          </p:cNvPr>
          <p:cNvPicPr>
            <a:picLocks noChangeAspect="1"/>
          </p:cNvPicPr>
          <p:nvPr/>
        </p:nvPicPr>
        <p:blipFill>
          <a:blip r:embed="rId9"/>
          <a:stretch>
            <a:fillRect/>
          </a:stretch>
        </p:blipFill>
        <p:spPr>
          <a:xfrm>
            <a:off x="6366098" y="2894030"/>
            <a:ext cx="5719065" cy="3804798"/>
          </a:xfrm>
          <a:prstGeom prst="rect">
            <a:avLst/>
          </a:prstGeom>
        </p:spPr>
      </p:pic>
      <p:sp>
        <p:nvSpPr>
          <p:cNvPr id="3" name="TextBox 2">
            <a:extLst>
              <a:ext uri="{FF2B5EF4-FFF2-40B4-BE49-F238E27FC236}">
                <a16:creationId xmlns:a16="http://schemas.microsoft.com/office/drawing/2014/main" id="{934A746E-FD51-8E5F-2C94-222EE9E08C0B}"/>
              </a:ext>
            </a:extLst>
          </p:cNvPr>
          <p:cNvSpPr txBox="1"/>
          <p:nvPr/>
        </p:nvSpPr>
        <p:spPr>
          <a:xfrm>
            <a:off x="439705" y="4950845"/>
            <a:ext cx="2204652" cy="923330"/>
          </a:xfrm>
          <a:prstGeom prst="rect">
            <a:avLst/>
          </a:prstGeom>
          <a:noFill/>
        </p:spPr>
        <p:txBody>
          <a:bodyPr wrap="square" rtlCol="0">
            <a:spAutoFit/>
          </a:bodyPr>
          <a:lstStyle/>
          <a:p>
            <a:pPr algn="ctr"/>
            <a:r>
              <a:rPr lang="ro-RO" i="1" dirty="0"/>
              <a:t>Strasbourg (France)</a:t>
            </a:r>
          </a:p>
          <a:p>
            <a:pPr algn="ctr"/>
            <a:r>
              <a:rPr lang="ro-RO" i="1" dirty="0"/>
              <a:t>18-19 November 2025</a:t>
            </a:r>
            <a:endParaRPr lang="fr-FR" i="1" dirty="0"/>
          </a:p>
        </p:txBody>
      </p:sp>
    </p:spTree>
    <p:custDataLst>
      <p:tags r:id="rId1"/>
    </p:custDataLst>
    <p:extLst>
      <p:ext uri="{BB962C8B-B14F-4D97-AF65-F5344CB8AC3E}">
        <p14:creationId xmlns:p14="http://schemas.microsoft.com/office/powerpoint/2010/main" val="451867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96"/>
                                        </p:tgtEl>
                                        <p:attrNameLst>
                                          <p:attrName>style.visibility</p:attrName>
                                        </p:attrNameLst>
                                      </p:cBhvr>
                                      <p:to>
                                        <p:strVal val="visible"/>
                                      </p:to>
                                    </p:set>
                                    <p:animEffect transition="in" filter="fade">
                                      <p:cBhvr>
                                        <p:cTn id="22" dur="500"/>
                                        <p:tgtEl>
                                          <p:spTgt spid="12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DEF80B6-A6C9-6D75-8BDA-AE35060FD35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1DC8D64-04DC-54C0-5A0A-11BB9006E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198878"/>
          </a:xfrm>
          <a:prstGeom prst="rect">
            <a:avLst/>
          </a:prstGeom>
        </p:spPr>
      </p:pic>
      <p:sp>
        <p:nvSpPr>
          <p:cNvPr id="9" name="Title 1">
            <a:extLst>
              <a:ext uri="{FF2B5EF4-FFF2-40B4-BE49-F238E27FC236}">
                <a16:creationId xmlns:a16="http://schemas.microsoft.com/office/drawing/2014/main" id="{7D51DD88-D513-8338-D54E-EA3D74B1E784}"/>
              </a:ext>
            </a:extLst>
          </p:cNvPr>
          <p:cNvSpPr txBox="1">
            <a:spLocks/>
          </p:cNvSpPr>
          <p:nvPr/>
        </p:nvSpPr>
        <p:spPr>
          <a:xfrm>
            <a:off x="166997" y="1510732"/>
            <a:ext cx="10515600" cy="1089948"/>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sz="3600" dirty="0">
                <a:solidFill>
                  <a:srgbClr val="0E3E8A"/>
                </a:solidFill>
                <a:effectLst>
                  <a:outerShdw blurRad="38100" dist="38100" dir="2700000" algn="tl">
                    <a:srgbClr val="000000">
                      <a:alpha val="43137"/>
                    </a:srgbClr>
                  </a:outerShdw>
                </a:effectLst>
                <a:latin typeface="+mn-lt"/>
              </a:rPr>
              <a:t>HELP </a:t>
            </a:r>
            <a:r>
              <a:rPr lang="en-GB" sz="3600" dirty="0">
                <a:solidFill>
                  <a:srgbClr val="0E3E8A"/>
                </a:solidFill>
                <a:effectLst>
                  <a:outerShdw blurRad="38100" dist="38100" dir="2700000" algn="tl">
                    <a:srgbClr val="000000">
                      <a:alpha val="43137"/>
                    </a:srgbClr>
                  </a:outerShdw>
                </a:effectLst>
                <a:latin typeface="+mn-lt"/>
              </a:rPr>
              <a:t>module on </a:t>
            </a:r>
            <a:r>
              <a:rPr lang="ro-RO" sz="3600" dirty="0">
                <a:solidFill>
                  <a:srgbClr val="0E3E8A"/>
                </a:solidFill>
                <a:effectLst>
                  <a:outerShdw blurRad="38100" dist="38100" dir="2700000" algn="tl">
                    <a:srgbClr val="000000">
                      <a:alpha val="43137"/>
                    </a:srgbClr>
                  </a:outerShdw>
                </a:effectLst>
                <a:latin typeface="+mn-lt"/>
              </a:rPr>
              <a:t>Business and Human Rights </a:t>
            </a:r>
            <a:r>
              <a:rPr lang="en-GB" sz="3600" dirty="0">
                <a:solidFill>
                  <a:srgbClr val="0E3E8A"/>
                </a:solidFill>
                <a:effectLst>
                  <a:outerShdw blurRad="38100" dist="38100" dir="2700000" algn="tl">
                    <a:srgbClr val="000000">
                      <a:alpha val="43137"/>
                    </a:srgbClr>
                  </a:outerShdw>
                </a:effectLst>
                <a:latin typeface="+mn-lt"/>
              </a:rPr>
              <a:t>in the Digital Environment</a:t>
            </a:r>
            <a:br>
              <a:rPr lang="ro-RO" dirty="0">
                <a:effectLst>
                  <a:outerShdw blurRad="38100" dist="38100" dir="2700000" algn="tl">
                    <a:srgbClr val="000000">
                      <a:alpha val="43137"/>
                    </a:srgbClr>
                  </a:outerShdw>
                </a:effectLst>
                <a:latin typeface="+mn-lt"/>
              </a:rPr>
            </a:br>
            <a:endParaRPr lang="fr-FR" i="1" dirty="0"/>
          </a:p>
        </p:txBody>
      </p:sp>
      <p:sp>
        <p:nvSpPr>
          <p:cNvPr id="11" name="TextBox 10">
            <a:extLst>
              <a:ext uri="{FF2B5EF4-FFF2-40B4-BE49-F238E27FC236}">
                <a16:creationId xmlns:a16="http://schemas.microsoft.com/office/drawing/2014/main" id="{407C1467-5A35-7A99-33FC-72197C8C8A35}"/>
              </a:ext>
            </a:extLst>
          </p:cNvPr>
          <p:cNvSpPr txBox="1"/>
          <p:nvPr/>
        </p:nvSpPr>
        <p:spPr>
          <a:xfrm>
            <a:off x="6990852" y="2779993"/>
            <a:ext cx="6021421" cy="2031325"/>
          </a:xfrm>
          <a:prstGeom prst="rect">
            <a:avLst/>
          </a:prstGeom>
          <a:noFill/>
        </p:spPr>
        <p:txBody>
          <a:bodyPr wrap="square" rtlCol="0">
            <a:spAutoFit/>
          </a:bodyPr>
          <a:lstStyle/>
          <a:p>
            <a:r>
              <a:rPr lang="ro-RO" dirty="0">
                <a:solidFill>
                  <a:srgbClr val="0E3E8A"/>
                </a:solidFill>
              </a:rPr>
              <a:t>Availabile in </a:t>
            </a:r>
            <a:r>
              <a:rPr lang="ro-RO" b="1" dirty="0">
                <a:solidFill>
                  <a:srgbClr val="0E3E8A"/>
                </a:solidFill>
              </a:rPr>
              <a:t>English</a:t>
            </a:r>
          </a:p>
          <a:p>
            <a:endParaRPr lang="ro-RO" i="1" dirty="0">
              <a:solidFill>
                <a:srgbClr val="0E3E8A"/>
              </a:solidFill>
            </a:endParaRPr>
          </a:p>
          <a:p>
            <a:r>
              <a:rPr lang="ro-RO" i="1" dirty="0">
                <a:solidFill>
                  <a:srgbClr val="0E3E8A"/>
                </a:solidFill>
              </a:rPr>
              <a:t>Published in </a:t>
            </a:r>
            <a:r>
              <a:rPr lang="ro-RO" b="1" i="1" dirty="0">
                <a:solidFill>
                  <a:srgbClr val="0E3E8A"/>
                </a:solidFill>
              </a:rPr>
              <a:t>June 202</a:t>
            </a:r>
            <a:r>
              <a:rPr lang="en-GB" b="1" i="1" dirty="0">
                <a:solidFill>
                  <a:srgbClr val="0E3E8A"/>
                </a:solidFill>
              </a:rPr>
              <a:t>6</a:t>
            </a:r>
          </a:p>
          <a:p>
            <a:endParaRPr lang="en-GB" b="1" i="1" dirty="0">
              <a:solidFill>
                <a:srgbClr val="0E3E8A"/>
              </a:solidFill>
            </a:endParaRPr>
          </a:p>
          <a:p>
            <a:r>
              <a:rPr lang="en-GB" i="1" dirty="0">
                <a:solidFill>
                  <a:srgbClr val="0E3E8A"/>
                </a:solidFill>
              </a:rPr>
              <a:t>To be launched at the end of the year</a:t>
            </a:r>
            <a:endParaRPr lang="ro-RO" i="1" dirty="0">
              <a:solidFill>
                <a:srgbClr val="0E3E8A"/>
              </a:solidFill>
            </a:endParaRPr>
          </a:p>
          <a:p>
            <a:endParaRPr lang="ro-RO" i="1" dirty="0">
              <a:solidFill>
                <a:srgbClr val="0E3E8A"/>
              </a:solidFill>
            </a:endParaRPr>
          </a:p>
          <a:p>
            <a:endParaRPr lang="ro-RO" i="1" dirty="0"/>
          </a:p>
        </p:txBody>
      </p:sp>
      <p:pic>
        <p:nvPicPr>
          <p:cNvPr id="13" name="Picture 12">
            <a:extLst>
              <a:ext uri="{FF2B5EF4-FFF2-40B4-BE49-F238E27FC236}">
                <a16:creationId xmlns:a16="http://schemas.microsoft.com/office/drawing/2014/main" id="{A1F8057A-A481-AD35-29B0-6AE583410EE7}"/>
              </a:ext>
            </a:extLst>
          </p:cNvPr>
          <p:cNvPicPr>
            <a:picLocks noChangeAspect="1"/>
          </p:cNvPicPr>
          <p:nvPr/>
        </p:nvPicPr>
        <p:blipFill>
          <a:blip r:embed="rId4"/>
          <a:stretch>
            <a:fillRect/>
          </a:stretch>
        </p:blipFill>
        <p:spPr>
          <a:xfrm>
            <a:off x="259496" y="2150135"/>
            <a:ext cx="6055497" cy="3365448"/>
          </a:xfrm>
          <a:prstGeom prst="rect">
            <a:avLst/>
          </a:prstGeom>
        </p:spPr>
      </p:pic>
    </p:spTree>
    <p:custDataLst>
      <p:tags r:id="rId1"/>
    </p:custDataLst>
    <p:extLst>
      <p:ext uri="{BB962C8B-B14F-4D97-AF65-F5344CB8AC3E}">
        <p14:creationId xmlns:p14="http://schemas.microsoft.com/office/powerpoint/2010/main" val="1162806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0ADAEEE-4FB2-85EC-D272-2E36014C94A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50CBF1-C21D-6044-1145-97511D3C1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82"/>
            <a:ext cx="12192000" cy="1198878"/>
          </a:xfrm>
          <a:prstGeom prst="rect">
            <a:avLst/>
          </a:prstGeom>
        </p:spPr>
      </p:pic>
      <p:sp>
        <p:nvSpPr>
          <p:cNvPr id="9" name="Title 1">
            <a:extLst>
              <a:ext uri="{FF2B5EF4-FFF2-40B4-BE49-F238E27FC236}">
                <a16:creationId xmlns:a16="http://schemas.microsoft.com/office/drawing/2014/main" id="{5F6F9061-D59A-AF62-43F1-98CDD1CF7B2D}"/>
              </a:ext>
            </a:extLst>
          </p:cNvPr>
          <p:cNvSpPr txBox="1">
            <a:spLocks/>
          </p:cNvSpPr>
          <p:nvPr/>
        </p:nvSpPr>
        <p:spPr>
          <a:xfrm>
            <a:off x="166996" y="1510732"/>
            <a:ext cx="11049643" cy="108994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o-RO" sz="3600" dirty="0">
                <a:solidFill>
                  <a:srgbClr val="0E3E8A"/>
                </a:solidFill>
                <a:effectLst>
                  <a:outerShdw blurRad="38100" dist="38100" dir="2700000" algn="tl">
                    <a:srgbClr val="000000">
                      <a:alpha val="43137"/>
                    </a:srgbClr>
                  </a:outerShdw>
                </a:effectLst>
                <a:latin typeface="+mn-lt"/>
              </a:rPr>
              <a:t>HELP </a:t>
            </a:r>
            <a:r>
              <a:rPr lang="en-GB" sz="3600" dirty="0">
                <a:solidFill>
                  <a:srgbClr val="0E3E8A"/>
                </a:solidFill>
                <a:effectLst>
                  <a:outerShdw blurRad="38100" dist="38100" dir="2700000" algn="tl">
                    <a:srgbClr val="000000">
                      <a:alpha val="43137"/>
                    </a:srgbClr>
                  </a:outerShdw>
                </a:effectLst>
                <a:latin typeface="+mn-lt"/>
              </a:rPr>
              <a:t>module on </a:t>
            </a:r>
            <a:r>
              <a:rPr lang="ro-RO" sz="3600" dirty="0">
                <a:solidFill>
                  <a:srgbClr val="0E3E8A"/>
                </a:solidFill>
                <a:effectLst>
                  <a:outerShdw blurRad="38100" dist="38100" dir="2700000" algn="tl">
                    <a:srgbClr val="000000">
                      <a:alpha val="43137"/>
                    </a:srgbClr>
                  </a:outerShdw>
                </a:effectLst>
                <a:latin typeface="+mn-lt"/>
              </a:rPr>
              <a:t>Children</a:t>
            </a:r>
            <a:r>
              <a:rPr lang="en-GB" sz="3600" dirty="0">
                <a:solidFill>
                  <a:srgbClr val="0E3E8A"/>
                </a:solidFill>
                <a:effectLst>
                  <a:outerShdw blurRad="38100" dist="38100" dir="2700000" algn="tl">
                    <a:srgbClr val="000000">
                      <a:alpha val="43137"/>
                    </a:srgbClr>
                  </a:outerShdw>
                </a:effectLst>
                <a:latin typeface="+mn-lt"/>
              </a:rPr>
              <a:t>’s Rights </a:t>
            </a:r>
            <a:r>
              <a:rPr lang="ro-RO" sz="3600" dirty="0">
                <a:solidFill>
                  <a:srgbClr val="0E3E8A"/>
                </a:solidFill>
                <a:effectLst>
                  <a:outerShdw blurRad="38100" dist="38100" dir="2700000" algn="tl">
                    <a:srgbClr val="000000">
                      <a:alpha val="43137"/>
                    </a:srgbClr>
                  </a:outerShdw>
                </a:effectLst>
                <a:latin typeface="+mn-lt"/>
              </a:rPr>
              <a:t>in the Digital Environment</a:t>
            </a:r>
            <a:br>
              <a:rPr lang="ro-RO" dirty="0">
                <a:effectLst>
                  <a:outerShdw blurRad="38100" dist="38100" dir="2700000" algn="tl">
                    <a:srgbClr val="000000">
                      <a:alpha val="43137"/>
                    </a:srgbClr>
                  </a:outerShdw>
                </a:effectLst>
                <a:latin typeface="+mn-lt"/>
              </a:rPr>
            </a:br>
            <a:endParaRPr lang="fr-FR" i="1" dirty="0"/>
          </a:p>
        </p:txBody>
      </p:sp>
      <p:sp>
        <p:nvSpPr>
          <p:cNvPr id="11" name="TextBox 10">
            <a:extLst>
              <a:ext uri="{FF2B5EF4-FFF2-40B4-BE49-F238E27FC236}">
                <a16:creationId xmlns:a16="http://schemas.microsoft.com/office/drawing/2014/main" id="{2CF5D905-B3FE-2DE6-C03D-B846C9188100}"/>
              </a:ext>
            </a:extLst>
          </p:cNvPr>
          <p:cNvSpPr txBox="1"/>
          <p:nvPr/>
        </p:nvSpPr>
        <p:spPr>
          <a:xfrm>
            <a:off x="6426648" y="3152312"/>
            <a:ext cx="6021421" cy="2862322"/>
          </a:xfrm>
          <a:prstGeom prst="rect">
            <a:avLst/>
          </a:prstGeom>
          <a:noFill/>
        </p:spPr>
        <p:txBody>
          <a:bodyPr wrap="square" rtlCol="0">
            <a:spAutoFit/>
          </a:bodyPr>
          <a:lstStyle/>
          <a:p>
            <a:endParaRPr lang="ro-RO" dirty="0">
              <a:solidFill>
                <a:srgbClr val="0E3E8A"/>
              </a:solidFill>
            </a:endParaRPr>
          </a:p>
          <a:p>
            <a:endParaRPr lang="ro-RO" dirty="0">
              <a:solidFill>
                <a:srgbClr val="0E3E8A"/>
              </a:solidFill>
            </a:endParaRPr>
          </a:p>
          <a:p>
            <a:r>
              <a:rPr lang="ro-RO" dirty="0">
                <a:solidFill>
                  <a:srgbClr val="0E3E8A"/>
                </a:solidFill>
              </a:rPr>
              <a:t>Availabile in </a:t>
            </a:r>
            <a:r>
              <a:rPr lang="ro-RO" b="1" dirty="0">
                <a:solidFill>
                  <a:srgbClr val="0E3E8A"/>
                </a:solidFill>
              </a:rPr>
              <a:t>English</a:t>
            </a:r>
            <a:r>
              <a:rPr lang="en-GB" b="1" dirty="0">
                <a:solidFill>
                  <a:srgbClr val="0E3E8A"/>
                </a:solidFill>
              </a:rPr>
              <a:t> and Portuguese</a:t>
            </a:r>
            <a:endParaRPr lang="ro-RO" b="1" dirty="0">
              <a:solidFill>
                <a:srgbClr val="0E3E8A"/>
              </a:solidFill>
            </a:endParaRPr>
          </a:p>
          <a:p>
            <a:r>
              <a:rPr lang="ro-RO" i="1" dirty="0">
                <a:solidFill>
                  <a:srgbClr val="0E3E8A"/>
                </a:solidFill>
              </a:rPr>
              <a:t>Soon: French, Greek and Romanian</a:t>
            </a:r>
          </a:p>
          <a:p>
            <a:endParaRPr lang="ro-RO" i="1" dirty="0">
              <a:solidFill>
                <a:srgbClr val="0E3E8A"/>
              </a:solidFill>
            </a:endParaRPr>
          </a:p>
          <a:p>
            <a:r>
              <a:rPr lang="ro-RO" i="1" dirty="0">
                <a:solidFill>
                  <a:srgbClr val="0E3E8A"/>
                </a:solidFill>
              </a:rPr>
              <a:t>Published in </a:t>
            </a:r>
            <a:r>
              <a:rPr lang="en-GB" b="1" i="1" dirty="0">
                <a:solidFill>
                  <a:srgbClr val="0E3E8A"/>
                </a:solidFill>
              </a:rPr>
              <a:t>October</a:t>
            </a:r>
            <a:r>
              <a:rPr lang="ro-RO" b="1" i="1" dirty="0">
                <a:solidFill>
                  <a:srgbClr val="0E3E8A"/>
                </a:solidFill>
              </a:rPr>
              <a:t> 2025</a:t>
            </a:r>
          </a:p>
          <a:p>
            <a:endParaRPr lang="ro-RO" i="1" dirty="0">
              <a:solidFill>
                <a:srgbClr val="0E3E8A"/>
              </a:solidFill>
            </a:endParaRPr>
          </a:p>
          <a:p>
            <a:r>
              <a:rPr lang="en-GB" b="1" dirty="0">
                <a:solidFill>
                  <a:srgbClr val="0E3E8A"/>
                </a:solidFill>
              </a:rPr>
              <a:t>1300</a:t>
            </a:r>
            <a:r>
              <a:rPr lang="ro-RO" b="1" dirty="0">
                <a:solidFill>
                  <a:srgbClr val="0E3E8A"/>
                </a:solidFill>
              </a:rPr>
              <a:t> enrolled users </a:t>
            </a:r>
            <a:endParaRPr lang="ro-RO" dirty="0">
              <a:solidFill>
                <a:srgbClr val="0E3E8A"/>
              </a:solidFill>
            </a:endParaRPr>
          </a:p>
          <a:p>
            <a:endParaRPr lang="ro-RO" i="1" dirty="0"/>
          </a:p>
          <a:p>
            <a:endParaRPr lang="ro-RO" i="1" dirty="0"/>
          </a:p>
        </p:txBody>
      </p:sp>
      <p:sp>
        <p:nvSpPr>
          <p:cNvPr id="6" name="Rectangle 10">
            <a:extLst>
              <a:ext uri="{FF2B5EF4-FFF2-40B4-BE49-F238E27FC236}">
                <a16:creationId xmlns:a16="http://schemas.microsoft.com/office/drawing/2014/main" id="{D46F6BF6-9B6A-6514-92BD-DE260F721966}"/>
              </a:ext>
            </a:extLst>
          </p:cNvPr>
          <p:cNvSpPr>
            <a:spLocks noChangeArrowheads="1"/>
          </p:cNvSpPr>
          <p:nvPr/>
        </p:nvSpPr>
        <p:spPr bwMode="auto">
          <a:xfrm>
            <a:off x="6426648" y="2426895"/>
            <a:ext cx="2922595" cy="11541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600" b="0" i="0" u="none" strike="noStrike" cap="none" normalizeH="0" baseline="0" dirty="0">
                <a:ln>
                  <a:noFill/>
                </a:ln>
                <a:solidFill>
                  <a:srgbClr val="1D2125"/>
                </a:solidFill>
                <a:effectLst/>
                <a:latin typeface="Roboto" panose="02000000000000000000" pitchFamily="2" charset="0"/>
              </a:rPr>
              <a:t>  </a:t>
            </a:r>
            <a:r>
              <a:rPr kumimoji="0" lang="ro-RO" altLang="fr-FR" sz="600" b="0" i="0" u="none" strike="noStrike" cap="none" normalizeH="0" baseline="0" dirty="0">
                <a:ln>
                  <a:noFill/>
                </a:ln>
                <a:solidFill>
                  <a:srgbClr val="1D2125"/>
                </a:solidFill>
                <a:effectLst/>
                <a:latin typeface="Roboto" panose="02000000000000000000" pitchFamily="2" charset="0"/>
              </a:rPr>
              <a:t>                           </a:t>
            </a:r>
            <a:r>
              <a:rPr kumimoji="0" lang="fr-FR" altLang="fr-FR" sz="1600" b="1" i="0" u="none" strike="noStrike" cap="none" normalizeH="0" baseline="0" dirty="0">
                <a:ln>
                  <a:noFill/>
                </a:ln>
                <a:solidFill>
                  <a:srgbClr val="00838F"/>
                </a:solidFill>
                <a:effectLst/>
                <a:latin typeface="Roboto" panose="02000000000000000000" pitchFamily="2" charset="0"/>
                <a:hlinkClick r:id="rId4"/>
              </a:rPr>
              <a:t>Brief  </a:t>
            </a:r>
            <a:r>
              <a:rPr kumimoji="0" lang="fr-FR" altLang="fr-FR" sz="1600" b="1" i="0" u="none" strike="noStrike" cap="none" normalizeH="0" baseline="0" dirty="0">
                <a:ln>
                  <a:noFill/>
                </a:ln>
                <a:solidFill>
                  <a:srgbClr val="00838F"/>
                </a:solidFill>
                <a:effectLst/>
                <a:latin typeface="Roboto" panose="02000000000000000000" pitchFamily="2" charset="0"/>
              </a:rPr>
              <a:t> </a:t>
            </a:r>
            <a:r>
              <a:rPr kumimoji="0" lang="fr-FR" altLang="fr-FR" sz="5400" b="1" i="0" u="none" strike="noStrike" cap="none" normalizeH="0" baseline="0" dirty="0">
                <a:ln>
                  <a:noFill/>
                </a:ln>
                <a:solidFill>
                  <a:srgbClr val="00838F"/>
                </a:solidFill>
                <a:effectLst/>
                <a:latin typeface="Roboto" panose="02000000000000000000" pitchFamily="2" charset="0"/>
              </a:rPr>
              <a:t>     </a:t>
            </a:r>
            <a:r>
              <a:rPr kumimoji="0" lang="fr-FR" altLang="fr-FR" sz="2000" b="1" i="0" u="none" strike="noStrike" cap="none" normalizeH="0" baseline="0" dirty="0">
                <a:ln>
                  <a:noFill/>
                </a:ln>
                <a:solidFill>
                  <a:srgbClr val="1D2125"/>
                </a:solidFill>
                <a:effectLst/>
                <a:latin typeface="Roboto" panose="02000000000000000000" pitchFamily="2" charset="0"/>
              </a:rPr>
              <a:t>1h 15 </a:t>
            </a:r>
            <a:endParaRPr kumimoji="0" lang="fr-FR" altLang="fr-FR" sz="600" b="0" i="0" u="none" strike="noStrike" cap="none" normalizeH="0" baseline="0" dirty="0">
              <a:ln>
                <a:noFill/>
              </a:ln>
              <a:solidFill>
                <a:srgbClr val="1D2125"/>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083" name="Picture 11" descr="Brief">
            <a:extLst>
              <a:ext uri="{FF2B5EF4-FFF2-40B4-BE49-F238E27FC236}">
                <a16:creationId xmlns:a16="http://schemas.microsoft.com/office/drawing/2014/main" id="{36B9003B-A39C-FF0B-2B32-BEFD0D9555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6648" y="2638753"/>
            <a:ext cx="548339" cy="548339"/>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uration">
            <a:hlinkClick r:id="rId6"/>
            <a:extLst>
              <a:ext uri="{FF2B5EF4-FFF2-40B4-BE49-F238E27FC236}">
                <a16:creationId xmlns:a16="http://schemas.microsoft.com/office/drawing/2014/main" id="{539383CC-697D-A2AD-BD27-4B809CCED52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4559" y="2638752"/>
            <a:ext cx="548339" cy="54833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8"/>
            <a:extLst>
              <a:ext uri="{FF2B5EF4-FFF2-40B4-BE49-F238E27FC236}">
                <a16:creationId xmlns:a16="http://schemas.microsoft.com/office/drawing/2014/main" id="{11BE371B-6FDC-D630-F4D9-B431747144AD}"/>
              </a:ext>
            </a:extLst>
          </p:cNvPr>
          <p:cNvPicPr>
            <a:picLocks noChangeAspect="1"/>
          </p:cNvPicPr>
          <p:nvPr/>
        </p:nvPicPr>
        <p:blipFill>
          <a:blip r:embed="rId9"/>
          <a:stretch>
            <a:fillRect/>
          </a:stretch>
        </p:blipFill>
        <p:spPr>
          <a:xfrm>
            <a:off x="898930" y="2219221"/>
            <a:ext cx="4340562" cy="3248764"/>
          </a:xfrm>
          <a:prstGeom prst="rect">
            <a:avLst/>
          </a:prstGeom>
        </p:spPr>
      </p:pic>
    </p:spTree>
    <p:custDataLst>
      <p:tags r:id="rId1"/>
    </p:custDataLst>
    <p:extLst>
      <p:ext uri="{BB962C8B-B14F-4D97-AF65-F5344CB8AC3E}">
        <p14:creationId xmlns:p14="http://schemas.microsoft.com/office/powerpoint/2010/main" val="11557945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OFFICE THEME" val="ptpBIGbM"/>
  <p:tag name="ARTICULATE_DESIGN_ID_4_OFFICE 2013 - 2022 THEME" val="j3EiwBwc"/>
  <p:tag name="ARTICULATE_DESIGN_ID_FACET" val="35fH5eF6"/>
  <p:tag name="ARTICULATE_DESIGN_ID_GALLERY" val="KwZnPYNg"/>
  <p:tag name="ARTICULATE_DESIGN_ID_INTEGRAL" val="QvMhN7oN"/>
  <p:tag name="ARTICULATE_DESIGN_ID_ION" val="6QdxrQ7I"/>
  <p:tag name="ARTICULATE_DESIGN_ID_1_OFFICE THEME" val="NqCFYHJx"/>
  <p:tag name="ARTICULATE_SLIDE_THUMBNAIL_REFRESH" val="1"/>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Custom 1">
      <a:dk1>
        <a:srgbClr val="153D8A"/>
      </a:dk1>
      <a:lt1>
        <a:sysClr val="window" lastClr="FFFFFF"/>
      </a:lt1>
      <a:dk2>
        <a:srgbClr val="153D8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5300</TotalTime>
  <Words>1255</Words>
  <Application>Microsoft Office PowerPoint</Application>
  <PresentationFormat>Widescreen</PresentationFormat>
  <Paragraphs>194</Paragraphs>
  <Slides>26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Aptos</vt:lpstr>
      <vt:lpstr>Arial</vt:lpstr>
      <vt:lpstr>Arial Narrow</vt:lpstr>
      <vt:lpstr>Calibri</vt:lpstr>
      <vt:lpstr>Calibri Light</vt:lpstr>
      <vt:lpstr>Myriad Pro</vt:lpstr>
      <vt:lpstr>Roboto</vt:lpstr>
      <vt:lpstr>Times New Roman</vt:lpstr>
      <vt:lpstr>TimesNewRomanPSMT</vt:lpstr>
      <vt:lpstr>Wingdings</vt:lpstr>
      <vt:lpstr>1_Office Theme</vt:lpstr>
      <vt:lpstr>PowerPoint Presentation</vt:lpstr>
      <vt:lpstr>PowerPoint Presentation</vt:lpstr>
      <vt:lpstr>PowerPoint Presentation</vt:lpstr>
      <vt:lpstr>HELP in the EU IV  November 2024 - March 2027</vt:lpstr>
      <vt:lpstr>HELP in the EU IV - Achievements  </vt:lpstr>
      <vt:lpstr>PowerPoint Presentation</vt:lpstr>
      <vt:lpstr> Launch of the HELP module on Access to Justice in the Digital Environment</vt:lpstr>
      <vt:lpstr>PowerPoint Presentation</vt:lpstr>
      <vt:lpstr>PowerPoint Presentation</vt:lpstr>
      <vt:lpstr> Launch of the HELP course on Child-friendly Justice (including the new module on Children’s Rights in the Digital Environment) </vt:lpstr>
      <vt:lpstr>PowerPoint Presentation</vt:lpstr>
      <vt:lpstr> Launch of the HELP course on Violence against Women and Domestic Violence (including the HELP short course on Technology-facilitated Violence against  Women and Girls) </vt:lpstr>
      <vt:lpstr>HELP in the EU IV - Achievements  </vt:lpstr>
      <vt:lpstr>HELP in the EU IV - Achievements  </vt:lpstr>
      <vt:lpstr> HELP in the EU IV  -Achievements </vt:lpstr>
      <vt:lpstr>PowerPoint Presentation</vt:lpstr>
      <vt:lpstr>  HELP in the EU IV - Achievements </vt:lpstr>
      <vt:lpstr>  HELP in the EU IV  What next?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PERUNICIC ALLEN Jasminka</dc:creator>
  <cp:lastModifiedBy>GIRLESCU Oana</cp:lastModifiedBy>
  <cp:revision>111</cp:revision>
  <dcterms:created xsi:type="dcterms:W3CDTF">2023-06-28T17:00:38Z</dcterms:created>
  <dcterms:modified xsi:type="dcterms:W3CDTF">2026-07-01T13:08:46Z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F1BF8CB6-4289-4691-B5C2-595B5A63FEAD</vt:lpwstr>
  </property>
  <property fmtid="{D5CDD505-2E9C-101B-9397-08002B2CF9AE}" pid="3" name="ArticulatePath">
    <vt:lpwstr>PERUNICIC ALLEN 260702 HELP news and achievements - Geographical focus NEW 2785-8973-8006 v.1</vt:lpwstr>
  </property>
</Properties>
</file>