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7"/>
  </p:notesMasterIdLst>
  <p:sldIdLst>
    <p:sldId id="1090" r:id="rId2"/>
    <p:sldId id="1092" r:id="rId3"/>
    <p:sldId id="1200" r:id="rId4"/>
    <p:sldId id="1201" r:id="rId5"/>
    <p:sldId id="1202" r:id="rId6"/>
    <p:sldId id="1203" r:id="rId7"/>
    <p:sldId id="1204" r:id="rId8"/>
    <p:sldId id="1205" r:id="rId9"/>
    <p:sldId id="1206" r:id="rId10"/>
    <p:sldId id="1207" r:id="rId11"/>
    <p:sldId id="1209" r:id="rId12"/>
    <p:sldId id="1210" r:id="rId13"/>
    <p:sldId id="1211" r:id="rId14"/>
    <p:sldId id="1212" r:id="rId15"/>
    <p:sldId id="1198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3E8A"/>
    <a:srgbClr val="DD9C00"/>
    <a:srgbClr val="153D8A"/>
    <a:srgbClr val="19848F"/>
    <a:srgbClr val="FFC10E"/>
    <a:srgbClr val="FAB841"/>
    <a:srgbClr val="D8E7CF"/>
    <a:srgbClr val="D9E8D2"/>
    <a:srgbClr val="DFEDD8"/>
    <a:srgbClr val="D8E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3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4D4D8E-1B02-4DC0-BF7B-E74103865E36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32500-9F99-4198-9CA5-D6B19DB321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666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D7EDC-AC0B-412C-30D4-9132F920E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30F836-B0D6-5D0E-6195-2BD8793E9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7BB-0849-C334-AFBA-56B6178B8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D5AA4-F7BF-762F-45D5-58CC54E58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96403-DF94-96C5-AD5F-27B15F05C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5161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2EE7-7E8D-1A05-86CC-5F52369C8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083" y="1489074"/>
            <a:ext cx="10515600" cy="1089948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E67F5-4A8D-71E7-F0C9-3EBB72CBF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083" y="2603499"/>
            <a:ext cx="10625717" cy="3517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7A40D-D279-1AFB-6484-261B633AF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C7D2E-E141-6C46-BB21-ABA6F8D4D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B2162-BE7F-398F-74D9-60660BCA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B3FCDC65-1400-6D05-13F9-4C4466A29BD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AutoShape 8">
            <a:extLst>
              <a:ext uri="{FF2B5EF4-FFF2-40B4-BE49-F238E27FC236}">
                <a16:creationId xmlns:a16="http://schemas.microsoft.com/office/drawing/2014/main" id="{D5BC6FF0-402C-F9CA-56D3-6B4E50230CD3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F3AC77B-8D0E-EFAE-C995-32E8F1BE13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349"/>
            <a:ext cx="12192000" cy="14503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264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EC39-7B14-F09D-0FA6-DD44CB26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06C3A5-CEF5-15DD-22C5-04FD69C4A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1D95F-1EE0-C5E8-11DE-B813B876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EB67D-7A03-B5E7-8714-C608A4C80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3EE0B-41A4-8C2D-BF96-11699D8C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7712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E28DA-757D-B500-F477-9BDFB17F9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9C6E3-2934-8E61-5356-98B76C1C65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2AC557-6BD0-C4CC-15D5-D917EE88F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F904E-7480-1D11-9144-D0FE8A5D0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77649-3BAA-797B-6507-4360B6FD7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FD4AE-2BE8-AE54-5671-78525904A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06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E5A2B-F883-8926-2101-94B615049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116196-ACC9-9255-D788-29E90503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2C37D-E000-DB11-8981-370A8E41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80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115597A5-2319-4946-9DEC-863817C7E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563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4F2A3E7C-4579-FB42-BA16-7E220E818A56}" type="datetime1">
              <a:rPr lang="fr-FR"/>
              <a:pPr>
                <a:defRPr/>
              </a:pPr>
              <a:t>01/07/2026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3DFF3239-8D83-C24A-BECC-D24E9E21A3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563">
                <a:latin typeface="Arial Narrow" panose="020B0604020202020204" pitchFamily="34" charset="0"/>
              </a:defRPr>
            </a:lvl1pPr>
          </a:lstStyle>
          <a:p>
            <a:fld id="{0FE9219C-B74F-224E-8524-E390C956AC96}" type="slidenum">
              <a:rPr lang="fr-FR" altLang="it-IT"/>
              <a:pPr/>
              <a:t>‹#›</a:t>
            </a:fld>
            <a:endParaRPr lang="fr-FR" altLang="it-IT"/>
          </a:p>
        </p:txBody>
      </p:sp>
    </p:spTree>
    <p:extLst>
      <p:ext uri="{BB962C8B-B14F-4D97-AF65-F5344CB8AC3E}">
        <p14:creationId xmlns:p14="http://schemas.microsoft.com/office/powerpoint/2010/main" val="31426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AD4B4F7-48E9-CB79-7901-4C4C4DC8B9D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9" r="18321"/>
          <a:stretch/>
        </p:blipFill>
        <p:spPr bwMode="auto">
          <a:xfrm>
            <a:off x="0" y="-4763"/>
            <a:ext cx="12192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4F7F7E-24BB-BD30-73D3-EDDAE768E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5755E-75D6-DFE0-CFBB-D01453D51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8083" y="1591882"/>
            <a:ext cx="11937495" cy="53463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9E928-34C4-2222-A2DD-CEDCD78881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75DA6-15AF-42CC-886A-DF54C2885EC0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6B2F5-AEE7-1B4A-37D3-9B006BB47B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33D27-F878-43E2-2E60-EBA151D39C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3D2EC-4F1B-4D70-B53E-47EC79EC2047}" type="slidenum">
              <a:rPr lang="en-GB" smtClean="0"/>
              <a:t>‹#›</a:t>
            </a:fld>
            <a:endParaRPr lang="en-GB"/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67236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8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5" Type="http://schemas.openxmlformats.org/officeDocument/2006/relationships/image" Target="../media/image43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5" Type="http://schemas.openxmlformats.org/officeDocument/2006/relationships/hyperlink" Target="mailto:eirini.pappa@coe.int" TargetMode="External"/><Relationship Id="rId4" Type="http://schemas.openxmlformats.org/officeDocument/2006/relationships/hyperlink" Target="mailto:oana.girlescu@coe.in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29.png"/><Relationship Id="rId5" Type="http://schemas.openxmlformats.org/officeDocument/2006/relationships/image" Target="../media/image20.png"/><Relationship Id="rId10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EF238-D39F-4127-E8CE-F8FEEF97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5A6A2E7-CA53-D3DD-D7D4-566422251E3F}"/>
              </a:ext>
            </a:extLst>
          </p:cNvPr>
          <p:cNvSpPr txBox="1"/>
          <p:nvPr/>
        </p:nvSpPr>
        <p:spPr>
          <a:xfrm>
            <a:off x="1607890" y="4975957"/>
            <a:ext cx="89762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noProof="0" dirty="0">
                <a:solidFill>
                  <a:srgbClr val="0E3E8A"/>
                </a:solidFill>
                <a:latin typeface="Aptos" panose="020B0004020202020204" pitchFamily="34" charset="0"/>
              </a:rPr>
              <a:t>HELP Annual Conference, 2026</a:t>
            </a:r>
          </a:p>
          <a:p>
            <a:pPr algn="ctr"/>
            <a:r>
              <a:rPr lang="ro-R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</a:t>
            </a:r>
            <a:r>
              <a:rPr 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on Data Protection and Privacy Rights</a:t>
            </a:r>
            <a:br>
              <a:rPr lang="ro-R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400" noProof="0" dirty="0">
                <a:solidFill>
                  <a:srgbClr val="0E3E8A"/>
                </a:solidFill>
                <a:latin typeface="Aptos" panose="020B0004020202020204" pitchFamily="34" charset="0"/>
              </a:rPr>
              <a:t>Oana G</a:t>
            </a:r>
            <a:r>
              <a:rPr lang="ro-RO" sz="2400" dirty="0">
                <a:solidFill>
                  <a:srgbClr val="0E3E8A"/>
                </a:solidFill>
                <a:latin typeface="Aptos" panose="020B0004020202020204" pitchFamily="34" charset="0"/>
              </a:rPr>
              <a:t>îrlescu</a:t>
            </a:r>
            <a:endParaRPr lang="en-GB" sz="2400" noProof="0" dirty="0">
              <a:solidFill>
                <a:srgbClr val="0E3E8A"/>
              </a:solidFill>
              <a:latin typeface="Aptos" panose="020B00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8ED0894-AA4E-D9DC-B40A-435D21B172BD}"/>
              </a:ext>
            </a:extLst>
          </p:cNvPr>
          <p:cNvGrpSpPr/>
          <p:nvPr/>
        </p:nvGrpSpPr>
        <p:grpSpPr>
          <a:xfrm>
            <a:off x="3839396" y="198809"/>
            <a:ext cx="4513209" cy="4513209"/>
            <a:chOff x="3656005" y="198809"/>
            <a:chExt cx="4513209" cy="4513209"/>
          </a:xfrm>
        </p:grpSpPr>
        <p:pic>
          <p:nvPicPr>
            <p:cNvPr id="10" name="Picture 9" descr="A group of people in a room&#10;&#10;AI-generated content may be incorrect.">
              <a:extLst>
                <a:ext uri="{FF2B5EF4-FFF2-40B4-BE49-F238E27FC236}">
                  <a16:creationId xmlns:a16="http://schemas.microsoft.com/office/drawing/2014/main" id="{8DD6D1E3-A3EC-0087-83DB-49A7C4AD2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6005" y="198809"/>
              <a:ext cx="4513209" cy="4513209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A02868D-538F-A561-3C81-ADCB4327A32A}"/>
                </a:ext>
              </a:extLst>
            </p:cNvPr>
            <p:cNvGrpSpPr/>
            <p:nvPr/>
          </p:nvGrpSpPr>
          <p:grpSpPr>
            <a:xfrm>
              <a:off x="4385734" y="691308"/>
              <a:ext cx="3295291" cy="3774896"/>
              <a:chOff x="8811223" y="788912"/>
              <a:chExt cx="3295291" cy="3774896"/>
            </a:xfrm>
          </p:grpSpPr>
          <p:pic>
            <p:nvPicPr>
              <p:cNvPr id="4" name="Picture 3" descr="A blue sign with white text&#10;&#10;AI-generated content may be incorrect.">
                <a:extLst>
                  <a:ext uri="{FF2B5EF4-FFF2-40B4-BE49-F238E27FC236}">
                    <a16:creationId xmlns:a16="http://schemas.microsoft.com/office/drawing/2014/main" id="{74547DC1-5A90-C123-C681-ABF7E5C549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0114"/>
              <a:stretch>
                <a:fillRect/>
              </a:stretch>
            </p:blipFill>
            <p:spPr>
              <a:xfrm>
                <a:off x="8838647" y="788912"/>
                <a:ext cx="3003097" cy="2980832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681BC1-553F-F657-E177-FB162E4F1A3C}"/>
                  </a:ext>
                </a:extLst>
              </p:cNvPr>
              <p:cNvSpPr txBox="1"/>
              <p:nvPr/>
            </p:nvSpPr>
            <p:spPr>
              <a:xfrm>
                <a:off x="8811223" y="3769744"/>
                <a:ext cx="3295291" cy="794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H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uman Rights </a:t>
                </a: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E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ducation</a:t>
                </a:r>
              </a:p>
              <a:p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for </a:t>
                </a: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L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egal </a:t>
                </a:r>
                <a:r>
                  <a:rPr lang="en-GB" sz="2300" b="1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P</a:t>
                </a:r>
                <a:r>
                  <a:rPr lang="en-GB" sz="2300" noProof="0" dirty="0">
                    <a:solidFill>
                      <a:schemeClr val="bg1"/>
                    </a:solidFill>
                    <a:cs typeface="Arial" panose="020B0604020202020204" pitchFamily="34" charset="0"/>
                  </a:rPr>
                  <a:t>rofessionals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F17F9C5-018E-9105-7D08-9BEF8A51D638}"/>
                  </a:ext>
                </a:extLst>
              </p:cNvPr>
              <p:cNvSpPr/>
              <p:nvPr/>
            </p:nvSpPr>
            <p:spPr>
              <a:xfrm>
                <a:off x="11626081" y="4229803"/>
                <a:ext cx="172529" cy="172529"/>
              </a:xfrm>
              <a:prstGeom prst="rect">
                <a:avLst/>
              </a:prstGeom>
              <a:solidFill>
                <a:srgbClr val="FFC10E"/>
              </a:solidFill>
              <a:ln>
                <a:solidFill>
                  <a:srgbClr val="FFC10E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noProof="0" dirty="0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616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A6462D0-7C51-1FAF-1DB1-A940B021B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F3528790-CA51-9705-8FFD-6BFD44D14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41CBF1-5C7E-8D36-EA6C-CFC61EE12EEC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1F2DBC5-5618-898D-3FE9-BACDEEBBA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429432-D8B6-CCBA-E129-5332700E72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282" y="2295436"/>
            <a:ext cx="5673062" cy="26567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353FC5-8146-BB3A-BF92-36C1D85B1D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5561" y="2568547"/>
            <a:ext cx="4289890" cy="21104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35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CC27536-3825-E22C-0019-B6BDA6812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C1534F17-2676-FF35-EA6D-439538F08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6D6885-693F-0448-E007-04D173C7F99C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9E76706-E7EA-B344-8BAB-B03214001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C0E167-B4CE-AF80-B923-3A26294A6F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076" y="2399474"/>
            <a:ext cx="4769553" cy="27159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6EB867-AA24-20E6-2E32-619D212775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1161" y="2562816"/>
            <a:ext cx="5199387" cy="27159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4530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FF832EE-5E92-5867-9DE7-62186E376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FFE9BBB3-247B-094D-44A3-1B3BACA445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159FA62-374C-E3EF-03FD-74B3E2E7D281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83EFBCA-FD9B-7EB3-C47A-D2C2BD07D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5237BD-3B21-B784-79A0-EA20480A4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076" y="2399474"/>
            <a:ext cx="4769553" cy="27159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112238-6488-942F-AA2C-2CDAB07C23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5978" y="2588163"/>
            <a:ext cx="4957450" cy="27159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6965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DAB0484-C084-971A-7AAE-51C7B17DE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D4DD2601-E780-BD1C-93C7-29CF1D5AD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E10CD7-1C78-CAF9-0776-8E50D542957D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0CE892C-1814-DD12-0FDF-DA835F9B6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D43B91-F3D5-EC1D-73D2-5623B8FBDE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5287" y="3892693"/>
            <a:ext cx="4848486" cy="2312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170DB8-130C-7D37-39E4-7A34F94710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785" y="2224968"/>
            <a:ext cx="5022381" cy="26449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50CEA5-CB29-7642-50C9-A6D87DADADEF}"/>
              </a:ext>
            </a:extLst>
          </p:cNvPr>
          <p:cNvSpPr txBox="1"/>
          <p:nvPr/>
        </p:nvSpPr>
        <p:spPr>
          <a:xfrm>
            <a:off x="6328881" y="2311685"/>
            <a:ext cx="4068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Video surveillance</a:t>
            </a:r>
          </a:p>
          <a:p>
            <a:r>
              <a:rPr lang="en-GB" dirty="0"/>
              <a:t>Internet of Things</a:t>
            </a:r>
          </a:p>
          <a:p>
            <a:r>
              <a:rPr lang="en-GB" dirty="0"/>
              <a:t>Blockchain</a:t>
            </a:r>
          </a:p>
          <a:p>
            <a:r>
              <a:rPr lang="en-GB" dirty="0"/>
              <a:t>Profiling</a:t>
            </a:r>
          </a:p>
          <a:p>
            <a:r>
              <a:rPr lang="en-GB" dirty="0"/>
              <a:t>AI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0933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0B6AD85-139C-39E2-3CE9-2132B6F99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3D32718A-6C8E-D038-01AF-EE789D6DF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DDFD41-11AC-F0A8-F2FC-456A4B136502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DD0A4E-7984-C92E-8299-0E206EBE5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9DA089-5113-C5F4-1BC0-FCBD79C5CD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184" y="2948619"/>
            <a:ext cx="6001588" cy="4572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73F600-F106-753A-0AEE-B7A9D616D237}"/>
              </a:ext>
            </a:extLst>
          </p:cNvPr>
          <p:cNvSpPr txBox="1"/>
          <p:nvPr/>
        </p:nvSpPr>
        <p:spPr>
          <a:xfrm>
            <a:off x="6945330" y="2619910"/>
            <a:ext cx="4048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E-communication</a:t>
            </a:r>
          </a:p>
          <a:p>
            <a:r>
              <a:rPr lang="en-GB" dirty="0"/>
              <a:t>Health</a:t>
            </a:r>
          </a:p>
          <a:p>
            <a:r>
              <a:rPr lang="en-GB" dirty="0"/>
              <a:t>Media and Freedom of Expression</a:t>
            </a:r>
          </a:p>
          <a:p>
            <a:r>
              <a:rPr lang="en-GB" dirty="0"/>
              <a:t>The Workplace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4176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2578B04-B030-7D3F-5C28-4F5387E7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33F9C8FB-EF2B-7496-FC00-88D24954F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A15B25C-54DD-6B7A-6A00-819E3FD0801D}"/>
              </a:ext>
            </a:extLst>
          </p:cNvPr>
          <p:cNvSpPr>
            <a:spLocks/>
          </p:cNvSpPr>
          <p:nvPr/>
        </p:nvSpPr>
        <p:spPr>
          <a:xfrm>
            <a:off x="623392" y="2655834"/>
            <a:ext cx="4279667" cy="1845078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768096">
              <a:lnSpc>
                <a:spcPct val="90000"/>
              </a:lnSpc>
              <a:spcAft>
                <a:spcPts val="600"/>
              </a:spcAft>
            </a:pPr>
            <a:r>
              <a:rPr lang="en-GB" sz="6048" b="1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Thank you!</a:t>
            </a:r>
            <a:endParaRPr lang="fr-FR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1E61DB-9631-7454-EB6F-266DE7B30A20}"/>
              </a:ext>
            </a:extLst>
          </p:cNvPr>
          <p:cNvSpPr txBox="1"/>
          <p:nvPr/>
        </p:nvSpPr>
        <p:spPr>
          <a:xfrm>
            <a:off x="3350925" y="2367106"/>
            <a:ext cx="8011930" cy="1839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768096">
              <a:spcAft>
                <a:spcPts val="600"/>
              </a:spcAft>
            </a:pPr>
            <a:r>
              <a:rPr lang="en-GB" sz="168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HELP EU TEAM</a:t>
            </a:r>
          </a:p>
          <a:p>
            <a:pPr algn="r" defTabSz="768096">
              <a:spcAft>
                <a:spcPts val="600"/>
              </a:spcAft>
            </a:pPr>
            <a:endParaRPr lang="en-US" sz="1344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  <a:p>
            <a:pPr algn="r" defTabSz="768096">
              <a:spcAft>
                <a:spcPts val="600"/>
              </a:spcAft>
            </a:pPr>
            <a:r>
              <a:rPr lang="en-GB" sz="1344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Oana GIRLESCU </a:t>
            </a:r>
            <a:r>
              <a:rPr lang="en-GB" sz="1344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(EU-CoE HELP in the EU IV Project Coordinator)</a:t>
            </a:r>
            <a:r>
              <a:rPr lang="en-GB" sz="1344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4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oana.girlescu@coe.int</a:t>
            </a:r>
            <a:endParaRPr lang="en-GB" sz="134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defTabSz="768096">
              <a:spcAft>
                <a:spcPts val="600"/>
              </a:spcAft>
            </a:pPr>
            <a:r>
              <a:rPr lang="fr-FR" sz="1344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Eirini </a:t>
            </a:r>
            <a:r>
              <a:rPr lang="fr-FR" sz="1344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Pappa</a:t>
            </a:r>
            <a:r>
              <a:rPr lang="fr-FR" sz="1344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344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(EU-CoE HELP in the EU IV Project Assistant) </a:t>
            </a:r>
            <a:r>
              <a:rPr lang="fr-FR" sz="1344" kern="1200" dirty="0">
                <a:solidFill>
                  <a:schemeClr val="tx1"/>
                </a:solidFill>
                <a:hlinkClick r:id="rId5"/>
              </a:rPr>
              <a:t>eirini.pappa</a:t>
            </a:r>
            <a:r>
              <a:rPr lang="fr-FR" sz="1344" dirty="0">
                <a:hlinkClick r:id="rId5"/>
              </a:rPr>
              <a:t>@coe.int</a:t>
            </a:r>
            <a:r>
              <a:rPr lang="fr-FR" sz="1344" dirty="0"/>
              <a:t>  </a:t>
            </a:r>
            <a:endParaRPr lang="fr-FR" sz="1344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defTabSz="768096">
              <a:spcAft>
                <a:spcPts val="600"/>
              </a:spcAft>
            </a:pPr>
            <a:endParaRPr lang="en-US" sz="1344" kern="1200" dirty="0">
              <a:solidFill>
                <a:schemeClr val="tx1"/>
              </a:solidFill>
              <a:latin typeface="Calibri" panose="020F0502020204030204" pitchFamily="34" charset="0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842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CA6C94F-4B2A-FD1C-DEA5-CB7F03DA0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344B4CC-86B5-BD78-FE3C-C81045BF0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5EE7C3-A629-304D-91A6-CE4FBD9DC925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4115891-2887-1356-6275-D3B84A5B5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29B965-F4B4-7F7A-A036-F9FC77D98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83" y="2543298"/>
            <a:ext cx="4644806" cy="26681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C180710-FDDE-74F3-980B-E48E4CBE8A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6387" y="2463585"/>
            <a:ext cx="6763694" cy="38486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0125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872E386-B2F7-3B10-9F40-94A0B7ED3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DCD90E14-D671-4487-3790-5D294BFB5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AA0D07-D474-51DA-6AB0-440996AAE87C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637948-CB01-5C4C-78D2-4E1E8CF44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7EAD2C-77EC-3DAE-437D-AF5304D3AA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76" y="2257363"/>
            <a:ext cx="5056393" cy="28694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16CAB3-4619-6FCC-E80D-7D655E19AB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8187" y="2181183"/>
            <a:ext cx="3897394" cy="22108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394474C-FEA2-07DD-7B80-11C965B885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8188" y="4514588"/>
            <a:ext cx="3897394" cy="21765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1214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AADBC74-669B-85A7-32DE-E649A173A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53DD3D08-FF06-B023-2EDE-63000AC19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D12609-1EC6-F678-8EE3-D340FB3FC415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E04A69-7054-361F-ABE8-BC29F256D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0FDBE7-F8F9-637C-BBBF-9785C923A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885" y="2369631"/>
            <a:ext cx="4652826" cy="26653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59AA17-C421-D931-E8E1-007FD153B8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3167" y="2268534"/>
            <a:ext cx="3237378" cy="16120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E4231A-82EE-5415-02D2-37DEB44F9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6291" y="4187435"/>
            <a:ext cx="2143424" cy="4763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7C2F5A-CFDA-4221-41A8-1AC7F9A120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56291" y="4825443"/>
            <a:ext cx="3896269" cy="4191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D33B68-6ECB-3F45-3C03-42C40CBB5E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6291" y="5406293"/>
            <a:ext cx="1914792" cy="5239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14A114-C774-08E9-4C8F-C248F2D500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6291" y="6078827"/>
            <a:ext cx="4772691" cy="4667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22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4360EDD-D2A6-AF10-10BD-7A1EFD519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0E0CB7E1-9FBB-8D7A-DCC9-0B4B64E8C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1C4517-8FC1-52FF-2823-0D1A1F3E5B8B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64200B-51F4-D7EF-B5A8-1867B0E17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FBC946-775E-308B-CC3C-89A388A48B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885" y="2369631"/>
            <a:ext cx="4652826" cy="26653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40C7FE-A86F-958A-4D26-4DE8E46BE0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9517" y="2244753"/>
            <a:ext cx="4281228" cy="18870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1386E3-8667-C272-DA26-4980DF637B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9518" y="4351840"/>
            <a:ext cx="4281228" cy="22761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4838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ED042CE-0D8B-80D6-04CF-D8F778F94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5C9A0CA6-6650-3B48-B7D2-5FDD8F300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97567-E8A3-CDDE-7EBF-0CA512BC71AB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109B0E-5F05-A464-C1FB-E74CBBD64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7AFFED-8624-CD2C-472D-009CBB3DA4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811" y="2383449"/>
            <a:ext cx="4553547" cy="25860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484F6D-186A-05EC-A912-34A108F3CC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6833" y="2150342"/>
            <a:ext cx="3077004" cy="9240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840B75-F6F7-D6F4-9831-2213490C8D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4410" y="3197578"/>
            <a:ext cx="5280799" cy="3484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1B724CC-035D-D510-578F-CC6EF330B9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94410" y="3645282"/>
            <a:ext cx="2192623" cy="3553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5053A0D-FA2E-BC42-3F41-9AA69797EC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4410" y="4130434"/>
            <a:ext cx="3886742" cy="4858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89BDF30-9595-EB75-E282-EA676FA5FE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94410" y="4715502"/>
            <a:ext cx="2276793" cy="52394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8935C59-0FFF-AE53-9536-93E0EE0162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94410" y="5259321"/>
            <a:ext cx="2676899" cy="4286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AFA2D73-D7AE-7696-B0AA-2C4A36609C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94410" y="5831003"/>
            <a:ext cx="2210108" cy="50489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ACCCBCC-241C-76C9-43D1-509855260EB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45002" y="5791611"/>
            <a:ext cx="2172003" cy="5430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6885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EA3EC30-BFB0-FF4F-94EF-BB3D93C25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9D5FEF79-1230-8C8F-17F4-A26B97B3A0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FE55473-42A2-867D-CF52-18042BBB1028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A88770-5885-A540-C56E-92F920226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E75209-55FD-68FA-8BA1-063131064D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811" y="2383449"/>
            <a:ext cx="4553547" cy="25860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493D07-7040-41C8-19ED-F18B006431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9991" y="2159989"/>
            <a:ext cx="2000529" cy="638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F66077-33F8-0A31-E485-2E563B3076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9991" y="3033341"/>
            <a:ext cx="4486901" cy="5430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7CC43B-F523-6EF1-EF9E-360F8A9538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29991" y="3715017"/>
            <a:ext cx="4334480" cy="4953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BD19E5-C69D-9261-3C6D-F1D591F323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9991" y="4302552"/>
            <a:ext cx="6201640" cy="4763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0A13D23-2FE2-63A9-CDFD-E656E27C87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29991" y="4867871"/>
            <a:ext cx="5592711" cy="4313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8554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91F49A3-1D9F-8783-C8B9-C0AA6070D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9A0D2130-7809-2BD8-08F2-25B31E8E2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97F0B8-4925-62AA-1A6C-F576C7860739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3A0FEE4-468A-DCD6-2F6F-5B45BDE5A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3844DD-6E6F-38FE-745B-D98822E2B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282" y="2295436"/>
            <a:ext cx="5673062" cy="26567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8379BC-20BE-13C8-C3C7-0628715FB8BE}"/>
              </a:ext>
            </a:extLst>
          </p:cNvPr>
          <p:cNvSpPr txBox="1"/>
          <p:nvPr/>
        </p:nvSpPr>
        <p:spPr>
          <a:xfrm>
            <a:off x="6349429" y="2527443"/>
            <a:ext cx="3123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The right to object</a:t>
            </a:r>
          </a:p>
          <a:p>
            <a:r>
              <a:rPr lang="en-GB" b="1" dirty="0"/>
              <a:t>The right to access one’s data</a:t>
            </a:r>
          </a:p>
          <a:p>
            <a:r>
              <a:rPr lang="en-GB" b="1" dirty="0"/>
              <a:t>The right to rectification, erasure and blocking of data</a:t>
            </a:r>
          </a:p>
          <a:p>
            <a:r>
              <a:rPr lang="en-GB" b="1" dirty="0"/>
              <a:t>The right to data portability</a:t>
            </a:r>
            <a:endParaRPr lang="fr-F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8957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1D4F584-24E1-665F-3DCC-915BD2AB5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567D8F8B-625D-C529-3C62-E9AAB1134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5092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7E82C3-3ED6-28BA-DBA6-4A713FE74668}"/>
              </a:ext>
            </a:extLst>
          </p:cNvPr>
          <p:cNvSpPr txBox="1">
            <a:spLocks/>
          </p:cNvSpPr>
          <p:nvPr/>
        </p:nvSpPr>
        <p:spPr>
          <a:xfrm>
            <a:off x="-927599" y="1636209"/>
            <a:ext cx="10515600" cy="10899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HELP </a:t>
            </a: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course on Data Protection and Privacy Rights</a:t>
            </a:r>
            <a:br>
              <a:rPr lang="ro-RO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fr-FR" i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D38366-8D72-2528-668B-890A45907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11" y="5304159"/>
            <a:ext cx="3738253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2A4B9A-78CE-BD12-9CCD-0A3AFFA3AE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282" y="2295436"/>
            <a:ext cx="5673062" cy="26567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12A0593-4849-60AD-16B0-D0724EFBD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0054" y="2181183"/>
            <a:ext cx="3968250" cy="2171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93F5DB-B782-B4F0-862D-891CBC0986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0054" y="4635663"/>
            <a:ext cx="3968250" cy="20399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61258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ptpBIGbM"/>
  <p:tag name="ARTICULATE_DESIGN_ID_4_OFFICE 2013 - 2022 THEME" val="j3EiwBwc"/>
  <p:tag name="ARTICULATE_DESIGN_ID_FACET" val="35fH5eF6"/>
  <p:tag name="ARTICULATE_DESIGN_ID_GALLERY" val="KwZnPYNg"/>
  <p:tag name="ARTICULATE_DESIGN_ID_INTEGRAL" val="QvMhN7oN"/>
  <p:tag name="ARTICULATE_DESIGN_ID_ION" val="6QdxrQ7I"/>
  <p:tag name="ARTICULATE_DESIGN_ID_1_OFFICE THEME" val="NqCFYHJx"/>
  <p:tag name="ARTICULATE_PROJECT_OPEN" val="0"/>
  <p:tag name="ARTICULATE_SLIDE_THUMBNAIL_REFRESH" val="1"/>
  <p:tag name="ARTICULATE_SLIDE_COUNT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Custom 1">
      <a:dk1>
        <a:srgbClr val="153D8A"/>
      </a:dk1>
      <a:lt1>
        <a:sysClr val="window" lastClr="FFFFFF"/>
      </a:lt1>
      <a:dk2>
        <a:srgbClr val="153D8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5982</TotalTime>
  <Words>226</Words>
  <Application>Microsoft Office PowerPoint</Application>
  <PresentationFormat>Widescreen</PresentationFormat>
  <Paragraphs>35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Arial Narrow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PERUNICIC ALLEN Jasminka</dc:creator>
  <cp:lastModifiedBy>GIRLESCU Oana</cp:lastModifiedBy>
  <cp:revision>117</cp:revision>
  <dcterms:created xsi:type="dcterms:W3CDTF">2023-06-28T17:00:38Z</dcterms:created>
  <dcterms:modified xsi:type="dcterms:W3CDTF">2026-07-02T00:46:45Z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F1BF8CB6-4289-4691-B5C2-595B5A63FEAD</vt:lpwstr>
  </property>
  <property fmtid="{D5CDD505-2E9C-101B-9397-08002B2CF9AE}" pid="3" name="ArticulatePath">
    <vt:lpwstr>PERUNICIC ALLEN 260702 HELP news and achievements - Geographical focus NEW 2785-8973-8006 v.1</vt:lpwstr>
  </property>
</Properties>
</file>