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4"/>
  </p:notesMasterIdLst>
  <p:sldIdLst>
    <p:sldId id="1090" r:id="rId2"/>
    <p:sldId id="1092" r:id="rId3"/>
    <p:sldId id="1200" r:id="rId4"/>
    <p:sldId id="1201" r:id="rId5"/>
    <p:sldId id="1202" r:id="rId6"/>
    <p:sldId id="1203" r:id="rId7"/>
    <p:sldId id="1204" r:id="rId8"/>
    <p:sldId id="1206" r:id="rId9"/>
    <p:sldId id="1209" r:id="rId10"/>
    <p:sldId id="1207" r:id="rId11"/>
    <p:sldId id="1208" r:id="rId12"/>
    <p:sldId id="1210" r:id="rId13"/>
    <p:sldId id="1211" r:id="rId14"/>
    <p:sldId id="1212" r:id="rId15"/>
    <p:sldId id="1213" r:id="rId16"/>
    <p:sldId id="1214" r:id="rId17"/>
    <p:sldId id="1215" r:id="rId18"/>
    <p:sldId id="1216" r:id="rId19"/>
    <p:sldId id="1217" r:id="rId20"/>
    <p:sldId id="1218" r:id="rId21"/>
    <p:sldId id="1219" r:id="rId22"/>
    <p:sldId id="1198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3E8A"/>
    <a:srgbClr val="DD9C00"/>
    <a:srgbClr val="153D8A"/>
    <a:srgbClr val="19848F"/>
    <a:srgbClr val="FFC10E"/>
    <a:srgbClr val="FAB841"/>
    <a:srgbClr val="D8E7CF"/>
    <a:srgbClr val="D9E8D2"/>
    <a:srgbClr val="DFEDD8"/>
    <a:srgbClr val="D8E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D4D8E-1B02-4DC0-BF7B-E74103865E36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32500-9F99-4198-9CA5-D6B19DB32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666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D7EDC-AC0B-412C-30D4-9132F920E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30F836-B0D6-5D0E-6195-2BD8793E9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7BB-0849-C334-AFBA-56B6178B8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D5AA4-F7BF-762F-45D5-58CC54E58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96403-DF94-96C5-AD5F-27B15F05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16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2EE7-7E8D-1A05-86CC-5F52369C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083" y="1489074"/>
            <a:ext cx="10515600" cy="108994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E67F5-4A8D-71E7-F0C9-3EBB72CBF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083" y="2603499"/>
            <a:ext cx="10625717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7A40D-D279-1AFB-6484-261B633A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C7D2E-E141-6C46-BB21-ABA6F8D4D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2162-BE7F-398F-74D9-60660BCA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B3FCDC65-1400-6D05-13F9-4C4466A29BD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D5BC6FF0-402C-F9CA-56D3-6B4E50230CD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3AC77B-8D0E-EFAE-C995-32E8F1BE13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349"/>
            <a:ext cx="12192000" cy="14503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64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EC39-7B14-F09D-0FA6-DD44CB26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6C3A5-CEF5-15DD-22C5-04FD69C4A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1D95F-1EE0-C5E8-11DE-B813B876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EB67D-7A03-B5E7-8714-C608A4C80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3EE0B-41A4-8C2D-BF96-11699D8C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771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E28DA-757D-B500-F477-9BDFB17F9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C6E3-2934-8E61-5356-98B76C1C65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AC557-6BD0-C4CC-15D5-D917EE88F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F904E-7480-1D11-9144-D0FE8A5D0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77649-3BAA-797B-6507-4360B6FD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FD4AE-2BE8-AE54-5671-78525904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06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E5A2B-F883-8926-2101-94B615049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116196-ACC9-9255-D788-29E90503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2C37D-E000-DB11-8981-370A8E41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80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115597A5-2319-4946-9DEC-863817C7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563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4F2A3E7C-4579-FB42-BA16-7E220E818A56}" type="datetime1">
              <a:rPr lang="fr-FR"/>
              <a:pPr>
                <a:defRPr/>
              </a:pPr>
              <a:t>01/07/2026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DFF3239-8D83-C24A-BECC-D24E9E21A3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563">
                <a:latin typeface="Arial Narrow" panose="020B0604020202020204" pitchFamily="34" charset="0"/>
              </a:defRPr>
            </a:lvl1pPr>
          </a:lstStyle>
          <a:p>
            <a:fld id="{0FE9219C-B74F-224E-8524-E390C956AC96}" type="slidenum">
              <a:rPr lang="fr-FR" altLang="it-IT"/>
              <a:pPr/>
              <a:t>‹#›</a:t>
            </a:fld>
            <a:endParaRPr lang="fr-FR" altLang="it-IT"/>
          </a:p>
        </p:txBody>
      </p:sp>
    </p:spTree>
    <p:extLst>
      <p:ext uri="{BB962C8B-B14F-4D97-AF65-F5344CB8AC3E}">
        <p14:creationId xmlns:p14="http://schemas.microsoft.com/office/powerpoint/2010/main" val="31426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AD4B4F7-48E9-CB79-7901-4C4C4DC8B9D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9" r="18321"/>
          <a:stretch/>
        </p:blipFill>
        <p:spPr bwMode="auto">
          <a:xfrm>
            <a:off x="0" y="-4763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F7F7E-24BB-BD30-73D3-EDDAE768E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5755E-75D6-DFE0-CFBB-D01453D5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8083" y="1591882"/>
            <a:ext cx="11937495" cy="5346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9E928-34C4-2222-A2DD-CEDCD78881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6B2F5-AEE7-1B4A-37D3-9B006BB47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33D27-F878-43E2-2E60-EBA151D39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67236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hyperlink" Target="https://rm.coe.int/access-to-justice-in-the-digital-environement-course-brief-english/48802a9a31" TargetMode="External"/><Relationship Id="rId11" Type="http://schemas.openxmlformats.org/officeDocument/2006/relationships/image" Target="../media/image30.png"/><Relationship Id="rId5" Type="http://schemas.openxmlformats.org/officeDocument/2006/relationships/image" Target="../media/image7.png"/><Relationship Id="rId10" Type="http://schemas.openxmlformats.org/officeDocument/2006/relationships/image" Target="../media/image29.png"/><Relationship Id="rId4" Type="http://schemas.openxmlformats.org/officeDocument/2006/relationships/hyperlink" Target="https://rm.coe.int/children-s-rights-in-the-digital-environment-course-brief-english/48802903ef" TargetMode="External"/><Relationship Id="rId9" Type="http://schemas.openxmlformats.org/officeDocument/2006/relationships/hyperlink" Target="https://help.elearning.ext.coe.int/course/view.php?id=486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hyperlink" Target="https://rm.coe.int/access-to-justice-in-the-digital-environement-course-brief-english/48802a9a31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hyperlink" Target="https://help.elearning.ext.coe.int/course/view.php?id=8402" TargetMode="Externa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5" Type="http://schemas.openxmlformats.org/officeDocument/2006/relationships/hyperlink" Target="mailto:eirini.pappa@coe.int" TargetMode="External"/><Relationship Id="rId4" Type="http://schemas.openxmlformats.org/officeDocument/2006/relationships/hyperlink" Target="mailto:oana.girlescu@coe.i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EF238-D39F-4127-E8CE-F8FEEF97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A6A2E7-CA53-D3DD-D7D4-566422251E3F}"/>
              </a:ext>
            </a:extLst>
          </p:cNvPr>
          <p:cNvSpPr txBox="1"/>
          <p:nvPr/>
        </p:nvSpPr>
        <p:spPr>
          <a:xfrm>
            <a:off x="1607890" y="4975957"/>
            <a:ext cx="89762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noProof="0" dirty="0">
                <a:solidFill>
                  <a:srgbClr val="0E3E8A"/>
                </a:solidFill>
                <a:latin typeface="Aptos" panose="020B0004020202020204" pitchFamily="34" charset="0"/>
              </a:rPr>
              <a:t>HELP Annual Conference, 2026</a:t>
            </a:r>
          </a:p>
          <a:p>
            <a:pPr algn="ctr"/>
            <a: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</a:t>
            </a: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module on Access to Justice </a:t>
            </a:r>
          </a:p>
          <a:p>
            <a:pPr algn="ctr"/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Digital Environment</a:t>
            </a:r>
            <a:b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noProof="0" dirty="0">
                <a:solidFill>
                  <a:srgbClr val="0E3E8A"/>
                </a:solidFill>
                <a:latin typeface="Aptos" panose="020B0004020202020204" pitchFamily="34" charset="0"/>
              </a:rPr>
              <a:t>Oana G</a:t>
            </a:r>
            <a:r>
              <a:rPr lang="ro-RO" sz="2400" dirty="0">
                <a:solidFill>
                  <a:srgbClr val="0E3E8A"/>
                </a:solidFill>
                <a:latin typeface="Aptos" panose="020B0004020202020204" pitchFamily="34" charset="0"/>
              </a:rPr>
              <a:t>îrlescu</a:t>
            </a:r>
            <a:endParaRPr lang="en-GB" sz="2400" noProof="0" dirty="0">
              <a:solidFill>
                <a:srgbClr val="0E3E8A"/>
              </a:solidFill>
              <a:latin typeface="Aptos" panose="020B00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ED0894-AA4E-D9DC-B40A-435D21B172BD}"/>
              </a:ext>
            </a:extLst>
          </p:cNvPr>
          <p:cNvGrpSpPr/>
          <p:nvPr/>
        </p:nvGrpSpPr>
        <p:grpSpPr>
          <a:xfrm>
            <a:off x="3839396" y="198809"/>
            <a:ext cx="4513209" cy="4513209"/>
            <a:chOff x="3656005" y="198809"/>
            <a:chExt cx="4513209" cy="4513209"/>
          </a:xfrm>
        </p:grpSpPr>
        <p:pic>
          <p:nvPicPr>
            <p:cNvPr id="10" name="Picture 9" descr="A group of people in a room&#10;&#10;AI-generated content may be incorrect.">
              <a:extLst>
                <a:ext uri="{FF2B5EF4-FFF2-40B4-BE49-F238E27FC236}">
                  <a16:creationId xmlns:a16="http://schemas.microsoft.com/office/drawing/2014/main" id="{8DD6D1E3-A3EC-0087-83DB-49A7C4AD2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6005" y="198809"/>
              <a:ext cx="4513209" cy="451320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A02868D-538F-A561-3C81-ADCB4327A32A}"/>
                </a:ext>
              </a:extLst>
            </p:cNvPr>
            <p:cNvGrpSpPr/>
            <p:nvPr/>
          </p:nvGrpSpPr>
          <p:grpSpPr>
            <a:xfrm>
              <a:off x="4385734" y="691308"/>
              <a:ext cx="3295291" cy="3774896"/>
              <a:chOff x="8811223" y="788912"/>
              <a:chExt cx="3295291" cy="3774896"/>
            </a:xfrm>
          </p:grpSpPr>
          <p:pic>
            <p:nvPicPr>
              <p:cNvPr id="4" name="Picture 3" descr="A blue sign with white text&#10;&#10;AI-generated content may be incorrect.">
                <a:extLst>
                  <a:ext uri="{FF2B5EF4-FFF2-40B4-BE49-F238E27FC236}">
                    <a16:creationId xmlns:a16="http://schemas.microsoft.com/office/drawing/2014/main" id="{74547DC1-5A90-C123-C681-ABF7E5C54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0114"/>
              <a:stretch>
                <a:fillRect/>
              </a:stretch>
            </p:blipFill>
            <p:spPr>
              <a:xfrm>
                <a:off x="8838647" y="788912"/>
                <a:ext cx="3003097" cy="2980832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681BC1-553F-F657-E177-FB162E4F1A3C}"/>
                  </a:ext>
                </a:extLst>
              </p:cNvPr>
              <p:cNvSpPr txBox="1"/>
              <p:nvPr/>
            </p:nvSpPr>
            <p:spPr>
              <a:xfrm>
                <a:off x="8811223" y="3769744"/>
                <a:ext cx="3295291" cy="794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H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uman Rights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E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ducation</a:t>
                </a:r>
              </a:p>
              <a:p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for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L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egal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P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rofessionals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17F9C5-018E-9105-7D08-9BEF8A51D638}"/>
                  </a:ext>
                </a:extLst>
              </p:cNvPr>
              <p:cNvSpPr/>
              <p:nvPr/>
            </p:nvSpPr>
            <p:spPr>
              <a:xfrm>
                <a:off x="11626081" y="4229803"/>
                <a:ext cx="172529" cy="172529"/>
              </a:xfrm>
              <a:prstGeom prst="rect">
                <a:avLst/>
              </a:prstGeom>
              <a:solidFill>
                <a:srgbClr val="FFC10E"/>
              </a:solidFill>
              <a:ln>
                <a:solidFill>
                  <a:srgbClr val="FFC10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61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362927-9E9E-FE02-72BB-5A3511643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787D7A69-6598-C67E-AAFC-5B1644C4C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1253A9-8334-C75A-70B2-3EB663D4EA8D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B32B4E-C912-CDCB-DEF7-26B3874F3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83" y="2410917"/>
            <a:ext cx="4979117" cy="2702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E4608-4A4C-94C7-6098-96CE457DF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269" y="2175440"/>
            <a:ext cx="5109713" cy="25071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F4D8C-2058-962B-9F9B-A5BABA0561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7574" y="4784486"/>
            <a:ext cx="3223301" cy="15092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071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E2C317-C2A4-C9DB-6D75-91C452F2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402128BA-58B9-AC94-CCF8-D97F1CBD9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E5A9EA-F060-DC8E-5641-C294449F5E4E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2E8FC8-20A0-EBDF-F4E3-EFB3D636A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83" y="2277837"/>
            <a:ext cx="5809654" cy="31309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398223-AE11-09A0-D295-FF4E96D3E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648" y="2587012"/>
            <a:ext cx="4663118" cy="25125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680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A3D9A-4EC6-8E6B-AD29-BE3E5752C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179C13-2E92-BABE-40E2-79A2A9444CEA}"/>
              </a:ext>
            </a:extLst>
          </p:cNvPr>
          <p:cNvSpPr txBox="1"/>
          <p:nvPr/>
        </p:nvSpPr>
        <p:spPr>
          <a:xfrm>
            <a:off x="1607890" y="4975957"/>
            <a:ext cx="89762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noProof="0" dirty="0">
                <a:solidFill>
                  <a:srgbClr val="0E3E8A"/>
                </a:solidFill>
                <a:latin typeface="Aptos" panose="020B0004020202020204" pitchFamily="34" charset="0"/>
              </a:rPr>
              <a:t>HELP Annual Conference, 2026</a:t>
            </a:r>
          </a:p>
          <a:p>
            <a:pPr algn="ctr"/>
            <a: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</a:t>
            </a: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module on Children’s Rights </a:t>
            </a:r>
          </a:p>
          <a:p>
            <a:pPr algn="ctr"/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Digital Environment</a:t>
            </a:r>
            <a:b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noProof="0" dirty="0">
                <a:solidFill>
                  <a:srgbClr val="0E3E8A"/>
                </a:solidFill>
                <a:latin typeface="Aptos" panose="020B0004020202020204" pitchFamily="34" charset="0"/>
              </a:rPr>
              <a:t>Oana G</a:t>
            </a:r>
            <a:r>
              <a:rPr lang="ro-RO" sz="2400" dirty="0">
                <a:solidFill>
                  <a:srgbClr val="0E3E8A"/>
                </a:solidFill>
                <a:latin typeface="Aptos" panose="020B0004020202020204" pitchFamily="34" charset="0"/>
              </a:rPr>
              <a:t>îrlescu</a:t>
            </a:r>
            <a:endParaRPr lang="en-GB" sz="2400" noProof="0" dirty="0">
              <a:solidFill>
                <a:srgbClr val="0E3E8A"/>
              </a:solidFill>
              <a:latin typeface="Aptos" panose="020B00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C73163-5B60-8716-1BE0-BF54A4AC4367}"/>
              </a:ext>
            </a:extLst>
          </p:cNvPr>
          <p:cNvGrpSpPr/>
          <p:nvPr/>
        </p:nvGrpSpPr>
        <p:grpSpPr>
          <a:xfrm>
            <a:off x="3839396" y="198809"/>
            <a:ext cx="4513209" cy="4513209"/>
            <a:chOff x="3656005" y="198809"/>
            <a:chExt cx="4513209" cy="4513209"/>
          </a:xfrm>
        </p:grpSpPr>
        <p:pic>
          <p:nvPicPr>
            <p:cNvPr id="10" name="Picture 9" descr="A group of people in a room&#10;&#10;AI-generated content may be incorrect.">
              <a:extLst>
                <a:ext uri="{FF2B5EF4-FFF2-40B4-BE49-F238E27FC236}">
                  <a16:creationId xmlns:a16="http://schemas.microsoft.com/office/drawing/2014/main" id="{85D80811-BF2D-85B0-30B7-61AFF1E26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6005" y="198809"/>
              <a:ext cx="4513209" cy="451320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3CB097C-AAE2-ED27-AD0B-C941DF836F46}"/>
                </a:ext>
              </a:extLst>
            </p:cNvPr>
            <p:cNvGrpSpPr/>
            <p:nvPr/>
          </p:nvGrpSpPr>
          <p:grpSpPr>
            <a:xfrm>
              <a:off x="4385734" y="691308"/>
              <a:ext cx="3295291" cy="3774896"/>
              <a:chOff x="8811223" y="788912"/>
              <a:chExt cx="3295291" cy="3774896"/>
            </a:xfrm>
          </p:grpSpPr>
          <p:pic>
            <p:nvPicPr>
              <p:cNvPr id="4" name="Picture 3" descr="A blue sign with white text&#10;&#10;AI-generated content may be incorrect.">
                <a:extLst>
                  <a:ext uri="{FF2B5EF4-FFF2-40B4-BE49-F238E27FC236}">
                    <a16:creationId xmlns:a16="http://schemas.microsoft.com/office/drawing/2014/main" id="{C039D2CF-431B-209C-5C97-6F185393D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0114"/>
              <a:stretch>
                <a:fillRect/>
              </a:stretch>
            </p:blipFill>
            <p:spPr>
              <a:xfrm>
                <a:off x="8838647" y="788912"/>
                <a:ext cx="3003097" cy="2980832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2B5D9B-88C6-1802-4242-F8F251CBD28A}"/>
                  </a:ext>
                </a:extLst>
              </p:cNvPr>
              <p:cNvSpPr txBox="1"/>
              <p:nvPr/>
            </p:nvSpPr>
            <p:spPr>
              <a:xfrm>
                <a:off x="8811223" y="3769744"/>
                <a:ext cx="3295291" cy="794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H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uman Rights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E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ducation</a:t>
                </a:r>
              </a:p>
              <a:p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for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L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egal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P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rofessionals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8445871-269C-8055-17E8-78C04B26EBDE}"/>
                  </a:ext>
                </a:extLst>
              </p:cNvPr>
              <p:cNvSpPr/>
              <p:nvPr/>
            </p:nvSpPr>
            <p:spPr>
              <a:xfrm>
                <a:off x="11626081" y="4229803"/>
                <a:ext cx="172529" cy="172529"/>
              </a:xfrm>
              <a:prstGeom prst="rect">
                <a:avLst/>
              </a:prstGeom>
              <a:solidFill>
                <a:srgbClr val="FFC10E"/>
              </a:solidFill>
              <a:ln>
                <a:solidFill>
                  <a:srgbClr val="FFC10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963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DA6C23A-45AC-FBE5-2B33-A8DBBC4DA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3D8DD9DB-96A2-28EB-218D-E1714D5D1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39420D-0DB2-29F1-E39F-71514C7AAE6D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AF4E77F3-BD9E-9443-7A85-824DCC517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799" y="5352997"/>
            <a:ext cx="2922595" cy="1154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ro-RO" altLang="fr-FR" sz="6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                           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00838F"/>
                </a:solidFill>
                <a:effectLst/>
                <a:latin typeface="Roboto" panose="02000000000000000000" pitchFamily="2" charset="0"/>
                <a:hlinkClick r:id="rId4"/>
              </a:rPr>
              <a:t>Brief  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00838F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fr-FR" altLang="fr-FR" sz="5400" b="1" i="0" u="none" strike="noStrike" cap="none" normalizeH="0" baseline="0" dirty="0">
                <a:ln>
                  <a:noFill/>
                </a:ln>
                <a:solidFill>
                  <a:srgbClr val="00838F"/>
                </a:solidFill>
                <a:effectLst/>
                <a:latin typeface="Roboto" panose="02000000000000000000" pitchFamily="2" charset="0"/>
              </a:rPr>
              <a:t>     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1h 15 </a:t>
            </a: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rgbClr val="1D2125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1" descr="Brief">
            <a:extLst>
              <a:ext uri="{FF2B5EF4-FFF2-40B4-BE49-F238E27FC236}">
                <a16:creationId xmlns:a16="http://schemas.microsoft.com/office/drawing/2014/main" id="{BF630ACE-78C7-A1CE-E8E4-697DE7E5F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799" y="5655908"/>
            <a:ext cx="548339" cy="54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Duration">
            <a:hlinkClick r:id="rId6"/>
            <a:extLst>
              <a:ext uri="{FF2B5EF4-FFF2-40B4-BE49-F238E27FC236}">
                <a16:creationId xmlns:a16="http://schemas.microsoft.com/office/drawing/2014/main" id="{2E4E9D39-48A2-43C5-9B4D-E321FD263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867" y="5727009"/>
            <a:ext cx="548339" cy="54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16CC0F-D0F7-1F48-316C-FFB1F603D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410" y="5298608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9"/>
            <a:extLst>
              <a:ext uri="{FF2B5EF4-FFF2-40B4-BE49-F238E27FC236}">
                <a16:creationId xmlns:a16="http://schemas.microsoft.com/office/drawing/2014/main" id="{B34F3F01-0766-C91B-4446-B88AAE24C1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15" y="2175333"/>
            <a:ext cx="4340562" cy="32487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C8B3B4-F195-C0FC-5162-F884634724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7914" y="2246434"/>
            <a:ext cx="6473486" cy="27638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444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0BE071C-8CE4-1CB7-3EC0-6E8007522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21C74E64-F397-D28D-3AC8-F6274F11D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EAED67-5121-6E3C-4559-B1E4B0E97F3F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07B81F-0CEF-CE47-E8E0-14C524CCB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140" y="2419463"/>
            <a:ext cx="5446161" cy="29154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7EAC76-2488-7E61-2BEC-746A31A28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1447" y="2630203"/>
            <a:ext cx="5444090" cy="18345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5930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E26DECD-7C34-C82D-7A46-D5B58242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214F16C4-1D0F-9A2E-A8E2-B503E5EC6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8B6F32-892A-1810-27DD-01CA0EDADA09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753F54-8DB0-75FB-F5C7-D2F8BFACD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96" y="2428209"/>
            <a:ext cx="3819980" cy="20784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CF37BB-7C04-7F0F-04EB-3A439376E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277" y="2428209"/>
            <a:ext cx="4466853" cy="23572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A92E39-7761-CB94-8BEA-9AA3CE5E52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5795" y="4880663"/>
            <a:ext cx="3030390" cy="15092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742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D5DFBD4-20CB-92FD-1502-732EBA662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646904F-EC20-3350-E723-D4BA3DDC33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51218B-DC66-F7AC-ED64-C17694FB148E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35C165-5D4F-5A91-6A7F-4C2D0FD80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73" y="2662202"/>
            <a:ext cx="5521887" cy="29634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9A4C4A-26C5-B204-E1A0-993E63B0E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006" y="2459284"/>
            <a:ext cx="6096000" cy="33243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8226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792136D-5E1E-30FA-B94A-049B4A3D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778E8114-02B1-E85B-46FB-1208660CF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ECD85-D43A-C28B-10B9-31DA8275A15A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7D9E16-7626-6BE2-E683-CC3ED5319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60" y="2945230"/>
            <a:ext cx="4667897" cy="22661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331FB0-6EF7-6518-AB9B-6C5C14FBC7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1683" y="2500540"/>
            <a:ext cx="5748147" cy="26278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169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E73E019-FA76-13C3-D8FE-9D3E54635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3BE4C7E-C0E1-0E3F-D7CB-75FB270EC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E52482-B4E2-4D2C-AAAC-F1CDE7CFFBED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E91D3D-4BFB-9951-56C1-584DE0597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90" y="2736546"/>
            <a:ext cx="4627604" cy="21822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D8EE1A-68E7-8251-DBB7-D6B5E0B75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059" y="2337886"/>
            <a:ext cx="5694751" cy="2979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1170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3F7288E-A4B4-6989-8D63-E3878ECD3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0CB0C2C-D91A-8DC1-FAB8-A4970EBC9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16F9A3-6343-C287-D1CC-B076C793AF2B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BA8237-78E9-C961-DEE7-1C4F62C51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90" y="2736546"/>
            <a:ext cx="4627604" cy="2182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B5108B-B968-2E07-1AC2-D45D26F1A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9665" y="2437283"/>
            <a:ext cx="5595257" cy="27741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9681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CA6C94F-4B2A-FD1C-DEA5-CB7F03DA0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344B4CC-86B5-BD78-FE3C-C81045BF0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5EE7C3-A629-304D-91A6-CE4FBD9DC925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278C976C-31BB-A368-9FDA-D6A818DBEE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993" y="2597547"/>
            <a:ext cx="3886742" cy="2381582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93E602A0-EE98-FF82-78AD-DBC9A8AFC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799" y="5352997"/>
            <a:ext cx="3286477" cy="1154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6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ro-RO" altLang="fr-FR" sz="6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                           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00838F"/>
                </a:solidFill>
                <a:effectLst/>
                <a:latin typeface="Roboto" panose="02000000000000000000" pitchFamily="2" charset="0"/>
                <a:hlinkClick r:id="rId6"/>
              </a:rPr>
              <a:t>Brief  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00838F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fr-FR" altLang="fr-FR" sz="5400" b="1" i="0" u="none" strike="noStrike" cap="none" normalizeH="0" baseline="0" dirty="0">
                <a:ln>
                  <a:noFill/>
                </a:ln>
                <a:solidFill>
                  <a:srgbClr val="00838F"/>
                </a:solidFill>
                <a:effectLst/>
                <a:latin typeface="Roboto" panose="02000000000000000000" pitchFamily="2" charset="0"/>
              </a:rPr>
              <a:t>     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2,5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1D2125"/>
                </a:solidFill>
                <a:effectLst/>
                <a:latin typeface="Roboto" panose="02000000000000000000" pitchFamily="2" charset="0"/>
              </a:rPr>
              <a:t>hours</a:t>
            </a: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rgbClr val="1D2125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1" descr="Brief">
            <a:extLst>
              <a:ext uri="{FF2B5EF4-FFF2-40B4-BE49-F238E27FC236}">
                <a16:creationId xmlns:a16="http://schemas.microsoft.com/office/drawing/2014/main" id="{20DBBCED-1AE0-5627-CA9A-B08DCD002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799" y="5655908"/>
            <a:ext cx="548339" cy="54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Duration">
            <a:hlinkClick r:id="rId6"/>
            <a:extLst>
              <a:ext uri="{FF2B5EF4-FFF2-40B4-BE49-F238E27FC236}">
                <a16:creationId xmlns:a16="http://schemas.microsoft.com/office/drawing/2014/main" id="{66594F66-DEBC-E0E3-6B8E-3E075CA82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867" y="5727009"/>
            <a:ext cx="548339" cy="54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6E211F-E78D-EE50-5EDD-E760E91C1D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2830" y="2324980"/>
            <a:ext cx="5764941" cy="32150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115891-2887-1356-6275-D3B84A5B5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39" y="5655908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0125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8DDA3D-A32E-FE6F-4130-2DA7C86F0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CC7E0E98-5ADC-A210-FC2F-3DC3D4BDD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BF8FD-A88B-9D76-49CA-C9D89FD501AC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CC3521-4EF6-87BD-9228-E092D971C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83" y="2491388"/>
            <a:ext cx="5643858" cy="2853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7876E0-E5B2-6028-2C11-79F910296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179" y="2491388"/>
            <a:ext cx="4149494" cy="23205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1100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35EAB68-14FC-BF01-AB14-2CF43852C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D805EA67-AB14-079C-F406-7898B37B9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183D64-2617-D600-7DBD-87403927FE8C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Children’s Rights in the Digital Environment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6E1638-983A-2C4E-D838-42EB15184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83" y="2491388"/>
            <a:ext cx="5643858" cy="2853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B269DB-27A1-C791-8100-991EB7E49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030" y="2318679"/>
            <a:ext cx="4955388" cy="2220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8E680F-CE92-3107-BCFE-BF72175658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476" y="5034723"/>
            <a:ext cx="4044593" cy="12829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4366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2578B04-B030-7D3F-5C28-4F5387E7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33F9C8FB-EF2B-7496-FC00-88D24954F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15B25C-54DD-6B7A-6A00-819E3FD0801D}"/>
              </a:ext>
            </a:extLst>
          </p:cNvPr>
          <p:cNvSpPr>
            <a:spLocks/>
          </p:cNvSpPr>
          <p:nvPr/>
        </p:nvSpPr>
        <p:spPr>
          <a:xfrm>
            <a:off x="623392" y="2655834"/>
            <a:ext cx="4279667" cy="184507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68096">
              <a:lnSpc>
                <a:spcPct val="90000"/>
              </a:lnSpc>
              <a:spcAft>
                <a:spcPts val="600"/>
              </a:spcAft>
            </a:pPr>
            <a:r>
              <a:rPr lang="en-GB" sz="6048" b="1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Thank you!</a:t>
            </a:r>
            <a:endParaRPr lang="fr-FR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1E61DB-9631-7454-EB6F-266DE7B30A20}"/>
              </a:ext>
            </a:extLst>
          </p:cNvPr>
          <p:cNvSpPr txBox="1"/>
          <p:nvPr/>
        </p:nvSpPr>
        <p:spPr>
          <a:xfrm>
            <a:off x="3350925" y="2367106"/>
            <a:ext cx="8011930" cy="1839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768096">
              <a:spcAft>
                <a:spcPts val="600"/>
              </a:spcAft>
            </a:pPr>
            <a:r>
              <a:rPr lang="en-GB" sz="168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HELP EU TEAM</a:t>
            </a:r>
          </a:p>
          <a:p>
            <a:pPr algn="r" defTabSz="768096">
              <a:spcAft>
                <a:spcPts val="600"/>
              </a:spcAft>
            </a:pPr>
            <a:endParaRPr lang="en-US" sz="1344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 algn="r" defTabSz="768096">
              <a:spcAft>
                <a:spcPts val="600"/>
              </a:spcAft>
            </a:pPr>
            <a:r>
              <a:rPr lang="en-GB" sz="1344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Oana GIRLESCU </a:t>
            </a:r>
            <a:r>
              <a:rPr lang="en-GB" sz="1344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(EU-CoE HELP in the EU IV Project Coordinator)</a:t>
            </a:r>
            <a:r>
              <a:rPr lang="en-GB" sz="1344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4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oana.girlescu@coe.int</a:t>
            </a:r>
            <a:endParaRPr lang="en-GB" sz="134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defTabSz="768096">
              <a:spcAft>
                <a:spcPts val="600"/>
              </a:spcAft>
            </a:pPr>
            <a:r>
              <a:rPr lang="fr-FR" sz="1344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Eirini </a:t>
            </a:r>
            <a:r>
              <a:rPr lang="fr-FR" sz="1344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Pappa</a:t>
            </a:r>
            <a:r>
              <a:rPr lang="fr-FR" sz="1344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344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(EU-CoE HELP in the EU IV Project Assistant) </a:t>
            </a:r>
            <a:r>
              <a:rPr lang="fr-FR" sz="1344" kern="1200" dirty="0">
                <a:solidFill>
                  <a:schemeClr val="tx1"/>
                </a:solidFill>
                <a:hlinkClick r:id="rId5"/>
              </a:rPr>
              <a:t>eirini.pappa</a:t>
            </a:r>
            <a:r>
              <a:rPr lang="fr-FR" sz="1344" dirty="0">
                <a:hlinkClick r:id="rId5"/>
              </a:rPr>
              <a:t>@coe.int</a:t>
            </a:r>
            <a:r>
              <a:rPr lang="fr-FR" sz="1344" dirty="0"/>
              <a:t>  </a:t>
            </a:r>
            <a:endParaRPr lang="fr-FR" sz="134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defTabSz="768096">
              <a:spcAft>
                <a:spcPts val="600"/>
              </a:spcAft>
            </a:pPr>
            <a:endParaRPr lang="en-US" sz="1344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842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E38E464-FCBD-4DDA-20A2-0DE52DC36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761F333B-7E06-930D-B725-0FE4765DF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E7C232-6CB0-95F7-2094-C8C7D36FF74F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98D9AD-7C51-BB59-21A4-0D084ECEE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39" y="5655908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BD855E-AA46-46CA-403E-6C77F0DCD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804" y="2516849"/>
            <a:ext cx="4314471" cy="23894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2C5B8A-661E-A24F-083F-B6C3B13374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0856" y="2294174"/>
            <a:ext cx="4048690" cy="32675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731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1127D2E-3703-88D8-09AA-70F91B7D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B7A4B7D-2F7D-9274-8FB3-6DBC0FBE3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30FD48-8B33-D0D9-B339-666A7F644F17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987543-098D-A929-1646-D012EF374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39" y="5655908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E34058-663B-0A50-DA1D-26F59BB1C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84" y="2311339"/>
            <a:ext cx="5415147" cy="2981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84258E-8E7A-03E9-22A9-6C02D9EE9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966" y="2570672"/>
            <a:ext cx="4065628" cy="23113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6762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9C3612-B64D-A6C9-7970-8ABF2A92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449E1F07-EB57-E99D-FDFC-5261A037C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7C15F5-77B6-B8F6-FB8F-B3E5375E37DD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EDCE87-A4F4-4A87-5B24-23D09486A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39" y="5655908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5A57F5-5C60-D361-9174-E1BE2DDF3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85" y="2311339"/>
            <a:ext cx="4793866" cy="26396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D018F-7A77-9B16-C80F-3859B313A1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8738" y="2311338"/>
            <a:ext cx="6034779" cy="3457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916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C8AD2EC-80D9-1F33-D35E-9BDBEC5A9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2986FF35-3BE9-B968-743B-BA4B5BD65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E70849-26D4-60A7-59C7-D95E055D22B9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5D7FE3-A308-4AB0-BF69-E19B5518B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785" y="2311339"/>
            <a:ext cx="4793866" cy="26396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A7D2CA-B1B7-ED4D-8569-E3FA4167B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7233" y="4052522"/>
            <a:ext cx="5398717" cy="2704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01817F-EE30-EAAC-C98B-A69DF8B997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8369" y="2334532"/>
            <a:ext cx="2764114" cy="1509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871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ED551F-FDCF-0401-67C9-40C14AC0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CFF45AAC-32F0-DA74-DBBC-A829F36F3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6FB115-B8DB-BAD6-7E7C-E5FB9315FCF7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CFEB-AF1E-655E-2F70-7B2B466EF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83" y="2334811"/>
            <a:ext cx="4999883" cy="2832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34D321-FEAE-0D2F-3F64-05F7A24F0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379249"/>
            <a:ext cx="5170985" cy="28321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1013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737173C-E46B-CFDA-1807-E340BBB88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3BD81C49-B9EB-414A-BB25-7A76A614B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9FCC2-85D0-2174-96BC-16CE20A6862F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D3C663-78ED-FFD8-3958-0B02D440B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84" y="2463303"/>
            <a:ext cx="4663760" cy="2535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23FC6D-16CF-F32E-1570-33BCB705C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934" y="2372726"/>
            <a:ext cx="5114494" cy="27168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3514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C65526C-8C2B-D591-2A7B-B69AF3CF6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E7EAD340-BF0E-67F0-194A-7480DB2C4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D9137F-4134-F902-263A-25744DD90891}"/>
              </a:ext>
            </a:extLst>
          </p:cNvPr>
          <p:cNvSpPr txBox="1">
            <a:spLocks/>
          </p:cNvSpPr>
          <p:nvPr/>
        </p:nvSpPr>
        <p:spPr>
          <a:xfrm>
            <a:off x="68994" y="1646598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module on Access to Justice in the Digital Environment</a:t>
            </a:r>
            <a:b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6FD758-C502-FA1C-053E-E972D1A59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084" y="2463303"/>
            <a:ext cx="4663760" cy="2535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36A965-4511-3557-57F1-34AD38D0D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590" y="2191572"/>
            <a:ext cx="4212892" cy="21604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95BF07-84C6-2B83-EF06-6A6814E00F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158" y="4500601"/>
            <a:ext cx="3707579" cy="18139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68064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ptpBIGbM"/>
  <p:tag name="ARTICULATE_DESIGN_ID_4_OFFICE 2013 - 2022 THEME" val="j3EiwBwc"/>
  <p:tag name="ARTICULATE_DESIGN_ID_FACET" val="35fH5eF6"/>
  <p:tag name="ARTICULATE_DESIGN_ID_GALLERY" val="KwZnPYNg"/>
  <p:tag name="ARTICULATE_DESIGN_ID_INTEGRAL" val="QvMhN7oN"/>
  <p:tag name="ARTICULATE_DESIGN_ID_ION" val="6QdxrQ7I"/>
  <p:tag name="ARTICULATE_DESIGN_ID_1_OFFICE THEME" val="NqCFYHJx"/>
  <p:tag name="ARTICULATE_PROJECT_OPEN" val="0"/>
  <p:tag name="ARTICULATE_SLIDE_THUMBNAIL_REFRESH" val="1"/>
  <p:tag name="ARTICULATE_SLIDE_COUNT" val="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Custom 1">
      <a:dk1>
        <a:srgbClr val="153D8A"/>
      </a:dk1>
      <a:lt1>
        <a:sysClr val="window" lastClr="FFFFFF"/>
      </a:lt1>
      <a:dk2>
        <a:srgbClr val="153D8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5472</TotalTime>
  <Words>301</Words>
  <Application>Microsoft Office PowerPoint</Application>
  <PresentationFormat>Widescreen</PresentationFormat>
  <Paragraphs>36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Arial</vt:lpstr>
      <vt:lpstr>Arial Narrow</vt:lpstr>
      <vt:lpstr>Calibri</vt:lpstr>
      <vt:lpstr>Calibri Light</vt:lpstr>
      <vt:lpstr>Roboto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PERUNICIC ALLEN Jasminka</dc:creator>
  <cp:lastModifiedBy>GIRLESCU Oana</cp:lastModifiedBy>
  <cp:revision>115</cp:revision>
  <dcterms:created xsi:type="dcterms:W3CDTF">2023-06-28T17:00:38Z</dcterms:created>
  <dcterms:modified xsi:type="dcterms:W3CDTF">2026-07-01T16:16:43Z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F1BF8CB6-4289-4691-B5C2-595B5A63FEAD</vt:lpwstr>
  </property>
  <property fmtid="{D5CDD505-2E9C-101B-9397-08002B2CF9AE}" pid="3" name="ArticulatePath">
    <vt:lpwstr>PERUNICIC ALLEN 260702 HELP news and achievements - Geographical focus NEW 2785-8973-8006 v.1</vt:lpwstr>
  </property>
</Properties>
</file>