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447" r:id="rId5"/>
    <p:sldId id="446" r:id="rId6"/>
    <p:sldId id="263" r:id="rId7"/>
    <p:sldId id="448" r:id="rId8"/>
    <p:sldId id="449" r:id="rId9"/>
    <p:sldId id="451" r:id="rId10"/>
    <p:sldId id="450" r:id="rId11"/>
    <p:sldId id="452" r:id="rId12"/>
    <p:sldId id="455" r:id="rId13"/>
    <p:sldId id="454" r:id="rId14"/>
    <p:sldId id="456" r:id="rId15"/>
    <p:sldId id="457" r:id="rId16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 massa" initials="em" lastIdx="1" clrIdx="0">
    <p:extLst>
      <p:ext uri="{19B8F6BF-5375-455C-9EA6-DF929625EA0E}">
        <p15:presenceInfo xmlns:p15="http://schemas.microsoft.com/office/powerpoint/2012/main" userId="710c5fdb725ca4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1C9"/>
    <a:srgbClr val="69C2FF"/>
    <a:srgbClr val="DE50C3"/>
    <a:srgbClr val="007FA2"/>
    <a:srgbClr val="C4EAF8"/>
    <a:srgbClr val="D6DEEE"/>
    <a:srgbClr val="03556D"/>
    <a:srgbClr val="C5F5FB"/>
    <a:srgbClr val="99CCFF"/>
    <a:srgbClr val="FF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219B2D-4181-4675-9ED0-A447A111CC54}" type="doc">
      <dgm:prSet loTypeId="urn:microsoft.com/office/officeart/2005/8/layout/pList2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6A175218-2E24-4F29-983E-2575357A8F61}">
      <dgm:prSet phldrT="[Text]" phldr="0" custT="1"/>
      <dgm:spPr/>
      <dgm:t>
        <a:bodyPr/>
        <a:lstStyle/>
        <a:p>
          <a:pPr algn="ctr"/>
          <a:r>
            <a:rPr lang="es-ES" sz="1800" b="1" dirty="0" err="1">
              <a:latin typeface="Poppins" panose="00000500000000000000" pitchFamily="2" charset="0"/>
              <a:cs typeface="Poppins" panose="00000500000000000000" pitchFamily="2" charset="0"/>
            </a:rPr>
            <a:t>Cybercrime</a:t>
          </a:r>
          <a:r>
            <a:rPr lang="es-ES" sz="1800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1800" dirty="0">
              <a:latin typeface="Poppins" panose="00000500000000000000" pitchFamily="2" charset="0"/>
              <a:cs typeface="Poppins" panose="00000500000000000000" pitchFamily="2" charset="0"/>
            </a:rPr>
            <a:t>(EN)</a:t>
          </a:r>
        </a:p>
        <a:p>
          <a:pPr algn="l"/>
          <a:r>
            <a:rPr lang="en-GB" sz="1800" dirty="0">
              <a:latin typeface="Poppins" panose="00000500000000000000" pitchFamily="2" charset="0"/>
              <a:cs typeface="Poppins" panose="00000500000000000000" pitchFamily="2" charset="0"/>
            </a:rPr>
            <a:t>5ft year students</a:t>
          </a:r>
        </a:p>
        <a:p>
          <a:pPr algn="l"/>
          <a:r>
            <a:rPr lang="en-GB" sz="1800" dirty="0">
              <a:latin typeface="Poppins" panose="00000500000000000000" pitchFamily="2" charset="0"/>
              <a:cs typeface="Poppins" panose="00000500000000000000" pitchFamily="2" charset="0"/>
            </a:rPr>
            <a:t>Security &amp; Defence.</a:t>
          </a:r>
        </a:p>
        <a:p>
          <a:pPr algn="l"/>
          <a:r>
            <a:rPr lang="en-GB" sz="1800" i="1" dirty="0">
              <a:latin typeface="Poppins" panose="00000500000000000000" pitchFamily="2" charset="0"/>
              <a:cs typeface="Poppins" panose="00000500000000000000" pitchFamily="2" charset="0"/>
            </a:rPr>
            <a:t>Eva Massa Arranz</a:t>
          </a:r>
        </a:p>
      </dgm:t>
    </dgm:pt>
    <dgm:pt modelId="{DADEABD1-05D9-4955-804D-0252208DFB0B}" type="parTrans" cxnId="{18726EC6-56C9-4EBB-B32F-D610A2898C1A}">
      <dgm:prSet/>
      <dgm:spPr/>
      <dgm:t>
        <a:bodyPr/>
        <a:lstStyle/>
        <a:p>
          <a:endParaRPr lang="en-GB"/>
        </a:p>
      </dgm:t>
    </dgm:pt>
    <dgm:pt modelId="{0D65D9B8-EBFD-4462-8F07-FB0DDAC29D5F}" type="sibTrans" cxnId="{18726EC6-56C9-4EBB-B32F-D610A2898C1A}">
      <dgm:prSet/>
      <dgm:spPr/>
      <dgm:t>
        <a:bodyPr/>
        <a:lstStyle/>
        <a:p>
          <a:endParaRPr lang="en-GB"/>
        </a:p>
      </dgm:t>
    </dgm:pt>
    <dgm:pt modelId="{EB7004D9-726C-4B23-BFF8-1542A7C133A8}">
      <dgm:prSet phldrT="[Text]" phldr="0" custT="1"/>
      <dgm:spPr/>
      <dgm:t>
        <a:bodyPr/>
        <a:lstStyle/>
        <a:p>
          <a:pPr algn="ctr"/>
          <a:r>
            <a:rPr lang="es-ES" sz="1800" b="1" dirty="0" err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Cybercrime</a:t>
          </a:r>
          <a:r>
            <a:rPr lang="es-ES" sz="1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 (ES)</a:t>
          </a:r>
        </a:p>
        <a:p>
          <a:pPr algn="l"/>
          <a:r>
            <a:rPr lang="en-GB" sz="1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2nd year students</a:t>
          </a:r>
        </a:p>
        <a:p>
          <a:pPr algn="l"/>
          <a:r>
            <a:rPr lang="en-GB" sz="1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Public International Law</a:t>
          </a:r>
        </a:p>
        <a:p>
          <a:pPr algn="l"/>
          <a:r>
            <a:rPr lang="en-GB" sz="1800" i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Antonio Alonso</a:t>
          </a:r>
        </a:p>
        <a:p>
          <a:pPr algn="ctr"/>
          <a:endParaRPr lang="en-GB" sz="18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2116239-F9F2-4A04-9983-36BAEE223100}" type="parTrans" cxnId="{47C885CC-5A5E-4E41-A57D-25576A7FAC9C}">
      <dgm:prSet/>
      <dgm:spPr/>
      <dgm:t>
        <a:bodyPr/>
        <a:lstStyle/>
        <a:p>
          <a:endParaRPr lang="en-GB"/>
        </a:p>
      </dgm:t>
    </dgm:pt>
    <dgm:pt modelId="{F6DBCEC0-1304-4228-B44D-9C2A9C346CAC}" type="sibTrans" cxnId="{47C885CC-5A5E-4E41-A57D-25576A7FAC9C}">
      <dgm:prSet/>
      <dgm:spPr/>
      <dgm:t>
        <a:bodyPr/>
        <a:lstStyle/>
        <a:p>
          <a:endParaRPr lang="en-GB"/>
        </a:p>
      </dgm:t>
    </dgm:pt>
    <dgm:pt modelId="{0FE19834-9938-4A4E-B5C9-A1A81746B5C3}">
      <dgm:prSet phldrT="[Text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r>
            <a:rPr lang="es-ES" sz="1800" b="1" dirty="0">
              <a:latin typeface="Poppins" panose="00000500000000000000" pitchFamily="2" charset="0"/>
              <a:cs typeface="Poppins" panose="00000500000000000000" pitchFamily="2" charset="0"/>
            </a:rPr>
            <a:t>Freedom </a:t>
          </a:r>
          <a:r>
            <a:rPr lang="es-ES" sz="1800" b="1" dirty="0" err="1">
              <a:latin typeface="Poppins" panose="00000500000000000000" pitchFamily="2" charset="0"/>
              <a:cs typeface="Poppins" panose="00000500000000000000" pitchFamily="2" charset="0"/>
            </a:rPr>
            <a:t>of</a:t>
          </a:r>
          <a:r>
            <a:rPr lang="es-ES" sz="1800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1800" b="1" dirty="0" err="1">
              <a:latin typeface="Poppins" panose="00000500000000000000" pitchFamily="2" charset="0"/>
              <a:cs typeface="Poppins" panose="00000500000000000000" pitchFamily="2" charset="0"/>
            </a:rPr>
            <a:t>Expression</a:t>
          </a:r>
          <a:r>
            <a:rPr lang="es-ES" sz="1800" b="1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1800">
              <a:latin typeface="Poppins" panose="00000500000000000000" pitchFamily="2" charset="0"/>
              <a:cs typeface="Poppins" panose="00000500000000000000" pitchFamily="2" charset="0"/>
            </a:rPr>
            <a:t>(</a:t>
          </a:r>
          <a:r>
            <a:rPr lang="es-ES" sz="1800" dirty="0">
              <a:latin typeface="Poppins" panose="00000500000000000000" pitchFamily="2" charset="0"/>
              <a:cs typeface="Poppins" panose="00000500000000000000" pitchFamily="2" charset="0"/>
            </a:rPr>
            <a:t>ES)</a:t>
          </a:r>
        </a:p>
        <a:p>
          <a:pPr algn="l"/>
          <a:r>
            <a:rPr lang="en-GB" sz="1800" dirty="0">
              <a:latin typeface="Poppins" panose="00000500000000000000" pitchFamily="2" charset="0"/>
              <a:cs typeface="Poppins" panose="00000500000000000000" pitchFamily="2" charset="0"/>
            </a:rPr>
            <a:t>5ft year students</a:t>
          </a:r>
        </a:p>
        <a:p>
          <a:pPr algn="l"/>
          <a:r>
            <a:rPr lang="en-GB" sz="1800" dirty="0">
              <a:latin typeface="Poppins" panose="00000500000000000000" pitchFamily="2" charset="0"/>
              <a:cs typeface="Poppins" panose="00000500000000000000" pitchFamily="2" charset="0"/>
            </a:rPr>
            <a:t>Europe beyond the EU. Neighbourhood</a:t>
          </a:r>
        </a:p>
        <a:p>
          <a:pPr algn="ctr"/>
          <a:r>
            <a:rPr lang="en-GB" sz="1800" i="1" dirty="0">
              <a:latin typeface="Poppins" panose="00000500000000000000" pitchFamily="2" charset="0"/>
              <a:cs typeface="Poppins" panose="00000500000000000000" pitchFamily="2" charset="0"/>
            </a:rPr>
            <a:t>Luis Rodrigo de Castro</a:t>
          </a:r>
        </a:p>
      </dgm:t>
    </dgm:pt>
    <dgm:pt modelId="{F4BE3EE0-8522-4BEC-8B85-F19467CECCBD}" type="parTrans" cxnId="{6A82C5FB-86A8-4C14-BE72-F11AA3023F21}">
      <dgm:prSet/>
      <dgm:spPr/>
      <dgm:t>
        <a:bodyPr/>
        <a:lstStyle/>
        <a:p>
          <a:endParaRPr lang="en-GB"/>
        </a:p>
      </dgm:t>
    </dgm:pt>
    <dgm:pt modelId="{E89F8416-D41A-4315-8C5E-56F222D3CB04}" type="sibTrans" cxnId="{6A82C5FB-86A8-4C14-BE72-F11AA3023F21}">
      <dgm:prSet/>
      <dgm:spPr/>
      <dgm:t>
        <a:bodyPr/>
        <a:lstStyle/>
        <a:p>
          <a:endParaRPr lang="en-GB"/>
        </a:p>
      </dgm:t>
    </dgm:pt>
    <dgm:pt modelId="{F04D698C-856B-4A3C-9743-DE1980461A2A}" type="pres">
      <dgm:prSet presAssocID="{E8219B2D-4181-4675-9ED0-A447A111CC54}" presName="Name0" presStyleCnt="0">
        <dgm:presLayoutVars>
          <dgm:dir/>
          <dgm:resizeHandles val="exact"/>
        </dgm:presLayoutVars>
      </dgm:prSet>
      <dgm:spPr/>
    </dgm:pt>
    <dgm:pt modelId="{90FA0C88-D777-4317-8009-35D9785E639F}" type="pres">
      <dgm:prSet presAssocID="{E8219B2D-4181-4675-9ED0-A447A111CC54}" presName="bkgdShp" presStyleLbl="alignAccFollowNode1" presStyleIdx="0" presStyleCnt="1"/>
      <dgm:spPr>
        <a:solidFill>
          <a:srgbClr val="D6DEEE">
            <a:alpha val="89804"/>
          </a:srgbClr>
        </a:solidFill>
      </dgm:spPr>
    </dgm:pt>
    <dgm:pt modelId="{B77985D7-B3D7-4759-B0A1-DD778A2701AC}" type="pres">
      <dgm:prSet presAssocID="{E8219B2D-4181-4675-9ED0-A447A111CC54}" presName="linComp" presStyleCnt="0"/>
      <dgm:spPr/>
    </dgm:pt>
    <dgm:pt modelId="{5D63560C-673E-458D-946D-DDAF0CDD7756}" type="pres">
      <dgm:prSet presAssocID="{6A175218-2E24-4F29-983E-2575357A8F61}" presName="compNode" presStyleCnt="0"/>
      <dgm:spPr/>
    </dgm:pt>
    <dgm:pt modelId="{B6D391C1-90D0-41A2-8B04-A027E25B5BFD}" type="pres">
      <dgm:prSet presAssocID="{6A175218-2E24-4F29-983E-2575357A8F61}" presName="node" presStyleLbl="node1" presStyleIdx="0" presStyleCnt="3">
        <dgm:presLayoutVars>
          <dgm:bulletEnabled val="1"/>
        </dgm:presLayoutVars>
      </dgm:prSet>
      <dgm:spPr/>
    </dgm:pt>
    <dgm:pt modelId="{6945A29A-79B7-42C4-9489-88D25CFD53C7}" type="pres">
      <dgm:prSet presAssocID="{6A175218-2E24-4F29-983E-2575357A8F61}" presName="invisiNode" presStyleLbl="node1" presStyleIdx="0" presStyleCnt="3"/>
      <dgm:spPr/>
    </dgm:pt>
    <dgm:pt modelId="{98DC8328-2959-487E-A1E2-355DAEB18A64}" type="pres">
      <dgm:prSet presAssocID="{6A175218-2E24-4F29-983E-2575357A8F61}" presName="imagNode" presStyleLbl="fgImgPlace1" presStyleIdx="0" presStyleCnt="3"/>
      <dgm:spPr/>
    </dgm:pt>
    <dgm:pt modelId="{6E438823-F133-4689-9A93-F2CDB8D68490}" type="pres">
      <dgm:prSet presAssocID="{0D65D9B8-EBFD-4462-8F07-FB0DDAC29D5F}" presName="sibTrans" presStyleLbl="sibTrans2D1" presStyleIdx="0" presStyleCnt="0"/>
      <dgm:spPr/>
    </dgm:pt>
    <dgm:pt modelId="{B3CCD060-BD45-4A51-A708-7D42AB286B9E}" type="pres">
      <dgm:prSet presAssocID="{EB7004D9-726C-4B23-BFF8-1542A7C133A8}" presName="compNode" presStyleCnt="0"/>
      <dgm:spPr/>
    </dgm:pt>
    <dgm:pt modelId="{FAA5CFBE-3C85-4B6D-AB9D-1AEDEE4FEC77}" type="pres">
      <dgm:prSet presAssocID="{EB7004D9-726C-4B23-BFF8-1542A7C133A8}" presName="node" presStyleLbl="node1" presStyleIdx="1" presStyleCnt="3">
        <dgm:presLayoutVars>
          <dgm:bulletEnabled val="1"/>
        </dgm:presLayoutVars>
      </dgm:prSet>
      <dgm:spPr/>
    </dgm:pt>
    <dgm:pt modelId="{EEBB1C50-F108-406C-9A0C-C2C64C09E368}" type="pres">
      <dgm:prSet presAssocID="{EB7004D9-726C-4B23-BFF8-1542A7C133A8}" presName="invisiNode" presStyleLbl="node1" presStyleIdx="1" presStyleCnt="3"/>
      <dgm:spPr/>
    </dgm:pt>
    <dgm:pt modelId="{DE04F706-8DBC-4E71-AA86-D8C8B49E03F2}" type="pres">
      <dgm:prSet presAssocID="{EB7004D9-726C-4B23-BFF8-1542A7C133A8}" presName="imagNode" presStyleLbl="fgImgPlace1" presStyleIdx="1" presStyleCnt="3"/>
      <dgm:spPr/>
    </dgm:pt>
    <dgm:pt modelId="{CBBCC3B3-C040-4750-A05D-7BE38F30FC64}" type="pres">
      <dgm:prSet presAssocID="{F6DBCEC0-1304-4228-B44D-9C2A9C346CAC}" presName="sibTrans" presStyleLbl="sibTrans2D1" presStyleIdx="0" presStyleCnt="0"/>
      <dgm:spPr/>
    </dgm:pt>
    <dgm:pt modelId="{F14F03B9-2B20-4F9A-AD98-A5C6871232B6}" type="pres">
      <dgm:prSet presAssocID="{0FE19834-9938-4A4E-B5C9-A1A81746B5C3}" presName="compNode" presStyleCnt="0"/>
      <dgm:spPr/>
    </dgm:pt>
    <dgm:pt modelId="{4DE05C5C-A027-45C6-BC37-444A143ADCEA}" type="pres">
      <dgm:prSet presAssocID="{0FE19834-9938-4A4E-B5C9-A1A81746B5C3}" presName="node" presStyleLbl="node1" presStyleIdx="2" presStyleCnt="3">
        <dgm:presLayoutVars>
          <dgm:bulletEnabled val="1"/>
        </dgm:presLayoutVars>
      </dgm:prSet>
      <dgm:spPr/>
    </dgm:pt>
    <dgm:pt modelId="{D54BCE18-8191-4DDD-9B57-5FE71AC707CD}" type="pres">
      <dgm:prSet presAssocID="{0FE19834-9938-4A4E-B5C9-A1A81746B5C3}" presName="invisiNode" presStyleLbl="node1" presStyleIdx="2" presStyleCnt="3"/>
      <dgm:spPr/>
    </dgm:pt>
    <dgm:pt modelId="{6CD84CB1-4F03-483B-93FF-CCD8243DD3B1}" type="pres">
      <dgm:prSet presAssocID="{0FE19834-9938-4A4E-B5C9-A1A81746B5C3}" presName="imagNode" presStyleLbl="fgImgPlace1" presStyleIdx="2" presStyleCnt="3"/>
      <dgm:spPr/>
    </dgm:pt>
  </dgm:ptLst>
  <dgm:cxnLst>
    <dgm:cxn modelId="{B46DF30A-19EF-4E0D-ABCE-7D55583A853F}" type="presOf" srcId="{0FE19834-9938-4A4E-B5C9-A1A81746B5C3}" destId="{4DE05C5C-A027-45C6-BC37-444A143ADCEA}" srcOrd="0" destOrd="0" presId="urn:microsoft.com/office/officeart/2005/8/layout/pList2"/>
    <dgm:cxn modelId="{58D57A61-5E93-4E08-9960-913ACCAEDFD7}" type="presOf" srcId="{6A175218-2E24-4F29-983E-2575357A8F61}" destId="{B6D391C1-90D0-41A2-8B04-A027E25B5BFD}" srcOrd="0" destOrd="0" presId="urn:microsoft.com/office/officeart/2005/8/layout/pList2"/>
    <dgm:cxn modelId="{A783E292-78A1-4386-9D59-7752E46BA6DF}" type="presOf" srcId="{EB7004D9-726C-4B23-BFF8-1542A7C133A8}" destId="{FAA5CFBE-3C85-4B6D-AB9D-1AEDEE4FEC77}" srcOrd="0" destOrd="0" presId="urn:microsoft.com/office/officeart/2005/8/layout/pList2"/>
    <dgm:cxn modelId="{D85D81A7-F472-4F56-90BA-D8E3BD088503}" type="presOf" srcId="{E8219B2D-4181-4675-9ED0-A447A111CC54}" destId="{F04D698C-856B-4A3C-9743-DE1980461A2A}" srcOrd="0" destOrd="0" presId="urn:microsoft.com/office/officeart/2005/8/layout/pList2"/>
    <dgm:cxn modelId="{1FDCF2B4-3255-433C-889A-C3C219C2D771}" type="presOf" srcId="{F6DBCEC0-1304-4228-B44D-9C2A9C346CAC}" destId="{CBBCC3B3-C040-4750-A05D-7BE38F30FC64}" srcOrd="0" destOrd="0" presId="urn:microsoft.com/office/officeart/2005/8/layout/pList2"/>
    <dgm:cxn modelId="{18726EC6-56C9-4EBB-B32F-D610A2898C1A}" srcId="{E8219B2D-4181-4675-9ED0-A447A111CC54}" destId="{6A175218-2E24-4F29-983E-2575357A8F61}" srcOrd="0" destOrd="0" parTransId="{DADEABD1-05D9-4955-804D-0252208DFB0B}" sibTransId="{0D65D9B8-EBFD-4462-8F07-FB0DDAC29D5F}"/>
    <dgm:cxn modelId="{47C885CC-5A5E-4E41-A57D-25576A7FAC9C}" srcId="{E8219B2D-4181-4675-9ED0-A447A111CC54}" destId="{EB7004D9-726C-4B23-BFF8-1542A7C133A8}" srcOrd="1" destOrd="0" parTransId="{22116239-F9F2-4A04-9983-36BAEE223100}" sibTransId="{F6DBCEC0-1304-4228-B44D-9C2A9C346CAC}"/>
    <dgm:cxn modelId="{D1C827F9-071F-4C6C-AEEC-39C65302E4D8}" type="presOf" srcId="{0D65D9B8-EBFD-4462-8F07-FB0DDAC29D5F}" destId="{6E438823-F133-4689-9A93-F2CDB8D68490}" srcOrd="0" destOrd="0" presId="urn:microsoft.com/office/officeart/2005/8/layout/pList2"/>
    <dgm:cxn modelId="{6A82C5FB-86A8-4C14-BE72-F11AA3023F21}" srcId="{E8219B2D-4181-4675-9ED0-A447A111CC54}" destId="{0FE19834-9938-4A4E-B5C9-A1A81746B5C3}" srcOrd="2" destOrd="0" parTransId="{F4BE3EE0-8522-4BEC-8B85-F19467CECCBD}" sibTransId="{E89F8416-D41A-4315-8C5E-56F222D3CB04}"/>
    <dgm:cxn modelId="{8813D01F-B444-4762-A4B4-31B8B1DBBC5C}" type="presParOf" srcId="{F04D698C-856B-4A3C-9743-DE1980461A2A}" destId="{90FA0C88-D777-4317-8009-35D9785E639F}" srcOrd="0" destOrd="0" presId="urn:microsoft.com/office/officeart/2005/8/layout/pList2"/>
    <dgm:cxn modelId="{C0180525-6DAA-4671-9F33-4D13FB5376FD}" type="presParOf" srcId="{F04D698C-856B-4A3C-9743-DE1980461A2A}" destId="{B77985D7-B3D7-4759-B0A1-DD778A2701AC}" srcOrd="1" destOrd="0" presId="urn:microsoft.com/office/officeart/2005/8/layout/pList2"/>
    <dgm:cxn modelId="{355CE5A4-D79E-4446-ACB0-83884CF3A41A}" type="presParOf" srcId="{B77985D7-B3D7-4759-B0A1-DD778A2701AC}" destId="{5D63560C-673E-458D-946D-DDAF0CDD7756}" srcOrd="0" destOrd="0" presId="urn:microsoft.com/office/officeart/2005/8/layout/pList2"/>
    <dgm:cxn modelId="{879E94CF-D21B-49AC-99AC-26CA1658A132}" type="presParOf" srcId="{5D63560C-673E-458D-946D-DDAF0CDD7756}" destId="{B6D391C1-90D0-41A2-8B04-A027E25B5BFD}" srcOrd="0" destOrd="0" presId="urn:microsoft.com/office/officeart/2005/8/layout/pList2"/>
    <dgm:cxn modelId="{7777F4DD-6C68-493C-92E2-0AA536E6AAA2}" type="presParOf" srcId="{5D63560C-673E-458D-946D-DDAF0CDD7756}" destId="{6945A29A-79B7-42C4-9489-88D25CFD53C7}" srcOrd="1" destOrd="0" presId="urn:microsoft.com/office/officeart/2005/8/layout/pList2"/>
    <dgm:cxn modelId="{38FA9652-32D4-4A38-AABA-2FFDA3995287}" type="presParOf" srcId="{5D63560C-673E-458D-946D-DDAF0CDD7756}" destId="{98DC8328-2959-487E-A1E2-355DAEB18A64}" srcOrd="2" destOrd="0" presId="urn:microsoft.com/office/officeart/2005/8/layout/pList2"/>
    <dgm:cxn modelId="{FDFCB87A-D51B-4A0D-8FFB-525943B94F2F}" type="presParOf" srcId="{B77985D7-B3D7-4759-B0A1-DD778A2701AC}" destId="{6E438823-F133-4689-9A93-F2CDB8D68490}" srcOrd="1" destOrd="0" presId="urn:microsoft.com/office/officeart/2005/8/layout/pList2"/>
    <dgm:cxn modelId="{42FF52DB-A59D-40F6-B480-899EF3C3A5DB}" type="presParOf" srcId="{B77985D7-B3D7-4759-B0A1-DD778A2701AC}" destId="{B3CCD060-BD45-4A51-A708-7D42AB286B9E}" srcOrd="2" destOrd="0" presId="urn:microsoft.com/office/officeart/2005/8/layout/pList2"/>
    <dgm:cxn modelId="{D8E7A969-B2F1-455B-8DE4-3754320761DC}" type="presParOf" srcId="{B3CCD060-BD45-4A51-A708-7D42AB286B9E}" destId="{FAA5CFBE-3C85-4B6D-AB9D-1AEDEE4FEC77}" srcOrd="0" destOrd="0" presId="urn:microsoft.com/office/officeart/2005/8/layout/pList2"/>
    <dgm:cxn modelId="{D0C9B785-DB54-476E-A6A7-45893F076F2A}" type="presParOf" srcId="{B3CCD060-BD45-4A51-A708-7D42AB286B9E}" destId="{EEBB1C50-F108-406C-9A0C-C2C64C09E368}" srcOrd="1" destOrd="0" presId="urn:microsoft.com/office/officeart/2005/8/layout/pList2"/>
    <dgm:cxn modelId="{A2A7D563-1195-48D2-9A21-60E6269810D0}" type="presParOf" srcId="{B3CCD060-BD45-4A51-A708-7D42AB286B9E}" destId="{DE04F706-8DBC-4E71-AA86-D8C8B49E03F2}" srcOrd="2" destOrd="0" presId="urn:microsoft.com/office/officeart/2005/8/layout/pList2"/>
    <dgm:cxn modelId="{54992717-B623-422A-AA0D-EE09CEB9D0AA}" type="presParOf" srcId="{B77985D7-B3D7-4759-B0A1-DD778A2701AC}" destId="{CBBCC3B3-C040-4750-A05D-7BE38F30FC64}" srcOrd="3" destOrd="0" presId="urn:microsoft.com/office/officeart/2005/8/layout/pList2"/>
    <dgm:cxn modelId="{1212FFA7-FB76-4237-AABC-300880BC6454}" type="presParOf" srcId="{B77985D7-B3D7-4759-B0A1-DD778A2701AC}" destId="{F14F03B9-2B20-4F9A-AD98-A5C6871232B6}" srcOrd="4" destOrd="0" presId="urn:microsoft.com/office/officeart/2005/8/layout/pList2"/>
    <dgm:cxn modelId="{A59EB868-22BE-4E44-985B-EA9E3207C209}" type="presParOf" srcId="{F14F03B9-2B20-4F9A-AD98-A5C6871232B6}" destId="{4DE05C5C-A027-45C6-BC37-444A143ADCEA}" srcOrd="0" destOrd="0" presId="urn:microsoft.com/office/officeart/2005/8/layout/pList2"/>
    <dgm:cxn modelId="{D6F833C9-F9DF-4660-9797-388648B0BA12}" type="presParOf" srcId="{F14F03B9-2B20-4F9A-AD98-A5C6871232B6}" destId="{D54BCE18-8191-4DDD-9B57-5FE71AC707CD}" srcOrd="1" destOrd="0" presId="urn:microsoft.com/office/officeart/2005/8/layout/pList2"/>
    <dgm:cxn modelId="{3DB978A9-AB28-480A-AC4A-B1DE96870C5F}" type="presParOf" srcId="{F14F03B9-2B20-4F9A-AD98-A5C6871232B6}" destId="{6CD84CB1-4F03-483B-93FF-CCD8243DD3B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A0C88-D777-4317-8009-35D9785E639F}">
      <dsp:nvSpPr>
        <dsp:cNvPr id="0" name=""/>
        <dsp:cNvSpPr/>
      </dsp:nvSpPr>
      <dsp:spPr>
        <a:xfrm>
          <a:off x="0" y="0"/>
          <a:ext cx="10740176" cy="2110527"/>
        </a:xfrm>
        <a:prstGeom prst="roundRect">
          <a:avLst>
            <a:gd name="adj" fmla="val 10000"/>
          </a:avLst>
        </a:prstGeom>
        <a:solidFill>
          <a:srgbClr val="D6DEEE">
            <a:alpha val="89804"/>
          </a:srgbClr>
        </a:solidFill>
        <a:ln w="127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C8328-2959-487E-A1E2-355DAEB18A64}">
      <dsp:nvSpPr>
        <dsp:cNvPr id="0" name=""/>
        <dsp:cNvSpPr/>
      </dsp:nvSpPr>
      <dsp:spPr>
        <a:xfrm>
          <a:off x="322205" y="281403"/>
          <a:ext cx="3154926" cy="1547719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391C1-90D0-41A2-8B04-A027E25B5BFD}">
      <dsp:nvSpPr>
        <dsp:cNvPr id="0" name=""/>
        <dsp:cNvSpPr/>
      </dsp:nvSpPr>
      <dsp:spPr>
        <a:xfrm rot="10800000">
          <a:off x="322205" y="2110526"/>
          <a:ext cx="3154926" cy="2579533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Cybercrime</a:t>
          </a:r>
          <a:r>
            <a:rPr lang="es-ES" sz="18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1800" kern="1200" dirty="0">
              <a:latin typeface="Poppins" panose="00000500000000000000" pitchFamily="2" charset="0"/>
              <a:cs typeface="Poppins" panose="00000500000000000000" pitchFamily="2" charset="0"/>
            </a:rPr>
            <a:t>(EN)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Poppins" panose="00000500000000000000" pitchFamily="2" charset="0"/>
              <a:cs typeface="Poppins" panose="00000500000000000000" pitchFamily="2" charset="0"/>
            </a:rPr>
            <a:t>5ft year students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Poppins" panose="00000500000000000000" pitchFamily="2" charset="0"/>
              <a:cs typeface="Poppins" panose="00000500000000000000" pitchFamily="2" charset="0"/>
            </a:rPr>
            <a:t>Security &amp; Defence.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i="1" kern="1200" dirty="0">
              <a:latin typeface="Poppins" panose="00000500000000000000" pitchFamily="2" charset="0"/>
              <a:cs typeface="Poppins" panose="00000500000000000000" pitchFamily="2" charset="0"/>
            </a:rPr>
            <a:t>Eva Massa Arranz</a:t>
          </a:r>
        </a:p>
      </dsp:txBody>
      <dsp:txXfrm rot="10800000">
        <a:off x="401535" y="2110526"/>
        <a:ext cx="2996266" cy="2500203"/>
      </dsp:txXfrm>
    </dsp:sp>
    <dsp:sp modelId="{DE04F706-8DBC-4E71-AA86-D8C8B49E03F2}">
      <dsp:nvSpPr>
        <dsp:cNvPr id="0" name=""/>
        <dsp:cNvSpPr/>
      </dsp:nvSpPr>
      <dsp:spPr>
        <a:xfrm>
          <a:off x="3792624" y="281403"/>
          <a:ext cx="3154926" cy="1547719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-8936"/>
            <a:satOff val="351"/>
            <a:lumOff val="-11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A5CFBE-3C85-4B6D-AB9D-1AEDEE4FEC77}">
      <dsp:nvSpPr>
        <dsp:cNvPr id="0" name=""/>
        <dsp:cNvSpPr/>
      </dsp:nvSpPr>
      <dsp:spPr>
        <a:xfrm rot="10800000">
          <a:off x="3792624" y="2110526"/>
          <a:ext cx="3154926" cy="2579533"/>
        </a:xfrm>
        <a:prstGeom prst="round2SameRect">
          <a:avLst>
            <a:gd name="adj1" fmla="val 10500"/>
            <a:gd name="adj2" fmla="val 0"/>
          </a:avLst>
        </a:prstGeom>
        <a:solidFill>
          <a:schemeClr val="accent6">
            <a:shade val="50000"/>
            <a:hueOff val="559778"/>
            <a:satOff val="-39221"/>
            <a:lumOff val="342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Cybercrime</a:t>
          </a:r>
          <a:r>
            <a:rPr lang="es-ES" sz="1800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 (ES)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2nd year students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Public International Law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i="1" kern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Antonio Alonso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10800000">
        <a:off x="3871954" y="2110526"/>
        <a:ext cx="2996266" cy="2500203"/>
      </dsp:txXfrm>
    </dsp:sp>
    <dsp:sp modelId="{6CD84CB1-4F03-483B-93FF-CCD8243DD3B1}">
      <dsp:nvSpPr>
        <dsp:cNvPr id="0" name=""/>
        <dsp:cNvSpPr/>
      </dsp:nvSpPr>
      <dsp:spPr>
        <a:xfrm>
          <a:off x="7263044" y="281403"/>
          <a:ext cx="3154926" cy="1547719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-17872"/>
            <a:satOff val="701"/>
            <a:lumOff val="-23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E05C5C-A027-45C6-BC37-444A143ADCEA}">
      <dsp:nvSpPr>
        <dsp:cNvPr id="0" name=""/>
        <dsp:cNvSpPr/>
      </dsp:nvSpPr>
      <dsp:spPr>
        <a:xfrm rot="10800000">
          <a:off x="7263044" y="2110526"/>
          <a:ext cx="3154926" cy="257953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Poppins" panose="00000500000000000000" pitchFamily="2" charset="0"/>
              <a:cs typeface="Poppins" panose="00000500000000000000" pitchFamily="2" charset="0"/>
            </a:rPr>
            <a:t>Freedom </a:t>
          </a:r>
          <a:r>
            <a:rPr lang="es-ES" sz="18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of</a:t>
          </a:r>
          <a:r>
            <a:rPr lang="es-ES" sz="18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18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Expression</a:t>
          </a:r>
          <a:r>
            <a:rPr lang="es-ES" sz="1800" b="1" kern="120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s-ES" sz="1800" kern="1200">
              <a:latin typeface="Poppins" panose="00000500000000000000" pitchFamily="2" charset="0"/>
              <a:cs typeface="Poppins" panose="00000500000000000000" pitchFamily="2" charset="0"/>
            </a:rPr>
            <a:t>(</a:t>
          </a:r>
          <a:r>
            <a:rPr lang="es-ES" sz="1800" kern="1200" dirty="0">
              <a:latin typeface="Poppins" panose="00000500000000000000" pitchFamily="2" charset="0"/>
              <a:cs typeface="Poppins" panose="00000500000000000000" pitchFamily="2" charset="0"/>
            </a:rPr>
            <a:t>ES)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Poppins" panose="00000500000000000000" pitchFamily="2" charset="0"/>
              <a:cs typeface="Poppins" panose="00000500000000000000" pitchFamily="2" charset="0"/>
            </a:rPr>
            <a:t>5ft year students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Poppins" panose="00000500000000000000" pitchFamily="2" charset="0"/>
              <a:cs typeface="Poppins" panose="00000500000000000000" pitchFamily="2" charset="0"/>
            </a:rPr>
            <a:t>Europe beyond the EU. Neighbourhood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i="1" kern="1200" dirty="0">
              <a:latin typeface="Poppins" panose="00000500000000000000" pitchFamily="2" charset="0"/>
              <a:cs typeface="Poppins" panose="00000500000000000000" pitchFamily="2" charset="0"/>
            </a:rPr>
            <a:t>Luis Rodrigo de Castro</a:t>
          </a:r>
        </a:p>
      </dsp:txBody>
      <dsp:txXfrm rot="10800000">
        <a:off x="7342374" y="2110526"/>
        <a:ext cx="2996266" cy="2500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4C92B-6A45-864A-B429-22A9039765DA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C3C4-9460-4343-9283-24A378E27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5FE6-BEE9-465E-9202-2D200EDE749C}" type="datetimeFigureOut">
              <a:rPr lang="en-US" noProof="0" smtClean="0"/>
              <a:t>7/1/2026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E8F2A-B3D4-43F2-B39B-CD77F64A1950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3"/>
            <a:ext cx="11944014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noProof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40" y="3802065"/>
            <a:ext cx="9784080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40" y="4294303"/>
            <a:ext cx="9784080" cy="1737360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40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3026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99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40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23026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5999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0" y="0"/>
            <a:ext cx="58928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93776"/>
            <a:ext cx="5170715" cy="1089529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499" y="2061165"/>
            <a:ext cx="5045529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1499" y="2708227"/>
            <a:ext cx="5045529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87" y="124955"/>
            <a:ext cx="11953415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noProof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0" y="4581492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Section Header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tx1"/>
                </a:solidFill>
              </a:rPr>
              <a:pPr/>
              <a:t>‹#›</a:t>
            </a:fld>
            <a:endParaRPr 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6314" y="1825625"/>
            <a:ext cx="5306787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389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4043"/>
            <a:ext cx="3932237" cy="108952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500215"/>
            <a:ext cx="6172200" cy="536877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4043"/>
            <a:ext cx="3932237" cy="108952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0215"/>
            <a:ext cx="6172200" cy="53687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0" y="136525"/>
            <a:ext cx="11950700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7500" y="4022725"/>
            <a:ext cx="10033000" cy="1236236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  <a:p>
            <a:pPr lvl="0"/>
            <a:endParaRPr lang="en-US" noProof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0" y="3269342"/>
            <a:ext cx="1155366" cy="2576090"/>
          </a:xfrm>
          <a:noFill/>
        </p:spPr>
        <p:txBody>
          <a:bodyPr wrap="square" lIns="182880" tIns="182880" rIns="182880" bIns="91440">
            <a:spAutoFit/>
          </a:bodyPr>
          <a:lstStyle>
            <a:lvl1pPr marL="0" indent="0">
              <a:buNone/>
              <a:defRPr sz="1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3"/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noProof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11008895" y="6220326"/>
            <a:ext cx="866273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4907643" cy="701731"/>
          </a:xfrm>
        </p:spPr>
        <p:txBody>
          <a:bodyPr vert="horz" wrap="square" lIns="91440" tIns="45720" rIns="91440" bIns="45720" rtlCol="0" anchor="b">
            <a:spAutoFit/>
          </a:bodyPr>
          <a:lstStyle>
            <a:lvl1pPr>
              <a:defRPr lang="en-GB" sz="4400" b="1" spc="-15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2" y="4587876"/>
            <a:ext cx="11944014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Section Header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3860800"/>
            <a:ext cx="9666514" cy="1686720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Section Header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5610170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38900" y="1463346"/>
            <a:ext cx="5181600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38898" y="2149311"/>
            <a:ext cx="5181601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6314" y="1463346"/>
            <a:ext cx="5306787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314" y="2149311"/>
            <a:ext cx="5306789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20114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1500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0114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253331"/>
            <a:ext cx="11174186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1" kern="1200" spc="-6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0" userDrawn="1">
          <p15:clr>
            <a:srgbClr val="F26B43"/>
          </p15:clr>
        </p15:guide>
        <p15:guide id="4" pos="732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B55D81E-560F-4854-A524-C522EA1EA9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25625" b="25625"/>
          <a:stretch>
            <a:fillRect/>
          </a:stretch>
        </p:blipFill>
        <p:spPr>
          <a:prstGeom prst="rect">
            <a:avLst/>
          </a:prstGeom>
          <a:solidFill>
            <a:prstClr val="white">
              <a:lumMod val="95000"/>
            </a:prstClr>
          </a:solidFill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4D75ADA-FE03-DAD7-AF7A-CCD26586D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871" y="5758456"/>
            <a:ext cx="9144000" cy="377026"/>
          </a:xfrm>
        </p:spPr>
        <p:txBody>
          <a:bodyPr/>
          <a:lstStyle/>
          <a:p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cs typeface="Poppins" panose="00000500000000000000" pitchFamily="2" charset="0"/>
              </a:rPr>
              <a:t>Eva Massa Arranz</a:t>
            </a:r>
            <a:endParaRPr lang="en-GB" sz="2000" dirty="0">
              <a:solidFill>
                <a:srgbClr val="002060"/>
              </a:solidFill>
              <a:latin typeface="Daytona" panose="020B0604030500040204" pitchFamily="34" charset="0"/>
              <a:cs typeface="Poppins" panose="00000500000000000000" pitchFamily="2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186B79-CCE8-62C4-356E-EA56E7DFB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870" y="4649074"/>
            <a:ext cx="11192329" cy="95410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800" dirty="0">
                <a:solidFill>
                  <a:srgbClr val="007FA2"/>
                </a:solidFill>
                <a:latin typeface="Daytona" panose="020B0604030500040204" pitchFamily="34" charset="0"/>
                <a:cs typeface="Poppins" panose="00000500000000000000" pitchFamily="2" charset="0"/>
              </a:rPr>
              <a:t>Integrating HELP courses into university curricula – the Spanish experience</a:t>
            </a:r>
          </a:p>
        </p:txBody>
      </p:sp>
    </p:spTree>
    <p:extLst>
      <p:ext uri="{BB962C8B-B14F-4D97-AF65-F5344CB8AC3E}">
        <p14:creationId xmlns:p14="http://schemas.microsoft.com/office/powerpoint/2010/main" val="1613769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F357FAC-7E97-E15C-B3DD-F68038F43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527423-2096-FF27-CAB3-62C5841C0EDD}"/>
              </a:ext>
            </a:extLst>
          </p:cNvPr>
          <p:cNvSpPr txBox="1"/>
          <p:nvPr/>
        </p:nvSpPr>
        <p:spPr>
          <a:xfrm>
            <a:off x="3048473" y="3245754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EF36B37-312C-E21D-511D-5F06C6288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749" y="1023283"/>
            <a:ext cx="5635385" cy="49885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1F0C7A-1C33-A6A5-8ED9-4214F1DA1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" y="955889"/>
            <a:ext cx="5775412" cy="505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CF4B1-CEAC-ED3F-4FB7-BBF4177EB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BED937A-D21B-8516-6C13-7F290AA78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Next steps</a:t>
            </a:r>
            <a:endParaRPr lang="en-GB" sz="2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34D0C5-5D7E-9F29-BD8D-F6E696328139}"/>
              </a:ext>
            </a:extLst>
          </p:cNvPr>
          <p:cNvSpPr txBox="1"/>
          <p:nvPr/>
        </p:nvSpPr>
        <p:spPr>
          <a:xfrm>
            <a:off x="3048473" y="3245754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706CE6-0A64-9136-3C55-3AD325B6A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22796"/>
            <a:ext cx="5208106" cy="3906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29B2D0-59B9-5E5C-C6FB-78C773400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56" y="1622796"/>
            <a:ext cx="4608407" cy="16713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FB2E79-B24F-2BAE-20E8-DE72F0BA2021}"/>
              </a:ext>
            </a:extLst>
          </p:cNvPr>
          <p:cNvSpPr/>
          <p:nvPr/>
        </p:nvSpPr>
        <p:spPr>
          <a:xfrm>
            <a:off x="806489" y="3294111"/>
            <a:ext cx="4608407" cy="62474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Daytona" panose="020B0604030500040204" pitchFamily="34" charset="0"/>
              </a:rPr>
              <a:t>AULA Council of Europe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622112-E7F5-B608-B37A-3EC53EBDB460}"/>
              </a:ext>
            </a:extLst>
          </p:cNvPr>
          <p:cNvSpPr txBox="1"/>
          <p:nvPr/>
        </p:nvSpPr>
        <p:spPr>
          <a:xfrm>
            <a:off x="806489" y="5316258"/>
            <a:ext cx="4854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Poppins" panose="00000500000000000000" pitchFamily="2" charset="0"/>
                <a:cs typeface="Poppins" panose="00000500000000000000" pitchFamily="2" charset="0"/>
              </a:rPr>
              <a:t>New HELP Courses 2026/2027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50B75-52F7-CEC9-BB53-E9AEC760E891}"/>
              </a:ext>
            </a:extLst>
          </p:cNvPr>
          <p:cNvSpPr txBox="1"/>
          <p:nvPr/>
        </p:nvSpPr>
        <p:spPr>
          <a:xfrm>
            <a:off x="806488" y="4386724"/>
            <a:ext cx="4854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Poppins" panose="00000500000000000000" pitchFamily="2" charset="0"/>
                <a:cs typeface="Poppins" panose="00000500000000000000" pitchFamily="2" charset="0"/>
              </a:rPr>
              <a:t>Cooperation IRE-UKR-SPA</a:t>
            </a:r>
          </a:p>
        </p:txBody>
      </p:sp>
    </p:spTree>
    <p:extLst>
      <p:ext uri="{BB962C8B-B14F-4D97-AF65-F5344CB8AC3E}">
        <p14:creationId xmlns:p14="http://schemas.microsoft.com/office/powerpoint/2010/main" val="2145704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DCAC7-8BC6-E9A8-8657-B4BB7D12E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B52326-7305-C4E8-5A3F-E50426BE0F9B}"/>
              </a:ext>
            </a:extLst>
          </p:cNvPr>
          <p:cNvSpPr txBox="1"/>
          <p:nvPr/>
        </p:nvSpPr>
        <p:spPr>
          <a:xfrm>
            <a:off x="3048473" y="3245754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4B7ECC-B164-1F06-AE12-656DF19EF8FC}"/>
              </a:ext>
            </a:extLst>
          </p:cNvPr>
          <p:cNvSpPr/>
          <p:nvPr/>
        </p:nvSpPr>
        <p:spPr>
          <a:xfrm>
            <a:off x="2094931" y="1241946"/>
            <a:ext cx="8093123" cy="224505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"That the powerful play goes on, and you may contribute a verse. What will your verse be?“</a:t>
            </a:r>
          </a:p>
          <a:p>
            <a:pPr algn="ctr"/>
            <a:endParaRPr lang="en-GB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r"/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(Dead Poets Society)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FAD277-80B8-7217-C74D-734D9C374FBF}"/>
              </a:ext>
            </a:extLst>
          </p:cNvPr>
          <p:cNvSpPr txBox="1"/>
          <p:nvPr/>
        </p:nvSpPr>
        <p:spPr>
          <a:xfrm>
            <a:off x="3568891" y="4080681"/>
            <a:ext cx="4585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4618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C78D8-522B-43A2-F05F-8287184A9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B50B269-CFA0-D07C-B98E-9C390551F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907" y="463022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Why?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50879F-F281-76A5-39D1-0967E7F517AE}"/>
              </a:ext>
            </a:extLst>
          </p:cNvPr>
          <p:cNvSpPr/>
          <p:nvPr/>
        </p:nvSpPr>
        <p:spPr>
          <a:xfrm>
            <a:off x="3221372" y="2630629"/>
            <a:ext cx="125571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45BA7-3782-91F3-3A8A-19E3175B6E8E}"/>
              </a:ext>
            </a:extLst>
          </p:cNvPr>
          <p:cNvSpPr txBox="1"/>
          <p:nvPr/>
        </p:nvSpPr>
        <p:spPr>
          <a:xfrm>
            <a:off x="687220" y="1425556"/>
            <a:ext cx="821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FA2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University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students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are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future legal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professionals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n-GB" sz="20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33C6D8-44E3-2A76-1E15-6803AA5BB910}"/>
              </a:ext>
            </a:extLst>
          </p:cNvPr>
          <p:cNvSpPr txBox="1"/>
          <p:nvPr/>
        </p:nvSpPr>
        <p:spPr>
          <a:xfrm>
            <a:off x="687220" y="3796452"/>
            <a:ext cx="821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FA2"/>
              </a:buClr>
              <a:buFont typeface="Wingdings" panose="05000000000000000000" pitchFamily="2" charset="2"/>
              <a:buChar char="Ø"/>
            </a:pP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Learning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+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certification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n-GB" sz="20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9A6BD5-906F-CE37-A60B-3A5327E5DE19}"/>
              </a:ext>
            </a:extLst>
          </p:cNvPr>
          <p:cNvSpPr txBox="1"/>
          <p:nvPr/>
        </p:nvSpPr>
        <p:spPr>
          <a:xfrm>
            <a:off x="687219" y="2945770"/>
            <a:ext cx="10756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FA2"/>
              </a:buClr>
              <a:buFont typeface="Wingdings" panose="05000000000000000000" pitchFamily="2" charset="2"/>
              <a:buChar char="Ø"/>
            </a:pP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Interest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current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topics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cybercrime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; AI;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freedom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expression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;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hate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speech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… </a:t>
            </a:r>
            <a:endParaRPr lang="en-GB" sz="20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5F9EAE-F29A-4632-D1E9-63C11C7752F1}"/>
              </a:ext>
            </a:extLst>
          </p:cNvPr>
          <p:cNvSpPr txBox="1"/>
          <p:nvPr/>
        </p:nvSpPr>
        <p:spPr>
          <a:xfrm>
            <a:off x="687220" y="2185663"/>
            <a:ext cx="821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FA2"/>
              </a:buClr>
              <a:buFont typeface="Wingdings" panose="05000000000000000000" pitchFamily="2" charset="2"/>
              <a:buChar char="Ø"/>
            </a:pP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Lacuna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traditional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studies</a:t>
            </a:r>
            <a:r>
              <a:rPr lang="es-ES" sz="20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n-GB" sz="20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5" name="Picture 14" descr="230+ Attentive College Students During Graduation Stock Photos, Pictures &amp;  Royalty-Free Images - iStock">
            <a:extLst>
              <a:ext uri="{FF2B5EF4-FFF2-40B4-BE49-F238E27FC236}">
                <a16:creationId xmlns:a16="http://schemas.microsoft.com/office/drawing/2014/main" id="{F3B0F2E0-CBD9-B9A0-089D-77E22BD6C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211" y="3665926"/>
            <a:ext cx="3372035" cy="27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3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How?</a:t>
            </a:r>
            <a:endParaRPr lang="en-GB" sz="2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pic>
        <p:nvPicPr>
          <p:cNvPr id="4" name="Picture 3" descr="Universidad CEU San Pablo: Programas, Admisiones | educations.com">
            <a:extLst>
              <a:ext uri="{FF2B5EF4-FFF2-40B4-BE49-F238E27FC236}">
                <a16:creationId xmlns:a16="http://schemas.microsoft.com/office/drawing/2014/main" id="{87EA4177-2137-6F0A-210C-C1CA8282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764" y="911561"/>
            <a:ext cx="4289919" cy="179104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 descr="La Universidad CEU San Pablo se une a la asesoría jurídica de Corazón y  Manos – Asociación Corazón y Manos">
            <a:extLst>
              <a:ext uri="{FF2B5EF4-FFF2-40B4-BE49-F238E27FC236}">
                <a16:creationId xmlns:a16="http://schemas.microsoft.com/office/drawing/2014/main" id="{762359E1-5D01-4BC1-B41E-52EF67822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82" y="3157544"/>
            <a:ext cx="5535764" cy="2875721"/>
          </a:xfrm>
          <a:prstGeom prst="rect">
            <a:avLst/>
          </a:prstGeom>
        </p:spPr>
      </p:pic>
      <p:pic>
        <p:nvPicPr>
          <p:cNvPr id="8" name="Picture 7" descr="Los asistentes al acto de inauguración, ayer en el nuevo edificio.">
            <a:extLst>
              <a:ext uri="{FF2B5EF4-FFF2-40B4-BE49-F238E27FC236}">
                <a16:creationId xmlns:a16="http://schemas.microsoft.com/office/drawing/2014/main" id="{AB1787F4-4387-0515-FFAF-B63398F32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961" y="3040721"/>
            <a:ext cx="4821794" cy="3109366"/>
          </a:xfrm>
          <a:prstGeom prst="rect">
            <a:avLst/>
          </a:prstGeom>
        </p:spPr>
      </p:pic>
      <p:pic>
        <p:nvPicPr>
          <p:cNvPr id="9" name="Picture 8" descr="nuevo logo del Ayuntamiento de Madrid ...">
            <a:extLst>
              <a:ext uri="{FF2B5EF4-FFF2-40B4-BE49-F238E27FC236}">
                <a16:creationId xmlns:a16="http://schemas.microsoft.com/office/drawing/2014/main" id="{AA9C2168-CD7F-8C25-F53F-0C7F5C7E6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359" y="1867812"/>
            <a:ext cx="1538717" cy="764520"/>
          </a:xfrm>
          <a:prstGeom prst="rect">
            <a:avLst/>
          </a:prstGeom>
        </p:spPr>
      </p:pic>
      <p:pic>
        <p:nvPicPr>
          <p:cNvPr id="11" name="Picture 10" descr="Bandera de España - Wikipedia, la enciclopedia libre">
            <a:extLst>
              <a:ext uri="{FF2B5EF4-FFF2-40B4-BE49-F238E27FC236}">
                <a16:creationId xmlns:a16="http://schemas.microsoft.com/office/drawing/2014/main" id="{3BD245E6-F8F6-59F3-BAAF-84184A784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6214" y="1866426"/>
            <a:ext cx="1254264" cy="836176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2A73C754-3E99-6BAE-22E1-17B3F8FB4C87}"/>
              </a:ext>
            </a:extLst>
          </p:cNvPr>
          <p:cNvSpPr/>
          <p:nvPr/>
        </p:nvSpPr>
        <p:spPr>
          <a:xfrm>
            <a:off x="9655791" y="550228"/>
            <a:ext cx="1964709" cy="1708475"/>
          </a:xfrm>
          <a:prstGeom prst="star5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8443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71CD-E554-1822-D60E-725A9E11A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FB7797F-7A62-69CA-7DF0-AE06E3DA8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How?</a:t>
            </a:r>
            <a:endParaRPr lang="en-GB" sz="2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64CC9B-3984-E516-4A03-9F9339F03546}"/>
              </a:ext>
            </a:extLst>
          </p:cNvPr>
          <p:cNvSpPr txBox="1"/>
          <p:nvPr/>
        </p:nvSpPr>
        <p:spPr>
          <a:xfrm>
            <a:off x="698579" y="1139250"/>
            <a:ext cx="8638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Poppins" panose="00000500000000000000" pitchFamily="2" charset="0"/>
                <a:cs typeface="Poppins" panose="00000500000000000000" pitchFamily="2" charset="0"/>
              </a:rPr>
              <a:t>Degree in Law, International </a:t>
            </a:r>
            <a:r>
              <a:rPr lang="es-ES" sz="2000" dirty="0" err="1">
                <a:latin typeface="Poppins" panose="00000500000000000000" pitchFamily="2" charset="0"/>
                <a:cs typeface="Poppins" panose="00000500000000000000" pitchFamily="2" charset="0"/>
              </a:rPr>
              <a:t>relations</a:t>
            </a:r>
            <a:r>
              <a:rPr lang="es-ES" sz="2000" dirty="0">
                <a:latin typeface="Poppins" panose="00000500000000000000" pitchFamily="2" charset="0"/>
                <a:cs typeface="Poppins" panose="00000500000000000000" pitchFamily="2" charset="0"/>
              </a:rPr>
              <a:t> &amp; EU. 2025/2026.</a:t>
            </a: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6DA24B7-988E-7EF2-AD72-4C3B17A366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9244328"/>
              </p:ext>
            </p:extLst>
          </p:nvPr>
        </p:nvGraphicFramePr>
        <p:xfrm>
          <a:off x="698579" y="1686813"/>
          <a:ext cx="10740176" cy="4690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1E33A5B-4CF3-BAE4-D4D8-2D52964C82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4683" y="2052150"/>
            <a:ext cx="2516020" cy="14222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401C7E-E725-6222-1274-C921FA284A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6990" y="2049525"/>
            <a:ext cx="2590327" cy="14222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0BD60C-683C-0E42-A797-2EF87D9A87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0657" y="2049525"/>
            <a:ext cx="2516020" cy="142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4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C9164-E260-8697-B8C9-6248D162F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DAA83C6-4F68-E689-5286-F27DF467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How?</a:t>
            </a:r>
            <a:endParaRPr lang="en-GB" sz="2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987C34-26D0-CBCE-1982-B47D868BBA9A}"/>
              </a:ext>
            </a:extLst>
          </p:cNvPr>
          <p:cNvSpPr txBox="1"/>
          <p:nvPr/>
        </p:nvSpPr>
        <p:spPr>
          <a:xfrm>
            <a:off x="653141" y="1506458"/>
            <a:ext cx="649167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Self-</a:t>
            </a:r>
            <a:r>
              <a:rPr lang="es-ES" dirty="0" err="1">
                <a:latin typeface="Poppins" panose="00000500000000000000" pitchFamily="2" charset="0"/>
                <a:cs typeface="Poppins" panose="00000500000000000000" pitchFamily="2" charset="0"/>
              </a:rPr>
              <a:t>learning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dirty="0" err="1">
                <a:latin typeface="Poppins" panose="00000500000000000000" pitchFamily="2" charset="0"/>
                <a:cs typeface="Poppins" panose="00000500000000000000" pitchFamily="2" charset="0"/>
              </a:rPr>
              <a:t>version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 err="1">
                <a:latin typeface="Poppins" panose="00000500000000000000" pitchFamily="2" charset="0"/>
                <a:cs typeface="Poppins" panose="00000500000000000000" pitchFamily="2" charset="0"/>
              </a:rPr>
              <a:t>Integrated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 in </a:t>
            </a:r>
            <a:r>
              <a:rPr lang="es-ES" dirty="0" err="1">
                <a:latin typeface="Poppins" panose="00000500000000000000" pitchFamily="2" charset="0"/>
                <a:cs typeface="Poppins" panose="00000500000000000000" pitchFamily="2" charset="0"/>
              </a:rPr>
              <a:t>the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dirty="0" err="1">
                <a:latin typeface="Poppins" panose="00000500000000000000" pitchFamily="2" charset="0"/>
                <a:cs typeface="Poppins" panose="00000500000000000000" pitchFamily="2" charset="0"/>
              </a:rPr>
              <a:t>official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dirty="0" err="1">
                <a:latin typeface="Poppins" panose="00000500000000000000" pitchFamily="2" charset="0"/>
                <a:cs typeface="Poppins" panose="00000500000000000000" pitchFamily="2" charset="0"/>
              </a:rPr>
              <a:t>curriculum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Complementary to modules´ topics. (20%).</a:t>
            </a: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Guided/monitored by tutor.</a:t>
            </a: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Final assessment.</a:t>
            </a: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Certificate of accomplishment signed by  </a:t>
            </a:r>
            <a:r>
              <a:rPr lang="en-GB" dirty="0" err="1">
                <a:latin typeface="Poppins" panose="00000500000000000000" pitchFamily="2" charset="0"/>
                <a:cs typeface="Poppins" panose="00000500000000000000" pitchFamily="2" charset="0"/>
              </a:rPr>
              <a:t>CoE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 &amp; CEU.</a:t>
            </a: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Course open for research.</a:t>
            </a:r>
          </a:p>
          <a:p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67DA6B-BF2D-22F6-7102-CBAD3EC0D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609" y="795680"/>
            <a:ext cx="4492250" cy="25150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F4993C-FF4F-9450-889E-7FC48FA13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017" y="3727049"/>
            <a:ext cx="3759639" cy="243047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86282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4C1DF-868E-5DA9-D6CD-7AE665FE2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7AD3347-BA32-B7B6-D211-5FC7948CF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The launch </a:t>
            </a:r>
            <a:r>
              <a:rPr lang="en-US" sz="1800" dirty="0">
                <a:solidFill>
                  <a:srgbClr val="007FA2"/>
                </a:solidFill>
                <a:latin typeface="Daytona" panose="020B0604030500040204" pitchFamily="34" charset="0"/>
              </a:rPr>
              <a:t>(Madrid, 30/09/2025)</a:t>
            </a:r>
            <a:endParaRPr lang="en-GB" sz="1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193654-C8EB-AF92-57E9-422550A52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43" y="1120263"/>
            <a:ext cx="4741708" cy="29986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CE151A-BAA7-E91E-CB2F-46B69A892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464" y="850286"/>
            <a:ext cx="4260793" cy="50336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617887-83B2-C4DA-C9ED-54089F7C6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319" y="3855393"/>
            <a:ext cx="4144264" cy="311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65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FFAC1-5CD5-465E-C32D-961EF6A41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5560850-6C85-7DD1-D21A-6F91457D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Challenges</a:t>
            </a:r>
            <a:endParaRPr lang="en-GB" sz="2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083805-4945-5633-29CA-491655E0AAD8}"/>
              </a:ext>
            </a:extLst>
          </p:cNvPr>
          <p:cNvSpPr txBox="1"/>
          <p:nvPr/>
        </p:nvSpPr>
        <p:spPr>
          <a:xfrm>
            <a:off x="1016491" y="1919673"/>
            <a:ext cx="84965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Agreement between </a:t>
            </a:r>
            <a:r>
              <a:rPr lang="en-GB" dirty="0" err="1">
                <a:latin typeface="Poppins" panose="00000500000000000000" pitchFamily="2" charset="0"/>
                <a:cs typeface="Poppins" panose="00000500000000000000" pitchFamily="2" charset="0"/>
              </a:rPr>
              <a:t>CoE</a:t>
            </a: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 &amp; university.</a:t>
            </a: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Level of knowledge.</a:t>
            </a: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Tutor´s skills &amp; commitment.</a:t>
            </a: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Adaptation.</a:t>
            </a: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Forum.</a:t>
            </a: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Assessment.</a:t>
            </a: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Clr>
                <a:srgbClr val="007FA2"/>
              </a:buClr>
              <a:buFont typeface="Arial" panose="020B0604020202020204" pitchFamily="34" charset="0"/>
              <a:buChar char="•"/>
            </a:pPr>
            <a:endParaRPr lang="en-GB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67B3D4-B9E7-1516-6E8C-D55DB74A9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89" y="1486684"/>
            <a:ext cx="4223852" cy="388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04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CEDC3-3314-6116-6B24-64BED5000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750ADD7-509E-7C7F-3503-7AFC16F8E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50228"/>
            <a:ext cx="11174186" cy="490904"/>
          </a:xfrm>
        </p:spPr>
        <p:txBody>
          <a:bodyPr/>
          <a:lstStyle/>
          <a:p>
            <a:r>
              <a:rPr lang="en-US" sz="2800" dirty="0">
                <a:solidFill>
                  <a:srgbClr val="007FA2"/>
                </a:solidFill>
                <a:latin typeface="Daytona" panose="020B0604030500040204" pitchFamily="34" charset="0"/>
              </a:rPr>
              <a:t>Results</a:t>
            </a:r>
            <a:endParaRPr lang="en-GB" sz="2800" dirty="0">
              <a:solidFill>
                <a:srgbClr val="007FA2"/>
              </a:solidFill>
              <a:latin typeface="Daytona" panose="020B0604030500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FA130-FF93-6A24-4C4A-3CE446DD4476}"/>
              </a:ext>
            </a:extLst>
          </p:cNvPr>
          <p:cNvSpPr txBox="1"/>
          <p:nvPr/>
        </p:nvSpPr>
        <p:spPr>
          <a:xfrm>
            <a:off x="3048473" y="3245754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DEC6C2FD-81E8-6C81-225C-2745CC916021}"/>
              </a:ext>
            </a:extLst>
          </p:cNvPr>
          <p:cNvSpPr/>
          <p:nvPr/>
        </p:nvSpPr>
        <p:spPr>
          <a:xfrm>
            <a:off x="1341782" y="1398817"/>
            <a:ext cx="2873827" cy="1515213"/>
          </a:xfrm>
          <a:prstGeom prst="cloud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rgbClr val="002060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b="1" dirty="0">
                <a:solidFill>
                  <a:srgbClr val="00206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103 </a:t>
            </a:r>
            <a:r>
              <a:rPr lang="en-GB" sz="2000" b="1" dirty="0">
                <a:solidFill>
                  <a:srgbClr val="00206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students</a:t>
            </a:r>
            <a:endParaRPr lang="en-GB" sz="20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F7E417D4-EF4D-3E21-AC14-CF623C76E2B4}"/>
              </a:ext>
            </a:extLst>
          </p:cNvPr>
          <p:cNvSpPr/>
          <p:nvPr/>
        </p:nvSpPr>
        <p:spPr>
          <a:xfrm>
            <a:off x="8502453" y="1495819"/>
            <a:ext cx="3038297" cy="1492969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Familiarised with </a:t>
            </a:r>
            <a:r>
              <a:rPr lang="en-GB" sz="2000" b="1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CoE</a:t>
            </a:r>
            <a:endParaRPr lang="en-GB" sz="2000" b="1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D9844B4E-E418-04F4-C2B9-EA50BC341163}"/>
              </a:ext>
            </a:extLst>
          </p:cNvPr>
          <p:cNvSpPr/>
          <p:nvPr/>
        </p:nvSpPr>
        <p:spPr>
          <a:xfrm>
            <a:off x="3996476" y="4293754"/>
            <a:ext cx="4108175" cy="2050547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 </a:t>
            </a:r>
            <a:r>
              <a:rPr lang="en-GB" sz="20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Self-learning &amp; time management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36A41D05-B473-DE61-55AF-15B48CEB22B2}"/>
              </a:ext>
            </a:extLst>
          </p:cNvPr>
          <p:cNvSpPr/>
          <p:nvPr/>
        </p:nvSpPr>
        <p:spPr>
          <a:xfrm>
            <a:off x="4925549" y="1538972"/>
            <a:ext cx="2917373" cy="1605190"/>
          </a:xfrm>
          <a:prstGeom prst="cloud">
            <a:avLst/>
          </a:prstGeom>
          <a:solidFill>
            <a:srgbClr val="69C2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90488" algn="ctr"/>
            <a:r>
              <a:rPr lang="es-ES" sz="2000" b="1" dirty="0">
                <a:solidFill>
                  <a:srgbClr val="00206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86,91% Success </a:t>
            </a:r>
            <a:r>
              <a:rPr lang="es-ES" sz="2000" b="1" dirty="0" err="1">
                <a:solidFill>
                  <a:srgbClr val="00206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rate</a:t>
            </a:r>
            <a:endParaRPr lang="en-GB" sz="20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654F70E5-85B9-9D40-456E-85F4DD6BB57B}"/>
              </a:ext>
            </a:extLst>
          </p:cNvPr>
          <p:cNvSpPr/>
          <p:nvPr/>
        </p:nvSpPr>
        <p:spPr>
          <a:xfrm>
            <a:off x="8638523" y="3579255"/>
            <a:ext cx="3180523" cy="1782926"/>
          </a:xfrm>
          <a:prstGeom prst="cloud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Helped research final thesis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445F4EFD-AE13-47F4-56C7-2B9DE396086F}"/>
              </a:ext>
            </a:extLst>
          </p:cNvPr>
          <p:cNvSpPr/>
          <p:nvPr/>
        </p:nvSpPr>
        <p:spPr>
          <a:xfrm>
            <a:off x="607234" y="3716678"/>
            <a:ext cx="2946244" cy="1712187"/>
          </a:xfrm>
          <a:prstGeom prst="cloud">
            <a:avLst/>
          </a:prstGeom>
          <a:solidFill>
            <a:srgbClr val="E161C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Learned about the topic</a:t>
            </a:r>
          </a:p>
        </p:txBody>
      </p:sp>
    </p:spTree>
    <p:extLst>
      <p:ext uri="{BB962C8B-B14F-4D97-AF65-F5344CB8AC3E}">
        <p14:creationId xmlns:p14="http://schemas.microsoft.com/office/powerpoint/2010/main" val="104877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46A2E4B-1FA2-FADB-C341-376ACBA97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CCC23E-8272-BB29-2DB1-F7D5F083EC5C}"/>
              </a:ext>
            </a:extLst>
          </p:cNvPr>
          <p:cNvSpPr txBox="1"/>
          <p:nvPr/>
        </p:nvSpPr>
        <p:spPr>
          <a:xfrm>
            <a:off x="3048473" y="3245754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FC00CB-1E32-4704-8886-16E649E60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37" y="298084"/>
            <a:ext cx="6243059" cy="34247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1C5E45D-545E-2D99-7A08-B4999697C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30" y="847277"/>
            <a:ext cx="5779651" cy="326534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0DCF5F6-07D0-85B5-8CBA-C192F8710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37" y="1573363"/>
            <a:ext cx="6285055" cy="362705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7A23810-3EBC-539A-E362-87FDA59C2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137" y="1794158"/>
            <a:ext cx="6352299" cy="385728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3F40087-FEBD-F681-16D7-85329C06C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617" y="1943751"/>
            <a:ext cx="5852680" cy="406697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83FB4E0-3756-EFF1-AAED-6D5D198864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278" y="2010441"/>
            <a:ext cx="8292499" cy="471746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8BA6825-4CB5-5DAD-3EEF-AF7A475F3B8A}"/>
              </a:ext>
            </a:extLst>
          </p:cNvPr>
          <p:cNvSpPr txBox="1"/>
          <p:nvPr/>
        </p:nvSpPr>
        <p:spPr>
          <a:xfrm>
            <a:off x="3048473" y="3245754"/>
            <a:ext cx="60969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371F40-1D25-1FA4-E082-C982197ED7E4}"/>
              </a:ext>
            </a:extLst>
          </p:cNvPr>
          <p:cNvSpPr txBox="1"/>
          <p:nvPr/>
        </p:nvSpPr>
        <p:spPr>
          <a:xfrm>
            <a:off x="7130401" y="206457"/>
            <a:ext cx="44156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b="1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UN PAÍS A LA ALTURA DE SU GENTE | </a:t>
            </a:r>
            <a:r>
              <a:rPr lang="en-GB" b="1" i="0" dirty="0" err="1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Reportaje</a:t>
            </a:r>
            <a:r>
              <a:rPr lang="en-GB" b="1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b="1" i="0" dirty="0" err="1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sobre</a:t>
            </a:r>
            <a:r>
              <a:rPr lang="en-GB" b="1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las </a:t>
            </a:r>
            <a:r>
              <a:rPr lang="en-GB" b="1" i="0" dirty="0" err="1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protestas</a:t>
            </a:r>
            <a:r>
              <a:rPr lang="en-GB" b="1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de la Generación Z </a:t>
            </a:r>
            <a:r>
              <a:rPr lang="en-GB" b="1" i="0" dirty="0" err="1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en</a:t>
            </a:r>
            <a:r>
              <a:rPr lang="en-GB" b="1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Marruecos</a:t>
            </a:r>
          </a:p>
          <a:p>
            <a:pPr algn="ctr"/>
            <a:endParaRPr lang="en-GB" b="1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GB" dirty="0">
                <a:latin typeface="Poppins" panose="00000500000000000000" pitchFamily="2" charset="0"/>
                <a:cs typeface="Poppins" panose="00000500000000000000" pitchFamily="2" charset="0"/>
              </a:rPr>
              <a:t>(A COUNTRY THAT LIVES UP TO ITS PEOPLE | Report on the Generation Z protests in Morocco)</a:t>
            </a:r>
          </a:p>
        </p:txBody>
      </p:sp>
    </p:spTree>
    <p:extLst>
      <p:ext uri="{BB962C8B-B14F-4D97-AF65-F5344CB8AC3E}">
        <p14:creationId xmlns:p14="http://schemas.microsoft.com/office/powerpoint/2010/main" val="419740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89715846_Ocean presentation_RVA_v4.potx" id="{354FE8D4-E883-4E79-A422-6A1915D44872}" vid="{AAC9F203-D7BC-4B95-936D-67F55828A5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8E2C315-492F-482C-BE04-955377E16A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3D7A05-DE9A-4773-A113-AAE964924F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9B7651-08C1-49A1-AFE9-4E4CD342176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presentation</Template>
  <TotalTime>965</TotalTime>
  <Words>287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Daytona</vt:lpstr>
      <vt:lpstr>Poppins</vt:lpstr>
      <vt:lpstr>Wingdings</vt:lpstr>
      <vt:lpstr>Office Theme</vt:lpstr>
      <vt:lpstr>Integrating HELP courses into university curricula – the Spanish experience</vt:lpstr>
      <vt:lpstr>Why?</vt:lpstr>
      <vt:lpstr>How?</vt:lpstr>
      <vt:lpstr>How?</vt:lpstr>
      <vt:lpstr>How?</vt:lpstr>
      <vt:lpstr>The launch (Madrid, 30/09/2025)</vt:lpstr>
      <vt:lpstr>Challenges</vt:lpstr>
      <vt:lpstr>Results</vt:lpstr>
      <vt:lpstr>PowerPoint Presentation</vt:lpstr>
      <vt:lpstr>PowerPoint Presentation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Issues of Public International Law</dc:title>
  <dc:creator>eva massa</dc:creator>
  <cp:lastModifiedBy>KHOKHLOVA Krystyna</cp:lastModifiedBy>
  <cp:revision>46</cp:revision>
  <dcterms:created xsi:type="dcterms:W3CDTF">2021-12-20T12:01:51Z</dcterms:created>
  <dcterms:modified xsi:type="dcterms:W3CDTF">2026-07-01T15:35:16Z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