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79" r:id="rId5"/>
    <p:sldId id="258" r:id="rId6"/>
    <p:sldId id="281" r:id="rId7"/>
    <p:sldId id="290" r:id="rId8"/>
    <p:sldId id="293" r:id="rId9"/>
    <p:sldId id="306" r:id="rId10"/>
    <p:sldId id="303" r:id="rId11"/>
    <p:sldId id="304" r:id="rId12"/>
    <p:sldId id="305" r:id="rId13"/>
  </p:sldIdLst>
  <p:sldSz cx="12192000" cy="6858000"/>
  <p:notesSz cx="6858000" cy="9144000"/>
  <p:custDataLst>
    <p:tags r:id="rId15"/>
  </p:custDataLst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D1EBB35-053D-482B-AC7A-5ECC527C194A}">
          <p14:sldIdLst>
            <p14:sldId id="279"/>
            <p14:sldId id="258"/>
            <p14:sldId id="281"/>
            <p14:sldId id="290"/>
            <p14:sldId id="293"/>
            <p14:sldId id="306"/>
            <p14:sldId id="303"/>
            <p14:sldId id="304"/>
            <p14:sldId id="305"/>
          </p14:sldIdLst>
        </p14:section>
        <p14:section name="Extra slides" id="{898F91F8-EAA0-48AE-AEBE-4DBDBBC0AB8F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9B4C"/>
    <a:srgbClr val="114467"/>
    <a:srgbClr val="42A1CB"/>
    <a:srgbClr val="D3C9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276881-4308-2CAE-4A9C-A029D2D13326}" v="61" dt="2026-06-29T07:26:38.426"/>
    <p1510:client id="{67CD319D-C605-815B-865A-47AD60B57654}" v="171" dt="2026-06-29T19:39:48.339"/>
    <p1510:client id="{7C1887E4-7B70-98E8-BA76-60A72CE8A88C}" v="117" dt="2026-06-29T06:47:46.6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4" d="100"/>
          <a:sy n="94" d="100"/>
        </p:scale>
        <p:origin x="31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038996-24ED-4E3A-BD6B-5E85D57059E3}" type="datetimeFigureOut">
              <a:rPr lang="en-BE" smtClean="0"/>
              <a:t>07/01/2026</a:t>
            </a:fld>
            <a:endParaRPr lang="en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625C94-1C78-47EE-A8C9-6C9ECFA1438C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115727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/>
              <a:t>Coordinator of judicial training</a:t>
            </a:r>
            <a:r>
              <a:rPr lang="en-GB" dirty="0"/>
              <a:t> </a:t>
            </a:r>
            <a:br>
              <a:rPr lang="en-GB" dirty="0">
                <a:cs typeface="+mn-lt"/>
              </a:rPr>
            </a:br>
            <a:r>
              <a:rPr lang="en-GB"/>
              <a:t> EJTN is the leading authority in promoting and coordinating high-quality judicial training to European justice practitioners </a:t>
            </a:r>
            <a:br>
              <a:rPr lang="en-GB" dirty="0">
                <a:cs typeface="+mn-lt"/>
              </a:rPr>
            </a:br>
            <a:r>
              <a:rPr lang="en-GB" dirty="0"/>
              <a:t>  </a:t>
            </a:r>
            <a:endParaRPr lang="en-US" dirty="0"/>
          </a:p>
          <a:p>
            <a:r>
              <a:rPr lang="en-GB" b="1"/>
              <a:t>Supporter of European judicial culture</a:t>
            </a:r>
            <a:r>
              <a:rPr lang="en-GB" dirty="0"/>
              <a:t> </a:t>
            </a:r>
            <a:br>
              <a:rPr lang="en-GB" dirty="0">
                <a:cs typeface="+mn-lt"/>
              </a:rPr>
            </a:br>
            <a:r>
              <a:rPr lang="en-GB"/>
              <a:t> EJTN encourages cooperation and knowledge sharing to build a shared European judicial culture across EU Member States </a:t>
            </a:r>
            <a:br>
              <a:rPr lang="en-GB" dirty="0">
                <a:cs typeface="+mn-lt"/>
              </a:rPr>
            </a:br>
            <a:r>
              <a:rPr lang="en-GB" dirty="0"/>
              <a:t>  </a:t>
            </a:r>
            <a:endParaRPr lang="en-US" dirty="0"/>
          </a:p>
          <a:p>
            <a:r>
              <a:rPr lang="en-GB" b="1"/>
              <a:t>Driving force for training innovation</a:t>
            </a:r>
            <a:r>
              <a:rPr lang="en-US" dirty="0"/>
              <a:t> </a:t>
            </a:r>
            <a:br>
              <a:rPr lang="en-US" dirty="0">
                <a:cs typeface="+mn-lt"/>
              </a:rPr>
            </a:br>
            <a:r>
              <a:rPr lang="en-US" dirty="0"/>
              <a:t> </a:t>
            </a:r>
            <a:r>
              <a:rPr lang="en-GB"/>
              <a:t>EJTN develops and tests innovative training formats and methodologies to respond to evolving needs in justice systems</a:t>
            </a:r>
            <a:r>
              <a:rPr lang="en-US" dirty="0"/>
              <a:t> </a:t>
            </a:r>
          </a:p>
          <a:p>
            <a:r>
              <a:rPr lang="en-GB" dirty="0"/>
              <a:t> </a:t>
            </a:r>
            <a:br>
              <a:rPr lang="en-GB" dirty="0">
                <a:cs typeface="+mn-lt"/>
              </a:rPr>
            </a:br>
            <a:r>
              <a:rPr lang="en-GB" dirty="0"/>
              <a:t> </a:t>
            </a:r>
            <a:r>
              <a:rPr lang="en-GB" b="1" dirty="0"/>
              <a:t>Bridge between national judiciaries</a:t>
            </a:r>
            <a:r>
              <a:rPr lang="en-GB" dirty="0"/>
              <a:t> </a:t>
            </a:r>
            <a:br>
              <a:rPr lang="en-GB" dirty="0">
                <a:cs typeface="+mn-lt"/>
              </a:rPr>
            </a:br>
            <a:r>
              <a:rPr lang="en-GB" dirty="0"/>
              <a:t> EJTN connects national judicial training institutions to foster dialogue, convergence and long-term cooperation </a:t>
            </a:r>
            <a:br>
              <a:rPr lang="en-GB" dirty="0">
                <a:cs typeface="+mn-lt"/>
              </a:rPr>
            </a:br>
            <a:r>
              <a:rPr lang="en-GB" dirty="0"/>
              <a:t>  </a:t>
            </a:r>
            <a:endParaRPr lang="en-US" dirty="0"/>
          </a:p>
          <a:p>
            <a:r>
              <a:rPr lang="en-GB" b="1"/>
              <a:t>Promoter of the Rule of Law</a:t>
            </a:r>
            <a:r>
              <a:rPr lang="en-GB"/>
              <a:t> </a:t>
            </a:r>
            <a:br>
              <a:rPr lang="en-GB" dirty="0">
                <a:cs typeface="+mn-lt"/>
              </a:rPr>
            </a:br>
            <a:r>
              <a:rPr lang="en-GB"/>
              <a:t>EJTN contributes to the protection of the Rule of Law by fostering a shared understanding of European legal standards and judicial values </a:t>
            </a:r>
            <a:endParaRPr lang="en-US"/>
          </a:p>
          <a:p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625C94-1C78-47EE-A8C9-6C9ECFA1438C}" type="slidenum">
              <a:rPr lang="en-BE" smtClean="0"/>
              <a:t>2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0159363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69859-89F5-DA9E-E043-226248FBC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13814E-640D-9858-5FB9-E214354690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E6DFEA-53E1-7AEF-C5A8-2CF13FCA60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2EC3A0-0BE3-62A6-9FB7-58FD344251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625C94-1C78-47EE-A8C9-6C9ECFA1438C}" type="slidenum">
              <a:rPr lang="en-BE" smtClean="0"/>
              <a:t>3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807105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D6588-1440-23A4-8BF6-12DCBC280C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906189-FBC7-5650-843B-2E3D8114DF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5F2A40-1135-5133-15C8-BA3F697B21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Use this slide as a summary of WHY EJTN</a:t>
            </a:r>
          </a:p>
          <a:p>
            <a:endParaRPr lang="en-GB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Quality and scope of training, Learning by doing and learning formats that suit the needs of several learning styles</a:t>
            </a:r>
          </a:p>
          <a:p>
            <a:r>
              <a:rPr lang="en-GB"/>
              <a:t>From the very beginning of judicial careers</a:t>
            </a:r>
          </a:p>
          <a:p>
            <a:r>
              <a:rPr lang="en-GB"/>
              <a:t>Networking</a:t>
            </a:r>
          </a:p>
          <a:p>
            <a:r>
              <a:rPr lang="en-GB"/>
              <a:t>Knowledge exchange and sharing best practices</a:t>
            </a:r>
          </a:p>
          <a:p>
            <a:r>
              <a:rPr lang="en-GB"/>
              <a:t>Partnerships – continuously growing and fostering new connections that can benefit Europe’s Judges, Prosecutors and Court Staff</a:t>
            </a:r>
          </a:p>
          <a:p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07FFA0-7C8A-65DE-1011-6D49804EB2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625C94-1C78-47EE-A8C9-6C9ECFA1438C}" type="slidenum">
              <a:rPr lang="en-BE" smtClean="0"/>
              <a:t>9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079097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36EC1-9BC0-0DC3-C026-B4BD61338B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16E3E0-060B-B9D2-38DA-4929CDCD4E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1BD59D-B355-C65D-480D-33B935729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173BB-02C5-40C9-B709-03547BDA2938}" type="datetimeFigureOut">
              <a:rPr lang="en-BE" smtClean="0"/>
              <a:t>07/01/2026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469E48-9842-7C7D-9C47-E9EEB217B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3D9761-37A9-3ABF-49A6-C4CE72075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CB4F6-CC93-49A1-B85C-E9C42CBC3B51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619339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D45149-8514-7C49-3283-EFB40A2E3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C146C2-5372-5764-6895-15049A28C1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5FC573-ABC2-6B50-D0F1-626314F2A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173BB-02C5-40C9-B709-03547BDA2938}" type="datetimeFigureOut">
              <a:rPr lang="en-BE" smtClean="0"/>
              <a:t>07/01/2026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9CD5D0-25CB-4B7A-6821-852D07769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511C1A-A7A8-82B8-CB52-869C16FB9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CB4F6-CC93-49A1-B85C-E9C42CBC3B51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84115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3350F46-EA82-9A8B-AD2C-68E7F0DC6D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D234B2-81BE-DE7D-D9A1-D643045950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8878FE-F2AD-352D-3AE6-3DE26263C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173BB-02C5-40C9-B709-03547BDA2938}" type="datetimeFigureOut">
              <a:rPr lang="en-BE" smtClean="0"/>
              <a:t>07/01/2026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7E6A3C-CB55-9A4D-6BA3-28D2BD61E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F07ACB-D2B9-8EDF-2AA9-84EABF337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CB4F6-CC93-49A1-B85C-E9C42CBC3B51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022264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40C50-95A8-B2D8-C63A-D38D8D405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B1C99A-07EE-8DCD-67BB-1185B79B45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362678-F6FC-41B9-D2D3-48AFEEDA1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173BB-02C5-40C9-B709-03547BDA2938}" type="datetimeFigureOut">
              <a:rPr lang="en-BE" smtClean="0"/>
              <a:t>07/01/2026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ECDD05-E277-03B6-72DE-E73763233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779711-101C-812E-8F7F-09923FF96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CB4F6-CC93-49A1-B85C-E9C42CBC3B51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954093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D7335F-EE77-CEC0-0422-63CAF653E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D405C6-848B-F7D5-0D61-3AE4B2B8DD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FEC7DA-AAC2-C2AD-ED53-9595987F2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173BB-02C5-40C9-B709-03547BDA2938}" type="datetimeFigureOut">
              <a:rPr lang="en-BE" smtClean="0"/>
              <a:t>07/01/2026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B90675-558C-1606-AC8A-4F85FF6F22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6A5718-A42F-2782-6744-D7270B8F8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CB4F6-CC93-49A1-B85C-E9C42CBC3B51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676650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06E137-CE7D-7041-5F30-E4E325348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F73F46-0B0E-3FB0-D6DF-40660FA828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F00A99-F196-142E-1274-6F083B5B4D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320537-F516-A9B0-04A1-2BE2A20BD1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173BB-02C5-40C9-B709-03547BDA2938}" type="datetimeFigureOut">
              <a:rPr lang="en-BE" smtClean="0"/>
              <a:t>07/01/2026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2762B3-9499-B10A-E802-144B7AF42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CDA4D3-C52D-63DC-E49E-F0F0D18B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CB4F6-CC93-49A1-B85C-E9C42CBC3B51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0518868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14E84F-1983-054E-36A1-5F04220A6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01B869-7F90-A267-3F32-AFA0AC2589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F165EC-F5CD-B7F4-8DBC-3A4A072947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B7798F-17B1-8118-A60E-E09A4CEE87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EE97AE-83BD-9AB6-3103-32055DDE55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215383-0E98-9656-9AF0-710963A3E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173BB-02C5-40C9-B709-03547BDA2938}" type="datetimeFigureOut">
              <a:rPr lang="en-BE" smtClean="0"/>
              <a:t>07/01/2026</a:t>
            </a:fld>
            <a:endParaRPr lang="en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0653ECC-2F29-A984-B54C-349873137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8C90F4-2F52-D680-67DE-C65F2250B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CB4F6-CC93-49A1-B85C-E9C42CBC3B51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582893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B030DF-E377-F019-5360-1E3CC4DF00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5E25A3-4DCE-698C-7306-8CCEDD014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173BB-02C5-40C9-B709-03547BDA2938}" type="datetimeFigureOut">
              <a:rPr lang="en-BE" smtClean="0"/>
              <a:t>07/01/2026</a:t>
            </a:fld>
            <a:endParaRPr lang="en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B5E24E-4439-E6EC-8E1D-1AD3D7061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F40D96-7E40-23B8-C60F-8D693964D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CB4F6-CC93-49A1-B85C-E9C42CBC3B51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613105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5E7490-0085-354B-1C34-E3C9B7721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173BB-02C5-40C9-B709-03547BDA2938}" type="datetimeFigureOut">
              <a:rPr lang="en-BE" smtClean="0"/>
              <a:t>07/01/2026</a:t>
            </a:fld>
            <a:endParaRPr lang="en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04FE76-4073-1BEB-0528-899AED3E1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75B734-3933-37E6-B1CA-767572154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CB4F6-CC93-49A1-B85C-E9C42CBC3B51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503611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8F892E-5623-8558-FFF3-9490AF8CB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221A60-6E04-B4A8-43E5-D2AA38432A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EE62A1-1402-25F0-A9BC-97AD2F3665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40F7DB-8AB2-1C87-C26D-52A9AF2F5B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173BB-02C5-40C9-B709-03547BDA2938}" type="datetimeFigureOut">
              <a:rPr lang="en-BE" smtClean="0"/>
              <a:t>07/01/2026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D30D09-A491-78FB-1C53-309F5074B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49A18D-AC6D-052F-4F62-90F9410FA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CB4F6-CC93-49A1-B85C-E9C42CBC3B51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778292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2BAC0-55B6-2F8F-A50D-A59931266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E33691D-F41A-9261-10B6-BF474F88E5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4F8EE1-CA0C-F51A-080B-CC8CC22C7F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D4E231-6E50-513B-DF2B-120C66CCB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173BB-02C5-40C9-B709-03547BDA2938}" type="datetimeFigureOut">
              <a:rPr lang="en-BE" smtClean="0"/>
              <a:t>07/01/2026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816797-58E2-3752-A616-08AA3174D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6B19A5-942B-BB2A-3AFB-62D81F3B7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CB4F6-CC93-49A1-B85C-E9C42CBC3B51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470506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008743-70B5-1B8E-8B10-4225F6F7E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3A402A-657C-0611-BA9B-64F567BF78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4BD0DE-AF57-F134-35C7-9235699474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4A173BB-02C5-40C9-B709-03547BDA2938}" type="datetimeFigureOut">
              <a:rPr lang="en-BE" smtClean="0"/>
              <a:t>07/01/2026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8433C8-90FA-F600-BBD5-A5CA8B5A6B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024411-8EB1-4465-EC17-2DDD13C552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66CB4F6-CC93-49A1-B85C-E9C42CBC3B51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634884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10" Type="http://schemas.openxmlformats.org/officeDocument/2006/relationships/image" Target="../media/image3.png"/><Relationship Id="rId4" Type="http://schemas.openxmlformats.org/officeDocument/2006/relationships/image" Target="../media/image6.jpeg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185956-3FFF-B3CF-A933-177154B869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337B37F-D81B-225F-2C84-20A80F344E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26"/>
          <a:stretch>
            <a:fillRect/>
          </a:stretch>
        </p:blipFill>
        <p:spPr>
          <a:xfrm>
            <a:off x="-52400" y="1"/>
            <a:ext cx="12352555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E90D643-579A-6817-31B2-FD20544259CC}"/>
              </a:ext>
            </a:extLst>
          </p:cNvPr>
          <p:cNvSpPr/>
          <p:nvPr/>
        </p:nvSpPr>
        <p:spPr>
          <a:xfrm>
            <a:off x="-12952" y="-3756"/>
            <a:ext cx="12313108" cy="6861756"/>
          </a:xfrm>
          <a:prstGeom prst="rect">
            <a:avLst/>
          </a:prstGeom>
          <a:solidFill>
            <a:srgbClr val="114467">
              <a:alpha val="8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C21A372-119F-1432-F901-33C8E3B454ED}"/>
              </a:ext>
            </a:extLst>
          </p:cNvPr>
          <p:cNvSpPr txBox="1"/>
          <p:nvPr/>
        </p:nvSpPr>
        <p:spPr>
          <a:xfrm>
            <a:off x="-50800" y="2573657"/>
            <a:ext cx="123001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EUROPEAN JUDICIAL TRAINING NETWORK</a:t>
            </a:r>
            <a:endParaRPr lang="en-BE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DF589D-5997-7CCD-152D-6EF3507BDCCE}"/>
              </a:ext>
            </a:extLst>
          </p:cNvPr>
          <p:cNvSpPr txBox="1"/>
          <p:nvPr/>
        </p:nvSpPr>
        <p:spPr>
          <a:xfrm>
            <a:off x="967436" y="3343098"/>
            <a:ext cx="101981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solidFill>
                  <a:srgbClr val="B49B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Contributing to a strong Europe of Justice</a:t>
            </a:r>
            <a:endParaRPr lang="en-BE" sz="3200" b="1" dirty="0">
              <a:solidFill>
                <a:srgbClr val="B49B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3D47C7C2-E31B-2E8E-05B4-9929A5F1FD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5536" y="5702957"/>
            <a:ext cx="712764" cy="964915"/>
          </a:xfrm>
          <a:prstGeom prst="rect">
            <a:avLst/>
          </a:prstGeom>
        </p:spPr>
      </p:pic>
      <p:pic>
        <p:nvPicPr>
          <p:cNvPr id="3" name="Picture 2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0CA808FC-D6FC-C733-8892-3FA526C377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20" y="6226789"/>
            <a:ext cx="1888648" cy="420768"/>
          </a:xfrm>
          <a:prstGeom prst="rect">
            <a:avLst/>
          </a:prstGeom>
        </p:spPr>
      </p:pic>
      <p:sp>
        <p:nvSpPr>
          <p:cNvPr id="4" name="TextBox 13">
            <a:extLst>
              <a:ext uri="{FF2B5EF4-FFF2-40B4-BE49-F238E27FC236}">
                <a16:creationId xmlns:a16="http://schemas.microsoft.com/office/drawing/2014/main" id="{5834713E-6CB2-1533-52CA-AD02C23970A5}"/>
              </a:ext>
            </a:extLst>
          </p:cNvPr>
          <p:cNvSpPr txBox="1"/>
          <p:nvPr/>
        </p:nvSpPr>
        <p:spPr>
          <a:xfrm>
            <a:off x="967436" y="4061363"/>
            <a:ext cx="101981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HELP CONFERENCE, 2-3 JULY 2026</a:t>
            </a:r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Strasbourg</a:t>
            </a:r>
            <a:endParaRPr lang="en-BE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32432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99A8A52-F052-7ACE-CF58-854716FA4A0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5781368" cy="6858000"/>
          </a:xfrm>
          <a:prstGeom prst="rect">
            <a:avLst/>
          </a:prstGeom>
          <a:solidFill>
            <a:srgbClr val="11446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D571D-CC6B-03CF-D6D0-983CA671A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439" y="67489"/>
            <a:ext cx="3775587" cy="1325563"/>
          </a:xfrm>
        </p:spPr>
        <p:txBody>
          <a:bodyPr>
            <a:normAutofit/>
          </a:bodyPr>
          <a:lstStyle/>
          <a:p>
            <a:r>
              <a:rPr lang="en-GB" sz="3200" b="1" dirty="0">
                <a:solidFill>
                  <a:srgbClr val="B49B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 we are</a:t>
            </a:r>
            <a:endParaRPr lang="en-BE" sz="3200" b="1" dirty="0">
              <a:solidFill>
                <a:srgbClr val="B49B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FED850-269B-C4FE-263A-F3E5F62FE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0439" y="1368861"/>
            <a:ext cx="4795332" cy="526900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GB" sz="2000" b="1">
                <a:solidFill>
                  <a:schemeClr val="bg1"/>
                </a:solidFill>
                <a:latin typeface="Arial"/>
                <a:cs typeface="Arial"/>
              </a:rPr>
              <a:t>Coordinator of judicial training</a:t>
            </a:r>
            <a:endParaRPr lang="en-GB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GB" sz="2000" b="1" dirty="0">
              <a:solidFill>
                <a:schemeClr val="bg1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GB" sz="2000" b="1">
                <a:solidFill>
                  <a:schemeClr val="bg1"/>
                </a:solidFill>
                <a:latin typeface="Arial"/>
                <a:cs typeface="Arial"/>
              </a:rPr>
              <a:t>Supporter of European judicial culture</a:t>
            </a:r>
            <a:endParaRPr lang="en-GB" sz="160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buNone/>
            </a:pPr>
            <a:endParaRPr lang="en-GB" sz="2000" b="1" dirty="0">
              <a:solidFill>
                <a:schemeClr val="bg1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GB" sz="2000" b="1">
                <a:solidFill>
                  <a:schemeClr val="bg1"/>
                </a:solidFill>
                <a:latin typeface="Arial"/>
                <a:cs typeface="Arial"/>
              </a:rPr>
              <a:t>Driving force for training innovation</a:t>
            </a:r>
            <a:endParaRPr lang="en-GB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GB" sz="2100" b="1" dirty="0">
              <a:solidFill>
                <a:schemeClr val="bg1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GB" sz="2100" b="1">
                <a:solidFill>
                  <a:schemeClr val="bg1"/>
                </a:solidFill>
                <a:latin typeface="Arial"/>
                <a:cs typeface="Arial"/>
              </a:rPr>
              <a:t>Bridge between national judiciaries</a:t>
            </a:r>
            <a:endParaRPr lang="en-GB" sz="1600">
              <a:solidFill>
                <a:schemeClr val="bg1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buNone/>
            </a:pPr>
            <a:endParaRPr lang="en-GB" sz="2100" b="1" dirty="0">
              <a:solidFill>
                <a:schemeClr val="bg1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GB" sz="2100" b="1">
                <a:solidFill>
                  <a:schemeClr val="bg1"/>
                </a:solidFill>
                <a:latin typeface="Arial"/>
                <a:cs typeface="Arial"/>
              </a:rPr>
              <a:t>Promoter of the Rule of Law</a:t>
            </a:r>
            <a:b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30FCBFB0-FA4F-288F-26F8-225BC10F0B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20" y="6226789"/>
            <a:ext cx="1888648" cy="42076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9FD332D-DDC1-1A46-4774-8DEE3B3D13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346965" y="5690862"/>
            <a:ext cx="712763" cy="964915"/>
          </a:xfrm>
          <a:prstGeom prst="rect">
            <a:avLst/>
          </a:prstGeom>
        </p:spPr>
      </p:pic>
      <p:pic>
        <p:nvPicPr>
          <p:cNvPr id="4" name="Picture 3" descr="A map of europe with blue points&#10;&#10;AI-generated content may be incorrect.">
            <a:extLst>
              <a:ext uri="{FF2B5EF4-FFF2-40B4-BE49-F238E27FC236}">
                <a16:creationId xmlns:a16="http://schemas.microsoft.com/office/drawing/2014/main" id="{2591BACF-9C2D-3B93-0963-0243B40071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387" y="0"/>
            <a:ext cx="71854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389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734048-5891-2B61-3D88-91BCB2EC9D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E3CBB846-0E5F-A9E5-F49F-200B41F6F4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FD7C00E-AC50-90FA-0D2A-9E65D26DB6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1084" y="171715"/>
            <a:ext cx="7812386" cy="3724422"/>
          </a:xfrm>
          <a:prstGeom prst="rect">
            <a:avLst/>
          </a:prstGeom>
        </p:spPr>
      </p:pic>
      <p:pic>
        <p:nvPicPr>
          <p:cNvPr id="20" name="Picture 19" descr="A group of people sitting in a lecture hall&#10;&#10;Description automatically generated">
            <a:extLst>
              <a:ext uri="{FF2B5EF4-FFF2-40B4-BE49-F238E27FC236}">
                <a16:creationId xmlns:a16="http://schemas.microsoft.com/office/drawing/2014/main" id="{99D9A524-8CB1-12CE-EF88-72C3E6D030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95999" y="169254"/>
            <a:ext cx="3826711" cy="206616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B208FE9-0F85-5624-1E52-1F589DEDCB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1087" y="4070780"/>
            <a:ext cx="3808694" cy="262409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99026E6-FA10-2E8A-4EC1-5327D93997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85626" y="4074509"/>
            <a:ext cx="3814183" cy="260511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D2F5341-098F-953B-1872-B783B77409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79442" y="2391883"/>
            <a:ext cx="3826711" cy="207229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0CFB90C-B233-EA76-30B4-F1EE237EC66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93994" y="4620643"/>
            <a:ext cx="3826711" cy="206690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AEC80F7-5F65-CC42-75A3-416D9D97B06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65536" y="5702957"/>
            <a:ext cx="712763" cy="96491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351199F-C60F-5C86-5B1E-926FF980F61E}"/>
              </a:ext>
            </a:extLst>
          </p:cNvPr>
          <p:cNvSpPr/>
          <p:nvPr/>
        </p:nvSpPr>
        <p:spPr>
          <a:xfrm>
            <a:off x="-6331" y="-969"/>
            <a:ext cx="12195283" cy="6858000"/>
          </a:xfrm>
          <a:prstGeom prst="rect">
            <a:avLst/>
          </a:prstGeom>
          <a:solidFill>
            <a:srgbClr val="114467">
              <a:alpha val="8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789020-BBD8-73A7-9404-6F4F14DCC5E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65536" y="5702957"/>
            <a:ext cx="712763" cy="96491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2CFDF74-36E5-B290-12B6-E48C67230646}"/>
              </a:ext>
            </a:extLst>
          </p:cNvPr>
          <p:cNvSpPr txBox="1"/>
          <p:nvPr/>
        </p:nvSpPr>
        <p:spPr>
          <a:xfrm>
            <a:off x="849086" y="359229"/>
            <a:ext cx="5260297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600" b="1" dirty="0">
                <a:solidFill>
                  <a:srgbClr val="B49B4C"/>
                </a:solidFill>
                <a:latin typeface="Arial"/>
                <a:cs typeface="Arial"/>
              </a:rPr>
              <a:t>         </a:t>
            </a:r>
            <a:r>
              <a:rPr lang="en-GB" sz="4400" b="1">
                <a:solidFill>
                  <a:srgbClr val="B49B4C"/>
                </a:solidFill>
                <a:latin typeface="Arial"/>
                <a:cs typeface="Arial"/>
              </a:rPr>
              <a:t>  In 2025</a:t>
            </a:r>
            <a:endParaRPr lang="en-BE" sz="4400" b="1">
              <a:solidFill>
                <a:srgbClr val="B49B4C"/>
              </a:solidFill>
              <a:latin typeface="Arial"/>
              <a:cs typeface="Arial"/>
            </a:endParaRPr>
          </a:p>
        </p:txBody>
      </p:sp>
      <p:pic>
        <p:nvPicPr>
          <p:cNvPr id="12" name="Picture 1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97D1E24C-5856-D66F-2327-1ACC87DE32F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20" y="6226789"/>
            <a:ext cx="1888648" cy="420768"/>
          </a:xfrm>
          <a:prstGeom prst="rect">
            <a:avLst/>
          </a:prstGeo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388A7085-E989-7394-1111-B97DFE7D066E}"/>
              </a:ext>
            </a:extLst>
          </p:cNvPr>
          <p:cNvSpPr txBox="1"/>
          <p:nvPr/>
        </p:nvSpPr>
        <p:spPr>
          <a:xfrm>
            <a:off x="849086" y="1444790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trained</a:t>
            </a:r>
            <a:endParaRPr lang="en-GB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1A351DD8-C9BB-1056-CE06-5687DA1D23A2}"/>
              </a:ext>
            </a:extLst>
          </p:cNvPr>
          <p:cNvSpPr txBox="1"/>
          <p:nvPr/>
        </p:nvSpPr>
        <p:spPr>
          <a:xfrm>
            <a:off x="849086" y="2904518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organised</a:t>
            </a:r>
            <a:endParaRPr lang="en-GB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F0A4F205-EDC9-EA51-88DF-6FDCAFFED241}"/>
              </a:ext>
            </a:extLst>
          </p:cNvPr>
          <p:cNvSpPr txBox="1"/>
          <p:nvPr/>
        </p:nvSpPr>
        <p:spPr>
          <a:xfrm>
            <a:off x="849086" y="4131212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facilitated</a:t>
            </a:r>
            <a:endParaRPr lang="en-GB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kstiruutu 14">
            <a:extLst>
              <a:ext uri="{FF2B5EF4-FFF2-40B4-BE49-F238E27FC236}">
                <a16:creationId xmlns:a16="http://schemas.microsoft.com/office/drawing/2014/main" id="{FF09FDB4-B521-6CD0-8C42-502362174774}"/>
              </a:ext>
            </a:extLst>
          </p:cNvPr>
          <p:cNvSpPr txBox="1"/>
          <p:nvPr/>
        </p:nvSpPr>
        <p:spPr>
          <a:xfrm>
            <a:off x="4185626" y="1568733"/>
            <a:ext cx="7361207" cy="132343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4000" b="1" dirty="0">
                <a:solidFill>
                  <a:srgbClr val="B49B4C"/>
                </a:solidFill>
                <a:latin typeface="Arial"/>
                <a:cs typeface="Arial"/>
              </a:rPr>
              <a:t>13,915</a:t>
            </a:r>
            <a:r>
              <a:rPr lang="en-GB" sz="2400" b="1" dirty="0">
                <a:solidFill>
                  <a:schemeClr val="bg1"/>
                </a:solidFill>
                <a:latin typeface="Arial"/>
                <a:cs typeface="Arial"/>
              </a:rPr>
              <a:t> justice practitioners, including</a:t>
            </a:r>
            <a:endParaRPr lang="en-GB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4000" b="1" dirty="0">
                <a:solidFill>
                  <a:srgbClr val="B49B4C"/>
                </a:solidFill>
                <a:latin typeface="Arial"/>
                <a:ea typeface="+mn-lt"/>
                <a:cs typeface="Arial"/>
              </a:rPr>
              <a:t>5586 </a:t>
            </a:r>
            <a:r>
              <a:rPr lang="en-GB" sz="2400" b="1" dirty="0">
                <a:solidFill>
                  <a:schemeClr val="bg1"/>
                </a:solidFill>
                <a:latin typeface="Arial"/>
                <a:ea typeface="+mn-lt"/>
                <a:cs typeface="Arial"/>
              </a:rPr>
              <a:t>judges</a:t>
            </a:r>
            <a:endParaRPr lang="en-GB"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F3491DD9-431D-722C-FD82-72473D7E172C}"/>
              </a:ext>
            </a:extLst>
          </p:cNvPr>
          <p:cNvSpPr txBox="1"/>
          <p:nvPr/>
        </p:nvSpPr>
        <p:spPr>
          <a:xfrm>
            <a:off x="4295390" y="3169406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GB" sz="4000" b="1" dirty="0">
                <a:solidFill>
                  <a:srgbClr val="B49B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947</a:t>
            </a:r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training activities</a:t>
            </a:r>
            <a:endParaRPr lang="en-GB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594C5F2A-A627-96EB-D74C-FC8FB794E2B9}"/>
              </a:ext>
            </a:extLst>
          </p:cNvPr>
          <p:cNvSpPr txBox="1"/>
          <p:nvPr/>
        </p:nvSpPr>
        <p:spPr>
          <a:xfrm>
            <a:off x="4293576" y="4297478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GB" sz="4000" b="1" dirty="0">
                <a:solidFill>
                  <a:srgbClr val="B49B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38,452</a:t>
            </a:r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training days</a:t>
            </a:r>
            <a:endParaRPr lang="en-GB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A white bag with green and blue text on blue chairs&#10;&#10;AI-generated content may be incorrect.">
            <a:extLst>
              <a:ext uri="{FF2B5EF4-FFF2-40B4-BE49-F238E27FC236}">
                <a16:creationId xmlns:a16="http://schemas.microsoft.com/office/drawing/2014/main" id="{163B56BD-CB0C-182C-0BAE-F8203CFED5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3487" y="4654980"/>
            <a:ext cx="3167344" cy="2198648"/>
          </a:xfrm>
          <a:prstGeom prst="rect">
            <a:avLst/>
          </a:prstGeom>
        </p:spPr>
      </p:pic>
      <p:pic>
        <p:nvPicPr>
          <p:cNvPr id="10" name="Picture 9" descr="A group of people sitting in a lecture hall&#10;&#10;Description automatically generated">
            <a:extLst>
              <a:ext uri="{FF2B5EF4-FFF2-40B4-BE49-F238E27FC236}">
                <a16:creationId xmlns:a16="http://schemas.microsoft.com/office/drawing/2014/main" id="{2801AE9E-6242-47B5-3381-F87B16CCF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02349" y="3426804"/>
            <a:ext cx="3826711" cy="2066161"/>
          </a:xfrm>
          <a:prstGeom prst="rect">
            <a:avLst/>
          </a:prstGeom>
        </p:spPr>
      </p:pic>
      <p:pic>
        <p:nvPicPr>
          <p:cNvPr id="23" name="Picture 22" descr="A group of women sitting at a table&#10;&#10;AI-generated content may be incorrect.">
            <a:extLst>
              <a:ext uri="{FF2B5EF4-FFF2-40B4-BE49-F238E27FC236}">
                <a16:creationId xmlns:a16="http://schemas.microsoft.com/office/drawing/2014/main" id="{21890F25-9B9B-E294-723E-51F48457AE5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0644" y="16893"/>
            <a:ext cx="3140911" cy="1698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890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C2B92C-7319-A5C5-35F7-60EA194323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>
            <a:extLst>
              <a:ext uri="{FF2B5EF4-FFF2-40B4-BE49-F238E27FC236}">
                <a16:creationId xmlns:a16="http://schemas.microsoft.com/office/drawing/2014/main" id="{1B179B85-0B8C-4476-48F7-64886B7BE1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4806" y="0"/>
            <a:ext cx="10167194" cy="6858000"/>
          </a:xfrm>
          <a:prstGeom prst="rect">
            <a:avLst/>
          </a:prstGeom>
        </p:spPr>
      </p:pic>
      <p:pic>
        <p:nvPicPr>
          <p:cNvPr id="6" name="Picture 5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0EDADDA6-2786-D25C-BE1E-9D778F2163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20" y="6247104"/>
            <a:ext cx="1888648" cy="42076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C1A7DC3-2CBE-8386-81F1-9DF3F30523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65536" y="5702957"/>
            <a:ext cx="712763" cy="96491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BA3D275-4AE4-38A8-54CD-137C9D5717FF}"/>
              </a:ext>
            </a:extLst>
          </p:cNvPr>
          <p:cNvSpPr/>
          <p:nvPr/>
        </p:nvSpPr>
        <p:spPr>
          <a:xfrm>
            <a:off x="0" y="-226061"/>
            <a:ext cx="7228114" cy="7084061"/>
          </a:xfrm>
          <a:prstGeom prst="rect">
            <a:avLst/>
          </a:prstGeom>
          <a:solidFill>
            <a:srgbClr val="11446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F3D51C3-CCD1-4D75-9B76-D5937BCBA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439" y="365125"/>
            <a:ext cx="3775587" cy="1325563"/>
          </a:xfrm>
        </p:spPr>
        <p:txBody>
          <a:bodyPr>
            <a:normAutofit/>
          </a:bodyPr>
          <a:lstStyle/>
          <a:p>
            <a:r>
              <a:rPr lang="en-GB" sz="3200" b="1" dirty="0">
                <a:solidFill>
                  <a:srgbClr val="B49B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Partnerships</a:t>
            </a:r>
            <a:endParaRPr lang="en-BE" sz="3200" b="1" dirty="0">
              <a:solidFill>
                <a:srgbClr val="B49B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D60195D-67EA-7B05-261F-16EA508D38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0439" y="1393052"/>
            <a:ext cx="4292915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en-GB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GB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GB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BE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34601EF6-D052-BCC7-0137-38956E001C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20" y="6226789"/>
            <a:ext cx="1888648" cy="420768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B634DE4-7781-FF15-A502-3748EC2EE42A}"/>
              </a:ext>
            </a:extLst>
          </p:cNvPr>
          <p:cNvSpPr txBox="1">
            <a:spLocks/>
          </p:cNvSpPr>
          <p:nvPr/>
        </p:nvSpPr>
        <p:spPr>
          <a:xfrm>
            <a:off x="560439" y="1619113"/>
            <a:ext cx="6068961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GB" sz="2000" b="1" dirty="0">
                <a:solidFill>
                  <a:srgbClr val="B49B4C"/>
                </a:solidFill>
                <a:latin typeface="Arial"/>
                <a:cs typeface="Arial"/>
              </a:rPr>
              <a:t>Around 30 partnerships</a:t>
            </a:r>
            <a:r>
              <a:rPr lang="en-GB" sz="2000" dirty="0">
                <a:solidFill>
                  <a:srgbClr val="B49B4C"/>
                </a:solidFill>
                <a:latin typeface="Arial"/>
                <a:cs typeface="Arial"/>
              </a:rPr>
              <a:t> </a:t>
            </a:r>
            <a:r>
              <a:rPr lang="en-GB" sz="2000" dirty="0">
                <a:solidFill>
                  <a:schemeClr val="bg1"/>
                </a:solidFill>
                <a:latin typeface="Arial"/>
                <a:cs typeface="Arial"/>
              </a:rPr>
              <a:t>with different European institutions, networks and organisations</a:t>
            </a:r>
            <a:endParaRPr lang="en-GB" sz="2000" b="1" dirty="0">
              <a:solidFill>
                <a:schemeClr val="bg1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GB" sz="2000" b="1" dirty="0">
                <a:solidFill>
                  <a:srgbClr val="B49B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Tailored cooperation and bilateral agreements </a:t>
            </a:r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 high-quality European judicial training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GB" sz="2000" b="1" dirty="0">
                <a:solidFill>
                  <a:srgbClr val="B49B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Strategic collaboration </a:t>
            </a:r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creates tangible impact through learning materials and participation in relevant events, such as the EJTN Training Needs Assessment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GB" sz="2000" dirty="0">
                <a:solidFill>
                  <a:schemeClr val="bg1"/>
                </a:solidFill>
                <a:latin typeface="Arial"/>
                <a:cs typeface="Arial"/>
              </a:rPr>
              <a:t>Key partners include the European Commission, the CJEU, the EPPO, Eurojust, Council of Europe, the </a:t>
            </a:r>
            <a:r>
              <a:rPr lang="en-GB" sz="2000" b="1" dirty="0">
                <a:solidFill>
                  <a:srgbClr val="B49B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HELP Network</a:t>
            </a:r>
            <a:r>
              <a:rPr lang="en-GB" sz="2000" dirty="0">
                <a:solidFill>
                  <a:schemeClr val="bg1"/>
                </a:solidFill>
                <a:latin typeface="Arial"/>
                <a:cs typeface="Arial"/>
              </a:rPr>
              <a:t>, CEPOL, FRA, JNEU, EUAA, GEMME, ENCJ, </a:t>
            </a:r>
            <a:r>
              <a:rPr lang="en-GB" sz="2000" b="1" dirty="0">
                <a:solidFill>
                  <a:schemeClr val="bg1"/>
                </a:solidFill>
                <a:latin typeface="Arial"/>
                <a:cs typeface="Arial"/>
              </a:rPr>
              <a:t>EAJ...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en-GB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BE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7201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7121F2-8C4E-7B66-1DB8-53E1B8FF49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Kuva 16">
            <a:extLst>
              <a:ext uri="{FF2B5EF4-FFF2-40B4-BE49-F238E27FC236}">
                <a16:creationId xmlns:a16="http://schemas.microsoft.com/office/drawing/2014/main" id="{CF927D5E-8FF2-F38A-8FC3-43838F2710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90ACD0C-81DD-3ED1-63EB-66AEE37EE6EB}"/>
              </a:ext>
            </a:extLst>
          </p:cNvPr>
          <p:cNvSpPr/>
          <p:nvPr/>
        </p:nvSpPr>
        <p:spPr>
          <a:xfrm>
            <a:off x="-108857" y="0"/>
            <a:ext cx="12300857" cy="6858000"/>
          </a:xfrm>
          <a:prstGeom prst="rect">
            <a:avLst/>
          </a:prstGeom>
          <a:solidFill>
            <a:srgbClr val="114467">
              <a:alpha val="8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C4240B9-240A-075F-5713-2077247087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65536" y="5702957"/>
            <a:ext cx="712763" cy="964915"/>
          </a:xfrm>
          <a:prstGeom prst="rect">
            <a:avLst/>
          </a:prstGeom>
        </p:spPr>
      </p:pic>
      <p:pic>
        <p:nvPicPr>
          <p:cNvPr id="8" name="Picture 7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24AECC97-8A2A-3503-A03C-E3A67AD655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163" y="6253277"/>
            <a:ext cx="1888648" cy="42076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AF1F49E2-7813-3E45-AA2B-CDCB8ED49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439" y="365125"/>
            <a:ext cx="9302018" cy="1325563"/>
          </a:xfrm>
        </p:spPr>
        <p:txBody>
          <a:bodyPr>
            <a:normAutofit/>
          </a:bodyPr>
          <a:lstStyle/>
          <a:p>
            <a:r>
              <a:rPr lang="en-GB" sz="3200" b="1" dirty="0">
                <a:solidFill>
                  <a:srgbClr val="B49B4C"/>
                </a:solidFill>
                <a:latin typeface="Arial"/>
                <a:cs typeface="Arial"/>
              </a:rPr>
              <a:t>EJTN &amp; Council of Europe HELP Programme – </a:t>
            </a:r>
            <a:r>
              <a:rPr lang="en-GB" sz="3200" b="1">
                <a:solidFill>
                  <a:srgbClr val="B49B4C"/>
                </a:solidFill>
                <a:latin typeface="Arial"/>
                <a:cs typeface="Arial"/>
              </a:rPr>
              <a:t>a strategic partnership</a:t>
            </a:r>
            <a:endParaRPr lang="en-BE" sz="3200" b="1">
              <a:solidFill>
                <a:srgbClr val="B49B4C"/>
              </a:solidFill>
              <a:latin typeface="Arial"/>
              <a:cs typeface="Arial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DC6F0CE-0BE7-EB20-1768-7F93991DAD23}"/>
              </a:ext>
            </a:extLst>
          </p:cNvPr>
          <p:cNvSpPr txBox="1">
            <a:spLocks/>
          </p:cNvSpPr>
          <p:nvPr/>
        </p:nvSpPr>
        <p:spPr>
          <a:xfrm>
            <a:off x="561222" y="1717191"/>
            <a:ext cx="10605097" cy="459885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500"/>
              </a:spcBef>
              <a:spcAft>
                <a:spcPts val="600"/>
              </a:spcAft>
              <a:buNone/>
            </a:pPr>
            <a:r>
              <a:rPr lang="en-US" sz="2000" b="1">
                <a:solidFill>
                  <a:srgbClr val="B49B4C"/>
                </a:solidFill>
                <a:latin typeface="Arial"/>
                <a:ea typeface="+mj-ea"/>
                <a:cs typeface="Arial"/>
              </a:rPr>
              <a:t>Long-standing cooperation: </a:t>
            </a:r>
            <a:r>
              <a:rPr lang="en-US" sz="2000">
                <a:solidFill>
                  <a:schemeClr val="bg1"/>
                </a:solidFill>
                <a:latin typeface="Arial"/>
                <a:cs typeface="Arial"/>
              </a:rPr>
              <a:t>EJTN and HELP have maintained a long-term partnership focused on judicial training and </a:t>
            </a:r>
            <a:r>
              <a:rPr lang="en-US" sz="2000" dirty="0">
                <a:solidFill>
                  <a:schemeClr val="bg1"/>
                </a:solidFill>
                <a:latin typeface="Arial"/>
                <a:cs typeface="Arial"/>
              </a:rPr>
              <a:t>human rights education.</a:t>
            </a:r>
            <a:endParaRPr lang="en-US" sz="2000" b="1" dirty="0">
              <a:solidFill>
                <a:schemeClr val="bg1"/>
              </a:solidFill>
              <a:latin typeface="Arial"/>
              <a:cs typeface="Arial"/>
            </a:endParaRPr>
          </a:p>
          <a:p>
            <a:pPr marL="0" indent="0">
              <a:spcBef>
                <a:spcPts val="2500"/>
              </a:spcBef>
              <a:spcAft>
                <a:spcPts val="600"/>
              </a:spcAft>
              <a:buNone/>
            </a:pPr>
            <a:r>
              <a:rPr lang="en-US" sz="2000" b="1" dirty="0">
                <a:solidFill>
                  <a:srgbClr val="B49B4C"/>
                </a:solidFill>
                <a:latin typeface="Arial"/>
                <a:ea typeface="+mj-ea"/>
                <a:cs typeface="Arial"/>
              </a:rPr>
              <a:t>Main pillars of cooperation: </a:t>
            </a:r>
            <a:r>
              <a:rPr lang="en-US" sz="2000" dirty="0">
                <a:solidFill>
                  <a:schemeClr val="bg1"/>
                </a:solidFill>
                <a:latin typeface="Arial"/>
                <a:ea typeface="+mj-ea"/>
                <a:cs typeface="Arial"/>
              </a:rPr>
              <a:t>The</a:t>
            </a:r>
            <a:r>
              <a:rPr lang="en-US" sz="2000" dirty="0">
                <a:solidFill>
                  <a:schemeClr val="bg1"/>
                </a:solidFill>
                <a:latin typeface="Arial"/>
                <a:cs typeface="Arial"/>
              </a:rPr>
              <a:t> partnership includes joint seminars, e-learning, AIAKOS </a:t>
            </a:r>
            <a:r>
              <a:rPr lang="en-US" sz="2000" dirty="0" err="1">
                <a:solidFill>
                  <a:schemeClr val="bg1"/>
                </a:solidFill>
                <a:latin typeface="Arial"/>
                <a:cs typeface="Arial"/>
              </a:rPr>
              <a:t>Programme</a:t>
            </a:r>
            <a:r>
              <a:rPr lang="en-US" sz="2000" dirty="0">
                <a:solidFill>
                  <a:schemeClr val="bg1"/>
                </a:solidFill>
                <a:latin typeface="Arial"/>
                <a:cs typeface="Arial"/>
              </a:rPr>
              <a:t>, EJTN Digital Ambassadors </a:t>
            </a:r>
            <a:r>
              <a:rPr lang="en-US" sz="2000" dirty="0" err="1">
                <a:solidFill>
                  <a:schemeClr val="bg1"/>
                </a:solidFill>
                <a:latin typeface="Arial"/>
                <a:cs typeface="Arial"/>
              </a:rPr>
              <a:t>Programme</a:t>
            </a:r>
            <a:r>
              <a:rPr lang="en-US" sz="2000" dirty="0">
                <a:solidFill>
                  <a:schemeClr val="bg1"/>
                </a:solidFill>
                <a:latin typeface="Arial"/>
                <a:cs typeface="Arial"/>
              </a:rPr>
              <a:t>; </a:t>
            </a:r>
            <a:r>
              <a:rPr lang="en-US" sz="2000" dirty="0" err="1">
                <a:solidFill>
                  <a:schemeClr val="bg1"/>
                </a:solidFill>
                <a:latin typeface="Arial"/>
                <a:cs typeface="Arial"/>
              </a:rPr>
              <a:t>Judges@Europe</a:t>
            </a:r>
            <a:r>
              <a:rPr lang="en-US" sz="2000" dirty="0">
                <a:solidFill>
                  <a:schemeClr val="bg1"/>
                </a:solidFill>
                <a:latin typeface="Arial"/>
                <a:cs typeface="Arial"/>
              </a:rPr>
              <a:t> Forum</a:t>
            </a:r>
          </a:p>
          <a:p>
            <a:pPr marL="0" indent="0">
              <a:spcBef>
                <a:spcPts val="2500"/>
              </a:spcBef>
              <a:spcAft>
                <a:spcPts val="600"/>
              </a:spcAft>
              <a:buNone/>
            </a:pPr>
            <a:r>
              <a:rPr lang="en-US" sz="2000" b="1" dirty="0">
                <a:solidFill>
                  <a:srgbClr val="B49B4C"/>
                </a:solidFill>
                <a:latin typeface="Arial"/>
                <a:ea typeface="+mj-ea"/>
                <a:cs typeface="Arial"/>
              </a:rPr>
              <a:t>Audience and strategic value: </a:t>
            </a:r>
            <a:r>
              <a:rPr lang="en-US" sz="2000" dirty="0">
                <a:solidFill>
                  <a:schemeClr val="bg1"/>
                </a:solidFill>
                <a:latin typeface="Arial"/>
                <a:ea typeface="+mj-ea"/>
                <a:cs typeface="Arial"/>
              </a:rPr>
              <a:t>Targeted</a:t>
            </a:r>
            <a:r>
              <a:rPr lang="en-US" sz="2000" dirty="0">
                <a:solidFill>
                  <a:schemeClr val="bg1"/>
                </a:solidFill>
                <a:latin typeface="Arial"/>
                <a:cs typeface="Arial"/>
              </a:rPr>
              <a:t> at judicial institutions and partners, the partnership supports the rule of law and </a:t>
            </a:r>
            <a:r>
              <a:rPr lang="en-US" sz="2000" dirty="0" err="1">
                <a:solidFill>
                  <a:schemeClr val="bg1"/>
                </a:solidFill>
                <a:latin typeface="Arial"/>
                <a:cs typeface="Arial"/>
              </a:rPr>
              <a:t>digitalisation</a:t>
            </a:r>
            <a:r>
              <a:rPr lang="en-US" sz="2000" dirty="0">
                <a:solidFill>
                  <a:schemeClr val="bg1"/>
                </a:solidFill>
                <a:latin typeface="Arial"/>
                <a:cs typeface="Arial"/>
              </a:rPr>
              <a:t> of justice.</a:t>
            </a:r>
            <a:endParaRPr lang="en-US" sz="2000" b="1" dirty="0">
              <a:solidFill>
                <a:schemeClr val="bg1"/>
              </a:solidFill>
              <a:latin typeface="Arial"/>
              <a:cs typeface="Arial"/>
            </a:endParaRPr>
          </a:p>
          <a:p>
            <a:pPr marL="0" indent="0">
              <a:spcBef>
                <a:spcPts val="2500"/>
              </a:spcBef>
              <a:spcAft>
                <a:spcPts val="600"/>
              </a:spcAft>
              <a:buNone/>
            </a:pPr>
            <a:r>
              <a:rPr lang="en-US" sz="2000" b="1" dirty="0">
                <a:solidFill>
                  <a:srgbClr val="B49B4C"/>
                </a:solidFill>
                <a:latin typeface="Arial"/>
                <a:ea typeface="+mj-ea"/>
                <a:cs typeface="Arial"/>
              </a:rPr>
              <a:t>Shared commitment to Rule of Law: </a:t>
            </a:r>
            <a:r>
              <a:rPr lang="en-GB" sz="2000" dirty="0">
                <a:solidFill>
                  <a:schemeClr val="bg1"/>
                </a:solidFill>
                <a:latin typeface="Arial"/>
                <a:cs typeface="Arial"/>
              </a:rPr>
              <a:t>Strengthen the rule of law, foster a common European judicial culture, and support justice professionals in a rapidly evolving legal landscape, including</a:t>
            </a:r>
            <a:r>
              <a:rPr lang="en-US" sz="20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/>
                <a:cs typeface="Arial"/>
              </a:rPr>
              <a:t>digitalisation</a:t>
            </a:r>
            <a:r>
              <a:rPr lang="en-US" sz="2000" dirty="0">
                <a:solidFill>
                  <a:schemeClr val="bg1"/>
                </a:solidFill>
                <a:latin typeface="Arial"/>
                <a:cs typeface="Arial"/>
              </a:rPr>
              <a:t> and AI challenges.</a:t>
            </a:r>
            <a:endParaRPr lang="en-US" sz="2000" b="1" dirty="0">
              <a:solidFill>
                <a:schemeClr val="bg1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buNone/>
            </a:pPr>
            <a:endParaRPr lang="en-GB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GB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BE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9271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929FE-1090-CA7C-6CF3-C34C0D0BA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Kuva 16">
            <a:extLst>
              <a:ext uri="{FF2B5EF4-FFF2-40B4-BE49-F238E27FC236}">
                <a16:creationId xmlns:a16="http://schemas.microsoft.com/office/drawing/2014/main" id="{C4632D33-5923-5E21-0E4D-4B6312C025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8DC3CB8-6673-B57A-752E-B66307159D49}"/>
              </a:ext>
            </a:extLst>
          </p:cNvPr>
          <p:cNvSpPr/>
          <p:nvPr/>
        </p:nvSpPr>
        <p:spPr>
          <a:xfrm>
            <a:off x="-108857" y="0"/>
            <a:ext cx="12300857" cy="6858000"/>
          </a:xfrm>
          <a:prstGeom prst="rect">
            <a:avLst/>
          </a:prstGeom>
          <a:solidFill>
            <a:srgbClr val="114467">
              <a:alpha val="8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FAA3029-B859-28FE-DA5D-B4713DE443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65536" y="5702957"/>
            <a:ext cx="712763" cy="964915"/>
          </a:xfrm>
          <a:prstGeom prst="rect">
            <a:avLst/>
          </a:prstGeom>
        </p:spPr>
      </p:pic>
      <p:pic>
        <p:nvPicPr>
          <p:cNvPr id="8" name="Picture 7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5D89EECA-D736-2350-945E-E25C0AD137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163" y="6253277"/>
            <a:ext cx="1888648" cy="420768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FC616FC-762B-F515-15B7-BB26CDB82CB0}"/>
              </a:ext>
            </a:extLst>
          </p:cNvPr>
          <p:cNvSpPr txBox="1">
            <a:spLocks/>
          </p:cNvSpPr>
          <p:nvPr/>
        </p:nvSpPr>
        <p:spPr>
          <a:xfrm>
            <a:off x="553965" y="751991"/>
            <a:ext cx="10605097" cy="459885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500"/>
              </a:spcBef>
              <a:spcAft>
                <a:spcPts val="600"/>
              </a:spcAft>
              <a:buNone/>
            </a:pPr>
            <a:r>
              <a:rPr lang="en-US" sz="2400" b="1">
                <a:solidFill>
                  <a:srgbClr val="B49B4C"/>
                </a:solidFill>
                <a:latin typeface="Arial"/>
                <a:ea typeface="+mj-ea"/>
                <a:cs typeface="Arial"/>
              </a:rPr>
              <a:t>Mutual governance engagement:</a:t>
            </a:r>
            <a:r>
              <a:rPr lang="en-US" sz="2400">
                <a:solidFill>
                  <a:schemeClr val="bg1"/>
                </a:solidFill>
                <a:latin typeface="Arial"/>
                <a:ea typeface="+mj-ea"/>
                <a:cs typeface="Arial"/>
              </a:rPr>
              <a:t> HELP and EJTN maintain strong governance ties through regular participation in assemblies, committees, and network conferences.</a:t>
            </a:r>
            <a:endParaRPr lang="en-US">
              <a:ea typeface="+mj-ea"/>
            </a:endParaRPr>
          </a:p>
          <a:p>
            <a:pPr marL="0" indent="0">
              <a:spcBef>
                <a:spcPts val="2500"/>
              </a:spcBef>
              <a:spcAft>
                <a:spcPts val="600"/>
              </a:spcAft>
              <a:buNone/>
            </a:pPr>
            <a:r>
              <a:rPr lang="en-US" sz="2400" b="1">
                <a:solidFill>
                  <a:srgbClr val="B49B4C"/>
                </a:solidFill>
                <a:latin typeface="Arial"/>
                <a:ea typeface="+mj-ea"/>
                <a:cs typeface="Arial"/>
              </a:rPr>
              <a:t>Flagship e-Learning course: </a:t>
            </a:r>
            <a:r>
              <a:rPr lang="en-US" sz="2400" dirty="0">
                <a:solidFill>
                  <a:schemeClr val="bg1"/>
                </a:solidFill>
                <a:latin typeface="Arial"/>
                <a:ea typeface="+mj-ea"/>
                <a:cs typeface="Arial"/>
              </a:rPr>
              <a:t>The</a:t>
            </a:r>
            <a:r>
              <a:rPr lang="en-US" sz="2400" dirty="0">
                <a:solidFill>
                  <a:schemeClr val="bg1"/>
                </a:solidFill>
                <a:latin typeface="Arial"/>
                <a:cs typeface="Arial"/>
              </a:rPr>
              <a:t> 'Judges Upholding the Rule of Law' e-learning course covers accountability, </a:t>
            </a:r>
            <a:r>
              <a:rPr lang="en-US" sz="2400" err="1">
                <a:solidFill>
                  <a:schemeClr val="bg1"/>
                </a:solidFill>
                <a:latin typeface="Arial"/>
                <a:cs typeface="Arial"/>
              </a:rPr>
              <a:t>ethics,and</a:t>
            </a:r>
            <a:r>
              <a:rPr lang="en-US" sz="2400" dirty="0">
                <a:solidFill>
                  <a:schemeClr val="bg1"/>
                </a:solidFill>
                <a:latin typeface="Arial"/>
                <a:cs typeface="Arial"/>
              </a:rPr>
              <a:t> </a:t>
            </a:r>
            <a:r>
              <a:rPr lang="en-US" sz="2400" err="1">
                <a:solidFill>
                  <a:schemeClr val="bg1"/>
                </a:solidFill>
                <a:latin typeface="Arial"/>
                <a:cs typeface="Arial"/>
              </a:rPr>
              <a:t>digitalisation</a:t>
            </a:r>
            <a:r>
              <a:rPr lang="en-US" sz="2400" dirty="0">
                <a:solidFill>
                  <a:schemeClr val="bg1"/>
                </a:solidFill>
                <a:latin typeface="Arial"/>
                <a:cs typeface="Arial"/>
              </a:rPr>
              <a:t> in justice.</a:t>
            </a:r>
            <a:endParaRPr lang="en-US" sz="2400">
              <a:solidFill>
                <a:schemeClr val="bg1"/>
              </a:solidFill>
              <a:latin typeface="Aptos" panose="02110004020202020204"/>
              <a:cs typeface="Arial"/>
            </a:endParaRPr>
          </a:p>
          <a:p>
            <a:pPr marL="0" indent="0">
              <a:spcBef>
                <a:spcPts val="2500"/>
              </a:spcBef>
              <a:spcAft>
                <a:spcPts val="600"/>
              </a:spcAft>
              <a:buNone/>
            </a:pPr>
            <a:r>
              <a:rPr lang="en-US" sz="2400" b="1">
                <a:solidFill>
                  <a:srgbClr val="B49B4C"/>
                </a:solidFill>
                <a:latin typeface="Arial"/>
                <a:ea typeface="+mj-ea"/>
                <a:cs typeface="Arial"/>
              </a:rPr>
              <a:t>HELP e-learning for initial training :</a:t>
            </a:r>
            <a:r>
              <a:rPr lang="en-US" sz="2400" dirty="0">
                <a:solidFill>
                  <a:srgbClr val="FFFFFF"/>
                </a:solidFill>
                <a:latin typeface="Arial"/>
                <a:ea typeface="+mj-ea"/>
                <a:cs typeface="Arial"/>
              </a:rPr>
              <a:t> </a:t>
            </a:r>
            <a:r>
              <a:rPr lang="en-US" sz="2400" dirty="0">
                <a:solidFill>
                  <a:schemeClr val="bg1"/>
                </a:solidFill>
                <a:latin typeface="Arial"/>
                <a:cs typeface="Arial"/>
              </a:rPr>
              <a:t>EJTN's AIAKOS participants access a dedicated e-learning course on AI impact in the judiciary through HELP cooperation.</a:t>
            </a:r>
          </a:p>
          <a:p>
            <a:pPr marL="0" indent="0">
              <a:spcBef>
                <a:spcPts val="2500"/>
              </a:spcBef>
              <a:spcAft>
                <a:spcPts val="600"/>
              </a:spcAft>
              <a:buNone/>
            </a:pPr>
            <a:r>
              <a:rPr lang="en-US" sz="2400" b="1" dirty="0">
                <a:solidFill>
                  <a:srgbClr val="B49B4C"/>
                </a:solidFill>
                <a:latin typeface="Arial"/>
                <a:cs typeface="Arial"/>
              </a:rPr>
              <a:t>HELP e-learning for EJTN digital ambassadors:</a:t>
            </a:r>
            <a:r>
              <a:rPr lang="en-US" sz="2400">
                <a:solidFill>
                  <a:schemeClr val="bg1"/>
                </a:solidFill>
                <a:latin typeface="Arial"/>
                <a:cs typeface="Arial"/>
              </a:rPr>
              <a:t>  certification of 132 digital ambassadors in 2025. </a:t>
            </a:r>
            <a:endParaRPr lang="en-US" sz="2400">
              <a:solidFill>
                <a:schemeClr val="bg1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endParaRPr lang="en-GB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GB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BE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34236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B38B9-CBBA-9585-E6A0-818E90029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Kuva 16">
            <a:extLst>
              <a:ext uri="{FF2B5EF4-FFF2-40B4-BE49-F238E27FC236}">
                <a16:creationId xmlns:a16="http://schemas.microsoft.com/office/drawing/2014/main" id="{5D876A9B-9643-8268-C75A-0866B3153D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6D8F7BD-E2D2-AC42-A8A0-F0BA41317AD1}"/>
              </a:ext>
            </a:extLst>
          </p:cNvPr>
          <p:cNvSpPr/>
          <p:nvPr/>
        </p:nvSpPr>
        <p:spPr>
          <a:xfrm>
            <a:off x="-108857" y="0"/>
            <a:ext cx="12300857" cy="6858000"/>
          </a:xfrm>
          <a:prstGeom prst="rect">
            <a:avLst/>
          </a:prstGeom>
          <a:solidFill>
            <a:srgbClr val="114467">
              <a:alpha val="8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F004749-C88D-B07A-DF88-3DA7CC38E5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65536" y="5702957"/>
            <a:ext cx="712763" cy="964915"/>
          </a:xfrm>
          <a:prstGeom prst="rect">
            <a:avLst/>
          </a:prstGeom>
        </p:spPr>
      </p:pic>
      <p:pic>
        <p:nvPicPr>
          <p:cNvPr id="8" name="Picture 7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9CCE6A7A-E3EC-338C-E482-7EF2FB7027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163" y="6253277"/>
            <a:ext cx="1888648" cy="42076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61D83DA-F001-FEC7-33C0-48C02D0FD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439" y="365125"/>
            <a:ext cx="9302018" cy="1325563"/>
          </a:xfrm>
        </p:spPr>
        <p:txBody>
          <a:bodyPr>
            <a:normAutofit/>
          </a:bodyPr>
          <a:lstStyle/>
          <a:p>
            <a:r>
              <a:rPr lang="en-GB" sz="3200" b="1" dirty="0">
                <a:solidFill>
                  <a:srgbClr val="B49B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 Justice: Equipping the judiciary for the digital era​</a:t>
            </a:r>
            <a:endParaRPr lang="en-BE" sz="3200" b="1" dirty="0">
              <a:solidFill>
                <a:srgbClr val="B49B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ounded Rectangle 6">
            <a:extLst>
              <a:ext uri="{FF2B5EF4-FFF2-40B4-BE49-F238E27FC236}">
                <a16:creationId xmlns:a16="http://schemas.microsoft.com/office/drawing/2014/main" id="{C21A8FA6-E3B2-CE36-05FF-061743579041}"/>
              </a:ext>
            </a:extLst>
          </p:cNvPr>
          <p:cNvSpPr/>
          <p:nvPr/>
        </p:nvSpPr>
        <p:spPr>
          <a:xfrm>
            <a:off x="382990" y="1594543"/>
            <a:ext cx="5250972" cy="4388568"/>
          </a:xfrm>
          <a:prstGeom prst="roundRect">
            <a:avLst/>
          </a:prstGeom>
          <a:solidFill>
            <a:srgbClr val="F5F7FA"/>
          </a:solidFill>
          <a:ln w="12700">
            <a:solidFill>
              <a:srgbClr val="D4AF3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/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6A31893F-8414-F343-3ECD-A24A87513B76}"/>
              </a:ext>
            </a:extLst>
          </p:cNvPr>
          <p:cNvSpPr txBox="1"/>
          <p:nvPr/>
        </p:nvSpPr>
        <p:spPr>
          <a:xfrm>
            <a:off x="725527" y="1777423"/>
            <a:ext cx="4906646" cy="328295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800"/>
              </a:spcAft>
            </a:pPr>
            <a:r>
              <a:rPr sz="1600" b="1" dirty="0">
                <a:solidFill>
                  <a:srgbClr val="D4AF37"/>
                </a:solidFill>
                <a:latin typeface="Arial"/>
                <a:cs typeface="Arial"/>
              </a:rPr>
              <a:t>1. Digital </a:t>
            </a:r>
            <a:r>
              <a:rPr lang="en-US" sz="1600" b="1" dirty="0">
                <a:solidFill>
                  <a:srgbClr val="D4AF37"/>
                </a:solidFill>
                <a:latin typeface="Arial"/>
                <a:cs typeface="Arial"/>
              </a:rPr>
              <a:t>training</a:t>
            </a:r>
            <a:r>
              <a:rPr sz="1600" b="1" dirty="0">
                <a:solidFill>
                  <a:srgbClr val="D4AF37"/>
                </a:solidFill>
                <a:latin typeface="Arial"/>
                <a:cs typeface="Arial"/>
              </a:rPr>
              <a:t> &amp; </a:t>
            </a:r>
            <a:r>
              <a:rPr lang="en-US" sz="1600" b="1">
                <a:solidFill>
                  <a:srgbClr val="D4AF37"/>
                </a:solidFill>
                <a:latin typeface="Arial"/>
                <a:cs typeface="Arial"/>
              </a:rPr>
              <a:t>tools:</a:t>
            </a:r>
            <a:r>
              <a:rPr sz="1600" b="1" dirty="0">
                <a:solidFill>
                  <a:srgbClr val="D4AF37"/>
                </a:solidFill>
                <a:latin typeface="Arial"/>
                <a:cs typeface="Arial"/>
              </a:rPr>
              <a:t> </a:t>
            </a:r>
            <a:br>
              <a:rPr lang="en-US" sz="1600" b="1" dirty="0">
                <a:latin typeface="Arial"/>
                <a:cs typeface="Arial"/>
              </a:rPr>
            </a:br>
            <a:r>
              <a:rPr lang="en-US" sz="1600" b="1">
                <a:solidFill>
                  <a:srgbClr val="D4AF37"/>
                </a:solidFill>
                <a:latin typeface="Arial"/>
                <a:cs typeface="Arial"/>
              </a:rPr>
              <a:t>innovating</a:t>
            </a:r>
            <a:r>
              <a:rPr sz="1600" b="1" dirty="0">
                <a:solidFill>
                  <a:srgbClr val="D4AF37"/>
                </a:solidFill>
                <a:latin typeface="Arial"/>
                <a:cs typeface="Arial"/>
              </a:rPr>
              <a:t> HOW we train</a:t>
            </a:r>
            <a:endParaRPr lang="en-US" sz="1600" b="1" dirty="0">
              <a:solidFill>
                <a:srgbClr val="D4AF37"/>
              </a:solidFill>
              <a:latin typeface="Arial"/>
              <a:cs typeface="Arial"/>
            </a:endParaRPr>
          </a:p>
          <a:p>
            <a:pPr algn="l">
              <a:spcAft>
                <a:spcPts val="200"/>
              </a:spcAft>
            </a:pPr>
            <a:r>
              <a:rPr sz="1200" b="1" dirty="0">
                <a:solidFill>
                  <a:srgbClr val="003366"/>
                </a:solidFill>
                <a:latin typeface="Arial"/>
                <a:cs typeface="Arial"/>
              </a:rPr>
              <a:t>●  Innovative formats</a:t>
            </a:r>
            <a:endParaRPr sz="1200" b="1">
              <a:solidFill>
                <a:srgbClr val="003366"/>
              </a:solidFill>
              <a:latin typeface="Arial"/>
              <a:ea typeface="Calibri"/>
              <a:cs typeface="Arial"/>
            </a:endParaRPr>
          </a:p>
          <a:p>
            <a:pPr lvl="1" algn="l">
              <a:spcAft>
                <a:spcPts val="600"/>
              </a:spcAft>
            </a:pPr>
            <a:r>
              <a:rPr sz="1100" dirty="0">
                <a:solidFill>
                  <a:srgbClr val="595959"/>
                </a:solidFill>
                <a:latin typeface="Arial"/>
                <a:cs typeface="Arial"/>
              </a:rPr>
              <a:t>Blended learning combining face-to-face, webinars, e-learning, podcasts, learning videos and gamified content on EJTN's Moodle.</a:t>
            </a:r>
          </a:p>
          <a:p>
            <a:pPr algn="l">
              <a:spcAft>
                <a:spcPts val="200"/>
              </a:spcAft>
            </a:pPr>
            <a:r>
              <a:rPr sz="1200" b="1" dirty="0">
                <a:solidFill>
                  <a:srgbClr val="003366"/>
                </a:solidFill>
                <a:latin typeface="Arial"/>
                <a:cs typeface="Arial"/>
              </a:rPr>
              <a:t>●  NEW consumer protection game (April 2026)</a:t>
            </a:r>
            <a:endParaRPr sz="1200" b="1">
              <a:solidFill>
                <a:srgbClr val="003366"/>
              </a:solidFill>
              <a:latin typeface="Arial"/>
              <a:ea typeface="Calibri"/>
              <a:cs typeface="Arial"/>
            </a:endParaRPr>
          </a:p>
          <a:p>
            <a:pPr lvl="1" algn="l">
              <a:spcAft>
                <a:spcPts val="600"/>
              </a:spcAft>
            </a:pPr>
            <a:r>
              <a:rPr sz="1100" dirty="0">
                <a:solidFill>
                  <a:srgbClr val="595959"/>
                </a:solidFill>
                <a:latin typeface="Arial"/>
                <a:cs typeface="Arial"/>
              </a:rPr>
              <a:t>Serious game by the Civil Law SWG illustrating how EU consumer law applies to online shopping, travel, refunds and cross-border disputes — "Consumer law has never been this fun".</a:t>
            </a:r>
          </a:p>
          <a:p>
            <a:pPr algn="l">
              <a:spcAft>
                <a:spcPts val="200"/>
              </a:spcAft>
            </a:pPr>
            <a:r>
              <a:rPr sz="1200" b="1" dirty="0">
                <a:solidFill>
                  <a:srgbClr val="003366"/>
                </a:solidFill>
                <a:latin typeface="Arial"/>
                <a:cs typeface="Arial"/>
              </a:rPr>
              <a:t>●  E-learning with HELP</a:t>
            </a:r>
            <a:endParaRPr sz="1200" b="1">
              <a:solidFill>
                <a:srgbClr val="003366"/>
              </a:solidFill>
              <a:latin typeface="Arial"/>
              <a:ea typeface="Calibri"/>
              <a:cs typeface="Arial"/>
            </a:endParaRPr>
          </a:p>
          <a:p>
            <a:pPr lvl="1" algn="l">
              <a:spcAft>
                <a:spcPts val="600"/>
              </a:spcAft>
            </a:pPr>
            <a:r>
              <a:rPr sz="1100" dirty="0">
                <a:solidFill>
                  <a:srgbClr val="595959"/>
                </a:solidFill>
                <a:latin typeface="Arial"/>
                <a:cs typeface="Arial"/>
              </a:rPr>
              <a:t>Joint courses such as 'Judges Upholding the Rule of Law' and an AI course, accessible via EJTN's Moodle and the </a:t>
            </a:r>
            <a:r>
              <a:rPr sz="1100" dirty="0" err="1">
                <a:solidFill>
                  <a:srgbClr val="595959"/>
                </a:solidFill>
                <a:latin typeface="Arial"/>
                <a:cs typeface="Arial"/>
              </a:rPr>
              <a:t>CoE</a:t>
            </a:r>
            <a:r>
              <a:rPr sz="1100" dirty="0">
                <a:solidFill>
                  <a:srgbClr val="595959"/>
                </a:solidFill>
                <a:latin typeface="Arial"/>
                <a:cs typeface="Arial"/>
              </a:rPr>
              <a:t> HELP platform.</a:t>
            </a:r>
          </a:p>
          <a:p>
            <a:pPr algn="l">
              <a:spcAft>
                <a:spcPts val="200"/>
              </a:spcAft>
            </a:pPr>
            <a:r>
              <a:rPr sz="1200" b="1" dirty="0">
                <a:solidFill>
                  <a:srgbClr val="003366"/>
                </a:solidFill>
                <a:latin typeface="Arial"/>
                <a:cs typeface="Arial"/>
              </a:rPr>
              <a:t>●  Digital tools for cooperation</a:t>
            </a:r>
          </a:p>
          <a:p>
            <a:pPr lvl="1" algn="l">
              <a:spcAft>
                <a:spcPts val="600"/>
              </a:spcAft>
            </a:pPr>
            <a:r>
              <a:rPr sz="1100" dirty="0">
                <a:solidFill>
                  <a:srgbClr val="595959"/>
                </a:solidFill>
                <a:latin typeface="Arial"/>
                <a:cs typeface="Arial"/>
              </a:rPr>
              <a:t>Use of e-CODEX, JITs Collaboration Platform, videoconferencing and digital case-files integrated into training scenarios.</a:t>
            </a:r>
          </a:p>
        </p:txBody>
      </p:sp>
      <p:sp>
        <p:nvSpPr>
          <p:cNvPr id="7" name="Rounded Rectangle 8">
            <a:extLst>
              <a:ext uri="{FF2B5EF4-FFF2-40B4-BE49-F238E27FC236}">
                <a16:creationId xmlns:a16="http://schemas.microsoft.com/office/drawing/2014/main" id="{B0C87681-AEA1-692C-C4B7-D059C9F5BF99}"/>
              </a:ext>
            </a:extLst>
          </p:cNvPr>
          <p:cNvSpPr/>
          <p:nvPr/>
        </p:nvSpPr>
        <p:spPr>
          <a:xfrm>
            <a:off x="6053721" y="1594543"/>
            <a:ext cx="5250972" cy="4388568"/>
          </a:xfrm>
          <a:prstGeom prst="roundRect">
            <a:avLst/>
          </a:prstGeom>
          <a:solidFill>
            <a:srgbClr val="F5F7FA"/>
          </a:solidFill>
          <a:ln w="12700">
            <a:solidFill>
              <a:srgbClr val="D4AF3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4FF631B-7927-05EB-0114-6C753E3E8248}"/>
              </a:ext>
            </a:extLst>
          </p:cNvPr>
          <p:cNvSpPr txBox="1"/>
          <p:nvPr/>
        </p:nvSpPr>
        <p:spPr>
          <a:xfrm>
            <a:off x="6236601" y="1777423"/>
            <a:ext cx="4906646" cy="379078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800"/>
              </a:spcAft>
            </a:pPr>
            <a:r>
              <a:rPr sz="1600" b="1" dirty="0">
                <a:solidFill>
                  <a:srgbClr val="D4AF37"/>
                </a:solidFill>
                <a:latin typeface="Arial"/>
                <a:cs typeface="Arial"/>
              </a:rPr>
              <a:t>2. Training on </a:t>
            </a:r>
            <a:r>
              <a:rPr lang="en-US" sz="1600" b="1" dirty="0" err="1">
                <a:solidFill>
                  <a:srgbClr val="D4AF37"/>
                </a:solidFill>
                <a:latin typeface="Arial"/>
                <a:cs typeface="Arial"/>
              </a:rPr>
              <a:t>digitalisation</a:t>
            </a:r>
            <a:r>
              <a:rPr lang="en-US" sz="1600" b="1" dirty="0">
                <a:solidFill>
                  <a:srgbClr val="D4AF37"/>
                </a:solidFill>
                <a:latin typeface="Arial"/>
                <a:cs typeface="Arial"/>
              </a:rPr>
              <a:t>: </a:t>
            </a:r>
            <a:br>
              <a:rPr lang="en-US" sz="1600" dirty="0">
                <a:latin typeface="Arial"/>
                <a:cs typeface="Arial"/>
              </a:rPr>
            </a:br>
            <a:r>
              <a:rPr lang="en-US" sz="1600" b="1" dirty="0">
                <a:solidFill>
                  <a:srgbClr val="D4AF37"/>
                </a:solidFill>
                <a:latin typeface="Arial"/>
                <a:cs typeface="Arial"/>
              </a:rPr>
              <a:t>innovating</a:t>
            </a:r>
            <a:r>
              <a:rPr sz="1600" b="1" dirty="0">
                <a:solidFill>
                  <a:srgbClr val="D4AF37"/>
                </a:solidFill>
                <a:latin typeface="Arial"/>
                <a:cs typeface="Arial"/>
              </a:rPr>
              <a:t> WHAT we train</a:t>
            </a:r>
            <a:endParaRPr lang="en-US" sz="1600" b="1" dirty="0">
              <a:solidFill>
                <a:srgbClr val="D4AF37"/>
              </a:solidFill>
              <a:latin typeface="Arial"/>
              <a:cs typeface="Arial"/>
            </a:endParaRPr>
          </a:p>
          <a:p>
            <a:pPr algn="l">
              <a:spcAft>
                <a:spcPts val="200"/>
              </a:spcAft>
            </a:pPr>
            <a:r>
              <a:rPr sz="1200" b="1" dirty="0">
                <a:solidFill>
                  <a:srgbClr val="003366"/>
                </a:solidFill>
                <a:latin typeface="Arial"/>
                <a:cs typeface="Arial"/>
              </a:rPr>
              <a:t>●  Working Group on </a:t>
            </a:r>
            <a:r>
              <a:rPr sz="1200" b="1" dirty="0" err="1">
                <a:solidFill>
                  <a:srgbClr val="003366"/>
                </a:solidFill>
                <a:latin typeface="Arial"/>
                <a:cs typeface="Arial"/>
              </a:rPr>
              <a:t>Digitalisation</a:t>
            </a:r>
            <a:r>
              <a:rPr sz="1200" b="1" dirty="0">
                <a:solidFill>
                  <a:srgbClr val="003366"/>
                </a:solidFill>
                <a:latin typeface="Arial"/>
                <a:cs typeface="Arial"/>
              </a:rPr>
              <a:t> (since 2023)</a:t>
            </a:r>
          </a:p>
          <a:p>
            <a:pPr lvl="1" algn="l">
              <a:spcAft>
                <a:spcPts val="600"/>
              </a:spcAft>
            </a:pPr>
            <a:r>
              <a:rPr sz="1100" dirty="0">
                <a:solidFill>
                  <a:srgbClr val="595959"/>
                </a:solidFill>
                <a:latin typeface="Arial"/>
                <a:cs typeface="Arial"/>
              </a:rPr>
              <a:t>Three Task Forces: Artificial Intelligence, Best Practices on </a:t>
            </a:r>
            <a:r>
              <a:rPr sz="1100" dirty="0" err="1">
                <a:solidFill>
                  <a:srgbClr val="595959"/>
                </a:solidFill>
                <a:latin typeface="Arial"/>
                <a:cs typeface="Arial"/>
              </a:rPr>
              <a:t>Digitalisation</a:t>
            </a:r>
            <a:r>
              <a:rPr sz="1100" dirty="0">
                <a:solidFill>
                  <a:srgbClr val="595959"/>
                </a:solidFill>
                <a:latin typeface="Arial"/>
                <a:cs typeface="Arial"/>
              </a:rPr>
              <a:t>, and the BCDC </a:t>
            </a:r>
            <a:r>
              <a:rPr sz="1100" dirty="0" err="1">
                <a:solidFill>
                  <a:srgbClr val="595959"/>
                </a:solidFill>
                <a:latin typeface="Arial"/>
                <a:cs typeface="Arial"/>
              </a:rPr>
              <a:t>programme</a:t>
            </a:r>
            <a:r>
              <a:rPr sz="1100" dirty="0">
                <a:solidFill>
                  <a:srgbClr val="595959"/>
                </a:solidFill>
                <a:latin typeface="Arial"/>
                <a:cs typeface="Arial"/>
              </a:rPr>
              <a:t>.</a:t>
            </a:r>
          </a:p>
          <a:p>
            <a:pPr algn="l">
              <a:spcAft>
                <a:spcPts val="200"/>
              </a:spcAft>
            </a:pPr>
            <a:r>
              <a:rPr sz="1200" b="1" dirty="0">
                <a:solidFill>
                  <a:srgbClr val="003366"/>
                </a:solidFill>
                <a:latin typeface="Arial"/>
                <a:cs typeface="Arial"/>
              </a:rPr>
              <a:t>●  Digital Ambassadors </a:t>
            </a:r>
            <a:r>
              <a:rPr sz="1200" b="1" dirty="0" err="1">
                <a:solidFill>
                  <a:srgbClr val="003366"/>
                </a:solidFill>
                <a:latin typeface="Arial"/>
                <a:cs typeface="Arial"/>
              </a:rPr>
              <a:t>Programme</a:t>
            </a:r>
            <a:r>
              <a:rPr sz="1200" b="1" dirty="0">
                <a:solidFill>
                  <a:srgbClr val="003366"/>
                </a:solidFill>
                <a:latin typeface="Arial"/>
                <a:cs typeface="Arial"/>
              </a:rPr>
              <a:t> (BCDC)</a:t>
            </a:r>
          </a:p>
          <a:p>
            <a:pPr lvl="1" algn="l">
              <a:spcAft>
                <a:spcPts val="600"/>
              </a:spcAft>
            </a:pPr>
            <a:r>
              <a:rPr sz="1100" dirty="0">
                <a:solidFill>
                  <a:srgbClr val="595959"/>
                </a:solidFill>
                <a:latin typeface="Arial"/>
                <a:cs typeface="Arial"/>
              </a:rPr>
              <a:t>132 certified ambassadors from 20 countries in 2025; 2026 cohort with 5 thematic webinars + e-learning on Digital Rights Charter, e-signature, inclusive access, data-driven justice and cybersecurity.</a:t>
            </a:r>
            <a:r>
              <a:rPr lang="en-US" sz="1100" dirty="0">
                <a:solidFill>
                  <a:srgbClr val="595959"/>
                </a:solidFill>
                <a:latin typeface="Arial"/>
                <a:cs typeface="Arial"/>
              </a:rPr>
              <a:t> Cooperation with HELP for e-learning courses – sustainability!</a:t>
            </a:r>
            <a:endParaRPr sz="1100" dirty="0">
              <a:solidFill>
                <a:srgbClr val="595959"/>
              </a:solidFill>
              <a:latin typeface="Arial"/>
              <a:cs typeface="Arial"/>
            </a:endParaRPr>
          </a:p>
          <a:p>
            <a:pPr algn="l">
              <a:spcAft>
                <a:spcPts val="200"/>
              </a:spcAft>
            </a:pPr>
            <a:r>
              <a:rPr sz="1200" b="1" dirty="0">
                <a:solidFill>
                  <a:srgbClr val="003366"/>
                </a:solidFill>
                <a:latin typeface="Arial"/>
                <a:cs typeface="Arial"/>
              </a:rPr>
              <a:t>●  AI literacy at every level</a:t>
            </a:r>
          </a:p>
          <a:p>
            <a:pPr lvl="1" algn="l">
              <a:spcAft>
                <a:spcPts val="600"/>
              </a:spcAft>
            </a:pPr>
            <a:r>
              <a:rPr sz="1100" dirty="0">
                <a:solidFill>
                  <a:srgbClr val="595959"/>
                </a:solidFill>
                <a:latin typeface="Arial"/>
                <a:cs typeface="Arial"/>
              </a:rPr>
              <a:t>AI Webinar Series (Ethics, Legal Practice, Future of AI); 2,700+ participants in the 2025 AI &amp; </a:t>
            </a:r>
            <a:r>
              <a:rPr sz="1100" dirty="0" err="1">
                <a:solidFill>
                  <a:srgbClr val="595959"/>
                </a:solidFill>
                <a:latin typeface="Arial"/>
                <a:cs typeface="Arial"/>
              </a:rPr>
              <a:t>digitalisation</a:t>
            </a:r>
            <a:r>
              <a:rPr sz="1100" dirty="0">
                <a:solidFill>
                  <a:srgbClr val="595959"/>
                </a:solidFill>
                <a:latin typeface="Arial"/>
                <a:cs typeface="Arial"/>
              </a:rPr>
              <a:t> series; </a:t>
            </a:r>
            <a:r>
              <a:rPr lang="en-US" sz="1100" dirty="0">
                <a:solidFill>
                  <a:srgbClr val="595959"/>
                </a:solidFill>
                <a:latin typeface="Arial"/>
                <a:cs typeface="Arial"/>
              </a:rPr>
              <a:t>AI summit on 24-25 Sept 2026; </a:t>
            </a:r>
            <a:r>
              <a:rPr sz="1100" dirty="0">
                <a:solidFill>
                  <a:srgbClr val="595959"/>
                </a:solidFill>
                <a:latin typeface="Arial"/>
                <a:cs typeface="Arial"/>
              </a:rPr>
              <a:t>2nd AI Summit planned for 2027.</a:t>
            </a:r>
          </a:p>
          <a:p>
            <a:pPr algn="l">
              <a:spcAft>
                <a:spcPts val="200"/>
              </a:spcAft>
            </a:pPr>
            <a:r>
              <a:rPr sz="1200" b="1" dirty="0">
                <a:solidFill>
                  <a:srgbClr val="003366"/>
                </a:solidFill>
                <a:latin typeface="Arial"/>
                <a:cs typeface="Arial"/>
              </a:rPr>
              <a:t>●  </a:t>
            </a:r>
            <a:r>
              <a:rPr sz="1200" b="1" dirty="0" err="1">
                <a:solidFill>
                  <a:srgbClr val="003366"/>
                </a:solidFill>
                <a:latin typeface="Arial"/>
                <a:cs typeface="Arial"/>
              </a:rPr>
              <a:t>Digitalisation</a:t>
            </a:r>
            <a:r>
              <a:rPr sz="1200" b="1" dirty="0">
                <a:solidFill>
                  <a:srgbClr val="003366"/>
                </a:solidFill>
                <a:latin typeface="Arial"/>
                <a:cs typeface="Arial"/>
              </a:rPr>
              <a:t> across all portfolios</a:t>
            </a:r>
          </a:p>
          <a:p>
            <a:pPr lvl="1" algn="l">
              <a:spcAft>
                <a:spcPts val="600"/>
              </a:spcAft>
            </a:pPr>
            <a:r>
              <a:rPr sz="1100" dirty="0">
                <a:solidFill>
                  <a:srgbClr val="595959"/>
                </a:solidFill>
                <a:latin typeface="Arial"/>
                <a:cs typeface="Arial"/>
              </a:rPr>
              <a:t>Dedicated training on e-evidence, cybercrime, EIO with digital tools, e-Justice videoconferencing, digital wellbeing, data protection, and AI in civil/criminal/administrative proceedings</a:t>
            </a:r>
            <a:r>
              <a:rPr lang="en-US" sz="1100" dirty="0">
                <a:solidFill>
                  <a:srgbClr val="595959"/>
                </a:solidFill>
                <a:latin typeface="Arial"/>
                <a:cs typeface="Arial"/>
              </a:rPr>
              <a:t>; Service of documents</a:t>
            </a:r>
            <a:endParaRPr sz="1100" dirty="0">
              <a:solidFill>
                <a:srgbClr val="595959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112210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27CF45-8240-3063-5B95-291B0DE056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Kuva 16">
            <a:extLst>
              <a:ext uri="{FF2B5EF4-FFF2-40B4-BE49-F238E27FC236}">
                <a16:creationId xmlns:a16="http://schemas.microsoft.com/office/drawing/2014/main" id="{C5A7F1CE-A8F7-1047-D816-CB654DEEE1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59E970B-A358-543A-C22B-D3D851A95E7A}"/>
              </a:ext>
            </a:extLst>
          </p:cNvPr>
          <p:cNvSpPr/>
          <p:nvPr/>
        </p:nvSpPr>
        <p:spPr>
          <a:xfrm>
            <a:off x="-108857" y="0"/>
            <a:ext cx="12300857" cy="6858000"/>
          </a:xfrm>
          <a:prstGeom prst="rect">
            <a:avLst/>
          </a:prstGeom>
          <a:solidFill>
            <a:srgbClr val="114467">
              <a:alpha val="8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>
              <a:latin typeface="Arial"/>
              <a:ea typeface="Calibri"/>
              <a:cs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C1DA4FA-8E0D-C83C-D206-ED23123242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65536" y="5702957"/>
            <a:ext cx="712763" cy="964915"/>
          </a:xfrm>
          <a:prstGeom prst="rect">
            <a:avLst/>
          </a:prstGeom>
        </p:spPr>
      </p:pic>
      <p:pic>
        <p:nvPicPr>
          <p:cNvPr id="8" name="Picture 7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DEC3E4C0-E655-BBF0-AEFC-0C6D8C9D5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163" y="6253277"/>
            <a:ext cx="1888648" cy="42076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6947CDB5-AF06-9BB0-AB9B-014B848F3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439" y="365125"/>
            <a:ext cx="9302018" cy="1325563"/>
          </a:xfrm>
        </p:spPr>
        <p:txBody>
          <a:bodyPr>
            <a:normAutofit/>
          </a:bodyPr>
          <a:lstStyle/>
          <a:p>
            <a:r>
              <a:rPr lang="en-GB" sz="3200" b="1" dirty="0">
                <a:solidFill>
                  <a:srgbClr val="B49B4C"/>
                </a:solidFill>
                <a:latin typeface="Arial"/>
                <a:ea typeface="Calibri"/>
                <a:cs typeface="Arial"/>
              </a:rPr>
              <a:t>Digital justice in numbers &amp; strategic outlook​</a:t>
            </a:r>
            <a:endParaRPr lang="en-BE" sz="3200" b="1" dirty="0">
              <a:solidFill>
                <a:srgbClr val="B49B4C"/>
              </a:solidFill>
              <a:latin typeface="Arial"/>
              <a:ea typeface="Calibri"/>
              <a:cs typeface="Arial"/>
            </a:endParaRPr>
          </a:p>
        </p:txBody>
      </p:sp>
      <p:sp>
        <p:nvSpPr>
          <p:cNvPr id="4" name="Rounded Rectangle 5">
            <a:extLst>
              <a:ext uri="{FF2B5EF4-FFF2-40B4-BE49-F238E27FC236}">
                <a16:creationId xmlns:a16="http://schemas.microsoft.com/office/drawing/2014/main" id="{169D020D-FEC2-1D12-6276-BA501FECAA6E}"/>
              </a:ext>
            </a:extLst>
          </p:cNvPr>
          <p:cNvSpPr/>
          <p:nvPr/>
        </p:nvSpPr>
        <p:spPr>
          <a:xfrm>
            <a:off x="215011" y="1526439"/>
            <a:ext cx="3657600" cy="1600200"/>
          </a:xfrm>
          <a:prstGeom prst="roundRect">
            <a:avLst/>
          </a:prstGeom>
          <a:solidFill>
            <a:srgbClr val="F5F7FA"/>
          </a:solidFill>
          <a:ln w="25400">
            <a:solidFill>
              <a:srgbClr val="D4AF3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>
              <a:latin typeface="Arial"/>
              <a:ea typeface="Calibri"/>
              <a:cs typeface="Arial"/>
            </a:endParaRP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0888B2E6-A6C7-5B2F-974F-BF1C9B7C5AAE}"/>
              </a:ext>
            </a:extLst>
          </p:cNvPr>
          <p:cNvSpPr txBox="1"/>
          <p:nvPr/>
        </p:nvSpPr>
        <p:spPr>
          <a:xfrm>
            <a:off x="1637449" y="1663599"/>
            <a:ext cx="812723" cy="677108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sz="3800" b="1">
                <a:solidFill>
                  <a:srgbClr val="003366"/>
                </a:solidFill>
                <a:latin typeface="Arial"/>
                <a:cs typeface="Arial"/>
              </a:rPr>
              <a:t>132</a:t>
            </a: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7D43BF0F-804C-EBF5-D2C1-5B84E7FBD28C}"/>
              </a:ext>
            </a:extLst>
          </p:cNvPr>
          <p:cNvSpPr txBox="1"/>
          <p:nvPr/>
        </p:nvSpPr>
        <p:spPr>
          <a:xfrm>
            <a:off x="397891" y="2532279"/>
            <a:ext cx="3291840" cy="43088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sz="1100">
                <a:solidFill>
                  <a:srgbClr val="595959"/>
                </a:solidFill>
                <a:latin typeface="Arial"/>
                <a:cs typeface="Arial"/>
              </a:rPr>
              <a:t>Certified Digital Ambassadors in 2025 </a:t>
            </a:r>
            <a:endParaRPr lang="en-US"/>
          </a:p>
          <a:p>
            <a:pPr algn="ctr"/>
            <a:r>
              <a:rPr sz="1100">
                <a:solidFill>
                  <a:srgbClr val="595959"/>
                </a:solidFill>
                <a:latin typeface="Arial"/>
                <a:cs typeface="Arial"/>
              </a:rPr>
              <a:t>(20 countries)</a:t>
            </a:r>
            <a:endParaRPr/>
          </a:p>
        </p:txBody>
      </p:sp>
      <p:sp>
        <p:nvSpPr>
          <p:cNvPr id="13" name="Rounded Rectangle 8">
            <a:extLst>
              <a:ext uri="{FF2B5EF4-FFF2-40B4-BE49-F238E27FC236}">
                <a16:creationId xmlns:a16="http://schemas.microsoft.com/office/drawing/2014/main" id="{7C1DB5D3-7003-E66C-708F-3AE6EABDF5CB}"/>
              </a:ext>
            </a:extLst>
          </p:cNvPr>
          <p:cNvSpPr/>
          <p:nvPr/>
        </p:nvSpPr>
        <p:spPr>
          <a:xfrm>
            <a:off x="4101211" y="1526439"/>
            <a:ext cx="3657600" cy="1600200"/>
          </a:xfrm>
          <a:prstGeom prst="roundRect">
            <a:avLst/>
          </a:prstGeom>
          <a:solidFill>
            <a:srgbClr val="F5F7FA"/>
          </a:solidFill>
          <a:ln w="25400">
            <a:solidFill>
              <a:srgbClr val="D4AF3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>
              <a:latin typeface="Arial"/>
              <a:ea typeface="Calibri"/>
              <a:cs typeface="Arial"/>
            </a:endParaRPr>
          </a:p>
        </p:txBody>
      </p:sp>
      <p:sp>
        <p:nvSpPr>
          <p:cNvPr id="14" name="TextBox 9">
            <a:extLst>
              <a:ext uri="{FF2B5EF4-FFF2-40B4-BE49-F238E27FC236}">
                <a16:creationId xmlns:a16="http://schemas.microsoft.com/office/drawing/2014/main" id="{7C4744E0-85CC-1BF9-1EBB-4AD1985205E9}"/>
              </a:ext>
            </a:extLst>
          </p:cNvPr>
          <p:cNvSpPr txBox="1"/>
          <p:nvPr/>
        </p:nvSpPr>
        <p:spPr>
          <a:xfrm>
            <a:off x="5178202" y="1663599"/>
            <a:ext cx="1503617" cy="677108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sz="3800" b="1">
                <a:solidFill>
                  <a:srgbClr val="003366"/>
                </a:solidFill>
                <a:latin typeface="Arial"/>
                <a:cs typeface="Arial"/>
              </a:rPr>
              <a:t>2,700+</a:t>
            </a:r>
          </a:p>
        </p:txBody>
      </p:sp>
      <p:sp>
        <p:nvSpPr>
          <p:cNvPr id="15" name="TextBox 10">
            <a:extLst>
              <a:ext uri="{FF2B5EF4-FFF2-40B4-BE49-F238E27FC236}">
                <a16:creationId xmlns:a16="http://schemas.microsoft.com/office/drawing/2014/main" id="{9B67472C-4432-D15B-C1DC-8DB1FDB2D158}"/>
              </a:ext>
            </a:extLst>
          </p:cNvPr>
          <p:cNvSpPr txBox="1"/>
          <p:nvPr/>
        </p:nvSpPr>
        <p:spPr>
          <a:xfrm>
            <a:off x="4284091" y="2532279"/>
            <a:ext cx="3291840" cy="43088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sz="1100">
                <a:solidFill>
                  <a:srgbClr val="595959"/>
                </a:solidFill>
                <a:latin typeface="Arial"/>
                <a:cs typeface="Arial"/>
              </a:rPr>
              <a:t>Participants in the 2025 AI &amp; </a:t>
            </a:r>
            <a:endParaRPr lang="en-US"/>
          </a:p>
          <a:p>
            <a:pPr algn="ctr"/>
            <a:r>
              <a:rPr sz="1100" dirty="0" err="1">
                <a:solidFill>
                  <a:srgbClr val="595959"/>
                </a:solidFill>
                <a:latin typeface="Arial"/>
                <a:cs typeface="Arial"/>
              </a:rPr>
              <a:t>Digitalisation</a:t>
            </a:r>
            <a:r>
              <a:rPr sz="1100" dirty="0">
                <a:solidFill>
                  <a:srgbClr val="595959"/>
                </a:solidFill>
                <a:latin typeface="Arial"/>
                <a:cs typeface="Arial"/>
              </a:rPr>
              <a:t> webinar series</a:t>
            </a:r>
            <a:endParaRPr dirty="0"/>
          </a:p>
        </p:txBody>
      </p:sp>
      <p:sp>
        <p:nvSpPr>
          <p:cNvPr id="16" name="Rounded Rectangle 11">
            <a:extLst>
              <a:ext uri="{FF2B5EF4-FFF2-40B4-BE49-F238E27FC236}">
                <a16:creationId xmlns:a16="http://schemas.microsoft.com/office/drawing/2014/main" id="{791BCEFB-B472-BFF9-9025-1025351725FB}"/>
              </a:ext>
            </a:extLst>
          </p:cNvPr>
          <p:cNvSpPr/>
          <p:nvPr/>
        </p:nvSpPr>
        <p:spPr>
          <a:xfrm>
            <a:off x="7987411" y="1526439"/>
            <a:ext cx="3657600" cy="1600200"/>
          </a:xfrm>
          <a:prstGeom prst="roundRect">
            <a:avLst/>
          </a:prstGeom>
          <a:solidFill>
            <a:srgbClr val="F5F7FA"/>
          </a:solidFill>
          <a:ln w="25400">
            <a:solidFill>
              <a:srgbClr val="D4AF3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>
              <a:latin typeface="Arial"/>
              <a:ea typeface="Calibri"/>
              <a:cs typeface="Arial"/>
            </a:endParaRPr>
          </a:p>
        </p:txBody>
      </p:sp>
      <p:sp>
        <p:nvSpPr>
          <p:cNvPr id="18" name="TextBox 12">
            <a:extLst>
              <a:ext uri="{FF2B5EF4-FFF2-40B4-BE49-F238E27FC236}">
                <a16:creationId xmlns:a16="http://schemas.microsoft.com/office/drawing/2014/main" id="{3056C5E4-97B4-9609-BF7F-DAD9E3A18131}"/>
              </a:ext>
            </a:extLst>
          </p:cNvPr>
          <p:cNvSpPr txBox="1"/>
          <p:nvPr/>
        </p:nvSpPr>
        <p:spPr>
          <a:xfrm>
            <a:off x="8597127" y="1663599"/>
            <a:ext cx="2438167" cy="677108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sz="3800" b="1">
                <a:solidFill>
                  <a:srgbClr val="003366"/>
                </a:solidFill>
                <a:latin typeface="Arial"/>
                <a:cs typeface="Arial"/>
              </a:rPr>
              <a:t>2024–2031</a:t>
            </a:r>
          </a:p>
        </p:txBody>
      </p:sp>
      <p:sp>
        <p:nvSpPr>
          <p:cNvPr id="19" name="TextBox 13">
            <a:extLst>
              <a:ext uri="{FF2B5EF4-FFF2-40B4-BE49-F238E27FC236}">
                <a16:creationId xmlns:a16="http://schemas.microsoft.com/office/drawing/2014/main" id="{4C407ADB-61A8-5D3F-A822-897C73A7ABEC}"/>
              </a:ext>
            </a:extLst>
          </p:cNvPr>
          <p:cNvSpPr txBox="1"/>
          <p:nvPr/>
        </p:nvSpPr>
        <p:spPr>
          <a:xfrm>
            <a:off x="8170291" y="2532279"/>
            <a:ext cx="329184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sz="1100">
                <a:solidFill>
                  <a:srgbClr val="595959"/>
                </a:solidFill>
                <a:latin typeface="Arial"/>
                <a:cs typeface="Arial"/>
              </a:rPr>
              <a:t>EJTN Multiannual Strategy on Digitalisation-related Training</a:t>
            </a:r>
          </a:p>
        </p:txBody>
      </p:sp>
      <p:sp>
        <p:nvSpPr>
          <p:cNvPr id="20" name="TextBox 14">
            <a:extLst>
              <a:ext uri="{FF2B5EF4-FFF2-40B4-BE49-F238E27FC236}">
                <a16:creationId xmlns:a16="http://schemas.microsoft.com/office/drawing/2014/main" id="{437AB1CE-F03D-B7E9-A270-506AB14EB4AF}"/>
              </a:ext>
            </a:extLst>
          </p:cNvPr>
          <p:cNvSpPr txBox="1"/>
          <p:nvPr/>
        </p:nvSpPr>
        <p:spPr>
          <a:xfrm>
            <a:off x="477176" y="3319882"/>
            <a:ext cx="3986989" cy="430887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sz="2200" b="1">
                <a:solidFill>
                  <a:schemeClr val="bg1"/>
                </a:solidFill>
                <a:latin typeface="Arial"/>
                <a:cs typeface="Arial"/>
              </a:rPr>
              <a:t>Strategic outlook 2026–2027</a:t>
            </a:r>
          </a:p>
        </p:txBody>
      </p:sp>
      <p:sp>
        <p:nvSpPr>
          <p:cNvPr id="21" name="TextBox 15">
            <a:extLst>
              <a:ext uri="{FF2B5EF4-FFF2-40B4-BE49-F238E27FC236}">
                <a16:creationId xmlns:a16="http://schemas.microsoft.com/office/drawing/2014/main" id="{4590D4FE-690E-673D-E15B-2D3C3D4446AB}"/>
              </a:ext>
            </a:extLst>
          </p:cNvPr>
          <p:cNvSpPr txBox="1"/>
          <p:nvPr/>
        </p:nvSpPr>
        <p:spPr>
          <a:xfrm>
            <a:off x="568616" y="3868522"/>
            <a:ext cx="10911535" cy="209288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</a:pPr>
            <a:r>
              <a:rPr sz="1500" dirty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● </a:t>
            </a:r>
            <a:r>
              <a:rPr lang="en-US" sz="1500" dirty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Second </a:t>
            </a:r>
            <a:r>
              <a:rPr sz="1500" dirty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EJTN AI Summit (2027) and continuation of the Digital Ambassadors </a:t>
            </a:r>
            <a:r>
              <a:rPr sz="1500" dirty="0" err="1">
                <a:solidFill>
                  <a:schemeClr val="bg1"/>
                </a:solidFill>
                <a:latin typeface="Arial"/>
                <a:ea typeface="Calibri"/>
                <a:cs typeface="Arial"/>
              </a:rPr>
              <a:t>Programme</a:t>
            </a:r>
            <a:r>
              <a:rPr sz="1500" dirty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 with stronger multiplier effect at national level.</a:t>
            </a:r>
            <a:endParaRPr lang="en-US" sz="1500" dirty="0">
              <a:solidFill>
                <a:schemeClr val="bg1"/>
              </a:solidFill>
              <a:latin typeface="Arial"/>
              <a:ea typeface="Calibri"/>
              <a:cs typeface="Arial"/>
            </a:endParaRPr>
          </a:p>
          <a:p>
            <a:pPr algn="l">
              <a:spcAft>
                <a:spcPts val="1000"/>
              </a:spcAft>
            </a:pPr>
            <a:r>
              <a:rPr sz="1500" dirty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●  Launch of Train-the-Trainers </a:t>
            </a:r>
            <a:r>
              <a:rPr sz="1500" dirty="0" err="1">
                <a:solidFill>
                  <a:schemeClr val="bg1"/>
                </a:solidFill>
                <a:latin typeface="Arial"/>
                <a:ea typeface="Calibri"/>
                <a:cs typeface="Arial"/>
              </a:rPr>
              <a:t>programme</a:t>
            </a:r>
            <a:r>
              <a:rPr sz="1500" dirty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 on e-Evidence (Regulation 2023/1543 &amp; Directive 2023/1544) in partnership with the EJN.</a:t>
            </a:r>
          </a:p>
          <a:p>
            <a:pPr algn="l">
              <a:spcAft>
                <a:spcPts val="1000"/>
              </a:spcAft>
            </a:pPr>
            <a:r>
              <a:rPr sz="1500" dirty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●  New gamified and blueprint-based formats — reusable, adaptable, and rolled out nationally through 'Echo seminars'.</a:t>
            </a:r>
          </a:p>
          <a:p>
            <a:pPr algn="l">
              <a:spcAft>
                <a:spcPts val="1000"/>
              </a:spcAft>
            </a:pPr>
            <a:r>
              <a:rPr sz="1500" dirty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●  Stronger synergies with key partners — </a:t>
            </a:r>
            <a:r>
              <a:rPr sz="1500" dirty="0" err="1">
                <a:solidFill>
                  <a:schemeClr val="bg1"/>
                </a:solidFill>
                <a:latin typeface="Arial"/>
                <a:ea typeface="Calibri"/>
                <a:cs typeface="Arial"/>
              </a:rPr>
              <a:t>CoE</a:t>
            </a:r>
            <a:r>
              <a:rPr sz="1500" dirty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 HELP </a:t>
            </a:r>
            <a:r>
              <a:rPr sz="1500" dirty="0" err="1">
                <a:solidFill>
                  <a:schemeClr val="bg1"/>
                </a:solidFill>
                <a:latin typeface="Arial"/>
                <a:ea typeface="Calibri"/>
                <a:cs typeface="Arial"/>
              </a:rPr>
              <a:t>Programme</a:t>
            </a:r>
            <a:r>
              <a:rPr sz="1500" dirty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, UNESCO (AI MOOC), CJEU, Eurojust, CEPOL, </a:t>
            </a:r>
            <a:r>
              <a:rPr sz="1500" dirty="0" err="1">
                <a:solidFill>
                  <a:schemeClr val="bg1"/>
                </a:solidFill>
                <a:latin typeface="Arial"/>
                <a:ea typeface="Calibri"/>
                <a:cs typeface="Arial"/>
              </a:rPr>
              <a:t>eu</a:t>
            </a:r>
            <a:r>
              <a:rPr sz="1500" dirty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-LISA, FRA and ENFSI.</a:t>
            </a:r>
            <a:endParaRPr sz="1500">
              <a:solidFill>
                <a:schemeClr val="bg1"/>
              </a:solidFill>
              <a:latin typeface="Arial"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041157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95932-92F5-3C12-4160-77C6BB1911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B71F6D63-8017-785B-6464-16A944056D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20" y="6247104"/>
            <a:ext cx="1888648" cy="42076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BBE8832-9164-BCB2-F999-ACE7E0CF67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06288" y="5744648"/>
            <a:ext cx="938207" cy="96428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EE37CBB-1195-E43E-4091-D5914A7D21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65536" y="5702957"/>
            <a:ext cx="712763" cy="96491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41C2C72-C75E-9624-2035-39FBA23E8983}"/>
              </a:ext>
            </a:extLst>
          </p:cNvPr>
          <p:cNvSpPr>
            <a:spLocks/>
          </p:cNvSpPr>
          <p:nvPr/>
        </p:nvSpPr>
        <p:spPr>
          <a:xfrm>
            <a:off x="0" y="-25400"/>
            <a:ext cx="12192000" cy="6915150"/>
          </a:xfrm>
          <a:prstGeom prst="rect">
            <a:avLst/>
          </a:prstGeom>
          <a:solidFill>
            <a:srgbClr val="11446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156B77C-9A16-297C-9C22-67E02CF2CA7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11992" y="5702957"/>
            <a:ext cx="712763" cy="964915"/>
          </a:xfrm>
          <a:prstGeom prst="rect">
            <a:avLst/>
          </a:prstGeom>
        </p:spPr>
      </p:pic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F2AA9DAB-6361-87FC-7EF2-26ED56AC75F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20" y="6226789"/>
            <a:ext cx="1888648" cy="420768"/>
          </a:xfrm>
          <a:prstGeom prst="rect">
            <a:avLst/>
          </a:prstGeom>
        </p:spPr>
      </p:pic>
      <p:sp>
        <p:nvSpPr>
          <p:cNvPr id="7" name="Rounded Rectangle 5">
            <a:extLst>
              <a:ext uri="{FF2B5EF4-FFF2-40B4-BE49-F238E27FC236}">
                <a16:creationId xmlns:a16="http://schemas.microsoft.com/office/drawing/2014/main" id="{ABFD567A-F12E-F8E8-1A9D-7EE7909DA013}"/>
              </a:ext>
            </a:extLst>
          </p:cNvPr>
          <p:cNvSpPr/>
          <p:nvPr/>
        </p:nvSpPr>
        <p:spPr>
          <a:xfrm>
            <a:off x="1386475" y="1191885"/>
            <a:ext cx="9418320" cy="2700020"/>
          </a:xfrm>
          <a:prstGeom prst="roundRect">
            <a:avLst/>
          </a:prstGeom>
          <a:solidFill>
            <a:srgbClr val="F5F7FA"/>
          </a:solidFill>
          <a:ln w="25400">
            <a:solidFill>
              <a:srgbClr val="D4AF3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/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89AA1D06-8BB5-345D-F75C-E99FF9CA115E}"/>
              </a:ext>
            </a:extLst>
          </p:cNvPr>
          <p:cNvSpPr txBox="1"/>
          <p:nvPr/>
        </p:nvSpPr>
        <p:spPr>
          <a:xfrm>
            <a:off x="1844040" y="1540510"/>
            <a:ext cx="8503920" cy="212365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sz="2000" i="1" dirty="0">
                <a:solidFill>
                  <a:srgbClr val="003366"/>
                </a:solidFill>
                <a:latin typeface="Arial"/>
                <a:cs typeface="Arial"/>
              </a:rPr>
              <a:t>“For over two decades, EJTN and the Council of Europe HELP </a:t>
            </a:r>
            <a:r>
              <a:rPr sz="2000" i="1" dirty="0" err="1">
                <a:solidFill>
                  <a:srgbClr val="003366"/>
                </a:solidFill>
                <a:latin typeface="Arial"/>
                <a:cs typeface="Arial"/>
              </a:rPr>
              <a:t>Programme</a:t>
            </a:r>
            <a:r>
              <a:rPr sz="2000" i="1" dirty="0">
                <a:solidFill>
                  <a:srgbClr val="003366"/>
                </a:solidFill>
                <a:latin typeface="Arial"/>
                <a:cs typeface="Arial"/>
              </a:rPr>
              <a:t> have built a strong and trusted partnership.</a:t>
            </a:r>
            <a:endParaRPr lang="en-US" sz="2000" i="1" dirty="0">
              <a:solidFill>
                <a:srgbClr val="003366"/>
              </a:solidFill>
              <a:latin typeface="Arial"/>
              <a:cs typeface="Arial"/>
            </a:endParaRPr>
          </a:p>
          <a:p>
            <a:pPr algn="ctr"/>
            <a:endParaRPr sz="2000" i="1" dirty="0">
              <a:solidFill>
                <a:srgbClr val="003366"/>
              </a:solidFill>
              <a:latin typeface="Arial"/>
              <a:cs typeface="Arial"/>
            </a:endParaRPr>
          </a:p>
          <a:p>
            <a:pPr algn="ctr"/>
            <a:r>
              <a:rPr sz="1800" i="1">
                <a:solidFill>
                  <a:srgbClr val="003366"/>
                </a:solidFill>
                <a:latin typeface="Arial"/>
                <a:cs typeface="Arial"/>
              </a:rPr>
              <a:t>Combining EJTN's reach across EU judicial training institutions with HELP's pan-European expertise on human rights, we deliver joint seminars, e-learning and study visits that equip judges, prosecutors and court staff to uphold the rule of law and fundamental rights in an increasingly digital justice landscape.”</a:t>
            </a:r>
          </a:p>
        </p:txBody>
      </p:sp>
      <p:pic>
        <p:nvPicPr>
          <p:cNvPr id="3" name="Picture 2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AD9E2C26-84FD-38AE-6E51-D5B22675DF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31145" y="3663950"/>
            <a:ext cx="3063810" cy="31559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4AF2D44-A2DC-660D-77D6-6F9546DD7720}"/>
              </a:ext>
            </a:extLst>
          </p:cNvPr>
          <p:cNvSpPr txBox="1"/>
          <p:nvPr/>
        </p:nvSpPr>
        <p:spPr>
          <a:xfrm>
            <a:off x="4635500" y="5577840"/>
            <a:ext cx="368808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600" b="1">
                <a:solidFill>
                  <a:srgbClr val="FFC000"/>
                </a:solidFill>
              </a:rPr>
              <a:t>THANK YOU !</a:t>
            </a:r>
          </a:p>
        </p:txBody>
      </p:sp>
      <p:pic>
        <p:nvPicPr>
          <p:cNvPr id="11" name="Picture 10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072C3FB6-C7F5-43C4-8E57-0E64F166B2D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80540" y="3689350"/>
            <a:ext cx="285242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27734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f3ecfc3-65cc-48cc-b730-49632f6c506c" xsi:nil="true"/>
    <lcf76f155ced4ddcb4097134ff3c332f xmlns="3e85b5b5-abc9-480d-a59b-90169013e608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FA3575FB95B0A478606F931DD7F7554" ma:contentTypeVersion="19" ma:contentTypeDescription="Create a new document." ma:contentTypeScope="" ma:versionID="94e5e11cea7fbc78fc181544d9c2009a">
  <xsd:schema xmlns:xsd="http://www.w3.org/2001/XMLSchema" xmlns:xs="http://www.w3.org/2001/XMLSchema" xmlns:p="http://schemas.microsoft.com/office/2006/metadata/properties" xmlns:ns2="3e85b5b5-abc9-480d-a59b-90169013e608" xmlns:ns3="2f3ecfc3-65cc-48cc-b730-49632f6c506c" targetNamespace="http://schemas.microsoft.com/office/2006/metadata/properties" ma:root="true" ma:fieldsID="b7f83b2832d2cd1bdb5249774af55d77" ns2:_="" ns3:_="">
    <xsd:import namespace="3e85b5b5-abc9-480d-a59b-90169013e608"/>
    <xsd:import namespace="2f3ecfc3-65cc-48cc-b730-49632f6c506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85b5b5-abc9-480d-a59b-90169013e6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fc76ab9-72b8-47cb-951f-6241e2ed90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3ecfc3-65cc-48cc-b730-49632f6c506c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5d52214-1cc0-4325-beb1-6aa7d7979b84}" ma:internalName="TaxCatchAll" ma:showField="CatchAllData" ma:web="2f3ecfc3-65cc-48cc-b730-49632f6c506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497E5B1-DDBA-4DAD-9F5B-B13791267FE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8FF5853-9960-4816-AAC8-9CF32AB0658D}">
  <ds:schemaRefs>
    <ds:schemaRef ds:uri="3e85b5b5-abc9-480d-a59b-90169013e608"/>
    <ds:schemaRef ds:uri="http://schemas.microsoft.com/office/2006/metadata/properties"/>
    <ds:schemaRef ds:uri="http://schemas.microsoft.com/office/2006/documentManagement/types"/>
    <ds:schemaRef ds:uri="2f3ecfc3-65cc-48cc-b730-49632f6c506c"/>
    <ds:schemaRef ds:uri="http://purl.org/dc/elements/1.1/"/>
    <ds:schemaRef ds:uri="http://www.w3.org/XML/1998/namespace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850E5330-AFEF-4DCB-B003-5CD6432FDD5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e85b5b5-abc9-480d-a59b-90169013e608"/>
    <ds:schemaRef ds:uri="2f3ecfc3-65cc-48cc-b730-49632f6c506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1055</Words>
  <Application>Microsoft Office PowerPoint</Application>
  <PresentationFormat>Widescreen</PresentationFormat>
  <Paragraphs>95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Aptos</vt:lpstr>
      <vt:lpstr>Aptos Display</vt:lpstr>
      <vt:lpstr>Arial</vt:lpstr>
      <vt:lpstr>Calibri</vt:lpstr>
      <vt:lpstr>Office Theme</vt:lpstr>
      <vt:lpstr>PowerPoint Presentation</vt:lpstr>
      <vt:lpstr>Who we are</vt:lpstr>
      <vt:lpstr>PowerPoint Presentation</vt:lpstr>
      <vt:lpstr>Partnerships</vt:lpstr>
      <vt:lpstr>EJTN &amp; Council of Europe HELP Programme – a strategic partnership</vt:lpstr>
      <vt:lpstr>PowerPoint Presentation</vt:lpstr>
      <vt:lpstr>Digital Justice: Equipping the judiciary for the digital era​</vt:lpstr>
      <vt:lpstr>Digital justice in numbers &amp; strategic outlook​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Iiris André</dc:creator>
  <cp:lastModifiedBy>KHOKHLOVA Krystyna</cp:lastModifiedBy>
  <cp:revision>447</cp:revision>
  <dcterms:created xsi:type="dcterms:W3CDTF">2024-12-03T08:36:38Z</dcterms:created>
  <dcterms:modified xsi:type="dcterms:W3CDTF">2026-07-01T12:18:48Z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0x0101009FA3575FB95B0A478606F931DD7F7554</vt:lpwstr>
  </property>
  <property fmtid="{D5CDD505-2E9C-101B-9397-08002B2CF9AE}" pid="3" name="MediaServiceImageTags">
    <vt:lpwstr/>
  </property>
</Properties>
</file>