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64" r:id="rId5"/>
  </p:sldMasterIdLst>
  <p:notesMasterIdLst>
    <p:notesMasterId r:id="rId22"/>
  </p:notesMasterIdLst>
  <p:sldIdLst>
    <p:sldId id="256" r:id="rId6"/>
    <p:sldId id="319" r:id="rId7"/>
    <p:sldId id="322" r:id="rId8"/>
    <p:sldId id="320" r:id="rId9"/>
    <p:sldId id="318" r:id="rId10"/>
    <p:sldId id="313" r:id="rId11"/>
    <p:sldId id="325" r:id="rId12"/>
    <p:sldId id="314" r:id="rId13"/>
    <p:sldId id="328" r:id="rId14"/>
    <p:sldId id="323" r:id="rId15"/>
    <p:sldId id="329" r:id="rId16"/>
    <p:sldId id="330" r:id="rId17"/>
    <p:sldId id="333" r:id="rId18"/>
    <p:sldId id="339" r:id="rId19"/>
    <p:sldId id="331" r:id="rId20"/>
    <p:sldId id="332" r:id="rId21"/>
  </p:sldIdLst>
  <p:sldSz cx="12192000" cy="6858000"/>
  <p:notesSz cx="6805613" cy="9944100"/>
  <p:custDataLst>
    <p:tags r:id="rId2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612B7E-2529-FB19-46E2-D99FA198528C}" name="SIMIC Marija" initials="SM" userId="S::marija.simic@coe.int::e6e4ad5b-9857-4443-a238-22a1040343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397" autoAdjust="0"/>
  </p:normalViewPr>
  <p:slideViewPr>
    <p:cSldViewPr snapToGrid="0">
      <p:cViewPr varScale="1">
        <p:scale>
          <a:sx n="52" d="100"/>
          <a:sy n="52" d="100"/>
        </p:scale>
        <p:origin x="1584"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gs" Target="tags/tag1.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52BD30-5E30-47BD-9141-E7F0A5CF43D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1F4CD6EA-0222-4CFF-9FB7-9083527360D2}" type="pres">
      <dgm:prSet presAssocID="{4352BD30-5E30-47BD-9141-E7F0A5CF43DD}" presName="Name0" presStyleCnt="0">
        <dgm:presLayoutVars>
          <dgm:chPref val="3"/>
          <dgm:dir/>
          <dgm:animLvl val="lvl"/>
          <dgm:resizeHandles/>
        </dgm:presLayoutVars>
      </dgm:prSet>
      <dgm:spPr/>
    </dgm:pt>
  </dgm:ptLst>
  <dgm:cxnLst>
    <dgm:cxn modelId="{429FF618-5FEB-4C84-BCA7-56CD8F172E70}" type="presOf" srcId="{4352BD30-5E30-47BD-9141-E7F0A5CF43DD}" destId="{1F4CD6EA-0222-4CFF-9FB7-9083527360D2}"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F2378D6-7056-744E-8701-F61BBEC5B957}" type="datetimeFigureOut">
              <a:rPr lang="fr-FR" smtClean="0"/>
              <a:t>17/07/2026</a:t>
            </a:fld>
            <a:endParaRPr lang="fr-FR"/>
          </a:p>
        </p:txBody>
      </p:sp>
      <p:sp>
        <p:nvSpPr>
          <p:cNvPr id="4" name="Espace réservé de l'image des diapositives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0CE9D6C8-3CEF-3E41-9005-E7E838393760}" type="slidenum">
              <a:rPr lang="fr-FR" smtClean="0"/>
              <a:t>‹#›</a:t>
            </a:fld>
            <a:endParaRPr lang="fr-FR"/>
          </a:p>
        </p:txBody>
      </p:sp>
    </p:spTree>
    <p:extLst>
      <p:ext uri="{BB962C8B-B14F-4D97-AF65-F5344CB8AC3E}">
        <p14:creationId xmlns:p14="http://schemas.microsoft.com/office/powerpoint/2010/main" val="3893056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democratic.pact.@coe.in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1</a:t>
            </a:fld>
            <a:endParaRPr lang="fr-FR"/>
          </a:p>
        </p:txBody>
      </p:sp>
    </p:spTree>
    <p:extLst>
      <p:ext uri="{BB962C8B-B14F-4D97-AF65-F5344CB8AC3E}">
        <p14:creationId xmlns:p14="http://schemas.microsoft.com/office/powerpoint/2010/main" val="999355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ltLang="fr-FR" sz="1200" dirty="0">
                <a:solidFill>
                  <a:schemeClr val="bg1"/>
                </a:solidFill>
                <a:latin typeface="+mj-lt"/>
                <a:cs typeface="Open Sans" panose="020B0606030504020204" pitchFamily="34" charset="0"/>
              </a:rPr>
              <a:t>1: Work on  AI, </a:t>
            </a:r>
            <a:r>
              <a:rPr lang="fr-FR" altLang="fr-FR" sz="1200" dirty="0" err="1">
                <a:solidFill>
                  <a:schemeClr val="bg1"/>
                </a:solidFill>
                <a:latin typeface="+mj-lt"/>
                <a:cs typeface="Open Sans" panose="020B0606030504020204" pitchFamily="34" charset="0"/>
              </a:rPr>
              <a:t>promote</a:t>
            </a:r>
            <a:r>
              <a:rPr lang="fr-FR" altLang="fr-FR" sz="1200" dirty="0">
                <a:solidFill>
                  <a:schemeClr val="bg1"/>
                </a:solidFill>
                <a:latin typeface="+mj-lt"/>
                <a:cs typeface="Open Sans" panose="020B0606030504020204" pitchFamily="34" charset="0"/>
              </a:rPr>
              <a:t> digital inclusion, standards to combat tech </a:t>
            </a:r>
            <a:r>
              <a:rPr lang="fr-FR" altLang="fr-FR" sz="1200" dirty="0" err="1">
                <a:solidFill>
                  <a:schemeClr val="bg1"/>
                </a:solidFill>
                <a:latin typeface="+mj-lt"/>
                <a:cs typeface="Open Sans" panose="020B0606030504020204" pitchFamily="34" charset="0"/>
              </a:rPr>
              <a:t>facilitated</a:t>
            </a:r>
            <a:r>
              <a:rPr lang="fr-FR" altLang="fr-FR" sz="1200" dirty="0">
                <a:solidFill>
                  <a:schemeClr val="bg1"/>
                </a:solidFill>
                <a:latin typeface="+mj-lt"/>
                <a:cs typeface="Open Sans" panose="020B0606030504020204" pitchFamily="34" charset="0"/>
              </a:rPr>
              <a:t> violence </a:t>
            </a:r>
            <a:r>
              <a:rPr lang="fr-FR" altLang="fr-FR" sz="1200" dirty="0" err="1">
                <a:solidFill>
                  <a:schemeClr val="bg1"/>
                </a:solidFill>
                <a:latin typeface="+mj-lt"/>
                <a:cs typeface="Open Sans" panose="020B0606030504020204" pitchFamily="34" charset="0"/>
              </a:rPr>
              <a:t>against</a:t>
            </a:r>
            <a:r>
              <a:rPr lang="fr-FR" altLang="fr-FR" sz="1200" dirty="0">
                <a:solidFill>
                  <a:schemeClr val="bg1"/>
                </a:solidFill>
                <a:latin typeface="+mj-lt"/>
                <a:cs typeface="Open Sans" panose="020B0606030504020204" pitchFamily="34" charset="0"/>
              </a:rPr>
              <a:t> </a:t>
            </a:r>
            <a:r>
              <a:rPr lang="fr-FR" altLang="fr-FR" sz="1200" dirty="0" err="1">
                <a:solidFill>
                  <a:schemeClr val="bg1"/>
                </a:solidFill>
                <a:latin typeface="+mj-lt"/>
                <a:cs typeface="Open Sans" panose="020B0606030504020204" pitchFamily="34" charset="0"/>
              </a:rPr>
              <a:t>women</a:t>
            </a:r>
            <a:r>
              <a:rPr lang="fr-FR" altLang="fr-FR" sz="1200" dirty="0">
                <a:solidFill>
                  <a:schemeClr val="bg1"/>
                </a:solidFill>
                <a:latin typeface="+mj-lt"/>
                <a:cs typeface="Open Sans" panose="020B0606030504020204" pitchFamily="34" charset="0"/>
              </a:rPr>
              <a:t> </a:t>
            </a:r>
          </a:p>
          <a:p>
            <a:endParaRPr lang="fr-FR" altLang="fr-FR" sz="1200" dirty="0">
              <a:solidFill>
                <a:schemeClr val="bg1"/>
              </a:solidFill>
              <a:latin typeface="+mj-lt"/>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sz="1200" dirty="0">
                <a:solidFill>
                  <a:schemeClr val="bg1"/>
                </a:solidFill>
                <a:latin typeface="+mj-lt"/>
                <a:cs typeface="Open Sans" panose="020B0606030504020204" pitchFamily="34" charset="0"/>
              </a:rPr>
              <a:t>2: </a:t>
            </a:r>
            <a:r>
              <a:rPr lang="fr-FR" altLang="fr-FR" sz="1200" kern="1200" dirty="0">
                <a:solidFill>
                  <a:schemeClr val="bg1"/>
                </a:solidFill>
                <a:latin typeface="+mn-lt"/>
                <a:ea typeface="+mn-ea"/>
                <a:cs typeface="Open Sans" panose="020B0606030504020204" pitchFamily="34" charset="0"/>
              </a:rPr>
              <a:t>engage </a:t>
            </a:r>
            <a:r>
              <a:rPr lang="fr-FR" altLang="fr-FR" sz="1200" kern="1200" dirty="0" err="1">
                <a:solidFill>
                  <a:schemeClr val="bg1"/>
                </a:solidFill>
                <a:latin typeface="+mn-lt"/>
                <a:ea typeface="+mn-ea"/>
                <a:cs typeface="Open Sans" panose="020B0606030504020204" pitchFamily="34" charset="0"/>
              </a:rPr>
              <a:t>citizens</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through</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deliberative</a:t>
            </a:r>
            <a:r>
              <a:rPr lang="fr-FR" altLang="fr-FR" sz="1200" kern="1200" dirty="0">
                <a:solidFill>
                  <a:schemeClr val="bg1"/>
                </a:solidFill>
                <a:latin typeface="+mn-lt"/>
                <a:ea typeface="+mn-ea"/>
                <a:cs typeface="Open Sans" panose="020B0606030504020204" pitchFamily="34" charset="0"/>
              </a:rPr>
              <a:t> and </a:t>
            </a:r>
            <a:r>
              <a:rPr lang="fr-FR" altLang="fr-FR" sz="1200" kern="1200" dirty="0" err="1">
                <a:solidFill>
                  <a:schemeClr val="bg1"/>
                </a:solidFill>
                <a:latin typeface="+mn-lt"/>
                <a:ea typeface="+mn-ea"/>
                <a:cs typeface="Open Sans" panose="020B0606030504020204" pitchFamily="34" charset="0"/>
              </a:rPr>
              <a:t>participatory</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models</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that</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renew</a:t>
            </a:r>
            <a:r>
              <a:rPr lang="fr-FR" altLang="fr-FR" sz="1200" kern="1200" dirty="0">
                <a:solidFill>
                  <a:schemeClr val="bg1"/>
                </a:solidFill>
                <a:latin typeface="+mn-lt"/>
                <a:ea typeface="+mn-ea"/>
                <a:cs typeface="Open Sans" panose="020B0606030504020204" pitchFamily="34" charset="0"/>
              </a:rPr>
              <a:t> and </a:t>
            </a:r>
            <a:r>
              <a:rPr lang="fr-FR" altLang="fr-FR" sz="1200" kern="1200" dirty="0" err="1">
                <a:solidFill>
                  <a:schemeClr val="bg1"/>
                </a:solidFill>
                <a:latin typeface="+mn-lt"/>
                <a:ea typeface="+mn-ea"/>
                <a:cs typeface="Open Sans" panose="020B0606030504020204" pitchFamily="34" charset="0"/>
              </a:rPr>
              <a:t>adapt</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democracy</a:t>
            </a:r>
            <a:r>
              <a:rPr lang="fr-FR" altLang="fr-FR" sz="1200" kern="1200" dirty="0">
                <a:solidFill>
                  <a:schemeClr val="bg1"/>
                </a:solidFill>
                <a:latin typeface="+mn-lt"/>
                <a:ea typeface="+mn-ea"/>
                <a:cs typeface="Open Sans" panose="020B0606030504020204" pitchFamily="34" charset="0"/>
              </a:rPr>
              <a:t> to </a:t>
            </a:r>
            <a:r>
              <a:rPr lang="fr-FR" altLang="fr-FR" sz="1200" kern="1200" dirty="0" err="1">
                <a:solidFill>
                  <a:schemeClr val="bg1"/>
                </a:solidFill>
                <a:latin typeface="+mn-lt"/>
                <a:ea typeface="+mn-ea"/>
                <a:cs typeface="Open Sans" panose="020B0606030504020204" pitchFamily="34" charset="0"/>
              </a:rPr>
              <a:t>today’s</a:t>
            </a:r>
            <a:r>
              <a:rPr lang="fr-FR" altLang="fr-FR" sz="1200" kern="1200" dirty="0">
                <a:solidFill>
                  <a:schemeClr val="bg1"/>
                </a:solidFill>
                <a:latin typeface="+mn-lt"/>
                <a:ea typeface="+mn-ea"/>
                <a:cs typeface="Open Sans" panose="020B0606030504020204" pitchFamily="34" charset="0"/>
              </a:rPr>
              <a:t> challenges ex Kristiansand &amp; WFD</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ltLang="fr-FR" sz="1200" kern="1200" dirty="0">
              <a:solidFill>
                <a:schemeClr val="bg1"/>
              </a:solidFill>
              <a:latin typeface="+mn-lt"/>
              <a:ea typeface="+mn-ea"/>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sz="1200" kern="1200" dirty="0">
                <a:solidFill>
                  <a:schemeClr val="bg1"/>
                </a:solidFill>
                <a:latin typeface="+mn-lt"/>
                <a:ea typeface="+mn-ea"/>
                <a:cs typeface="Open Sans" panose="020B0606030504020204" pitchFamily="34" charset="0"/>
              </a:rPr>
              <a:t>3 ex </a:t>
            </a:r>
            <a:r>
              <a:rPr lang="fr-FR" altLang="fr-FR" sz="1200" kern="1200" dirty="0" err="1">
                <a:solidFill>
                  <a:schemeClr val="bg1"/>
                </a:solidFill>
                <a:latin typeface="+mn-lt"/>
                <a:ea typeface="+mn-ea"/>
                <a:cs typeface="Open Sans" panose="020B0606030504020204" pitchFamily="34" charset="0"/>
              </a:rPr>
              <a:t>communicate</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differently</a:t>
            </a:r>
            <a:r>
              <a:rPr lang="fr-FR" altLang="fr-FR" sz="1200" kern="1200" dirty="0">
                <a:solidFill>
                  <a:schemeClr val="bg1"/>
                </a:solidFill>
                <a:latin typeface="+mn-lt"/>
                <a:ea typeface="+mn-ea"/>
                <a:cs typeface="Open Sans" panose="020B0606030504020204" pitchFamily="34" charset="0"/>
              </a:rPr>
              <a:t>: </a:t>
            </a:r>
            <a:r>
              <a:rPr lang="fr-FR" altLang="fr-FR" sz="1200" kern="1200" dirty="0" err="1">
                <a:solidFill>
                  <a:schemeClr val="bg1"/>
                </a:solidFill>
                <a:latin typeface="+mn-lt"/>
                <a:ea typeface="+mn-ea"/>
                <a:cs typeface="Open Sans" panose="020B0606030504020204" pitchFamily="34" charset="0"/>
              </a:rPr>
              <a:t>work</a:t>
            </a:r>
            <a:r>
              <a:rPr lang="fr-FR" altLang="fr-FR" sz="1200" kern="1200" dirty="0">
                <a:solidFill>
                  <a:schemeClr val="bg1"/>
                </a:solidFill>
                <a:latin typeface="+mn-lt"/>
                <a:ea typeface="+mn-ea"/>
                <a:cs typeface="Open Sans" panose="020B0606030504020204" pitchFamily="34" charset="0"/>
              </a:rPr>
              <a:t> on positive narratives</a:t>
            </a:r>
            <a:endParaRPr lang="fr-FR" altLang="fr-FR" sz="1200" kern="1200" dirty="0">
              <a:solidFill>
                <a:schemeClr val="bg1"/>
              </a:solidFill>
              <a:latin typeface="+mn-lt"/>
              <a:ea typeface="+mn-ea"/>
              <a:cs typeface="+mn-cs"/>
            </a:endParaRPr>
          </a:p>
          <a:p>
            <a:endParaRPr lang="fr-FR" altLang="fr-FR" sz="1200" dirty="0">
              <a:solidFill>
                <a:schemeClr val="bg1"/>
              </a:solidFill>
              <a:latin typeface="+mj-lt"/>
              <a:cs typeface="Open Sans" panose="020B0606030504020204" pitchFamily="34" charset="0"/>
            </a:endParaRPr>
          </a:p>
          <a:p>
            <a:r>
              <a:rPr lang="fr-FR" altLang="fr-FR" sz="1200" dirty="0">
                <a:solidFill>
                  <a:schemeClr val="bg1"/>
                </a:solidFill>
                <a:latin typeface="+mj-lt"/>
                <a:cs typeface="Open Sans" panose="020B0606030504020204" pitchFamily="34" charset="0"/>
              </a:rPr>
              <a:t> </a:t>
            </a:r>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10</a:t>
            </a:fld>
            <a:endParaRPr lang="fr-FR"/>
          </a:p>
        </p:txBody>
      </p:sp>
    </p:spTree>
    <p:extLst>
      <p:ext uri="{BB962C8B-B14F-4D97-AF65-F5344CB8AC3E}">
        <p14:creationId xmlns:p14="http://schemas.microsoft.com/office/powerpoint/2010/main" val="809752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June 2025 the Council of Europe brought innovators, activists, policymakers, and creatives together in Strasbourg for a high-energy </a:t>
            </a:r>
            <a:r>
              <a:rPr lang="en-US" sz="1200" b="1" i="0" kern="1200" dirty="0">
                <a:solidFill>
                  <a:schemeClr val="tx1"/>
                </a:solidFill>
                <a:effectLst/>
                <a:latin typeface="+mn-lt"/>
                <a:ea typeface="+mn-ea"/>
                <a:cs typeface="+mn-cs"/>
              </a:rPr>
              <a:t>hackathon</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Their goal: to engage with and co-design practical, forward-thinking solutions that counter </a:t>
            </a:r>
            <a:r>
              <a:rPr lang="en-US" sz="1200" b="1" i="0" kern="1200" dirty="0">
                <a:solidFill>
                  <a:schemeClr val="tx1"/>
                </a:solidFill>
                <a:effectLst/>
                <a:latin typeface="+mn-lt"/>
                <a:ea typeface="+mn-ea"/>
                <a:cs typeface="+mn-cs"/>
              </a:rPr>
              <a:t>disinformation</a:t>
            </a:r>
            <a:r>
              <a:rPr lang="en-US" sz="1200" b="0" i="0" kern="1200" dirty="0">
                <a:solidFill>
                  <a:schemeClr val="tx1"/>
                </a:solidFill>
                <a:effectLst/>
                <a:latin typeface="+mn-lt"/>
                <a:ea typeface="+mn-ea"/>
                <a:cs typeface="+mn-cs"/>
              </a:rPr>
              <a:t>, protect free speech, and strengthen democratic resilience in a rapidly evolving digital landscape.</a:t>
            </a:r>
          </a:p>
          <a:p>
            <a:r>
              <a:rPr lang="en-US" sz="1200" b="0" i="0" kern="1200" dirty="0">
                <a:solidFill>
                  <a:schemeClr val="tx1"/>
                </a:solidFill>
                <a:effectLst/>
                <a:latin typeface="+mn-lt"/>
                <a:ea typeface="+mn-ea"/>
                <a:cs typeface="+mn-cs"/>
              </a:rPr>
              <a:t>Among the many excellent proposals – from a tool by </a:t>
            </a:r>
            <a:r>
              <a:rPr lang="en-US" sz="1200" b="0" i="0" kern="1200" dirty="0" err="1">
                <a:solidFill>
                  <a:schemeClr val="tx1"/>
                </a:solidFill>
                <a:effectLst/>
                <a:latin typeface="+mn-lt"/>
                <a:ea typeface="+mn-ea"/>
                <a:cs typeface="+mn-cs"/>
              </a:rPr>
              <a:t>Echobreaker</a:t>
            </a:r>
            <a:r>
              <a:rPr lang="en-US" sz="1200" b="0" i="0" kern="1200" dirty="0">
                <a:solidFill>
                  <a:schemeClr val="tx1"/>
                </a:solidFill>
                <a:effectLst/>
                <a:latin typeface="+mn-lt"/>
                <a:ea typeface="+mn-ea"/>
                <a:cs typeface="+mn-cs"/>
              </a:rPr>
              <a:t> from Georgia addressing the risks of echo chambers, to the Fact-checking Foxes from Italy, who took the prize home with a game-based pre-bunking platform to help develop critical-thinking.</a:t>
            </a:r>
          </a:p>
          <a:p>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11</a:t>
            </a:fld>
            <a:endParaRPr lang="fr-FR"/>
          </a:p>
        </p:txBody>
      </p:sp>
    </p:spTree>
    <p:extLst>
      <p:ext uri="{BB962C8B-B14F-4D97-AF65-F5344CB8AC3E}">
        <p14:creationId xmlns:p14="http://schemas.microsoft.com/office/powerpoint/2010/main" val="1383772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key youth event of the consultation phase leading towards the New Democratic Pact for Europe, </a:t>
            </a:r>
          </a:p>
          <a:p>
            <a:r>
              <a:rPr lang="en-US" sz="1200" b="0" i="0" kern="1200" dirty="0">
                <a:solidFill>
                  <a:schemeClr val="tx1"/>
                </a:solidFill>
                <a:effectLst/>
                <a:latin typeface="+mn-lt"/>
                <a:ea typeface="+mn-ea"/>
                <a:cs typeface="+mn-cs"/>
              </a:rPr>
              <a:t>The youth event will further strengthen the ties between the Council of Europe, its mission, and young people. </a:t>
            </a:r>
          </a:p>
          <a:p>
            <a:r>
              <a:rPr lang="en-US" sz="1200" b="0" i="0" kern="1200" dirty="0">
                <a:solidFill>
                  <a:schemeClr val="tx1"/>
                </a:solidFill>
                <a:effectLst/>
                <a:latin typeface="+mn-lt"/>
                <a:ea typeface="+mn-ea"/>
                <a:cs typeface="+mn-cs"/>
              </a:rPr>
              <a:t>The event is designed to discuss the aspirations, challenges and proposals of young people to innovate and renew democracy, building on the commitment and experience of a long-standing partnership in the field of youth.</a:t>
            </a:r>
          </a:p>
          <a:p>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12</a:t>
            </a:fld>
            <a:endParaRPr lang="fr-FR"/>
          </a:p>
        </p:txBody>
      </p:sp>
    </p:spTree>
    <p:extLst>
      <p:ext uri="{BB962C8B-B14F-4D97-AF65-F5344CB8AC3E}">
        <p14:creationId xmlns:p14="http://schemas.microsoft.com/office/powerpoint/2010/main" val="71307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SG report 26 identifies </a:t>
            </a:r>
            <a:r>
              <a:rPr lang="en-US" sz="1200" b="1" kern="1200" dirty="0">
                <a:solidFill>
                  <a:schemeClr val="bg1"/>
                </a:solidFill>
                <a:latin typeface="+mn-lt"/>
                <a:ea typeface="+mn-ea"/>
                <a:cs typeface="+mn-cs"/>
              </a:rPr>
              <a:t>Emerging Strategic Orientations from the Consultations - </a:t>
            </a:r>
            <a:r>
              <a:rPr lang="en-US" dirty="0">
                <a:solidFill>
                  <a:schemeClr val="bg1"/>
                </a:solidFill>
              </a:rPr>
              <a:t>Broad consensus that democratic participation must be a </a:t>
            </a:r>
            <a:r>
              <a:rPr lang="en-US" b="1" dirty="0">
                <a:solidFill>
                  <a:schemeClr val="bg1"/>
                </a:solidFill>
              </a:rPr>
              <a:t>whole-of-society effort</a:t>
            </a:r>
            <a:r>
              <a:rPr lang="en-US" dirty="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bg1"/>
                </a:solidFill>
                <a:latin typeface="+mn-lt"/>
                <a:ea typeface="+mn-ea"/>
                <a:cs typeface="+mn-cs"/>
              </a:rPr>
              <a:t>Shared understanding that </a:t>
            </a:r>
            <a:r>
              <a:rPr lang="en-US" sz="1200" b="1" kern="1200" dirty="0">
                <a:solidFill>
                  <a:schemeClr val="bg1"/>
                </a:solidFill>
                <a:latin typeface="+mn-lt"/>
                <a:ea typeface="+mn-ea"/>
                <a:cs typeface="+mn-cs"/>
              </a:rPr>
              <a:t>democratic resilience relies on informed, inclusive and meaningful participation</a:t>
            </a:r>
            <a:r>
              <a:rPr lang="en-US" sz="1200" kern="1200" dirty="0">
                <a:solidFill>
                  <a:schemeClr val="tx1"/>
                </a:solidFill>
                <a:latin typeface="+mn-lt"/>
                <a:ea typeface="+mn-ea"/>
                <a:cs typeface="+mn-cs"/>
              </a:rPr>
              <a:t>. </a:t>
            </a:r>
          </a:p>
          <a:p>
            <a:pPr lvl="0"/>
            <a:r>
              <a:rPr lang="fr-FR" dirty="0">
                <a:solidFill>
                  <a:schemeClr val="bg1"/>
                </a:solidFill>
              </a:rPr>
              <a:t>Key </a:t>
            </a:r>
            <a:r>
              <a:rPr lang="fr-FR" dirty="0" err="1">
                <a:solidFill>
                  <a:schemeClr val="bg1"/>
                </a:solidFill>
              </a:rPr>
              <a:t>priorities</a:t>
            </a:r>
            <a:r>
              <a:rPr lang="fr-FR" dirty="0">
                <a:solidFill>
                  <a:schemeClr val="bg1"/>
                </a:solidFill>
              </a:rPr>
              <a:t> </a:t>
            </a:r>
            <a:r>
              <a:rPr lang="fr-FR" dirty="0" err="1">
                <a:solidFill>
                  <a:schemeClr val="bg1"/>
                </a:solidFill>
              </a:rPr>
              <a:t>include</a:t>
            </a:r>
            <a:r>
              <a:rPr lang="fr-FR" dirty="0">
                <a:solidFill>
                  <a:schemeClr val="bg1"/>
                </a:solidFill>
              </a:rPr>
              <a:t>: </a:t>
            </a:r>
          </a:p>
          <a:p>
            <a:pPr lvl="0"/>
            <a:r>
              <a:rPr lang="en-US" dirty="0">
                <a:solidFill>
                  <a:schemeClr val="bg1"/>
                </a:solidFill>
              </a:rPr>
              <a:t>Protecting and expanding </a:t>
            </a:r>
            <a:r>
              <a:rPr lang="en-US" b="1" dirty="0">
                <a:solidFill>
                  <a:schemeClr val="bg1"/>
                </a:solidFill>
              </a:rPr>
              <a:t>civic space</a:t>
            </a:r>
            <a:r>
              <a:rPr lang="en-US" dirty="0">
                <a:solidFill>
                  <a:schemeClr val="bg1"/>
                </a:solidFill>
              </a:rPr>
              <a:t>; </a:t>
            </a:r>
            <a:endParaRPr lang="fr-FR" dirty="0">
              <a:solidFill>
                <a:schemeClr val="bg1"/>
              </a:solidFill>
            </a:endParaRPr>
          </a:p>
          <a:p>
            <a:pPr lvl="1"/>
            <a:r>
              <a:rPr lang="en-US" dirty="0">
                <a:solidFill>
                  <a:schemeClr val="bg1"/>
                </a:solidFill>
              </a:rPr>
              <a:t>Promoting </a:t>
            </a:r>
            <a:r>
              <a:rPr lang="en-US" b="1" dirty="0">
                <a:solidFill>
                  <a:schemeClr val="bg1"/>
                </a:solidFill>
              </a:rPr>
              <a:t>democratic and digital citizenship education</a:t>
            </a:r>
            <a:r>
              <a:rPr lang="en-US" dirty="0">
                <a:solidFill>
                  <a:schemeClr val="bg1"/>
                </a:solidFill>
              </a:rPr>
              <a:t>; </a:t>
            </a:r>
            <a:endParaRPr lang="fr-FR" dirty="0">
              <a:solidFill>
                <a:schemeClr val="bg1"/>
              </a:solidFill>
            </a:endParaRPr>
          </a:p>
          <a:p>
            <a:pPr lvl="1"/>
            <a:r>
              <a:rPr lang="en-US" dirty="0">
                <a:solidFill>
                  <a:schemeClr val="bg1"/>
                </a:solidFill>
              </a:rPr>
              <a:t>Developing </a:t>
            </a:r>
            <a:r>
              <a:rPr lang="en-US" b="1" dirty="0">
                <a:solidFill>
                  <a:schemeClr val="bg1"/>
                </a:solidFill>
              </a:rPr>
              <a:t>new forms of citizen engagement</a:t>
            </a:r>
            <a:r>
              <a:rPr lang="en-US" dirty="0">
                <a:solidFill>
                  <a:schemeClr val="bg1"/>
                </a:solidFill>
              </a:rPr>
              <a:t> that complement traditional democratic processes.</a:t>
            </a:r>
            <a:endParaRPr lang="en-US" sz="1200" kern="1200" dirty="0">
              <a:solidFill>
                <a:schemeClr val="bg1"/>
              </a:solidFill>
              <a:latin typeface="+mn-lt"/>
              <a:ea typeface="+mn-ea"/>
              <a:cs typeface="+mn-cs"/>
            </a:endParaRPr>
          </a:p>
          <a:p>
            <a:pPr lvl="0"/>
            <a:r>
              <a:rPr lang="en-US" sz="1200" kern="1200" dirty="0">
                <a:solidFill>
                  <a:schemeClr val="bg1"/>
                </a:solidFill>
                <a:latin typeface="+mn-lt"/>
                <a:ea typeface="+mn-ea"/>
                <a:cs typeface="+mn-cs"/>
              </a:rPr>
              <a:t>Enhancing the </a:t>
            </a:r>
            <a:r>
              <a:rPr lang="en-US" sz="1200" b="1" kern="1200" dirty="0">
                <a:solidFill>
                  <a:schemeClr val="bg1"/>
                </a:solidFill>
                <a:latin typeface="+mn-lt"/>
                <a:ea typeface="+mn-ea"/>
                <a:cs typeface="+mn-cs"/>
              </a:rPr>
              <a:t>professionalism and integrity of public administration</a:t>
            </a:r>
            <a:endParaRPr lang="fr-FR" sz="1200" b="1" kern="1200" dirty="0">
              <a:solidFill>
                <a:schemeClr val="bg1"/>
              </a:solidFill>
              <a:latin typeface="+mn-lt"/>
              <a:ea typeface="+mn-ea"/>
              <a:cs typeface="+mn-cs"/>
            </a:endParaRPr>
          </a:p>
          <a:p>
            <a:pPr marL="914400" lvl="1" indent="-457200">
              <a:buFont typeface="Wingdings" panose="05000000000000000000" pitchFamily="2" charset="2"/>
              <a:buChar char="ü"/>
            </a:pPr>
            <a:r>
              <a:rPr lang="en-US" sz="1200" kern="1200" dirty="0">
                <a:solidFill>
                  <a:schemeClr val="bg1"/>
                </a:solidFill>
                <a:latin typeface="+mn-lt"/>
                <a:ea typeface="+mn-ea"/>
                <a:cs typeface="+mn-cs"/>
              </a:rPr>
              <a:t>Safeguarding the </a:t>
            </a:r>
            <a:r>
              <a:rPr lang="en-US" sz="1200" b="1" kern="1200" dirty="0">
                <a:solidFill>
                  <a:schemeClr val="bg1"/>
                </a:solidFill>
                <a:latin typeface="+mn-lt"/>
                <a:ea typeface="+mn-ea"/>
                <a:cs typeface="+mn-cs"/>
              </a:rPr>
              <a:t>independence of the judiciary</a:t>
            </a:r>
            <a:endParaRPr lang="fr-FR" sz="1200" b="1" kern="1200" dirty="0">
              <a:solidFill>
                <a:schemeClr val="bg1"/>
              </a:solidFill>
              <a:latin typeface="+mn-lt"/>
              <a:ea typeface="+mn-ea"/>
              <a:cs typeface="+mn-cs"/>
            </a:endParaRPr>
          </a:p>
          <a:p>
            <a:pPr marL="914400" lvl="1" indent="-457200">
              <a:buFont typeface="Wingdings" panose="05000000000000000000" pitchFamily="2" charset="2"/>
              <a:buChar char="ü"/>
            </a:pPr>
            <a:r>
              <a:rPr lang="fr-FR" sz="1200" kern="1200" dirty="0" err="1">
                <a:solidFill>
                  <a:schemeClr val="bg1"/>
                </a:solidFill>
                <a:latin typeface="+mn-lt"/>
                <a:ea typeface="+mn-ea"/>
                <a:cs typeface="+mn-cs"/>
              </a:rPr>
              <a:t>Protecting</a:t>
            </a:r>
            <a:r>
              <a:rPr lang="fr-FR" sz="1200" kern="1200" dirty="0">
                <a:solidFill>
                  <a:schemeClr val="bg1"/>
                </a:solidFill>
                <a:latin typeface="+mn-lt"/>
                <a:ea typeface="+mn-ea"/>
                <a:cs typeface="+mn-cs"/>
              </a:rPr>
              <a:t> </a:t>
            </a:r>
            <a:r>
              <a:rPr lang="fr-FR" sz="1200" b="1" kern="1200" dirty="0">
                <a:solidFill>
                  <a:schemeClr val="bg1"/>
                </a:solidFill>
                <a:latin typeface="+mn-lt"/>
                <a:ea typeface="+mn-ea"/>
                <a:cs typeface="+mn-cs"/>
              </a:rPr>
              <a:t>media </a:t>
            </a:r>
            <a:r>
              <a:rPr lang="fr-FR" sz="1200" b="1" kern="1200" dirty="0" err="1">
                <a:solidFill>
                  <a:schemeClr val="bg1"/>
                </a:solidFill>
                <a:latin typeface="+mn-lt"/>
                <a:ea typeface="+mn-ea"/>
                <a:cs typeface="+mn-cs"/>
              </a:rPr>
              <a:t>independence</a:t>
            </a:r>
            <a:endParaRPr lang="fr-FR" sz="1200" b="1" kern="1200" dirty="0">
              <a:solidFill>
                <a:schemeClr val="bg1"/>
              </a:solidFill>
              <a:latin typeface="+mn-lt"/>
              <a:ea typeface="+mn-ea"/>
              <a:cs typeface="+mn-cs"/>
            </a:endParaRPr>
          </a:p>
          <a:p>
            <a:pPr marL="914400" lvl="1" indent="-457200">
              <a:buFont typeface="Wingdings" panose="05000000000000000000" pitchFamily="2" charset="2"/>
              <a:buChar char="ü"/>
            </a:pPr>
            <a:r>
              <a:rPr lang="en-US" sz="1200" kern="1200" dirty="0">
                <a:solidFill>
                  <a:schemeClr val="bg1"/>
                </a:solidFill>
                <a:latin typeface="+mn-lt"/>
                <a:ea typeface="+mn-ea"/>
                <a:cs typeface="+mn-cs"/>
              </a:rPr>
              <a:t>Ensuring an enabling environment for </a:t>
            </a:r>
            <a:r>
              <a:rPr lang="en-US" sz="1200" b="1" kern="1200" dirty="0">
                <a:solidFill>
                  <a:schemeClr val="bg1"/>
                </a:solidFill>
                <a:latin typeface="+mn-lt"/>
                <a:ea typeface="+mn-ea"/>
                <a:cs typeface="+mn-cs"/>
              </a:rPr>
              <a:t>civil society</a:t>
            </a:r>
          </a:p>
          <a:p>
            <a:pPr marL="914400" lvl="1" indent="-457200">
              <a:buFont typeface="Wingdings" panose="05000000000000000000" pitchFamily="2" charset="2"/>
              <a:buChar char="ü"/>
            </a:pPr>
            <a:r>
              <a:rPr lang="en-US" sz="1200" kern="1200" dirty="0">
                <a:solidFill>
                  <a:schemeClr val="bg1"/>
                </a:solidFill>
                <a:latin typeface="+mn-lt"/>
                <a:ea typeface="+mn-ea"/>
                <a:cs typeface="+mn-cs"/>
              </a:rPr>
              <a:t>Defending </a:t>
            </a:r>
            <a:r>
              <a:rPr lang="en-US" sz="1200" b="1" kern="1200" dirty="0">
                <a:solidFill>
                  <a:schemeClr val="bg1"/>
                </a:solidFill>
                <a:latin typeface="+mn-lt"/>
                <a:ea typeface="+mn-ea"/>
                <a:cs typeface="+mn-cs"/>
              </a:rPr>
              <a:t>academic freedom and freedom of expression</a:t>
            </a:r>
            <a:r>
              <a:rPr lang="en-US" sz="1100" kern="1200" dirty="0">
                <a:solidFill>
                  <a:schemeClr val="bg1"/>
                </a:solidFill>
                <a:latin typeface="+mn-lt"/>
                <a:ea typeface="+mn-ea"/>
                <a:cs typeface="+mn-cs"/>
              </a:rPr>
              <a:t>. </a:t>
            </a:r>
          </a:p>
          <a:p>
            <a:pPr marL="628650" lvl="1" indent="-171450">
              <a:buFont typeface="Wingdings" panose="05000000000000000000" pitchFamily="2" charset="2"/>
              <a:buChar char="ü"/>
            </a:pPr>
            <a:r>
              <a:rPr lang="en-US" sz="1100" kern="1200" dirty="0">
                <a:solidFill>
                  <a:schemeClr val="bg1"/>
                </a:solidFill>
                <a:latin typeface="+mn-lt"/>
                <a:ea typeface="+mn-ea"/>
                <a:cs typeface="+mn-cs"/>
              </a:rPr>
              <a:t>Enhancing the </a:t>
            </a:r>
            <a:r>
              <a:rPr lang="en-US" sz="1100" b="1" kern="1200" dirty="0">
                <a:solidFill>
                  <a:schemeClr val="bg1"/>
                </a:solidFill>
                <a:latin typeface="+mn-lt"/>
                <a:ea typeface="+mn-ea"/>
                <a:cs typeface="+mn-cs"/>
              </a:rPr>
              <a:t>professionalism and integrity of public administration</a:t>
            </a:r>
          </a:p>
          <a:p>
            <a:pPr lvl="0"/>
            <a:r>
              <a:rPr lang="en-US" b="1" dirty="0"/>
              <a:t>Innovation:</a:t>
            </a:r>
          </a:p>
          <a:p>
            <a:pPr lvl="0"/>
            <a:r>
              <a:rPr lang="en-US" b="1" dirty="0"/>
              <a:t>Emerging technologies, especially AI</a:t>
            </a:r>
            <a:r>
              <a:rPr lang="en-US" dirty="0"/>
              <a:t>, can support new democratic practices and improve citizen engagement.</a:t>
            </a:r>
            <a:endParaRPr lang="fr-FR" dirty="0"/>
          </a:p>
          <a:p>
            <a:pPr lvl="0"/>
            <a:r>
              <a:rPr lang="en-US" b="1" dirty="0"/>
              <a:t>Risks must be addressed</a:t>
            </a:r>
            <a:r>
              <a:rPr lang="en-US" dirty="0"/>
              <a:t>, including algorithmic bias, unequal impacts, and broader societal changes caused by technology.</a:t>
            </a:r>
            <a:endParaRPr lang="fr-FR" dirty="0"/>
          </a:p>
          <a:p>
            <a:pPr lvl="0"/>
            <a:r>
              <a:rPr lang="en-US" b="1" dirty="0"/>
              <a:t>Stronger governance frameworks</a:t>
            </a:r>
            <a:r>
              <a:rPr lang="en-US" dirty="0"/>
              <a:t> are needed to manage technological threats and safeguard democratic values.</a:t>
            </a:r>
            <a:endParaRPr lang="fr-FR" dirty="0"/>
          </a:p>
          <a:p>
            <a:pPr lvl="0"/>
            <a:r>
              <a:rPr lang="en-US" b="1" dirty="0"/>
              <a:t>Democratic innovations</a:t>
            </a:r>
            <a:r>
              <a:rPr lang="en-US" dirty="0"/>
              <a:t> such as deliberative processes, multilevel governance, and peer-to-peer cooperation among states help rebuild trust, reduce institutional fatigue, and meet evolving public </a:t>
            </a:r>
            <a:r>
              <a:rPr lang="en-US"/>
              <a:t>expectations.</a:t>
            </a:r>
            <a:endParaRPr lang="en-US" sz="1100" b="1" kern="1200" dirty="0">
              <a:solidFill>
                <a:schemeClr val="bg1"/>
              </a:solidFill>
              <a:latin typeface="+mn-lt"/>
              <a:ea typeface="+mn-ea"/>
              <a:cs typeface="+mn-cs"/>
            </a:endParaRPr>
          </a:p>
        </p:txBody>
      </p:sp>
      <p:sp>
        <p:nvSpPr>
          <p:cNvPr id="4" name="Slide Number Placeholder 3"/>
          <p:cNvSpPr>
            <a:spLocks noGrp="1"/>
          </p:cNvSpPr>
          <p:nvPr>
            <p:ph type="sldNum" sz="quarter" idx="5"/>
          </p:nvPr>
        </p:nvSpPr>
        <p:spPr/>
        <p:txBody>
          <a:bodyPr/>
          <a:lstStyle/>
          <a:p>
            <a:fld id="{0CE9D6C8-3CEF-3E41-9005-E7E838393760}" type="slidenum">
              <a:rPr lang="fr-FR" smtClean="0"/>
              <a:t>13</a:t>
            </a:fld>
            <a:endParaRPr lang="fr-FR"/>
          </a:p>
        </p:txBody>
      </p:sp>
    </p:spTree>
    <p:extLst>
      <p:ext uri="{BB962C8B-B14F-4D97-AF65-F5344CB8AC3E}">
        <p14:creationId xmlns:p14="http://schemas.microsoft.com/office/powerpoint/2010/main" val="1773599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9B9B5-5347-73BD-0C74-120646077D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C49C6-FEFE-5E0B-082F-631E9D89F0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CCEE8-3E54-E545-62E2-9DB792A2BD90}"/>
              </a:ext>
            </a:extLst>
          </p:cNvPr>
          <p:cNvSpPr>
            <a:spLocks noGrp="1"/>
          </p:cNvSpPr>
          <p:nvPr>
            <p:ph type="body" idx="1"/>
          </p:nvPr>
        </p:nvSpPr>
        <p:spPr/>
        <p:txBody>
          <a:bodyPr/>
          <a:lstStyle/>
          <a:p>
            <a:pPr marL="0" lvl="0" indent="0" algn="just">
              <a:spcAft>
                <a:spcPts val="800"/>
              </a:spcAft>
              <a:buFont typeface="Wingdings" panose="05000000000000000000" pitchFamily="2" charset="2"/>
              <a:buNone/>
              <a:defRPr/>
            </a:pPr>
            <a:r>
              <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rPr>
              <a:t>An established concept and reality of the work of the Council of Europe since the 90s</a:t>
            </a:r>
          </a:p>
          <a:p>
            <a:pPr marL="0" lvl="0" indent="0" algn="just">
              <a:spcAft>
                <a:spcPts val="800"/>
              </a:spcAft>
              <a:buFont typeface="Wingdings" panose="05000000000000000000" pitchFamily="2" charset="2"/>
              <a:buNone/>
              <a:defRPr/>
            </a:pPr>
            <a:endPar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endParaRPr>
          </a:p>
          <a:p>
            <a:pPr marL="0" lvl="0" indent="0" algn="just">
              <a:spcAft>
                <a:spcPts val="800"/>
              </a:spcAft>
              <a:buFont typeface="Wingdings" panose="05000000000000000000" pitchFamily="2" charset="2"/>
              <a:buNone/>
              <a:defRPr/>
            </a:pPr>
            <a:r>
              <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rPr>
              <a:t>Higher military spending – what if an extremist government comes to power?</a:t>
            </a:r>
          </a:p>
          <a:p>
            <a:pPr marL="0" lvl="0" indent="0" algn="just">
              <a:spcAft>
                <a:spcPts val="800"/>
              </a:spcAft>
              <a:buFont typeface="Wingdings" panose="05000000000000000000" pitchFamily="2" charset="2"/>
              <a:buNone/>
              <a:defRPr/>
            </a:pPr>
            <a:endPar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endParaRPr>
          </a:p>
          <a:p>
            <a:pPr marL="0" lvl="0" indent="0" algn="just">
              <a:spcAft>
                <a:spcPts val="800"/>
              </a:spcAft>
              <a:buFont typeface="Wingdings" panose="05000000000000000000" pitchFamily="2" charset="2"/>
              <a:buNone/>
              <a:defRPr/>
            </a:pPr>
            <a:r>
              <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rPr>
              <a:t>Address current trends</a:t>
            </a:r>
          </a:p>
          <a:p>
            <a:pPr marL="0" lvl="0" indent="0" algn="just">
              <a:spcAft>
                <a:spcPts val="800"/>
              </a:spcAft>
              <a:buFont typeface="Wingdings" panose="05000000000000000000" pitchFamily="2" charset="2"/>
              <a:buNone/>
              <a:defRPr/>
            </a:pPr>
            <a:r>
              <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rPr>
              <a:t>Anticipate new challenges</a:t>
            </a:r>
          </a:p>
          <a:p>
            <a:pPr marL="0" lvl="0" indent="0" algn="just">
              <a:spcAft>
                <a:spcPts val="800"/>
              </a:spcAft>
              <a:buFont typeface="Wingdings" panose="05000000000000000000" pitchFamily="2" charset="2"/>
              <a:buNone/>
              <a:defRPr/>
            </a:pPr>
            <a:endPar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endParaRPr>
          </a:p>
          <a:p>
            <a:pPr marL="0" lvl="0" indent="0" algn="just">
              <a:spcAft>
                <a:spcPts val="800"/>
              </a:spcAft>
              <a:buFont typeface="Wingdings" panose="05000000000000000000" pitchFamily="2" charset="2"/>
              <a:buNone/>
              <a:defRPr/>
            </a:pPr>
            <a:endParaRPr lang="en-GB" sz="1800" kern="100" dirty="0">
              <a:solidFill>
                <a:prstClr val="white"/>
              </a:solidFill>
              <a:latin typeface="Aptos Display" panose="020B0004020202020204" pitchFamily="34" charset="0"/>
              <a:ea typeface="Aptos" panose="020B0004020202020204" pitchFamily="34" charset="0"/>
              <a:cs typeface="Times New Roman" panose="02020603050405020304" pitchFamily="18" charset="0"/>
            </a:endParaRPr>
          </a:p>
          <a:p>
            <a:endParaRPr lang="fr-FR" sz="1800" kern="1200" dirty="0">
              <a:solidFill>
                <a:schemeClr val="bg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600DB749-4D5B-3D35-8D30-2B9963C1838E}"/>
              </a:ext>
            </a:extLst>
          </p:cNvPr>
          <p:cNvSpPr>
            <a:spLocks noGrp="1"/>
          </p:cNvSpPr>
          <p:nvPr>
            <p:ph type="sldNum" sz="quarter" idx="5"/>
          </p:nvPr>
        </p:nvSpPr>
        <p:spPr/>
        <p:txBody>
          <a:bodyPr/>
          <a:lstStyle/>
          <a:p>
            <a:fld id="{0CE9D6C8-3CEF-3E41-9005-E7E838393760}" type="slidenum">
              <a:rPr lang="fr-FR" smtClean="0"/>
              <a:t>14</a:t>
            </a:fld>
            <a:endParaRPr lang="fr-FR"/>
          </a:p>
        </p:txBody>
      </p:sp>
    </p:spTree>
    <p:extLst>
      <p:ext uri="{BB962C8B-B14F-4D97-AF65-F5344CB8AC3E}">
        <p14:creationId xmlns:p14="http://schemas.microsoft.com/office/powerpoint/2010/main" val="3288442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the next phase, the Pact process will focus on two objectives. First, it will expand participation to additional actors, including think tanks, the private sector, multilateral </a:t>
            </a:r>
            <a:r>
              <a:rPr lang="en-US" sz="1200" b="0" i="0" u="none" strike="noStrike" kern="1200" baseline="0" dirty="0" err="1">
                <a:solidFill>
                  <a:schemeClr val="tx1"/>
                </a:solidFill>
                <a:latin typeface="+mn-lt"/>
                <a:ea typeface="+mn-ea"/>
                <a:cs typeface="+mn-cs"/>
              </a:rPr>
              <a:t>organisations</a:t>
            </a:r>
            <a:r>
              <a:rPr lang="en-US" sz="1200" b="0" i="0" u="none" strike="noStrike" kern="1200" baseline="0" dirty="0">
                <a:solidFill>
                  <a:schemeClr val="tx1"/>
                </a:solidFill>
                <a:latin typeface="+mn-lt"/>
                <a:ea typeface="+mn-ea"/>
                <a:cs typeface="+mn-cs"/>
              </a:rPr>
              <a:t> and the European Union, as well</a:t>
            </a:r>
          </a:p>
          <a:p>
            <a:r>
              <a:rPr lang="en-US" sz="1200" b="0" i="0" u="none" strike="noStrike" kern="1200" baseline="0" dirty="0">
                <a:solidFill>
                  <a:schemeClr val="tx1"/>
                </a:solidFill>
                <a:latin typeface="+mn-lt"/>
                <a:ea typeface="+mn-ea"/>
                <a:cs typeface="+mn-cs"/>
              </a:rPr>
              <a:t>as groups of citizens less engaged in existing Council of Europe networks or in public life. Second, it will test, refine and </a:t>
            </a:r>
            <a:r>
              <a:rPr lang="en-US" sz="1200" b="0" i="0" u="none" strike="noStrike" kern="1200" baseline="0" dirty="0" err="1">
                <a:solidFill>
                  <a:schemeClr val="tx1"/>
                </a:solidFill>
                <a:latin typeface="+mn-lt"/>
                <a:ea typeface="+mn-ea"/>
                <a:cs typeface="+mn-cs"/>
              </a:rPr>
              <a:t>operationalise</a:t>
            </a:r>
            <a:r>
              <a:rPr lang="en-US" sz="1200" b="0" i="0" u="none" strike="noStrike" kern="1200" baseline="0" dirty="0">
                <a:solidFill>
                  <a:schemeClr val="tx1"/>
                </a:solidFill>
                <a:latin typeface="+mn-lt"/>
                <a:ea typeface="+mn-ea"/>
                <a:cs typeface="+mn-cs"/>
              </a:rPr>
              <a:t> proposals through targeted initiatives and milestone events, including thematic</a:t>
            </a:r>
          </a:p>
          <a:p>
            <a:r>
              <a:rPr lang="en-US" sz="1200" b="0" i="0" u="none" strike="noStrike" kern="1200" baseline="0" dirty="0">
                <a:solidFill>
                  <a:schemeClr val="tx1"/>
                </a:solidFill>
                <a:latin typeface="+mn-lt"/>
                <a:ea typeface="+mn-ea"/>
                <a:cs typeface="+mn-cs"/>
              </a:rPr>
              <a:t>workshops, hackathons and the World Forum for Democracy, using forward-looking methodologies such as </a:t>
            </a:r>
            <a:r>
              <a:rPr lang="en-GB" sz="1200" b="0" i="0" u="none" strike="noStrike" kern="1200" baseline="0" dirty="0">
                <a:solidFill>
                  <a:schemeClr val="tx1"/>
                </a:solidFill>
                <a:latin typeface="+mn-lt"/>
                <a:ea typeface="+mn-ea"/>
                <a:cs typeface="+mn-cs"/>
              </a:rPr>
              <a:t>collective foresight. </a:t>
            </a: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Consolidating the outcomes of the consultation phase will help identify priorities for the next </a:t>
            </a:r>
            <a:r>
              <a:rPr lang="en-US" sz="1200" b="0" i="0" u="none" strike="noStrike" kern="1200" baseline="0" dirty="0" err="1">
                <a:solidFill>
                  <a:schemeClr val="tx1"/>
                </a:solidFill>
                <a:latin typeface="+mn-lt"/>
                <a:ea typeface="+mn-ea"/>
                <a:cs typeface="+mn-cs"/>
              </a:rPr>
              <a:t>Programme</a:t>
            </a:r>
            <a:r>
              <a:rPr lang="en-US" sz="1200" b="0" i="0" u="none" strike="noStrike" kern="1200" baseline="0" dirty="0">
                <a:solidFill>
                  <a:schemeClr val="tx1"/>
                </a:solidFill>
                <a:latin typeface="+mn-lt"/>
                <a:ea typeface="+mn-ea"/>
                <a:cs typeface="+mn-cs"/>
              </a:rPr>
              <a:t> and Budget (2028-2031) and clarify the </a:t>
            </a:r>
            <a:r>
              <a:rPr lang="en-US" sz="1200" b="0" i="0" u="none" strike="noStrike" kern="1200" baseline="0" dirty="0" err="1">
                <a:solidFill>
                  <a:schemeClr val="tx1"/>
                </a:solidFill>
                <a:latin typeface="+mn-lt"/>
                <a:ea typeface="+mn-ea"/>
                <a:cs typeface="+mn-cs"/>
              </a:rPr>
              <a:t>Organisation’s</a:t>
            </a:r>
            <a:r>
              <a:rPr lang="en-US" sz="1200" b="0" i="0" u="none" strike="noStrike" kern="1200" baseline="0" dirty="0">
                <a:solidFill>
                  <a:schemeClr val="tx1"/>
                </a:solidFill>
                <a:latin typeface="+mn-lt"/>
                <a:ea typeface="+mn-ea"/>
                <a:cs typeface="+mn-cs"/>
              </a:rPr>
              <a:t> strategic positioning in the field of democratic security.</a:t>
            </a:r>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15</a:t>
            </a:fld>
            <a:endParaRPr lang="fr-FR"/>
          </a:p>
        </p:txBody>
      </p:sp>
    </p:spTree>
    <p:extLst>
      <p:ext uri="{BB962C8B-B14F-4D97-AF65-F5344CB8AC3E}">
        <p14:creationId xmlns:p14="http://schemas.microsoft.com/office/powerpoint/2010/main" val="731817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contributions from the grassroots are encouraged. You can send your ideas (a short message or a longer text) about how this democratic imperative can be addressed by the Pact, in very concrete terms, to </a:t>
            </a:r>
            <a:r>
              <a:rPr lang="en-GB" sz="1200" u="sng" kern="1200" dirty="0">
                <a:solidFill>
                  <a:schemeClr val="tx1"/>
                </a:solidFill>
                <a:effectLst/>
                <a:latin typeface="+mn-lt"/>
                <a:ea typeface="+mn-ea"/>
                <a:cs typeface="+mn-cs"/>
                <a:hlinkClick r:id="rId3"/>
              </a:rPr>
              <a:t>democratic.pact.@coe.int</a:t>
            </a:r>
            <a:r>
              <a:rPr lang="en-GB" sz="1200" kern="1200" dirty="0">
                <a:solidFill>
                  <a:schemeClr val="tx1"/>
                </a:solidFill>
                <a:effectLst/>
                <a:latin typeface="+mn-lt"/>
                <a:ea typeface="+mn-ea"/>
                <a:cs typeface="+mn-cs"/>
              </a:rPr>
              <a:t> by 30 May 2026.</a:t>
            </a:r>
            <a:endParaRPr lang="fr-F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16</a:t>
            </a:fld>
            <a:endParaRPr lang="fr-FR"/>
          </a:p>
        </p:txBody>
      </p:sp>
    </p:spTree>
    <p:extLst>
      <p:ext uri="{BB962C8B-B14F-4D97-AF65-F5344CB8AC3E}">
        <p14:creationId xmlns:p14="http://schemas.microsoft.com/office/powerpoint/2010/main" val="3873604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Also polarisation, threats to the rule of law etc</a:t>
            </a:r>
          </a:p>
          <a:p>
            <a:endParaRPr lang="en-GB" dirty="0"/>
          </a:p>
          <a:p>
            <a:r>
              <a:rPr lang="en-GB" dirty="0"/>
              <a:t>Structure of presentation</a:t>
            </a:r>
          </a:p>
          <a:p>
            <a:pPr marL="228600" indent="-228600">
              <a:buFont typeface="+mj-lt"/>
              <a:buAutoNum type="arabicPeriod"/>
            </a:pPr>
            <a:r>
              <a:rPr lang="en-GB" dirty="0"/>
              <a:t>Milestones of the Pact</a:t>
            </a:r>
          </a:p>
          <a:p>
            <a:pPr marL="228600" indent="-228600">
              <a:buFont typeface="+mj-lt"/>
              <a:buAutoNum type="arabicPeriod"/>
            </a:pPr>
            <a:r>
              <a:rPr lang="en-GB" dirty="0"/>
              <a:t>3 pillars of the Pact and examples of events under the Pact</a:t>
            </a:r>
          </a:p>
          <a:p>
            <a:pPr marL="228600" indent="-228600">
              <a:buFont typeface="+mj-lt"/>
              <a:buAutoNum type="arabicPeriod"/>
            </a:pPr>
            <a:r>
              <a:rPr lang="en-GB" dirty="0"/>
              <a:t>Emerging strategic priorities – SG report 2026</a:t>
            </a:r>
          </a:p>
          <a:p>
            <a:pPr marL="228600" indent="-228600">
              <a:buFont typeface="+mj-lt"/>
              <a:buAutoNum type="arabicPeriod"/>
            </a:pPr>
            <a:r>
              <a:rPr lang="en-GB" dirty="0"/>
              <a:t>Outcomes of the Pact</a:t>
            </a:r>
          </a:p>
          <a:p>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2</a:t>
            </a:fld>
            <a:endParaRPr lang="fr-FR"/>
          </a:p>
        </p:txBody>
      </p:sp>
    </p:spTree>
    <p:extLst>
      <p:ext uri="{BB962C8B-B14F-4D97-AF65-F5344CB8AC3E}">
        <p14:creationId xmlns:p14="http://schemas.microsoft.com/office/powerpoint/2010/main" val="1322373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New Democratic Pact for Europe is a political and strategical process. It enters the last 6 months of consultation</a:t>
            </a:r>
          </a:p>
          <a:p>
            <a:endParaRPr lang="en-US" sz="1200" kern="1200" dirty="0">
              <a:solidFill>
                <a:schemeClr val="bg1"/>
              </a:solidFill>
              <a:latin typeface="+mn-lt"/>
              <a:ea typeface="Open Sans" panose="020B0606030504020204" pitchFamily="34" charset="0"/>
              <a:cs typeface="Open Sans" panose="020B0606030504020204" pitchFamily="34" charset="0"/>
            </a:endParaRPr>
          </a:p>
          <a:p>
            <a:r>
              <a:rPr lang="en-US" sz="1200" kern="1200" dirty="0">
                <a:solidFill>
                  <a:schemeClr val="bg1"/>
                </a:solidFill>
                <a:latin typeface="+mn-lt"/>
                <a:ea typeface="Open Sans" panose="020B0606030504020204" pitchFamily="34" charset="0"/>
                <a:cs typeface="Open Sans" panose="020B0606030504020204" pitchFamily="34" charset="0"/>
              </a:rPr>
              <a:t>– not to reinvent democracy, but to reinforce its foundations, amplify its benefits, and innovate its form to make it tangible for everyone, especially younger generations</a:t>
            </a:r>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3</a:t>
            </a:fld>
            <a:endParaRPr lang="fr-FR"/>
          </a:p>
        </p:txBody>
      </p:sp>
    </p:spTree>
    <p:extLst>
      <p:ext uri="{BB962C8B-B14F-4D97-AF65-F5344CB8AC3E}">
        <p14:creationId xmlns:p14="http://schemas.microsoft.com/office/powerpoint/2010/main" val="3117426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Soutien des EM en avril 2025 – adoption of a Roadmap </a:t>
            </a:r>
            <a:r>
              <a:rPr lang="fr-FR" dirty="0" err="1"/>
              <a:t>Towards</a:t>
            </a:r>
            <a:r>
              <a:rPr lang="fr-FR" dirty="0"/>
              <a:t> a New Democratic </a:t>
            </a:r>
            <a:r>
              <a:rPr lang="fr-FR" dirty="0" err="1"/>
              <a:t>Pact</a:t>
            </a:r>
            <a:r>
              <a:rPr lang="fr-FR" dirty="0"/>
              <a:t> for Europe</a:t>
            </a:r>
          </a:p>
          <a:p>
            <a:endParaRPr lang="fr-FR" dirty="0"/>
          </a:p>
          <a:p>
            <a:r>
              <a:rPr lang="en-US" sz="1200" kern="1200" dirty="0">
                <a:solidFill>
                  <a:schemeClr val="tx1"/>
                </a:solidFill>
                <a:effectLst/>
                <a:latin typeface="+mn-lt"/>
                <a:ea typeface="+mn-ea"/>
                <a:cs typeface="+mn-cs"/>
              </a:rPr>
              <a:t>The Pact consultation will close in December 2026 and its outcomes will gather solutions to the democratic backsliding. </a:t>
            </a:r>
            <a:r>
              <a:rPr lang="en-GB" sz="1200" kern="1200" dirty="0">
                <a:solidFill>
                  <a:schemeClr val="tx1"/>
                </a:solidFill>
                <a:effectLst/>
                <a:latin typeface="+mn-lt"/>
                <a:ea typeface="+mn-ea"/>
                <a:cs typeface="+mn-cs"/>
              </a:rPr>
              <a:t>355 contributions already received from 111 contributors </a:t>
            </a:r>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4</a:t>
            </a:fld>
            <a:endParaRPr lang="fr-FR"/>
          </a:p>
        </p:txBody>
      </p:sp>
    </p:spTree>
    <p:extLst>
      <p:ext uri="{BB962C8B-B14F-4D97-AF65-F5344CB8AC3E}">
        <p14:creationId xmlns:p14="http://schemas.microsoft.com/office/powerpoint/2010/main" val="736519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E9D6C8-3CEF-3E41-9005-E7E838393760}" type="slidenum">
              <a:rPr lang="fr-FR" smtClean="0"/>
              <a:t>5</a:t>
            </a:fld>
            <a:endParaRPr lang="fr-FR"/>
          </a:p>
        </p:txBody>
      </p:sp>
    </p:spTree>
    <p:extLst>
      <p:ext uri="{BB962C8B-B14F-4D97-AF65-F5344CB8AC3E}">
        <p14:creationId xmlns:p14="http://schemas.microsoft.com/office/powerpoint/2010/main" val="3447655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Foster dialogue: </a:t>
            </a:r>
            <a:r>
              <a:rPr lang="en-US" dirty="0">
                <a:solidFill>
                  <a:schemeClr val="bg1"/>
                </a:solidFill>
              </a:rPr>
              <a:t>safeguard space for dissent, encouraging critical thinking, and amplifying diverse voices</a:t>
            </a:r>
          </a:p>
          <a:p>
            <a:endParaRPr lang="en-US" dirty="0"/>
          </a:p>
          <a:p>
            <a:r>
              <a:rPr lang="en-US" dirty="0"/>
              <a:t>2 Shared vision: rooted in the values of the European Convention on Human Rights and the parameters of the Reykjavík Declaration with its 10 Principles of Democracy ex work of CDDEM on participation in elections</a:t>
            </a:r>
          </a:p>
          <a:p>
            <a:endParaRPr lang="en-US" dirty="0"/>
          </a:p>
          <a:p>
            <a:r>
              <a:rPr lang="en-US" dirty="0">
                <a:solidFill>
                  <a:schemeClr val="bg1"/>
                </a:solidFill>
              </a:rPr>
              <a:t>3 Civic education: to equip people with the tools to navigate today’s complex information landscape.</a:t>
            </a:r>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6</a:t>
            </a:fld>
            <a:endParaRPr lang="fr-FR"/>
          </a:p>
        </p:txBody>
      </p:sp>
    </p:spTree>
    <p:extLst>
      <p:ext uri="{BB962C8B-B14F-4D97-AF65-F5344CB8AC3E}">
        <p14:creationId xmlns:p14="http://schemas.microsoft.com/office/powerpoint/2010/main" val="42343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report of the conference tracks the shrinking of civic space, the monitoring of this dangerous trend, the strategies to mitigate the negative consequences of shrinking civic space, the perils and potential of new technologies for civic space, and finally, the opportunities for action to foster, protect and increase civic space. It includes concrete recommendations emanating from the conference. </a:t>
            </a:r>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7</a:t>
            </a:fld>
            <a:endParaRPr lang="fr-FR"/>
          </a:p>
        </p:txBody>
      </p:sp>
    </p:spTree>
    <p:extLst>
      <p:ext uri="{BB962C8B-B14F-4D97-AF65-F5344CB8AC3E}">
        <p14:creationId xmlns:p14="http://schemas.microsoft.com/office/powerpoint/2010/main" val="489900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mn-lt"/>
                <a:ea typeface="+mn-ea"/>
                <a:cs typeface="+mn-cs"/>
              </a:rPr>
              <a:t>Work on the impacts of AI in </a:t>
            </a:r>
            <a:r>
              <a:rPr kumimoji="0" lang="fr-FR" sz="1200" b="0" i="0" u="none" strike="noStrike" kern="1200" cap="none" spc="0" normalizeH="0" baseline="0" noProof="0" dirty="0" err="1">
                <a:ln>
                  <a:noFill/>
                </a:ln>
                <a:solidFill>
                  <a:prstClr val="white"/>
                </a:solidFill>
                <a:effectLst/>
                <a:uLnTx/>
                <a:uFillTx/>
                <a:latin typeface="+mn-lt"/>
                <a:ea typeface="+mn-ea"/>
                <a:cs typeface="+mn-cs"/>
              </a:rPr>
              <a:t>different</a:t>
            </a:r>
            <a:r>
              <a:rPr kumimoji="0" lang="fr-FR" sz="1200" b="0" i="0" u="none" strike="noStrike" kern="1200" cap="none" spc="0" normalizeH="0" baseline="0" noProof="0" dirty="0">
                <a:ln>
                  <a:noFill/>
                </a:ln>
                <a:solidFill>
                  <a:prstClr val="white"/>
                </a:solidFill>
                <a:effectLst/>
                <a:uLnTx/>
                <a:uFillTx/>
                <a:latin typeface="+mn-lt"/>
                <a:ea typeface="+mn-ea"/>
                <a:cs typeface="+mn-cs"/>
              </a:rPr>
              <a:t> </a:t>
            </a:r>
            <a:r>
              <a:rPr kumimoji="0" lang="fr-FR" sz="1200" b="0" i="0" u="none" strike="noStrike" kern="1200" cap="none" spc="0" normalizeH="0" baseline="0" noProof="0" dirty="0" err="1">
                <a:ln>
                  <a:noFill/>
                </a:ln>
                <a:solidFill>
                  <a:prstClr val="white"/>
                </a:solidFill>
                <a:effectLst/>
                <a:uLnTx/>
                <a:uFillTx/>
                <a:latin typeface="+mn-lt"/>
                <a:ea typeface="+mn-ea"/>
                <a:cs typeface="+mn-cs"/>
              </a:rPr>
              <a:t>sectors</a:t>
            </a:r>
            <a:r>
              <a:rPr kumimoji="0" lang="fr-FR" sz="1200" b="0" i="0" u="none" strike="noStrike" kern="1200" cap="none" spc="0" normalizeH="0" baseline="0" noProof="0" dirty="0">
                <a:ln>
                  <a:noFill/>
                </a:ln>
                <a:solidFill>
                  <a:prstClr val="white"/>
                </a:solidFill>
                <a:effectLst/>
                <a:uLnTx/>
                <a:uFillTx/>
                <a:latin typeface="+mn-lt"/>
                <a:ea typeface="+mn-ea"/>
                <a:cs typeface="+mn-cs"/>
              </a:rPr>
              <a:t>: </a:t>
            </a:r>
            <a:r>
              <a:rPr kumimoji="0" lang="fr-FR" sz="1200" b="0" i="0" u="none" strike="noStrike" kern="1200" cap="none" spc="0" normalizeH="0" baseline="0" noProof="0" dirty="0" err="1">
                <a:ln>
                  <a:noFill/>
                </a:ln>
                <a:solidFill>
                  <a:prstClr val="white"/>
                </a:solidFill>
                <a:effectLst/>
                <a:uLnTx/>
                <a:uFillTx/>
                <a:latin typeface="+mn-lt"/>
                <a:ea typeface="+mn-ea"/>
                <a:cs typeface="+mn-cs"/>
              </a:rPr>
              <a:t>freedom</a:t>
            </a:r>
            <a:r>
              <a:rPr kumimoji="0" lang="fr-FR" sz="1200" b="0" i="0" u="none" strike="noStrike" kern="1200" cap="none" spc="0" normalizeH="0" baseline="0" noProof="0" dirty="0">
                <a:ln>
                  <a:noFill/>
                </a:ln>
                <a:solidFill>
                  <a:prstClr val="white"/>
                </a:solidFill>
                <a:effectLst/>
                <a:uLnTx/>
                <a:uFillTx/>
                <a:latin typeface="+mn-lt"/>
                <a:ea typeface="+mn-ea"/>
                <a:cs typeface="+mn-cs"/>
              </a:rPr>
              <a:t> of expression &amp; media, </a:t>
            </a:r>
            <a:r>
              <a:rPr kumimoji="0" lang="fr-FR" sz="1200" b="0" i="0" u="none" strike="noStrike" kern="1200" cap="none" spc="0" normalizeH="0" baseline="0" noProof="0" dirty="0" err="1">
                <a:ln>
                  <a:noFill/>
                </a:ln>
                <a:solidFill>
                  <a:prstClr val="white"/>
                </a:solidFill>
                <a:effectLst/>
                <a:uLnTx/>
                <a:uFillTx/>
                <a:latin typeface="+mn-lt"/>
                <a:ea typeface="+mn-ea"/>
                <a:cs typeface="+mn-cs"/>
              </a:rPr>
              <a:t>equality</a:t>
            </a:r>
            <a:endParaRPr kumimoji="0" lang="fr-FR" sz="1200" b="0" i="0" u="none" strike="noStrike" kern="1200" cap="none" spc="0" normalizeH="0" baseline="0" noProof="0" dirty="0">
              <a:ln>
                <a:noFill/>
              </a:ln>
              <a:solidFill>
                <a:prstClr val="whit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white"/>
                </a:solidFill>
                <a:effectLst/>
                <a:uLnTx/>
                <a:uFillTx/>
                <a:latin typeface="+mn-lt"/>
                <a:ea typeface="+mn-ea"/>
                <a:cs typeface="+mn-cs"/>
              </a:rPr>
              <a:t>Feasibility</a:t>
            </a:r>
            <a:r>
              <a:rPr kumimoji="0" lang="fr-FR" sz="1200" b="0" i="0" u="none" strike="noStrike" kern="1200" cap="none" spc="0" normalizeH="0" baseline="0" noProof="0" dirty="0">
                <a:ln>
                  <a:noFill/>
                </a:ln>
                <a:solidFill>
                  <a:prstClr val="white"/>
                </a:solidFill>
                <a:effectLst/>
                <a:uLnTx/>
                <a:uFillTx/>
                <a:latin typeface="+mn-lt"/>
                <a:ea typeface="+mn-ea"/>
                <a:cs typeface="+mn-cs"/>
              </a:rPr>
              <a:t> </a:t>
            </a:r>
            <a:r>
              <a:rPr kumimoji="0" lang="fr-FR" sz="1200" b="0" i="0" u="none" strike="noStrike" kern="1200" cap="none" spc="0" normalizeH="0" baseline="0" noProof="0" dirty="0" err="1">
                <a:ln>
                  <a:noFill/>
                </a:ln>
                <a:solidFill>
                  <a:prstClr val="white"/>
                </a:solidFill>
                <a:effectLst/>
                <a:uLnTx/>
                <a:uFillTx/>
                <a:latin typeface="+mn-lt"/>
                <a:ea typeface="+mn-ea"/>
                <a:cs typeface="+mn-cs"/>
              </a:rPr>
              <a:t>Study</a:t>
            </a:r>
            <a:r>
              <a:rPr kumimoji="0" lang="fr-FR" sz="1200" b="0" i="0" u="none" strike="noStrike" kern="1200" cap="none" spc="0" normalizeH="0" baseline="0" noProof="0" dirty="0">
                <a:ln>
                  <a:noFill/>
                </a:ln>
                <a:solidFill>
                  <a:prstClr val="white"/>
                </a:solidFill>
                <a:effectLst/>
                <a:uLnTx/>
                <a:uFillTx/>
                <a:latin typeface="+mn-lt"/>
                <a:ea typeface="+mn-ea"/>
                <a:cs typeface="+mn-cs"/>
              </a:rPr>
              <a:t> on </a:t>
            </a:r>
            <a:r>
              <a:rPr kumimoji="0" lang="fr-FR" sz="1200" b="0" i="0" u="none" strike="noStrike" kern="1200" cap="none" spc="0" normalizeH="0" baseline="0" noProof="0" dirty="0" err="1">
                <a:ln>
                  <a:noFill/>
                </a:ln>
                <a:solidFill>
                  <a:prstClr val="white"/>
                </a:solidFill>
                <a:effectLst/>
                <a:uLnTx/>
                <a:uFillTx/>
                <a:latin typeface="+mn-lt"/>
                <a:ea typeface="+mn-ea"/>
                <a:cs typeface="+mn-cs"/>
              </a:rPr>
              <a:t>Foreign</a:t>
            </a:r>
            <a:r>
              <a:rPr kumimoji="0" lang="fr-FR" sz="1200" b="0" i="0" u="none" strike="noStrike" kern="1200" cap="none" spc="0" normalizeH="0" baseline="0" noProof="0" dirty="0">
                <a:ln>
                  <a:noFill/>
                </a:ln>
                <a:solidFill>
                  <a:prstClr val="white"/>
                </a:solidFill>
                <a:effectLst/>
                <a:uLnTx/>
                <a:uFillTx/>
                <a:latin typeface="+mn-lt"/>
                <a:ea typeface="+mn-ea"/>
                <a:cs typeface="+mn-cs"/>
              </a:rPr>
              <a:t> Information Manipulation and </a:t>
            </a:r>
            <a:r>
              <a:rPr kumimoji="0" lang="fr-FR" sz="1200" b="0" i="0" u="none" strike="noStrike" kern="1200" cap="none" spc="0" normalizeH="0" baseline="0" noProof="0" dirty="0" err="1">
                <a:ln>
                  <a:noFill/>
                </a:ln>
                <a:solidFill>
                  <a:prstClr val="white"/>
                </a:solidFill>
                <a:effectLst/>
                <a:uLnTx/>
                <a:uFillTx/>
                <a:latin typeface="+mn-lt"/>
                <a:ea typeface="+mn-ea"/>
                <a:cs typeface="+mn-cs"/>
              </a:rPr>
              <a:t>Interference</a:t>
            </a:r>
            <a:r>
              <a:rPr kumimoji="0" lang="fr-FR" sz="1200" b="0" i="0" u="none" strike="noStrike" kern="1200" cap="none" spc="0" normalizeH="0" baseline="0" noProof="0" dirty="0">
                <a:ln>
                  <a:noFill/>
                </a:ln>
                <a:solidFill>
                  <a:prstClr val="white"/>
                </a:solidFill>
                <a:effectLst/>
                <a:uLnTx/>
                <a:uFillTx/>
                <a:latin typeface="+mn-lt"/>
                <a:ea typeface="+mn-ea"/>
                <a:cs typeface="+mn-cs"/>
              </a:rPr>
              <a:t>. </a:t>
            </a:r>
          </a:p>
          <a:p>
            <a:endParaRPr lang="fr-FR" dirty="0"/>
          </a:p>
        </p:txBody>
      </p:sp>
      <p:sp>
        <p:nvSpPr>
          <p:cNvPr id="4" name="Slide Number Placeholder 3"/>
          <p:cNvSpPr>
            <a:spLocks noGrp="1"/>
          </p:cNvSpPr>
          <p:nvPr>
            <p:ph type="sldNum" sz="quarter" idx="5"/>
          </p:nvPr>
        </p:nvSpPr>
        <p:spPr/>
        <p:txBody>
          <a:bodyPr/>
          <a:lstStyle/>
          <a:p>
            <a:fld id="{0CE9D6C8-3CEF-3E41-9005-E7E838393760}" type="slidenum">
              <a:rPr lang="fr-FR" smtClean="0"/>
              <a:t>8</a:t>
            </a:fld>
            <a:endParaRPr lang="fr-FR"/>
          </a:p>
        </p:txBody>
      </p:sp>
    </p:spTree>
    <p:extLst>
      <p:ext uri="{BB962C8B-B14F-4D97-AF65-F5344CB8AC3E}">
        <p14:creationId xmlns:p14="http://schemas.microsoft.com/office/powerpoint/2010/main" val="324013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Discuss specific mechanisms to collectively find innovative ways in which to build a healthier, more resilient, and trustworthy information environment across Europe.</a:t>
            </a:r>
          </a:p>
          <a:p>
            <a:r>
              <a:rPr lang="en-US" sz="1200" b="0" i="0" kern="1200" dirty="0">
                <a:solidFill>
                  <a:schemeClr val="tx1"/>
                </a:solidFill>
                <a:effectLst/>
                <a:latin typeface="+mn-lt"/>
                <a:ea typeface="+mn-ea"/>
                <a:cs typeface="+mn-cs"/>
              </a:rPr>
              <a:t>The Council of Europe has already made significant efforts to counter the threat of disinformation and promote a healthy information environment. </a:t>
            </a:r>
          </a:p>
          <a:p>
            <a:r>
              <a:rPr lang="en-US" sz="1200" b="0" i="0" kern="1200" dirty="0">
                <a:solidFill>
                  <a:schemeClr val="tx1"/>
                </a:solidFill>
                <a:effectLst/>
                <a:latin typeface="+mn-lt"/>
                <a:ea typeface="+mn-ea"/>
                <a:cs typeface="+mn-cs"/>
              </a:rPr>
              <a:t>help member states develop national MIL strategies and provide actionable steps to counter disinformation and promote information integrity.</a:t>
            </a:r>
          </a:p>
          <a:p>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CoE</a:t>
            </a:r>
            <a:r>
              <a:rPr lang="en-US" sz="1200" b="0" i="0" kern="1200" dirty="0">
                <a:solidFill>
                  <a:schemeClr val="tx1"/>
                </a:solidFill>
                <a:effectLst/>
                <a:latin typeface="+mn-lt"/>
                <a:ea typeface="+mn-ea"/>
                <a:cs typeface="+mn-cs"/>
              </a:rPr>
              <a:t> work  to address </a:t>
            </a:r>
            <a:r>
              <a:rPr kumimoji="0" lang="en-GB" sz="1200" i="0" u="none" strike="noStrike" kern="1200" cap="none" spc="0" normalizeH="0" baseline="0" noProof="0" dirty="0">
                <a:ln>
                  <a:noFill/>
                </a:ln>
                <a:solidFill>
                  <a:prstClr val="white"/>
                </a:solidFill>
                <a:effectLst/>
                <a:uLnTx/>
                <a:uFillTx/>
                <a:latin typeface="Aptos Display" panose="020B0004020202020204" pitchFamily="34" charset="0"/>
              </a:rPr>
              <a:t>foreign interference manipulation of information (FIMI)</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[FIMI = coordinated, deceptive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by foreign actors designed to manipulate the information environment of another state. </a:t>
            </a:r>
          </a:p>
          <a:p>
            <a:pPr fontAlgn="base"/>
            <a:r>
              <a:rPr lang="en-US" sz="1200" b="0" i="0" kern="1200" dirty="0">
                <a:solidFill>
                  <a:schemeClr val="tx1"/>
                </a:solidFill>
                <a:effectLst/>
                <a:latin typeface="+mn-lt"/>
                <a:ea typeface="+mn-ea"/>
                <a:cs typeface="+mn-cs"/>
              </a:rPr>
              <a:t>In simple terms: FIMI refers to foreign, hostile, and covert campaigns that try to shape what people think, believe, or fear, without their knowledge.]</a:t>
            </a:r>
          </a:p>
          <a:p>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0CE9D6C8-3CEF-3E41-9005-E7E838393760}" type="slidenum">
              <a:rPr lang="fr-FR" smtClean="0"/>
              <a:t>9</a:t>
            </a:fld>
            <a:endParaRPr lang="fr-FR"/>
          </a:p>
        </p:txBody>
      </p:sp>
    </p:spTree>
    <p:extLst>
      <p:ext uri="{BB962C8B-B14F-4D97-AF65-F5344CB8AC3E}">
        <p14:creationId xmlns:p14="http://schemas.microsoft.com/office/powerpoint/2010/main" val="2768781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Home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68924-D354-CA8A-E800-0B9236173E2C}"/>
              </a:ext>
            </a:extLst>
          </p:cNvPr>
          <p:cNvSpPr>
            <a:spLocks noGrp="1"/>
          </p:cNvSpPr>
          <p:nvPr>
            <p:ph type="ctrTitle" hasCustomPrompt="1"/>
          </p:nvPr>
        </p:nvSpPr>
        <p:spPr>
          <a:xfrm>
            <a:off x="4006608" y="1773235"/>
            <a:ext cx="6661392" cy="1655763"/>
          </a:xfrm>
          <a:prstGeom prst="rect">
            <a:avLst/>
          </a:prstGeom>
        </p:spPr>
        <p:txBody>
          <a:bodyPr anchor="ctr"/>
          <a:lstStyle>
            <a:lvl1pPr algn="l">
              <a:defRPr sz="6000"/>
            </a:lvl1pPr>
          </a:lstStyle>
          <a:p>
            <a:r>
              <a:rPr lang="fr-FR"/>
              <a:t>Main </a:t>
            </a:r>
            <a:r>
              <a:rPr lang="fr-FR" err="1"/>
              <a:t>title</a:t>
            </a:r>
            <a:endParaRPr lang="fr-FR"/>
          </a:p>
        </p:txBody>
      </p:sp>
      <p:sp>
        <p:nvSpPr>
          <p:cNvPr id="3" name="Sous-titre 2">
            <a:extLst>
              <a:ext uri="{FF2B5EF4-FFF2-40B4-BE49-F238E27FC236}">
                <a16:creationId xmlns:a16="http://schemas.microsoft.com/office/drawing/2014/main" id="{D7D4C00A-8A7A-AD06-B844-AC09C5900999}"/>
              </a:ext>
            </a:extLst>
          </p:cNvPr>
          <p:cNvSpPr>
            <a:spLocks noGrp="1"/>
          </p:cNvSpPr>
          <p:nvPr>
            <p:ph type="subTitle" idx="1" hasCustomPrompt="1"/>
          </p:nvPr>
        </p:nvSpPr>
        <p:spPr>
          <a:xfrm>
            <a:off x="4006608" y="3560157"/>
            <a:ext cx="6661392" cy="1655762"/>
          </a:xfrm>
          <a:prstGeom prst="rect">
            <a:avLst/>
          </a:prstGeom>
        </p:spPr>
        <p:txBody>
          <a:bodyPr/>
          <a:lstStyle>
            <a:lvl1pPr marL="0" indent="0" algn="l">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subtitle</a:t>
            </a:r>
            <a:endParaRPr lang="fr-FR"/>
          </a:p>
        </p:txBody>
      </p:sp>
      <p:sp>
        <p:nvSpPr>
          <p:cNvPr id="7" name="Espace réservé du numéro de diapositive 5">
            <a:extLst>
              <a:ext uri="{FF2B5EF4-FFF2-40B4-BE49-F238E27FC236}">
                <a16:creationId xmlns:a16="http://schemas.microsoft.com/office/drawing/2014/main" id="{F13006B0-25BC-8EE0-72B1-C64F0D677499}"/>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1431249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and-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9CBF4F-FA0C-63F7-D0CA-E21421A42130}"/>
              </a:ext>
            </a:extLst>
          </p:cNvPr>
          <p:cNvSpPr>
            <a:spLocks noGrp="1"/>
          </p:cNvSpPr>
          <p:nvPr>
            <p:ph type="title" hasCustomPrompt="1"/>
          </p:nvPr>
        </p:nvSpPr>
        <p:spPr>
          <a:xfrm>
            <a:off x="838200" y="365125"/>
            <a:ext cx="5981700" cy="1325563"/>
          </a:xfrm>
          <a:prstGeom prst="rect">
            <a:avLst/>
          </a:prstGeom>
        </p:spPr>
        <p:txBody>
          <a:bodyPr/>
          <a:lstStyle/>
          <a:p>
            <a:r>
              <a:rPr lang="fr-FR" err="1"/>
              <a:t>Add</a:t>
            </a:r>
            <a:r>
              <a:rPr lang="fr-FR"/>
              <a:t> a </a:t>
            </a:r>
            <a:r>
              <a:rPr lang="fr-FR" err="1"/>
              <a:t>title</a:t>
            </a:r>
            <a:endParaRPr lang="fr-FR"/>
          </a:p>
        </p:txBody>
      </p:sp>
      <p:sp>
        <p:nvSpPr>
          <p:cNvPr id="3" name="Espace réservé du contenu 2">
            <a:extLst>
              <a:ext uri="{FF2B5EF4-FFF2-40B4-BE49-F238E27FC236}">
                <a16:creationId xmlns:a16="http://schemas.microsoft.com/office/drawing/2014/main" id="{048E41D3-0781-704C-EEC5-13AC0969D9C0}"/>
              </a:ext>
            </a:extLst>
          </p:cNvPr>
          <p:cNvSpPr>
            <a:spLocks noGrp="1"/>
          </p:cNvSpPr>
          <p:nvPr>
            <p:ph idx="1"/>
          </p:nvPr>
        </p:nvSpPr>
        <p:spPr>
          <a:xfrm>
            <a:off x="838200" y="1825625"/>
            <a:ext cx="59817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pour une image  7">
            <a:extLst>
              <a:ext uri="{FF2B5EF4-FFF2-40B4-BE49-F238E27FC236}">
                <a16:creationId xmlns:a16="http://schemas.microsoft.com/office/drawing/2014/main" id="{D0830DA9-0BE2-21FE-FFC7-9A012CCA315B}"/>
              </a:ext>
            </a:extLst>
          </p:cNvPr>
          <p:cNvSpPr>
            <a:spLocks noGrp="1"/>
          </p:cNvSpPr>
          <p:nvPr>
            <p:ph type="pic" sz="quarter" idx="13"/>
          </p:nvPr>
        </p:nvSpPr>
        <p:spPr>
          <a:xfrm>
            <a:off x="6921500" y="365125"/>
            <a:ext cx="4064000" cy="5811838"/>
          </a:xfrm>
          <a:prstGeom prst="rect">
            <a:avLst/>
          </a:prstGeom>
        </p:spPr>
        <p:txBody>
          <a:bodyPr/>
          <a:lstStyle/>
          <a:p>
            <a:endParaRPr lang="fr-FR"/>
          </a:p>
        </p:txBody>
      </p:sp>
      <p:sp>
        <p:nvSpPr>
          <p:cNvPr id="9" name="Espace réservé du numéro de diapositive 5">
            <a:extLst>
              <a:ext uri="{FF2B5EF4-FFF2-40B4-BE49-F238E27FC236}">
                <a16:creationId xmlns:a16="http://schemas.microsoft.com/office/drawing/2014/main" id="{95882D6C-9AB1-6193-51E9-CC0B2EA95BF9}"/>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1490544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9CBF4F-FA0C-63F7-D0CA-E21421A42130}"/>
              </a:ext>
            </a:extLst>
          </p:cNvPr>
          <p:cNvSpPr>
            <a:spLocks noGrp="1"/>
          </p:cNvSpPr>
          <p:nvPr>
            <p:ph type="title" hasCustomPrompt="1"/>
          </p:nvPr>
        </p:nvSpPr>
        <p:spPr>
          <a:xfrm>
            <a:off x="838200" y="466725"/>
            <a:ext cx="10820400" cy="676275"/>
          </a:xfrm>
          <a:prstGeom prst="rect">
            <a:avLst/>
          </a:prstGeom>
        </p:spPr>
        <p:txBody>
          <a:bodyPr/>
          <a:lstStyle/>
          <a:p>
            <a:r>
              <a:rPr lang="fr-FR" err="1"/>
              <a:t>Add</a:t>
            </a:r>
            <a:r>
              <a:rPr lang="fr-FR"/>
              <a:t> a </a:t>
            </a:r>
            <a:r>
              <a:rPr lang="fr-FR" err="1"/>
              <a:t>title</a:t>
            </a:r>
            <a:endParaRPr lang="fr-FR"/>
          </a:p>
        </p:txBody>
      </p:sp>
      <p:sp>
        <p:nvSpPr>
          <p:cNvPr id="8" name="Espace réservé pour une image  7">
            <a:extLst>
              <a:ext uri="{FF2B5EF4-FFF2-40B4-BE49-F238E27FC236}">
                <a16:creationId xmlns:a16="http://schemas.microsoft.com/office/drawing/2014/main" id="{D0830DA9-0BE2-21FE-FFC7-9A012CCA315B}"/>
              </a:ext>
            </a:extLst>
          </p:cNvPr>
          <p:cNvSpPr>
            <a:spLocks noGrp="1"/>
          </p:cNvSpPr>
          <p:nvPr>
            <p:ph type="pic" sz="quarter" idx="13"/>
          </p:nvPr>
        </p:nvSpPr>
        <p:spPr>
          <a:xfrm>
            <a:off x="838200" y="1444583"/>
            <a:ext cx="2432050" cy="2432050"/>
          </a:xfrm>
          <a:prstGeom prst="rect">
            <a:avLst/>
          </a:prstGeom>
        </p:spPr>
        <p:txBody>
          <a:bodyPr/>
          <a:lstStyle/>
          <a:p>
            <a:endParaRPr lang="fr-FR"/>
          </a:p>
        </p:txBody>
      </p:sp>
      <p:sp>
        <p:nvSpPr>
          <p:cNvPr id="13" name="Espace réservé pour une image  7">
            <a:extLst>
              <a:ext uri="{FF2B5EF4-FFF2-40B4-BE49-F238E27FC236}">
                <a16:creationId xmlns:a16="http://schemas.microsoft.com/office/drawing/2014/main" id="{0C992515-8749-3E74-AE4A-438C6D12154B}"/>
              </a:ext>
            </a:extLst>
          </p:cNvPr>
          <p:cNvSpPr>
            <a:spLocks noGrp="1"/>
          </p:cNvSpPr>
          <p:nvPr>
            <p:ph type="pic" sz="quarter" idx="15"/>
          </p:nvPr>
        </p:nvSpPr>
        <p:spPr>
          <a:xfrm>
            <a:off x="3470936" y="1444583"/>
            <a:ext cx="2432050" cy="2432050"/>
          </a:xfrm>
          <a:prstGeom prst="rect">
            <a:avLst/>
          </a:prstGeom>
        </p:spPr>
        <p:txBody>
          <a:bodyPr/>
          <a:lstStyle/>
          <a:p>
            <a:endParaRPr lang="fr-FR"/>
          </a:p>
        </p:txBody>
      </p:sp>
      <p:sp>
        <p:nvSpPr>
          <p:cNvPr id="15" name="Sous-titre 2">
            <a:extLst>
              <a:ext uri="{FF2B5EF4-FFF2-40B4-BE49-F238E27FC236}">
                <a16:creationId xmlns:a16="http://schemas.microsoft.com/office/drawing/2014/main" id="{EECE7B66-6A11-B39B-ED1E-B9BDD2F7BC3A}"/>
              </a:ext>
            </a:extLst>
          </p:cNvPr>
          <p:cNvSpPr>
            <a:spLocks noGrp="1"/>
          </p:cNvSpPr>
          <p:nvPr>
            <p:ph type="subTitle" idx="1" hasCustomPrompt="1"/>
          </p:nvPr>
        </p:nvSpPr>
        <p:spPr>
          <a:xfrm>
            <a:off x="838200" y="3997456"/>
            <a:ext cx="2432050" cy="521968"/>
          </a:xfrm>
          <a:prstGeom prst="rect">
            <a:avLst/>
          </a:prstGeom>
        </p:spPr>
        <p:txBody>
          <a:bodyPr>
            <a:noAutofit/>
          </a:bodyPr>
          <a:lstStyle>
            <a:lvl1pPr marL="0" indent="0" algn="l">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name</a:t>
            </a:r>
            <a:endParaRPr lang="fr-FR"/>
          </a:p>
        </p:txBody>
      </p:sp>
      <p:sp>
        <p:nvSpPr>
          <p:cNvPr id="17" name="Espace réservé pour une image  7">
            <a:extLst>
              <a:ext uri="{FF2B5EF4-FFF2-40B4-BE49-F238E27FC236}">
                <a16:creationId xmlns:a16="http://schemas.microsoft.com/office/drawing/2014/main" id="{C06F63D8-E118-7ACD-2CFE-612D3431E29F}"/>
              </a:ext>
            </a:extLst>
          </p:cNvPr>
          <p:cNvSpPr>
            <a:spLocks noGrp="1"/>
          </p:cNvSpPr>
          <p:nvPr>
            <p:ph type="pic" sz="quarter" idx="16"/>
          </p:nvPr>
        </p:nvSpPr>
        <p:spPr>
          <a:xfrm>
            <a:off x="6103672" y="1444583"/>
            <a:ext cx="2432050" cy="2432050"/>
          </a:xfrm>
          <a:prstGeom prst="rect">
            <a:avLst/>
          </a:prstGeom>
        </p:spPr>
        <p:txBody>
          <a:bodyPr/>
          <a:lstStyle/>
          <a:p>
            <a:endParaRPr lang="fr-FR"/>
          </a:p>
        </p:txBody>
      </p:sp>
      <p:sp>
        <p:nvSpPr>
          <p:cNvPr id="19" name="Espace réservé pour une image  7">
            <a:extLst>
              <a:ext uri="{FF2B5EF4-FFF2-40B4-BE49-F238E27FC236}">
                <a16:creationId xmlns:a16="http://schemas.microsoft.com/office/drawing/2014/main" id="{7355BB0B-A681-7F5F-6B7D-97DEBD8F0204}"/>
              </a:ext>
            </a:extLst>
          </p:cNvPr>
          <p:cNvSpPr>
            <a:spLocks noGrp="1"/>
          </p:cNvSpPr>
          <p:nvPr>
            <p:ph type="pic" sz="quarter" idx="17"/>
          </p:nvPr>
        </p:nvSpPr>
        <p:spPr>
          <a:xfrm>
            <a:off x="8736407" y="1444583"/>
            <a:ext cx="2432050" cy="2432050"/>
          </a:xfrm>
          <a:prstGeom prst="rect">
            <a:avLst/>
          </a:prstGeom>
        </p:spPr>
        <p:txBody>
          <a:bodyPr/>
          <a:lstStyle/>
          <a:p>
            <a:endParaRPr lang="fr-FR"/>
          </a:p>
        </p:txBody>
      </p:sp>
      <p:sp>
        <p:nvSpPr>
          <p:cNvPr id="21" name="Espace réservé du numéro de diapositive 5">
            <a:extLst>
              <a:ext uri="{FF2B5EF4-FFF2-40B4-BE49-F238E27FC236}">
                <a16:creationId xmlns:a16="http://schemas.microsoft.com/office/drawing/2014/main" id="{F9020EF5-E52E-A8A4-2D41-92EA2CD9B387}"/>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
        <p:nvSpPr>
          <p:cNvPr id="6" name="Espace réservé du texte 5">
            <a:extLst>
              <a:ext uri="{FF2B5EF4-FFF2-40B4-BE49-F238E27FC236}">
                <a16:creationId xmlns:a16="http://schemas.microsoft.com/office/drawing/2014/main" id="{112EAE20-CD26-49EC-BA7D-66A8D20A0F8B}"/>
              </a:ext>
            </a:extLst>
          </p:cNvPr>
          <p:cNvSpPr>
            <a:spLocks noGrp="1"/>
          </p:cNvSpPr>
          <p:nvPr>
            <p:ph type="body" sz="quarter" idx="18" hasCustomPrompt="1"/>
          </p:nvPr>
        </p:nvSpPr>
        <p:spPr>
          <a:xfrm>
            <a:off x="3470936"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7" name="Espace réservé du texte 5">
            <a:extLst>
              <a:ext uri="{FF2B5EF4-FFF2-40B4-BE49-F238E27FC236}">
                <a16:creationId xmlns:a16="http://schemas.microsoft.com/office/drawing/2014/main" id="{5713AD73-5790-8AE0-2AC3-D44E993D610E}"/>
              </a:ext>
            </a:extLst>
          </p:cNvPr>
          <p:cNvSpPr>
            <a:spLocks noGrp="1"/>
          </p:cNvSpPr>
          <p:nvPr>
            <p:ph type="body" sz="quarter" idx="19" hasCustomPrompt="1"/>
          </p:nvPr>
        </p:nvSpPr>
        <p:spPr>
          <a:xfrm>
            <a:off x="6103672"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9" name="Espace réservé du texte 5">
            <a:extLst>
              <a:ext uri="{FF2B5EF4-FFF2-40B4-BE49-F238E27FC236}">
                <a16:creationId xmlns:a16="http://schemas.microsoft.com/office/drawing/2014/main" id="{C3F8AC1A-DB32-0D16-1E92-3221948253F3}"/>
              </a:ext>
            </a:extLst>
          </p:cNvPr>
          <p:cNvSpPr>
            <a:spLocks noGrp="1"/>
          </p:cNvSpPr>
          <p:nvPr>
            <p:ph type="body" sz="quarter" idx="20" hasCustomPrompt="1"/>
          </p:nvPr>
        </p:nvSpPr>
        <p:spPr>
          <a:xfrm>
            <a:off x="8736407"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29" name="Espace réservé du texte 28">
            <a:extLst>
              <a:ext uri="{FF2B5EF4-FFF2-40B4-BE49-F238E27FC236}">
                <a16:creationId xmlns:a16="http://schemas.microsoft.com/office/drawing/2014/main" id="{22402BC5-4BDC-0649-C149-CD6A48B82B88}"/>
              </a:ext>
            </a:extLst>
          </p:cNvPr>
          <p:cNvSpPr>
            <a:spLocks noGrp="1"/>
          </p:cNvSpPr>
          <p:nvPr>
            <p:ph type="body" sz="quarter" idx="21" hasCustomPrompt="1"/>
          </p:nvPr>
        </p:nvSpPr>
        <p:spPr>
          <a:xfrm>
            <a:off x="838200"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2" name="Espace réservé du texte 28">
            <a:extLst>
              <a:ext uri="{FF2B5EF4-FFF2-40B4-BE49-F238E27FC236}">
                <a16:creationId xmlns:a16="http://schemas.microsoft.com/office/drawing/2014/main" id="{36F3F6C0-18C8-AEF5-6339-E933B79A7352}"/>
              </a:ext>
            </a:extLst>
          </p:cNvPr>
          <p:cNvSpPr>
            <a:spLocks noGrp="1"/>
          </p:cNvSpPr>
          <p:nvPr>
            <p:ph type="body" sz="quarter" idx="22" hasCustomPrompt="1"/>
          </p:nvPr>
        </p:nvSpPr>
        <p:spPr>
          <a:xfrm>
            <a:off x="3468384"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3" name="Espace réservé du texte 28">
            <a:extLst>
              <a:ext uri="{FF2B5EF4-FFF2-40B4-BE49-F238E27FC236}">
                <a16:creationId xmlns:a16="http://schemas.microsoft.com/office/drawing/2014/main" id="{1BFB6D94-59A2-CFDC-BA15-23435D162896}"/>
              </a:ext>
            </a:extLst>
          </p:cNvPr>
          <p:cNvSpPr>
            <a:spLocks noGrp="1"/>
          </p:cNvSpPr>
          <p:nvPr>
            <p:ph type="body" sz="quarter" idx="23" hasCustomPrompt="1"/>
          </p:nvPr>
        </p:nvSpPr>
        <p:spPr>
          <a:xfrm>
            <a:off x="6098568"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4" name="Espace réservé du texte 28">
            <a:extLst>
              <a:ext uri="{FF2B5EF4-FFF2-40B4-BE49-F238E27FC236}">
                <a16:creationId xmlns:a16="http://schemas.microsoft.com/office/drawing/2014/main" id="{BA4EB447-CF69-D84E-3CEC-4BCEA347A5C5}"/>
              </a:ext>
            </a:extLst>
          </p:cNvPr>
          <p:cNvSpPr>
            <a:spLocks noGrp="1"/>
          </p:cNvSpPr>
          <p:nvPr>
            <p:ph type="body" sz="quarter" idx="24" hasCustomPrompt="1"/>
          </p:nvPr>
        </p:nvSpPr>
        <p:spPr>
          <a:xfrm>
            <a:off x="8739026"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Tree>
    <p:extLst>
      <p:ext uri="{BB962C8B-B14F-4D97-AF65-F5344CB8AC3E}">
        <p14:creationId xmlns:p14="http://schemas.microsoft.com/office/powerpoint/2010/main" val="3179890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itle-and-2-colum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9A471-7F4B-0B13-3EC7-988E92D3F6FE}"/>
              </a:ext>
            </a:extLst>
          </p:cNvPr>
          <p:cNvSpPr>
            <a:spLocks noGrp="1"/>
          </p:cNvSpPr>
          <p:nvPr>
            <p:ph type="title" hasCustomPrompt="1"/>
          </p:nvPr>
        </p:nvSpPr>
        <p:spPr>
          <a:xfrm>
            <a:off x="838200" y="365125"/>
            <a:ext cx="10515600" cy="1325563"/>
          </a:xfrm>
          <a:prstGeom prst="rect">
            <a:avLst/>
          </a:prstGeom>
        </p:spPr>
        <p:txBody>
          <a:bodyPr/>
          <a:lstStyle/>
          <a:p>
            <a:r>
              <a:rPr lang="fr-FR" err="1"/>
              <a:t>Add</a:t>
            </a:r>
            <a:r>
              <a:rPr lang="fr-FR"/>
              <a:t> a </a:t>
            </a:r>
            <a:r>
              <a:rPr lang="fr-FR" err="1"/>
              <a:t>title</a:t>
            </a:r>
            <a:endParaRPr lang="fr-FR"/>
          </a:p>
        </p:txBody>
      </p:sp>
      <p:sp>
        <p:nvSpPr>
          <p:cNvPr id="3" name="Espace réservé du contenu 2">
            <a:extLst>
              <a:ext uri="{FF2B5EF4-FFF2-40B4-BE49-F238E27FC236}">
                <a16:creationId xmlns:a16="http://schemas.microsoft.com/office/drawing/2014/main" id="{76F5E98F-6C98-AC76-DF29-3BF247E151C3}"/>
              </a:ext>
            </a:extLst>
          </p:cNvPr>
          <p:cNvSpPr>
            <a:spLocks noGrp="1"/>
          </p:cNvSpPr>
          <p:nvPr>
            <p:ph sz="half" idx="1"/>
          </p:nvPr>
        </p:nvSpPr>
        <p:spPr>
          <a:xfrm>
            <a:off x="838200" y="1825625"/>
            <a:ext cx="5181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98E5C75-280D-E81A-16D5-B502707F2FA5}"/>
              </a:ext>
            </a:extLst>
          </p:cNvPr>
          <p:cNvSpPr>
            <a:spLocks noGrp="1"/>
          </p:cNvSpPr>
          <p:nvPr>
            <p:ph sz="half" idx="2"/>
          </p:nvPr>
        </p:nvSpPr>
        <p:spPr>
          <a:xfrm>
            <a:off x="6172200" y="1825625"/>
            <a:ext cx="5181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numéro de diapositive 5">
            <a:extLst>
              <a:ext uri="{FF2B5EF4-FFF2-40B4-BE49-F238E27FC236}">
                <a16:creationId xmlns:a16="http://schemas.microsoft.com/office/drawing/2014/main" id="{3705ED11-D546-7C78-9DF4-31A2E4313776}"/>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3406745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9A471-7F4B-0B13-3EC7-988E92D3F6FE}"/>
              </a:ext>
            </a:extLst>
          </p:cNvPr>
          <p:cNvSpPr>
            <a:spLocks noGrp="1"/>
          </p:cNvSpPr>
          <p:nvPr>
            <p:ph type="title" hasCustomPrompt="1"/>
          </p:nvPr>
        </p:nvSpPr>
        <p:spPr>
          <a:xfrm>
            <a:off x="838200" y="365125"/>
            <a:ext cx="10324120" cy="1325563"/>
          </a:xfrm>
          <a:prstGeom prst="rect">
            <a:avLst/>
          </a:prstGeom>
        </p:spPr>
        <p:txBody>
          <a:bodyPr/>
          <a:lstStyle/>
          <a:p>
            <a:r>
              <a:rPr lang="fr-FR" err="1"/>
              <a:t>Add</a:t>
            </a:r>
            <a:r>
              <a:rPr lang="fr-FR"/>
              <a:t> a </a:t>
            </a:r>
            <a:r>
              <a:rPr lang="fr-FR" err="1"/>
              <a:t>title</a:t>
            </a:r>
            <a:endParaRPr lang="fr-FR"/>
          </a:p>
        </p:txBody>
      </p:sp>
      <p:sp>
        <p:nvSpPr>
          <p:cNvPr id="8" name="Espace réservé du numéro de diapositive 5">
            <a:extLst>
              <a:ext uri="{FF2B5EF4-FFF2-40B4-BE49-F238E27FC236}">
                <a16:creationId xmlns:a16="http://schemas.microsoft.com/office/drawing/2014/main" id="{3705ED11-D546-7C78-9DF4-31A2E4313776}"/>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
        <p:nvSpPr>
          <p:cNvPr id="5" name="Sous-titre 2">
            <a:extLst>
              <a:ext uri="{FF2B5EF4-FFF2-40B4-BE49-F238E27FC236}">
                <a16:creationId xmlns:a16="http://schemas.microsoft.com/office/drawing/2014/main" id="{BC22F6D1-96E6-ABF5-B470-28255706296B}"/>
              </a:ext>
            </a:extLst>
          </p:cNvPr>
          <p:cNvSpPr>
            <a:spLocks noGrp="1"/>
          </p:cNvSpPr>
          <p:nvPr>
            <p:ph type="subTitle" idx="1" hasCustomPrompt="1"/>
          </p:nvPr>
        </p:nvSpPr>
        <p:spPr>
          <a:xfrm>
            <a:off x="838200" y="2057399"/>
            <a:ext cx="2432050" cy="521968"/>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t>
            </a:r>
            <a:r>
              <a:rPr lang="fr-FR" err="1"/>
              <a:t>text</a:t>
            </a:r>
            <a:endParaRPr lang="fr-FR"/>
          </a:p>
        </p:txBody>
      </p:sp>
      <p:sp>
        <p:nvSpPr>
          <p:cNvPr id="21" name="Espace réservé du texte 20">
            <a:extLst>
              <a:ext uri="{FF2B5EF4-FFF2-40B4-BE49-F238E27FC236}">
                <a16:creationId xmlns:a16="http://schemas.microsoft.com/office/drawing/2014/main" id="{955711FB-528B-B350-5CC9-1F15AAEC4F5B}"/>
              </a:ext>
            </a:extLst>
          </p:cNvPr>
          <p:cNvSpPr>
            <a:spLocks noGrp="1"/>
          </p:cNvSpPr>
          <p:nvPr>
            <p:ph type="body" sz="quarter" idx="10" hasCustomPrompt="1"/>
          </p:nvPr>
        </p:nvSpPr>
        <p:spPr>
          <a:xfrm>
            <a:off x="3479840"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2" name="Espace réservé du texte 20">
            <a:extLst>
              <a:ext uri="{FF2B5EF4-FFF2-40B4-BE49-F238E27FC236}">
                <a16:creationId xmlns:a16="http://schemas.microsoft.com/office/drawing/2014/main" id="{917ED62B-18A5-5469-65A3-4C1B8BF7F14D}"/>
              </a:ext>
            </a:extLst>
          </p:cNvPr>
          <p:cNvSpPr>
            <a:spLocks noGrp="1"/>
          </p:cNvSpPr>
          <p:nvPr>
            <p:ph type="body" sz="quarter" idx="11" hasCustomPrompt="1"/>
          </p:nvPr>
        </p:nvSpPr>
        <p:spPr>
          <a:xfrm>
            <a:off x="6123030"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3" name="Espace réservé du texte 20">
            <a:extLst>
              <a:ext uri="{FF2B5EF4-FFF2-40B4-BE49-F238E27FC236}">
                <a16:creationId xmlns:a16="http://schemas.microsoft.com/office/drawing/2014/main" id="{50C72C80-AF52-AA52-9F88-FAB51D2E1C23}"/>
              </a:ext>
            </a:extLst>
          </p:cNvPr>
          <p:cNvSpPr>
            <a:spLocks noGrp="1"/>
          </p:cNvSpPr>
          <p:nvPr>
            <p:ph type="body" sz="quarter" idx="12" hasCustomPrompt="1"/>
          </p:nvPr>
        </p:nvSpPr>
        <p:spPr>
          <a:xfrm>
            <a:off x="8766219"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5" name="Espace réservé du texte 20">
            <a:extLst>
              <a:ext uri="{FF2B5EF4-FFF2-40B4-BE49-F238E27FC236}">
                <a16:creationId xmlns:a16="http://schemas.microsoft.com/office/drawing/2014/main" id="{9A392096-2964-B8AE-21E5-8858344360EE}"/>
              </a:ext>
            </a:extLst>
          </p:cNvPr>
          <p:cNvSpPr>
            <a:spLocks noGrp="1"/>
          </p:cNvSpPr>
          <p:nvPr>
            <p:ph type="body" sz="quarter" idx="13" hasCustomPrompt="1"/>
          </p:nvPr>
        </p:nvSpPr>
        <p:spPr>
          <a:xfrm>
            <a:off x="830513"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6" name="Espace réservé du texte 20">
            <a:extLst>
              <a:ext uri="{FF2B5EF4-FFF2-40B4-BE49-F238E27FC236}">
                <a16:creationId xmlns:a16="http://schemas.microsoft.com/office/drawing/2014/main" id="{98C7F66B-A323-A4D7-983F-79F9C5D2F664}"/>
              </a:ext>
            </a:extLst>
          </p:cNvPr>
          <p:cNvSpPr>
            <a:spLocks noGrp="1"/>
          </p:cNvSpPr>
          <p:nvPr>
            <p:ph type="body" sz="quarter" idx="14" hasCustomPrompt="1"/>
          </p:nvPr>
        </p:nvSpPr>
        <p:spPr>
          <a:xfrm>
            <a:off x="3477821"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7" name="Espace réservé du texte 20">
            <a:extLst>
              <a:ext uri="{FF2B5EF4-FFF2-40B4-BE49-F238E27FC236}">
                <a16:creationId xmlns:a16="http://schemas.microsoft.com/office/drawing/2014/main" id="{1F456215-40A7-FF0B-9999-5FA95286515B}"/>
              </a:ext>
            </a:extLst>
          </p:cNvPr>
          <p:cNvSpPr>
            <a:spLocks noGrp="1"/>
          </p:cNvSpPr>
          <p:nvPr>
            <p:ph type="body" sz="quarter" idx="15" hasCustomPrompt="1"/>
          </p:nvPr>
        </p:nvSpPr>
        <p:spPr>
          <a:xfrm>
            <a:off x="6125129"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8" name="Espace réservé du texte 20">
            <a:extLst>
              <a:ext uri="{FF2B5EF4-FFF2-40B4-BE49-F238E27FC236}">
                <a16:creationId xmlns:a16="http://schemas.microsoft.com/office/drawing/2014/main" id="{15D304F2-89A5-47AA-213E-9FD6CF188348}"/>
              </a:ext>
            </a:extLst>
          </p:cNvPr>
          <p:cNvSpPr>
            <a:spLocks noGrp="1"/>
          </p:cNvSpPr>
          <p:nvPr>
            <p:ph type="body" sz="quarter" idx="16" hasCustomPrompt="1"/>
          </p:nvPr>
        </p:nvSpPr>
        <p:spPr>
          <a:xfrm>
            <a:off x="8772437"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9" name="Espace réservé du texte 20">
            <a:extLst>
              <a:ext uri="{FF2B5EF4-FFF2-40B4-BE49-F238E27FC236}">
                <a16:creationId xmlns:a16="http://schemas.microsoft.com/office/drawing/2014/main" id="{F9941EAA-020F-3BF2-DECF-9EA69437FC39}"/>
              </a:ext>
            </a:extLst>
          </p:cNvPr>
          <p:cNvSpPr>
            <a:spLocks noGrp="1"/>
          </p:cNvSpPr>
          <p:nvPr>
            <p:ph type="body" sz="quarter" idx="17" hasCustomPrompt="1"/>
          </p:nvPr>
        </p:nvSpPr>
        <p:spPr>
          <a:xfrm>
            <a:off x="811343"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0" name="Espace réservé du texte 20">
            <a:extLst>
              <a:ext uri="{FF2B5EF4-FFF2-40B4-BE49-F238E27FC236}">
                <a16:creationId xmlns:a16="http://schemas.microsoft.com/office/drawing/2014/main" id="{DB1CEAF0-8427-DC6B-E3FA-7CB5B7C58FAB}"/>
              </a:ext>
            </a:extLst>
          </p:cNvPr>
          <p:cNvSpPr>
            <a:spLocks noGrp="1"/>
          </p:cNvSpPr>
          <p:nvPr>
            <p:ph type="body" sz="quarter" idx="18" hasCustomPrompt="1"/>
          </p:nvPr>
        </p:nvSpPr>
        <p:spPr>
          <a:xfrm>
            <a:off x="3468925"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1" name="Espace réservé du texte 20">
            <a:extLst>
              <a:ext uri="{FF2B5EF4-FFF2-40B4-BE49-F238E27FC236}">
                <a16:creationId xmlns:a16="http://schemas.microsoft.com/office/drawing/2014/main" id="{8DF2F749-BCDD-525A-2E62-EB0076FE3509}"/>
              </a:ext>
            </a:extLst>
          </p:cNvPr>
          <p:cNvSpPr>
            <a:spLocks noGrp="1"/>
          </p:cNvSpPr>
          <p:nvPr>
            <p:ph type="body" sz="quarter" idx="19" hasCustomPrompt="1"/>
          </p:nvPr>
        </p:nvSpPr>
        <p:spPr>
          <a:xfrm>
            <a:off x="6126507"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2" name="Espace réservé du texte 20">
            <a:extLst>
              <a:ext uri="{FF2B5EF4-FFF2-40B4-BE49-F238E27FC236}">
                <a16:creationId xmlns:a16="http://schemas.microsoft.com/office/drawing/2014/main" id="{C7DAAE92-0BEC-995D-1840-C316D835DB98}"/>
              </a:ext>
            </a:extLst>
          </p:cNvPr>
          <p:cNvSpPr>
            <a:spLocks noGrp="1"/>
          </p:cNvSpPr>
          <p:nvPr>
            <p:ph type="body" sz="quarter" idx="20" hasCustomPrompt="1"/>
          </p:nvPr>
        </p:nvSpPr>
        <p:spPr>
          <a:xfrm>
            <a:off x="8784089"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Tree>
    <p:extLst>
      <p:ext uri="{BB962C8B-B14F-4D97-AF65-F5344CB8AC3E}">
        <p14:creationId xmlns:p14="http://schemas.microsoft.com/office/powerpoint/2010/main" val="4138230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subtit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68924-D354-CA8A-E800-0B9236173E2C}"/>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fr-FR" err="1"/>
              <a:t>Add</a:t>
            </a:r>
            <a:r>
              <a:rPr lang="fr-FR"/>
              <a:t> a </a:t>
            </a:r>
            <a:r>
              <a:rPr lang="fr-FR" err="1"/>
              <a:t>title</a:t>
            </a:r>
            <a:endParaRPr lang="fr-FR"/>
          </a:p>
        </p:txBody>
      </p:sp>
      <p:sp>
        <p:nvSpPr>
          <p:cNvPr id="3" name="Sous-titre 2">
            <a:extLst>
              <a:ext uri="{FF2B5EF4-FFF2-40B4-BE49-F238E27FC236}">
                <a16:creationId xmlns:a16="http://schemas.microsoft.com/office/drawing/2014/main" id="{D7D4C00A-8A7A-AD06-B844-AC09C5900999}"/>
              </a:ext>
            </a:extLst>
          </p:cNvPr>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subtitle</a:t>
            </a:r>
            <a:endParaRPr lang="fr-FR"/>
          </a:p>
        </p:txBody>
      </p:sp>
    </p:spTree>
    <p:extLst>
      <p:ext uri="{BB962C8B-B14F-4D97-AF65-F5344CB8AC3E}">
        <p14:creationId xmlns:p14="http://schemas.microsoft.com/office/powerpoint/2010/main" val="25679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ubtitl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68924-D354-CA8A-E800-0B9236173E2C}"/>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fr-FR" err="1"/>
              <a:t>Add</a:t>
            </a:r>
            <a:r>
              <a:rPr lang="fr-FR"/>
              <a:t> a </a:t>
            </a:r>
            <a:r>
              <a:rPr lang="fr-FR" err="1"/>
              <a:t>title</a:t>
            </a:r>
            <a:endParaRPr lang="fr-FR"/>
          </a:p>
        </p:txBody>
      </p:sp>
      <p:sp>
        <p:nvSpPr>
          <p:cNvPr id="3" name="Sous-titre 2">
            <a:extLst>
              <a:ext uri="{FF2B5EF4-FFF2-40B4-BE49-F238E27FC236}">
                <a16:creationId xmlns:a16="http://schemas.microsoft.com/office/drawing/2014/main" id="{D7D4C00A-8A7A-AD06-B844-AC09C5900999}"/>
              </a:ext>
            </a:extLst>
          </p:cNvPr>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subtitle</a:t>
            </a:r>
            <a:endParaRPr lang="fr-FR"/>
          </a:p>
        </p:txBody>
      </p:sp>
    </p:spTree>
    <p:extLst>
      <p:ext uri="{BB962C8B-B14F-4D97-AF65-F5344CB8AC3E}">
        <p14:creationId xmlns:p14="http://schemas.microsoft.com/office/powerpoint/2010/main" val="3542575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and-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9CBF4F-FA0C-63F7-D0CA-E21421A42130}"/>
              </a:ext>
            </a:extLst>
          </p:cNvPr>
          <p:cNvSpPr>
            <a:spLocks noGrp="1"/>
          </p:cNvSpPr>
          <p:nvPr>
            <p:ph type="title" hasCustomPrompt="1"/>
          </p:nvPr>
        </p:nvSpPr>
        <p:spPr>
          <a:xfrm>
            <a:off x="838200" y="365125"/>
            <a:ext cx="5981700" cy="1325563"/>
          </a:xfrm>
          <a:prstGeom prst="rect">
            <a:avLst/>
          </a:prstGeom>
        </p:spPr>
        <p:txBody>
          <a:bodyPr/>
          <a:lstStyle/>
          <a:p>
            <a:r>
              <a:rPr lang="fr-FR" err="1"/>
              <a:t>Add</a:t>
            </a:r>
            <a:r>
              <a:rPr lang="fr-FR"/>
              <a:t> a </a:t>
            </a:r>
            <a:r>
              <a:rPr lang="fr-FR" err="1"/>
              <a:t>title</a:t>
            </a:r>
            <a:endParaRPr lang="fr-FR"/>
          </a:p>
        </p:txBody>
      </p:sp>
      <p:sp>
        <p:nvSpPr>
          <p:cNvPr id="3" name="Espace réservé du contenu 2">
            <a:extLst>
              <a:ext uri="{FF2B5EF4-FFF2-40B4-BE49-F238E27FC236}">
                <a16:creationId xmlns:a16="http://schemas.microsoft.com/office/drawing/2014/main" id="{048E41D3-0781-704C-EEC5-13AC0969D9C0}"/>
              </a:ext>
            </a:extLst>
          </p:cNvPr>
          <p:cNvSpPr>
            <a:spLocks noGrp="1"/>
          </p:cNvSpPr>
          <p:nvPr>
            <p:ph idx="1"/>
          </p:nvPr>
        </p:nvSpPr>
        <p:spPr>
          <a:xfrm>
            <a:off x="838200" y="1825625"/>
            <a:ext cx="59817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pour une image  7">
            <a:extLst>
              <a:ext uri="{FF2B5EF4-FFF2-40B4-BE49-F238E27FC236}">
                <a16:creationId xmlns:a16="http://schemas.microsoft.com/office/drawing/2014/main" id="{D0830DA9-0BE2-21FE-FFC7-9A012CCA315B}"/>
              </a:ext>
            </a:extLst>
          </p:cNvPr>
          <p:cNvSpPr>
            <a:spLocks noGrp="1"/>
          </p:cNvSpPr>
          <p:nvPr>
            <p:ph type="pic" sz="quarter" idx="13"/>
          </p:nvPr>
        </p:nvSpPr>
        <p:spPr>
          <a:xfrm>
            <a:off x="6921500" y="365125"/>
            <a:ext cx="4064000" cy="5811838"/>
          </a:xfrm>
          <a:prstGeom prst="rect">
            <a:avLst/>
          </a:prstGeom>
        </p:spPr>
        <p:txBody>
          <a:bodyPr/>
          <a:lstStyle/>
          <a:p>
            <a:endParaRPr lang="fr-FR"/>
          </a:p>
        </p:txBody>
      </p:sp>
      <p:sp>
        <p:nvSpPr>
          <p:cNvPr id="9" name="Espace réservé du numéro de diapositive 5">
            <a:extLst>
              <a:ext uri="{FF2B5EF4-FFF2-40B4-BE49-F238E27FC236}">
                <a16:creationId xmlns:a16="http://schemas.microsoft.com/office/drawing/2014/main" id="{95882D6C-9AB1-6193-51E9-CC0B2EA95BF9}"/>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397127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9CBF4F-FA0C-63F7-D0CA-E21421A42130}"/>
              </a:ext>
            </a:extLst>
          </p:cNvPr>
          <p:cNvSpPr>
            <a:spLocks noGrp="1"/>
          </p:cNvSpPr>
          <p:nvPr>
            <p:ph type="title" hasCustomPrompt="1"/>
          </p:nvPr>
        </p:nvSpPr>
        <p:spPr>
          <a:xfrm>
            <a:off x="838200" y="466725"/>
            <a:ext cx="10820400" cy="676275"/>
          </a:xfrm>
          <a:prstGeom prst="rect">
            <a:avLst/>
          </a:prstGeom>
        </p:spPr>
        <p:txBody>
          <a:bodyPr/>
          <a:lstStyle/>
          <a:p>
            <a:r>
              <a:rPr lang="fr-FR" err="1"/>
              <a:t>Add</a:t>
            </a:r>
            <a:r>
              <a:rPr lang="fr-FR"/>
              <a:t> a </a:t>
            </a:r>
            <a:r>
              <a:rPr lang="fr-FR" err="1"/>
              <a:t>title</a:t>
            </a:r>
            <a:endParaRPr lang="fr-FR"/>
          </a:p>
        </p:txBody>
      </p:sp>
      <p:sp>
        <p:nvSpPr>
          <p:cNvPr id="8" name="Espace réservé pour une image  7">
            <a:extLst>
              <a:ext uri="{FF2B5EF4-FFF2-40B4-BE49-F238E27FC236}">
                <a16:creationId xmlns:a16="http://schemas.microsoft.com/office/drawing/2014/main" id="{D0830DA9-0BE2-21FE-FFC7-9A012CCA315B}"/>
              </a:ext>
            </a:extLst>
          </p:cNvPr>
          <p:cNvSpPr>
            <a:spLocks noGrp="1"/>
          </p:cNvSpPr>
          <p:nvPr>
            <p:ph type="pic" sz="quarter" idx="13"/>
          </p:nvPr>
        </p:nvSpPr>
        <p:spPr>
          <a:xfrm>
            <a:off x="838200" y="1444583"/>
            <a:ext cx="2432050" cy="2432050"/>
          </a:xfrm>
          <a:prstGeom prst="rect">
            <a:avLst/>
          </a:prstGeom>
        </p:spPr>
        <p:txBody>
          <a:bodyPr/>
          <a:lstStyle/>
          <a:p>
            <a:endParaRPr lang="fr-FR"/>
          </a:p>
        </p:txBody>
      </p:sp>
      <p:sp>
        <p:nvSpPr>
          <p:cNvPr id="13" name="Espace réservé pour une image  7">
            <a:extLst>
              <a:ext uri="{FF2B5EF4-FFF2-40B4-BE49-F238E27FC236}">
                <a16:creationId xmlns:a16="http://schemas.microsoft.com/office/drawing/2014/main" id="{0C992515-8749-3E74-AE4A-438C6D12154B}"/>
              </a:ext>
            </a:extLst>
          </p:cNvPr>
          <p:cNvSpPr>
            <a:spLocks noGrp="1"/>
          </p:cNvSpPr>
          <p:nvPr>
            <p:ph type="pic" sz="quarter" idx="15"/>
          </p:nvPr>
        </p:nvSpPr>
        <p:spPr>
          <a:xfrm>
            <a:off x="3470936" y="1444583"/>
            <a:ext cx="2432050" cy="2432050"/>
          </a:xfrm>
          <a:prstGeom prst="rect">
            <a:avLst/>
          </a:prstGeom>
        </p:spPr>
        <p:txBody>
          <a:bodyPr/>
          <a:lstStyle/>
          <a:p>
            <a:endParaRPr lang="fr-FR"/>
          </a:p>
        </p:txBody>
      </p:sp>
      <p:sp>
        <p:nvSpPr>
          <p:cNvPr id="15" name="Sous-titre 2">
            <a:extLst>
              <a:ext uri="{FF2B5EF4-FFF2-40B4-BE49-F238E27FC236}">
                <a16:creationId xmlns:a16="http://schemas.microsoft.com/office/drawing/2014/main" id="{EECE7B66-6A11-B39B-ED1E-B9BDD2F7BC3A}"/>
              </a:ext>
            </a:extLst>
          </p:cNvPr>
          <p:cNvSpPr>
            <a:spLocks noGrp="1"/>
          </p:cNvSpPr>
          <p:nvPr>
            <p:ph type="subTitle" idx="1" hasCustomPrompt="1"/>
          </p:nvPr>
        </p:nvSpPr>
        <p:spPr>
          <a:xfrm>
            <a:off x="838200" y="3997456"/>
            <a:ext cx="2432050" cy="521968"/>
          </a:xfrm>
          <a:prstGeom prst="rect">
            <a:avLst/>
          </a:prstGeom>
        </p:spPr>
        <p:txBody>
          <a:bodyPr>
            <a:noAutofit/>
          </a:bodyPr>
          <a:lstStyle>
            <a:lvl1pPr marL="0" indent="0" algn="l">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name</a:t>
            </a:r>
            <a:endParaRPr lang="fr-FR"/>
          </a:p>
        </p:txBody>
      </p:sp>
      <p:sp>
        <p:nvSpPr>
          <p:cNvPr id="17" name="Espace réservé pour une image  7">
            <a:extLst>
              <a:ext uri="{FF2B5EF4-FFF2-40B4-BE49-F238E27FC236}">
                <a16:creationId xmlns:a16="http://schemas.microsoft.com/office/drawing/2014/main" id="{C06F63D8-E118-7ACD-2CFE-612D3431E29F}"/>
              </a:ext>
            </a:extLst>
          </p:cNvPr>
          <p:cNvSpPr>
            <a:spLocks noGrp="1"/>
          </p:cNvSpPr>
          <p:nvPr>
            <p:ph type="pic" sz="quarter" idx="16"/>
          </p:nvPr>
        </p:nvSpPr>
        <p:spPr>
          <a:xfrm>
            <a:off x="6103672" y="1444583"/>
            <a:ext cx="2432050" cy="2432050"/>
          </a:xfrm>
          <a:prstGeom prst="rect">
            <a:avLst/>
          </a:prstGeom>
        </p:spPr>
        <p:txBody>
          <a:bodyPr/>
          <a:lstStyle/>
          <a:p>
            <a:endParaRPr lang="fr-FR"/>
          </a:p>
        </p:txBody>
      </p:sp>
      <p:sp>
        <p:nvSpPr>
          <p:cNvPr id="19" name="Espace réservé pour une image  7">
            <a:extLst>
              <a:ext uri="{FF2B5EF4-FFF2-40B4-BE49-F238E27FC236}">
                <a16:creationId xmlns:a16="http://schemas.microsoft.com/office/drawing/2014/main" id="{7355BB0B-A681-7F5F-6B7D-97DEBD8F0204}"/>
              </a:ext>
            </a:extLst>
          </p:cNvPr>
          <p:cNvSpPr>
            <a:spLocks noGrp="1"/>
          </p:cNvSpPr>
          <p:nvPr>
            <p:ph type="pic" sz="quarter" idx="17"/>
          </p:nvPr>
        </p:nvSpPr>
        <p:spPr>
          <a:xfrm>
            <a:off x="8736407" y="1444583"/>
            <a:ext cx="2432050" cy="2432050"/>
          </a:xfrm>
          <a:prstGeom prst="rect">
            <a:avLst/>
          </a:prstGeom>
        </p:spPr>
        <p:txBody>
          <a:bodyPr/>
          <a:lstStyle/>
          <a:p>
            <a:endParaRPr lang="fr-FR"/>
          </a:p>
        </p:txBody>
      </p:sp>
      <p:sp>
        <p:nvSpPr>
          <p:cNvPr id="21" name="Espace réservé du numéro de diapositive 5">
            <a:extLst>
              <a:ext uri="{FF2B5EF4-FFF2-40B4-BE49-F238E27FC236}">
                <a16:creationId xmlns:a16="http://schemas.microsoft.com/office/drawing/2014/main" id="{F9020EF5-E52E-A8A4-2D41-92EA2CD9B387}"/>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
        <p:nvSpPr>
          <p:cNvPr id="6" name="Espace réservé du texte 5">
            <a:extLst>
              <a:ext uri="{FF2B5EF4-FFF2-40B4-BE49-F238E27FC236}">
                <a16:creationId xmlns:a16="http://schemas.microsoft.com/office/drawing/2014/main" id="{112EAE20-CD26-49EC-BA7D-66A8D20A0F8B}"/>
              </a:ext>
            </a:extLst>
          </p:cNvPr>
          <p:cNvSpPr>
            <a:spLocks noGrp="1"/>
          </p:cNvSpPr>
          <p:nvPr>
            <p:ph type="body" sz="quarter" idx="18" hasCustomPrompt="1"/>
          </p:nvPr>
        </p:nvSpPr>
        <p:spPr>
          <a:xfrm>
            <a:off x="3470936"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7" name="Espace réservé du texte 5">
            <a:extLst>
              <a:ext uri="{FF2B5EF4-FFF2-40B4-BE49-F238E27FC236}">
                <a16:creationId xmlns:a16="http://schemas.microsoft.com/office/drawing/2014/main" id="{5713AD73-5790-8AE0-2AC3-D44E993D610E}"/>
              </a:ext>
            </a:extLst>
          </p:cNvPr>
          <p:cNvSpPr>
            <a:spLocks noGrp="1"/>
          </p:cNvSpPr>
          <p:nvPr>
            <p:ph type="body" sz="quarter" idx="19" hasCustomPrompt="1"/>
          </p:nvPr>
        </p:nvSpPr>
        <p:spPr>
          <a:xfrm>
            <a:off x="6103672"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9" name="Espace réservé du texte 5">
            <a:extLst>
              <a:ext uri="{FF2B5EF4-FFF2-40B4-BE49-F238E27FC236}">
                <a16:creationId xmlns:a16="http://schemas.microsoft.com/office/drawing/2014/main" id="{C3F8AC1A-DB32-0D16-1E92-3221948253F3}"/>
              </a:ext>
            </a:extLst>
          </p:cNvPr>
          <p:cNvSpPr>
            <a:spLocks noGrp="1"/>
          </p:cNvSpPr>
          <p:nvPr>
            <p:ph type="body" sz="quarter" idx="20" hasCustomPrompt="1"/>
          </p:nvPr>
        </p:nvSpPr>
        <p:spPr>
          <a:xfrm>
            <a:off x="8736407" y="3997325"/>
            <a:ext cx="2432050" cy="522288"/>
          </a:xfrm>
          <a:prstGeom prst="rect">
            <a:avLst/>
          </a:prstGeom>
        </p:spPr>
        <p:txBody>
          <a:bodyPr>
            <a:no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600"/>
            </a:lvl2pPr>
            <a:lvl3pPr marL="914400" indent="0">
              <a:buNone/>
              <a:defRPr sz="1600"/>
            </a:lvl3pPr>
            <a:lvl4pPr marL="1371600" indent="0">
              <a:buNone/>
              <a:defRPr sz="1600"/>
            </a:lvl4pPr>
            <a:lvl5pPr marL="1828800" indent="0">
              <a:buNone/>
              <a:defRPr sz="1600"/>
            </a:lvl5pPr>
          </a:lstStyle>
          <a:p>
            <a:r>
              <a:rPr lang="fr-FR" err="1"/>
              <a:t>Add</a:t>
            </a:r>
            <a:r>
              <a:rPr lang="fr-FR"/>
              <a:t> a </a:t>
            </a:r>
            <a:r>
              <a:rPr lang="fr-FR" err="1"/>
              <a:t>name</a:t>
            </a:r>
            <a:endParaRPr lang="fr-FR"/>
          </a:p>
        </p:txBody>
      </p:sp>
      <p:sp>
        <p:nvSpPr>
          <p:cNvPr id="29" name="Espace réservé du texte 28">
            <a:extLst>
              <a:ext uri="{FF2B5EF4-FFF2-40B4-BE49-F238E27FC236}">
                <a16:creationId xmlns:a16="http://schemas.microsoft.com/office/drawing/2014/main" id="{22402BC5-4BDC-0649-C149-CD6A48B82B88}"/>
              </a:ext>
            </a:extLst>
          </p:cNvPr>
          <p:cNvSpPr>
            <a:spLocks noGrp="1"/>
          </p:cNvSpPr>
          <p:nvPr>
            <p:ph type="body" sz="quarter" idx="21" hasCustomPrompt="1"/>
          </p:nvPr>
        </p:nvSpPr>
        <p:spPr>
          <a:xfrm>
            <a:off x="838200"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2" name="Espace réservé du texte 28">
            <a:extLst>
              <a:ext uri="{FF2B5EF4-FFF2-40B4-BE49-F238E27FC236}">
                <a16:creationId xmlns:a16="http://schemas.microsoft.com/office/drawing/2014/main" id="{36F3F6C0-18C8-AEF5-6339-E933B79A7352}"/>
              </a:ext>
            </a:extLst>
          </p:cNvPr>
          <p:cNvSpPr>
            <a:spLocks noGrp="1"/>
          </p:cNvSpPr>
          <p:nvPr>
            <p:ph type="body" sz="quarter" idx="22" hasCustomPrompt="1"/>
          </p:nvPr>
        </p:nvSpPr>
        <p:spPr>
          <a:xfrm>
            <a:off x="3468384"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3" name="Espace réservé du texte 28">
            <a:extLst>
              <a:ext uri="{FF2B5EF4-FFF2-40B4-BE49-F238E27FC236}">
                <a16:creationId xmlns:a16="http://schemas.microsoft.com/office/drawing/2014/main" id="{1BFB6D94-59A2-CFDC-BA15-23435D162896}"/>
              </a:ext>
            </a:extLst>
          </p:cNvPr>
          <p:cNvSpPr>
            <a:spLocks noGrp="1"/>
          </p:cNvSpPr>
          <p:nvPr>
            <p:ph type="body" sz="quarter" idx="23" hasCustomPrompt="1"/>
          </p:nvPr>
        </p:nvSpPr>
        <p:spPr>
          <a:xfrm>
            <a:off x="6098568"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
        <p:nvSpPr>
          <p:cNvPr id="34" name="Espace réservé du texte 28">
            <a:extLst>
              <a:ext uri="{FF2B5EF4-FFF2-40B4-BE49-F238E27FC236}">
                <a16:creationId xmlns:a16="http://schemas.microsoft.com/office/drawing/2014/main" id="{BA4EB447-CF69-D84E-3CEC-4BCEA347A5C5}"/>
              </a:ext>
            </a:extLst>
          </p:cNvPr>
          <p:cNvSpPr>
            <a:spLocks noGrp="1"/>
          </p:cNvSpPr>
          <p:nvPr>
            <p:ph type="body" sz="quarter" idx="24" hasCustomPrompt="1"/>
          </p:nvPr>
        </p:nvSpPr>
        <p:spPr>
          <a:xfrm>
            <a:off x="8739026" y="4800600"/>
            <a:ext cx="2432050" cy="715963"/>
          </a:xfrm>
          <a:prstGeom prst="rect">
            <a:avLst/>
          </a:prstGeom>
        </p:spPr>
        <p:txBody>
          <a:bodyPr/>
          <a:lstStyle>
            <a:lvl1pPr marL="0" indent="0">
              <a:buNone/>
              <a:defRPr sz="1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fr-FR" err="1"/>
              <a:t>Add</a:t>
            </a:r>
            <a:r>
              <a:rPr lang="fr-FR"/>
              <a:t> a </a:t>
            </a:r>
            <a:r>
              <a:rPr lang="fr-FR" err="1"/>
              <a:t>function</a:t>
            </a:r>
            <a:endParaRPr lang="fr-FR"/>
          </a:p>
        </p:txBody>
      </p:sp>
    </p:spTree>
    <p:extLst>
      <p:ext uri="{BB962C8B-B14F-4D97-AF65-F5344CB8AC3E}">
        <p14:creationId xmlns:p14="http://schemas.microsoft.com/office/powerpoint/2010/main" val="387285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and-2-colum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9A471-7F4B-0B13-3EC7-988E92D3F6FE}"/>
              </a:ext>
            </a:extLst>
          </p:cNvPr>
          <p:cNvSpPr>
            <a:spLocks noGrp="1"/>
          </p:cNvSpPr>
          <p:nvPr>
            <p:ph type="title" hasCustomPrompt="1"/>
          </p:nvPr>
        </p:nvSpPr>
        <p:spPr>
          <a:xfrm>
            <a:off x="838200" y="365125"/>
            <a:ext cx="10515600" cy="1325563"/>
          </a:xfrm>
          <a:prstGeom prst="rect">
            <a:avLst/>
          </a:prstGeom>
        </p:spPr>
        <p:txBody>
          <a:bodyPr/>
          <a:lstStyle/>
          <a:p>
            <a:r>
              <a:rPr lang="fr-FR" err="1"/>
              <a:t>Add</a:t>
            </a:r>
            <a:r>
              <a:rPr lang="fr-FR"/>
              <a:t> a </a:t>
            </a:r>
            <a:r>
              <a:rPr lang="fr-FR" err="1"/>
              <a:t>title</a:t>
            </a:r>
            <a:endParaRPr lang="fr-FR"/>
          </a:p>
        </p:txBody>
      </p:sp>
      <p:sp>
        <p:nvSpPr>
          <p:cNvPr id="3" name="Espace réservé du contenu 2">
            <a:extLst>
              <a:ext uri="{FF2B5EF4-FFF2-40B4-BE49-F238E27FC236}">
                <a16:creationId xmlns:a16="http://schemas.microsoft.com/office/drawing/2014/main" id="{76F5E98F-6C98-AC76-DF29-3BF247E151C3}"/>
              </a:ext>
            </a:extLst>
          </p:cNvPr>
          <p:cNvSpPr>
            <a:spLocks noGrp="1"/>
          </p:cNvSpPr>
          <p:nvPr>
            <p:ph sz="half" idx="1"/>
          </p:nvPr>
        </p:nvSpPr>
        <p:spPr>
          <a:xfrm>
            <a:off x="838200" y="1825625"/>
            <a:ext cx="5181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98E5C75-280D-E81A-16D5-B502707F2FA5}"/>
              </a:ext>
            </a:extLst>
          </p:cNvPr>
          <p:cNvSpPr>
            <a:spLocks noGrp="1"/>
          </p:cNvSpPr>
          <p:nvPr>
            <p:ph sz="half" idx="2"/>
          </p:nvPr>
        </p:nvSpPr>
        <p:spPr>
          <a:xfrm>
            <a:off x="6172200" y="1825625"/>
            <a:ext cx="5181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numéro de diapositive 5">
            <a:extLst>
              <a:ext uri="{FF2B5EF4-FFF2-40B4-BE49-F238E27FC236}">
                <a16:creationId xmlns:a16="http://schemas.microsoft.com/office/drawing/2014/main" id="{3705ED11-D546-7C78-9DF4-31A2E4313776}"/>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82860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9A471-7F4B-0B13-3EC7-988E92D3F6FE}"/>
              </a:ext>
            </a:extLst>
          </p:cNvPr>
          <p:cNvSpPr>
            <a:spLocks noGrp="1"/>
          </p:cNvSpPr>
          <p:nvPr>
            <p:ph type="title" hasCustomPrompt="1"/>
          </p:nvPr>
        </p:nvSpPr>
        <p:spPr>
          <a:xfrm>
            <a:off x="838200" y="365125"/>
            <a:ext cx="10324120" cy="1325563"/>
          </a:xfrm>
          <a:prstGeom prst="rect">
            <a:avLst/>
          </a:prstGeom>
        </p:spPr>
        <p:txBody>
          <a:bodyPr/>
          <a:lstStyle/>
          <a:p>
            <a:r>
              <a:rPr lang="fr-FR" err="1"/>
              <a:t>Add</a:t>
            </a:r>
            <a:r>
              <a:rPr lang="fr-FR"/>
              <a:t> a </a:t>
            </a:r>
            <a:r>
              <a:rPr lang="fr-FR" err="1"/>
              <a:t>title</a:t>
            </a:r>
            <a:endParaRPr lang="fr-FR"/>
          </a:p>
        </p:txBody>
      </p:sp>
      <p:sp>
        <p:nvSpPr>
          <p:cNvPr id="8" name="Espace réservé du numéro de diapositive 5">
            <a:extLst>
              <a:ext uri="{FF2B5EF4-FFF2-40B4-BE49-F238E27FC236}">
                <a16:creationId xmlns:a16="http://schemas.microsoft.com/office/drawing/2014/main" id="{3705ED11-D546-7C78-9DF4-31A2E4313776}"/>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
        <p:nvSpPr>
          <p:cNvPr id="5" name="Sous-titre 2">
            <a:extLst>
              <a:ext uri="{FF2B5EF4-FFF2-40B4-BE49-F238E27FC236}">
                <a16:creationId xmlns:a16="http://schemas.microsoft.com/office/drawing/2014/main" id="{BC22F6D1-96E6-ABF5-B470-28255706296B}"/>
              </a:ext>
            </a:extLst>
          </p:cNvPr>
          <p:cNvSpPr>
            <a:spLocks noGrp="1"/>
          </p:cNvSpPr>
          <p:nvPr>
            <p:ph type="subTitle" idx="1" hasCustomPrompt="1"/>
          </p:nvPr>
        </p:nvSpPr>
        <p:spPr>
          <a:xfrm>
            <a:off x="838200" y="2057399"/>
            <a:ext cx="2432050" cy="521968"/>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t>
            </a:r>
            <a:r>
              <a:rPr lang="fr-FR" err="1"/>
              <a:t>text</a:t>
            </a:r>
            <a:endParaRPr lang="fr-FR"/>
          </a:p>
        </p:txBody>
      </p:sp>
      <p:sp>
        <p:nvSpPr>
          <p:cNvPr id="21" name="Espace réservé du texte 20">
            <a:extLst>
              <a:ext uri="{FF2B5EF4-FFF2-40B4-BE49-F238E27FC236}">
                <a16:creationId xmlns:a16="http://schemas.microsoft.com/office/drawing/2014/main" id="{955711FB-528B-B350-5CC9-1F15AAEC4F5B}"/>
              </a:ext>
            </a:extLst>
          </p:cNvPr>
          <p:cNvSpPr>
            <a:spLocks noGrp="1"/>
          </p:cNvSpPr>
          <p:nvPr>
            <p:ph type="body" sz="quarter" idx="10" hasCustomPrompt="1"/>
          </p:nvPr>
        </p:nvSpPr>
        <p:spPr>
          <a:xfrm>
            <a:off x="3479840"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2" name="Espace réservé du texte 20">
            <a:extLst>
              <a:ext uri="{FF2B5EF4-FFF2-40B4-BE49-F238E27FC236}">
                <a16:creationId xmlns:a16="http://schemas.microsoft.com/office/drawing/2014/main" id="{917ED62B-18A5-5469-65A3-4C1B8BF7F14D}"/>
              </a:ext>
            </a:extLst>
          </p:cNvPr>
          <p:cNvSpPr>
            <a:spLocks noGrp="1"/>
          </p:cNvSpPr>
          <p:nvPr>
            <p:ph type="body" sz="quarter" idx="11" hasCustomPrompt="1"/>
          </p:nvPr>
        </p:nvSpPr>
        <p:spPr>
          <a:xfrm>
            <a:off x="6123030"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3" name="Espace réservé du texte 20">
            <a:extLst>
              <a:ext uri="{FF2B5EF4-FFF2-40B4-BE49-F238E27FC236}">
                <a16:creationId xmlns:a16="http://schemas.microsoft.com/office/drawing/2014/main" id="{50C72C80-AF52-AA52-9F88-FAB51D2E1C23}"/>
              </a:ext>
            </a:extLst>
          </p:cNvPr>
          <p:cNvSpPr>
            <a:spLocks noGrp="1"/>
          </p:cNvSpPr>
          <p:nvPr>
            <p:ph type="body" sz="quarter" idx="12" hasCustomPrompt="1"/>
          </p:nvPr>
        </p:nvSpPr>
        <p:spPr>
          <a:xfrm>
            <a:off x="8766219" y="2057399"/>
            <a:ext cx="2433600" cy="522000"/>
          </a:xfrm>
          <a:prstGeom prst="rect">
            <a:avLst/>
          </a:prstGeom>
        </p:spPr>
        <p:txBody>
          <a:bodyPr>
            <a:noAutofit/>
          </a:bodyPr>
          <a:lstStyle>
            <a:lvl1pPr marL="0" indent="0" algn="l">
              <a:buNone/>
              <a:defRPr sz="2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5" name="Espace réservé du texte 20">
            <a:extLst>
              <a:ext uri="{FF2B5EF4-FFF2-40B4-BE49-F238E27FC236}">
                <a16:creationId xmlns:a16="http://schemas.microsoft.com/office/drawing/2014/main" id="{9A392096-2964-B8AE-21E5-8858344360EE}"/>
              </a:ext>
            </a:extLst>
          </p:cNvPr>
          <p:cNvSpPr>
            <a:spLocks noGrp="1"/>
          </p:cNvSpPr>
          <p:nvPr>
            <p:ph type="body" sz="quarter" idx="13" hasCustomPrompt="1"/>
          </p:nvPr>
        </p:nvSpPr>
        <p:spPr>
          <a:xfrm>
            <a:off x="830513"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6" name="Espace réservé du texte 20">
            <a:extLst>
              <a:ext uri="{FF2B5EF4-FFF2-40B4-BE49-F238E27FC236}">
                <a16:creationId xmlns:a16="http://schemas.microsoft.com/office/drawing/2014/main" id="{98C7F66B-A323-A4D7-983F-79F9C5D2F664}"/>
              </a:ext>
            </a:extLst>
          </p:cNvPr>
          <p:cNvSpPr>
            <a:spLocks noGrp="1"/>
          </p:cNvSpPr>
          <p:nvPr>
            <p:ph type="body" sz="quarter" idx="14" hasCustomPrompt="1"/>
          </p:nvPr>
        </p:nvSpPr>
        <p:spPr>
          <a:xfrm>
            <a:off x="3477821"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7" name="Espace réservé du texte 20">
            <a:extLst>
              <a:ext uri="{FF2B5EF4-FFF2-40B4-BE49-F238E27FC236}">
                <a16:creationId xmlns:a16="http://schemas.microsoft.com/office/drawing/2014/main" id="{1F456215-40A7-FF0B-9999-5FA95286515B}"/>
              </a:ext>
            </a:extLst>
          </p:cNvPr>
          <p:cNvSpPr>
            <a:spLocks noGrp="1"/>
          </p:cNvSpPr>
          <p:nvPr>
            <p:ph type="body" sz="quarter" idx="15" hasCustomPrompt="1"/>
          </p:nvPr>
        </p:nvSpPr>
        <p:spPr>
          <a:xfrm>
            <a:off x="6125129"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8" name="Espace réservé du texte 20">
            <a:extLst>
              <a:ext uri="{FF2B5EF4-FFF2-40B4-BE49-F238E27FC236}">
                <a16:creationId xmlns:a16="http://schemas.microsoft.com/office/drawing/2014/main" id="{15D304F2-89A5-47AA-213E-9FD6CF188348}"/>
              </a:ext>
            </a:extLst>
          </p:cNvPr>
          <p:cNvSpPr>
            <a:spLocks noGrp="1"/>
          </p:cNvSpPr>
          <p:nvPr>
            <p:ph type="body" sz="quarter" idx="16" hasCustomPrompt="1"/>
          </p:nvPr>
        </p:nvSpPr>
        <p:spPr>
          <a:xfrm>
            <a:off x="8772437" y="3453042"/>
            <a:ext cx="2433600" cy="522000"/>
          </a:xfrm>
          <a:prstGeom prst="rect">
            <a:avLst/>
          </a:prstGeom>
        </p:spPr>
        <p:txBody>
          <a:bodyPr>
            <a:noAutofit/>
          </a:bodyPr>
          <a:lstStyle>
            <a:lvl1pPr marL="0" indent="0" algn="l">
              <a:buNone/>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t>
            </a:r>
            <a:r>
              <a:rPr lang="fr-FR" err="1"/>
              <a:t>text</a:t>
            </a:r>
            <a:endParaRPr lang="fr-FR"/>
          </a:p>
        </p:txBody>
      </p:sp>
      <p:sp>
        <p:nvSpPr>
          <p:cNvPr id="29" name="Espace réservé du texte 20">
            <a:extLst>
              <a:ext uri="{FF2B5EF4-FFF2-40B4-BE49-F238E27FC236}">
                <a16:creationId xmlns:a16="http://schemas.microsoft.com/office/drawing/2014/main" id="{F9941EAA-020F-3BF2-DECF-9EA69437FC39}"/>
              </a:ext>
            </a:extLst>
          </p:cNvPr>
          <p:cNvSpPr>
            <a:spLocks noGrp="1"/>
          </p:cNvSpPr>
          <p:nvPr>
            <p:ph type="body" sz="quarter" idx="17" hasCustomPrompt="1"/>
          </p:nvPr>
        </p:nvSpPr>
        <p:spPr>
          <a:xfrm>
            <a:off x="811343"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0" name="Espace réservé du texte 20">
            <a:extLst>
              <a:ext uri="{FF2B5EF4-FFF2-40B4-BE49-F238E27FC236}">
                <a16:creationId xmlns:a16="http://schemas.microsoft.com/office/drawing/2014/main" id="{DB1CEAF0-8427-DC6B-E3FA-7CB5B7C58FAB}"/>
              </a:ext>
            </a:extLst>
          </p:cNvPr>
          <p:cNvSpPr>
            <a:spLocks noGrp="1"/>
          </p:cNvSpPr>
          <p:nvPr>
            <p:ph type="body" sz="quarter" idx="18" hasCustomPrompt="1"/>
          </p:nvPr>
        </p:nvSpPr>
        <p:spPr>
          <a:xfrm>
            <a:off x="3468925"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1" name="Espace réservé du texte 20">
            <a:extLst>
              <a:ext uri="{FF2B5EF4-FFF2-40B4-BE49-F238E27FC236}">
                <a16:creationId xmlns:a16="http://schemas.microsoft.com/office/drawing/2014/main" id="{8DF2F749-BCDD-525A-2E62-EB0076FE3509}"/>
              </a:ext>
            </a:extLst>
          </p:cNvPr>
          <p:cNvSpPr>
            <a:spLocks noGrp="1"/>
          </p:cNvSpPr>
          <p:nvPr>
            <p:ph type="body" sz="quarter" idx="19" hasCustomPrompt="1"/>
          </p:nvPr>
        </p:nvSpPr>
        <p:spPr>
          <a:xfrm>
            <a:off x="6126507"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
        <p:nvSpPr>
          <p:cNvPr id="32" name="Espace réservé du texte 20">
            <a:extLst>
              <a:ext uri="{FF2B5EF4-FFF2-40B4-BE49-F238E27FC236}">
                <a16:creationId xmlns:a16="http://schemas.microsoft.com/office/drawing/2014/main" id="{C7DAAE92-0BEC-995D-1840-C316D835DB98}"/>
              </a:ext>
            </a:extLst>
          </p:cNvPr>
          <p:cNvSpPr>
            <a:spLocks noGrp="1"/>
          </p:cNvSpPr>
          <p:nvPr>
            <p:ph type="body" sz="quarter" idx="20" hasCustomPrompt="1"/>
          </p:nvPr>
        </p:nvSpPr>
        <p:spPr>
          <a:xfrm>
            <a:off x="8784089" y="4101396"/>
            <a:ext cx="2433600" cy="522000"/>
          </a:xfrm>
          <a:prstGeom prst="rect">
            <a:avLst/>
          </a:prstGeom>
        </p:spPr>
        <p:txBody>
          <a:bodyPr>
            <a:noAutofit/>
          </a:bodyPr>
          <a:lstStyle>
            <a:lvl1pPr marL="0" indent="0" algn="l">
              <a:buNone/>
              <a:defRPr sz="1200" b="0" i="0">
                <a:latin typeface="Open Sans" panose="020B0606030504020204" pitchFamily="34" charset="0"/>
                <a:ea typeface="Open Sans" panose="020B0606030504020204" pitchFamily="34" charset="0"/>
                <a:cs typeface="Open Sans" panose="020B0606030504020204" pitchFamily="34" charset="0"/>
              </a:defRPr>
            </a:lvl1pPr>
          </a:lstStyle>
          <a:p>
            <a:r>
              <a:rPr lang="fr-FR" err="1"/>
              <a:t>Add</a:t>
            </a:r>
            <a:r>
              <a:rPr lang="fr-FR"/>
              <a:t> </a:t>
            </a:r>
            <a:r>
              <a:rPr lang="fr-FR" err="1"/>
              <a:t>text</a:t>
            </a:r>
            <a:endParaRPr lang="fr-FR"/>
          </a:p>
        </p:txBody>
      </p:sp>
    </p:spTree>
    <p:extLst>
      <p:ext uri="{BB962C8B-B14F-4D97-AF65-F5344CB8AC3E}">
        <p14:creationId xmlns:p14="http://schemas.microsoft.com/office/powerpoint/2010/main" val="3534428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397214-EB0F-4C4C-A38B-5856220C93C3}"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7E575D-FCBE-40C6-9891-93D0175A7AF3}" type="slidenum">
              <a:rPr lang="en-US" smtClean="0"/>
              <a:t>‹#›</a:t>
            </a:fld>
            <a:endParaRPr lang="en-US"/>
          </a:p>
        </p:txBody>
      </p:sp>
    </p:spTree>
    <p:extLst>
      <p:ext uri="{BB962C8B-B14F-4D97-AF65-F5344CB8AC3E}">
        <p14:creationId xmlns:p14="http://schemas.microsoft.com/office/powerpoint/2010/main" val="321355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Home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68924-D354-CA8A-E800-0B9236173E2C}"/>
              </a:ext>
            </a:extLst>
          </p:cNvPr>
          <p:cNvSpPr>
            <a:spLocks noGrp="1"/>
          </p:cNvSpPr>
          <p:nvPr>
            <p:ph type="ctrTitle" hasCustomPrompt="1"/>
          </p:nvPr>
        </p:nvSpPr>
        <p:spPr>
          <a:xfrm>
            <a:off x="4006608" y="1773235"/>
            <a:ext cx="6661392" cy="1655763"/>
          </a:xfrm>
          <a:prstGeom prst="rect">
            <a:avLst/>
          </a:prstGeom>
        </p:spPr>
        <p:txBody>
          <a:bodyPr anchor="ctr"/>
          <a:lstStyle>
            <a:lvl1pPr algn="l">
              <a:defRPr sz="6000"/>
            </a:lvl1pPr>
          </a:lstStyle>
          <a:p>
            <a:r>
              <a:rPr lang="fr-FR"/>
              <a:t>Main </a:t>
            </a:r>
            <a:r>
              <a:rPr lang="fr-FR" err="1"/>
              <a:t>title</a:t>
            </a:r>
            <a:endParaRPr lang="fr-FR"/>
          </a:p>
        </p:txBody>
      </p:sp>
      <p:sp>
        <p:nvSpPr>
          <p:cNvPr id="3" name="Sous-titre 2">
            <a:extLst>
              <a:ext uri="{FF2B5EF4-FFF2-40B4-BE49-F238E27FC236}">
                <a16:creationId xmlns:a16="http://schemas.microsoft.com/office/drawing/2014/main" id="{D7D4C00A-8A7A-AD06-B844-AC09C5900999}"/>
              </a:ext>
            </a:extLst>
          </p:cNvPr>
          <p:cNvSpPr>
            <a:spLocks noGrp="1"/>
          </p:cNvSpPr>
          <p:nvPr>
            <p:ph type="subTitle" idx="1" hasCustomPrompt="1"/>
          </p:nvPr>
        </p:nvSpPr>
        <p:spPr>
          <a:xfrm>
            <a:off x="4006608" y="3560157"/>
            <a:ext cx="6661392" cy="1655762"/>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subtitle</a:t>
            </a:r>
            <a:endParaRPr lang="fr-FR"/>
          </a:p>
        </p:txBody>
      </p:sp>
      <p:sp>
        <p:nvSpPr>
          <p:cNvPr id="7" name="Espace réservé du numéro de diapositive 5">
            <a:extLst>
              <a:ext uri="{FF2B5EF4-FFF2-40B4-BE49-F238E27FC236}">
                <a16:creationId xmlns:a16="http://schemas.microsoft.com/office/drawing/2014/main" id="{F13006B0-25BC-8EE0-72B1-C64F0D677499}"/>
              </a:ext>
            </a:extLst>
          </p:cNvPr>
          <p:cNvSpPr>
            <a:spLocks noGrp="1"/>
          </p:cNvSpPr>
          <p:nvPr>
            <p:ph type="sldNum" sz="quarter" idx="4"/>
          </p:nvPr>
        </p:nvSpPr>
        <p:spPr>
          <a:xfrm rot="16200000">
            <a:off x="10164763"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156F23AD-901A-6341-9AB2-0A2273C3299A}" type="slidenum">
              <a:rPr lang="fr-FR" smtClean="0"/>
              <a:pPr/>
              <a:t>‹#›</a:t>
            </a:fld>
            <a:endParaRPr lang="fr-FR"/>
          </a:p>
        </p:txBody>
      </p:sp>
    </p:spTree>
    <p:extLst>
      <p:ext uri="{BB962C8B-B14F-4D97-AF65-F5344CB8AC3E}">
        <p14:creationId xmlns:p14="http://schemas.microsoft.com/office/powerpoint/2010/main" val="184336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1498F-0C30-50D4-3435-8F10174107AD}"/>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fr-FR" err="1"/>
              <a:t>Add</a:t>
            </a:r>
            <a:r>
              <a:rPr lang="fr-FR"/>
              <a:t> a </a:t>
            </a:r>
            <a:r>
              <a:rPr lang="fr-FR" err="1"/>
              <a:t>title</a:t>
            </a:r>
            <a:endParaRPr lang="fr-FR"/>
          </a:p>
        </p:txBody>
      </p:sp>
      <p:sp>
        <p:nvSpPr>
          <p:cNvPr id="3" name="Sous-titre 2">
            <a:extLst>
              <a:ext uri="{FF2B5EF4-FFF2-40B4-BE49-F238E27FC236}">
                <a16:creationId xmlns:a16="http://schemas.microsoft.com/office/drawing/2014/main" id="{32BBC8E2-23D9-7E6A-8EA0-E46FB99B1108}"/>
              </a:ext>
            </a:extLst>
          </p:cNvPr>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err="1"/>
              <a:t>Add</a:t>
            </a:r>
            <a:r>
              <a:rPr lang="fr-FR"/>
              <a:t> a </a:t>
            </a:r>
            <a:r>
              <a:rPr lang="fr-FR" err="1"/>
              <a:t>subtitle</a:t>
            </a:r>
            <a:endParaRPr lang="fr-FR"/>
          </a:p>
        </p:txBody>
      </p:sp>
    </p:spTree>
    <p:extLst>
      <p:ext uri="{BB962C8B-B14F-4D97-AF65-F5344CB8AC3E}">
        <p14:creationId xmlns:p14="http://schemas.microsoft.com/office/powerpoint/2010/main" val="206812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5.png"/><Relationship Id="rId4" Type="http://schemas.openxmlformats.org/officeDocument/2006/relationships/slideLayout" Target="../slideLayouts/slideLayout11.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8" name="Image 7" descr="Une image contenant Police, Graphique, capture d’écran, graphisme&#10;&#10;Le contenu généré par l’IA peut être incorrect.">
            <a:extLst>
              <a:ext uri="{FF2B5EF4-FFF2-40B4-BE49-F238E27FC236}">
                <a16:creationId xmlns:a16="http://schemas.microsoft.com/office/drawing/2014/main" id="{D11DEEF3-774E-579A-86A6-2C578FA56CE1}"/>
              </a:ext>
            </a:extLst>
          </p:cNvPr>
          <p:cNvPicPr>
            <a:picLocks noChangeAspect="1"/>
          </p:cNvPicPr>
          <p:nvPr userDrawn="1"/>
        </p:nvPicPr>
        <p:blipFill>
          <a:blip r:embed="rId10"/>
          <a:stretch>
            <a:fillRect/>
          </a:stretch>
        </p:blipFill>
        <p:spPr>
          <a:xfrm>
            <a:off x="10822526" y="5818912"/>
            <a:ext cx="896400" cy="720000"/>
          </a:xfrm>
          <a:prstGeom prst="rect">
            <a:avLst/>
          </a:prstGeom>
        </p:spPr>
      </p:pic>
      <p:sp>
        <p:nvSpPr>
          <p:cNvPr id="5" name="Espace réservé du numéro de diapositive 4">
            <a:extLst>
              <a:ext uri="{FF2B5EF4-FFF2-40B4-BE49-F238E27FC236}">
                <a16:creationId xmlns:a16="http://schemas.microsoft.com/office/drawing/2014/main" id="{4544C9D9-FBF8-937A-8702-9FBF531A9579}"/>
              </a:ext>
            </a:extLst>
          </p:cNvPr>
          <p:cNvSpPr>
            <a:spLocks noGrp="1"/>
          </p:cNvSpPr>
          <p:nvPr>
            <p:ph type="sldNum" sz="quarter" idx="4"/>
          </p:nvPr>
        </p:nvSpPr>
        <p:spPr>
          <a:xfrm rot="16200000">
            <a:off x="10164764" y="3246437"/>
            <a:ext cx="2743200" cy="365125"/>
          </a:xfrm>
          <a:prstGeom prst="rect">
            <a:avLst/>
          </a:prstGeom>
        </p:spPr>
        <p:txBody>
          <a:bodyPr vert="horz" lIns="91440" tIns="45720" rIns="91440" bIns="45720" rtlCol="0" anchor="ctr"/>
          <a:lstStyle>
            <a:lvl1pPr algn="ctr">
              <a:defRPr sz="12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F35F92B2-13CF-F740-B362-9F72985DA436}" type="slidenum">
              <a:rPr lang="fr-FR" smtClean="0"/>
              <a:pPr/>
              <a:t>‹#›</a:t>
            </a:fld>
            <a:endParaRPr lang="fr-FR"/>
          </a:p>
        </p:txBody>
      </p:sp>
    </p:spTree>
    <p:extLst>
      <p:ext uri="{BB962C8B-B14F-4D97-AF65-F5344CB8AC3E}">
        <p14:creationId xmlns:p14="http://schemas.microsoft.com/office/powerpoint/2010/main" val="2444648285"/>
      </p:ext>
    </p:extLst>
  </p:cSld>
  <p:clrMap bg1="lt1" tx1="dk1" bg2="lt2" tx2="dk2" accent1="accent1" accent2="accent2" accent3="accent3" accent4="accent4" accent5="accent5" accent6="accent6" hlink="hlink" folHlink="folHlink"/>
  <p:sldLayoutIdLst>
    <p:sldLayoutId id="2147483680" r:id="rId1"/>
    <p:sldLayoutId id="2147483651" r:id="rId2"/>
    <p:sldLayoutId id="2147483652" r:id="rId3"/>
    <p:sldLayoutId id="2147483662" r:id="rId4"/>
    <p:sldLayoutId id="2147483654" r:id="rId5"/>
    <p:sldLayoutId id="2147483663" r:id="rId6"/>
    <p:sldLayoutId id="2147483683" r:id="rId7"/>
  </p:sldLayoutIdLst>
  <p:txStyles>
    <p:titleStyle>
      <a:lvl1pPr algn="l" defTabSz="914400" rtl="0" eaLnBrk="1" latinLnBrk="0" hangingPunct="1">
        <a:lnSpc>
          <a:spcPct val="90000"/>
        </a:lnSpc>
        <a:spcBef>
          <a:spcPct val="0"/>
        </a:spcBef>
        <a:buNone/>
        <a:defRPr sz="4400" b="1" i="0"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10" name="Image 9" descr="Une image contenant Graphique, Police, capture d’écran, graphisme&#10;&#10;Le contenu généré par l’IA peut être incorrect.">
            <a:extLst>
              <a:ext uri="{FF2B5EF4-FFF2-40B4-BE49-F238E27FC236}">
                <a16:creationId xmlns:a16="http://schemas.microsoft.com/office/drawing/2014/main" id="{CA580BBD-4073-0029-9C76-0AE13F732241}"/>
              </a:ext>
            </a:extLst>
          </p:cNvPr>
          <p:cNvPicPr>
            <a:picLocks noChangeAspect="1"/>
          </p:cNvPicPr>
          <p:nvPr userDrawn="1"/>
        </p:nvPicPr>
        <p:blipFill>
          <a:blip r:embed="rId10"/>
          <a:stretch>
            <a:fillRect/>
          </a:stretch>
        </p:blipFill>
        <p:spPr>
          <a:xfrm>
            <a:off x="10768553" y="5818912"/>
            <a:ext cx="950374" cy="763352"/>
          </a:xfrm>
          <a:prstGeom prst="rect">
            <a:avLst/>
          </a:prstGeom>
        </p:spPr>
      </p:pic>
      <p:sp>
        <p:nvSpPr>
          <p:cNvPr id="11" name="Espace réservé du numéro de diapositive 5">
            <a:extLst>
              <a:ext uri="{FF2B5EF4-FFF2-40B4-BE49-F238E27FC236}">
                <a16:creationId xmlns:a16="http://schemas.microsoft.com/office/drawing/2014/main" id="{37AADD4E-EAE4-E77A-6F34-351C4A5FBDF9}"/>
              </a:ext>
            </a:extLst>
          </p:cNvPr>
          <p:cNvSpPr>
            <a:spLocks noGrp="1"/>
          </p:cNvSpPr>
          <p:nvPr>
            <p:ph type="sldNum" sz="quarter" idx="4"/>
          </p:nvPr>
        </p:nvSpPr>
        <p:spPr>
          <a:xfrm rot="16200000">
            <a:off x="10164763" y="3246437"/>
            <a:ext cx="2743200" cy="365125"/>
          </a:xfrm>
          <a:prstGeom prst="rect">
            <a:avLst/>
          </a:prstGeom>
        </p:spPr>
        <p:txBody>
          <a:bodyPr/>
          <a:lstStyle>
            <a:lvl1pPr algn="ctr">
              <a:defRPr sz="1200" b="1" i="0">
                <a:latin typeface="Open Sans" panose="020B0606030504020204" pitchFamily="34" charset="0"/>
                <a:ea typeface="Open Sans" panose="020B0606030504020204" pitchFamily="34" charset="0"/>
                <a:cs typeface="Open Sans" panose="020B0606030504020204" pitchFamily="34" charset="0"/>
              </a:defRPr>
            </a:lvl1pPr>
          </a:lstStyle>
          <a:p>
            <a:fld id="{08124AB6-154F-1941-B0EC-E5F0310F746B}" type="slidenum">
              <a:rPr lang="fr-FR" smtClean="0"/>
              <a:pPr/>
              <a:t>‹#›</a:t>
            </a:fld>
            <a:endParaRPr lang="fr-FR"/>
          </a:p>
        </p:txBody>
      </p:sp>
      <p:sp>
        <p:nvSpPr>
          <p:cNvPr id="12" name="Espace réservé du numéro de diapositive 5">
            <a:extLst>
              <a:ext uri="{FF2B5EF4-FFF2-40B4-BE49-F238E27FC236}">
                <a16:creationId xmlns:a16="http://schemas.microsoft.com/office/drawing/2014/main" id="{1DEDCBD6-E16D-4014-31FC-F0584CF52E2C}"/>
              </a:ext>
            </a:extLst>
          </p:cNvPr>
          <p:cNvSpPr txBox="1">
            <a:spLocks/>
          </p:cNvSpPr>
          <p:nvPr userDrawn="1"/>
        </p:nvSpPr>
        <p:spPr>
          <a:xfrm rot="16200000">
            <a:off x="10164763" y="3246437"/>
            <a:ext cx="2743200" cy="365125"/>
          </a:xfrm>
          <a:prstGeom prst="rect">
            <a:avLst/>
          </a:prstGeom>
        </p:spPr>
        <p:txBody>
          <a:bodyPr vert="horz" lIns="91440" tIns="45720" rIns="91440" bIns="45720" rtlCol="0" anchor="ctr"/>
          <a:lstStyle>
            <a:defPPr>
              <a:defRPr lang="fr-FR"/>
            </a:defPPr>
            <a:lvl1pPr marL="0" algn="ctr" defTabSz="914400" rtl="0" eaLnBrk="1" latinLnBrk="0" hangingPunct="1">
              <a:defRPr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3" name="Espace réservé du titre 12">
            <a:extLst>
              <a:ext uri="{FF2B5EF4-FFF2-40B4-BE49-F238E27FC236}">
                <a16:creationId xmlns:a16="http://schemas.microsoft.com/office/drawing/2014/main" id="{A1136F43-4AE8-9FBA-8D96-B35280C1D4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14" name="Espace réservé du texte 13">
            <a:extLst>
              <a:ext uri="{FF2B5EF4-FFF2-40B4-BE49-F238E27FC236}">
                <a16:creationId xmlns:a16="http://schemas.microsoft.com/office/drawing/2014/main" id="{E9405416-B1F3-D9A2-203D-A3D3D068EE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715438029"/>
      </p:ext>
    </p:extLst>
  </p:cSld>
  <p:clrMap bg1="lt1" tx1="dk1" bg2="lt2" tx2="dk2" accent1="accent1" accent2="accent2" accent3="accent3" accent4="accent4" accent5="accent5" accent6="accent6" hlink="hlink" folHlink="folHlink"/>
  <p:sldLayoutIdLst>
    <p:sldLayoutId id="2147483681" r:id="rId1"/>
    <p:sldLayoutId id="2147483665" r:id="rId2"/>
    <p:sldLayoutId id="2147483676" r:id="rId3"/>
    <p:sldLayoutId id="2147483677" r:id="rId4"/>
    <p:sldLayoutId id="2147483678" r:id="rId5"/>
    <p:sldLayoutId id="2147483679" r:id="rId6"/>
    <p:sldLayoutId id="2147483682" r:id="rId7"/>
  </p:sldLayoutIdLst>
  <p:txStyles>
    <p:title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pact@coe.int"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Espace réservé du titre 1">
            <a:extLst>
              <a:ext uri="{FF2B5EF4-FFF2-40B4-BE49-F238E27FC236}">
                <a16:creationId xmlns:a16="http://schemas.microsoft.com/office/drawing/2014/main" id="{C80C1204-F362-7421-0D20-7F08266B5719}"/>
              </a:ext>
            </a:extLst>
          </p:cNvPr>
          <p:cNvSpPr txBox="1">
            <a:spLocks/>
          </p:cNvSpPr>
          <p:nvPr/>
        </p:nvSpPr>
        <p:spPr>
          <a:xfrm>
            <a:off x="4197256" y="3063122"/>
            <a:ext cx="7507891"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b="1" i="0"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l"/>
            <a:r>
              <a:rPr lang="fr-FR" dirty="0">
                <a:solidFill>
                  <a:schemeClr val="accent2"/>
                </a:solidFill>
                <a:latin typeface="Open Sans Extrabold"/>
                <a:ea typeface="Open Sans Extrabold"/>
                <a:cs typeface="Open Sans Extrabold"/>
              </a:rPr>
              <a:t>NEW</a:t>
            </a:r>
            <a:r>
              <a:rPr lang="fr-FR" dirty="0">
                <a:latin typeface="Open Sans Extrabold"/>
                <a:ea typeface="Open Sans Extrabold"/>
                <a:cs typeface="Open Sans Extrabold"/>
              </a:rPr>
              <a:t> </a:t>
            </a:r>
          </a:p>
          <a:p>
            <a:pPr algn="l"/>
            <a:r>
              <a:rPr lang="fr-FR" dirty="0">
                <a:latin typeface="Open Sans Extrabold"/>
                <a:ea typeface="Open Sans Extrabold"/>
                <a:cs typeface="Open Sans Extrabold"/>
              </a:rPr>
              <a:t>DEMOCRATIC PACT</a:t>
            </a:r>
          </a:p>
          <a:p>
            <a:pPr algn="l"/>
            <a:r>
              <a:rPr lang="fr-FR" dirty="0">
                <a:latin typeface="Open Sans Extrabold"/>
                <a:ea typeface="Open Sans Extrabold"/>
                <a:cs typeface="Open Sans Extrabold"/>
              </a:rPr>
              <a:t>FOR EUROPE</a:t>
            </a:r>
          </a:p>
          <a:p>
            <a:pPr algn="l"/>
            <a:br>
              <a:rPr lang="fr-FR" sz="2800" b="0" dirty="0">
                <a:latin typeface="Open Sans Extrabold"/>
                <a:ea typeface="Open Sans Extrabold"/>
                <a:cs typeface="Open Sans Extrabold"/>
              </a:rPr>
            </a:br>
            <a:r>
              <a:rPr lang="fr-FR" sz="2800" b="0" dirty="0" err="1">
                <a:latin typeface="Open Sans Extrabold"/>
                <a:ea typeface="Open Sans Extrabold"/>
                <a:cs typeface="Open Sans Extrabold"/>
              </a:rPr>
              <a:t>Presentation</a:t>
            </a:r>
            <a:r>
              <a:rPr lang="fr-FR" sz="2800" b="0" dirty="0">
                <a:latin typeface="Open Sans Extrabold"/>
                <a:ea typeface="Open Sans Extrabold"/>
                <a:cs typeface="Open Sans Extrabold"/>
              </a:rPr>
              <a:t> </a:t>
            </a:r>
          </a:p>
          <a:p>
            <a:pPr algn="l"/>
            <a:r>
              <a:rPr lang="fr-FR" sz="2800" b="0" dirty="0">
                <a:latin typeface="Open Sans Extrabold"/>
                <a:ea typeface="Open Sans Extrabold"/>
                <a:cs typeface="Open Sans Extrabold"/>
              </a:rPr>
              <a:t>HELP </a:t>
            </a:r>
            <a:r>
              <a:rPr lang="fr-FR" sz="2800" b="0" dirty="0" err="1">
                <a:latin typeface="Open Sans Extrabold"/>
                <a:ea typeface="Open Sans Extrabold"/>
                <a:cs typeface="Open Sans Extrabold"/>
              </a:rPr>
              <a:t>Annual</a:t>
            </a:r>
            <a:r>
              <a:rPr lang="fr-FR" sz="2800" b="0" dirty="0">
                <a:latin typeface="Open Sans Extrabold"/>
                <a:ea typeface="Open Sans Extrabold"/>
                <a:cs typeface="Open Sans Extrabold"/>
              </a:rPr>
              <a:t> Network </a:t>
            </a:r>
            <a:r>
              <a:rPr lang="fr-FR" sz="2800" b="0" dirty="0" err="1">
                <a:latin typeface="Open Sans Extrabold"/>
                <a:ea typeface="Open Sans Extrabold"/>
                <a:cs typeface="Open Sans Extrabold"/>
              </a:rPr>
              <a:t>Conference</a:t>
            </a:r>
            <a:endParaRPr lang="fr-FR" sz="2800" dirty="0">
              <a:latin typeface="Open Sans Extrabold"/>
              <a:ea typeface="Open Sans Extrabold"/>
              <a:cs typeface="Open Sans Extrabold"/>
            </a:endParaRPr>
          </a:p>
          <a:p>
            <a:pPr algn="l"/>
            <a:endParaRPr lang="fr-FR" sz="2800" b="0" dirty="0">
              <a:latin typeface="Open Sans Extrabold"/>
              <a:ea typeface="Open Sans Extrabold"/>
              <a:cs typeface="Open Sans Extrabold"/>
            </a:endParaRPr>
          </a:p>
          <a:p>
            <a:pPr algn="l"/>
            <a:r>
              <a:rPr lang="fr-FR" sz="2400" b="0" dirty="0">
                <a:latin typeface="Open Sans ExtraBold"/>
                <a:ea typeface="Open Sans ExtraBold"/>
                <a:cs typeface="Open Sans ExtraBold"/>
              </a:rPr>
              <a:t>Cécile Gréboval</a:t>
            </a:r>
          </a:p>
          <a:p>
            <a:pPr algn="l"/>
            <a:r>
              <a:rPr lang="fr-FR" sz="2400" b="0" dirty="0" err="1">
                <a:latin typeface="Open Sans ExtraBold"/>
                <a:ea typeface="Open Sans ExtraBold"/>
                <a:cs typeface="Open Sans ExtraBold"/>
              </a:rPr>
              <a:t>CoE</a:t>
            </a:r>
            <a:r>
              <a:rPr lang="fr-FR" sz="2400" b="0" dirty="0">
                <a:latin typeface="Open Sans ExtraBold"/>
                <a:ea typeface="Open Sans ExtraBold"/>
                <a:cs typeface="Open Sans ExtraBold"/>
              </a:rPr>
              <a:t> New </a:t>
            </a:r>
            <a:r>
              <a:rPr lang="fr-FR" sz="2400" b="0" dirty="0" err="1">
                <a:latin typeface="Open Sans ExtraBold"/>
                <a:ea typeface="Open Sans ExtraBold"/>
                <a:cs typeface="Open Sans ExtraBold"/>
              </a:rPr>
              <a:t>Pact</a:t>
            </a:r>
            <a:r>
              <a:rPr lang="fr-FR" sz="2400" b="0" dirty="0">
                <a:latin typeface="Open Sans ExtraBold"/>
                <a:ea typeface="Open Sans ExtraBold"/>
                <a:cs typeface="Open Sans ExtraBold"/>
              </a:rPr>
              <a:t> </a:t>
            </a:r>
            <a:r>
              <a:rPr lang="fr-FR" sz="2400" b="0" dirty="0" err="1">
                <a:latin typeface="Open Sans ExtraBold"/>
                <a:ea typeface="Open Sans ExtraBold"/>
                <a:cs typeface="Open Sans ExtraBold"/>
              </a:rPr>
              <a:t>Demoratic</a:t>
            </a:r>
            <a:r>
              <a:rPr lang="fr-FR" sz="2400" b="0" dirty="0">
                <a:latin typeface="Open Sans ExtraBold"/>
                <a:ea typeface="Open Sans ExtraBold"/>
                <a:cs typeface="Open Sans ExtraBold"/>
              </a:rPr>
              <a:t>  Team</a:t>
            </a:r>
          </a:p>
          <a:p>
            <a:pPr algn="l"/>
            <a:r>
              <a:rPr lang="fr-FR" sz="2400" b="0" dirty="0">
                <a:latin typeface="Open Sans ExtraBold"/>
                <a:ea typeface="Open Sans ExtraBold"/>
                <a:cs typeface="Open Sans ExtraBold"/>
              </a:rPr>
              <a:t>Strasbourg, 3 July 2026</a:t>
            </a:r>
            <a:endParaRPr lang="fr-FR" sz="2400" b="0" dirty="0">
              <a:solidFill>
                <a:srgbClr val="000000"/>
              </a:solidFill>
              <a:latin typeface="Open Sans ExtraBold"/>
              <a:ea typeface="Open Sans ExtraBold"/>
              <a:cs typeface="Open Sans ExtraBold"/>
            </a:endParaRPr>
          </a:p>
          <a:p>
            <a:pPr algn="l"/>
            <a:endParaRPr lang="fr-FR" sz="2800" b="0" dirty="0">
              <a:latin typeface="Open Sans Extrabold"/>
              <a:ea typeface="Open Sans Extrabold"/>
              <a:cs typeface="Open Sans Extrabold"/>
            </a:endParaRPr>
          </a:p>
          <a:p>
            <a:pPr algn="l"/>
            <a:endParaRPr lang="fr-FR" sz="2800" b="0" dirty="0"/>
          </a:p>
          <a:p>
            <a:pPr algn="l"/>
            <a:endParaRPr lang="fr-FR" sz="2800" dirty="0"/>
          </a:p>
          <a:p>
            <a:pPr algn="l"/>
            <a:endParaRPr lang="fr-FR" sz="1100" b="0" dirty="0"/>
          </a:p>
        </p:txBody>
      </p:sp>
    </p:spTree>
    <p:extLst>
      <p:ext uri="{BB962C8B-B14F-4D97-AF65-F5344CB8AC3E}">
        <p14:creationId xmlns:p14="http://schemas.microsoft.com/office/powerpoint/2010/main" val="2394175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12B51-D72A-5386-000B-90BD868C1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4C2E63-0F4D-660F-5DF8-4F9BB84DE416}"/>
              </a:ext>
            </a:extLst>
          </p:cNvPr>
          <p:cNvSpPr>
            <a:spLocks noGrp="1"/>
          </p:cNvSpPr>
          <p:nvPr>
            <p:ph type="title"/>
          </p:nvPr>
        </p:nvSpPr>
        <p:spPr/>
        <p:txBody>
          <a:bodyPr/>
          <a:lstStyle/>
          <a:p>
            <a:r>
              <a:rPr lang="en-GB"/>
              <a:t>                              </a:t>
            </a:r>
            <a:br>
              <a:rPr lang="en-GB"/>
            </a:br>
            <a:r>
              <a:rPr lang="en-GB"/>
              <a:t>                 </a:t>
            </a:r>
          </a:p>
        </p:txBody>
      </p:sp>
      <p:sp>
        <p:nvSpPr>
          <p:cNvPr id="3" name="Vertical Text Placeholder 2">
            <a:extLst>
              <a:ext uri="{FF2B5EF4-FFF2-40B4-BE49-F238E27FC236}">
                <a16:creationId xmlns:a16="http://schemas.microsoft.com/office/drawing/2014/main" id="{B3B6F509-6704-A484-A389-2071CB9A72AF}"/>
              </a:ext>
            </a:extLst>
          </p:cNvPr>
          <p:cNvSpPr>
            <a:spLocks noGrp="1"/>
          </p:cNvSpPr>
          <p:nvPr>
            <p:ph type="body" orient="vert" idx="1"/>
          </p:nvPr>
        </p:nvSpPr>
        <p:spPr/>
        <p:txBody>
          <a:bodyPr/>
          <a:lstStyle/>
          <a:p>
            <a:endParaRPr lang="en-GB"/>
          </a:p>
        </p:txBody>
      </p:sp>
      <p:sp>
        <p:nvSpPr>
          <p:cNvPr id="4" name="TextBox 3">
            <a:extLst>
              <a:ext uri="{FF2B5EF4-FFF2-40B4-BE49-F238E27FC236}">
                <a16:creationId xmlns:a16="http://schemas.microsoft.com/office/drawing/2014/main" id="{2615A0D5-B7CE-62C7-8789-69CF09180C3A}"/>
              </a:ext>
            </a:extLst>
          </p:cNvPr>
          <p:cNvSpPr txBox="1"/>
          <p:nvPr/>
        </p:nvSpPr>
        <p:spPr>
          <a:xfrm>
            <a:off x="1200751" y="1792223"/>
            <a:ext cx="9964554" cy="3046988"/>
          </a:xfrm>
          <a:prstGeom prst="rect">
            <a:avLst/>
          </a:prstGeom>
          <a:noFill/>
        </p:spPr>
        <p:txBody>
          <a:bodyPr wrap="square" lIns="91440" tIns="45720" rIns="91440" bIns="45720" rtlCol="0" anchor="t">
            <a:spAutoFit/>
          </a:bodyPr>
          <a:lstStyle/>
          <a:p>
            <a:pPr marL="457200" lvl="0" indent="-457200" eaLnBrk="0" fontAlgn="base" hangingPunct="0">
              <a:spcBef>
                <a:spcPct val="0"/>
              </a:spcBef>
              <a:spcAft>
                <a:spcPct val="0"/>
              </a:spcAft>
              <a:buFont typeface="Wingdings" panose="05000000000000000000" pitchFamily="2" charset="2"/>
              <a:buChar char="ü"/>
            </a:pPr>
            <a:r>
              <a:rPr lang="fr-FR" altLang="fr-FR" sz="3200" b="1" dirty="0" err="1">
                <a:solidFill>
                  <a:schemeClr val="bg1"/>
                </a:solidFill>
                <a:latin typeface="+mj-lt"/>
                <a:cs typeface="Open Sans" panose="020B0606030504020204" pitchFamily="34" charset="0"/>
              </a:rPr>
              <a:t>Harness</a:t>
            </a:r>
            <a:r>
              <a:rPr lang="fr-FR" altLang="fr-FR" sz="3200" b="1" dirty="0">
                <a:solidFill>
                  <a:schemeClr val="bg1"/>
                </a:solidFill>
                <a:latin typeface="+mj-lt"/>
                <a:cs typeface="Open Sans" panose="020B0606030504020204" pitchFamily="34" charset="0"/>
              </a:rPr>
              <a:t> digital technologies for good</a:t>
            </a:r>
            <a:r>
              <a:rPr lang="fr-FR" altLang="fr-FR" sz="3200" dirty="0">
                <a:solidFill>
                  <a:schemeClr val="bg1"/>
                </a:solidFill>
                <a:latin typeface="+mj-lt"/>
                <a:cs typeface="Open Sans" panose="020B0606030504020204" pitchFamily="34" charset="0"/>
              </a:rPr>
              <a:t> – </a:t>
            </a:r>
            <a:r>
              <a:rPr lang="fr-FR" altLang="fr-FR" sz="3200" dirty="0" err="1">
                <a:solidFill>
                  <a:schemeClr val="bg1"/>
                </a:solidFill>
                <a:latin typeface="+mj-lt"/>
                <a:cs typeface="Open Sans" panose="020B0606030504020204" pitchFamily="34" charset="0"/>
              </a:rPr>
              <a:t>while</a:t>
            </a:r>
            <a:r>
              <a:rPr lang="fr-FR" altLang="fr-FR" sz="3200" dirty="0">
                <a:solidFill>
                  <a:schemeClr val="bg1"/>
                </a:solidFill>
                <a:latin typeface="+mj-lt"/>
                <a:cs typeface="Open Sans" panose="020B0606030504020204" pitchFamily="34" charset="0"/>
              </a:rPr>
              <a:t> </a:t>
            </a:r>
            <a:r>
              <a:rPr lang="fr-FR" altLang="fr-FR" sz="3200" dirty="0" err="1">
                <a:solidFill>
                  <a:schemeClr val="bg1"/>
                </a:solidFill>
                <a:latin typeface="+mj-lt"/>
                <a:cs typeface="Open Sans" panose="020B0606030504020204" pitchFamily="34" charset="0"/>
              </a:rPr>
              <a:t>combating</a:t>
            </a:r>
            <a:r>
              <a:rPr lang="fr-FR" altLang="fr-FR" sz="3200" dirty="0">
                <a:solidFill>
                  <a:schemeClr val="bg1"/>
                </a:solidFill>
                <a:latin typeface="+mj-lt"/>
                <a:cs typeface="Open Sans" panose="020B0606030504020204" pitchFamily="34" charset="0"/>
              </a:rPr>
              <a:t> </a:t>
            </a:r>
            <a:r>
              <a:rPr lang="fr-FR" altLang="fr-FR" sz="3200" dirty="0" err="1">
                <a:solidFill>
                  <a:schemeClr val="bg1"/>
                </a:solidFill>
                <a:latin typeface="+mj-lt"/>
                <a:cs typeface="Open Sans" panose="020B0606030504020204" pitchFamily="34" charset="0"/>
              </a:rPr>
              <a:t>their</a:t>
            </a:r>
            <a:r>
              <a:rPr lang="fr-FR" altLang="fr-FR" sz="3200" dirty="0">
                <a:solidFill>
                  <a:schemeClr val="bg1"/>
                </a:solidFill>
                <a:latin typeface="+mj-lt"/>
                <a:cs typeface="Open Sans" panose="020B0606030504020204" pitchFamily="34" charset="0"/>
              </a:rPr>
              <a:t> </a:t>
            </a:r>
            <a:r>
              <a:rPr lang="fr-FR" altLang="fr-FR" sz="3200" dirty="0" err="1">
                <a:solidFill>
                  <a:schemeClr val="bg1"/>
                </a:solidFill>
                <a:latin typeface="+mj-lt"/>
                <a:cs typeface="Open Sans" panose="020B0606030504020204" pitchFamily="34" charset="0"/>
              </a:rPr>
              <a:t>misuse</a:t>
            </a:r>
            <a:r>
              <a:rPr lang="fr-FR" altLang="fr-FR" sz="3200" dirty="0">
                <a:solidFill>
                  <a:schemeClr val="bg1"/>
                </a:solidFill>
                <a:latin typeface="+mj-lt"/>
                <a:cs typeface="Open Sans" panose="020B0606030504020204" pitchFamily="34" charset="0"/>
              </a:rPr>
              <a:t> and </a:t>
            </a:r>
            <a:r>
              <a:rPr lang="fr-FR" altLang="fr-FR" sz="3200" dirty="0" err="1">
                <a:solidFill>
                  <a:schemeClr val="bg1"/>
                </a:solidFill>
                <a:latin typeface="+mj-lt"/>
                <a:cs typeface="Open Sans" panose="020B0606030504020204" pitchFamily="34" charset="0"/>
              </a:rPr>
              <a:t>harmful</a:t>
            </a:r>
            <a:r>
              <a:rPr lang="fr-FR" altLang="fr-FR" sz="3200" dirty="0">
                <a:solidFill>
                  <a:schemeClr val="bg1"/>
                </a:solidFill>
                <a:latin typeface="+mj-lt"/>
                <a:cs typeface="Open Sans" panose="020B0606030504020204" pitchFamily="34" charset="0"/>
              </a:rPr>
              <a:t> impacts</a:t>
            </a:r>
            <a:endParaRPr lang="fr-FR" altLang="fr-FR" sz="3200" dirty="0">
              <a:solidFill>
                <a:schemeClr val="bg1"/>
              </a:solidFill>
              <a:latin typeface="+mj-lt"/>
            </a:endParaRPr>
          </a:p>
          <a:p>
            <a:pPr marL="457200" lvl="0" indent="-457200" eaLnBrk="0" fontAlgn="base" hangingPunct="0">
              <a:spcBef>
                <a:spcPct val="0"/>
              </a:spcBef>
              <a:spcAft>
                <a:spcPct val="0"/>
              </a:spcAft>
              <a:buFont typeface="Wingdings" panose="05000000000000000000" pitchFamily="2" charset="2"/>
              <a:buChar char="ü"/>
            </a:pPr>
            <a:r>
              <a:rPr lang="fr-FR" altLang="fr-FR" sz="3200" dirty="0">
                <a:solidFill>
                  <a:schemeClr val="bg1"/>
                </a:solidFill>
                <a:latin typeface="+mj-lt"/>
                <a:cs typeface="Open Sans" panose="020B0606030504020204" pitchFamily="34" charset="0"/>
              </a:rPr>
              <a:t> </a:t>
            </a:r>
            <a:r>
              <a:rPr lang="fr-FR" altLang="fr-FR" sz="3200" b="1" dirty="0">
                <a:solidFill>
                  <a:schemeClr val="bg1"/>
                </a:solidFill>
                <a:latin typeface="+mj-lt"/>
                <a:cs typeface="Open Sans" panose="020B0606030504020204" pitchFamily="34" charset="0"/>
              </a:rPr>
              <a:t>Promote </a:t>
            </a:r>
            <a:r>
              <a:rPr lang="fr-FR" altLang="fr-FR" sz="3200" b="1" dirty="0" err="1">
                <a:solidFill>
                  <a:schemeClr val="bg1"/>
                </a:solidFill>
                <a:latin typeface="+mj-lt"/>
                <a:cs typeface="Open Sans" panose="020B0606030504020204" pitchFamily="34" charset="0"/>
              </a:rPr>
              <a:t>democratic</a:t>
            </a:r>
            <a:r>
              <a:rPr lang="fr-FR" altLang="fr-FR" sz="3200" b="1" dirty="0">
                <a:solidFill>
                  <a:schemeClr val="bg1"/>
                </a:solidFill>
                <a:latin typeface="+mj-lt"/>
                <a:cs typeface="Open Sans" panose="020B0606030504020204" pitchFamily="34" charset="0"/>
              </a:rPr>
              <a:t> innovation </a:t>
            </a:r>
            <a:r>
              <a:rPr lang="fr-FR" altLang="fr-FR" sz="3200" dirty="0">
                <a:solidFill>
                  <a:schemeClr val="bg1"/>
                </a:solidFill>
                <a:latin typeface="+mj-lt"/>
                <a:cs typeface="Open Sans" panose="020B0606030504020204" pitchFamily="34" charset="0"/>
              </a:rPr>
              <a:t>&amp; showcase </a:t>
            </a:r>
            <a:r>
              <a:rPr lang="fr-FR" altLang="fr-FR" sz="3200" dirty="0" err="1">
                <a:solidFill>
                  <a:schemeClr val="bg1"/>
                </a:solidFill>
                <a:latin typeface="+mj-lt"/>
                <a:cs typeface="Open Sans" panose="020B0606030504020204" pitchFamily="34" charset="0"/>
              </a:rPr>
              <a:t>promising</a:t>
            </a:r>
            <a:r>
              <a:rPr lang="fr-FR" altLang="fr-FR" sz="3200" dirty="0">
                <a:solidFill>
                  <a:schemeClr val="bg1"/>
                </a:solidFill>
                <a:latin typeface="+mj-lt"/>
                <a:cs typeface="Open Sans" panose="020B0606030504020204" pitchFamily="34" charset="0"/>
              </a:rPr>
              <a:t> </a:t>
            </a:r>
            <a:r>
              <a:rPr lang="fr-FR" altLang="fr-FR" sz="3200" dirty="0" err="1">
                <a:solidFill>
                  <a:schemeClr val="bg1"/>
                </a:solidFill>
                <a:latin typeface="+mj-lt"/>
                <a:cs typeface="Open Sans" panose="020B0606030504020204" pitchFamily="34" charset="0"/>
              </a:rPr>
              <a:t>democratic</a:t>
            </a:r>
            <a:r>
              <a:rPr lang="fr-FR" altLang="fr-FR" sz="3200" dirty="0">
                <a:solidFill>
                  <a:schemeClr val="bg1"/>
                </a:solidFill>
                <a:latin typeface="+mj-lt"/>
                <a:cs typeface="Open Sans" panose="020B0606030504020204" pitchFamily="34" charset="0"/>
              </a:rPr>
              <a:t> practices </a:t>
            </a:r>
            <a:r>
              <a:rPr lang="fr-FR" altLang="fr-FR" sz="3200" dirty="0" err="1">
                <a:solidFill>
                  <a:schemeClr val="bg1"/>
                </a:solidFill>
                <a:latin typeface="+mj-lt"/>
                <a:cs typeface="Open Sans" panose="020B0606030504020204" pitchFamily="34" charset="0"/>
              </a:rPr>
              <a:t>worldwide</a:t>
            </a:r>
            <a:endParaRPr lang="fr-FR" altLang="fr-FR" sz="3200" dirty="0">
              <a:solidFill>
                <a:schemeClr val="bg1"/>
              </a:solidFill>
              <a:latin typeface="+mj-lt"/>
              <a:cs typeface="Open Sans" panose="020B0606030504020204" pitchFamily="34" charset="0"/>
            </a:endParaRPr>
          </a:p>
          <a:p>
            <a:pPr marL="457200" lvl="0" indent="-457200" eaLnBrk="0" fontAlgn="base" hangingPunct="0">
              <a:spcBef>
                <a:spcPct val="0"/>
              </a:spcBef>
              <a:spcAft>
                <a:spcPct val="0"/>
              </a:spcAft>
              <a:buFont typeface="Wingdings" panose="05000000000000000000" pitchFamily="2" charset="2"/>
              <a:buChar char="ü"/>
            </a:pPr>
            <a:r>
              <a:rPr lang="fr-FR" altLang="fr-FR" sz="3200" b="1" dirty="0">
                <a:solidFill>
                  <a:schemeClr val="bg1"/>
                </a:solidFill>
                <a:latin typeface="+mj-lt"/>
                <a:cs typeface="Open Sans" panose="020B0606030504020204" pitchFamily="34" charset="0"/>
              </a:rPr>
              <a:t>Use  </a:t>
            </a:r>
            <a:r>
              <a:rPr lang="fr-FR" altLang="fr-FR" sz="3200" b="1" dirty="0" err="1">
                <a:solidFill>
                  <a:schemeClr val="bg1"/>
                </a:solidFill>
                <a:latin typeface="+mj-lt"/>
                <a:cs typeface="Open Sans" panose="020B0606030504020204" pitchFamily="34" charset="0"/>
              </a:rPr>
              <a:t>creative</a:t>
            </a:r>
            <a:r>
              <a:rPr lang="fr-FR" altLang="fr-FR" sz="3200" b="1" dirty="0">
                <a:solidFill>
                  <a:schemeClr val="bg1"/>
                </a:solidFill>
                <a:latin typeface="+mj-lt"/>
                <a:cs typeface="Open Sans" panose="020B0606030504020204" pitchFamily="34" charset="0"/>
              </a:rPr>
              <a:t> </a:t>
            </a:r>
            <a:r>
              <a:rPr lang="fr-FR" altLang="fr-FR" sz="3200" b="1" dirty="0" err="1">
                <a:solidFill>
                  <a:schemeClr val="bg1"/>
                </a:solidFill>
                <a:latin typeface="+mj-lt"/>
                <a:cs typeface="Open Sans" panose="020B0606030504020204" pitchFamily="34" charset="0"/>
              </a:rPr>
              <a:t>tools</a:t>
            </a:r>
            <a:r>
              <a:rPr lang="fr-FR" altLang="fr-FR" sz="3200" b="1" dirty="0">
                <a:solidFill>
                  <a:schemeClr val="bg1"/>
                </a:solidFill>
                <a:latin typeface="+mj-lt"/>
                <a:cs typeface="Open Sans" panose="020B0606030504020204" pitchFamily="34" charset="0"/>
              </a:rPr>
              <a:t> </a:t>
            </a:r>
            <a:r>
              <a:rPr lang="fr-FR" altLang="fr-FR" sz="3200" dirty="0">
                <a:solidFill>
                  <a:schemeClr val="bg1"/>
                </a:solidFill>
                <a:latin typeface="+mj-lt"/>
                <a:cs typeface="Open Sans" panose="020B0606030504020204" pitchFamily="34" charset="0"/>
              </a:rPr>
              <a:t>to imagine, explore, and </a:t>
            </a:r>
            <a:r>
              <a:rPr lang="fr-FR" altLang="fr-FR" sz="3200" dirty="0" err="1">
                <a:solidFill>
                  <a:schemeClr val="bg1"/>
                </a:solidFill>
                <a:latin typeface="+mj-lt"/>
                <a:cs typeface="Open Sans" panose="020B0606030504020204" pitchFamily="34" charset="0"/>
              </a:rPr>
              <a:t>co-shape</a:t>
            </a:r>
            <a:r>
              <a:rPr lang="fr-FR" altLang="fr-FR" sz="3200" dirty="0">
                <a:solidFill>
                  <a:schemeClr val="bg1"/>
                </a:solidFill>
                <a:latin typeface="+mj-lt"/>
                <a:cs typeface="Open Sans" panose="020B0606030504020204" pitchFamily="34" charset="0"/>
              </a:rPr>
              <a:t> the future of </a:t>
            </a:r>
            <a:r>
              <a:rPr lang="fr-FR" altLang="fr-FR" sz="3200" dirty="0" err="1">
                <a:solidFill>
                  <a:schemeClr val="bg1"/>
                </a:solidFill>
                <a:latin typeface="+mj-lt"/>
                <a:cs typeface="Open Sans" panose="020B0606030504020204" pitchFamily="34" charset="0"/>
              </a:rPr>
              <a:t>democracy</a:t>
            </a:r>
            <a:endParaRPr kumimoji="0" lang="en-GB" sz="3200" b="0" i="0" u="none" strike="noStrike" kern="1200" cap="none" spc="0" normalizeH="0" baseline="0" noProof="0" dirty="0">
              <a:ln>
                <a:noFill/>
              </a:ln>
              <a:solidFill>
                <a:prstClr val="black"/>
              </a:solidFill>
              <a:effectLst/>
              <a:uLnTx/>
              <a:uFillTx/>
              <a:latin typeface="+mj-lt"/>
            </a:endParaRPr>
          </a:p>
        </p:txBody>
      </p:sp>
      <p:sp>
        <p:nvSpPr>
          <p:cNvPr id="5" name="TextBox 4">
            <a:extLst>
              <a:ext uri="{FF2B5EF4-FFF2-40B4-BE49-F238E27FC236}">
                <a16:creationId xmlns:a16="http://schemas.microsoft.com/office/drawing/2014/main" id="{AA353631-5C15-7222-1672-800CC30EAFF0}"/>
              </a:ext>
            </a:extLst>
          </p:cNvPr>
          <p:cNvSpPr txBox="1"/>
          <p:nvPr/>
        </p:nvSpPr>
        <p:spPr>
          <a:xfrm>
            <a:off x="409575" y="505342"/>
            <a:ext cx="1105509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E97132"/>
                </a:solidFill>
                <a:effectLst/>
                <a:uLnTx/>
                <a:uFillTx/>
                <a:latin typeface="Open Sans Extrabold"/>
                <a:ea typeface="Open Sans Extrabold"/>
                <a:cs typeface="Open Sans Extrabold"/>
              </a:rPr>
              <a:t>Pillar 3: Innovating for democracy</a:t>
            </a:r>
          </a:p>
        </p:txBody>
      </p:sp>
      <p:sp>
        <p:nvSpPr>
          <p:cNvPr id="7" name="AutoShape 2">
            <a:extLst>
              <a:ext uri="{FF2B5EF4-FFF2-40B4-BE49-F238E27FC236}">
                <a16:creationId xmlns:a16="http://schemas.microsoft.com/office/drawing/2014/main" id="{E5172B0C-788B-923A-E9A0-D48507D7846C}"/>
              </a:ext>
            </a:extLst>
          </p:cNvPr>
          <p:cNvSpPr>
            <a:spLocks noChangeAspect="1" noChangeArrowheads="1"/>
          </p:cNvSpPr>
          <p:nvPr/>
        </p:nvSpPr>
        <p:spPr bwMode="auto">
          <a:xfrm>
            <a:off x="104775" y="-457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3">
            <a:extLst>
              <a:ext uri="{FF2B5EF4-FFF2-40B4-BE49-F238E27FC236}">
                <a16:creationId xmlns:a16="http://schemas.microsoft.com/office/drawing/2014/main" id="{707791D1-31DD-192F-D769-6D12D41249B6}"/>
              </a:ext>
            </a:extLst>
          </p:cNvPr>
          <p:cNvSpPr>
            <a:spLocks noChangeAspect="1" noChangeArrowheads="1"/>
          </p:cNvSpPr>
          <p:nvPr/>
        </p:nvSpPr>
        <p:spPr bwMode="auto">
          <a:xfrm>
            <a:off x="104775"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AutoShape 4">
            <a:extLst>
              <a:ext uri="{FF2B5EF4-FFF2-40B4-BE49-F238E27FC236}">
                <a16:creationId xmlns:a16="http://schemas.microsoft.com/office/drawing/2014/main" id="{BB4B9621-FF2A-A112-E76E-230B46EEB990}"/>
              </a:ext>
            </a:extLst>
          </p:cNvPr>
          <p:cNvSpPr>
            <a:spLocks noChangeAspect="1" noChangeArrowheads="1"/>
          </p:cNvSpPr>
          <p:nvPr/>
        </p:nvSpPr>
        <p:spPr bwMode="auto">
          <a:xfrm>
            <a:off x="104775" y="1222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5">
            <a:extLst>
              <a:ext uri="{FF2B5EF4-FFF2-40B4-BE49-F238E27FC236}">
                <a16:creationId xmlns:a16="http://schemas.microsoft.com/office/drawing/2014/main" id="{4CE60C98-CF4C-4E1E-9BB2-C1583163306A}"/>
              </a:ext>
            </a:extLst>
          </p:cNvPr>
          <p:cNvSpPr>
            <a:spLocks noChangeAspect="1" noChangeArrowheads="1"/>
          </p:cNvSpPr>
          <p:nvPr/>
        </p:nvSpPr>
        <p:spPr bwMode="auto">
          <a:xfrm>
            <a:off x="104775" y="411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512236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7C7CE-27E8-23FD-0E8F-C40DAC9AC773}"/>
              </a:ext>
            </a:extLst>
          </p:cNvPr>
          <p:cNvSpPr>
            <a:spLocks noGrp="1"/>
          </p:cNvSpPr>
          <p:nvPr>
            <p:ph type="title"/>
          </p:nvPr>
        </p:nvSpPr>
        <p:spPr/>
        <p:txBody>
          <a:bodyPr/>
          <a:lstStyle/>
          <a:p>
            <a:br>
              <a:rPr lang="en-GB" dirty="0"/>
            </a:br>
            <a:endParaRPr lang="en-GB" dirty="0"/>
          </a:p>
        </p:txBody>
      </p:sp>
      <p:sp>
        <p:nvSpPr>
          <p:cNvPr id="3" name="Vertical Text Placeholder 2">
            <a:extLst>
              <a:ext uri="{FF2B5EF4-FFF2-40B4-BE49-F238E27FC236}">
                <a16:creationId xmlns:a16="http://schemas.microsoft.com/office/drawing/2014/main" id="{CAC7075E-242F-2671-F96B-A4054B4D6DE8}"/>
              </a:ext>
            </a:extLst>
          </p:cNvPr>
          <p:cNvSpPr>
            <a:spLocks noGrp="1"/>
          </p:cNvSpPr>
          <p:nvPr>
            <p:ph type="body" orient="vert" idx="1"/>
          </p:nvPr>
        </p:nvSpPr>
        <p:spPr/>
        <p:txBody>
          <a:bodyPr/>
          <a:lstStyle/>
          <a:p>
            <a:endParaRPr lang="en-GB"/>
          </a:p>
        </p:txBody>
      </p:sp>
      <p:sp>
        <p:nvSpPr>
          <p:cNvPr id="5" name="TextBox 4">
            <a:extLst>
              <a:ext uri="{FF2B5EF4-FFF2-40B4-BE49-F238E27FC236}">
                <a16:creationId xmlns:a16="http://schemas.microsoft.com/office/drawing/2014/main" id="{988D2BBF-FE9E-B0D0-6629-5BC7A0666CA9}"/>
              </a:ext>
            </a:extLst>
          </p:cNvPr>
          <p:cNvSpPr txBox="1"/>
          <p:nvPr/>
        </p:nvSpPr>
        <p:spPr>
          <a:xfrm>
            <a:off x="108285" y="315089"/>
            <a:ext cx="5835315" cy="2800767"/>
          </a:xfrm>
          <a:prstGeom prst="rect">
            <a:avLst/>
          </a:prstGeom>
          <a:noFill/>
        </p:spPr>
        <p:txBody>
          <a:bodyPr wrap="square" rtlCol="0">
            <a:spAutoFit/>
          </a:bodyPr>
          <a:lstStyle/>
          <a:p>
            <a:r>
              <a:rPr lang="en-GB" sz="4400" b="1" dirty="0">
                <a:solidFill>
                  <a:schemeClr val="bg1"/>
                </a:solidFill>
                <a:latin typeface="+mj-lt"/>
              </a:rPr>
              <a:t>Hack the Hate, Renew Democracy: Hackathon &amp; No Hate Speech Week June 2026</a:t>
            </a:r>
          </a:p>
        </p:txBody>
      </p:sp>
      <p:pic>
        <p:nvPicPr>
          <p:cNvPr id="6" name="Picture 5" descr="A group of people standing in front of a podium&#10;&#10;AI-generated content may be incorrect.">
            <a:extLst>
              <a:ext uri="{FF2B5EF4-FFF2-40B4-BE49-F238E27FC236}">
                <a16:creationId xmlns:a16="http://schemas.microsoft.com/office/drawing/2014/main" id="{5BD7BCF2-8B00-3621-9B5B-3F19F6835C9F}"/>
              </a:ext>
            </a:extLst>
          </p:cNvPr>
          <p:cNvPicPr>
            <a:picLocks noChangeAspect="1"/>
          </p:cNvPicPr>
          <p:nvPr/>
        </p:nvPicPr>
        <p:blipFill>
          <a:blip r:embed="rId3"/>
          <a:stretch>
            <a:fillRect/>
          </a:stretch>
        </p:blipFill>
        <p:spPr>
          <a:xfrm>
            <a:off x="4283241" y="3523327"/>
            <a:ext cx="5005137" cy="3334673"/>
          </a:xfrm>
          <a:prstGeom prst="rect">
            <a:avLst/>
          </a:prstGeom>
        </p:spPr>
      </p:pic>
      <p:pic>
        <p:nvPicPr>
          <p:cNvPr id="9" name="Picture 8" descr="A blue sign with white text and blue and white text&#10;&#10;AI-generated content may be incorrect.">
            <a:extLst>
              <a:ext uri="{FF2B5EF4-FFF2-40B4-BE49-F238E27FC236}">
                <a16:creationId xmlns:a16="http://schemas.microsoft.com/office/drawing/2014/main" id="{8F7DF2B6-E3E6-5A22-E21E-D80BD3E1F1BF}"/>
              </a:ext>
            </a:extLst>
          </p:cNvPr>
          <p:cNvPicPr>
            <a:picLocks noChangeAspect="1"/>
          </p:cNvPicPr>
          <p:nvPr/>
        </p:nvPicPr>
        <p:blipFill>
          <a:blip r:embed="rId4"/>
          <a:stretch>
            <a:fillRect/>
          </a:stretch>
        </p:blipFill>
        <p:spPr>
          <a:xfrm>
            <a:off x="6096000" y="176784"/>
            <a:ext cx="4876800" cy="3252216"/>
          </a:xfrm>
          <a:prstGeom prst="rect">
            <a:avLst/>
          </a:prstGeom>
        </p:spPr>
      </p:pic>
    </p:spTree>
    <p:extLst>
      <p:ext uri="{BB962C8B-B14F-4D97-AF65-F5344CB8AC3E}">
        <p14:creationId xmlns:p14="http://schemas.microsoft.com/office/powerpoint/2010/main" val="3565638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F7CED-B80C-BA77-E7F9-EF46B892AEE5}"/>
              </a:ext>
            </a:extLst>
          </p:cNvPr>
          <p:cNvSpPr>
            <a:spLocks noGrp="1"/>
          </p:cNvSpPr>
          <p:nvPr>
            <p:ph type="title"/>
          </p:nvPr>
        </p:nvSpPr>
        <p:spPr/>
        <p:txBody>
          <a:bodyPr/>
          <a:lstStyle/>
          <a:p>
            <a:endParaRPr lang="en-GB" dirty="0"/>
          </a:p>
        </p:txBody>
      </p:sp>
      <p:sp>
        <p:nvSpPr>
          <p:cNvPr id="3" name="Vertical Text Placeholder 2">
            <a:extLst>
              <a:ext uri="{FF2B5EF4-FFF2-40B4-BE49-F238E27FC236}">
                <a16:creationId xmlns:a16="http://schemas.microsoft.com/office/drawing/2014/main" id="{E3891C73-3977-9489-3255-39C553EDD6BB}"/>
              </a:ext>
            </a:extLst>
          </p:cNvPr>
          <p:cNvSpPr>
            <a:spLocks noGrp="1"/>
          </p:cNvSpPr>
          <p:nvPr>
            <p:ph type="body" orient="vert" idx="1"/>
          </p:nvPr>
        </p:nvSpPr>
        <p:spPr/>
        <p:txBody>
          <a:bodyPr/>
          <a:lstStyle/>
          <a:p>
            <a:endParaRPr lang="en-GB"/>
          </a:p>
        </p:txBody>
      </p:sp>
      <p:pic>
        <p:nvPicPr>
          <p:cNvPr id="2050" name="Picture 2">
            <a:extLst>
              <a:ext uri="{FF2B5EF4-FFF2-40B4-BE49-F238E27FC236}">
                <a16:creationId xmlns:a16="http://schemas.microsoft.com/office/drawing/2014/main" id="{95B29004-3893-D1A0-19A3-366F44EECF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0"/>
            <a:ext cx="1219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B09779-9A3C-B5A9-043F-31AF8F98552C}"/>
              </a:ext>
            </a:extLst>
          </p:cNvPr>
          <p:cNvSpPr txBox="1"/>
          <p:nvPr/>
        </p:nvSpPr>
        <p:spPr>
          <a:xfrm>
            <a:off x="1443788" y="2263625"/>
            <a:ext cx="8795085" cy="954107"/>
          </a:xfrm>
          <a:prstGeom prst="rect">
            <a:avLst/>
          </a:prstGeom>
          <a:noFill/>
        </p:spPr>
        <p:txBody>
          <a:bodyPr wrap="square">
            <a:spAutoFit/>
          </a:bodyPr>
          <a:lstStyle/>
          <a:p>
            <a:r>
              <a:rPr lang="en-US" sz="2800" b="0" i="0" kern="1200" dirty="0">
                <a:solidFill>
                  <a:schemeClr val="bg1"/>
                </a:solidFill>
                <a:effectLst/>
                <a:latin typeface="+mj-lt"/>
                <a:ea typeface="+mn-ea"/>
                <a:cs typeface="+mn-cs"/>
              </a:rPr>
              <a:t>Discussing  the aspirations, challenges and proposals of young people to innovate and renew democracy</a:t>
            </a:r>
            <a:endParaRPr lang="en-GB" sz="2800" dirty="0">
              <a:solidFill>
                <a:schemeClr val="bg1"/>
              </a:solidFill>
              <a:latin typeface="+mj-lt"/>
            </a:endParaRPr>
          </a:p>
        </p:txBody>
      </p:sp>
      <p:sp>
        <p:nvSpPr>
          <p:cNvPr id="6" name="TextBox 5">
            <a:extLst>
              <a:ext uri="{FF2B5EF4-FFF2-40B4-BE49-F238E27FC236}">
                <a16:creationId xmlns:a16="http://schemas.microsoft.com/office/drawing/2014/main" id="{F7BDF179-B228-EA5F-8691-A6887B1385CA}"/>
              </a:ext>
            </a:extLst>
          </p:cNvPr>
          <p:cNvSpPr txBox="1"/>
          <p:nvPr/>
        </p:nvSpPr>
        <p:spPr>
          <a:xfrm flipH="1">
            <a:off x="178066" y="520941"/>
            <a:ext cx="12322744" cy="1138773"/>
          </a:xfrm>
          <a:prstGeom prst="rect">
            <a:avLst/>
          </a:prstGeom>
          <a:noFill/>
        </p:spPr>
        <p:txBody>
          <a:bodyPr wrap="square" rtlCol="0">
            <a:spAutoFit/>
          </a:bodyPr>
          <a:lstStyle/>
          <a:p>
            <a:r>
              <a:rPr lang="en-US" sz="4400" b="1" dirty="0">
                <a:solidFill>
                  <a:schemeClr val="bg1"/>
                </a:solidFill>
                <a:latin typeface="+mj-lt"/>
              </a:rPr>
              <a:t>Youth Innovating Democracy</a:t>
            </a:r>
            <a:br>
              <a:rPr lang="en-US" sz="4400" dirty="0">
                <a:solidFill>
                  <a:schemeClr val="bg1"/>
                </a:solidFill>
                <a:latin typeface="+mj-lt"/>
              </a:rPr>
            </a:br>
            <a:r>
              <a:rPr lang="en-US" sz="2400" dirty="0">
                <a:solidFill>
                  <a:schemeClr val="bg1"/>
                </a:solidFill>
                <a:latin typeface="+mj-lt"/>
              </a:rPr>
              <a:t>Strasbourg, 24-26 June 2026</a:t>
            </a:r>
            <a:endParaRPr lang="en-GB" sz="2400" dirty="0">
              <a:solidFill>
                <a:schemeClr val="bg1"/>
              </a:solidFill>
              <a:latin typeface="+mj-lt"/>
            </a:endParaRPr>
          </a:p>
        </p:txBody>
      </p:sp>
    </p:spTree>
    <p:extLst>
      <p:ext uri="{BB962C8B-B14F-4D97-AF65-F5344CB8AC3E}">
        <p14:creationId xmlns:p14="http://schemas.microsoft.com/office/powerpoint/2010/main" val="552935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B894-0CB1-1443-5980-23104FF6BB6F}"/>
              </a:ext>
            </a:extLst>
          </p:cNvPr>
          <p:cNvSpPr>
            <a:spLocks noGrp="1"/>
          </p:cNvSpPr>
          <p:nvPr>
            <p:ph type="title"/>
          </p:nvPr>
        </p:nvSpPr>
        <p:spPr/>
        <p:txBody>
          <a:bodyPr/>
          <a:lstStyle/>
          <a:p>
            <a:br>
              <a:rPr lang="en-US" sz="2800" dirty="0"/>
            </a:br>
            <a:endParaRPr lang="en-GB" dirty="0"/>
          </a:p>
        </p:txBody>
      </p:sp>
      <p:sp>
        <p:nvSpPr>
          <p:cNvPr id="3" name="Vertical Text Placeholder 2">
            <a:extLst>
              <a:ext uri="{FF2B5EF4-FFF2-40B4-BE49-F238E27FC236}">
                <a16:creationId xmlns:a16="http://schemas.microsoft.com/office/drawing/2014/main" id="{88D2E255-9737-2281-E468-5FFC43F9BCAE}"/>
              </a:ext>
            </a:extLst>
          </p:cNvPr>
          <p:cNvSpPr>
            <a:spLocks noGrp="1"/>
          </p:cNvSpPr>
          <p:nvPr>
            <p:ph type="body" orient="vert" idx="1"/>
          </p:nvPr>
        </p:nvSpPr>
        <p:spPr/>
        <p:txBody>
          <a:bodyPr/>
          <a:lstStyle/>
          <a:p>
            <a:endParaRPr lang="en-GB"/>
          </a:p>
        </p:txBody>
      </p:sp>
      <p:sp>
        <p:nvSpPr>
          <p:cNvPr id="5" name="TextBox 4">
            <a:extLst>
              <a:ext uri="{FF2B5EF4-FFF2-40B4-BE49-F238E27FC236}">
                <a16:creationId xmlns:a16="http://schemas.microsoft.com/office/drawing/2014/main" id="{CEAEF5E1-55B1-73F0-43FE-5B516C848CA7}"/>
              </a:ext>
            </a:extLst>
          </p:cNvPr>
          <p:cNvSpPr txBox="1"/>
          <p:nvPr/>
        </p:nvSpPr>
        <p:spPr>
          <a:xfrm>
            <a:off x="842211" y="320524"/>
            <a:ext cx="10659978" cy="615553"/>
          </a:xfrm>
          <a:prstGeom prst="rect">
            <a:avLst/>
          </a:prstGeom>
          <a:noFill/>
        </p:spPr>
        <p:txBody>
          <a:bodyPr wrap="square">
            <a:spAutoFit/>
          </a:bodyPr>
          <a:lstStyle/>
          <a:p>
            <a:r>
              <a:rPr lang="en-US" sz="3400" b="1" dirty="0">
                <a:solidFill>
                  <a:schemeClr val="accent2"/>
                </a:solidFill>
                <a:latin typeface="+mj-lt"/>
              </a:rPr>
              <a:t>Emerging strategic orientations from the consultations</a:t>
            </a:r>
            <a:endParaRPr lang="en-GB" sz="3400" b="1" dirty="0">
              <a:solidFill>
                <a:schemeClr val="accent2"/>
              </a:solidFill>
              <a:latin typeface="+mj-lt"/>
            </a:endParaRPr>
          </a:p>
        </p:txBody>
      </p:sp>
      <p:sp>
        <p:nvSpPr>
          <p:cNvPr id="6" name="TextBox 5">
            <a:extLst>
              <a:ext uri="{FF2B5EF4-FFF2-40B4-BE49-F238E27FC236}">
                <a16:creationId xmlns:a16="http://schemas.microsoft.com/office/drawing/2014/main" id="{4B1780CC-C5C2-F583-D2A9-85DFF70DC2D6}"/>
              </a:ext>
            </a:extLst>
          </p:cNvPr>
          <p:cNvSpPr txBox="1"/>
          <p:nvPr/>
        </p:nvSpPr>
        <p:spPr>
          <a:xfrm>
            <a:off x="1299411" y="1804737"/>
            <a:ext cx="9938084" cy="3170099"/>
          </a:xfrm>
          <a:prstGeom prst="rect">
            <a:avLst/>
          </a:prstGeom>
          <a:noFill/>
        </p:spPr>
        <p:txBody>
          <a:bodyPr wrap="square" rtlCol="0">
            <a:spAutoFit/>
          </a:bodyPr>
          <a:lstStyle/>
          <a:p>
            <a:pPr marL="514350" indent="-514350">
              <a:buFont typeface="+mj-lt"/>
              <a:buAutoNum type="arabicParenR"/>
            </a:pPr>
            <a:r>
              <a:rPr lang="fr-FR" sz="3200" b="1" dirty="0" err="1">
                <a:solidFill>
                  <a:schemeClr val="bg1"/>
                </a:solidFill>
                <a:latin typeface="+mj-lt"/>
              </a:rPr>
              <a:t>Strengthening</a:t>
            </a:r>
            <a:r>
              <a:rPr lang="fr-FR" sz="3200" b="1" dirty="0">
                <a:solidFill>
                  <a:schemeClr val="bg1"/>
                </a:solidFill>
                <a:latin typeface="+mj-lt"/>
              </a:rPr>
              <a:t> </a:t>
            </a:r>
            <a:r>
              <a:rPr lang="fr-FR" sz="3200" b="1" dirty="0" err="1">
                <a:solidFill>
                  <a:schemeClr val="bg1"/>
                </a:solidFill>
                <a:latin typeface="+mj-lt"/>
              </a:rPr>
              <a:t>democratic</a:t>
            </a:r>
            <a:r>
              <a:rPr lang="fr-FR" sz="3200" b="1" dirty="0">
                <a:solidFill>
                  <a:schemeClr val="bg1"/>
                </a:solidFill>
                <a:latin typeface="+mj-lt"/>
              </a:rPr>
              <a:t> participation</a:t>
            </a:r>
            <a:endParaRPr lang="fr-FR" sz="2800" dirty="0">
              <a:solidFill>
                <a:schemeClr val="bg1"/>
              </a:solidFill>
              <a:latin typeface="+mj-lt"/>
            </a:endParaRPr>
          </a:p>
          <a:p>
            <a:pPr lvl="0"/>
            <a:endParaRPr lang="fr-FR" sz="2800" b="1" dirty="0">
              <a:solidFill>
                <a:schemeClr val="bg1"/>
              </a:solidFill>
            </a:endParaRPr>
          </a:p>
          <a:p>
            <a:pPr lvl="0"/>
            <a:r>
              <a:rPr lang="fr-FR" sz="2800" b="1" dirty="0">
                <a:solidFill>
                  <a:schemeClr val="bg1"/>
                </a:solidFill>
              </a:rPr>
              <a:t>2) </a:t>
            </a:r>
            <a:r>
              <a:rPr lang="fr-FR" sz="2800" b="1" dirty="0" err="1">
                <a:solidFill>
                  <a:schemeClr val="bg1"/>
                </a:solidFill>
              </a:rPr>
              <a:t>Reinforcing</a:t>
            </a:r>
            <a:r>
              <a:rPr lang="fr-FR" sz="2800" b="1" dirty="0">
                <a:solidFill>
                  <a:schemeClr val="bg1"/>
                </a:solidFill>
              </a:rPr>
              <a:t> trust  in public </a:t>
            </a:r>
            <a:r>
              <a:rPr lang="fr-FR" sz="2800" b="1" dirty="0" err="1">
                <a:solidFill>
                  <a:schemeClr val="bg1"/>
                </a:solidFill>
              </a:rPr>
              <a:t>instti</a:t>
            </a:r>
            <a:r>
              <a:rPr lang="fr-FR" sz="2800" b="1" dirty="0">
                <a:solidFill>
                  <a:schemeClr val="bg1"/>
                </a:solidFill>
              </a:rPr>
              <a:t> </a:t>
            </a:r>
            <a:r>
              <a:rPr lang="fr-FR" sz="2800" b="1" dirty="0" err="1">
                <a:solidFill>
                  <a:schemeClr val="bg1"/>
                </a:solidFill>
              </a:rPr>
              <a:t>utions</a:t>
            </a:r>
            <a:r>
              <a:rPr lang="fr-FR" sz="2800" b="1" dirty="0">
                <a:solidFill>
                  <a:schemeClr val="bg1"/>
                </a:solidFill>
              </a:rPr>
              <a:t> and </a:t>
            </a:r>
            <a:r>
              <a:rPr lang="fr-FR" sz="2800" b="1" dirty="0" err="1">
                <a:solidFill>
                  <a:schemeClr val="bg1"/>
                </a:solidFill>
              </a:rPr>
              <a:t>democratic</a:t>
            </a:r>
            <a:r>
              <a:rPr lang="fr-FR" sz="2800" b="1" dirty="0">
                <a:solidFill>
                  <a:schemeClr val="bg1"/>
                </a:solidFill>
              </a:rPr>
              <a:t> </a:t>
            </a:r>
            <a:r>
              <a:rPr lang="fr-FR" sz="2800" b="1" dirty="0" err="1">
                <a:solidFill>
                  <a:schemeClr val="bg1"/>
                </a:solidFill>
              </a:rPr>
              <a:t>safeguards</a:t>
            </a:r>
            <a:endParaRPr lang="fr-FR" sz="2800" b="1" dirty="0">
              <a:solidFill>
                <a:schemeClr val="bg1"/>
              </a:solidFill>
            </a:endParaRPr>
          </a:p>
          <a:p>
            <a:pPr lvl="0"/>
            <a:endParaRPr lang="fr-FR" sz="2800" b="1" dirty="0">
              <a:solidFill>
                <a:schemeClr val="bg1"/>
              </a:solidFill>
            </a:endParaRPr>
          </a:p>
          <a:p>
            <a:pPr lvl="0"/>
            <a:r>
              <a:rPr lang="fr-FR" sz="2800" b="1" dirty="0">
                <a:solidFill>
                  <a:schemeClr val="bg1"/>
                </a:solidFill>
              </a:rPr>
              <a:t>3) </a:t>
            </a:r>
            <a:r>
              <a:rPr lang="en-US" sz="2800" b="1" dirty="0">
                <a:solidFill>
                  <a:schemeClr val="bg1"/>
                </a:solidFill>
              </a:rPr>
              <a:t>Innovation is a key driver of democratic resilience</a:t>
            </a:r>
            <a:endParaRPr lang="fr-FR" sz="2800" b="1" dirty="0">
              <a:solidFill>
                <a:schemeClr val="bg1"/>
              </a:solidFill>
            </a:endParaRPr>
          </a:p>
          <a:p>
            <a:pPr lvl="0"/>
            <a:endParaRPr lang="fr-FR" sz="2800" dirty="0">
              <a:latin typeface="+mj-lt"/>
            </a:endParaRPr>
          </a:p>
        </p:txBody>
      </p:sp>
    </p:spTree>
    <p:extLst>
      <p:ext uri="{BB962C8B-B14F-4D97-AF65-F5344CB8AC3E}">
        <p14:creationId xmlns:p14="http://schemas.microsoft.com/office/powerpoint/2010/main" val="1026869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C73C-33BC-FFE3-8BB5-D80F352D9E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9FA79-26AA-83F1-EB86-753E40671B61}"/>
              </a:ext>
            </a:extLst>
          </p:cNvPr>
          <p:cNvSpPr>
            <a:spLocks noGrp="1"/>
          </p:cNvSpPr>
          <p:nvPr>
            <p:ph type="title"/>
          </p:nvPr>
        </p:nvSpPr>
        <p:spPr/>
        <p:txBody>
          <a:bodyPr/>
          <a:lstStyle/>
          <a:p>
            <a:br>
              <a:rPr lang="en-US" sz="2800" dirty="0"/>
            </a:br>
            <a:endParaRPr lang="en-GB" dirty="0"/>
          </a:p>
        </p:txBody>
      </p:sp>
      <p:sp>
        <p:nvSpPr>
          <p:cNvPr id="3" name="Vertical Text Placeholder 2">
            <a:extLst>
              <a:ext uri="{FF2B5EF4-FFF2-40B4-BE49-F238E27FC236}">
                <a16:creationId xmlns:a16="http://schemas.microsoft.com/office/drawing/2014/main" id="{9B4F51D6-8F1E-AD0A-10E9-6BACCE28E187}"/>
              </a:ext>
            </a:extLst>
          </p:cNvPr>
          <p:cNvSpPr>
            <a:spLocks noGrp="1"/>
          </p:cNvSpPr>
          <p:nvPr>
            <p:ph type="body" orient="vert" idx="1"/>
          </p:nvPr>
        </p:nvSpPr>
        <p:spPr/>
        <p:txBody>
          <a:bodyPr/>
          <a:lstStyle/>
          <a:p>
            <a:endParaRPr lang="en-GB"/>
          </a:p>
        </p:txBody>
      </p:sp>
      <p:sp>
        <p:nvSpPr>
          <p:cNvPr id="5" name="TextBox 4">
            <a:extLst>
              <a:ext uri="{FF2B5EF4-FFF2-40B4-BE49-F238E27FC236}">
                <a16:creationId xmlns:a16="http://schemas.microsoft.com/office/drawing/2014/main" id="{076BF513-05CC-8389-9F6B-B31696FB90C1}"/>
              </a:ext>
            </a:extLst>
          </p:cNvPr>
          <p:cNvSpPr txBox="1"/>
          <p:nvPr/>
        </p:nvSpPr>
        <p:spPr>
          <a:xfrm>
            <a:off x="685800" y="320524"/>
            <a:ext cx="11153274" cy="615553"/>
          </a:xfrm>
          <a:prstGeom prst="rect">
            <a:avLst/>
          </a:prstGeom>
          <a:noFill/>
        </p:spPr>
        <p:txBody>
          <a:bodyPr wrap="square">
            <a:spAutoFit/>
          </a:bodyPr>
          <a:lstStyle/>
          <a:p>
            <a:r>
              <a:rPr lang="en-US" sz="3400" b="1" dirty="0">
                <a:solidFill>
                  <a:schemeClr val="accent2"/>
                </a:solidFill>
              </a:rPr>
              <a:t>Emerging strategic orientations from the consultations</a:t>
            </a:r>
            <a:endParaRPr lang="en-GB" sz="3400" b="1" dirty="0">
              <a:solidFill>
                <a:schemeClr val="accent2"/>
              </a:solidFill>
            </a:endParaRPr>
          </a:p>
        </p:txBody>
      </p:sp>
      <p:sp>
        <p:nvSpPr>
          <p:cNvPr id="6" name="TextBox 5">
            <a:extLst>
              <a:ext uri="{FF2B5EF4-FFF2-40B4-BE49-F238E27FC236}">
                <a16:creationId xmlns:a16="http://schemas.microsoft.com/office/drawing/2014/main" id="{48FDF2F3-7EA1-3B86-782C-B032A34F61EC}"/>
              </a:ext>
            </a:extLst>
          </p:cNvPr>
          <p:cNvSpPr txBox="1"/>
          <p:nvPr/>
        </p:nvSpPr>
        <p:spPr>
          <a:xfrm>
            <a:off x="1034716" y="1179095"/>
            <a:ext cx="9240254" cy="6001643"/>
          </a:xfrm>
          <a:prstGeom prst="rect">
            <a:avLst/>
          </a:prstGeom>
          <a:noFill/>
        </p:spPr>
        <p:txBody>
          <a:bodyPr wrap="square" rtlCol="0">
            <a:spAutoFit/>
          </a:bodyPr>
          <a:lstStyle/>
          <a:p>
            <a:pPr lvl="0" eaLnBrk="0" fontAlgn="base" hangingPunct="0">
              <a:spcBef>
                <a:spcPct val="0"/>
              </a:spcBef>
              <a:spcAft>
                <a:spcPct val="0"/>
              </a:spcAft>
            </a:pPr>
            <a:r>
              <a:rPr lang="fr-FR" altLang="fr-FR" sz="2800" b="1" dirty="0" err="1">
                <a:solidFill>
                  <a:schemeClr val="bg1"/>
                </a:solidFill>
                <a:latin typeface="Arial" panose="020B0604020202020204" pitchFamily="34" charset="0"/>
              </a:rPr>
              <a:t>Promoting</a:t>
            </a:r>
            <a:r>
              <a:rPr lang="fr-FR" altLang="fr-FR" sz="2800" b="1" dirty="0">
                <a:solidFill>
                  <a:schemeClr val="bg1"/>
                </a:solidFill>
                <a:latin typeface="Arial" panose="020B0604020202020204" pitchFamily="34" charset="0"/>
              </a:rPr>
              <a:t> </a:t>
            </a:r>
            <a:r>
              <a:rPr lang="fr-FR" altLang="fr-FR" sz="2800" b="1" dirty="0" err="1">
                <a:solidFill>
                  <a:schemeClr val="bg1"/>
                </a:solidFill>
                <a:latin typeface="Arial" panose="020B0604020202020204" pitchFamily="34" charset="0"/>
              </a:rPr>
              <a:t>democratic</a:t>
            </a:r>
            <a:r>
              <a:rPr lang="fr-FR" altLang="fr-FR" sz="2800" b="1" dirty="0">
                <a:solidFill>
                  <a:schemeClr val="bg1"/>
                </a:solidFill>
                <a:latin typeface="Arial" panose="020B0604020202020204" pitchFamily="34" charset="0"/>
              </a:rPr>
              <a:t> </a:t>
            </a:r>
            <a:r>
              <a:rPr lang="fr-FR" altLang="fr-FR" sz="2800" b="1" dirty="0" err="1">
                <a:solidFill>
                  <a:schemeClr val="bg1"/>
                </a:solidFill>
                <a:latin typeface="Arial" panose="020B0604020202020204" pitchFamily="34" charset="0"/>
              </a:rPr>
              <a:t>security</a:t>
            </a:r>
            <a:endParaRPr lang="fr-FR" altLang="fr-FR" sz="2800" dirty="0">
              <a:solidFill>
                <a:schemeClr val="bg1"/>
              </a:solidFill>
              <a:latin typeface="Arial" panose="020B0604020202020204" pitchFamily="34" charset="0"/>
            </a:endParaRPr>
          </a:p>
          <a:p>
            <a:pPr marL="457200" lvl="0" indent="-457200" algn="just">
              <a:spcAft>
                <a:spcPts val="800"/>
              </a:spcAft>
              <a:buFont typeface="Wingdings" panose="05000000000000000000" pitchFamily="2" charset="2"/>
              <a:buChar char="ü"/>
              <a:defRPr/>
            </a:pPr>
            <a:r>
              <a:rPr lang="en-GB" sz="2800" kern="100" dirty="0">
                <a:solidFill>
                  <a:prstClr val="white"/>
                </a:solidFill>
                <a:latin typeface="+mj-lt"/>
                <a:ea typeface="Aptos" panose="020B0004020202020204" pitchFamily="34" charset="0"/>
                <a:cs typeface="Times New Roman" panose="02020603050405020304" pitchFamily="18" charset="0"/>
              </a:rPr>
              <a:t>Consultations highlight democratic security as a central  concept for democratic resilience</a:t>
            </a:r>
          </a:p>
          <a:p>
            <a:pPr marL="457200" lvl="0" indent="-457200" algn="just">
              <a:spcAft>
                <a:spcPts val="800"/>
              </a:spcAft>
              <a:buFont typeface="Wingdings" panose="05000000000000000000" pitchFamily="2" charset="2"/>
              <a:buChar char="ü"/>
              <a:defRPr/>
            </a:pPr>
            <a:r>
              <a:rPr lang="en-GB" sz="2800" kern="100" dirty="0">
                <a:solidFill>
                  <a:prstClr val="white"/>
                </a:solidFill>
                <a:latin typeface="+mj-lt"/>
                <a:ea typeface="Aptos" panose="020B0004020202020204" pitchFamily="34" charset="0"/>
                <a:cs typeface="Times New Roman" panose="02020603050405020304" pitchFamily="18" charset="0"/>
              </a:rPr>
              <a:t>While security continues to be predominantly understood in military or economic terms, contributions underline the need to place human rights, democracy and the rule of law at the centre of security strategies</a:t>
            </a:r>
          </a:p>
          <a:p>
            <a:pPr marL="457200" lvl="0" indent="-457200" algn="just">
              <a:spcAft>
                <a:spcPts val="800"/>
              </a:spcAft>
              <a:buFont typeface="Wingdings" panose="05000000000000000000" pitchFamily="2" charset="2"/>
              <a:buChar char="ü"/>
              <a:defRPr/>
            </a:pPr>
            <a:r>
              <a:rPr lang="en-GB" sz="2800" kern="100" dirty="0">
                <a:solidFill>
                  <a:prstClr val="white"/>
                </a:solidFill>
                <a:latin typeface="+mj-lt"/>
                <a:ea typeface="Aptos" panose="020B0004020202020204" pitchFamily="34" charset="0"/>
                <a:cs typeface="Times New Roman" panose="02020603050405020304" pitchFamily="18" charset="0"/>
              </a:rPr>
              <a:t>Build resilient institutions that people trust and that protect people</a:t>
            </a:r>
          </a:p>
          <a:p>
            <a:pPr marL="457200" indent="-457200">
              <a:buFont typeface="Wingdings" panose="05000000000000000000" pitchFamily="2" charset="2"/>
              <a:buChar char="ü"/>
            </a:pPr>
            <a:r>
              <a:rPr lang="en-US" altLang="fr-FR" sz="2800" dirty="0">
                <a:solidFill>
                  <a:schemeClr val="bg1"/>
                </a:solidFill>
                <a:latin typeface="+mj-lt"/>
              </a:rPr>
              <a:t>Includes the promotion of education, social justice,, informed participation for all, gender equality and non-discrimination, protection of fair elections </a:t>
            </a:r>
            <a:endParaRPr lang="fr-FR" altLang="fr-FR" sz="2800" dirty="0">
              <a:solidFill>
                <a:schemeClr val="bg1"/>
              </a:solidFill>
              <a:latin typeface="+mj-lt"/>
            </a:endParaRPr>
          </a:p>
          <a:p>
            <a:pPr lvl="0"/>
            <a:endParaRPr lang="fr-FR" sz="2800" dirty="0">
              <a:solidFill>
                <a:schemeClr val="bg1"/>
              </a:solidFill>
              <a:latin typeface="+mj-lt"/>
            </a:endParaRPr>
          </a:p>
        </p:txBody>
      </p:sp>
      <p:sp>
        <p:nvSpPr>
          <p:cNvPr id="7" name="Rectangle 2">
            <a:extLst>
              <a:ext uri="{FF2B5EF4-FFF2-40B4-BE49-F238E27FC236}">
                <a16:creationId xmlns:a16="http://schemas.microsoft.com/office/drawing/2014/main" id="{CE5A9BD0-9F0E-DEE7-8BE0-3EB0B4BC8E7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5392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1DD0-82C9-8604-8D3E-7C600A4136FB}"/>
              </a:ext>
            </a:extLst>
          </p:cNvPr>
          <p:cNvSpPr>
            <a:spLocks noGrp="1"/>
          </p:cNvSpPr>
          <p:nvPr>
            <p:ph type="title"/>
          </p:nvPr>
        </p:nvSpPr>
        <p:spPr/>
        <p:txBody>
          <a:bodyPr/>
          <a:lstStyle/>
          <a:p>
            <a:endParaRPr lang="fr-FR" dirty="0"/>
          </a:p>
        </p:txBody>
      </p:sp>
      <p:sp>
        <p:nvSpPr>
          <p:cNvPr id="3" name="Vertical Text Placeholder 2">
            <a:extLst>
              <a:ext uri="{FF2B5EF4-FFF2-40B4-BE49-F238E27FC236}">
                <a16:creationId xmlns:a16="http://schemas.microsoft.com/office/drawing/2014/main" id="{5FF30C18-3F8D-DD32-34A7-570103E89F62}"/>
              </a:ext>
            </a:extLst>
          </p:cNvPr>
          <p:cNvSpPr>
            <a:spLocks noGrp="1"/>
          </p:cNvSpPr>
          <p:nvPr>
            <p:ph type="body" orient="vert" idx="1"/>
          </p:nvPr>
        </p:nvSpPr>
        <p:spPr/>
        <p:txBody>
          <a:bodyPr/>
          <a:lstStyle/>
          <a:p>
            <a:endParaRPr lang="fr-FR"/>
          </a:p>
        </p:txBody>
      </p:sp>
      <p:sp>
        <p:nvSpPr>
          <p:cNvPr id="4" name="TextBox 3">
            <a:extLst>
              <a:ext uri="{FF2B5EF4-FFF2-40B4-BE49-F238E27FC236}">
                <a16:creationId xmlns:a16="http://schemas.microsoft.com/office/drawing/2014/main" id="{9A0AF505-D85B-1563-261B-87EB88544D56}"/>
              </a:ext>
            </a:extLst>
          </p:cNvPr>
          <p:cNvSpPr txBox="1"/>
          <p:nvPr/>
        </p:nvSpPr>
        <p:spPr>
          <a:xfrm>
            <a:off x="1973179" y="1012954"/>
            <a:ext cx="8903368" cy="5262979"/>
          </a:xfrm>
          <a:prstGeom prst="rect">
            <a:avLst/>
          </a:prstGeom>
          <a:noFill/>
        </p:spPr>
        <p:txBody>
          <a:bodyPr wrap="square" rtlCol="0">
            <a:spAutoFit/>
          </a:bodyPr>
          <a:lstStyle/>
          <a:p>
            <a:r>
              <a:rPr lang="en-GB" sz="2800" noProof="0" dirty="0">
                <a:solidFill>
                  <a:schemeClr val="bg1"/>
                </a:solidFill>
              </a:rPr>
              <a:t>The  Pact is a process, its results will depend on the content of contributions and political decisions</a:t>
            </a:r>
          </a:p>
          <a:p>
            <a:endParaRPr lang="en-GB" sz="2800" noProof="0" dirty="0">
              <a:solidFill>
                <a:schemeClr val="bg1"/>
              </a:solidFill>
            </a:endParaRPr>
          </a:p>
          <a:p>
            <a:r>
              <a:rPr lang="en-GB" sz="2800" dirty="0">
                <a:solidFill>
                  <a:schemeClr val="bg1"/>
                </a:solidFill>
              </a:rPr>
              <a:t>R</a:t>
            </a:r>
            <a:r>
              <a:rPr lang="en-GB" sz="2800" noProof="0" dirty="0" err="1">
                <a:solidFill>
                  <a:schemeClr val="bg1"/>
                </a:solidFill>
              </a:rPr>
              <a:t>esults</a:t>
            </a:r>
            <a:r>
              <a:rPr lang="en-GB" sz="2800" noProof="0" dirty="0">
                <a:solidFill>
                  <a:schemeClr val="bg1"/>
                </a:solidFill>
              </a:rPr>
              <a:t> of the process:</a:t>
            </a:r>
          </a:p>
          <a:p>
            <a:pPr marL="457200" indent="-457200">
              <a:buFont typeface="Wingdings" panose="05000000000000000000" pitchFamily="2" charset="2"/>
              <a:buChar char="ü"/>
            </a:pPr>
            <a:r>
              <a:rPr lang="en-US" sz="2800" dirty="0">
                <a:solidFill>
                  <a:schemeClr val="bg1"/>
                </a:solidFill>
              </a:rPr>
              <a:t>An AI powered platform with the possibility to search and aggregate all the material</a:t>
            </a:r>
          </a:p>
          <a:p>
            <a:pPr marL="457200" indent="-457200">
              <a:buFont typeface="Wingdings" panose="05000000000000000000" pitchFamily="2" charset="2"/>
              <a:buChar char="ü"/>
            </a:pPr>
            <a:r>
              <a:rPr lang="en-GB" sz="2800" noProof="0" dirty="0">
                <a:solidFill>
                  <a:schemeClr val="bg1"/>
                </a:solidFill>
              </a:rPr>
              <a:t>A toolbox containing innovative policies or measures</a:t>
            </a:r>
          </a:p>
          <a:p>
            <a:pPr marL="457200" indent="-457200">
              <a:buFont typeface="Wingdings" panose="05000000000000000000" pitchFamily="2" charset="2"/>
              <a:buChar char="ü"/>
            </a:pPr>
            <a:r>
              <a:rPr lang="en-GB" sz="2800" noProof="0" dirty="0">
                <a:solidFill>
                  <a:schemeClr val="bg1"/>
                </a:solidFill>
              </a:rPr>
              <a:t>A political outcome agreed by Council of Europe member states in 2027</a:t>
            </a:r>
          </a:p>
          <a:p>
            <a:pPr marL="457200" indent="-457200">
              <a:buFont typeface="Wingdings" panose="05000000000000000000" pitchFamily="2" charset="2"/>
              <a:buChar char="ü"/>
            </a:pPr>
            <a:r>
              <a:rPr lang="en-GB" sz="2800" dirty="0">
                <a:solidFill>
                  <a:schemeClr val="bg1"/>
                </a:solidFill>
              </a:rPr>
              <a:t>The process will shape the work of the Council of Europe in the future</a:t>
            </a:r>
          </a:p>
          <a:p>
            <a:pPr marL="457200" indent="-457200">
              <a:buFont typeface="Wingdings" panose="05000000000000000000" pitchFamily="2" charset="2"/>
              <a:buChar char="ü"/>
            </a:pPr>
            <a:endParaRPr lang="en-GB" sz="2800" noProof="0" dirty="0">
              <a:solidFill>
                <a:schemeClr val="bg1"/>
              </a:solidFill>
            </a:endParaRPr>
          </a:p>
        </p:txBody>
      </p:sp>
      <p:sp>
        <p:nvSpPr>
          <p:cNvPr id="5" name="TextBox 4">
            <a:extLst>
              <a:ext uri="{FF2B5EF4-FFF2-40B4-BE49-F238E27FC236}">
                <a16:creationId xmlns:a16="http://schemas.microsoft.com/office/drawing/2014/main" id="{7C83BF17-D850-6C53-F866-1A5E408EED4E}"/>
              </a:ext>
            </a:extLst>
          </p:cNvPr>
          <p:cNvSpPr txBox="1"/>
          <p:nvPr/>
        </p:nvSpPr>
        <p:spPr>
          <a:xfrm>
            <a:off x="348916" y="293036"/>
            <a:ext cx="11141243" cy="707886"/>
          </a:xfrm>
          <a:prstGeom prst="rect">
            <a:avLst/>
          </a:prstGeom>
          <a:noFill/>
        </p:spPr>
        <p:txBody>
          <a:bodyPr wrap="square" rtlCol="0">
            <a:spAutoFit/>
          </a:bodyPr>
          <a:lstStyle/>
          <a:p>
            <a:r>
              <a:rPr lang="fr-FR" sz="4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Outputs of the </a:t>
            </a:r>
            <a:r>
              <a:rPr lang="fr-FR" sz="4000" dirty="0" err="1">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Pact</a:t>
            </a:r>
            <a:endParaRPr lang="fr-FR" sz="4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322230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BBC2B-533D-870A-E3FD-6C151EF694A4}"/>
              </a:ext>
            </a:extLst>
          </p:cNvPr>
          <p:cNvSpPr>
            <a:spLocks noGrp="1"/>
          </p:cNvSpPr>
          <p:nvPr>
            <p:ph type="title"/>
          </p:nvPr>
        </p:nvSpPr>
        <p:spPr/>
        <p:txBody>
          <a:bodyPr/>
          <a:lstStyle/>
          <a:p>
            <a:endParaRPr lang="fr-FR" dirty="0"/>
          </a:p>
        </p:txBody>
      </p:sp>
      <p:sp>
        <p:nvSpPr>
          <p:cNvPr id="3" name="Vertical Text Placeholder 2">
            <a:extLst>
              <a:ext uri="{FF2B5EF4-FFF2-40B4-BE49-F238E27FC236}">
                <a16:creationId xmlns:a16="http://schemas.microsoft.com/office/drawing/2014/main" id="{8D045438-2BBB-589A-A6BD-77490DA46D84}"/>
              </a:ext>
            </a:extLst>
          </p:cNvPr>
          <p:cNvSpPr>
            <a:spLocks noGrp="1"/>
          </p:cNvSpPr>
          <p:nvPr>
            <p:ph type="body" orient="vert" idx="1"/>
          </p:nvPr>
        </p:nvSpPr>
        <p:spPr/>
        <p:txBody>
          <a:bodyPr/>
          <a:lstStyle/>
          <a:p>
            <a:endParaRPr lang="fr-FR"/>
          </a:p>
        </p:txBody>
      </p:sp>
      <p:sp>
        <p:nvSpPr>
          <p:cNvPr id="4" name="TextBox 3">
            <a:extLst>
              <a:ext uri="{FF2B5EF4-FFF2-40B4-BE49-F238E27FC236}">
                <a16:creationId xmlns:a16="http://schemas.microsoft.com/office/drawing/2014/main" id="{D23CBDDF-C5A6-8273-88A6-33B497E19D75}"/>
              </a:ext>
            </a:extLst>
          </p:cNvPr>
          <p:cNvSpPr txBox="1"/>
          <p:nvPr/>
        </p:nvSpPr>
        <p:spPr>
          <a:xfrm>
            <a:off x="1540042" y="1540040"/>
            <a:ext cx="9697453" cy="2400657"/>
          </a:xfrm>
          <a:prstGeom prst="rect">
            <a:avLst/>
          </a:prstGeom>
          <a:noFill/>
        </p:spPr>
        <p:txBody>
          <a:bodyPr wrap="square" rtlCol="0">
            <a:spAutoFit/>
          </a:bodyPr>
          <a:lstStyle/>
          <a:p>
            <a:endParaRPr lang="fr-FR" sz="1500" dirty="0">
              <a:solidFill>
                <a:schemeClr val="bg1"/>
              </a:solidFill>
              <a:latin typeface="+mj-lt"/>
            </a:endParaRPr>
          </a:p>
          <a:p>
            <a:r>
              <a:rPr lang="fr-FR" sz="1500" dirty="0">
                <a:solidFill>
                  <a:schemeClr val="bg1"/>
                </a:solidFill>
                <a:latin typeface="+mj-lt"/>
              </a:rPr>
              <a:t> </a:t>
            </a:r>
          </a:p>
          <a:p>
            <a:r>
              <a:rPr lang="fr-FR" sz="4000" dirty="0">
                <a:solidFill>
                  <a:schemeClr val="bg1"/>
                </a:solidFill>
                <a:latin typeface="+mj-lt"/>
              </a:rPr>
              <a:t>To </a:t>
            </a:r>
            <a:r>
              <a:rPr lang="fr-FR" sz="4000" dirty="0" err="1">
                <a:solidFill>
                  <a:schemeClr val="bg1"/>
                </a:solidFill>
                <a:latin typeface="+mj-lt"/>
              </a:rPr>
              <a:t>make</a:t>
            </a:r>
            <a:r>
              <a:rPr lang="fr-FR" sz="4000" dirty="0">
                <a:solidFill>
                  <a:schemeClr val="bg1"/>
                </a:solidFill>
                <a:latin typeface="+mj-lt"/>
              </a:rPr>
              <a:t> a contributions, </a:t>
            </a:r>
            <a:r>
              <a:rPr lang="fr-FR" sz="4000" dirty="0" err="1">
                <a:solidFill>
                  <a:schemeClr val="bg1"/>
                </a:solidFill>
                <a:latin typeface="+mj-lt"/>
              </a:rPr>
              <a:t>write</a:t>
            </a:r>
            <a:r>
              <a:rPr lang="fr-FR" sz="4000" dirty="0">
                <a:solidFill>
                  <a:schemeClr val="bg1"/>
                </a:solidFill>
                <a:latin typeface="+mj-lt"/>
              </a:rPr>
              <a:t> to </a:t>
            </a:r>
          </a:p>
          <a:p>
            <a:r>
              <a:rPr lang="en-GB" sz="4000" u="sng" dirty="0">
                <a:solidFill>
                  <a:schemeClr val="accent2"/>
                </a:solidFill>
                <a:latin typeface="+mj-lt"/>
                <a:hlinkClick r:id="rId3">
                  <a:extLst>
                    <a:ext uri="{A12FA001-AC4F-418D-AE19-62706E023703}">
                      <ahyp:hlinkClr xmlns:ahyp="http://schemas.microsoft.com/office/drawing/2018/hyperlinkcolor" val="tx"/>
                    </a:ext>
                  </a:extLst>
                </a:hlinkClick>
              </a:rPr>
              <a:t>pact@coe.int</a:t>
            </a:r>
            <a:r>
              <a:rPr lang="en-GB" sz="4000" dirty="0">
                <a:solidFill>
                  <a:schemeClr val="accent2"/>
                </a:solidFill>
                <a:latin typeface="+mj-lt"/>
              </a:rPr>
              <a:t> </a:t>
            </a:r>
          </a:p>
          <a:p>
            <a:r>
              <a:rPr lang="en-GB" sz="4000" dirty="0">
                <a:solidFill>
                  <a:schemeClr val="bg1"/>
                </a:solidFill>
                <a:latin typeface="+mj-lt"/>
              </a:rPr>
              <a:t>by 11 September 2026</a:t>
            </a:r>
          </a:p>
        </p:txBody>
      </p:sp>
      <p:sp>
        <p:nvSpPr>
          <p:cNvPr id="5" name="TextBox 4">
            <a:extLst>
              <a:ext uri="{FF2B5EF4-FFF2-40B4-BE49-F238E27FC236}">
                <a16:creationId xmlns:a16="http://schemas.microsoft.com/office/drawing/2014/main" id="{FCF8C800-2469-D51C-9765-652F9F0E27B4}"/>
              </a:ext>
            </a:extLst>
          </p:cNvPr>
          <p:cNvSpPr txBox="1"/>
          <p:nvPr/>
        </p:nvSpPr>
        <p:spPr>
          <a:xfrm>
            <a:off x="649705" y="565484"/>
            <a:ext cx="5955632" cy="707886"/>
          </a:xfrm>
          <a:prstGeom prst="rect">
            <a:avLst/>
          </a:prstGeom>
          <a:noFill/>
        </p:spPr>
        <p:txBody>
          <a:bodyPr wrap="square" rtlCol="0">
            <a:spAutoFit/>
          </a:bodyPr>
          <a:lstStyle/>
          <a:p>
            <a:r>
              <a:rPr lang="fr-FR" sz="4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Contributions</a:t>
            </a:r>
          </a:p>
        </p:txBody>
      </p:sp>
    </p:spTree>
    <p:extLst>
      <p:ext uri="{BB962C8B-B14F-4D97-AF65-F5344CB8AC3E}">
        <p14:creationId xmlns:p14="http://schemas.microsoft.com/office/powerpoint/2010/main" val="1088623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C83B-95EA-2AB3-C5CE-052C920DEE19}"/>
              </a:ext>
            </a:extLst>
          </p:cNvPr>
          <p:cNvSpPr>
            <a:spLocks noGrp="1"/>
          </p:cNvSpPr>
          <p:nvPr>
            <p:ph type="title"/>
          </p:nvPr>
        </p:nvSpPr>
        <p:spPr/>
        <p:txBody>
          <a:bodyPr/>
          <a:lstStyle/>
          <a:p>
            <a:br>
              <a:rPr lang="fr-FR" dirty="0"/>
            </a:br>
            <a:endParaRPr lang="fr-FR" dirty="0"/>
          </a:p>
        </p:txBody>
      </p:sp>
      <p:sp>
        <p:nvSpPr>
          <p:cNvPr id="3" name="Vertical Text Placeholder 2">
            <a:extLst>
              <a:ext uri="{FF2B5EF4-FFF2-40B4-BE49-F238E27FC236}">
                <a16:creationId xmlns:a16="http://schemas.microsoft.com/office/drawing/2014/main" id="{F382CF85-60C3-8E9F-8427-369D2DE279EC}"/>
              </a:ext>
            </a:extLst>
          </p:cNvPr>
          <p:cNvSpPr>
            <a:spLocks noGrp="1"/>
          </p:cNvSpPr>
          <p:nvPr>
            <p:ph type="body" orient="vert" idx="1"/>
          </p:nvPr>
        </p:nvSpPr>
        <p:spPr/>
        <p:txBody>
          <a:bodyPr/>
          <a:lstStyle/>
          <a:p>
            <a:endParaRPr lang="fr-FR"/>
          </a:p>
        </p:txBody>
      </p:sp>
      <p:sp>
        <p:nvSpPr>
          <p:cNvPr id="5" name="TextBox 4">
            <a:extLst>
              <a:ext uri="{FF2B5EF4-FFF2-40B4-BE49-F238E27FC236}">
                <a16:creationId xmlns:a16="http://schemas.microsoft.com/office/drawing/2014/main" id="{14DF5E17-21EC-AA09-E1B3-9FA897A385A3}"/>
              </a:ext>
            </a:extLst>
          </p:cNvPr>
          <p:cNvSpPr txBox="1"/>
          <p:nvPr/>
        </p:nvSpPr>
        <p:spPr>
          <a:xfrm>
            <a:off x="1211908" y="2096255"/>
            <a:ext cx="9559636" cy="3149580"/>
          </a:xfrm>
          <a:prstGeom prst="rect">
            <a:avLst/>
          </a:prstGeom>
          <a:noFill/>
        </p:spPr>
        <p:txBody>
          <a:bodyPr wrap="square">
            <a:spAutoFit/>
          </a:bodyPr>
          <a:lstStyle/>
          <a:p>
            <a:pPr marL="457200" indent="-457200">
              <a:spcAft>
                <a:spcPts val="750"/>
              </a:spcAft>
              <a:buFont typeface="Wingdings" panose="05000000000000000000" pitchFamily="2" charset="2"/>
              <a:buChar char="ü"/>
            </a:pPr>
            <a:r>
              <a:rPr lang="en-US" sz="3200" i="0" dirty="0">
                <a:solidFill>
                  <a:schemeClr val="bg1"/>
                </a:solidFill>
                <a:effectLst/>
                <a:latin typeface="+mj-lt"/>
                <a:ea typeface="Open Sans" panose="020B0606030504020204" pitchFamily="34" charset="0"/>
                <a:cs typeface="Open Sans" panose="020B0606030504020204" pitchFamily="34" charset="0"/>
              </a:rPr>
              <a:t>Democratic backsliding, disinformation, impunity, and </a:t>
            </a:r>
            <a:r>
              <a:rPr lang="en-US" sz="3200" dirty="0">
                <a:solidFill>
                  <a:schemeClr val="bg1"/>
                </a:solidFill>
                <a:latin typeface="+mj-lt"/>
                <a:ea typeface="Open Sans" panose="020B0606030504020204" pitchFamily="34" charset="0"/>
                <a:cs typeface="Open Sans" panose="020B0606030504020204" pitchFamily="34" charset="0"/>
              </a:rPr>
              <a:t>extremism</a:t>
            </a:r>
            <a:r>
              <a:rPr lang="en-US" sz="3200" i="0" dirty="0">
                <a:solidFill>
                  <a:schemeClr val="bg1"/>
                </a:solidFill>
                <a:effectLst/>
                <a:latin typeface="+mj-lt"/>
                <a:ea typeface="Open Sans" panose="020B0606030504020204" pitchFamily="34" charset="0"/>
                <a:cs typeface="Open Sans" panose="020B0606030504020204" pitchFamily="34" charset="0"/>
              </a:rPr>
              <a:t> are undermining democracy in Europe</a:t>
            </a:r>
          </a:p>
          <a:p>
            <a:pPr marL="457200" indent="-457200">
              <a:spcAft>
                <a:spcPts val="750"/>
              </a:spcAft>
              <a:buFont typeface="Wingdings" panose="05000000000000000000" pitchFamily="2" charset="2"/>
              <a:buChar char="ü"/>
            </a:pPr>
            <a:r>
              <a:rPr lang="en-US" sz="3200" dirty="0">
                <a:solidFill>
                  <a:schemeClr val="bg1"/>
                </a:solidFill>
                <a:latin typeface="+mj-lt"/>
                <a:ea typeface="Open Sans" panose="020B0606030504020204" pitchFamily="34" charset="0"/>
                <a:cs typeface="Open Sans" panose="020B0606030504020204" pitchFamily="34" charset="0"/>
              </a:rPr>
              <a:t>The Council of Europe has a role to play in promoting democracy as a one of its fundamental value and in working with member states, committees, civil society and other stakeholders,</a:t>
            </a:r>
          </a:p>
        </p:txBody>
      </p:sp>
      <p:sp>
        <p:nvSpPr>
          <p:cNvPr id="4" name="TextBox 3">
            <a:extLst>
              <a:ext uri="{FF2B5EF4-FFF2-40B4-BE49-F238E27FC236}">
                <a16:creationId xmlns:a16="http://schemas.microsoft.com/office/drawing/2014/main" id="{9794C1F4-773D-380D-0DC4-479A0057A7CA}"/>
              </a:ext>
            </a:extLst>
          </p:cNvPr>
          <p:cNvSpPr txBox="1"/>
          <p:nvPr/>
        </p:nvSpPr>
        <p:spPr>
          <a:xfrm>
            <a:off x="601579" y="457200"/>
            <a:ext cx="10587789" cy="1446550"/>
          </a:xfrm>
          <a:prstGeom prst="rect">
            <a:avLst/>
          </a:prstGeom>
          <a:noFill/>
        </p:spPr>
        <p:txBody>
          <a:bodyPr wrap="square" rtlCol="0">
            <a:spAutoFit/>
          </a:bodyPr>
          <a:lstStyle/>
          <a:p>
            <a:r>
              <a:rPr lang="en-US"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Why a New Democratic Pact for Europe?</a:t>
            </a:r>
            <a:endParaRPr lang="fr-FR"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93921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E7D0A-DB6F-8C88-5046-8CDF648AB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B774E-53B1-886B-EBB0-A53579917C66}"/>
              </a:ext>
            </a:extLst>
          </p:cNvPr>
          <p:cNvSpPr>
            <a:spLocks noGrp="1"/>
          </p:cNvSpPr>
          <p:nvPr>
            <p:ph type="title"/>
          </p:nvPr>
        </p:nvSpPr>
        <p:spPr/>
        <p:txBody>
          <a:bodyPr/>
          <a:lstStyle/>
          <a:p>
            <a:br>
              <a:rPr lang="fr-FR" dirty="0"/>
            </a:br>
            <a:endParaRPr lang="fr-FR" dirty="0"/>
          </a:p>
        </p:txBody>
      </p:sp>
      <p:sp>
        <p:nvSpPr>
          <p:cNvPr id="3" name="Vertical Text Placeholder 2">
            <a:extLst>
              <a:ext uri="{FF2B5EF4-FFF2-40B4-BE49-F238E27FC236}">
                <a16:creationId xmlns:a16="http://schemas.microsoft.com/office/drawing/2014/main" id="{5258927D-6B64-8767-4438-D58E319EFAA4}"/>
              </a:ext>
            </a:extLst>
          </p:cNvPr>
          <p:cNvSpPr>
            <a:spLocks noGrp="1"/>
          </p:cNvSpPr>
          <p:nvPr>
            <p:ph type="body" orient="vert" idx="1"/>
          </p:nvPr>
        </p:nvSpPr>
        <p:spPr/>
        <p:txBody>
          <a:bodyPr/>
          <a:lstStyle/>
          <a:p>
            <a:endParaRPr lang="fr-FR"/>
          </a:p>
        </p:txBody>
      </p:sp>
      <p:sp>
        <p:nvSpPr>
          <p:cNvPr id="5" name="TextBox 4">
            <a:extLst>
              <a:ext uri="{FF2B5EF4-FFF2-40B4-BE49-F238E27FC236}">
                <a16:creationId xmlns:a16="http://schemas.microsoft.com/office/drawing/2014/main" id="{78ADDE8E-B89C-02A5-6E0D-3E31D511EDC6}"/>
              </a:ext>
            </a:extLst>
          </p:cNvPr>
          <p:cNvSpPr txBox="1"/>
          <p:nvPr/>
        </p:nvSpPr>
        <p:spPr>
          <a:xfrm>
            <a:off x="1360655" y="2058230"/>
            <a:ext cx="9287810" cy="4083169"/>
          </a:xfrm>
          <a:prstGeom prst="rect">
            <a:avLst/>
          </a:prstGeom>
          <a:noFill/>
        </p:spPr>
        <p:txBody>
          <a:bodyPr wrap="square">
            <a:spAutoFit/>
          </a:bodyPr>
          <a:lstStyle/>
          <a:p>
            <a:pPr marL="457200" indent="-457200">
              <a:spcAft>
                <a:spcPts val="750"/>
              </a:spcAft>
              <a:buFont typeface="Wingdings" panose="05000000000000000000" pitchFamily="2" charset="2"/>
              <a:buChar char="ü"/>
            </a:pPr>
            <a:r>
              <a:rPr lang="en-US" sz="3000" dirty="0">
                <a:solidFill>
                  <a:schemeClr val="bg1"/>
                </a:solidFill>
                <a:latin typeface="+mj-lt"/>
                <a:ea typeface="Open Sans" panose="020B0606030504020204" pitchFamily="34" charset="0"/>
                <a:cs typeface="Open Sans" panose="020B0606030504020204" pitchFamily="34" charset="0"/>
              </a:rPr>
              <a:t>The Pact is  a collective and inclusive process </a:t>
            </a:r>
            <a:r>
              <a:rPr lang="en-US" sz="3200" dirty="0">
                <a:solidFill>
                  <a:schemeClr val="bg1"/>
                </a:solidFill>
                <a:latin typeface="+mj-lt"/>
                <a:ea typeface="Open Sans" panose="020B0606030504020204" pitchFamily="34" charset="0"/>
                <a:cs typeface="Open Sans" panose="020B0606030504020204" pitchFamily="34" charset="0"/>
              </a:rPr>
              <a:t> to reinforce the resilience of our democracies and adapt them to today’s challenges</a:t>
            </a:r>
            <a:endParaRPr lang="en-US" sz="3000" dirty="0">
              <a:solidFill>
                <a:schemeClr val="bg1"/>
              </a:solidFill>
              <a:latin typeface="+mj-lt"/>
              <a:ea typeface="Open Sans" panose="020B0606030504020204" pitchFamily="34" charset="0"/>
              <a:cs typeface="Open Sans" panose="020B0606030504020204" pitchFamily="34" charset="0"/>
            </a:endParaRPr>
          </a:p>
          <a:p>
            <a:pPr marL="457200" indent="-457200">
              <a:spcAft>
                <a:spcPts val="750"/>
              </a:spcAft>
              <a:buFont typeface="Wingdings" panose="05000000000000000000" pitchFamily="2" charset="2"/>
              <a:buChar char="ü"/>
            </a:pPr>
            <a:r>
              <a:rPr lang="en-GB" sz="3000" dirty="0">
                <a:solidFill>
                  <a:schemeClr val="bg1"/>
                </a:solidFill>
                <a:latin typeface="+mj-lt"/>
              </a:rPr>
              <a:t>The Pact brings together governments, parliamentarians, local and regional authorities, international partners, civil society, academia, the private sector and citizens, including youth</a:t>
            </a:r>
          </a:p>
          <a:p>
            <a:pPr marL="457200" indent="-457200">
              <a:spcAft>
                <a:spcPts val="750"/>
              </a:spcAft>
              <a:buFont typeface="Wingdings" panose="05000000000000000000" pitchFamily="2" charset="2"/>
              <a:buChar char="ü"/>
            </a:pPr>
            <a:r>
              <a:rPr lang="en-GB" sz="3000" i="0" dirty="0">
                <a:solidFill>
                  <a:schemeClr val="bg1"/>
                </a:solidFill>
                <a:effectLst/>
                <a:latin typeface="+mj-lt"/>
                <a:ea typeface="Open Sans" panose="020B0606030504020204" pitchFamily="34" charset="0"/>
                <a:cs typeface="Open Sans" panose="020B0606030504020204" pitchFamily="34" charset="0"/>
              </a:rPr>
              <a:t>In practice: contributions, gathering information, events</a:t>
            </a:r>
            <a:endParaRPr lang="en-US" sz="3000" i="0" dirty="0">
              <a:solidFill>
                <a:schemeClr val="bg1"/>
              </a:solidFill>
              <a:effectLst/>
              <a:latin typeface="+mj-lt"/>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BA0E2D4D-7AC6-79D9-66C5-995563A1B55E}"/>
              </a:ext>
            </a:extLst>
          </p:cNvPr>
          <p:cNvSpPr txBox="1"/>
          <p:nvPr/>
        </p:nvSpPr>
        <p:spPr>
          <a:xfrm>
            <a:off x="685800" y="517358"/>
            <a:ext cx="10792326" cy="1446550"/>
          </a:xfrm>
          <a:prstGeom prst="rect">
            <a:avLst/>
          </a:prstGeom>
          <a:noFill/>
        </p:spPr>
        <p:txBody>
          <a:bodyPr wrap="square" rtlCol="0">
            <a:spAutoFit/>
          </a:bodyPr>
          <a:lstStyle/>
          <a:p>
            <a:r>
              <a:rPr lang="en-US"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What is the New Democratic Pact </a:t>
            </a:r>
            <a:br>
              <a:rPr lang="en-US"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br>
            <a:r>
              <a:rPr lang="en-US"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for Europe?</a:t>
            </a:r>
            <a:endParaRPr lang="fr-FR"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411659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6BADC-35E1-0CA0-F39E-1E182F3C7D1A}"/>
              </a:ext>
            </a:extLst>
          </p:cNvPr>
          <p:cNvSpPr>
            <a:spLocks noGrp="1"/>
          </p:cNvSpPr>
          <p:nvPr>
            <p:ph type="title"/>
          </p:nvPr>
        </p:nvSpPr>
        <p:spPr/>
        <p:txBody>
          <a:bodyPr/>
          <a:lstStyle/>
          <a:p>
            <a:endParaRPr lang="fr-FR" dirty="0"/>
          </a:p>
        </p:txBody>
      </p:sp>
      <p:sp>
        <p:nvSpPr>
          <p:cNvPr id="3" name="Vertical Text Placeholder 2">
            <a:extLst>
              <a:ext uri="{FF2B5EF4-FFF2-40B4-BE49-F238E27FC236}">
                <a16:creationId xmlns:a16="http://schemas.microsoft.com/office/drawing/2014/main" id="{D4698AA6-D770-91FE-C292-75741704F619}"/>
              </a:ext>
            </a:extLst>
          </p:cNvPr>
          <p:cNvSpPr>
            <a:spLocks noGrp="1"/>
          </p:cNvSpPr>
          <p:nvPr>
            <p:ph type="body" orient="vert" idx="1"/>
          </p:nvPr>
        </p:nvSpPr>
        <p:spPr/>
        <p:txBody>
          <a:bodyPr/>
          <a:lstStyle/>
          <a:p>
            <a:endParaRPr lang="fr-FR"/>
          </a:p>
        </p:txBody>
      </p:sp>
      <p:sp>
        <p:nvSpPr>
          <p:cNvPr id="5" name="TextBox 4">
            <a:extLst>
              <a:ext uri="{FF2B5EF4-FFF2-40B4-BE49-F238E27FC236}">
                <a16:creationId xmlns:a16="http://schemas.microsoft.com/office/drawing/2014/main" id="{F2CB3F1A-2398-12ED-6DC7-E28002EE37F1}"/>
              </a:ext>
            </a:extLst>
          </p:cNvPr>
          <p:cNvSpPr txBox="1"/>
          <p:nvPr/>
        </p:nvSpPr>
        <p:spPr>
          <a:xfrm>
            <a:off x="1359568" y="1677972"/>
            <a:ext cx="8896795" cy="4738733"/>
          </a:xfrm>
          <a:prstGeom prst="rect">
            <a:avLst/>
          </a:prstGeom>
          <a:noFill/>
        </p:spPr>
        <p:txBody>
          <a:bodyPr wrap="square">
            <a:spAutoFit/>
          </a:bodyPr>
          <a:lstStyle/>
          <a:p>
            <a:pPr marL="457200" indent="-457200">
              <a:lnSpc>
                <a:spcPct val="107000"/>
              </a:lnSpc>
              <a:spcAft>
                <a:spcPts val="800"/>
              </a:spcAft>
              <a:buFont typeface="Wingdings" panose="05000000000000000000" pitchFamily="2" charset="2"/>
              <a:buChar char="ü"/>
            </a:pPr>
            <a:r>
              <a:rPr lang="en-GB" sz="2800" kern="100" dirty="0">
                <a:solidFill>
                  <a:schemeClr val="bg1"/>
                </a:solidFill>
                <a:ea typeface="Aptos" panose="020B0004020202020204" pitchFamily="34" charset="0"/>
                <a:cs typeface="Times New Roman" panose="02020603050405020304" pitchFamily="18" charset="0"/>
              </a:rPr>
              <a:t>2023 </a:t>
            </a:r>
            <a:r>
              <a:rPr lang="en-US" sz="2800" dirty="0">
                <a:solidFill>
                  <a:schemeClr val="bg1"/>
                </a:solidFill>
              </a:rPr>
              <a:t>Reykjavík Summit: adoption of the landmark Reykjavík Principles for Democracy</a:t>
            </a:r>
            <a:endParaRPr lang="en-GB" sz="2800" kern="100" dirty="0">
              <a:solidFill>
                <a:schemeClr val="bg1"/>
              </a:solidFill>
              <a:ea typeface="Aptos" panose="020B000402020202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ü"/>
            </a:pPr>
            <a:r>
              <a:rPr lang="en-GB" sz="2800" kern="100" dirty="0">
                <a:solidFill>
                  <a:schemeClr val="bg1"/>
                </a:solidFill>
                <a:latin typeface="Aptos Display" panose="020B0004020202020204" pitchFamily="34" charset="0"/>
                <a:ea typeface="Aptos" panose="020B0004020202020204" pitchFamily="34" charset="0"/>
                <a:cs typeface="Times New Roman" panose="02020603050405020304" pitchFamily="18" charset="0"/>
              </a:rPr>
              <a:t>April-July 2025: endorsement by member states</a:t>
            </a:r>
          </a:p>
          <a:p>
            <a:pPr marL="457200" indent="-457200">
              <a:lnSpc>
                <a:spcPct val="107000"/>
              </a:lnSpc>
              <a:spcAft>
                <a:spcPts val="800"/>
              </a:spcAft>
              <a:buFont typeface="Wingdings" panose="05000000000000000000" pitchFamily="2" charset="2"/>
              <a:buChar char="ü"/>
            </a:pPr>
            <a:r>
              <a:rPr lang="en-GB" sz="2800" kern="100" dirty="0">
                <a:solidFill>
                  <a:schemeClr val="bg1"/>
                </a:solidFill>
                <a:latin typeface="Aptos Display" panose="020B0004020202020204" pitchFamily="34" charset="0"/>
                <a:ea typeface="Aptos" panose="020B0004020202020204" pitchFamily="34" charset="0"/>
                <a:cs typeface="Times New Roman" panose="02020603050405020304" pitchFamily="18" charset="0"/>
              </a:rPr>
              <a:t>Consultation process: end 2025 –  September 2026</a:t>
            </a:r>
          </a:p>
          <a:p>
            <a:pPr marL="457200" indent="-457200">
              <a:lnSpc>
                <a:spcPct val="107000"/>
              </a:lnSpc>
              <a:spcAft>
                <a:spcPts val="800"/>
              </a:spcAft>
              <a:buFont typeface="Wingdings" panose="05000000000000000000" pitchFamily="2" charset="2"/>
              <a:buChar char="ü"/>
            </a:pPr>
            <a:r>
              <a:rPr lang="en-GB" sz="2800" kern="100" dirty="0">
                <a:solidFill>
                  <a:schemeClr val="bg1"/>
                </a:solidFill>
                <a:latin typeface="Aptos Display" panose="020B0004020202020204" pitchFamily="34" charset="0"/>
                <a:ea typeface="Aptos" panose="020B0004020202020204" pitchFamily="34" charset="0"/>
                <a:cs typeface="Times New Roman" panose="02020603050405020304" pitchFamily="18" charset="0"/>
              </a:rPr>
              <a:t>September-December 2026 : C</a:t>
            </a:r>
            <a:r>
              <a:rPr lang="en-GB" sz="2800" dirty="0">
                <a:solidFill>
                  <a:schemeClr val="bg1"/>
                </a:solidFill>
                <a:latin typeface="Aptos Display" panose="020B0004020202020204" pitchFamily="34" charset="0"/>
              </a:rPr>
              <a:t>ompilation of results of consultation &amp; final events</a:t>
            </a:r>
            <a:endParaRPr lang="en-GB" sz="2800" kern="100" dirty="0">
              <a:solidFill>
                <a:schemeClr val="bg1"/>
              </a:solidFill>
              <a:latin typeface="Aptos Display" panose="020B0004020202020204" pitchFamily="34" charset="0"/>
              <a:ea typeface="Aptos" panose="020B000402020202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ü"/>
            </a:pPr>
            <a:r>
              <a:rPr lang="en-GB" sz="2800" kern="100" dirty="0">
                <a:solidFill>
                  <a:schemeClr val="bg1"/>
                </a:solidFill>
                <a:latin typeface="Aptos Display" panose="020B0004020202020204" pitchFamily="34" charset="0"/>
                <a:ea typeface="Aptos" panose="020B0004020202020204" pitchFamily="34" charset="0"/>
                <a:cs typeface="Times New Roman" panose="02020603050405020304" pitchFamily="18" charset="0"/>
              </a:rPr>
              <a:t>December </a:t>
            </a:r>
            <a:r>
              <a:rPr lang="en-GB" sz="2800" dirty="0">
                <a:solidFill>
                  <a:schemeClr val="bg1"/>
                </a:solidFill>
                <a:latin typeface="Aptos Display" panose="020B0004020202020204" pitchFamily="34" charset="0"/>
                <a:ea typeface="Aptos" panose="020B0004020202020204" pitchFamily="34" charset="0"/>
              </a:rPr>
              <a:t>2026 preliminary report to Committee of Ministers on consultation process</a:t>
            </a:r>
          </a:p>
          <a:p>
            <a:pPr marL="457200" indent="-457200">
              <a:lnSpc>
                <a:spcPct val="107000"/>
              </a:lnSpc>
              <a:spcAft>
                <a:spcPts val="800"/>
              </a:spcAft>
              <a:buFont typeface="Wingdings" panose="05000000000000000000" pitchFamily="2" charset="2"/>
              <a:buChar char="ü"/>
            </a:pPr>
            <a:r>
              <a:rPr lang="en-GB" sz="2800" dirty="0">
                <a:solidFill>
                  <a:schemeClr val="bg1"/>
                </a:solidFill>
                <a:latin typeface="Aptos Display" panose="020B0004020202020204" pitchFamily="34" charset="0"/>
              </a:rPr>
              <a:t>From May 2027: Adoption of tools / outputs</a:t>
            </a:r>
            <a:endParaRPr lang="fr-FR" sz="2800" dirty="0">
              <a:solidFill>
                <a:schemeClr val="bg1"/>
              </a:solidFill>
              <a:latin typeface="Aptos Display" panose="020B0004020202020204" pitchFamily="34" charset="0"/>
            </a:endParaRPr>
          </a:p>
        </p:txBody>
      </p:sp>
      <p:sp>
        <p:nvSpPr>
          <p:cNvPr id="4" name="TextBox 3">
            <a:extLst>
              <a:ext uri="{FF2B5EF4-FFF2-40B4-BE49-F238E27FC236}">
                <a16:creationId xmlns:a16="http://schemas.microsoft.com/office/drawing/2014/main" id="{D86E4618-387D-4EE1-1B87-165790313FBA}"/>
              </a:ext>
            </a:extLst>
          </p:cNvPr>
          <p:cNvSpPr txBox="1"/>
          <p:nvPr/>
        </p:nvSpPr>
        <p:spPr>
          <a:xfrm>
            <a:off x="613611" y="553452"/>
            <a:ext cx="7026442" cy="769441"/>
          </a:xfrm>
          <a:prstGeom prst="rect">
            <a:avLst/>
          </a:prstGeom>
          <a:noFill/>
        </p:spPr>
        <p:txBody>
          <a:bodyPr wrap="square" rtlCol="0">
            <a:spAutoFit/>
          </a:bodyPr>
          <a:lstStyle/>
          <a:p>
            <a:r>
              <a:rPr lang="fr-FR" sz="4400" dirty="0" err="1">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Milestones</a:t>
            </a:r>
            <a:r>
              <a:rPr lang="fr-FR"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 of the </a:t>
            </a:r>
            <a:r>
              <a:rPr lang="fr-FR" sz="4400" dirty="0" err="1">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Pact</a:t>
            </a:r>
            <a:endParaRPr lang="fr-FR" sz="44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055494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8ED51-5FC7-8B9A-35D3-A6994520F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FA14A-8081-5549-8A31-7011906D512C}"/>
              </a:ext>
            </a:extLst>
          </p:cNvPr>
          <p:cNvSpPr>
            <a:spLocks noGrp="1"/>
          </p:cNvSpPr>
          <p:nvPr>
            <p:ph type="title"/>
          </p:nvPr>
        </p:nvSpPr>
        <p:spPr/>
        <p:txBody>
          <a:bodyPr/>
          <a:lstStyle/>
          <a:p>
            <a:br>
              <a:rPr lang="en-GB"/>
            </a:br>
            <a:r>
              <a:rPr lang="en-GB"/>
              <a:t>        </a:t>
            </a:r>
          </a:p>
        </p:txBody>
      </p:sp>
      <p:sp>
        <p:nvSpPr>
          <p:cNvPr id="3" name="Vertical Text Placeholder 2">
            <a:extLst>
              <a:ext uri="{FF2B5EF4-FFF2-40B4-BE49-F238E27FC236}">
                <a16:creationId xmlns:a16="http://schemas.microsoft.com/office/drawing/2014/main" id="{49C46F6E-BDD7-A284-F5C1-0797EDC23DDC}"/>
              </a:ext>
            </a:extLst>
          </p:cNvPr>
          <p:cNvSpPr>
            <a:spLocks noGrp="1"/>
          </p:cNvSpPr>
          <p:nvPr>
            <p:ph type="body" orient="vert" idx="1"/>
          </p:nvPr>
        </p:nvSpPr>
        <p:spPr/>
        <p:txBody>
          <a:bodyPr/>
          <a:lstStyle/>
          <a:p>
            <a:endParaRPr lang="en-GB"/>
          </a:p>
        </p:txBody>
      </p:sp>
      <p:graphicFrame>
        <p:nvGraphicFramePr>
          <p:cNvPr id="4" name="Diagram 3">
            <a:extLst>
              <a:ext uri="{FF2B5EF4-FFF2-40B4-BE49-F238E27FC236}">
                <a16:creationId xmlns:a16="http://schemas.microsoft.com/office/drawing/2014/main" id="{DF8E50AA-AB33-208C-C886-F5325A3E4F73}"/>
              </a:ext>
            </a:extLst>
          </p:cNvPr>
          <p:cNvGraphicFramePr/>
          <p:nvPr/>
        </p:nvGraphicFramePr>
        <p:xfrm>
          <a:off x="1362974" y="414068"/>
          <a:ext cx="11356076" cy="7485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A group of text on a white background&#10;&#10;AI-generated content may be incorrect.">
            <a:extLst>
              <a:ext uri="{FF2B5EF4-FFF2-40B4-BE49-F238E27FC236}">
                <a16:creationId xmlns:a16="http://schemas.microsoft.com/office/drawing/2014/main" id="{929794A4-DB43-8D93-1B0F-E888F9DB669C}"/>
              </a:ext>
            </a:extLst>
          </p:cNvPr>
          <p:cNvPicPr>
            <a:picLocks noChangeAspect="1"/>
          </p:cNvPicPr>
          <p:nvPr/>
        </p:nvPicPr>
        <p:blipFill>
          <a:blip r:embed="rId8"/>
          <a:stretch>
            <a:fillRect/>
          </a:stretch>
        </p:blipFill>
        <p:spPr>
          <a:xfrm>
            <a:off x="3284352" y="1371094"/>
            <a:ext cx="8714990" cy="5405433"/>
          </a:xfrm>
          <a:prstGeom prst="rect">
            <a:avLst/>
          </a:prstGeom>
        </p:spPr>
      </p:pic>
      <p:sp>
        <p:nvSpPr>
          <p:cNvPr id="6" name="TextBox 5">
            <a:extLst>
              <a:ext uri="{FF2B5EF4-FFF2-40B4-BE49-F238E27FC236}">
                <a16:creationId xmlns:a16="http://schemas.microsoft.com/office/drawing/2014/main" id="{519A31E2-2FA4-1F83-3E8C-592D96CD212E}"/>
              </a:ext>
            </a:extLst>
          </p:cNvPr>
          <p:cNvSpPr txBox="1"/>
          <p:nvPr/>
        </p:nvSpPr>
        <p:spPr>
          <a:xfrm>
            <a:off x="405441" y="184560"/>
            <a:ext cx="2605178" cy="1446550"/>
          </a:xfrm>
          <a:prstGeom prst="rect">
            <a:avLst/>
          </a:prstGeom>
          <a:noFill/>
        </p:spPr>
        <p:txBody>
          <a:bodyPr wrap="square" rtlCol="0">
            <a:spAutoFit/>
          </a:bodyPr>
          <a:lstStyle/>
          <a:p>
            <a:r>
              <a:rPr lang="en-GB" sz="4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r>
            <a:r>
              <a:rPr lang="en-GB" dirty="0"/>
              <a:t> </a:t>
            </a:r>
            <a:r>
              <a:rPr lang="en-GB" sz="4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pillars towards</a:t>
            </a:r>
          </a:p>
        </p:txBody>
      </p:sp>
    </p:spTree>
    <p:extLst>
      <p:ext uri="{BB962C8B-B14F-4D97-AF65-F5344CB8AC3E}">
        <p14:creationId xmlns:p14="http://schemas.microsoft.com/office/powerpoint/2010/main" val="173656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25C6D-AEAD-E6C5-5FDA-759B42E75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F7FA6-ADE1-99F7-2BB0-F9E323D8B564}"/>
              </a:ext>
            </a:extLst>
          </p:cNvPr>
          <p:cNvSpPr>
            <a:spLocks noGrp="1"/>
          </p:cNvSpPr>
          <p:nvPr>
            <p:ph type="title"/>
          </p:nvPr>
        </p:nvSpPr>
        <p:spPr/>
        <p:txBody>
          <a:bodyPr/>
          <a:lstStyle/>
          <a:p>
            <a:r>
              <a:rPr lang="en-GB"/>
              <a:t>                              </a:t>
            </a:r>
            <a:br>
              <a:rPr lang="en-GB"/>
            </a:br>
            <a:r>
              <a:rPr lang="en-GB"/>
              <a:t>                 </a:t>
            </a:r>
          </a:p>
        </p:txBody>
      </p:sp>
      <p:sp>
        <p:nvSpPr>
          <p:cNvPr id="3" name="Vertical Text Placeholder 2">
            <a:extLst>
              <a:ext uri="{FF2B5EF4-FFF2-40B4-BE49-F238E27FC236}">
                <a16:creationId xmlns:a16="http://schemas.microsoft.com/office/drawing/2014/main" id="{9596E0C2-71ED-AB37-5BA0-C32C41BDD13C}"/>
              </a:ext>
            </a:extLst>
          </p:cNvPr>
          <p:cNvSpPr>
            <a:spLocks noGrp="1"/>
          </p:cNvSpPr>
          <p:nvPr>
            <p:ph type="body" orient="vert" idx="1"/>
          </p:nvPr>
        </p:nvSpPr>
        <p:spPr/>
        <p:txBody>
          <a:bodyPr/>
          <a:lstStyle/>
          <a:p>
            <a:endParaRPr lang="en-GB"/>
          </a:p>
        </p:txBody>
      </p:sp>
      <p:sp>
        <p:nvSpPr>
          <p:cNvPr id="4" name="TextBox 3">
            <a:extLst>
              <a:ext uri="{FF2B5EF4-FFF2-40B4-BE49-F238E27FC236}">
                <a16:creationId xmlns:a16="http://schemas.microsoft.com/office/drawing/2014/main" id="{4F33DB15-88F6-3910-8F93-9C3707B9F3A0}"/>
              </a:ext>
            </a:extLst>
          </p:cNvPr>
          <p:cNvSpPr txBox="1"/>
          <p:nvPr/>
        </p:nvSpPr>
        <p:spPr>
          <a:xfrm>
            <a:off x="866274" y="1293048"/>
            <a:ext cx="9974180" cy="3693319"/>
          </a:xfrm>
          <a:prstGeom prst="rect">
            <a:avLst/>
          </a:prstGeom>
          <a:noFill/>
        </p:spPr>
        <p:txBody>
          <a:bodyPr wrap="square" lIns="91440" tIns="45720" rIns="91440" bIns="45720" rtlCol="0" anchor="t">
            <a:spAutoFit/>
          </a:bodyPr>
          <a:lstStyle/>
          <a:p>
            <a:pPr marL="285750" lvl="0" indent="-285750">
              <a:buFont typeface="Wingdings" panose="05000000000000000000" pitchFamily="2" charset="2"/>
              <a:buChar char="ü"/>
              <a:defRPr/>
            </a:pPr>
            <a:r>
              <a:rPr lang="en-US" sz="2600" b="1" dirty="0">
                <a:solidFill>
                  <a:schemeClr val="bg1"/>
                </a:solidFill>
                <a:latin typeface="+mj-lt"/>
              </a:rPr>
              <a:t>Foster dialogue across divides:</a:t>
            </a:r>
            <a:r>
              <a:rPr lang="en-US" sz="2600" dirty="0">
                <a:solidFill>
                  <a:schemeClr val="bg1"/>
                </a:solidFill>
                <a:latin typeface="+mj-lt"/>
              </a:rPr>
              <a:t> political, cultural, and generational</a:t>
            </a:r>
          </a:p>
          <a:p>
            <a:pPr marL="285750" lvl="0" indent="-285750">
              <a:buFont typeface="Wingdings" panose="05000000000000000000" pitchFamily="2" charset="2"/>
              <a:buChar char="ü"/>
              <a:defRPr/>
            </a:pPr>
            <a:r>
              <a:rPr lang="en-US" sz="2600" b="1" dirty="0">
                <a:solidFill>
                  <a:schemeClr val="bg1"/>
                </a:solidFill>
                <a:latin typeface="+mj-lt"/>
              </a:rPr>
              <a:t>Build a shared vision of democracy - </a:t>
            </a:r>
            <a:r>
              <a:rPr lang="en-US" sz="2600" dirty="0">
                <a:solidFill>
                  <a:schemeClr val="bg1"/>
                </a:solidFill>
                <a:latin typeface="+mj-lt"/>
              </a:rPr>
              <a:t>placing human dignity, equality and pluralism at the heart of the process ex working against hate speech </a:t>
            </a:r>
          </a:p>
          <a:p>
            <a:pPr marL="285750" lvl="0" indent="-285750">
              <a:buFont typeface="Wingdings" panose="05000000000000000000" pitchFamily="2" charset="2"/>
              <a:buChar char="ü"/>
              <a:defRPr/>
            </a:pPr>
            <a:r>
              <a:rPr lang="en-US" sz="2600" b="1" dirty="0">
                <a:solidFill>
                  <a:schemeClr val="bg1"/>
                </a:solidFill>
                <a:latin typeface="+mj-lt"/>
              </a:rPr>
              <a:t>Empower citizens through  education:  civic education, media literacy, digital literacy, </a:t>
            </a:r>
            <a:r>
              <a:rPr lang="en-US" sz="2600" dirty="0">
                <a:solidFill>
                  <a:schemeClr val="bg1"/>
                </a:solidFill>
                <a:latin typeface="+mj-lt"/>
              </a:rPr>
              <a:t>developing new narratives</a:t>
            </a:r>
          </a:p>
          <a:p>
            <a:pPr marL="285750" lvl="0" indent="-285750">
              <a:buFont typeface="Wingdings" panose="05000000000000000000" pitchFamily="2" charset="2"/>
              <a:buChar char="ü"/>
              <a:defRPr/>
            </a:pPr>
            <a:r>
              <a:rPr lang="en-US" sz="2600" b="1" dirty="0">
                <a:solidFill>
                  <a:schemeClr val="bg1"/>
                </a:solidFill>
                <a:latin typeface="+mj-lt"/>
              </a:rPr>
              <a:t>Encourage youth leadership and participation</a:t>
            </a:r>
            <a:r>
              <a:rPr lang="en-US" sz="2600" dirty="0">
                <a:solidFill>
                  <a:schemeClr val="bg1"/>
                </a:solidFill>
                <a:latin typeface="+mj-lt"/>
              </a:rPr>
              <a:t>, fostering civic engagement through innovative tools – connecting new generations to democratic life.</a:t>
            </a:r>
            <a:endParaRPr kumimoji="0" lang="en-GB" sz="2600" b="0" i="0" u="none" strike="noStrike" kern="1200" cap="none" spc="0" normalizeH="0" baseline="0" noProof="0" dirty="0">
              <a:ln>
                <a:noFill/>
              </a:ln>
              <a:solidFill>
                <a:schemeClr val="bg1"/>
              </a:solidFill>
              <a:effectLst/>
              <a:uLnTx/>
              <a:uFillTx/>
              <a:latin typeface="+mj-lt"/>
              <a:ea typeface="+mn-ea"/>
              <a:cs typeface="+mn-cs"/>
            </a:endParaRPr>
          </a:p>
        </p:txBody>
      </p:sp>
      <p:sp>
        <p:nvSpPr>
          <p:cNvPr id="5" name="TextBox 4">
            <a:extLst>
              <a:ext uri="{FF2B5EF4-FFF2-40B4-BE49-F238E27FC236}">
                <a16:creationId xmlns:a16="http://schemas.microsoft.com/office/drawing/2014/main" id="{B45FC58D-EEA4-2F57-D2F8-2D6770EC65F9}"/>
              </a:ext>
            </a:extLst>
          </p:cNvPr>
          <p:cNvSpPr txBox="1"/>
          <p:nvPr/>
        </p:nvSpPr>
        <p:spPr>
          <a:xfrm>
            <a:off x="273358" y="404261"/>
            <a:ext cx="11256264" cy="5847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97132"/>
                </a:solidFill>
                <a:effectLst/>
                <a:uLnTx/>
                <a:uFillTx/>
                <a:latin typeface="Open Sans Extrabold"/>
                <a:ea typeface="Open Sans Extrabold"/>
                <a:cs typeface="Open Sans Extrabold"/>
              </a:rPr>
              <a:t>Pillar 1: Educating and practicing democracy</a:t>
            </a:r>
          </a:p>
        </p:txBody>
      </p:sp>
    </p:spTree>
    <p:extLst>
      <p:ext uri="{BB962C8B-B14F-4D97-AF65-F5344CB8AC3E}">
        <p14:creationId xmlns:p14="http://schemas.microsoft.com/office/powerpoint/2010/main" val="1958715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1E352-B330-4CF8-C403-49B9726FD3A9}"/>
              </a:ext>
            </a:extLst>
          </p:cNvPr>
          <p:cNvSpPr>
            <a:spLocks noGrp="1"/>
          </p:cNvSpPr>
          <p:nvPr>
            <p:ph type="title"/>
          </p:nvPr>
        </p:nvSpPr>
        <p:spPr/>
        <p:txBody>
          <a:bodyPr/>
          <a:lstStyle/>
          <a:p>
            <a:endParaRPr lang="fr-FR" sz="3200" dirty="0">
              <a:solidFill>
                <a:schemeClr val="accent2"/>
              </a:solidFill>
            </a:endParaRPr>
          </a:p>
        </p:txBody>
      </p:sp>
      <p:sp>
        <p:nvSpPr>
          <p:cNvPr id="3" name="Vertical Text Placeholder 2">
            <a:extLst>
              <a:ext uri="{FF2B5EF4-FFF2-40B4-BE49-F238E27FC236}">
                <a16:creationId xmlns:a16="http://schemas.microsoft.com/office/drawing/2014/main" id="{828424E5-492C-44BD-75CA-347267E38FB0}"/>
              </a:ext>
            </a:extLst>
          </p:cNvPr>
          <p:cNvSpPr>
            <a:spLocks noGrp="1"/>
          </p:cNvSpPr>
          <p:nvPr>
            <p:ph type="body" orient="vert" idx="1"/>
          </p:nvPr>
        </p:nvSpPr>
        <p:spPr/>
        <p:txBody>
          <a:bodyPr/>
          <a:lstStyle/>
          <a:p>
            <a:endParaRPr lang="fr-FR"/>
          </a:p>
        </p:txBody>
      </p:sp>
      <p:pic>
        <p:nvPicPr>
          <p:cNvPr id="1026" name="Picture 2" descr="Report of the international conference now available: “Shaping Democratic Renewal: civic space and the path to a New Democratic Pact for Europe”">
            <a:extLst>
              <a:ext uri="{FF2B5EF4-FFF2-40B4-BE49-F238E27FC236}">
                <a16:creationId xmlns:a16="http://schemas.microsoft.com/office/drawing/2014/main" id="{86C154EA-D7A6-AD80-37DA-77AE457DC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484" y="1885625"/>
            <a:ext cx="7968916" cy="44790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4E8FDEF-2ACD-6FAD-9CFD-3FA984B2FB59}"/>
              </a:ext>
            </a:extLst>
          </p:cNvPr>
          <p:cNvSpPr txBox="1"/>
          <p:nvPr/>
        </p:nvSpPr>
        <p:spPr>
          <a:xfrm>
            <a:off x="300789" y="312821"/>
            <a:ext cx="11069053" cy="1323439"/>
          </a:xfrm>
          <a:prstGeom prst="rect">
            <a:avLst/>
          </a:prstGeom>
          <a:noFill/>
        </p:spPr>
        <p:txBody>
          <a:bodyPr wrap="square" rtlCol="0">
            <a:spAutoFit/>
          </a:bodyPr>
          <a:lstStyle/>
          <a:p>
            <a:r>
              <a:rPr lang="en-US" sz="3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Conference: Shaping democratic renewal: civic space </a:t>
            </a:r>
            <a:br>
              <a:rPr lang="en-US" sz="3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br>
            <a:r>
              <a:rPr lang="en-US" sz="3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and the path to a New Democratic Pact for Europe </a:t>
            </a:r>
            <a:br>
              <a:rPr lang="en-US" sz="3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br>
            <a:r>
              <a:rPr lang="en-US" sz="2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(February 2026)</a:t>
            </a:r>
            <a:endParaRPr lang="fr-FR" sz="20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2393918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F75A3-EB49-AD72-815D-8FC66D0A6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7060C-E489-2019-0508-58EECE62F1FB}"/>
              </a:ext>
            </a:extLst>
          </p:cNvPr>
          <p:cNvSpPr>
            <a:spLocks noGrp="1"/>
          </p:cNvSpPr>
          <p:nvPr>
            <p:ph type="title"/>
          </p:nvPr>
        </p:nvSpPr>
        <p:spPr/>
        <p:txBody>
          <a:bodyPr/>
          <a:lstStyle/>
          <a:p>
            <a:r>
              <a:rPr lang="en-GB"/>
              <a:t>                              </a:t>
            </a:r>
            <a:br>
              <a:rPr lang="en-GB"/>
            </a:br>
            <a:r>
              <a:rPr lang="en-GB"/>
              <a:t>                 </a:t>
            </a:r>
          </a:p>
        </p:txBody>
      </p:sp>
      <p:sp>
        <p:nvSpPr>
          <p:cNvPr id="3" name="Vertical Text Placeholder 2">
            <a:extLst>
              <a:ext uri="{FF2B5EF4-FFF2-40B4-BE49-F238E27FC236}">
                <a16:creationId xmlns:a16="http://schemas.microsoft.com/office/drawing/2014/main" id="{1E468FE9-0D36-5687-BF14-27F28A70FF3B}"/>
              </a:ext>
            </a:extLst>
          </p:cNvPr>
          <p:cNvSpPr>
            <a:spLocks noGrp="1"/>
          </p:cNvSpPr>
          <p:nvPr>
            <p:ph type="body" orient="vert" idx="1"/>
          </p:nvPr>
        </p:nvSpPr>
        <p:spPr/>
        <p:txBody>
          <a:bodyPr/>
          <a:lstStyle/>
          <a:p>
            <a:endParaRPr lang="en-GB"/>
          </a:p>
        </p:txBody>
      </p:sp>
      <p:sp>
        <p:nvSpPr>
          <p:cNvPr id="4" name="TextBox 3">
            <a:extLst>
              <a:ext uri="{FF2B5EF4-FFF2-40B4-BE49-F238E27FC236}">
                <a16:creationId xmlns:a16="http://schemas.microsoft.com/office/drawing/2014/main" id="{2A9C4DAC-D9CF-24A7-569D-109187FC9AF4}"/>
              </a:ext>
            </a:extLst>
          </p:cNvPr>
          <p:cNvSpPr txBox="1"/>
          <p:nvPr/>
        </p:nvSpPr>
        <p:spPr>
          <a:xfrm>
            <a:off x="1312244" y="1597729"/>
            <a:ext cx="9567512" cy="4062651"/>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spcBef>
                <a:spcPts val="0"/>
              </a:spcBef>
              <a:spcAft>
                <a:spcPts val="0"/>
              </a:spcAft>
              <a:buClrTx/>
              <a:buSzTx/>
              <a:buFont typeface="Wingdings" panose="05000000000000000000" pitchFamily="2" charset="2"/>
              <a:buChar char="ü"/>
              <a:tabLst/>
              <a:defRPr/>
            </a:pPr>
            <a:r>
              <a:rPr kumimoji="0" lang="en-GB" sz="2600" i="0" u="none" strike="noStrike" kern="1200" cap="none" spc="0" normalizeH="0" baseline="0" noProof="0" dirty="0">
                <a:ln>
                  <a:noFill/>
                </a:ln>
                <a:solidFill>
                  <a:prstClr val="white"/>
                </a:solidFill>
                <a:effectLst/>
                <a:uLnTx/>
                <a:uFillTx/>
                <a:latin typeface="Aptos Display" panose="020B0004020202020204" pitchFamily="34" charset="0"/>
              </a:rPr>
              <a:t>Council of Europe strong acquis and network of conventions and intergovernmental recommendations with monitoring and implementation mechanisms </a:t>
            </a:r>
          </a:p>
          <a:p>
            <a:pPr marL="342900" indent="-342900">
              <a:buFont typeface="Wingdings" panose="05000000000000000000" pitchFamily="2" charset="2"/>
              <a:buChar char="ü"/>
              <a:defRPr/>
            </a:pPr>
            <a:r>
              <a:rPr lang="en-GB" sz="2600" dirty="0">
                <a:solidFill>
                  <a:prstClr val="white"/>
                </a:solidFill>
                <a:latin typeface="Aptos Display" panose="020B0004020202020204" pitchFamily="34" charset="0"/>
              </a:rPr>
              <a:t>Ensuring that women and under-represented groups participate and contribute equally</a:t>
            </a:r>
          </a:p>
          <a:p>
            <a:pPr marL="342900" lvl="0" indent="-342900">
              <a:buFont typeface="Wingdings" panose="05000000000000000000" pitchFamily="2" charset="2"/>
              <a:buChar char="ü"/>
              <a:defRPr/>
            </a:pPr>
            <a:r>
              <a:rPr kumimoji="0" lang="en-GB" sz="2600" i="0" u="none" strike="noStrike" kern="1200" cap="none" spc="0" normalizeH="0" baseline="0" noProof="0" dirty="0">
                <a:ln>
                  <a:noFill/>
                </a:ln>
                <a:solidFill>
                  <a:prstClr val="white"/>
                </a:solidFill>
                <a:effectLst/>
                <a:uLnTx/>
                <a:uFillTx/>
                <a:latin typeface="Aptos Display" panose="020B0004020202020204" pitchFamily="34" charset="0"/>
              </a:rPr>
              <a:t>Safeguarding elections and democratic processes</a:t>
            </a:r>
          </a:p>
          <a:p>
            <a:pPr marL="342900" lvl="0" indent="-342900">
              <a:buFont typeface="Wingdings" panose="05000000000000000000" pitchFamily="2" charset="2"/>
              <a:buChar char="ü"/>
              <a:defRPr/>
            </a:pPr>
            <a:r>
              <a:rPr lang="en-GB" sz="2600" dirty="0">
                <a:solidFill>
                  <a:prstClr val="white"/>
                </a:solidFill>
                <a:latin typeface="Aptos Display" panose="020B0004020202020204" pitchFamily="34" charset="0"/>
              </a:rPr>
              <a:t>C</a:t>
            </a:r>
            <a:r>
              <a:rPr kumimoji="0" lang="en-GB" sz="2600" i="0" u="none" strike="noStrike" kern="1200" cap="none" spc="0" normalizeH="0" baseline="0" noProof="0" dirty="0" err="1">
                <a:ln>
                  <a:noFill/>
                </a:ln>
                <a:solidFill>
                  <a:prstClr val="white"/>
                </a:solidFill>
                <a:effectLst/>
                <a:uLnTx/>
                <a:uFillTx/>
                <a:latin typeface="Aptos Display" panose="020B0004020202020204" pitchFamily="34" charset="0"/>
              </a:rPr>
              <a:t>ountering</a:t>
            </a:r>
            <a:r>
              <a:rPr kumimoji="0" lang="en-GB" sz="2600" i="0" u="none" strike="noStrike" kern="1200" cap="none" spc="0" normalizeH="0" baseline="0" noProof="0" dirty="0">
                <a:ln>
                  <a:noFill/>
                </a:ln>
                <a:solidFill>
                  <a:prstClr val="white"/>
                </a:solidFill>
                <a:effectLst/>
                <a:uLnTx/>
                <a:uFillTx/>
                <a:latin typeface="Aptos Display" panose="020B0004020202020204" pitchFamily="34" charset="0"/>
              </a:rPr>
              <a:t>  hybrid threats : information manipulation, disinformation and foreign </a:t>
            </a:r>
            <a:r>
              <a:rPr lang="en-GB" sz="2600" dirty="0">
                <a:solidFill>
                  <a:prstClr val="white"/>
                </a:solidFill>
                <a:latin typeface="Aptos Display" panose="020B0004020202020204" pitchFamily="34" charset="0"/>
              </a:rPr>
              <a:t>information manipulation and </a:t>
            </a:r>
            <a:r>
              <a:rPr kumimoji="0" lang="en-GB" sz="2600" i="0" u="none" strike="noStrike" kern="1200" cap="none" spc="0" normalizeH="0" baseline="0" noProof="0" dirty="0">
                <a:ln>
                  <a:noFill/>
                </a:ln>
                <a:solidFill>
                  <a:prstClr val="white"/>
                </a:solidFill>
                <a:effectLst/>
                <a:uLnTx/>
                <a:uFillTx/>
                <a:latin typeface="Aptos Display" panose="020B0004020202020204" pitchFamily="34" charset="0"/>
              </a:rPr>
              <a:t>interference</a:t>
            </a:r>
          </a:p>
          <a:p>
            <a:pPr marL="342900" marR="0" lvl="0" indent="-342900" algn="l" defTabSz="914400" rtl="0" eaLnBrk="1" fontAlgn="auto" latinLnBrk="0" hangingPunct="1">
              <a:spcBef>
                <a:spcPts val="0"/>
              </a:spcBef>
              <a:spcAft>
                <a:spcPts val="0"/>
              </a:spcAft>
              <a:buClrTx/>
              <a:buSzTx/>
              <a:buFont typeface="Wingdings" panose="05000000000000000000" pitchFamily="2" charset="2"/>
              <a:buChar char="ü"/>
              <a:tabLst/>
              <a:defRPr/>
            </a:pPr>
            <a:r>
              <a:rPr lang="en-GB" sz="2600" dirty="0">
                <a:solidFill>
                  <a:prstClr val="white"/>
                </a:solidFill>
                <a:latin typeface="Aptos Display" panose="020B0004020202020204" pitchFamily="34" charset="0"/>
              </a:rPr>
              <a:t>Ensuring judicial independence and freedom of speech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C537324B-2182-FF4D-FCF8-33D11B4C5186}"/>
              </a:ext>
            </a:extLst>
          </p:cNvPr>
          <p:cNvSpPr txBox="1"/>
          <p:nvPr/>
        </p:nvSpPr>
        <p:spPr>
          <a:xfrm>
            <a:off x="409073" y="437473"/>
            <a:ext cx="11023333"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E97132"/>
                </a:solidFill>
                <a:effectLst/>
                <a:uLnTx/>
                <a:uFillTx/>
                <a:latin typeface="Open Sans Extrabold"/>
                <a:ea typeface="Open Sans Extrabold"/>
                <a:cs typeface="Open Sans Extrabold"/>
              </a:rPr>
              <a:t>Pillar 2 Protecting Democracy</a:t>
            </a:r>
          </a:p>
        </p:txBody>
      </p:sp>
    </p:spTree>
    <p:extLst>
      <p:ext uri="{BB962C8B-B14F-4D97-AF65-F5344CB8AC3E}">
        <p14:creationId xmlns:p14="http://schemas.microsoft.com/office/powerpoint/2010/main" val="750426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085D2-75BA-02B8-E4AE-D88E2965FDBC}"/>
              </a:ext>
            </a:extLst>
          </p:cNvPr>
          <p:cNvSpPr>
            <a:spLocks noGrp="1"/>
          </p:cNvSpPr>
          <p:nvPr>
            <p:ph type="title"/>
          </p:nvPr>
        </p:nvSpPr>
        <p:spPr/>
        <p:txBody>
          <a:bodyPr/>
          <a:lstStyle/>
          <a:p>
            <a:endParaRPr lang="en-GB" sz="2400" dirty="0"/>
          </a:p>
        </p:txBody>
      </p:sp>
      <p:sp>
        <p:nvSpPr>
          <p:cNvPr id="3" name="Vertical Text Placeholder 2">
            <a:extLst>
              <a:ext uri="{FF2B5EF4-FFF2-40B4-BE49-F238E27FC236}">
                <a16:creationId xmlns:a16="http://schemas.microsoft.com/office/drawing/2014/main" id="{B8E24C18-04C0-30C3-5A65-0D4D67C2C5BC}"/>
              </a:ext>
            </a:extLst>
          </p:cNvPr>
          <p:cNvSpPr>
            <a:spLocks noGrp="1"/>
          </p:cNvSpPr>
          <p:nvPr>
            <p:ph type="body" orient="vert" idx="1"/>
          </p:nvPr>
        </p:nvSpPr>
        <p:spPr/>
        <p:txBody>
          <a:bodyPr/>
          <a:lstStyle/>
          <a:p>
            <a:endParaRPr lang="en-GB"/>
          </a:p>
        </p:txBody>
      </p:sp>
      <p:sp>
        <p:nvSpPr>
          <p:cNvPr id="4" name="TextBox 3">
            <a:extLst>
              <a:ext uri="{FF2B5EF4-FFF2-40B4-BE49-F238E27FC236}">
                <a16:creationId xmlns:a16="http://schemas.microsoft.com/office/drawing/2014/main" id="{1ED5AD2D-3E2E-1079-8A37-BB5B1A7D171A}"/>
              </a:ext>
            </a:extLst>
          </p:cNvPr>
          <p:cNvSpPr txBox="1"/>
          <p:nvPr/>
        </p:nvSpPr>
        <p:spPr>
          <a:xfrm rot="10800000" flipV="1">
            <a:off x="1830425" y="2604870"/>
            <a:ext cx="9020433" cy="3416320"/>
          </a:xfrm>
          <a:prstGeom prst="rect">
            <a:avLst/>
          </a:prstGeom>
          <a:noFill/>
        </p:spPr>
        <p:txBody>
          <a:bodyPr wrap="square" rtlCol="0">
            <a:spAutoFit/>
          </a:bodyPr>
          <a:lstStyle/>
          <a:p>
            <a:pPr marL="457200" indent="-457200">
              <a:buFont typeface="Wingdings" panose="05000000000000000000" pitchFamily="2" charset="2"/>
              <a:buChar char="ü"/>
            </a:pPr>
            <a:r>
              <a:rPr lang="en-US" sz="2700" dirty="0">
                <a:solidFill>
                  <a:schemeClr val="bg1"/>
                </a:solidFill>
                <a:latin typeface="+mj-lt"/>
              </a:rPr>
              <a:t>Collectively find innovative ways  to build a healthier, more resilient, and trustworthy information environment in Europe.</a:t>
            </a:r>
          </a:p>
          <a:p>
            <a:pPr marL="457200" indent="-457200">
              <a:buFont typeface="Wingdings" panose="05000000000000000000" pitchFamily="2" charset="2"/>
              <a:buChar char="ü"/>
            </a:pPr>
            <a:r>
              <a:rPr lang="en-US" sz="2700" dirty="0">
                <a:solidFill>
                  <a:schemeClr val="bg1"/>
                </a:solidFill>
                <a:latin typeface="+mj-lt"/>
              </a:rPr>
              <a:t>Help member states develop national media  and information literacy strategies.</a:t>
            </a:r>
          </a:p>
          <a:p>
            <a:pPr marL="457200" indent="-457200">
              <a:buFont typeface="Wingdings" panose="05000000000000000000" pitchFamily="2" charset="2"/>
              <a:buChar char="ü"/>
            </a:pPr>
            <a:r>
              <a:rPr lang="en-US" sz="2700" dirty="0">
                <a:solidFill>
                  <a:schemeClr val="bg1"/>
                </a:solidFill>
                <a:latin typeface="+mj-lt"/>
              </a:rPr>
              <a:t> </a:t>
            </a:r>
            <a:r>
              <a:rPr lang="en-US" sz="2700" dirty="0" err="1">
                <a:solidFill>
                  <a:schemeClr val="bg1"/>
                </a:solidFill>
                <a:latin typeface="+mj-lt"/>
              </a:rPr>
              <a:t>CoE</a:t>
            </a:r>
            <a:r>
              <a:rPr lang="en-US" sz="2700" dirty="0">
                <a:solidFill>
                  <a:schemeClr val="bg1"/>
                </a:solidFill>
                <a:latin typeface="+mj-lt"/>
              </a:rPr>
              <a:t> work  to address </a:t>
            </a:r>
            <a:r>
              <a:rPr lang="en-GB" sz="2700" dirty="0">
                <a:solidFill>
                  <a:schemeClr val="bg1"/>
                </a:solidFill>
                <a:latin typeface="+mj-lt"/>
              </a:rPr>
              <a:t>foreign interference manipulation of information (FIMI)</a:t>
            </a:r>
          </a:p>
          <a:p>
            <a:r>
              <a:rPr lang="en-GB" sz="2700" dirty="0">
                <a:solidFill>
                  <a:schemeClr val="bg1"/>
                </a:solidFill>
                <a:latin typeface="+mj-lt"/>
              </a:rPr>
              <a:t>(Announcement of a new </a:t>
            </a:r>
            <a:r>
              <a:rPr lang="en-GB" sz="2700" dirty="0" err="1">
                <a:solidFill>
                  <a:schemeClr val="bg1"/>
                </a:solidFill>
                <a:latin typeface="+mj-lt"/>
              </a:rPr>
              <a:t>CoE</a:t>
            </a:r>
            <a:r>
              <a:rPr lang="en-GB" sz="2700" dirty="0">
                <a:solidFill>
                  <a:schemeClr val="bg1"/>
                </a:solidFill>
                <a:latin typeface="+mj-lt"/>
              </a:rPr>
              <a:t> instrument on FIMI at Ministerial meeting in May 2026)</a:t>
            </a:r>
          </a:p>
        </p:txBody>
      </p:sp>
      <p:sp>
        <p:nvSpPr>
          <p:cNvPr id="6" name="TextBox 5">
            <a:extLst>
              <a:ext uri="{FF2B5EF4-FFF2-40B4-BE49-F238E27FC236}">
                <a16:creationId xmlns:a16="http://schemas.microsoft.com/office/drawing/2014/main" id="{7490FF25-7BEC-B449-D78D-BA34B08DCB5B}"/>
              </a:ext>
            </a:extLst>
          </p:cNvPr>
          <p:cNvSpPr txBox="1"/>
          <p:nvPr/>
        </p:nvSpPr>
        <p:spPr>
          <a:xfrm>
            <a:off x="312821" y="402911"/>
            <a:ext cx="12055642" cy="2769989"/>
          </a:xfrm>
          <a:prstGeom prst="rect">
            <a:avLst/>
          </a:prstGeom>
          <a:noFill/>
        </p:spPr>
        <p:txBody>
          <a:bodyPr wrap="square" rtlCol="0">
            <a:spAutoFit/>
          </a:bodyPr>
          <a:lstStyle/>
          <a:p>
            <a:r>
              <a:rPr lang="en-US" sz="4400" b="1" dirty="0">
                <a:solidFill>
                  <a:schemeClr val="bg1"/>
                </a:solidFill>
                <a:latin typeface="+mj-lt"/>
              </a:rPr>
              <a:t>Conference on Media Literacy and Information Integrity: Building Resilience  to Disinformation and FIMI in Europe</a:t>
            </a:r>
            <a:br>
              <a:rPr lang="en-US" dirty="0">
                <a:solidFill>
                  <a:schemeClr val="bg1"/>
                </a:solidFill>
              </a:rPr>
            </a:br>
            <a:r>
              <a:rPr lang="en-US" sz="2400" dirty="0">
                <a:solidFill>
                  <a:schemeClr val="bg1"/>
                </a:solidFill>
              </a:rPr>
              <a:t>(Chisinau, March 2026)</a:t>
            </a:r>
            <a:br>
              <a:rPr lang="en-US" sz="1050" dirty="0">
                <a:solidFill>
                  <a:schemeClr val="bg1"/>
                </a:solidFill>
              </a:rPr>
            </a:br>
            <a:endParaRPr lang="en-GB" dirty="0">
              <a:solidFill>
                <a:schemeClr val="bg1"/>
              </a:solidFill>
            </a:endParaRPr>
          </a:p>
        </p:txBody>
      </p:sp>
    </p:spTree>
    <p:extLst>
      <p:ext uri="{BB962C8B-B14F-4D97-AF65-F5344CB8AC3E}">
        <p14:creationId xmlns:p14="http://schemas.microsoft.com/office/powerpoint/2010/main" val="4298092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mocraticPac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RINT-DemocraticPac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F4ED183CA95148AC488CFF43C925EC" ma:contentTypeVersion="20" ma:contentTypeDescription="Crée un document." ma:contentTypeScope="" ma:versionID="064b0726b79e50167f736cc5f5fa41f3">
  <xsd:schema xmlns:xsd="http://www.w3.org/2001/XMLSchema" xmlns:xs="http://www.w3.org/2001/XMLSchema" xmlns:p="http://schemas.microsoft.com/office/2006/metadata/properties" xmlns:ns2="13d1c524-e5de-4364-8f5e-027c914a418e" xmlns:ns3="a4903979-1328-4ab3-9111-1a5f64cdef7f" targetNamespace="http://schemas.microsoft.com/office/2006/metadata/properties" ma:root="true" ma:fieldsID="9aa6d0a8e2880d2ae660a07e48a97d55" ns2:_="" ns3:_="">
    <xsd:import namespace="13d1c524-e5de-4364-8f5e-027c914a418e"/>
    <xsd:import namespace="a4903979-1328-4ab3-9111-1a5f64cdef7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RoadmapEvents" minOccurs="0"/>
                <xsd:element ref="ns2:Link" minOccurs="0"/>
                <xsd:element ref="ns2:MediaServiceOCR" minOccurs="0"/>
                <xsd:element ref="ns2:CMMeeting_x002d_NDPbudget" minOccurs="0"/>
                <xsd:element ref="ns3:f8cc738d9586465aa46940310e06a514" minOccurs="0"/>
                <xsd:element ref="ns3:topics" minOccurs="0"/>
                <xsd:element ref="ns3:pillar" minOccurs="0"/>
                <xsd:element ref="ns2:MediaServiceLocation" minOccurs="0"/>
                <xsd:element ref="ns2:stakehol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d1c524-e5de-4364-8f5e-027c914a41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20a20853-c51e-47b0-bc3f-28921951de2f" ma:termSetId="09814cd3-568e-fe90-9814-8d621ff8fb84" ma:anchorId="fba54fb3-c3e1-fe81-a776-ca4b69148c4d" ma:open="true" ma:isKeyword="false">
      <xsd:complexType>
        <xsd:sequence>
          <xsd:element ref="pc:Terms" minOccurs="0" maxOccurs="1"/>
        </xsd:sequence>
      </xsd:complexType>
    </xsd:element>
    <xsd:element name="RoadmapEvents" ma:index="18" nillable="true" ma:displayName="Roadmap Events" ma:format="Dropdown" ma:internalName="RoadmapEvents">
      <xsd:simpleType>
        <xsd:restriction base="dms:Text">
          <xsd:maxLength value="255"/>
        </xsd:restriction>
      </xsd:simpleType>
    </xsd:element>
    <xsd:element name="Link" ma:index="19"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20" nillable="true" ma:displayName="Extracted Text" ma:internalName="MediaServiceOCR" ma:readOnly="true">
      <xsd:simpleType>
        <xsd:restriction base="dms:Note">
          <xsd:maxLength value="255"/>
        </xsd:restriction>
      </xsd:simpleType>
    </xsd:element>
    <xsd:element name="CMMeeting_x002d_NDPbudget" ma:index="21" nillable="true" ma:displayName="CM Meeting - NDP budget" ma:description="https://coe.sharepoint.com/sites/CoENewDemocraticPact/Shared%20Documents/Documents%20on%20the%20NDP%20-%20%20general?csf=1&amp;web=1&amp;e=L0cNBk" ma:format="Hyperlink" ma:internalName="CMMeeting_x002d_NDPbudget">
      <xsd:complexType>
        <xsd:complexContent>
          <xsd:extension base="dms:URL">
            <xsd:sequence>
              <xsd:element name="Url" type="dms:ValidUrl" minOccurs="0" nillable="true"/>
              <xsd:element name="Description" type="xsd:string" nillable="true"/>
            </xsd:sequence>
          </xsd:extension>
        </xsd:complexContent>
      </xsd:complexType>
    </xsd:element>
    <xsd:element name="MediaServiceLocation" ma:index="26" nillable="true" ma:displayName="Location" ma:indexed="true" ma:internalName="MediaServiceLocation" ma:readOnly="true">
      <xsd:simpleType>
        <xsd:restriction base="dms:Text"/>
      </xsd:simpleType>
    </xsd:element>
    <xsd:element name="stakeholder" ma:index="27" nillable="true" ma:displayName="stakeholder" ma:format="Dropdown" ma:internalName="stakeholder">
      <xsd:simpleType>
        <xsd:restriction base="dms:Choice">
          <xsd:enumeration value="Member State"/>
          <xsd:enumeration value="NGO"/>
          <xsd:enumeration value="CoE division"/>
        </xsd:restriction>
      </xsd:simpleType>
    </xsd:element>
  </xsd:schema>
  <xsd:schema xmlns:xsd="http://www.w3.org/2001/XMLSchema" xmlns:xs="http://www.w3.org/2001/XMLSchema" xmlns:dms="http://schemas.microsoft.com/office/2006/documentManagement/types" xmlns:pc="http://schemas.microsoft.com/office/infopath/2007/PartnerControls" targetNamespace="a4903979-1328-4ab3-9111-1a5f64cdef7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9815cc4-9100-4e64-b159-27e9fe2bbfb6}" ma:internalName="TaxCatchAll" ma:showField="CatchAllData" ma:web="a4903979-1328-4ab3-9111-1a5f64cdef7f">
      <xsd:complexType>
        <xsd:complexContent>
          <xsd:extension base="dms:MultiChoiceLookup">
            <xsd:sequence>
              <xsd:element name="Value" type="dms:Lookup" maxOccurs="unbounded" minOccurs="0" nillable="true"/>
            </xsd:sequence>
          </xsd:extension>
        </xsd:complexContent>
      </xsd:complexType>
    </xsd:element>
    <xsd:element name="f8cc738d9586465aa46940310e06a514" ma:index="23" nillable="true" ma:taxonomy="true" ma:internalName="f8cc738d9586465aa46940310e06a514" ma:taxonomyFieldName="document_type" ma:displayName="document_type" ma:default="7;#rapport (général)|f40da2b4-1e94-4b8a-ae79-3239693ce5ae" ma:fieldId="{f8cc738d-9586-465a-a469-40310e06a514}" ma:sspId="20a20853-c51e-47b0-bc3f-28921951de2f" ma:termSetId="985506a8-2e52-4650-b019-805b4b24376d" ma:anchorId="00000000-0000-0000-0000-000000000000" ma:open="false" ma:isKeyword="false">
      <xsd:complexType>
        <xsd:sequence>
          <xsd:element ref="pc:Terms" minOccurs="0" maxOccurs="1"/>
        </xsd:sequence>
      </xsd:complexType>
    </xsd:element>
    <xsd:element name="topics" ma:index="24" nillable="true" ma:displayName="topics" ma:internalName="topics">
      <xsd:complexType>
        <xsd:complexContent>
          <xsd:extension base="dms:MultiChoiceFillIn">
            <xsd:sequence>
              <xsd:element name="Value" maxOccurs="unbounded" minOccurs="0" nillable="true">
                <xsd:simpleType>
                  <xsd:union memberTypes="dms:Text">
                    <xsd:simpleType>
                      <xsd:restriction base="dms:Choice">
                        <xsd:enumeration value="Hackathon"/>
                        <xsd:enumeration value="World Forum"/>
                        <xsd:enumeration value="Digital Citizenship"/>
                        <xsd:enumeration value="Harnessing AI"/>
                        <xsd:enumeration value="Mental Health"/>
                        <xsd:enumeration value="Disinformation"/>
                        <xsd:enumeration value="Hate Speech"/>
                        <xsd:enumeration value="Civic Space"/>
                        <xsd:enumeration value="Media"/>
                        <xsd:enumeration value="Academic Freedom"/>
                        <xsd:enumeration value="Social Justice"/>
                        <xsd:enumeration value="Equality &amp; Economy"/>
                        <xsd:enumeration value="Governance"/>
                        <xsd:enumeration value="AI FIMI"/>
                        <xsd:enumeration value="Countering Corruption"/>
                        <xsd:enumeration value="Election Integrity"/>
                        <xsd:enumeration value="Data for Trends"/>
                        <xsd:enumeration value="AI and future of work"/>
                        <xsd:enumeration value="AI bias"/>
                        <xsd:enumeration value="Foresight"/>
                      </xsd:restriction>
                    </xsd:simpleType>
                  </xsd:union>
                </xsd:simpleType>
              </xsd:element>
            </xsd:sequence>
          </xsd:extension>
        </xsd:complexContent>
      </xsd:complexType>
    </xsd:element>
    <xsd:element name="pillar" ma:index="25" nillable="true" ma:displayName="pillar" ma:format="Dropdown" ma:internalName="pillar">
      <xsd:simpleType>
        <xsd:restriction base="dms:Choice">
          <xsd:enumeration value="Pillar 1"/>
          <xsd:enumeration value="Pillar 2"/>
          <xsd:enumeration value="Pilla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4903979-1328-4ab3-9111-1a5f64cdef7f">
      <Value>7</Value>
    </TaxCatchAll>
    <lcf76f155ced4ddcb4097134ff3c332f xmlns="13d1c524-e5de-4364-8f5e-027c914a418e">
      <Terms xmlns="http://schemas.microsoft.com/office/infopath/2007/PartnerControls"/>
    </lcf76f155ced4ddcb4097134ff3c332f>
    <RoadmapEvents xmlns="13d1c524-e5de-4364-8f5e-027c914a418e" xsi:nil="true"/>
    <Link xmlns="13d1c524-e5de-4364-8f5e-027c914a418e">
      <Url xsi:nil="true"/>
      <Description xsi:nil="true"/>
    </Link>
    <topics xmlns="a4903979-1328-4ab3-9111-1a5f64cdef7f" xsi:nil="true"/>
    <pillar xmlns="a4903979-1328-4ab3-9111-1a5f64cdef7f" xsi:nil="true"/>
    <CMMeeting_x002d_NDPbudget xmlns="13d1c524-e5de-4364-8f5e-027c914a418e">
      <Url xsi:nil="true"/>
      <Description xsi:nil="true"/>
    </CMMeeting_x002d_NDPbudget>
    <f8cc738d9586465aa46940310e06a514 xmlns="a4903979-1328-4ab3-9111-1a5f64cdef7f">
      <Terms xmlns="http://schemas.microsoft.com/office/infopath/2007/PartnerControls">
        <TermInfo xmlns="http://schemas.microsoft.com/office/infopath/2007/PartnerControls">
          <TermName xmlns="http://schemas.microsoft.com/office/infopath/2007/PartnerControls">rapport (général)</TermName>
          <TermId xmlns="http://schemas.microsoft.com/office/infopath/2007/PartnerControls">f40da2b4-1e94-4b8a-ae79-3239693ce5ae</TermId>
        </TermInfo>
      </Terms>
    </f8cc738d9586465aa46940310e06a514>
    <stakeholder xmlns="13d1c524-e5de-4364-8f5e-027c914a418e" xsi:nil="true"/>
  </documentManagement>
</p:properties>
</file>

<file path=customXml/itemProps1.xml><?xml version="1.0" encoding="utf-8"?>
<ds:datastoreItem xmlns:ds="http://schemas.openxmlformats.org/officeDocument/2006/customXml" ds:itemID="{4FE21D8A-85ED-4C89-9747-05ABE5CCFDDE}">
  <ds:schemaRefs>
    <ds:schemaRef ds:uri="http://schemas.microsoft.com/sharepoint/v3/contenttype/forms"/>
  </ds:schemaRefs>
</ds:datastoreItem>
</file>

<file path=customXml/itemProps2.xml><?xml version="1.0" encoding="utf-8"?>
<ds:datastoreItem xmlns:ds="http://schemas.openxmlformats.org/officeDocument/2006/customXml" ds:itemID="{5A58F7FE-E1BC-4454-8545-2686D6CF3F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d1c524-e5de-4364-8f5e-027c914a418e"/>
    <ds:schemaRef ds:uri="a4903979-1328-4ab3-9111-1a5f64cde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6F03E60-F0FA-4484-A39D-8D3D6E0D3A05}">
  <ds:schemaRefs>
    <ds:schemaRef ds:uri="http://purl.org/dc/terms/"/>
    <ds:schemaRef ds:uri="http://schemas.microsoft.com/office/2006/documentManagement/types"/>
    <ds:schemaRef ds:uri="http://purl.org/dc/elements/1.1/"/>
    <ds:schemaRef ds:uri="http://schemas.microsoft.com/office/2006/metadata/properties"/>
    <ds:schemaRef ds:uri="a4903979-1328-4ab3-9111-1a5f64cdef7f"/>
    <ds:schemaRef ds:uri="http://schemas.openxmlformats.org/package/2006/metadata/core-properties"/>
    <ds:schemaRef ds:uri="http://schemas.microsoft.com/office/infopath/2007/PartnerControls"/>
    <ds:schemaRef ds:uri="13d1c524-e5de-4364-8f5e-027c914a418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1664</TotalTime>
  <Words>1833</Words>
  <Application>Microsoft Office PowerPoint</Application>
  <PresentationFormat>Widescreen</PresentationFormat>
  <Paragraphs>175</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Aptos Display</vt:lpstr>
      <vt:lpstr>Arial</vt:lpstr>
      <vt:lpstr>Open Sans</vt:lpstr>
      <vt:lpstr>Open Sans ExtraBold</vt:lpstr>
      <vt:lpstr>Open Sans ExtraBold</vt:lpstr>
      <vt:lpstr>Open Sans Semibold</vt:lpstr>
      <vt:lpstr>Wingdings</vt:lpstr>
      <vt:lpstr>DemocraticPact</vt:lpstr>
      <vt:lpstr>PRINT-DemocraticPact</vt:lpstr>
      <vt:lpstr>PowerPoint Presentation</vt:lpstr>
      <vt:lpstr> </vt:lpstr>
      <vt:lpstr> </vt:lpstr>
      <vt:lpstr>PowerPoint Presentation</vt:lpstr>
      <vt:lpstr>         </vt:lpstr>
      <vt:lpstr>                                                </vt:lpstr>
      <vt:lpstr>PowerPoint Presentation</vt:lpstr>
      <vt:lpstr>                                                </vt:lpstr>
      <vt:lpstr>PowerPoint Presentation</vt:lpstr>
      <vt:lpstr>                                                </vt:lpstr>
      <vt:lpstr> </vt:lpstr>
      <vt:lpstr>PowerPoint Presentation</vt:lpstr>
      <vt:lpstr> </vt:lpstr>
      <vt:lpst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 Kary</dc:creator>
  <cp:lastModifiedBy>KHOKHLOVA Krystyna</cp:lastModifiedBy>
  <cp:revision>200</cp:revision>
  <cp:lastPrinted>2026-07-02T14:05:08Z</cp:lastPrinted>
  <dcterms:created xsi:type="dcterms:W3CDTF">2025-09-01T12:25:50Z</dcterms:created>
  <dcterms:modified xsi:type="dcterms:W3CDTF">2026-07-17T09:00:37Z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0x010100A8F4ED183CA95148AC488CFF43C925EC</vt:lpwstr>
  </property>
  <property fmtid="{D5CDD505-2E9C-101B-9397-08002B2CF9AE}" pid="3" name="MediaServiceImageTags">
    <vt:lpwstr/>
  </property>
  <property fmtid="{D5CDD505-2E9C-101B-9397-08002B2CF9AE}" pid="4" name="document_type">
    <vt:lpwstr>7;#rapport (général)|f40da2b4-1e94-4b8a-ae79-3239693ce5ae</vt:lpwstr>
  </property>
</Properties>
</file>