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4" r:id="rId3"/>
  </p:sldMasterIdLst>
  <p:notesMasterIdLst>
    <p:notesMasterId r:id="rId16"/>
  </p:notesMasterIdLst>
  <p:sldIdLst>
    <p:sldId id="268" r:id="rId4"/>
    <p:sldId id="269" r:id="rId5"/>
    <p:sldId id="340" r:id="rId6"/>
    <p:sldId id="334" r:id="rId7"/>
    <p:sldId id="324" r:id="rId8"/>
    <p:sldId id="335" r:id="rId9"/>
    <p:sldId id="336" r:id="rId10"/>
    <p:sldId id="337" r:id="rId11"/>
    <p:sldId id="338" r:id="rId12"/>
    <p:sldId id="339" r:id="rId13"/>
    <p:sldId id="341" r:id="rId14"/>
    <p:sldId id="333" r:id="rId15"/>
  </p:sldIdLst>
  <p:sldSz cx="12192000" cy="6858000"/>
  <p:notesSz cx="6805613" cy="99441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29B5C-A8AB-459E-8E8A-E3894C78BDA2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064DE-EF47-459F-B5CD-1D97F946C7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62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6064DE-EF47-459F-B5CD-1D97F946C71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954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6D9EF-F32F-35F7-F8F5-4547DDE21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B383BB-5352-40E6-95B1-7F504B708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C5C920-4A51-8F98-8689-B68E8A047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3956E0-09CC-9714-41B8-80C0E9574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03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4E23F-7EF5-A518-D373-A4A3D3769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CD1E53-CE29-74CB-EA34-AF72438D02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907E2C-4C0D-78E8-AD52-F1F907139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5926E-DDB2-BDEE-7DC6-E7FCDF040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19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0" i="0" dirty="0">
              <a:solidFill>
                <a:srgbClr val="161616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837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0B7CF-4A5B-38B7-960C-0F2D30E6A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E46092-AF75-655C-2ECD-254B231162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72D09A-FCEB-07FE-B72C-57278917B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27E54-C00B-8CA3-3694-F73AEFEE6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008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8C391-66F9-BDA7-789B-A250208A7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F9F5B3-4B44-75B1-BB1E-080C0DD2B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5A8604-0D85-10AE-7B66-B6C816590D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51D85-2785-9824-ADDD-F4FBC2C2D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960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B6EE0-864F-EA9B-5423-B7755A49E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87C21A-7677-5274-6165-8D834AFE6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FAAF19-0478-27CC-C02D-29375DACD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FD419-2443-2299-E30A-53C7B0EE3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592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C6FEE-10A1-CBC9-097B-506A473A8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B806CE-C8D4-0E61-DDB6-63A39D9CDD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FB0470-4DAA-29D2-DC74-AAD8A628A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F7900B-30D7-4487-383E-CFADD036E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782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BE848-8C99-8C2A-DDFD-2E1250D63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376B8C-FE43-A8B4-28F3-7B5488C75C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DE71B6-EB3A-10FC-9367-CCDD628BF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675A9-EF70-1D07-21AE-669929A6D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095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0CF99-FD7F-507A-024E-A8F70231A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170645-4B9C-EFCB-8F86-6B7B1B079D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68AC72-9180-39B8-7CEF-CAE88D358F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BD74C-4E8C-2631-0B0C-B807B44B78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1828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ADF1B-0E13-27F3-6D6B-AE96C1968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8E9DB2-9712-190F-3E9C-4E39CC59A7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D1ED64-076C-98A8-34E5-1064714D5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F17C4B-840E-7FA4-4667-40FD6F86A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C7E28-B936-4DD6-87CB-33175F1CAE1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713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8637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20EBB-8B90-E2B9-5A83-10AF71E67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0AEDD-07A6-CFE2-91E6-6A3CEF894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1B3964-0816-4DB8-1F4E-DB9C6EAF9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67251-F4F3-0644-F84C-7104E9D8A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A12B7-F0F9-2F5A-5D8F-91B2D0D72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70B52-36D1-C46B-71C9-A196D389E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410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62C26-33B0-6235-FBB3-9DAF3B41E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9A47D1-DFE3-4EDE-0932-3358D6D14F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9ED8E4-8BCD-1529-FA69-0B826E647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EA3809-1AC9-BECA-7749-60599D1E1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1ABC6-A865-B5C1-4A7F-C663B6ACB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8A0584-743E-5F40-EECA-CDF3058AF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422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364CD-4993-2FD6-BF84-20D694A00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22BDC6-0297-497F-4372-E2E43F6DE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BD5E2-6E9E-B393-E869-00CF621C2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5C899-4512-C72D-8DA2-04780908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558F1-4E3A-36C9-E5DB-6679C5772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101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5BD4B7-B0EA-D9C6-AA09-1B2F8EFD0C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41EAB-11CE-B5CB-0FD5-67C74C94A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E1B16-E46D-E767-2A6D-529D175D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6F28-228E-9C65-F9C4-579702BC0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A9339-55A7-713A-FC72-19BE35EA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731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500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9B880-1D97-1C74-21ED-41B4C44B1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F144B9-A636-3D32-3594-C356109CE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F7D4A-6626-DF3F-5398-22A38CE9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DAF3E-76EF-0F3E-2220-B47149BE4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11F43-E3D4-55C7-4604-DF5861276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661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C3EAD-CA4A-1D9C-E6B7-7B067950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3EADC-BFA8-A721-D9A9-1D3AEF6B2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56989-3E18-F74A-5E65-1F6BCE8E0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3D869-C3D2-C4DB-12F0-9EA728DB9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290F0-010C-0ED1-293D-972CBE724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74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1F576-185F-6378-6FD7-F58B859B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AA96E-ED3C-BFC4-2E3C-D2F0CB2EE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0C026-640F-5DA4-2C05-5FF553AF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3DD9F-4F2D-C47A-60C8-DEFD48EC5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5FC1B-A240-EF1A-3B84-E99904840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73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77A3E-791A-F8C6-3170-7FE335EFD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58D3A-A4D9-D238-D01B-906B5C56C8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9BC9D-B71B-FB1E-B18F-AD60F77E1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DCD2C3-E049-7677-199A-D96310B6E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961DCE-9D71-6D14-6266-6A6A94DFA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3B94A-BD32-19B4-80E1-63115F0DB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356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8682-2D8F-4C72-5E22-A81D5021F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7F709-7E3C-810C-245C-C54C35E81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14C414-6691-A050-C69E-21D72BD79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6D8347-46A8-95B2-B1AE-A29DCCEF45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5732C5-674C-0704-1E02-59AF2EEE3D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0101A7-9555-00D7-B0BB-AFC8CA583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2D6504-38EA-518D-00B6-BB194BA33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73D477-A8C3-8E36-16C2-7F0F8C96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92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69414-4D25-3AE8-9DAF-873682497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53415C-D555-07EE-96D0-290A0D0B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EB294-6A2B-2D16-8A6C-54490434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3F3881-017A-826F-8940-00BCE81D0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9670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F4B295-E59D-A961-1EDB-AD6EFED35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C7DA64-93C0-FE9E-152B-E1FE30AE9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0EE9B-4E75-97EF-BB82-035E293EB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90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445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ctr" defTabSz="609585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09585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defTabSz="609585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defTabSz="609585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defTabSz="609585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defTabSz="609585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67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67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67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67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67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67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609585" algn="r" rtl="0" fontAlgn="base">
        <a:lnSpc>
          <a:spcPct val="90000"/>
        </a:lnSpc>
        <a:spcBef>
          <a:spcPct val="0"/>
        </a:spcBef>
        <a:spcAft>
          <a:spcPct val="0"/>
        </a:spcAft>
        <a:defRPr sz="2667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1219170" algn="r" rtl="0" fontAlgn="base">
        <a:lnSpc>
          <a:spcPct val="90000"/>
        </a:lnSpc>
        <a:spcBef>
          <a:spcPct val="0"/>
        </a:spcBef>
        <a:spcAft>
          <a:spcPct val="0"/>
        </a:spcAft>
        <a:defRPr sz="2667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828754" algn="r" rtl="0" fontAlgn="base">
        <a:lnSpc>
          <a:spcPct val="90000"/>
        </a:lnSpc>
        <a:spcBef>
          <a:spcPct val="0"/>
        </a:spcBef>
        <a:spcAft>
          <a:spcPct val="0"/>
        </a:spcAft>
        <a:defRPr sz="2667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2438339" algn="r" rtl="0" fontAlgn="base">
        <a:lnSpc>
          <a:spcPct val="90000"/>
        </a:lnSpc>
        <a:spcBef>
          <a:spcPct val="0"/>
        </a:spcBef>
        <a:spcAft>
          <a:spcPct val="0"/>
        </a:spcAft>
        <a:defRPr sz="2667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04792" indent="-304792" algn="l" rtl="0" eaLnBrk="0" fontAlgn="base" hangingPunct="0">
        <a:lnSpc>
          <a:spcPct val="90000"/>
        </a:lnSpc>
        <a:spcBef>
          <a:spcPts val="1333"/>
        </a:spcBef>
        <a:spcAft>
          <a:spcPct val="0"/>
        </a:spcAft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rtl="0" eaLnBrk="0" fontAlgn="base" hangingPunct="0">
        <a:lnSpc>
          <a:spcPct val="90000"/>
        </a:lnSpc>
        <a:spcBef>
          <a:spcPts val="667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lnSpc>
          <a:spcPct val="90000"/>
        </a:lnSpc>
        <a:spcBef>
          <a:spcPts val="667"/>
        </a:spcBef>
        <a:spcAft>
          <a:spcPct val="0"/>
        </a:spcAft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lnSpc>
          <a:spcPct val="90000"/>
        </a:lnSpc>
        <a:spcBef>
          <a:spcPts val="667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lnSpc>
          <a:spcPct val="90000"/>
        </a:lnSpc>
        <a:spcBef>
          <a:spcPts val="667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78A44C-C202-80ED-AC15-37D93F107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98C4C-9FD7-AB9F-AB4F-E7B07971C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5044E-D6B8-0E0C-3096-744FD34A6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5153E-8D5F-47F1-9C7C-7B58AE31638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73296-AD9E-A26C-DE1C-7E620F611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7F376-5EEC-077A-1CD8-29A8FCFCD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5A512-EF50-422A-9809-D8005FFA5D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691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sport/start-to-talk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hyperlink" Target="https://www.coe.int/en/web/sport/epa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FE62F02-EFB6-4300-C05E-E630FCE09F84}"/>
              </a:ext>
            </a:extLst>
          </p:cNvPr>
          <p:cNvSpPr/>
          <p:nvPr/>
        </p:nvSpPr>
        <p:spPr>
          <a:xfrm>
            <a:off x="0" y="-3344"/>
            <a:ext cx="12192000" cy="5289455"/>
          </a:xfrm>
          <a:prstGeom prst="rect">
            <a:avLst/>
          </a:prstGeom>
          <a:solidFill>
            <a:srgbClr val="009EE2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DA9E1C-A7F5-E433-BF1E-F77F74922315}"/>
              </a:ext>
            </a:extLst>
          </p:cNvPr>
          <p:cNvSpPr txBox="1"/>
          <p:nvPr/>
        </p:nvSpPr>
        <p:spPr>
          <a:xfrm>
            <a:off x="5353459" y="605652"/>
            <a:ext cx="675454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 HELP module on child safeguarding in sports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2026 HELP (Human Rights Education for Legal Professionals) Annual Network Conference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Elena Casero</a:t>
            </a:r>
            <a:br>
              <a:rPr kumimoji="0" lang="en-US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en-US" sz="240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Programme</a:t>
            </a:r>
            <a:r>
              <a:rPr kumimoji="0" lang="en-US" sz="240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Sport Division, Council  of Europe</a:t>
            </a:r>
            <a:endParaRPr kumimoji="0" lang="en-US" sz="240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02/07/2026 - Strasbourg</a:t>
            </a:r>
            <a:endParaRPr kumimoji="0" lang="fr-FR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DF3EAF-DE2A-66DF-57E9-EAA45732B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719" y="5510662"/>
            <a:ext cx="2798307" cy="10546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3DE9DD-DDA8-80E6-8C82-C4772476CE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287" b="1237"/>
          <a:stretch>
            <a:fillRect/>
          </a:stretch>
        </p:blipFill>
        <p:spPr>
          <a:xfrm>
            <a:off x="553461" y="775422"/>
            <a:ext cx="4716000" cy="3600000"/>
          </a:xfrm>
          <a:prstGeom prst="rect">
            <a:avLst/>
          </a:prstGeom>
        </p:spPr>
      </p:pic>
      <p:pic>
        <p:nvPicPr>
          <p:cNvPr id="4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F7FEFB75-92D5-A2D7-7DDB-C35DE7FB4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509" y="5676330"/>
            <a:ext cx="2543181" cy="779196"/>
          </a:xfrm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6F0548C6-A44F-0F2A-F024-39F2095EC0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138" y="5416779"/>
            <a:ext cx="1298299" cy="1298299"/>
          </a:xfrm>
          <a:prstGeom prst="rect">
            <a:avLst/>
          </a:prstGeom>
        </p:spPr>
      </p:pic>
      <p:sp>
        <p:nvSpPr>
          <p:cNvPr id="19" name="TextBox 15">
            <a:extLst>
              <a:ext uri="{FF2B5EF4-FFF2-40B4-BE49-F238E27FC236}">
                <a16:creationId xmlns:a16="http://schemas.microsoft.com/office/drawing/2014/main" id="{AF76C136-CCE4-2EA8-BD99-33C95218CF48}"/>
              </a:ext>
            </a:extLst>
          </p:cNvPr>
          <p:cNvSpPr txBox="1"/>
          <p:nvPr/>
        </p:nvSpPr>
        <p:spPr>
          <a:xfrm>
            <a:off x="1389366" y="5566498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</p:spTree>
    <p:extLst>
      <p:ext uri="{BB962C8B-B14F-4D97-AF65-F5344CB8AC3E}">
        <p14:creationId xmlns:p14="http://schemas.microsoft.com/office/powerpoint/2010/main" val="2863362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D3D36-7083-285C-52C9-6EF15F50E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7D1B46-BB6C-3EB3-27BF-DDFD19A5685B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7D3EAD3-5ABB-8E4C-92A0-AA710322398D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F10ACA3-AE11-89CC-52AC-DEF2B71152BC}"/>
              </a:ext>
            </a:extLst>
          </p:cNvPr>
          <p:cNvSpPr txBox="1"/>
          <p:nvPr/>
        </p:nvSpPr>
        <p:spPr>
          <a:xfrm>
            <a:off x="1261207" y="253442"/>
            <a:ext cx="966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Prevention and Protection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C65D2B-A0A6-2B2F-E148-4F99FFCBA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504" y="1621824"/>
            <a:ext cx="5637821" cy="33793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F5E78F-3FBA-AA9A-121B-F306AEC91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084868FE-955B-3F89-A853-624FED0406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AF05C2A8-6764-852B-11E1-3F78657B21D8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3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598CF75-8B38-3216-3649-4D5693F73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</p:spTree>
    <p:extLst>
      <p:ext uri="{BB962C8B-B14F-4D97-AF65-F5344CB8AC3E}">
        <p14:creationId xmlns:p14="http://schemas.microsoft.com/office/powerpoint/2010/main" val="2679058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32DFC-E35A-6393-5EB6-03B96E0D5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0E75D3-FFFF-C172-8694-F0D2E88BFB84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2D544A-27F9-D146-2147-5668E3919172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57BF49C-CFE5-41B1-D12E-90894A50C5F1}"/>
              </a:ext>
            </a:extLst>
          </p:cNvPr>
          <p:cNvSpPr txBox="1"/>
          <p:nvPr/>
        </p:nvSpPr>
        <p:spPr>
          <a:xfrm>
            <a:off x="1261207" y="253442"/>
            <a:ext cx="966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Other related training tools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CF8BDC-4E08-05BA-EA74-AFED24F3C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06EF0988-1CAD-951C-3E6E-C6E76A24B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C7AF1A97-648C-FF8E-614D-E5DE0EE5A388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3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4EDC47E-E66C-7FCB-66E7-FB20A47D7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8AEED1-4E44-50FF-977D-C7D69DCA13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447" y="1375971"/>
            <a:ext cx="2787419" cy="38152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44B5FA-71D0-A012-7C1C-49D1D2A689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1552" y="1354163"/>
            <a:ext cx="2788364" cy="38152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1012DE2-A20E-9789-0EF6-FAC21C082044}"/>
              </a:ext>
            </a:extLst>
          </p:cNvPr>
          <p:cNvSpPr txBox="1"/>
          <p:nvPr/>
        </p:nvSpPr>
        <p:spPr>
          <a:xfrm>
            <a:off x="7671816" y="1819656"/>
            <a:ext cx="3383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Toolkit on how to identify and react to child sexual abuse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930230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87A385-1981-EB5C-3D47-0234F58EB2C4}"/>
              </a:ext>
            </a:extLst>
          </p:cNvPr>
          <p:cNvSpPr/>
          <p:nvPr/>
        </p:nvSpPr>
        <p:spPr>
          <a:xfrm>
            <a:off x="0" y="-3344"/>
            <a:ext cx="12192000" cy="5289455"/>
          </a:xfrm>
          <a:prstGeom prst="rect">
            <a:avLst/>
          </a:prstGeom>
          <a:solidFill>
            <a:srgbClr val="009EE2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 descr="A person holding a child&#10;&#10;Description automatically generated">
            <a:extLst>
              <a:ext uri="{FF2B5EF4-FFF2-40B4-BE49-F238E27FC236}">
                <a16:creationId xmlns:a16="http://schemas.microsoft.com/office/drawing/2014/main" id="{4168692E-CCE4-53A9-E80F-A5496684E6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1" r="-196" b="7605"/>
          <a:stretch/>
        </p:blipFill>
        <p:spPr>
          <a:xfrm>
            <a:off x="-1" y="-6151"/>
            <a:ext cx="4581332" cy="5299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0E1351-E5EA-8352-DDF0-70DF7840CD19}"/>
              </a:ext>
            </a:extLst>
          </p:cNvPr>
          <p:cNvSpPr txBox="1"/>
          <p:nvPr/>
        </p:nvSpPr>
        <p:spPr>
          <a:xfrm>
            <a:off x="4727365" y="535900"/>
            <a:ext cx="711403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ES" sz="2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Maria-elena.casero@coe.int</a:t>
            </a:r>
          </a:p>
          <a:p>
            <a:pPr lvl="0">
              <a:defRPr/>
            </a:pPr>
            <a:endParaRPr lang="es-ES" sz="2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0">
              <a:defRPr/>
            </a:pPr>
            <a:r>
              <a:rPr lang="es-ES" sz="2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https://www.coe.int/en/web/sport/start-to-talk</a:t>
            </a:r>
            <a:endParaRPr lang="es-ES" sz="2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s-ES" sz="2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https://www.coe.int/en/web/sport/epas</a:t>
            </a:r>
            <a:r>
              <a:rPr lang="es-ES" sz="2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defRPr/>
            </a:pPr>
            <a:endParaRPr lang="es-ES" sz="2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es-ES" sz="2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s-ES" sz="2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LinkedIn:</a:t>
            </a:r>
            <a:r>
              <a:rPr lang="es-ES" sz="2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Sport at the Council of Europe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DFE633-7B95-E9BA-DF89-C900F78D28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7719" y="5581959"/>
            <a:ext cx="2798307" cy="1054699"/>
          </a:xfrm>
          <a:prstGeom prst="rect">
            <a:avLst/>
          </a:prstGeom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D577314A-089C-2B75-EB6F-B2D2073CBA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706" y="5438236"/>
            <a:ext cx="1298299" cy="1298299"/>
          </a:xfrm>
          <a:prstGeom prst="rect">
            <a:avLst/>
          </a:prstGeom>
        </p:spPr>
      </p:pic>
      <p:sp>
        <p:nvSpPr>
          <p:cNvPr id="11" name="TextBox 15">
            <a:extLst>
              <a:ext uri="{FF2B5EF4-FFF2-40B4-BE49-F238E27FC236}">
                <a16:creationId xmlns:a16="http://schemas.microsoft.com/office/drawing/2014/main" id="{0E6A4505-1DCF-16BA-2920-BB7BEC5E57B2}"/>
              </a:ext>
            </a:extLst>
          </p:cNvPr>
          <p:cNvSpPr txBox="1"/>
          <p:nvPr/>
        </p:nvSpPr>
        <p:spPr>
          <a:xfrm>
            <a:off x="1361934" y="5587955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2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66E2F6E-10FD-5F6B-C73E-AEB0B5523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</p:spTree>
    <p:extLst>
      <p:ext uri="{BB962C8B-B14F-4D97-AF65-F5344CB8AC3E}">
        <p14:creationId xmlns:p14="http://schemas.microsoft.com/office/powerpoint/2010/main" val="389973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21CCF4-DA55-1E21-1908-FFA7CBFE79A9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B2F223-3589-01F8-E889-17BEE3016B1D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FDA9E1C-A7F5-E433-BF1E-F77F74922315}"/>
              </a:ext>
            </a:extLst>
          </p:cNvPr>
          <p:cNvSpPr txBox="1"/>
          <p:nvPr/>
        </p:nvSpPr>
        <p:spPr>
          <a:xfrm>
            <a:off x="1252057" y="35412"/>
            <a:ext cx="96695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Module on child safeguarding in sports within the HELP course on Human Rights in Sport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86E3A6-2A8C-63E6-18F3-8BA4B62CADEC}"/>
              </a:ext>
            </a:extLst>
          </p:cNvPr>
          <p:cNvSpPr txBox="1"/>
          <p:nvPr/>
        </p:nvSpPr>
        <p:spPr>
          <a:xfrm>
            <a:off x="586528" y="1736206"/>
            <a:ext cx="11018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794FE9B3-4537-DC80-D4D4-488B110E4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514" y="182744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892C2C-338E-FF7A-EFDE-504574EB405C}"/>
              </a:ext>
            </a:extLst>
          </p:cNvPr>
          <p:cNvSpPr txBox="1"/>
          <p:nvPr/>
        </p:nvSpPr>
        <p:spPr>
          <a:xfrm>
            <a:off x="5705856" y="1418672"/>
            <a:ext cx="52157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Developed thanks to the financial support of Monaco</a:t>
            </a:r>
          </a:p>
          <a:p>
            <a:endParaRPr lang="en-GB" sz="2400" dirty="0"/>
          </a:p>
          <a:p>
            <a:r>
              <a:rPr lang="en-GB" sz="2400" dirty="0"/>
              <a:t>Goals: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Enhance knowledge of the </a:t>
            </a:r>
            <a:r>
              <a:rPr lang="en-GB" sz="2400" dirty="0" err="1"/>
              <a:t>CoE</a:t>
            </a:r>
            <a:r>
              <a:rPr lang="en-GB" sz="2400" dirty="0"/>
              <a:t> legal and policy framework on child safeguarding in 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 better understanding can increase adherence to and implementation of the </a:t>
            </a:r>
            <a:r>
              <a:rPr lang="en-GB" sz="2400" dirty="0" err="1"/>
              <a:t>CoE</a:t>
            </a:r>
            <a:r>
              <a:rPr lang="en-GB" sz="2400" dirty="0"/>
              <a:t> standards</a:t>
            </a:r>
            <a:endParaRPr lang="fr-FR" sz="2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FEDF895-A53B-D344-C9D6-B093E5B79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2823A6E5-4C29-962C-2191-F8E686739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DC641018-D91B-E975-551A-2AE16F1038A4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2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7549D27-5ED0-2180-1A58-411CF7B32C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</p:spTree>
    <p:extLst>
      <p:ext uri="{BB962C8B-B14F-4D97-AF65-F5344CB8AC3E}">
        <p14:creationId xmlns:p14="http://schemas.microsoft.com/office/powerpoint/2010/main" val="263369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19903-6530-8FF1-DE61-2CBD7A253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15B11A-1B8E-E99C-4164-F6E59DD0C220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DEC45A-E960-0D26-7897-53E49A1FBFD2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E86F75D-7D7D-86F1-E368-D066A1307921}"/>
              </a:ext>
            </a:extLst>
          </p:cNvPr>
          <p:cNvSpPr txBox="1"/>
          <p:nvPr/>
        </p:nvSpPr>
        <p:spPr>
          <a:xfrm>
            <a:off x="1261207" y="246330"/>
            <a:ext cx="966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r">
              <a:defRPr/>
            </a:pPr>
            <a:r>
              <a:rPr lang="en-GB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Collaborative Process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CAA10A-A73F-C08C-CD97-0F4D77444E08}"/>
              </a:ext>
            </a:extLst>
          </p:cNvPr>
          <p:cNvSpPr txBox="1"/>
          <p:nvPr/>
        </p:nvSpPr>
        <p:spPr>
          <a:xfrm>
            <a:off x="6095999" y="1234006"/>
            <a:ext cx="47678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Consultant: Professor Melanie Lang, Edge Hill University, UK</a:t>
            </a:r>
          </a:p>
          <a:p>
            <a:endParaRPr lang="en-GB" sz="2400" dirty="0"/>
          </a:p>
          <a:p>
            <a:r>
              <a:rPr lang="en-GB" sz="2400" dirty="0"/>
              <a:t>HELP, Secretariat of the Lanzarote Committee, GREVIO, the European Social Charter, the Anti-trafficking Convention, the </a:t>
            </a:r>
            <a:r>
              <a:rPr lang="en-GB" sz="2400" dirty="0" err="1"/>
              <a:t>CoE</a:t>
            </a:r>
            <a:r>
              <a:rPr lang="en-GB" sz="2400" dirty="0"/>
              <a:t> sports-related conventions. </a:t>
            </a:r>
          </a:p>
          <a:p>
            <a:endParaRPr lang="en-GB" sz="2400" dirty="0"/>
          </a:p>
          <a:p>
            <a:r>
              <a:rPr lang="en-GB" sz="2400" dirty="0"/>
              <a:t>Registry of the European Court of Human Rights</a:t>
            </a:r>
            <a:endParaRPr lang="fr-FR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A76303-4557-97CA-C74E-4217C2481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75372DFC-540E-1A0A-07EB-19B12059C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7FEB339B-5565-A6C4-ED58-1073C2347CE4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3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4145E53-8F59-CF34-C299-5742F84187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8DFC54-52E4-06ED-F990-65CE5FD131DD}"/>
              </a:ext>
            </a:extLst>
          </p:cNvPr>
          <p:cNvSpPr txBox="1"/>
          <p:nvPr/>
        </p:nvSpPr>
        <p:spPr>
          <a:xfrm>
            <a:off x="896112" y="2016051"/>
            <a:ext cx="45811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 hour</a:t>
            </a:r>
          </a:p>
          <a:p>
            <a:endParaRPr lang="en-GB" sz="2400" dirty="0"/>
          </a:p>
          <a:p>
            <a:r>
              <a:rPr lang="en-GB" sz="2400" dirty="0"/>
              <a:t>Languages: English, French</a:t>
            </a:r>
          </a:p>
          <a:p>
            <a:endParaRPr lang="en-GB" sz="2400" dirty="0"/>
          </a:p>
          <a:p>
            <a:r>
              <a:rPr lang="en-GB" sz="2400" dirty="0"/>
              <a:t>On progress: Greek 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8344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3FE55-4130-C8DF-6F32-EDE12872B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9BAB44-DE7A-A7B5-2098-95710C6A9474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7971533-CD2E-C77E-515E-8EBD95020551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7324D0C-AD1B-262D-E92F-A97E68604CD8}"/>
              </a:ext>
            </a:extLst>
          </p:cNvPr>
          <p:cNvSpPr txBox="1"/>
          <p:nvPr/>
        </p:nvSpPr>
        <p:spPr>
          <a:xfrm>
            <a:off x="1261207" y="246330"/>
            <a:ext cx="966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Definitions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C1A26B-8352-DC5C-D657-6FE3E2879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063" y="1472154"/>
            <a:ext cx="6221642" cy="36786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358B2-EB70-4F32-BBCB-8AF9D46FD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CC626910-C03E-BB6B-C923-3BC1B8A6EC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D579C9C8-B7D6-D426-0FF7-3DDC6E25D0B9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3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8FF7B01-5FEA-7981-973A-125EA7967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</p:spTree>
    <p:extLst>
      <p:ext uri="{BB962C8B-B14F-4D97-AF65-F5344CB8AC3E}">
        <p14:creationId xmlns:p14="http://schemas.microsoft.com/office/powerpoint/2010/main" val="113578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D2F2A-DD18-F140-C5BC-157286917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14CFFA-796E-880C-B7FF-959F2B81CCC9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40C5269-38F0-883D-B96F-11060E0E5A7F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DCACA40-B0E7-E583-2335-22E741CBB51A}"/>
              </a:ext>
            </a:extLst>
          </p:cNvPr>
          <p:cNvSpPr txBox="1"/>
          <p:nvPr/>
        </p:nvSpPr>
        <p:spPr>
          <a:xfrm>
            <a:off x="1164162" y="216540"/>
            <a:ext cx="9669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Module S</a:t>
            </a:r>
            <a:r>
              <a:rPr lang="en-GB" sz="40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tructure</a:t>
            </a:r>
            <a:endParaRPr kumimoji="0" lang="fr-FR" sz="40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702134-8032-0815-A902-D7962A230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054" y="1492127"/>
            <a:ext cx="6021673" cy="36387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9CABAC-32A0-2A71-9355-44D75FD04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BD52D2DF-1FF2-B8F0-C90F-E7E0EB447C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14" name="TextBox 15">
            <a:extLst>
              <a:ext uri="{FF2B5EF4-FFF2-40B4-BE49-F238E27FC236}">
                <a16:creationId xmlns:a16="http://schemas.microsoft.com/office/drawing/2014/main" id="{D616B468-BA08-FCDC-CA48-6D503ECEFD46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5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BCF3324-BC0B-5D4E-B96F-E06EBDDE4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22A613-C034-BA3E-444A-03CA9CD4C7D9}"/>
              </a:ext>
            </a:extLst>
          </p:cNvPr>
          <p:cNvSpPr txBox="1"/>
          <p:nvPr/>
        </p:nvSpPr>
        <p:spPr>
          <a:xfrm>
            <a:off x="795528" y="1911096"/>
            <a:ext cx="37033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Target audience: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Legal </a:t>
            </a:r>
            <a:r>
              <a:rPr lang="fr-FR" dirty="0" err="1"/>
              <a:t>professionals</a:t>
            </a:r>
            <a:endParaRPr lang="fr-FR" dirty="0"/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Ministry </a:t>
            </a:r>
            <a:r>
              <a:rPr lang="fr-FR" dirty="0" err="1"/>
              <a:t>officials</a:t>
            </a:r>
            <a:r>
              <a:rPr lang="fr-FR" dirty="0"/>
              <a:t>, sports </a:t>
            </a:r>
            <a:r>
              <a:rPr lang="fr-FR" dirty="0" err="1"/>
              <a:t>administrators</a:t>
            </a:r>
            <a:r>
              <a:rPr lang="fr-FR" dirty="0"/>
              <a:t>, (</a:t>
            </a:r>
            <a:r>
              <a:rPr lang="fr-FR" dirty="0" err="1"/>
              <a:t>child</a:t>
            </a:r>
            <a:r>
              <a:rPr lang="fr-FR" dirty="0"/>
              <a:t>) </a:t>
            </a:r>
            <a:r>
              <a:rPr lang="fr-FR" dirty="0" err="1"/>
              <a:t>safeguarding</a:t>
            </a:r>
            <a:r>
              <a:rPr lang="fr-FR" dirty="0"/>
              <a:t> </a:t>
            </a:r>
            <a:r>
              <a:rPr lang="fr-FR" dirty="0" err="1"/>
              <a:t>officers</a:t>
            </a:r>
            <a:r>
              <a:rPr lang="fr-FR" dirty="0"/>
              <a:t>, coaches and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professionals</a:t>
            </a:r>
            <a:r>
              <a:rPr lang="fr-FR" dirty="0"/>
              <a:t> and </a:t>
            </a:r>
            <a:r>
              <a:rPr lang="fr-FR" dirty="0" err="1"/>
              <a:t>volunteers</a:t>
            </a:r>
            <a:r>
              <a:rPr lang="fr-FR" dirty="0"/>
              <a:t> in contact </a:t>
            </a:r>
            <a:r>
              <a:rPr lang="fr-FR" dirty="0" err="1"/>
              <a:t>with</a:t>
            </a:r>
            <a:r>
              <a:rPr lang="fr-FR" dirty="0"/>
              <a:t> children</a:t>
            </a:r>
          </a:p>
        </p:txBody>
      </p:sp>
    </p:spTree>
    <p:extLst>
      <p:ext uri="{BB962C8B-B14F-4D97-AF65-F5344CB8AC3E}">
        <p14:creationId xmlns:p14="http://schemas.microsoft.com/office/powerpoint/2010/main" val="3851181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3AB9B-D7BF-393B-3EFF-AB73BBE5E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3C1CDD-4E6C-DBE9-677B-FBE1DC008325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19C8AD8-0980-FD25-055C-EA7B4C918DAB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17EFE4D-2AAF-9414-677C-98B203AB2772}"/>
              </a:ext>
            </a:extLst>
          </p:cNvPr>
          <p:cNvSpPr txBox="1"/>
          <p:nvPr/>
        </p:nvSpPr>
        <p:spPr>
          <a:xfrm>
            <a:off x="1261201" y="278095"/>
            <a:ext cx="966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Legal  Framework 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70D074-1008-2264-3188-9C30BF453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38" y="1578658"/>
            <a:ext cx="6021673" cy="34656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AA0D66-8100-7F7B-637E-164A9B7E4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63AC69F9-4BCF-93FC-BA5E-5931108909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F580DC58-6ADF-3BCD-A345-34D8518CCBDD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3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2364DC0-CE7A-F6F3-4D02-6876DD6322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</p:spTree>
    <p:extLst>
      <p:ext uri="{BB962C8B-B14F-4D97-AF65-F5344CB8AC3E}">
        <p14:creationId xmlns:p14="http://schemas.microsoft.com/office/powerpoint/2010/main" val="1934913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218E0-1FD0-15CA-7ADD-7A1989E46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10BFF5-EFEE-0F1E-28C9-B68CCD21110F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F70CA59-A0B0-472A-CEC7-B097776ADC0D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BD3889A-2269-46A9-E93B-23168BDBD15A}"/>
              </a:ext>
            </a:extLst>
          </p:cNvPr>
          <p:cNvSpPr txBox="1"/>
          <p:nvPr/>
        </p:nvSpPr>
        <p:spPr>
          <a:xfrm>
            <a:off x="1261201" y="246330"/>
            <a:ext cx="966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European Court of Human Rights Case-Law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CF81A7-805D-6B9B-F56F-1498177C7E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04" b="520"/>
          <a:stretch>
            <a:fillRect/>
          </a:stretch>
        </p:blipFill>
        <p:spPr>
          <a:xfrm>
            <a:off x="5218545" y="1553079"/>
            <a:ext cx="5712241" cy="3516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8DD483-C9E0-C6AD-FE45-AF8FB7D46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9B06DCEF-F7D8-6092-0939-6C24AF861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DA93DC1A-93E0-81FD-85E6-B8F4BA5DA064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3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E3CF7A3-599D-D2E0-276C-8626D360D9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</p:spTree>
    <p:extLst>
      <p:ext uri="{BB962C8B-B14F-4D97-AF65-F5344CB8AC3E}">
        <p14:creationId xmlns:p14="http://schemas.microsoft.com/office/powerpoint/2010/main" val="3868363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F7A85-2229-3C69-09B8-044C6327C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B206E2-6C4F-0D3B-2AA5-F55263495E34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C3A17E-4216-FF98-B0E4-3A90745EBE66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A338E03-9735-869E-2739-47120F0B7D2A}"/>
              </a:ext>
            </a:extLst>
          </p:cNvPr>
          <p:cNvSpPr txBox="1"/>
          <p:nvPr/>
        </p:nvSpPr>
        <p:spPr>
          <a:xfrm>
            <a:off x="1261207" y="246330"/>
            <a:ext cx="966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The Sport </a:t>
            </a:r>
            <a:r>
              <a:rPr lang="en-GB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C</a:t>
            </a:r>
            <a:r>
              <a:rPr kumimoji="0" lang="en-GB" sz="3600" b="1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ontext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6A3C2C-0D13-D31B-E53E-C5753D538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63" y="1420734"/>
            <a:ext cx="6189583" cy="38194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273378-3827-0214-3452-B9F2C87CA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E05243C2-FAFF-192D-63B0-90A9ED11E9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FFED09D3-1EA2-8F77-1695-C88AC51CDED3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3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C0DA87A-B11B-AC54-B0A5-2638E30D20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</p:spTree>
    <p:extLst>
      <p:ext uri="{BB962C8B-B14F-4D97-AF65-F5344CB8AC3E}">
        <p14:creationId xmlns:p14="http://schemas.microsoft.com/office/powerpoint/2010/main" val="61932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CF99F-F66B-5B2A-4B54-7BC8A4ABB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D15756-6DD7-8BDA-7083-BCB6009DB248}"/>
              </a:ext>
            </a:extLst>
          </p:cNvPr>
          <p:cNvSpPr/>
          <p:nvPr/>
        </p:nvSpPr>
        <p:spPr>
          <a:xfrm>
            <a:off x="0" y="-1"/>
            <a:ext cx="12192000" cy="1140969"/>
          </a:xfrm>
          <a:prstGeom prst="rect">
            <a:avLst/>
          </a:prstGeom>
          <a:solidFill>
            <a:srgbClr val="009EE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16B9C4-CFED-42CD-6162-C315CF47D70B}"/>
              </a:ext>
            </a:extLst>
          </p:cNvPr>
          <p:cNvCxnSpPr>
            <a:cxnSpLocks/>
          </p:cNvCxnSpPr>
          <p:nvPr/>
        </p:nvCxnSpPr>
        <p:spPr>
          <a:xfrm>
            <a:off x="0" y="5482028"/>
            <a:ext cx="12192000" cy="0"/>
          </a:xfrm>
          <a:prstGeom prst="line">
            <a:avLst/>
          </a:prstGeom>
          <a:ln w="19050">
            <a:solidFill>
              <a:srgbClr val="0E3D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B87265A-DBE7-49B7-6679-BC6EE88CEC8C}"/>
              </a:ext>
            </a:extLst>
          </p:cNvPr>
          <p:cNvSpPr txBox="1"/>
          <p:nvPr/>
        </p:nvSpPr>
        <p:spPr>
          <a:xfrm>
            <a:off x="1261207" y="244681"/>
            <a:ext cx="966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Prevention and Protection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5D29C5-AE30-8DA8-1E08-C8CF3FE58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893" y="1509475"/>
            <a:ext cx="5549483" cy="36040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42A991-8282-7242-DCA5-CE3686852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19" y="5645969"/>
            <a:ext cx="2798307" cy="105469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53B44A53-E167-3AFA-F45B-50F65BE76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50" y="5502244"/>
            <a:ext cx="1298299" cy="1298299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98166263-D0CC-F093-E1EA-E308E3FCEE92}"/>
              </a:ext>
            </a:extLst>
          </p:cNvPr>
          <p:cNvSpPr txBox="1"/>
          <p:nvPr/>
        </p:nvSpPr>
        <p:spPr>
          <a:xfrm>
            <a:off x="1371078" y="5651963"/>
            <a:ext cx="1689114" cy="998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#CoE4Sport</a:t>
            </a:r>
          </a:p>
          <a:p>
            <a:pPr>
              <a:lnSpc>
                <a:spcPts val="2749"/>
              </a:lnSpc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#StartToTalk</a:t>
            </a:r>
          </a:p>
          <a:p>
            <a:pPr>
              <a:lnSpc>
                <a:spcPts val="2749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D5F8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#SafeSport</a:t>
            </a:r>
          </a:p>
        </p:txBody>
      </p:sp>
      <p:pic>
        <p:nvPicPr>
          <p:cNvPr id="13" name="Content Placeholder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07F9FD9-C594-FA2A-D5AC-5AD6355A4E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65" y="5761795"/>
            <a:ext cx="2543181" cy="779196"/>
          </a:xfrm>
        </p:spPr>
      </p:pic>
    </p:spTree>
    <p:extLst>
      <p:ext uri="{BB962C8B-B14F-4D97-AF65-F5344CB8AC3E}">
        <p14:creationId xmlns:p14="http://schemas.microsoft.com/office/powerpoint/2010/main" val="35764237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Home Hemicycl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anner EN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2652</TotalTime>
  <Words>333</Words>
  <Application>Microsoft Office PowerPoint</Application>
  <PresentationFormat>Widescreen</PresentationFormat>
  <Paragraphs>94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Arial</vt:lpstr>
      <vt:lpstr>Arial Narrow</vt:lpstr>
      <vt:lpstr>Calibri</vt:lpstr>
      <vt:lpstr>Calibri Light</vt:lpstr>
      <vt:lpstr>Open Sans</vt:lpstr>
      <vt:lpstr>Open Sans Bold</vt:lpstr>
      <vt:lpstr>Home Hemicycle</vt:lpstr>
      <vt:lpstr>Banner EN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RIZZI Marco</dc:creator>
  <cp:lastModifiedBy>KHOKHLOVA Krystyna</cp:lastModifiedBy>
  <cp:revision>40</cp:revision>
  <cp:lastPrinted>2026-05-22T16:39:14Z</cp:lastPrinted>
  <dcterms:created xsi:type="dcterms:W3CDTF">2025-03-06T08:45:23Z</dcterms:created>
  <dcterms:modified xsi:type="dcterms:W3CDTF">2026-07-15T15:21:13Z</dcterms:modified>
</cp:coreProperties>
</file>