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14"/>
  </p:notesMasterIdLst>
  <p:sldIdLst>
    <p:sldId id="257" r:id="rId6"/>
    <p:sldId id="596" r:id="rId7"/>
    <p:sldId id="586" r:id="rId8"/>
    <p:sldId id="597" r:id="rId9"/>
    <p:sldId id="598" r:id="rId10"/>
    <p:sldId id="272" r:id="rId11"/>
    <p:sldId id="599" r:id="rId12"/>
    <p:sldId id="295" r:id="rId1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46552D-52ED-4B0C-9F8F-8D7FED3BF3A3}" v="9" dt="2025-06-12T06:32:12.6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677" autoAdjust="0"/>
  </p:normalViewPr>
  <p:slideViewPr>
    <p:cSldViewPr snapToGrid="0">
      <p:cViewPr varScale="1">
        <p:scale>
          <a:sx n="46" d="100"/>
          <a:sy n="46" d="100"/>
        </p:scale>
        <p:origin x="103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372633-3E73-4662-A8B3-21837A483128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A9BCE-3F70-4EBE-8B46-221E358FDC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4202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A9BCE-3F70-4EBE-8B46-221E358FDCF6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8316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Organização tradicional</a:t>
            </a:r>
          </a:p>
          <a:p>
            <a:r>
              <a:rPr lang="pt-PT" dirty="0"/>
              <a:t>Tendencialmente escolas e grupos organizados por marcação</a:t>
            </a:r>
          </a:p>
          <a:p>
            <a:r>
              <a:rPr lang="pt-PT" dirty="0"/>
              <a:t>A laranja – agenda</a:t>
            </a:r>
          </a:p>
          <a:p>
            <a:r>
              <a:rPr lang="pt-PT" dirty="0"/>
              <a:t>A roxo – programação a la carte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A9BCE-3F70-4EBE-8B46-221E358FDCF6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9260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9387F-BE21-85D1-F3A2-3F0AE1A36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391C0F-2ED6-E377-05FD-1679BF5065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96FDB7-F1FB-EC60-A064-477757F329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Organização tradicional</a:t>
            </a:r>
          </a:p>
          <a:p>
            <a:r>
              <a:rPr lang="pt-PT" dirty="0"/>
              <a:t>Tendencialmente escolas e grupos organizados por marcação</a:t>
            </a:r>
          </a:p>
          <a:p>
            <a:r>
              <a:rPr lang="pt-PT" dirty="0"/>
              <a:t>A laranja – agenda</a:t>
            </a:r>
          </a:p>
          <a:p>
            <a:r>
              <a:rPr lang="pt-PT" dirty="0"/>
              <a:t>A roxo – programação a la carte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EB3CEE-CE79-82F8-084D-EBEC6C5E7D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A9BCE-3F70-4EBE-8B46-221E358FDCF6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9779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7EF27-BEB6-2832-2DA7-A885126415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3CD165-3B77-3C43-C3EC-A72374570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605760-1F28-19CB-C854-9FBBCA2DC0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Organização tradicional</a:t>
            </a:r>
          </a:p>
          <a:p>
            <a:r>
              <a:rPr lang="pt-PT" dirty="0"/>
              <a:t>Tendencialmente escolas e grupos organizados por marcação</a:t>
            </a:r>
          </a:p>
          <a:p>
            <a:r>
              <a:rPr lang="pt-PT" dirty="0"/>
              <a:t>A laranja – agenda</a:t>
            </a:r>
          </a:p>
          <a:p>
            <a:r>
              <a:rPr lang="pt-PT" dirty="0"/>
              <a:t>A roxo – programação a la carte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FA2384-E343-EF98-476F-4361B3088F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BA9BCE-3F70-4EBE-8B46-221E358FDCF6}" type="slidenum">
              <a:rPr kumimoji="0" lang="pt-P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9146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Comunidades pode ser de proximidade imediata (seniores)</a:t>
            </a:r>
          </a:p>
          <a:p>
            <a:r>
              <a:rPr lang="pt-PT" dirty="0"/>
              <a:t>Nacional – com o </a:t>
            </a:r>
            <a:r>
              <a:rPr lang="pt-PT" dirty="0" err="1"/>
              <a:t>desafiarte</a:t>
            </a:r>
            <a:endParaRPr lang="pt-PT" dirty="0"/>
          </a:p>
          <a:p>
            <a:r>
              <a:rPr lang="pt-PT" dirty="0"/>
              <a:t>É preciso definir o que são as nossas comunidades de afinidade (alvo).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A9BCE-3F70-4EBE-8B46-221E358FDCF6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97418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E658C6-6071-4FB7-8F85-C6D232AB95E5}" type="slidenum">
              <a:rPr kumimoji="0" lang="pt-P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360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528C2-4EA2-0F0C-6530-F862333DBB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3E3A7A-1F1A-1C17-F7E5-3DFC627065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E8036-D7CF-5B97-BC17-55FD9D98F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63BDB1-2787-65F9-897F-76116A417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9B644-9C4A-E420-8F22-5FB07686D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24823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F510D-DB54-E9F6-A7C2-19FA89F1B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ABEC-6810-3265-F512-0001089A77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284335-3E14-93FE-CC46-67D7BBC6D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2BA4AD-A97B-A084-C497-EF4849F66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5EA2B-47C9-1FE8-CBA4-8038849E0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6389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2A43B7-82FB-735E-E7C1-FF290C509E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1B487D-2C06-7190-A4C0-06AAFFD4B1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18C65-72DE-B467-FFE5-97CBBE61D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EC1750-4CBA-DD0D-794F-407494B13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3848E2-7E38-6DE4-0D39-609D23799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42977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FB874-266C-89A6-0A0B-857135C5B4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E7647D-18FE-B0DC-3C11-E8238E86B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97470-0E00-403C-AFAF-B6E3AA4A8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/>
              <a:t>set. 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BEBBF-608C-CF48-D5D5-2859ACE21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14BD4-1B9D-E0F2-F758-1A44FC407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23678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A8707-9A9E-75D8-6004-9F2D38457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32400C-B1F1-B5F1-718E-343909110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F158F-3C70-55F5-ED17-D2E2BA635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/>
              <a:t>set. 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033C5-C28A-BD81-2C56-453DEB638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7CFA4C-D2D8-700C-2878-D9CEC0EF0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6617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1FCB4-C6E7-9DD2-E0B9-E74273BE3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02D81-5A6F-DBC2-B0D2-A172661D31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DEFC0-63CB-B621-8C62-A1EC8E4A1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/>
              <a:t>set. 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652216-FA20-B4AA-7F84-849BB3CB2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62B63-453D-F0BF-566A-21A4B871C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1630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11941-DE6A-ABAD-34A9-348A3210B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1C49B-F28E-CE2D-9046-802B8904EC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442B07-F899-D7E1-6CC4-A35B4168C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494B57-2DC8-328C-13C5-D70B7642A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/>
              <a:t>set. 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AD06ED-7B83-7067-7A5F-32A6D17E1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702844-4BE3-658A-6F6C-E4CE9F5E8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097342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B3F58-DA32-DD7B-CDB3-844566C9D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634642-2423-EF2F-4B93-53414E6698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0B89EE-137E-1B73-9BA5-80B8EAF468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BB1977-B585-BFAD-EEA7-903D2A7B9C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10082A-3C68-AD9B-93C5-B1B6B78282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F73010-27EA-C1A4-9017-7F33896CC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/>
              <a:t>set. 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CF32A0-2942-2759-1A29-7A25FA10A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6A3268-2E73-A289-2C45-9233FF43F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7156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90D47-5CA4-B350-794A-24A5E59A0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F92C00-6166-DF3A-BB19-06FB303A7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/>
              <a:t>set. 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E08654-9FB0-3E8D-BE5F-6FEE477C5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B033D9-4BE0-8CA7-1BC9-D52629157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72619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CD71C4-934F-D4F1-6E35-13E86A0CF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/>
              <a:t>set. 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F5329D-BE10-9C4E-CCE3-A4F398B71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0A8BC2-2267-F733-4F4D-F932C13F5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328305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49854-E633-95FD-0F9F-3592928AD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847EE-A678-2683-BD3B-451206D57E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A2AAA-40C5-F23A-98F9-A96C46736B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94117D-7051-D0E9-01F5-B102A6468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/>
              <a:t>set. 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BA14E6-1538-A195-6B12-25722B265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91B59D-BEBA-BEE9-93C7-5FF1EE0FA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40892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DE9A8-1268-A29A-88F2-816E6F50F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FED12-3D10-8C9C-8DDD-B308FE8D0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AD711F-2B9F-7509-F78E-15AE75B04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FA2BFD-E1C3-DC28-C9A1-37DFF5E34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62A654-1197-DB63-5A79-2262EC2DB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540848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05B15-333B-ADC2-DCA1-8EFCE83A5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239465-8C41-E9DE-E4B8-315CF859F1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3238AE-3E8C-99CB-6B5E-24A616DC3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32C74D-4393-1FE6-EB0F-6807DE6E5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/>
              <a:t>set. 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6752B6-62D7-E55B-EAA5-CC392B48B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3B66AB-1087-C24D-144B-90AC2B123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01602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4D6CB-3708-A03F-BF8A-B51EB5FC3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B22403-AFD6-47D0-A283-D901EAA68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6E0B9-135D-2765-0EA1-EE66CD699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/>
              <a:t>set. 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B7728-A94B-F4B5-34E6-053BC1CA7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7BD93E-0234-E482-213C-3CBF48B3F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774811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8618EE-9C12-3341-E1C2-49583BF5AA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0B7FA9-D771-41F7-A3A2-E315325BAD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469646-73E2-B7A7-AF14-5EC7C1C5B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PT"/>
              <a:t>set. 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DF7B3A-37D1-8B7E-E426-DD8A2E96F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50EBB-2EB1-F448-DB61-7EDFD1E42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4996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047DA-28DE-F1BD-7378-4E9B172D0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485030-DBCF-83DA-4AFB-B977EA35C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CB66D3-3A7C-1A80-03FE-66FEF1CBA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A0F6D-7D8D-9A32-56ED-BAF530B86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C57E1-EEF0-6198-E79D-D9DC4C528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7140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81E5C-D92E-5B80-4955-63317D679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3DB38A-1114-C893-9681-B359C833DD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3E6178-058C-3049-C7E4-815603E19F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6FE02C-E955-00AA-53B6-31F3A31E6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2A94E2-A78C-37CC-C0FB-6DF0FD2E3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B7948-4B0F-626B-4BED-561FED808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7021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FBAD7-D37C-C60F-5421-AFB04CE2E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06BDD-7114-44E9-F444-07B38362E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A8F9D3-FDBB-4270-1CD4-988D3B5141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E9F4FD-C59E-8596-6A3D-437F10EA67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A3AD9C-FF59-283D-57D6-9D4A55D343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959C8A-D3C3-0A6C-9D4C-08C7BE839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E2DE29-C5A6-4853-9768-44F21EED4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6A080C-40BC-90AE-5587-6C8B4F60E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7955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88598-ECA1-C3D7-895B-3DE7C4D17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1499DE-4C96-8CC5-D140-D5956D692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BA9AE4-4A30-8069-BA4B-FCC94C71A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D72FB5-D58B-4F29-EABB-4053A718C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17337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542BF2-A308-05D2-A096-50D58EDC4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18D0CB-5F6D-1D5F-9BC9-501CEC3AC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427EB-A3A4-7BA5-F184-D393150F1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5403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43690-E779-0CFE-7EEB-F9B2C3DE1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80D0C-5C87-EEE5-AE8B-F8093D1A80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C1E4F3-B377-9056-0C34-CEA2E58D1C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321C05-A3B5-E483-0F23-0A156756C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B7EF1D-1511-1513-FDF6-A83C3399C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AA0EC-8B8D-5A20-36CF-1E715FB2B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79110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805BB-C0D1-F554-338B-0E348862C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115FC6-0110-CA66-0BFB-208E7A144B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1EAA74-8AC6-4DAA-3E06-BFD161BA6E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BFEA90-83B1-BE84-4505-2AA68213F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C489EA-6524-A756-34D1-F6C17B42D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18D505-DEB0-8B4A-0BD5-814617860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13546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5B88DA-A48A-D609-7DBF-515736D4B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993867-ABF4-160E-BBB6-063A2B27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DACE7A-041B-F91D-83B7-D49752FD31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88E121-63E9-40DF-A587-9C52B7ED4A22}" type="datetimeFigureOut">
              <a:rPr lang="pt-PT" smtClean="0"/>
              <a:t>12/06/2025</a:t>
            </a:fld>
            <a:endParaRPr lang="pt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73989-2A15-D70C-9319-8D5774BA62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72CDA-B2C5-9919-C4F6-7879B2932B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5016A7-A252-41CA-BA49-F173A80B129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339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27FF09-5E1A-9DA0-CBEF-4C4713DD9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2626F8-8A78-5B30-614A-54D03D320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34056C-BD7C-57EE-AC83-4EC9D1CA36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pt-PT"/>
              <a:t>set. 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77BF2-4F3B-F3D2-AA47-46F02A776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pt-PT"/>
              <a:t>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A0FB57-7620-424A-0C09-E8269A693B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5FE876-2968-45C9-A7F0-A80D38DD68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71179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projeto12f.wixsite.com/humanidades12f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46" name="Rectangle 14345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1" name="Rectangle 7">
            <a:extLst>
              <a:ext uri="{FF2B5EF4-FFF2-40B4-BE49-F238E27FC236}">
                <a16:creationId xmlns:a16="http://schemas.microsoft.com/office/drawing/2014/main" id="{C181BD37-8F10-455F-9EEC-A655BB46D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3810" y="2960716"/>
            <a:ext cx="4036334" cy="2387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Where 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pt-PT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and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pt-PT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How</a:t>
            </a:r>
            <a:br>
              <a:rPr lang="en-US" altLang="pt-PT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altLang="pt-PT" sz="38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4348" name="Group 14347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349" name="Rectangle 14348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50" name="Rectangle 1434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51" name="Rectangle 1435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53" name="Rectangle 14352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55" name="Rectangle 14354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CA11FE-2B7D-EFAB-1502-B5354D9BF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2492" y="1081423"/>
            <a:ext cx="5536001" cy="4636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A3C210E6-A35A-4F68-8D60-801A019C75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58535C-0B60-197B-2B75-E9A1BD0818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657" b="1"/>
          <a:stretch/>
        </p:blipFill>
        <p:spPr>
          <a:xfrm>
            <a:off x="313638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983496-6F70-7B4F-391A-422C51B359A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606"/>
          <a:stretch/>
        </p:blipFill>
        <p:spPr>
          <a:xfrm>
            <a:off x="7381690" y="3456433"/>
            <a:ext cx="4810310" cy="3401568"/>
          </a:xfrm>
          <a:custGeom>
            <a:avLst/>
            <a:gdLst/>
            <a:ahLst/>
            <a:cxnLst/>
            <a:rect l="l" t="t" r="r" b="b"/>
            <a:pathLst>
              <a:path w="4810310" h="3401568">
                <a:moveTo>
                  <a:pt x="781270" y="0"/>
                </a:moveTo>
                <a:lnTo>
                  <a:pt x="4810310" y="0"/>
                </a:lnTo>
                <a:lnTo>
                  <a:pt x="4810310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13E166-869D-E257-98D8-42EF802DC16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346"/>
          <a:stretch/>
        </p:blipFill>
        <p:spPr>
          <a:xfrm>
            <a:off x="3189428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 useBgFill="1">
        <p:nvSpPr>
          <p:cNvPr id="29" name="Freeform: Shape 28">
            <a:extLst>
              <a:ext uri="{FF2B5EF4-FFF2-40B4-BE49-F238E27FC236}">
                <a16:creationId xmlns:a16="http://schemas.microsoft.com/office/drawing/2014/main" id="{AC0D06B0-F19C-459E-B221-A34B506FB5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1" name="Freeform: Shape 30">
            <a:extLst>
              <a:ext uri="{FF2B5EF4-FFF2-40B4-BE49-F238E27FC236}">
                <a16:creationId xmlns:a16="http://schemas.microsoft.com/office/drawing/2014/main" id="{345B26DA-1C6B-4C66-81C9-9C1877FC2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409529B-9B56-4F10-BE4D-F934DB89E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F06BD-962B-F3BF-B846-DDAA3A8755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5" y="2258568"/>
            <a:ext cx="3185793" cy="39227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3200" b="1" dirty="0"/>
              <a:t>COLLECTIONS</a:t>
            </a:r>
            <a:r>
              <a:rPr lang="pt-PT" sz="3200" dirty="0"/>
              <a:t>:</a:t>
            </a:r>
          </a:p>
          <a:p>
            <a:pPr marL="0" indent="0">
              <a:buNone/>
            </a:pPr>
            <a:r>
              <a:rPr lang="pt-PT" sz="3200" dirty="0" err="1"/>
              <a:t>Knowledge</a:t>
            </a:r>
            <a:endParaRPr lang="pt-PT" sz="3200" dirty="0"/>
          </a:p>
          <a:p>
            <a:pPr marL="0" indent="0">
              <a:buNone/>
            </a:pPr>
            <a:r>
              <a:rPr lang="pt-PT" sz="3200" dirty="0" err="1"/>
              <a:t>and</a:t>
            </a:r>
            <a:r>
              <a:rPr lang="pt-PT" sz="3200" dirty="0"/>
              <a:t>…</a:t>
            </a:r>
          </a:p>
          <a:p>
            <a:pPr marL="0" indent="0">
              <a:buNone/>
            </a:pPr>
            <a:endParaRPr lang="pt-PT" sz="3200" b="1" dirty="0"/>
          </a:p>
          <a:p>
            <a:pPr marL="0" indent="0">
              <a:buNone/>
            </a:pPr>
            <a:r>
              <a:rPr lang="pt-PT" sz="3200" b="1" dirty="0"/>
              <a:t>LEARNERS:</a:t>
            </a:r>
            <a:endParaRPr lang="pt-PT" sz="3200" dirty="0"/>
          </a:p>
          <a:p>
            <a:pPr marL="0" indent="0">
              <a:buNone/>
            </a:pPr>
            <a:r>
              <a:rPr lang="pt-PT" sz="3200" dirty="0"/>
              <a:t>Participação e Inclusão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D82619-3C62-1F22-229A-F247AC63684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402" r="1" b="1"/>
          <a:stretch/>
        </p:blipFill>
        <p:spPr>
          <a:xfrm>
            <a:off x="7404372" y="10"/>
            <a:ext cx="4787628" cy="3401558"/>
          </a:xfrm>
          <a:custGeom>
            <a:avLst/>
            <a:gdLst/>
            <a:ahLst/>
            <a:cxnLst/>
            <a:rect l="l" t="t" r="r" b="b"/>
            <a:pathLst>
              <a:path w="4787628" h="3401568">
                <a:moveTo>
                  <a:pt x="0" y="0"/>
                </a:moveTo>
                <a:lnTo>
                  <a:pt x="4787628" y="0"/>
                </a:lnTo>
                <a:lnTo>
                  <a:pt x="4787628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6EAE01D2-4835-7399-4B25-C20B9D7E5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666EA45-CD86-902C-62E7-A416FFBFF1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F5953AA-1F0C-28C9-7202-ABFAB073EE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25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AD318CC-E2A8-4E27-9548-A047A7899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D1BE8F-B6C2-3240-3B8D-58E94F921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anchor="t">
            <a:normAutofit/>
          </a:bodyPr>
          <a:lstStyle/>
          <a:p>
            <a:r>
              <a:rPr lang="pt-PT" sz="3700" b="1" dirty="0">
                <a:latin typeface="+mn-lt"/>
              </a:rPr>
              <a:t>LEARNERS | </a:t>
            </a:r>
            <a:br>
              <a:rPr lang="pt-PT" sz="3700" b="1" dirty="0">
                <a:latin typeface="+mn-lt"/>
              </a:rPr>
            </a:br>
            <a:endParaRPr lang="pt-PT" sz="3700" b="1" dirty="0">
              <a:latin typeface="+mn-l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14B560F-9DD7-4302-A60B-EBD3EF59B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4415246"/>
            <a:ext cx="11982332" cy="2087795"/>
            <a:chOff x="143163" y="5763486"/>
            <a:chExt cx="11982332" cy="73955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1CEF9-9D8A-7C08-C144-AE560FBF3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6218" y="1056290"/>
            <a:ext cx="5694954" cy="4808481"/>
          </a:xfrm>
        </p:spPr>
        <p:txBody>
          <a:bodyPr anchor="t">
            <a:normAutofit/>
          </a:bodyPr>
          <a:lstStyle/>
          <a:p>
            <a:r>
              <a:rPr lang="pt-PT" dirty="0" err="1"/>
              <a:t>Institutionally</a:t>
            </a:r>
            <a:r>
              <a:rPr lang="pt-PT" dirty="0"/>
              <a:t> led</a:t>
            </a:r>
          </a:p>
          <a:p>
            <a:pPr marL="0" indent="0">
              <a:buNone/>
            </a:pPr>
            <a:r>
              <a:rPr lang="pt-PT" dirty="0" err="1"/>
              <a:t>Schools</a:t>
            </a:r>
            <a:endParaRPr lang="pt-PT" dirty="0"/>
          </a:p>
          <a:p>
            <a:pPr marL="0" indent="0">
              <a:buNone/>
            </a:pPr>
            <a:r>
              <a:rPr lang="pt-PT" dirty="0" err="1"/>
              <a:t>Other</a:t>
            </a:r>
            <a:r>
              <a:rPr lang="pt-PT" dirty="0"/>
              <a:t> </a:t>
            </a:r>
            <a:r>
              <a:rPr lang="pt-PT" dirty="0" err="1"/>
              <a:t>organised</a:t>
            </a:r>
            <a:r>
              <a:rPr lang="pt-PT" dirty="0"/>
              <a:t> </a:t>
            </a:r>
            <a:r>
              <a:rPr lang="pt-PT" dirty="0" err="1"/>
              <a:t>groups</a:t>
            </a:r>
            <a:endParaRPr lang="pt-PT" dirty="0"/>
          </a:p>
          <a:p>
            <a:pPr marL="0" indent="0">
              <a:buNone/>
            </a:pPr>
            <a:endParaRPr lang="pt-PT" dirty="0"/>
          </a:p>
          <a:p>
            <a:r>
              <a:rPr lang="pt-PT" dirty="0"/>
              <a:t>Self-</a:t>
            </a:r>
            <a:r>
              <a:rPr lang="pt-PT" dirty="0" err="1"/>
              <a:t>driven</a:t>
            </a:r>
            <a:endParaRPr lang="pt-PT" dirty="0"/>
          </a:p>
          <a:p>
            <a:pPr marL="0" indent="0">
              <a:buNone/>
            </a:pPr>
            <a:r>
              <a:rPr lang="pt-PT" dirty="0" err="1"/>
              <a:t>Families</a:t>
            </a:r>
            <a:endParaRPr lang="pt-PT" dirty="0"/>
          </a:p>
          <a:p>
            <a:pPr marL="0" indent="0">
              <a:buNone/>
            </a:pPr>
            <a:r>
              <a:rPr lang="pt-PT" dirty="0" err="1"/>
              <a:t>Children</a:t>
            </a:r>
            <a:endParaRPr lang="pt-PT" dirty="0"/>
          </a:p>
          <a:p>
            <a:pPr marL="0" indent="0">
              <a:buNone/>
            </a:pPr>
            <a:r>
              <a:rPr lang="pt-PT" dirty="0" err="1"/>
              <a:t>Adults</a:t>
            </a:r>
            <a:endParaRPr lang="pt-PT" dirty="0"/>
          </a:p>
          <a:p>
            <a:pPr marL="0" indent="0">
              <a:buNone/>
            </a:pPr>
            <a:r>
              <a:rPr lang="pt-PT" dirty="0"/>
              <a:t>Self-</a:t>
            </a:r>
            <a:r>
              <a:rPr lang="pt-PT" dirty="0" err="1"/>
              <a:t>organised</a:t>
            </a:r>
            <a:r>
              <a:rPr lang="pt-PT" dirty="0"/>
              <a:t> </a:t>
            </a:r>
            <a:r>
              <a:rPr lang="pt-PT" dirty="0" err="1"/>
              <a:t>communities</a:t>
            </a:r>
            <a:endParaRPr lang="pt-PT" dirty="0"/>
          </a:p>
          <a:p>
            <a:endParaRPr lang="pt-PT" sz="2200" dirty="0"/>
          </a:p>
        </p:txBody>
      </p:sp>
    </p:spTree>
    <p:extLst>
      <p:ext uri="{BB962C8B-B14F-4D97-AF65-F5344CB8AC3E}">
        <p14:creationId xmlns:p14="http://schemas.microsoft.com/office/powerpoint/2010/main" val="1276246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7BC06F-310B-A923-3B1B-1A313229C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BC6133C-0615-4CE4-9132-37E609A9B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D43685-2629-5118-A33B-F37FE7DE9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4" y="525982"/>
            <a:ext cx="4282983" cy="1200361"/>
          </a:xfrm>
        </p:spPr>
        <p:txBody>
          <a:bodyPr anchor="b">
            <a:normAutofit/>
          </a:bodyPr>
          <a:lstStyle/>
          <a:p>
            <a:r>
              <a:rPr lang="pt-PT" sz="3600" b="1">
                <a:latin typeface="+mn-lt"/>
              </a:rPr>
              <a:t>where | </a:t>
            </a:r>
            <a:br>
              <a:rPr lang="pt-PT" sz="3600" b="1">
                <a:latin typeface="+mn-lt"/>
              </a:rPr>
            </a:br>
            <a:endParaRPr lang="pt-PT" sz="3600" b="1"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6533" y="1944913"/>
            <a:ext cx="40233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E56ED7-31DD-A4DD-575E-7A2C3E7FE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066" y="2031101"/>
            <a:ext cx="4282984" cy="3511943"/>
          </a:xfrm>
        </p:spPr>
        <p:txBody>
          <a:bodyPr anchor="ctr">
            <a:normAutofit/>
          </a:bodyPr>
          <a:lstStyle/>
          <a:p>
            <a:r>
              <a:rPr lang="pt-PT" sz="1800"/>
              <a:t>In-galleries</a:t>
            </a:r>
          </a:p>
          <a:p>
            <a:r>
              <a:rPr lang="pt-PT" sz="1800"/>
              <a:t>Onsite</a:t>
            </a:r>
          </a:p>
          <a:p>
            <a:r>
              <a:rPr lang="pt-PT" sz="1800"/>
              <a:t>In studios</a:t>
            </a:r>
          </a:p>
          <a:p>
            <a:r>
              <a:rPr lang="pt-PT" sz="1800"/>
              <a:t>Off site</a:t>
            </a:r>
          </a:p>
          <a:p>
            <a:r>
              <a:rPr lang="pt-PT" sz="1800"/>
              <a:t>Online</a:t>
            </a:r>
          </a:p>
          <a:p>
            <a:pPr marL="0" indent="0">
              <a:buNone/>
            </a:pPr>
            <a:endParaRPr lang="pt-PT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25843" y="6053360"/>
            <a:ext cx="740664" cy="1541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904923" y="215201"/>
            <a:ext cx="740664" cy="11833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6793" y="354959"/>
            <a:ext cx="6184973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9F8BF0-2585-65FF-8DEA-D40242BBF7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344" y="650494"/>
            <a:ext cx="5488805" cy="532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12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17141F-C7F6-C0CF-AFAA-B39333247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BC6133C-0615-4CE4-9132-37E609A9B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BAE436-B9A8-1016-6130-1E23046DC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4" y="525982"/>
            <a:ext cx="4282983" cy="1200361"/>
          </a:xfrm>
        </p:spPr>
        <p:txBody>
          <a:bodyPr anchor="b">
            <a:normAutofit/>
          </a:bodyPr>
          <a:lstStyle/>
          <a:p>
            <a:r>
              <a:rPr lang="pt-PT" sz="3600" b="1">
                <a:latin typeface="+mn-lt"/>
              </a:rPr>
              <a:t>how | </a:t>
            </a:r>
            <a:br>
              <a:rPr lang="pt-PT" sz="3600" b="1">
                <a:latin typeface="+mn-lt"/>
              </a:rPr>
            </a:br>
            <a:endParaRPr lang="pt-PT" sz="3600" b="1"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6533" y="1944913"/>
            <a:ext cx="40233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82D4E-AA36-3C49-30EA-164F9A7B8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066" y="2031101"/>
            <a:ext cx="4282984" cy="3511943"/>
          </a:xfrm>
        </p:spPr>
        <p:txBody>
          <a:bodyPr anchor="ctr">
            <a:normAutofit fontScale="92500" lnSpcReduction="20000"/>
          </a:bodyPr>
          <a:lstStyle/>
          <a:p>
            <a:pPr marL="0" indent="0">
              <a:buNone/>
            </a:pPr>
            <a:r>
              <a:rPr lang="pt-PT" sz="1800" b="1" dirty="0" err="1"/>
              <a:t>Skill</a:t>
            </a:r>
            <a:r>
              <a:rPr lang="pt-PT" sz="1800" b="1" dirty="0"/>
              <a:t> </a:t>
            </a:r>
            <a:r>
              <a:rPr lang="pt-PT" sz="1800" b="1" dirty="0" err="1"/>
              <a:t>building</a:t>
            </a:r>
            <a:r>
              <a:rPr lang="pt-PT" sz="1800" b="1" dirty="0"/>
              <a:t>:</a:t>
            </a:r>
          </a:p>
          <a:p>
            <a:pPr>
              <a:buFontTx/>
              <a:buChar char="-"/>
            </a:pPr>
            <a:r>
              <a:rPr lang="pt-PT" sz="1800" dirty="0" err="1"/>
              <a:t>Critical</a:t>
            </a:r>
            <a:r>
              <a:rPr lang="pt-PT" sz="1800" dirty="0"/>
              <a:t> </a:t>
            </a:r>
            <a:r>
              <a:rPr lang="pt-PT" sz="1800" dirty="0" err="1"/>
              <a:t>observation</a:t>
            </a:r>
            <a:r>
              <a:rPr lang="pt-PT" sz="1800" dirty="0"/>
              <a:t>, </a:t>
            </a:r>
            <a:r>
              <a:rPr lang="pt-PT" sz="1800" dirty="0" err="1"/>
              <a:t>critical</a:t>
            </a:r>
            <a:r>
              <a:rPr lang="pt-PT" sz="1800" dirty="0"/>
              <a:t> </a:t>
            </a:r>
            <a:r>
              <a:rPr lang="pt-PT" sz="1800" dirty="0" err="1"/>
              <a:t>thinking</a:t>
            </a:r>
            <a:r>
              <a:rPr lang="pt-PT" sz="1800" dirty="0"/>
              <a:t> (</a:t>
            </a:r>
            <a:r>
              <a:rPr lang="pt-PT" sz="1800" dirty="0" err="1"/>
              <a:t>Housen</a:t>
            </a:r>
            <a:r>
              <a:rPr lang="pt-PT" sz="1800" dirty="0"/>
              <a:t> &amp; </a:t>
            </a:r>
            <a:r>
              <a:rPr lang="pt-PT" sz="1800" dirty="0" err="1"/>
              <a:t>Yenowine</a:t>
            </a:r>
            <a:r>
              <a:rPr lang="pt-PT" sz="1800" dirty="0"/>
              <a:t>)</a:t>
            </a:r>
          </a:p>
          <a:p>
            <a:pPr>
              <a:buFontTx/>
              <a:buChar char="-"/>
            </a:pPr>
            <a:r>
              <a:rPr lang="pt-PT" sz="1800" dirty="0"/>
              <a:t>Dialogue, </a:t>
            </a:r>
            <a:r>
              <a:rPr lang="pt-PT" sz="1800" dirty="0" err="1"/>
              <a:t>discussion</a:t>
            </a:r>
            <a:r>
              <a:rPr lang="pt-PT" sz="1800" dirty="0"/>
              <a:t>, </a:t>
            </a:r>
            <a:r>
              <a:rPr lang="pt-PT" sz="1800" dirty="0" err="1"/>
              <a:t>negotiation</a:t>
            </a:r>
            <a:endParaRPr lang="pt-PT" sz="1800" dirty="0"/>
          </a:p>
          <a:p>
            <a:pPr>
              <a:buFontTx/>
              <a:buChar char="-"/>
            </a:pPr>
            <a:r>
              <a:rPr lang="pt-PT" sz="1800" dirty="0" err="1"/>
              <a:t>Emotional</a:t>
            </a:r>
            <a:r>
              <a:rPr lang="pt-PT" sz="1800" dirty="0"/>
              <a:t> </a:t>
            </a:r>
            <a:r>
              <a:rPr lang="pt-PT" sz="1800" dirty="0" err="1"/>
              <a:t>identification</a:t>
            </a:r>
            <a:r>
              <a:rPr lang="pt-PT" sz="1800" dirty="0"/>
              <a:t> </a:t>
            </a:r>
            <a:r>
              <a:rPr lang="pt-PT" sz="1800" dirty="0" err="1"/>
              <a:t>and</a:t>
            </a:r>
            <a:r>
              <a:rPr lang="pt-PT" sz="1800" dirty="0"/>
              <a:t> dialogue</a:t>
            </a:r>
          </a:p>
          <a:p>
            <a:pPr marL="0" indent="0">
              <a:buNone/>
            </a:pPr>
            <a:endParaRPr lang="pt-PT" sz="1800" dirty="0"/>
          </a:p>
          <a:p>
            <a:pPr marL="0" indent="0">
              <a:buNone/>
            </a:pPr>
            <a:endParaRPr lang="pt-PT" sz="1800" dirty="0"/>
          </a:p>
          <a:p>
            <a:pPr>
              <a:buFontTx/>
              <a:buChar char="-"/>
            </a:pPr>
            <a:r>
              <a:rPr lang="pt-PT" sz="1800" dirty="0" err="1"/>
              <a:t>Beyond</a:t>
            </a:r>
            <a:r>
              <a:rPr lang="pt-PT" sz="1800" dirty="0"/>
              <a:t> </a:t>
            </a:r>
            <a:r>
              <a:rPr lang="pt-PT" sz="1800" dirty="0" err="1"/>
              <a:t>the</a:t>
            </a:r>
            <a:r>
              <a:rPr lang="pt-PT" sz="1800" dirty="0"/>
              <a:t> </a:t>
            </a:r>
            <a:r>
              <a:rPr lang="pt-PT" sz="1800" dirty="0" err="1"/>
              <a:t>guided</a:t>
            </a:r>
            <a:r>
              <a:rPr lang="pt-PT" sz="1800" dirty="0"/>
              <a:t> tour </a:t>
            </a:r>
          </a:p>
          <a:p>
            <a:pPr>
              <a:buFontTx/>
              <a:buChar char="-"/>
            </a:pPr>
            <a:r>
              <a:rPr lang="pt-PT" sz="1800" dirty="0" err="1"/>
              <a:t>Participatory</a:t>
            </a:r>
            <a:r>
              <a:rPr lang="pt-PT" sz="1800" dirty="0"/>
              <a:t> </a:t>
            </a:r>
            <a:r>
              <a:rPr lang="pt-PT" sz="1800" dirty="0" err="1"/>
              <a:t>and</a:t>
            </a:r>
            <a:r>
              <a:rPr lang="pt-PT" sz="1800" dirty="0"/>
              <a:t> </a:t>
            </a:r>
            <a:r>
              <a:rPr lang="pt-PT" sz="1800" dirty="0" err="1"/>
              <a:t>co-creation</a:t>
            </a:r>
            <a:r>
              <a:rPr lang="pt-PT" sz="1800" dirty="0"/>
              <a:t> </a:t>
            </a:r>
          </a:p>
          <a:p>
            <a:pPr>
              <a:buFontTx/>
              <a:buChar char="-"/>
            </a:pPr>
            <a:r>
              <a:rPr lang="pt-PT" sz="1800" dirty="0"/>
              <a:t>Digital </a:t>
            </a:r>
            <a:r>
              <a:rPr lang="pt-PT" sz="1800" dirty="0" err="1"/>
              <a:t>tools</a:t>
            </a:r>
            <a:r>
              <a:rPr lang="pt-PT" sz="1800" dirty="0"/>
              <a:t> </a:t>
            </a:r>
          </a:p>
          <a:p>
            <a:pPr>
              <a:buFontTx/>
              <a:buChar char="-"/>
            </a:pPr>
            <a:r>
              <a:rPr lang="pt-PT" sz="1800" dirty="0"/>
              <a:t>Open-</a:t>
            </a:r>
            <a:r>
              <a:rPr lang="pt-PT" sz="1800" dirty="0" err="1"/>
              <a:t>ended</a:t>
            </a:r>
            <a:r>
              <a:rPr lang="pt-PT" sz="1800" dirty="0"/>
              <a:t> </a:t>
            </a:r>
            <a:r>
              <a:rPr lang="pt-PT" sz="1800" dirty="0" err="1"/>
              <a:t>questions</a:t>
            </a:r>
            <a:endParaRPr lang="pt-PT" sz="1800" dirty="0"/>
          </a:p>
          <a:p>
            <a:pPr marL="0" indent="0">
              <a:buNone/>
            </a:pPr>
            <a:endParaRPr lang="pt-PT" sz="18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25843" y="6053360"/>
            <a:ext cx="740664" cy="1541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904923" y="215201"/>
            <a:ext cx="740664" cy="11833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6793" y="354959"/>
            <a:ext cx="6184973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3920C0-1BFB-1B87-E211-A5D46C549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738" y="1399038"/>
            <a:ext cx="5628018" cy="382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447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95E1FD92-31B9-4273-BECA-D837FFFC53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161A85-46EE-0FF0-B04E-2296A00CE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9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Skill building through projects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A7DD5E-6AED-92FF-B3E7-05E6319DDF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39" r="3" b="3"/>
          <a:stretch/>
        </p:blipFill>
        <p:spPr>
          <a:xfrm>
            <a:off x="561862" y="883463"/>
            <a:ext cx="3719192" cy="2542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0923E7-0368-2362-BEB0-FC13E4CCDA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01" r="10948" b="1"/>
          <a:stretch/>
        </p:blipFill>
        <p:spPr>
          <a:xfrm>
            <a:off x="4416141" y="883463"/>
            <a:ext cx="3721608" cy="25420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7449DB-DCB9-61B2-7479-93AD3C68299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8868"/>
          <a:stretch/>
        </p:blipFill>
        <p:spPr>
          <a:xfrm>
            <a:off x="556436" y="3548347"/>
            <a:ext cx="3719192" cy="25420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4007B8-B8F6-C2E9-BA5C-2FF6732CA01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8498" r="-1" b="-1"/>
          <a:stretch/>
        </p:blipFill>
        <p:spPr>
          <a:xfrm>
            <a:off x="4416141" y="3548348"/>
            <a:ext cx="3721608" cy="2542032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361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FB112-8C9E-AA5A-9F18-2447A05D3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7F3075D2-5CB0-B138-4548-350BFA364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86" y="-403762"/>
            <a:ext cx="11884827" cy="74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9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9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6BBCD7-6660-D248-E71B-7C28B7874349}"/>
              </a:ext>
            </a:extLst>
          </p:cNvPr>
          <p:cNvSpPr/>
          <p:nvPr/>
        </p:nvSpPr>
        <p:spPr>
          <a:xfrm>
            <a:off x="2805341" y="5934670"/>
            <a:ext cx="6581314" cy="923330"/>
          </a:xfrm>
          <a:prstGeom prst="rect">
            <a:avLst/>
          </a:prstGeom>
          <a:solidFill>
            <a:srgbClr val="C5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BF2DE8-426C-1060-CE3D-11339B12B683}"/>
              </a:ext>
            </a:extLst>
          </p:cNvPr>
          <p:cNvSpPr txBox="1"/>
          <p:nvPr/>
        </p:nvSpPr>
        <p:spPr>
          <a:xfrm>
            <a:off x="2805344" y="5999195"/>
            <a:ext cx="6581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Excerto do projeto “O Ano da Morte de </a:t>
            </a:r>
            <a:r>
              <a:rPr kumimoji="0" lang="pt-P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Tutankhamon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 panose="02040604050505020304" pitchFamily="18" charset="0"/>
                <a:ea typeface="+mn-ea"/>
                <a:cs typeface="+mn-cs"/>
              </a:rPr>
              <a:t>Agrupamento Escolas Dr. Azevedo Neves – AGAN, Amadora (secundário)</a:t>
            </a:r>
          </a:p>
        </p:txBody>
      </p:sp>
      <p:pic>
        <p:nvPicPr>
          <p:cNvPr id="9" name="Infinitamente mais além AGAN shorter">
            <a:hlinkClick r:id="" action="ppaction://media"/>
            <a:extLst>
              <a:ext uri="{FF2B5EF4-FFF2-40B4-BE49-F238E27FC236}">
                <a16:creationId xmlns:a16="http://schemas.microsoft.com/office/drawing/2014/main" id="{4796D32F-E181-40DC-1429-1469F44E5C2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3641" y="1010243"/>
            <a:ext cx="8604714" cy="483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9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aa9091-b2fe-4878-9b6f-2ee53b8ce989" xsi:nil="true"/>
    <lcf76f155ced4ddcb4097134ff3c332f xmlns="dc716b95-a80b-45e5-a917-2e6d50f3dd4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7A838AC2B46EA48B7E959154F817C66" ma:contentTypeVersion="18" ma:contentTypeDescription="Criar um novo documento." ma:contentTypeScope="" ma:versionID="567214e8ca8a33d707f17b7851bd8572">
  <xsd:schema xmlns:xsd="http://www.w3.org/2001/XMLSchema" xmlns:xs="http://www.w3.org/2001/XMLSchema" xmlns:p="http://schemas.microsoft.com/office/2006/metadata/properties" xmlns:ns2="dc716b95-a80b-45e5-a917-2e6d50f3dd42" xmlns:ns3="34aa9091-b2fe-4878-9b6f-2ee53b8ce989" targetNamespace="http://schemas.microsoft.com/office/2006/metadata/properties" ma:root="true" ma:fieldsID="de1905176b1daea2cff8b4dbf448b95b" ns2:_="" ns3:_="">
    <xsd:import namespace="dc716b95-a80b-45e5-a917-2e6d50f3dd42"/>
    <xsd:import namespace="34aa9091-b2fe-4878-9b6f-2ee53b8ce9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716b95-a80b-45e5-a917-2e6d50f3dd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m" ma:readOnly="false" ma:fieldId="{5cf76f15-5ced-4ddc-b409-7134ff3c332f}" ma:taxonomyMulti="true" ma:sspId="a1731373-7229-4174-9f7a-0d07ae6221d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aa9091-b2fe-4878-9b6f-2ee53b8ce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084059-c310-4a07-9af6-2ab9b4968f6d}" ma:internalName="TaxCatchAll" ma:showField="CatchAllData" ma:web="34aa9091-b2fe-4878-9b6f-2ee53b8ce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A3C6779-A164-440D-B501-08C91AE7E987}">
  <ds:schemaRefs>
    <ds:schemaRef ds:uri="http://schemas.microsoft.com/office/2006/metadata/properties"/>
    <ds:schemaRef ds:uri="http://schemas.microsoft.com/office/infopath/2007/PartnerControls"/>
    <ds:schemaRef ds:uri="34aa9091-b2fe-4878-9b6f-2ee53b8ce989"/>
    <ds:schemaRef ds:uri="dc716b95-a80b-45e5-a917-2e6d50f3dd42"/>
  </ds:schemaRefs>
</ds:datastoreItem>
</file>

<file path=customXml/itemProps2.xml><?xml version="1.0" encoding="utf-8"?>
<ds:datastoreItem xmlns:ds="http://schemas.openxmlformats.org/officeDocument/2006/customXml" ds:itemID="{68356EA0-842C-4314-916E-5D1D1EC882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716b95-a80b-45e5-a917-2e6d50f3dd42"/>
    <ds:schemaRef ds:uri="34aa9091-b2fe-4878-9b6f-2ee53b8ce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FCB1B6-36FC-4250-8B10-EE8E1B48F7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</Words>
  <Application>Microsoft Office PowerPoint</Application>
  <PresentationFormat>Widescreen</PresentationFormat>
  <Paragraphs>60</Paragraphs>
  <Slides>8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Century</vt:lpstr>
      <vt:lpstr>Office Theme</vt:lpstr>
      <vt:lpstr>1_Office Theme</vt:lpstr>
      <vt:lpstr>PowerPoint Presentation</vt:lpstr>
      <vt:lpstr>PowerPoint Presentation</vt:lpstr>
      <vt:lpstr>LEARNERS |  </vt:lpstr>
      <vt:lpstr>where |  </vt:lpstr>
      <vt:lpstr>how |  </vt:lpstr>
      <vt:lpstr>Skill building through projects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Diana Lopes Pereira</dc:creator>
  <cp:lastModifiedBy>Inês Brandão</cp:lastModifiedBy>
  <cp:revision>16</cp:revision>
  <dcterms:created xsi:type="dcterms:W3CDTF">2024-09-27T11:00:47Z</dcterms:created>
  <dcterms:modified xsi:type="dcterms:W3CDTF">2025-06-12T06:33:20Z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0x010100F7A838AC2B46EA48B7E959154F817C66</vt:lpwstr>
  </property>
  <property fmtid="{D5CDD505-2E9C-101B-9397-08002B2CF9AE}" pid="3" name="MediaServiceImageTags">
    <vt:lpwstr/>
  </property>
</Properties>
</file>