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0" r:id="rId4"/>
  </p:sldMasterIdLst>
  <p:notesMasterIdLst>
    <p:notesMasterId r:id="rId50"/>
  </p:notesMasterIdLst>
  <p:sldIdLst>
    <p:sldId id="748" r:id="rId5"/>
    <p:sldId id="749" r:id="rId6"/>
    <p:sldId id="758" r:id="rId7"/>
    <p:sldId id="752" r:id="rId8"/>
    <p:sldId id="751" r:id="rId9"/>
    <p:sldId id="759" r:id="rId10"/>
    <p:sldId id="760" r:id="rId11"/>
    <p:sldId id="307" r:id="rId12"/>
    <p:sldId id="753" r:id="rId13"/>
    <p:sldId id="756" r:id="rId14"/>
    <p:sldId id="755" r:id="rId15"/>
    <p:sldId id="750" r:id="rId16"/>
    <p:sldId id="301" r:id="rId17"/>
    <p:sldId id="754" r:id="rId18"/>
    <p:sldId id="346" r:id="rId19"/>
    <p:sldId id="717" r:id="rId20"/>
    <p:sldId id="723" r:id="rId21"/>
    <p:sldId id="718" r:id="rId22"/>
    <p:sldId id="725" r:id="rId23"/>
    <p:sldId id="726" r:id="rId24"/>
    <p:sldId id="727" r:id="rId25"/>
    <p:sldId id="728" r:id="rId26"/>
    <p:sldId id="309" r:id="rId27"/>
    <p:sldId id="316" r:id="rId28"/>
    <p:sldId id="317" r:id="rId29"/>
    <p:sldId id="318" r:id="rId30"/>
    <p:sldId id="709" r:id="rId31"/>
    <p:sldId id="711" r:id="rId32"/>
    <p:sldId id="710" r:id="rId33"/>
    <p:sldId id="349" r:id="rId34"/>
    <p:sldId id="319" r:id="rId35"/>
    <p:sldId id="315" r:id="rId36"/>
    <p:sldId id="326" r:id="rId37"/>
    <p:sldId id="737" r:id="rId38"/>
    <p:sldId id="738" r:id="rId39"/>
    <p:sldId id="765" r:id="rId40"/>
    <p:sldId id="741" r:id="rId41"/>
    <p:sldId id="742" r:id="rId42"/>
    <p:sldId id="743" r:id="rId43"/>
    <p:sldId id="744" r:id="rId44"/>
    <p:sldId id="762" r:id="rId45"/>
    <p:sldId id="763" r:id="rId46"/>
    <p:sldId id="757" r:id="rId47"/>
    <p:sldId id="761" r:id="rId48"/>
    <p:sldId id="705" r:id="rId49"/>
  </p:sldIdLst>
  <p:sldSz cx="12192000" cy="6858000"/>
  <p:notesSz cx="6858000" cy="9144000"/>
  <p:embeddedFontLst>
    <p:embeddedFont>
      <p:font typeface="Barlow" panose="00000500000000000000" pitchFamily="2" charset="0"/>
      <p:regular r:id="rId51"/>
      <p:bold r:id="rId52"/>
      <p:italic r:id="rId53"/>
      <p:boldItalic r:id="rId54"/>
    </p:embeddedFont>
    <p:embeddedFont>
      <p:font typeface="Barlow Medium" panose="00000600000000000000" pitchFamily="2" charset="0"/>
      <p:regular r:id="rId55"/>
      <p:italic r:id="rId56"/>
    </p:embeddedFont>
    <p:embeddedFont>
      <p:font typeface="Noto Sans" panose="020B0502040504020204" pitchFamily="34" charset="0"/>
      <p:regular r:id="rId57"/>
      <p:bold r:id="rId58"/>
      <p:italic r:id="rId59"/>
      <p:boldItalic r:id="rId60"/>
    </p:embeddedFont>
  </p:embeddedFontLst>
  <p:custDataLst>
    <p:tags r:id="rId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9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789" autoAdjust="0"/>
  </p:normalViewPr>
  <p:slideViewPr>
    <p:cSldViewPr snapToGrid="0" showGuides="1">
      <p:cViewPr varScale="1">
        <p:scale>
          <a:sx n="52" d="100"/>
          <a:sy n="52" d="100"/>
        </p:scale>
        <p:origin x="1096" y="40"/>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1.xml"/><Relationship Id="rId61" Type="http://schemas.openxmlformats.org/officeDocument/2006/relationships/tags" Target="tags/tag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9.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7.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90BA61-FD59-5842-A114-FEBD27628334}" type="datetimeFigureOut">
              <a:rPr lang="nl-NL" smtClean="0"/>
              <a:t>12-6-2025</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91E827-6727-8D4F-A508-F7DA0615D068}" type="slidenum">
              <a:rPr lang="nl-NL" smtClean="0"/>
              <a:t>‹nr.›</a:t>
            </a:fld>
            <a:endParaRPr lang="nl-NL"/>
          </a:p>
        </p:txBody>
      </p:sp>
    </p:spTree>
    <p:extLst>
      <p:ext uri="{BB962C8B-B14F-4D97-AF65-F5344CB8AC3E}">
        <p14:creationId xmlns:p14="http://schemas.microsoft.com/office/powerpoint/2010/main" val="2606151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1</a:t>
            </a:fld>
            <a:endParaRPr lang="nl-NL"/>
          </a:p>
        </p:txBody>
      </p:sp>
    </p:spTree>
    <p:extLst>
      <p:ext uri="{BB962C8B-B14F-4D97-AF65-F5344CB8AC3E}">
        <p14:creationId xmlns:p14="http://schemas.microsoft.com/office/powerpoint/2010/main" val="1392625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26</a:t>
            </a:fld>
            <a:endParaRPr lang="nl-NL"/>
          </a:p>
        </p:txBody>
      </p:sp>
    </p:spTree>
    <p:extLst>
      <p:ext uri="{BB962C8B-B14F-4D97-AF65-F5344CB8AC3E}">
        <p14:creationId xmlns:p14="http://schemas.microsoft.com/office/powerpoint/2010/main" val="1023591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Hoe verhoudt 37 zich tot de website</a:t>
            </a:r>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37</a:t>
            </a:fld>
            <a:endParaRPr lang="nl-NL"/>
          </a:p>
        </p:txBody>
      </p:sp>
    </p:spTree>
    <p:extLst>
      <p:ext uri="{BB962C8B-B14F-4D97-AF65-F5344CB8AC3E}">
        <p14:creationId xmlns:p14="http://schemas.microsoft.com/office/powerpoint/2010/main" val="2898464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Edwin joe </a:t>
            </a:r>
            <a:r>
              <a:rPr lang="nl-NL" dirty="0" err="1"/>
              <a:t>mken</a:t>
            </a:r>
            <a:r>
              <a:rPr lang="nl-NL" dirty="0"/>
              <a:t> we dit logisch met de rest</a:t>
            </a:r>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39</a:t>
            </a:fld>
            <a:endParaRPr lang="nl-NL"/>
          </a:p>
        </p:txBody>
      </p:sp>
    </p:spTree>
    <p:extLst>
      <p:ext uri="{BB962C8B-B14F-4D97-AF65-F5344CB8AC3E}">
        <p14:creationId xmlns:p14="http://schemas.microsoft.com/office/powerpoint/2010/main" val="3605815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Nieuwe mogelijkheden: ontdekken van trends over langere tijd, statistische analyse over kwantitatieve data etc. </a:t>
            </a:r>
          </a:p>
          <a:p>
            <a:r>
              <a:rPr lang="nl-NL" dirty="0"/>
              <a:t>Nieuwe onderzoeksmethoden uit de digitale geesteswetenschappen maken het mogelijk om veel bronnen tegelijkertijd te doorzoeken</a:t>
            </a:r>
          </a:p>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40</a:t>
            </a:fld>
            <a:endParaRPr lang="nl-NL"/>
          </a:p>
        </p:txBody>
      </p:sp>
    </p:spTree>
    <p:extLst>
      <p:ext uri="{BB962C8B-B14F-4D97-AF65-F5344CB8AC3E}">
        <p14:creationId xmlns:p14="http://schemas.microsoft.com/office/powerpoint/2010/main" val="2721893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41</a:t>
            </a:fld>
            <a:endParaRPr lang="nl-NL"/>
          </a:p>
        </p:txBody>
      </p:sp>
    </p:spTree>
    <p:extLst>
      <p:ext uri="{BB962C8B-B14F-4D97-AF65-F5344CB8AC3E}">
        <p14:creationId xmlns:p14="http://schemas.microsoft.com/office/powerpoint/2010/main" val="2498077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42</a:t>
            </a:fld>
            <a:endParaRPr lang="nl-NL"/>
          </a:p>
        </p:txBody>
      </p:sp>
    </p:spTree>
    <p:extLst>
      <p:ext uri="{BB962C8B-B14F-4D97-AF65-F5344CB8AC3E}">
        <p14:creationId xmlns:p14="http://schemas.microsoft.com/office/powerpoint/2010/main" val="366399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43</a:t>
            </a:fld>
            <a:endParaRPr lang="nl-NL"/>
          </a:p>
        </p:txBody>
      </p:sp>
    </p:spTree>
    <p:extLst>
      <p:ext uri="{BB962C8B-B14F-4D97-AF65-F5344CB8AC3E}">
        <p14:creationId xmlns:p14="http://schemas.microsoft.com/office/powerpoint/2010/main" val="694778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44</a:t>
            </a:fld>
            <a:endParaRPr lang="nl-NL"/>
          </a:p>
        </p:txBody>
      </p:sp>
    </p:spTree>
    <p:extLst>
      <p:ext uri="{BB962C8B-B14F-4D97-AF65-F5344CB8AC3E}">
        <p14:creationId xmlns:p14="http://schemas.microsoft.com/office/powerpoint/2010/main" val="466328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7591E827-6727-8D4F-A508-F7DA0615D068}" type="slidenum">
              <a:rPr lang="nl-NL" smtClean="0"/>
              <a:t>45</a:t>
            </a:fld>
            <a:endParaRPr lang="nl-NL"/>
          </a:p>
        </p:txBody>
      </p:sp>
    </p:spTree>
    <p:extLst>
      <p:ext uri="{BB962C8B-B14F-4D97-AF65-F5344CB8AC3E}">
        <p14:creationId xmlns:p14="http://schemas.microsoft.com/office/powerpoint/2010/main" val="1901770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2</a:t>
            </a:fld>
            <a:endParaRPr lang="nl-NL"/>
          </a:p>
        </p:txBody>
      </p:sp>
    </p:spTree>
    <p:extLst>
      <p:ext uri="{BB962C8B-B14F-4D97-AF65-F5344CB8AC3E}">
        <p14:creationId xmlns:p14="http://schemas.microsoft.com/office/powerpoint/2010/main" val="3108466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5F7D0-0984-D115-446E-7D6FC90E521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DA02D8A-E247-8412-8F6F-ACC06B63C2E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E47AD96-F5D0-DF9E-DE22-1CC504503BA5}"/>
              </a:ext>
            </a:extLst>
          </p:cNvPr>
          <p:cNvSpPr>
            <a:spLocks noGrp="1"/>
          </p:cNvSpPr>
          <p:nvPr>
            <p:ph type="body" idx="1"/>
          </p:nvPr>
        </p:nvSpPr>
        <p:spPr/>
        <p:txBody>
          <a:bodyPr/>
          <a:lstStyle/>
          <a:p>
            <a:r>
              <a:rPr lang="nl-NL" dirty="0"/>
              <a:t>Centraal Depot van Justitie, met het kaartensysteem dat gebruikt wordt om dossiers terug te vinden. Deze kaarten zijn ook gedigitaliseerd en zullen we ook op de website presenteren. Stofjassen helaas niet meer verkrijgbaar.</a:t>
            </a:r>
          </a:p>
        </p:txBody>
      </p:sp>
      <p:sp>
        <p:nvSpPr>
          <p:cNvPr id="4" name="Tijdelijke aanduiding voor dianummer 3">
            <a:extLst>
              <a:ext uri="{FF2B5EF4-FFF2-40B4-BE49-F238E27FC236}">
                <a16:creationId xmlns:a16="http://schemas.microsoft.com/office/drawing/2014/main" id="{A1EC0A44-09AD-60F5-233F-DC664F103505}"/>
              </a:ext>
            </a:extLst>
          </p:cNvPr>
          <p:cNvSpPr>
            <a:spLocks noGrp="1"/>
          </p:cNvSpPr>
          <p:nvPr>
            <p:ph type="sldNum" sz="quarter" idx="5"/>
          </p:nvPr>
        </p:nvSpPr>
        <p:spPr/>
        <p:txBody>
          <a:bodyPr/>
          <a:lstStyle/>
          <a:p>
            <a:fld id="{7591E827-6727-8D4F-A508-F7DA0615D068}" type="slidenum">
              <a:rPr lang="nl-NL" smtClean="0"/>
              <a:t>6</a:t>
            </a:fld>
            <a:endParaRPr lang="nl-NL"/>
          </a:p>
        </p:txBody>
      </p:sp>
    </p:spTree>
    <p:extLst>
      <p:ext uri="{BB962C8B-B14F-4D97-AF65-F5344CB8AC3E}">
        <p14:creationId xmlns:p14="http://schemas.microsoft.com/office/powerpoint/2010/main" val="652986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38B84-D0C3-05C6-1914-AE0B69FEADE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4859BC5-2BB2-A93A-64A5-7DDF2453173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C52AF68-6277-DFBD-16F4-3721EBB9CDFB}"/>
              </a:ext>
            </a:extLst>
          </p:cNvPr>
          <p:cNvSpPr>
            <a:spLocks noGrp="1"/>
          </p:cNvSpPr>
          <p:nvPr>
            <p:ph type="body" idx="1"/>
          </p:nvPr>
        </p:nvSpPr>
        <p:spPr/>
        <p:txBody>
          <a:bodyPr/>
          <a:lstStyle/>
          <a:p>
            <a:r>
              <a:rPr lang="nl-NL" dirty="0"/>
              <a:t>Standaard grap: de oude zoekfunctie</a:t>
            </a:r>
          </a:p>
        </p:txBody>
      </p:sp>
      <p:sp>
        <p:nvSpPr>
          <p:cNvPr id="4" name="Tijdelijke aanduiding voor dianummer 3">
            <a:extLst>
              <a:ext uri="{FF2B5EF4-FFF2-40B4-BE49-F238E27FC236}">
                <a16:creationId xmlns:a16="http://schemas.microsoft.com/office/drawing/2014/main" id="{DDBB11EF-3767-7B73-D63D-6CA4F4C9A3F8}"/>
              </a:ext>
            </a:extLst>
          </p:cNvPr>
          <p:cNvSpPr>
            <a:spLocks noGrp="1"/>
          </p:cNvSpPr>
          <p:nvPr>
            <p:ph type="sldNum" sz="quarter" idx="5"/>
          </p:nvPr>
        </p:nvSpPr>
        <p:spPr/>
        <p:txBody>
          <a:bodyPr/>
          <a:lstStyle/>
          <a:p>
            <a:fld id="{7591E827-6727-8D4F-A508-F7DA0615D068}" type="slidenum">
              <a:rPr lang="nl-NL" smtClean="0"/>
              <a:t>7</a:t>
            </a:fld>
            <a:endParaRPr lang="nl-NL"/>
          </a:p>
        </p:txBody>
      </p:sp>
    </p:spTree>
    <p:extLst>
      <p:ext uri="{BB962C8B-B14F-4D97-AF65-F5344CB8AC3E}">
        <p14:creationId xmlns:p14="http://schemas.microsoft.com/office/powerpoint/2010/main" val="1350954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CABR bestaat uit heel veel verschillende documenten. Dit kunnen zijn processtukken of bewijsstukken die in beslag zijn genomen of soms afkomstig zijn uit het NSB-archief. Dus brieven, </a:t>
            </a:r>
            <a:r>
              <a:rPr lang="nl-NL" dirty="0" err="1"/>
              <a:t>lidmaatschapkaarten</a:t>
            </a:r>
            <a:r>
              <a:rPr lang="nl-NL" dirty="0"/>
              <a:t>, zakboekjes, </a:t>
            </a:r>
            <a:r>
              <a:rPr lang="nl-NL" dirty="0" err="1"/>
              <a:t>karthotheekkaarten</a:t>
            </a:r>
            <a:r>
              <a:rPr lang="nl-NL" dirty="0"/>
              <a:t>, </a:t>
            </a:r>
            <a:r>
              <a:rPr lang="nl-NL" dirty="0" err="1"/>
              <a:t>etc</a:t>
            </a:r>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8</a:t>
            </a:fld>
            <a:endParaRPr lang="nl-NL"/>
          </a:p>
        </p:txBody>
      </p:sp>
    </p:spTree>
    <p:extLst>
      <p:ext uri="{BB962C8B-B14F-4D97-AF65-F5344CB8AC3E}">
        <p14:creationId xmlns:p14="http://schemas.microsoft.com/office/powerpoint/2010/main" val="3897277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2A4E8-0009-45F3-1EBB-274C16541F9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5841C7B-F3F1-5BC4-D8AC-C65F03A59BA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3F9798A-C835-FEB5-C331-18284E2945A2}"/>
              </a:ext>
            </a:extLst>
          </p:cNvPr>
          <p:cNvSpPr>
            <a:spLocks noGrp="1"/>
          </p:cNvSpPr>
          <p:nvPr>
            <p:ph type="body" idx="1"/>
          </p:nvPr>
        </p:nvSpPr>
        <p:spPr/>
        <p:txBody>
          <a:bodyPr/>
          <a:lstStyle/>
          <a:p>
            <a:endParaRPr lang="nl-NL" dirty="0"/>
          </a:p>
          <a:p>
            <a:endParaRPr lang="nl-NL" dirty="0"/>
          </a:p>
        </p:txBody>
      </p:sp>
      <p:sp>
        <p:nvSpPr>
          <p:cNvPr id="4" name="Tijdelijke aanduiding voor dianummer 3">
            <a:extLst>
              <a:ext uri="{FF2B5EF4-FFF2-40B4-BE49-F238E27FC236}">
                <a16:creationId xmlns:a16="http://schemas.microsoft.com/office/drawing/2014/main" id="{2D09F67A-1C81-4A9E-E9FD-DC474CF09A1F}"/>
              </a:ext>
            </a:extLst>
          </p:cNvPr>
          <p:cNvSpPr>
            <a:spLocks noGrp="1"/>
          </p:cNvSpPr>
          <p:nvPr>
            <p:ph type="sldNum" sz="quarter" idx="5"/>
          </p:nvPr>
        </p:nvSpPr>
        <p:spPr/>
        <p:txBody>
          <a:bodyPr/>
          <a:lstStyle/>
          <a:p>
            <a:fld id="{7591E827-6727-8D4F-A508-F7DA0615D068}" type="slidenum">
              <a:rPr lang="nl-NL" smtClean="0"/>
              <a:t>10</a:t>
            </a:fld>
            <a:endParaRPr lang="nl-NL"/>
          </a:p>
        </p:txBody>
      </p:sp>
    </p:spTree>
    <p:extLst>
      <p:ext uri="{BB962C8B-B14F-4D97-AF65-F5344CB8AC3E}">
        <p14:creationId xmlns:p14="http://schemas.microsoft.com/office/powerpoint/2010/main" val="426626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12</a:t>
            </a:fld>
            <a:endParaRPr lang="nl-NL"/>
          </a:p>
        </p:txBody>
      </p:sp>
    </p:spTree>
    <p:extLst>
      <p:ext uri="{BB962C8B-B14F-4D97-AF65-F5344CB8AC3E}">
        <p14:creationId xmlns:p14="http://schemas.microsoft.com/office/powerpoint/2010/main" val="2711877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Blangrijk</a:t>
            </a:r>
            <a:r>
              <a:rPr lang="nl-NL" dirty="0"/>
              <a:t> hoe scholieren het archief zien en ook kunnen </a:t>
            </a:r>
            <a:r>
              <a:rPr lang="nl-NL" dirty="0" err="1"/>
              <a:t>interorreteren</a:t>
            </a:r>
            <a:r>
              <a:rPr lang="nl-NL" dirty="0"/>
              <a:t> en onderzoek kunnen uitvoeren is de basis</a:t>
            </a:r>
          </a:p>
        </p:txBody>
      </p:sp>
      <p:sp>
        <p:nvSpPr>
          <p:cNvPr id="4" name="Tijdelijke aanduiding voor dianummer 3"/>
          <p:cNvSpPr>
            <a:spLocks noGrp="1"/>
          </p:cNvSpPr>
          <p:nvPr>
            <p:ph type="sldNum" sz="quarter" idx="5"/>
          </p:nvPr>
        </p:nvSpPr>
        <p:spPr/>
        <p:txBody>
          <a:bodyPr/>
          <a:lstStyle/>
          <a:p>
            <a:fld id="{7591E827-6727-8D4F-A508-F7DA0615D068}" type="slidenum">
              <a:rPr lang="nl-NL" smtClean="0"/>
              <a:t>13</a:t>
            </a:fld>
            <a:endParaRPr lang="nl-NL"/>
          </a:p>
        </p:txBody>
      </p:sp>
    </p:spTree>
    <p:extLst>
      <p:ext uri="{BB962C8B-B14F-4D97-AF65-F5344CB8AC3E}">
        <p14:creationId xmlns:p14="http://schemas.microsoft.com/office/powerpoint/2010/main" val="3994323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852D-D64F-B08D-92E8-2E2F0197833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8F73E06-632B-DFE7-E513-58344666FE4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8BAB35E-270D-A064-AA95-3EBD8855C1BA}"/>
              </a:ext>
            </a:extLst>
          </p:cNvPr>
          <p:cNvSpPr>
            <a:spLocks noGrp="1"/>
          </p:cNvSpPr>
          <p:nvPr>
            <p:ph type="body" idx="1"/>
          </p:nvPr>
        </p:nvSpPr>
        <p:spPr/>
        <p:txBody>
          <a:bodyPr/>
          <a:lstStyle/>
          <a:p>
            <a:endParaRPr lang="nl-NL" dirty="0"/>
          </a:p>
          <a:p>
            <a:endParaRPr lang="nl-NL" dirty="0"/>
          </a:p>
        </p:txBody>
      </p:sp>
      <p:sp>
        <p:nvSpPr>
          <p:cNvPr id="4" name="Tijdelijke aanduiding voor dianummer 3">
            <a:extLst>
              <a:ext uri="{FF2B5EF4-FFF2-40B4-BE49-F238E27FC236}">
                <a16:creationId xmlns:a16="http://schemas.microsoft.com/office/drawing/2014/main" id="{F795520A-2B30-416E-6A27-188DE4A54CB2}"/>
              </a:ext>
            </a:extLst>
          </p:cNvPr>
          <p:cNvSpPr>
            <a:spLocks noGrp="1"/>
          </p:cNvSpPr>
          <p:nvPr>
            <p:ph type="sldNum" sz="quarter" idx="5"/>
          </p:nvPr>
        </p:nvSpPr>
        <p:spPr/>
        <p:txBody>
          <a:bodyPr/>
          <a:lstStyle/>
          <a:p>
            <a:fld id="{7591E827-6727-8D4F-A508-F7DA0615D068}" type="slidenum">
              <a:rPr lang="nl-NL" smtClean="0"/>
              <a:t>14</a:t>
            </a:fld>
            <a:endParaRPr lang="nl-NL"/>
          </a:p>
        </p:txBody>
      </p:sp>
    </p:spTree>
    <p:extLst>
      <p:ext uri="{BB962C8B-B14F-4D97-AF65-F5344CB8AC3E}">
        <p14:creationId xmlns:p14="http://schemas.microsoft.com/office/powerpoint/2010/main" val="2920956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Light">
    <p:bg>
      <p:bgPr>
        <a:solidFill>
          <a:schemeClr val="bg2">
            <a:alpha val="34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4D56A4-A1E1-A030-9B9F-334E088C7DC8}"/>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Tree>
    <p:extLst>
      <p:ext uri="{BB962C8B-B14F-4D97-AF65-F5344CB8AC3E}">
        <p14:creationId xmlns:p14="http://schemas.microsoft.com/office/powerpoint/2010/main" val="2810582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 Table">
    <p:bg>
      <p:bgPr>
        <a:solidFill>
          <a:schemeClr val="bg2">
            <a:alpha val="23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BBB1AC-0EAE-5208-B509-5C07A2825D49}"/>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solidFill>
                  <a:schemeClr val="tx1"/>
                </a:solidFill>
              </a:defRPr>
            </a:lvl1pPr>
          </a:lstStyle>
          <a:p>
            <a:r>
              <a:rPr lang="en-US" dirty="0"/>
              <a:t>Click to add title</a:t>
            </a:r>
          </a:p>
        </p:txBody>
      </p:sp>
      <p:sp>
        <p:nvSpPr>
          <p:cNvPr id="9" name="Table Placeholder 8">
            <a:extLst>
              <a:ext uri="{FF2B5EF4-FFF2-40B4-BE49-F238E27FC236}">
                <a16:creationId xmlns:a16="http://schemas.microsoft.com/office/drawing/2014/main" id="{CB43608F-0A38-CF4A-4B3B-F1212E786FDE}"/>
              </a:ext>
            </a:extLst>
          </p:cNvPr>
          <p:cNvSpPr>
            <a:spLocks noGrp="1"/>
          </p:cNvSpPr>
          <p:nvPr>
            <p:ph type="tbl" sz="quarter" idx="10"/>
          </p:nvPr>
        </p:nvSpPr>
        <p:spPr>
          <a:xfrm>
            <a:off x="1487488" y="2057400"/>
            <a:ext cx="9790112" cy="3886200"/>
          </a:xfrm>
        </p:spPr>
        <p:txBody>
          <a:bodyPr>
            <a:normAutofit/>
          </a:bodyPr>
          <a:lstStyle>
            <a:lvl1pPr marL="0" indent="0">
              <a:buFontTx/>
              <a:buNone/>
              <a:defRPr sz="2400">
                <a:solidFill>
                  <a:schemeClr val="accent6"/>
                </a:solidFill>
              </a:defRPr>
            </a:lvl1pPr>
          </a:lstStyle>
          <a:p>
            <a:r>
              <a:rPr lang="en-GB" dirty="0"/>
              <a:t>Click icon to add table</a:t>
            </a:r>
            <a:endParaRPr lang="en-US" dirty="0"/>
          </a:p>
        </p:txBody>
      </p:sp>
      <p:sp>
        <p:nvSpPr>
          <p:cNvPr id="2" name="Slide Number Placeholder 5">
            <a:extLst>
              <a:ext uri="{FF2B5EF4-FFF2-40B4-BE49-F238E27FC236}">
                <a16:creationId xmlns:a16="http://schemas.microsoft.com/office/drawing/2014/main" id="{AE26F453-44F6-60D4-A889-64872A3A22E7}"/>
              </a:ext>
            </a:extLst>
          </p:cNvPr>
          <p:cNvSpPr>
            <a:spLocks noGrp="1"/>
          </p:cNvSpPr>
          <p:nvPr>
            <p:ph type="sldNum" sz="quarter" idx="15"/>
          </p:nvPr>
        </p:nvSpPr>
        <p:spPr>
          <a:xfrm>
            <a:off x="175994" y="6138000"/>
            <a:ext cx="728012" cy="651912"/>
          </a:xfrm>
        </p:spPr>
        <p:txBody>
          <a:bodyPr/>
          <a:lstStyle/>
          <a:p>
            <a:fld id="{42032E16-1245-644F-B432-D8CF2AE82D5D}" type="slidenum">
              <a:rPr lang="nl-NL" smtClean="0"/>
              <a:t>‹nr.›</a:t>
            </a:fld>
            <a:endParaRPr lang="nl-NL"/>
          </a:p>
        </p:txBody>
      </p:sp>
      <p:cxnSp>
        <p:nvCxnSpPr>
          <p:cNvPr id="3" name="Straight Connector 2">
            <a:extLst>
              <a:ext uri="{FF2B5EF4-FFF2-40B4-BE49-F238E27FC236}">
                <a16:creationId xmlns:a16="http://schemas.microsoft.com/office/drawing/2014/main" id="{3282AD49-4229-7386-E3AF-3D541CDAC828}"/>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CA2365C-A1DC-62EB-2F71-0218102E3C7D}"/>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816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bg2">
            <a:alpha val="34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4D56A4-A1E1-A030-9B9F-334E088C7DC8}"/>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2505207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resentation Title + Content">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95DC43-17B3-2447-9D8E-589602F91BF7}"/>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4" y="690511"/>
            <a:ext cx="4964671" cy="5253089"/>
          </a:xfrm>
        </p:spPr>
        <p:txBody>
          <a:bodyPr anchor="ctr">
            <a:normAutofit/>
          </a:bodyPr>
          <a:lstStyle>
            <a:lvl1pPr>
              <a:defRPr sz="4000">
                <a:solidFill>
                  <a:schemeClr val="bg1"/>
                </a:solidFill>
              </a:defRPr>
            </a:lvl1pPr>
          </a:lstStyle>
          <a:p>
            <a:r>
              <a:rPr lang="en-US" dirty="0"/>
              <a:t>Click to add title</a:t>
            </a:r>
          </a:p>
        </p:txBody>
      </p:sp>
      <p:sp>
        <p:nvSpPr>
          <p:cNvPr id="10" name="Content Placeholder 9">
            <a:extLst>
              <a:ext uri="{FF2B5EF4-FFF2-40B4-BE49-F238E27FC236}">
                <a16:creationId xmlns:a16="http://schemas.microsoft.com/office/drawing/2014/main" id="{AD608249-3D60-D3B2-68C5-778D0EA18F2D}"/>
              </a:ext>
            </a:extLst>
          </p:cNvPr>
          <p:cNvSpPr>
            <a:spLocks noGrp="1"/>
          </p:cNvSpPr>
          <p:nvPr>
            <p:ph sz="quarter" idx="10" hasCustomPrompt="1"/>
          </p:nvPr>
        </p:nvSpPr>
        <p:spPr>
          <a:xfrm>
            <a:off x="6282286" y="690465"/>
            <a:ext cx="4784372" cy="5253089"/>
          </a:xfrm>
        </p:spPr>
        <p:txBody>
          <a:bodyPr anchor="ctr">
            <a:normAutofit/>
          </a:bodyPr>
          <a:lstStyle>
            <a:lvl1pPr marL="0" indent="0">
              <a:lnSpc>
                <a:spcPct val="100000"/>
              </a:lnSpc>
              <a:spcBef>
                <a:spcPts val="0"/>
              </a:spcBef>
              <a:spcAft>
                <a:spcPts val="1200"/>
              </a:spcAft>
              <a:buNone/>
              <a:defRPr sz="2000">
                <a:solidFill>
                  <a:schemeClr val="bg1"/>
                </a:solidFill>
              </a:defRPr>
            </a:lvl1pPr>
            <a:lvl2pPr marL="742950" indent="-285750">
              <a:lnSpc>
                <a:spcPct val="100000"/>
              </a:lnSpc>
              <a:spcBef>
                <a:spcPts val="0"/>
              </a:spcBef>
              <a:spcAft>
                <a:spcPts val="1200"/>
              </a:spcAft>
              <a:buFont typeface="Arial" panose="020B0604020202020204" pitchFamily="34" charset="0"/>
              <a:buChar char="•"/>
              <a:defRPr sz="1800">
                <a:solidFill>
                  <a:schemeClr val="bg1"/>
                </a:solidFill>
              </a:defRPr>
            </a:lvl2pPr>
            <a:lvl3pPr marL="1200150" indent="-285750">
              <a:lnSpc>
                <a:spcPct val="100000"/>
              </a:lnSpc>
              <a:spcBef>
                <a:spcPts val="0"/>
              </a:spcBef>
              <a:spcAft>
                <a:spcPts val="1200"/>
              </a:spcAft>
              <a:buFont typeface="Arial" panose="020B0604020202020204" pitchFamily="34" charset="0"/>
              <a:buChar char="•"/>
              <a:defRPr sz="1600">
                <a:solidFill>
                  <a:schemeClr val="bg1"/>
                </a:solidFill>
              </a:defRPr>
            </a:lvl3pPr>
            <a:lvl4pPr marL="1657350" indent="-285750">
              <a:lnSpc>
                <a:spcPct val="100000"/>
              </a:lnSpc>
              <a:spcBef>
                <a:spcPts val="0"/>
              </a:spcBef>
              <a:spcAft>
                <a:spcPts val="1200"/>
              </a:spcAft>
              <a:buFont typeface="Arial" panose="020B0604020202020204" pitchFamily="34" charset="0"/>
              <a:buChar char="•"/>
              <a:defRPr sz="1400">
                <a:solidFill>
                  <a:schemeClr val="bg1"/>
                </a:solidFill>
              </a:defRPr>
            </a:lvl4pPr>
            <a:lvl5pPr marL="2114550" indent="-285750">
              <a:lnSpc>
                <a:spcPct val="100000"/>
              </a:lnSpc>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a:extLst>
              <a:ext uri="{FF2B5EF4-FFF2-40B4-BE49-F238E27FC236}">
                <a16:creationId xmlns:a16="http://schemas.microsoft.com/office/drawing/2014/main" id="{781F5269-9283-1F09-6743-212A7C8B7FD4}"/>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B8729E4-AA0F-6609-7D64-0915D480322F}"/>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2332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Title + Content">
    <p:bg>
      <p:bgPr>
        <a:solidFill>
          <a:schemeClr val="bg2">
            <a:alpha val="23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42C00C-CE6C-F2CB-4E43-3D63968ECE44}"/>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55582" y="737115"/>
            <a:ext cx="9382585" cy="1091685"/>
          </a:xfrm>
        </p:spPr>
        <p:txBody>
          <a:bodyPr lIns="0">
            <a:normAutofit/>
          </a:bodyPr>
          <a:lstStyle>
            <a:lvl1pPr>
              <a:defRPr sz="3600">
                <a:solidFill>
                  <a:schemeClr val="tx1"/>
                </a:solidFill>
              </a:defRPr>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55582" y="1828800"/>
            <a:ext cx="9382591" cy="4315406"/>
          </a:xfrm>
        </p:spPr>
        <p:txBody>
          <a:bodyPr lIns="0" tIns="0" rIns="0" bIns="0" anchor="t">
            <a:normAutofit/>
          </a:bodyPr>
          <a:lstStyle>
            <a:lvl1pPr marL="228600" indent="-180000" defTabSz="540000">
              <a:lnSpc>
                <a:spcPct val="100000"/>
              </a:lnSpc>
              <a:spcBef>
                <a:spcPts val="0"/>
              </a:spcBef>
              <a:spcAft>
                <a:spcPts val="1000"/>
              </a:spcAft>
              <a:buFont typeface="Arial" panose="020B0604020202020204" pitchFamily="34" charset="0"/>
              <a:buChar char="•"/>
              <a:defRPr sz="2000"/>
            </a:lvl1pPr>
            <a:lvl2pPr marL="685800" indent="-180000" defTabSz="540000">
              <a:lnSpc>
                <a:spcPct val="100000"/>
              </a:lnSpc>
              <a:spcBef>
                <a:spcPts val="0"/>
              </a:spcBef>
              <a:spcAft>
                <a:spcPts val="1000"/>
              </a:spcAft>
              <a:buFont typeface="Arial" panose="020B0604020202020204" pitchFamily="34" charset="0"/>
              <a:buChar char="•"/>
              <a:defRPr sz="2000"/>
            </a:lvl2pPr>
            <a:lvl3pPr marL="1143000" indent="-180000" defTabSz="540000">
              <a:spcBef>
                <a:spcPts val="0"/>
              </a:spcBef>
              <a:spcAft>
                <a:spcPts val="1000"/>
              </a:spcAft>
              <a:buFont typeface="Arial" panose="020B0604020202020204" pitchFamily="34" charset="0"/>
              <a:buChar char="•"/>
              <a:defRPr sz="2000"/>
            </a:lvl3pPr>
            <a:lvl4pPr marL="1600200" indent="-180000" defTabSz="540000">
              <a:spcBef>
                <a:spcPts val="0"/>
              </a:spcBef>
              <a:spcAft>
                <a:spcPts val="1000"/>
              </a:spcAft>
              <a:buFont typeface="Arial" panose="020B0604020202020204" pitchFamily="34" charset="0"/>
              <a:buChar char="•"/>
              <a:defRPr sz="2000"/>
            </a:lvl4pPr>
            <a:lvl5pPr marL="2057400" indent="-180000" defTabSz="540000">
              <a:spcBef>
                <a:spcPts val="0"/>
              </a:spcBef>
              <a:spcAft>
                <a:spcPts val="10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a:extLst>
              <a:ext uri="{FF2B5EF4-FFF2-40B4-BE49-F238E27FC236}">
                <a16:creationId xmlns:a16="http://schemas.microsoft.com/office/drawing/2014/main" id="{4E9F5D75-1D8F-F695-81F8-4A6D0C678215}"/>
              </a:ext>
            </a:extLst>
          </p:cNvPr>
          <p:cNvSpPr>
            <a:spLocks noGrp="1"/>
          </p:cNvSpPr>
          <p:nvPr>
            <p:ph type="sldNum" sz="quarter" idx="15"/>
          </p:nvPr>
        </p:nvSpPr>
        <p:spPr>
          <a:xfrm>
            <a:off x="175994" y="6138000"/>
            <a:ext cx="728012" cy="651912"/>
          </a:xfrm>
        </p:spPr>
        <p:txBody>
          <a:bodyPr/>
          <a:lstStyle/>
          <a:p>
            <a:fld id="{42032E16-1245-644F-B432-D8CF2AE82D5D}" type="slidenum">
              <a:rPr lang="nl-NL" smtClean="0"/>
              <a:t>‹nr.›</a:t>
            </a:fld>
            <a:endParaRPr lang="nl-NL" dirty="0"/>
          </a:p>
        </p:txBody>
      </p:sp>
      <p:cxnSp>
        <p:nvCxnSpPr>
          <p:cNvPr id="4" name="Straight Connector 3">
            <a:extLst>
              <a:ext uri="{FF2B5EF4-FFF2-40B4-BE49-F238E27FC236}">
                <a16:creationId xmlns:a16="http://schemas.microsoft.com/office/drawing/2014/main" id="{ABF121ED-C77B-AEC0-3D09-AA5823468785}"/>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39B565-93FB-E0CE-DC47-0BEAB682C45B}"/>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334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637B77C-ABD1-03B8-1708-2F203A34BA16}"/>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70"/>
            <a:ext cx="10115939" cy="3461497"/>
          </a:xfrm>
        </p:spPr>
        <p:txBody>
          <a:bodyPr anchor="b"/>
          <a:lstStyle>
            <a:lvl1pPr algn="l">
              <a:defRPr>
                <a:solidFill>
                  <a:schemeClr val="bg1"/>
                </a:solidFill>
              </a:defRPr>
            </a:lvl1pPr>
          </a:lstStyle>
          <a:p>
            <a:r>
              <a:rPr lang="en-US" dirty="0"/>
              <a:t>Click to add title</a:t>
            </a:r>
          </a:p>
        </p:txBody>
      </p:sp>
      <p:cxnSp>
        <p:nvCxnSpPr>
          <p:cNvPr id="2" name="Straight Connector 1">
            <a:extLst>
              <a:ext uri="{FF2B5EF4-FFF2-40B4-BE49-F238E27FC236}">
                <a16:creationId xmlns:a16="http://schemas.microsoft.com/office/drawing/2014/main" id="{FDFC00F6-25BA-AD32-03D1-82D099B7D7CB}"/>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B7E592-E240-A457-CE41-1BF214C40DDD}"/>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1AC6E85-8049-0C5F-1E0A-59BD6A3B954B}"/>
              </a:ext>
            </a:extLst>
          </p:cNvPr>
          <p:cNvPicPr>
            <a:picLocks noChangeAspect="1"/>
          </p:cNvPicPr>
          <p:nvPr userDrawn="1"/>
        </p:nvPicPr>
        <p:blipFill>
          <a:blip r:embed="rId3"/>
          <a:srcRect/>
          <a:stretch/>
        </p:blipFill>
        <p:spPr>
          <a:xfrm>
            <a:off x="10709738" y="5936537"/>
            <a:ext cx="1218502" cy="657703"/>
          </a:xfrm>
          <a:prstGeom prst="rect">
            <a:avLst/>
          </a:prstGeom>
        </p:spPr>
      </p:pic>
    </p:spTree>
    <p:extLst>
      <p:ext uri="{BB962C8B-B14F-4D97-AF65-F5344CB8AC3E}">
        <p14:creationId xmlns:p14="http://schemas.microsoft.com/office/powerpoint/2010/main" val="334945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itle + Sub Title Dark">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637B77C-ABD1-03B8-1708-2F203A34BA16}"/>
              </a:ext>
            </a:extLst>
          </p:cNvPr>
          <p:cNvPicPr>
            <a:picLocks noChangeAspect="1"/>
          </p:cNvPicPr>
          <p:nvPr userDrawn="1"/>
        </p:nvPicPr>
        <p:blipFill>
          <a:blip r:embed="rId2"/>
          <a:srcRect/>
          <a:stretch/>
        </p:blipFill>
        <p:spPr>
          <a:xfrm>
            <a:off x="0" y="0"/>
            <a:ext cx="12192000" cy="6858000"/>
          </a:xfrm>
          <a:prstGeom prst="rect">
            <a:avLst/>
          </a:prstGeom>
        </p:spPr>
      </p:pic>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69"/>
            <a:ext cx="10115939" cy="2681549"/>
          </a:xfrm>
        </p:spPr>
        <p:txBody>
          <a:bodyPr anchor="b"/>
          <a:lstStyle>
            <a:lvl1pPr algn="l">
              <a:defRPr>
                <a:solidFill>
                  <a:schemeClr val="bg1"/>
                </a:solidFill>
              </a:defRPr>
            </a:lvl1pPr>
          </a:lstStyle>
          <a:p>
            <a:r>
              <a:rPr lang="en-US" dirty="0"/>
              <a:t>Click to add title</a:t>
            </a:r>
          </a:p>
        </p:txBody>
      </p:sp>
      <p:sp>
        <p:nvSpPr>
          <p:cNvPr id="9" name="Text Placeholder 12">
            <a:extLst>
              <a:ext uri="{FF2B5EF4-FFF2-40B4-BE49-F238E27FC236}">
                <a16:creationId xmlns:a16="http://schemas.microsoft.com/office/drawing/2014/main" id="{E3CB2D2A-7172-87CE-D493-DAF52D62EBFC}"/>
              </a:ext>
            </a:extLst>
          </p:cNvPr>
          <p:cNvSpPr>
            <a:spLocks noGrp="1"/>
          </p:cNvSpPr>
          <p:nvPr>
            <p:ph type="body" sz="quarter" idx="12" hasCustomPrompt="1"/>
          </p:nvPr>
        </p:nvSpPr>
        <p:spPr>
          <a:xfrm>
            <a:off x="1038031" y="4027047"/>
            <a:ext cx="10115939" cy="1762783"/>
          </a:xfrm>
          <a:prstGeom prst="rect">
            <a:avLst/>
          </a:prstGeom>
        </p:spPr>
        <p:txBody>
          <a:bodyPr anchor="t">
            <a:normAutofit/>
          </a:bodyPr>
          <a:lstStyle>
            <a:lvl1pPr marL="0" indent="0" algn="l">
              <a:lnSpc>
                <a:spcPct val="80000"/>
              </a:lnSpc>
              <a:spcBef>
                <a:spcPts val="0"/>
              </a:spcBef>
              <a:buNone/>
              <a:defRPr sz="2000" spc="0" baseline="0">
                <a:solidFill>
                  <a:schemeClr val="bg1"/>
                </a:solidFill>
                <a:latin typeface="Barlow" pitchFamily="2" charset="77"/>
              </a:defRPr>
            </a:lvl1pPr>
          </a:lstStyle>
          <a:p>
            <a:pPr lvl="0"/>
            <a:r>
              <a:rPr lang="en-US" dirty="0"/>
              <a:t>Click to add subtitle</a:t>
            </a:r>
          </a:p>
        </p:txBody>
      </p:sp>
      <p:cxnSp>
        <p:nvCxnSpPr>
          <p:cNvPr id="2" name="Straight Connector 1">
            <a:extLst>
              <a:ext uri="{FF2B5EF4-FFF2-40B4-BE49-F238E27FC236}">
                <a16:creationId xmlns:a16="http://schemas.microsoft.com/office/drawing/2014/main" id="{FDFC00F6-25BA-AD32-03D1-82D099B7D7CB}"/>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B7E592-E240-A457-CE41-1BF214C40DDD}"/>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C7329E7-CCEB-5E77-6BDD-D23E24638CD8}"/>
              </a:ext>
            </a:extLst>
          </p:cNvPr>
          <p:cNvPicPr>
            <a:picLocks noChangeAspect="1"/>
          </p:cNvPicPr>
          <p:nvPr userDrawn="1"/>
        </p:nvPicPr>
        <p:blipFill>
          <a:blip r:embed="rId3"/>
          <a:srcRect/>
          <a:stretch/>
        </p:blipFill>
        <p:spPr>
          <a:xfrm>
            <a:off x="10709738" y="5936537"/>
            <a:ext cx="1218502" cy="657703"/>
          </a:xfrm>
          <a:prstGeom prst="rect">
            <a:avLst/>
          </a:prstGeom>
        </p:spPr>
      </p:pic>
    </p:spTree>
    <p:extLst>
      <p:ext uri="{BB962C8B-B14F-4D97-AF65-F5344CB8AC3E}">
        <p14:creationId xmlns:p14="http://schemas.microsoft.com/office/powerpoint/2010/main" val="362882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 Sub Title Light">
    <p:bg>
      <p:bgPr>
        <a:solidFill>
          <a:schemeClr val="bg2">
            <a:alpha val="23393"/>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E86FED-43B4-03FA-ED90-EE9A0B022D57}"/>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69"/>
            <a:ext cx="10115939" cy="2681549"/>
          </a:xfrm>
        </p:spPr>
        <p:txBody>
          <a:bodyPr anchor="b"/>
          <a:lstStyle>
            <a:lvl1pPr algn="l">
              <a:defRPr>
                <a:solidFill>
                  <a:schemeClr val="tx1"/>
                </a:solidFill>
              </a:defRPr>
            </a:lvl1pPr>
          </a:lstStyle>
          <a:p>
            <a:r>
              <a:rPr lang="en-US" dirty="0"/>
              <a:t>Click to add title</a:t>
            </a:r>
          </a:p>
        </p:txBody>
      </p:sp>
      <p:sp>
        <p:nvSpPr>
          <p:cNvPr id="9" name="Text Placeholder 12">
            <a:extLst>
              <a:ext uri="{FF2B5EF4-FFF2-40B4-BE49-F238E27FC236}">
                <a16:creationId xmlns:a16="http://schemas.microsoft.com/office/drawing/2014/main" id="{E3CB2D2A-7172-87CE-D493-DAF52D62EBFC}"/>
              </a:ext>
            </a:extLst>
          </p:cNvPr>
          <p:cNvSpPr>
            <a:spLocks noGrp="1"/>
          </p:cNvSpPr>
          <p:nvPr>
            <p:ph type="body" sz="quarter" idx="12" hasCustomPrompt="1"/>
          </p:nvPr>
        </p:nvSpPr>
        <p:spPr>
          <a:xfrm>
            <a:off x="1038031" y="4027047"/>
            <a:ext cx="10115939" cy="1762783"/>
          </a:xfrm>
          <a:prstGeom prst="rect">
            <a:avLst/>
          </a:prstGeom>
        </p:spPr>
        <p:txBody>
          <a:bodyPr anchor="t">
            <a:normAutofit/>
          </a:bodyPr>
          <a:lstStyle>
            <a:lvl1pPr marL="0" indent="0" algn="l">
              <a:lnSpc>
                <a:spcPct val="80000"/>
              </a:lnSpc>
              <a:spcBef>
                <a:spcPts val="0"/>
              </a:spcBef>
              <a:buNone/>
              <a:defRPr sz="2000" spc="0" baseline="0">
                <a:solidFill>
                  <a:schemeClr val="accent6"/>
                </a:solidFill>
                <a:latin typeface="Barlow" pitchFamily="2" charset="77"/>
              </a:defRPr>
            </a:lvl1pPr>
          </a:lstStyle>
          <a:p>
            <a:pPr lvl="0"/>
            <a:r>
              <a:rPr lang="en-US" dirty="0"/>
              <a:t>Click to add subtitle</a:t>
            </a:r>
          </a:p>
        </p:txBody>
      </p:sp>
      <p:cxnSp>
        <p:nvCxnSpPr>
          <p:cNvPr id="2" name="Straight Connector 1">
            <a:extLst>
              <a:ext uri="{FF2B5EF4-FFF2-40B4-BE49-F238E27FC236}">
                <a16:creationId xmlns:a16="http://schemas.microsoft.com/office/drawing/2014/main" id="{FDFC00F6-25BA-AD32-03D1-82D099B7D7CB}"/>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B7E592-E240-A457-CE41-1BF214C40DDD}"/>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9AEDD90B-002C-2B60-621F-30AAD24FC605}"/>
              </a:ext>
            </a:extLst>
          </p:cNvPr>
          <p:cNvSpPr>
            <a:spLocks noGrp="1"/>
          </p:cNvSpPr>
          <p:nvPr>
            <p:ph type="sldNum" sz="quarter" idx="15"/>
          </p:nvPr>
        </p:nvSpPr>
        <p:spPr>
          <a:xfrm>
            <a:off x="175994" y="6138000"/>
            <a:ext cx="728012" cy="651912"/>
          </a:xfrm>
        </p:spPr>
        <p:txBody>
          <a:bodyPr/>
          <a:lstStyle/>
          <a:p>
            <a:fld id="{42032E16-1245-644F-B432-D8CF2AE82D5D}" type="slidenum">
              <a:rPr lang="nl-NL" smtClean="0"/>
              <a:t>‹nr.›</a:t>
            </a:fld>
            <a:endParaRPr lang="nl-NL"/>
          </a:p>
        </p:txBody>
      </p:sp>
    </p:spTree>
    <p:extLst>
      <p:ext uri="{BB962C8B-B14F-4D97-AF65-F5344CB8AC3E}">
        <p14:creationId xmlns:p14="http://schemas.microsoft.com/office/powerpoint/2010/main" val="282792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 Caption">
    <p:bg>
      <p:bgPr>
        <a:solidFill>
          <a:schemeClr val="bg2">
            <a:alpha val="23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17945C-5C71-DB7A-E3F9-04E4C475846F}"/>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1937414" y="-1"/>
            <a:ext cx="8317169" cy="6137993"/>
          </a:xfrm>
        </p:spPr>
        <p:txBody>
          <a:bodyPr>
            <a:normAutofit/>
          </a:bodyPr>
          <a:lstStyle>
            <a:lvl1pPr marL="0" indent="0" algn="ctr">
              <a:buNone/>
              <a:defRPr sz="2000"/>
            </a:lvl1pPr>
          </a:lstStyle>
          <a:p>
            <a:r>
              <a:rPr lang="en-GB"/>
              <a:t>Click icon to add picture</a:t>
            </a:r>
            <a:endParaRPr lang="en-US" dirty="0"/>
          </a:p>
        </p:txBody>
      </p:sp>
      <p:sp>
        <p:nvSpPr>
          <p:cNvPr id="3" name="Slide Number Placeholder 5">
            <a:extLst>
              <a:ext uri="{FF2B5EF4-FFF2-40B4-BE49-F238E27FC236}">
                <a16:creationId xmlns:a16="http://schemas.microsoft.com/office/drawing/2014/main" id="{223B4749-C120-6E74-11C1-D0978945ED9B}"/>
              </a:ext>
            </a:extLst>
          </p:cNvPr>
          <p:cNvSpPr>
            <a:spLocks noGrp="1"/>
          </p:cNvSpPr>
          <p:nvPr>
            <p:ph type="sldNum" sz="quarter" idx="15"/>
          </p:nvPr>
        </p:nvSpPr>
        <p:spPr>
          <a:xfrm>
            <a:off x="175994" y="6138000"/>
            <a:ext cx="728012" cy="651912"/>
          </a:xfrm>
        </p:spPr>
        <p:txBody>
          <a:bodyPr/>
          <a:lstStyle/>
          <a:p>
            <a:fld id="{42032E16-1245-644F-B432-D8CF2AE82D5D}" type="slidenum">
              <a:rPr lang="nl-NL" smtClean="0"/>
              <a:t>‹nr.›</a:t>
            </a:fld>
            <a:endParaRPr lang="nl-NL"/>
          </a:p>
        </p:txBody>
      </p:sp>
      <p:cxnSp>
        <p:nvCxnSpPr>
          <p:cNvPr id="4" name="Straight Connector 3">
            <a:extLst>
              <a:ext uri="{FF2B5EF4-FFF2-40B4-BE49-F238E27FC236}">
                <a16:creationId xmlns:a16="http://schemas.microsoft.com/office/drawing/2014/main" id="{42584516-4953-2703-6DC9-B2A000B024F8}"/>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9D8D865-4C61-53C8-B4C3-C22F69DD6E6C}"/>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532D5B9F-07F4-582F-6526-709261AF6D21}"/>
              </a:ext>
            </a:extLst>
          </p:cNvPr>
          <p:cNvSpPr>
            <a:spLocks noGrp="1"/>
          </p:cNvSpPr>
          <p:nvPr>
            <p:ph type="body" sz="quarter" idx="12"/>
          </p:nvPr>
        </p:nvSpPr>
        <p:spPr>
          <a:xfrm>
            <a:off x="1937414" y="6258889"/>
            <a:ext cx="8317172" cy="479584"/>
          </a:xfrm>
          <a:ln w="38100">
            <a:noFill/>
            <a:extLst>
              <a:ext uri="{C807C97D-BFC1-408E-A445-0C87EB9F89A2}">
                <ask:lineSketchStyleProps xmlns:ask="http://schemas.microsoft.com/office/drawing/2018/sketchyshapes" sd="1219033472">
                  <a:custGeom>
                    <a:avLst/>
                    <a:gdLst>
                      <a:gd name="connsiteX0" fmla="*/ 0 w 8317172"/>
                      <a:gd name="connsiteY0" fmla="*/ 0 h 479584"/>
                      <a:gd name="connsiteX1" fmla="*/ 677255 w 8317172"/>
                      <a:gd name="connsiteY1" fmla="*/ 0 h 479584"/>
                      <a:gd name="connsiteX2" fmla="*/ 1188167 w 8317172"/>
                      <a:gd name="connsiteY2" fmla="*/ 0 h 479584"/>
                      <a:gd name="connsiteX3" fmla="*/ 1782251 w 8317172"/>
                      <a:gd name="connsiteY3" fmla="*/ 0 h 479584"/>
                      <a:gd name="connsiteX4" fmla="*/ 2542678 w 8317172"/>
                      <a:gd name="connsiteY4" fmla="*/ 0 h 479584"/>
                      <a:gd name="connsiteX5" fmla="*/ 2970419 w 8317172"/>
                      <a:gd name="connsiteY5" fmla="*/ 0 h 479584"/>
                      <a:gd name="connsiteX6" fmla="*/ 3647674 w 8317172"/>
                      <a:gd name="connsiteY6" fmla="*/ 0 h 479584"/>
                      <a:gd name="connsiteX7" fmla="*/ 4075414 w 8317172"/>
                      <a:gd name="connsiteY7" fmla="*/ 0 h 479584"/>
                      <a:gd name="connsiteX8" fmla="*/ 4669498 w 8317172"/>
                      <a:gd name="connsiteY8" fmla="*/ 0 h 479584"/>
                      <a:gd name="connsiteX9" fmla="*/ 5346753 w 8317172"/>
                      <a:gd name="connsiteY9" fmla="*/ 0 h 479584"/>
                      <a:gd name="connsiteX10" fmla="*/ 5691322 w 8317172"/>
                      <a:gd name="connsiteY10" fmla="*/ 0 h 479584"/>
                      <a:gd name="connsiteX11" fmla="*/ 6035891 w 8317172"/>
                      <a:gd name="connsiteY11" fmla="*/ 0 h 479584"/>
                      <a:gd name="connsiteX12" fmla="*/ 6796318 w 8317172"/>
                      <a:gd name="connsiteY12" fmla="*/ 0 h 479584"/>
                      <a:gd name="connsiteX13" fmla="*/ 7390401 w 8317172"/>
                      <a:gd name="connsiteY13" fmla="*/ 0 h 479584"/>
                      <a:gd name="connsiteX14" fmla="*/ 7734970 w 8317172"/>
                      <a:gd name="connsiteY14" fmla="*/ 0 h 479584"/>
                      <a:gd name="connsiteX15" fmla="*/ 8317172 w 8317172"/>
                      <a:gd name="connsiteY15" fmla="*/ 0 h 479584"/>
                      <a:gd name="connsiteX16" fmla="*/ 8317172 w 8317172"/>
                      <a:gd name="connsiteY16" fmla="*/ 479584 h 479584"/>
                      <a:gd name="connsiteX17" fmla="*/ 7889432 w 8317172"/>
                      <a:gd name="connsiteY17" fmla="*/ 479584 h 479584"/>
                      <a:gd name="connsiteX18" fmla="*/ 7295348 w 8317172"/>
                      <a:gd name="connsiteY18" fmla="*/ 479584 h 479584"/>
                      <a:gd name="connsiteX19" fmla="*/ 6534921 w 8317172"/>
                      <a:gd name="connsiteY19" fmla="*/ 479584 h 479584"/>
                      <a:gd name="connsiteX20" fmla="*/ 5774494 w 8317172"/>
                      <a:gd name="connsiteY20" fmla="*/ 479584 h 479584"/>
                      <a:gd name="connsiteX21" fmla="*/ 5097238 w 8317172"/>
                      <a:gd name="connsiteY21" fmla="*/ 479584 h 479584"/>
                      <a:gd name="connsiteX22" fmla="*/ 4419983 w 8317172"/>
                      <a:gd name="connsiteY22" fmla="*/ 479584 h 479584"/>
                      <a:gd name="connsiteX23" fmla="*/ 3742727 w 8317172"/>
                      <a:gd name="connsiteY23" fmla="*/ 479584 h 479584"/>
                      <a:gd name="connsiteX24" fmla="*/ 3314987 w 8317172"/>
                      <a:gd name="connsiteY24" fmla="*/ 479584 h 479584"/>
                      <a:gd name="connsiteX25" fmla="*/ 2554560 w 8317172"/>
                      <a:gd name="connsiteY25" fmla="*/ 479584 h 479584"/>
                      <a:gd name="connsiteX26" fmla="*/ 1960476 w 8317172"/>
                      <a:gd name="connsiteY26" fmla="*/ 479584 h 479584"/>
                      <a:gd name="connsiteX27" fmla="*/ 1615908 w 8317172"/>
                      <a:gd name="connsiteY27" fmla="*/ 479584 h 479584"/>
                      <a:gd name="connsiteX28" fmla="*/ 1021824 w 8317172"/>
                      <a:gd name="connsiteY28" fmla="*/ 479584 h 479584"/>
                      <a:gd name="connsiteX29" fmla="*/ 510912 w 8317172"/>
                      <a:gd name="connsiteY29" fmla="*/ 479584 h 479584"/>
                      <a:gd name="connsiteX30" fmla="*/ 0 w 8317172"/>
                      <a:gd name="connsiteY30" fmla="*/ 479584 h 479584"/>
                      <a:gd name="connsiteX31" fmla="*/ 0 w 8317172"/>
                      <a:gd name="connsiteY31" fmla="*/ 0 h 4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317172" h="479584" fill="none" extrusionOk="0">
                        <a:moveTo>
                          <a:pt x="0" y="0"/>
                        </a:moveTo>
                        <a:cubicBezTo>
                          <a:pt x="268517" y="-74553"/>
                          <a:pt x="341364" y="63229"/>
                          <a:pt x="677255" y="0"/>
                        </a:cubicBezTo>
                        <a:cubicBezTo>
                          <a:pt x="1013146" y="-63229"/>
                          <a:pt x="1041387" y="2031"/>
                          <a:pt x="1188167" y="0"/>
                        </a:cubicBezTo>
                        <a:cubicBezTo>
                          <a:pt x="1334947" y="-2031"/>
                          <a:pt x="1579020" y="46096"/>
                          <a:pt x="1782251" y="0"/>
                        </a:cubicBezTo>
                        <a:cubicBezTo>
                          <a:pt x="1985482" y="-46096"/>
                          <a:pt x="2269673" y="56490"/>
                          <a:pt x="2542678" y="0"/>
                        </a:cubicBezTo>
                        <a:cubicBezTo>
                          <a:pt x="2815683" y="-56490"/>
                          <a:pt x="2819465" y="50089"/>
                          <a:pt x="2970419" y="0"/>
                        </a:cubicBezTo>
                        <a:cubicBezTo>
                          <a:pt x="3121373" y="-50089"/>
                          <a:pt x="3426468" y="60226"/>
                          <a:pt x="3647674" y="0"/>
                        </a:cubicBezTo>
                        <a:cubicBezTo>
                          <a:pt x="3868880" y="-60226"/>
                          <a:pt x="3950487" y="22970"/>
                          <a:pt x="4075414" y="0"/>
                        </a:cubicBezTo>
                        <a:cubicBezTo>
                          <a:pt x="4200341" y="-22970"/>
                          <a:pt x="4470683" y="65090"/>
                          <a:pt x="4669498" y="0"/>
                        </a:cubicBezTo>
                        <a:cubicBezTo>
                          <a:pt x="4868313" y="-65090"/>
                          <a:pt x="5203536" y="28344"/>
                          <a:pt x="5346753" y="0"/>
                        </a:cubicBezTo>
                        <a:cubicBezTo>
                          <a:pt x="5489970" y="-28344"/>
                          <a:pt x="5613414" y="32270"/>
                          <a:pt x="5691322" y="0"/>
                        </a:cubicBezTo>
                        <a:cubicBezTo>
                          <a:pt x="5769230" y="-32270"/>
                          <a:pt x="5931513" y="24950"/>
                          <a:pt x="6035891" y="0"/>
                        </a:cubicBezTo>
                        <a:cubicBezTo>
                          <a:pt x="6140269" y="-24950"/>
                          <a:pt x="6496010" y="40176"/>
                          <a:pt x="6796318" y="0"/>
                        </a:cubicBezTo>
                        <a:cubicBezTo>
                          <a:pt x="7096626" y="-40176"/>
                          <a:pt x="7113709" y="42430"/>
                          <a:pt x="7390401" y="0"/>
                        </a:cubicBezTo>
                        <a:cubicBezTo>
                          <a:pt x="7667093" y="-42430"/>
                          <a:pt x="7661404" y="7238"/>
                          <a:pt x="7734970" y="0"/>
                        </a:cubicBezTo>
                        <a:cubicBezTo>
                          <a:pt x="7808536" y="-7238"/>
                          <a:pt x="8045257" y="16506"/>
                          <a:pt x="8317172" y="0"/>
                        </a:cubicBezTo>
                        <a:cubicBezTo>
                          <a:pt x="8317376" y="129604"/>
                          <a:pt x="8264963" y="371138"/>
                          <a:pt x="8317172" y="479584"/>
                        </a:cubicBezTo>
                        <a:cubicBezTo>
                          <a:pt x="8140805" y="513341"/>
                          <a:pt x="8041161" y="447500"/>
                          <a:pt x="7889432" y="479584"/>
                        </a:cubicBezTo>
                        <a:cubicBezTo>
                          <a:pt x="7737703" y="511668"/>
                          <a:pt x="7415787" y="472924"/>
                          <a:pt x="7295348" y="479584"/>
                        </a:cubicBezTo>
                        <a:cubicBezTo>
                          <a:pt x="7174909" y="486244"/>
                          <a:pt x="6766312" y="445319"/>
                          <a:pt x="6534921" y="479584"/>
                        </a:cubicBezTo>
                        <a:cubicBezTo>
                          <a:pt x="6303530" y="513849"/>
                          <a:pt x="6087448" y="420772"/>
                          <a:pt x="5774494" y="479584"/>
                        </a:cubicBezTo>
                        <a:cubicBezTo>
                          <a:pt x="5461540" y="538396"/>
                          <a:pt x="5285709" y="450905"/>
                          <a:pt x="5097238" y="479584"/>
                        </a:cubicBezTo>
                        <a:cubicBezTo>
                          <a:pt x="4908767" y="508263"/>
                          <a:pt x="4625470" y="434195"/>
                          <a:pt x="4419983" y="479584"/>
                        </a:cubicBezTo>
                        <a:cubicBezTo>
                          <a:pt x="4214496" y="524973"/>
                          <a:pt x="3905200" y="461611"/>
                          <a:pt x="3742727" y="479584"/>
                        </a:cubicBezTo>
                        <a:cubicBezTo>
                          <a:pt x="3580254" y="497557"/>
                          <a:pt x="3471951" y="439825"/>
                          <a:pt x="3314987" y="479584"/>
                        </a:cubicBezTo>
                        <a:cubicBezTo>
                          <a:pt x="3158023" y="519343"/>
                          <a:pt x="2835189" y="412117"/>
                          <a:pt x="2554560" y="479584"/>
                        </a:cubicBezTo>
                        <a:cubicBezTo>
                          <a:pt x="2273931" y="547051"/>
                          <a:pt x="2105953" y="424645"/>
                          <a:pt x="1960476" y="479584"/>
                        </a:cubicBezTo>
                        <a:cubicBezTo>
                          <a:pt x="1814999" y="534523"/>
                          <a:pt x="1694953" y="455186"/>
                          <a:pt x="1615908" y="479584"/>
                        </a:cubicBezTo>
                        <a:cubicBezTo>
                          <a:pt x="1536863" y="503982"/>
                          <a:pt x="1270354" y="459476"/>
                          <a:pt x="1021824" y="479584"/>
                        </a:cubicBezTo>
                        <a:cubicBezTo>
                          <a:pt x="773294" y="499692"/>
                          <a:pt x="644489" y="469417"/>
                          <a:pt x="510912" y="479584"/>
                        </a:cubicBezTo>
                        <a:cubicBezTo>
                          <a:pt x="377335" y="489751"/>
                          <a:pt x="223274" y="443862"/>
                          <a:pt x="0" y="479584"/>
                        </a:cubicBezTo>
                        <a:cubicBezTo>
                          <a:pt x="-27393" y="308854"/>
                          <a:pt x="251" y="236634"/>
                          <a:pt x="0" y="0"/>
                        </a:cubicBezTo>
                        <a:close/>
                      </a:path>
                      <a:path w="8317172" h="479584" stroke="0" extrusionOk="0">
                        <a:moveTo>
                          <a:pt x="0" y="0"/>
                        </a:moveTo>
                        <a:cubicBezTo>
                          <a:pt x="195583" y="-37125"/>
                          <a:pt x="328241" y="35486"/>
                          <a:pt x="510912" y="0"/>
                        </a:cubicBezTo>
                        <a:cubicBezTo>
                          <a:pt x="693583" y="-35486"/>
                          <a:pt x="745421" y="25234"/>
                          <a:pt x="855481" y="0"/>
                        </a:cubicBezTo>
                        <a:cubicBezTo>
                          <a:pt x="965541" y="-25234"/>
                          <a:pt x="1432963" y="49288"/>
                          <a:pt x="1615908" y="0"/>
                        </a:cubicBezTo>
                        <a:cubicBezTo>
                          <a:pt x="1798853" y="-49288"/>
                          <a:pt x="1984461" y="21970"/>
                          <a:pt x="2126820" y="0"/>
                        </a:cubicBezTo>
                        <a:cubicBezTo>
                          <a:pt x="2269179" y="-21970"/>
                          <a:pt x="2491136" y="55140"/>
                          <a:pt x="2637732" y="0"/>
                        </a:cubicBezTo>
                        <a:cubicBezTo>
                          <a:pt x="2784328" y="-55140"/>
                          <a:pt x="3020405" y="32909"/>
                          <a:pt x="3398159" y="0"/>
                        </a:cubicBezTo>
                        <a:cubicBezTo>
                          <a:pt x="3775913" y="-32909"/>
                          <a:pt x="3702358" y="29216"/>
                          <a:pt x="3825899" y="0"/>
                        </a:cubicBezTo>
                        <a:cubicBezTo>
                          <a:pt x="3949440" y="-29216"/>
                          <a:pt x="4305743" y="47725"/>
                          <a:pt x="4586326" y="0"/>
                        </a:cubicBezTo>
                        <a:cubicBezTo>
                          <a:pt x="4866909" y="-47725"/>
                          <a:pt x="5119694" y="49526"/>
                          <a:pt x="5346753" y="0"/>
                        </a:cubicBezTo>
                        <a:cubicBezTo>
                          <a:pt x="5573812" y="-49526"/>
                          <a:pt x="5738818" y="52960"/>
                          <a:pt x="5940837" y="0"/>
                        </a:cubicBezTo>
                        <a:cubicBezTo>
                          <a:pt x="6142856" y="-52960"/>
                          <a:pt x="6411446" y="15733"/>
                          <a:pt x="6701264" y="0"/>
                        </a:cubicBezTo>
                        <a:cubicBezTo>
                          <a:pt x="6991082" y="-15733"/>
                          <a:pt x="7085622" y="1963"/>
                          <a:pt x="7212176" y="0"/>
                        </a:cubicBezTo>
                        <a:cubicBezTo>
                          <a:pt x="7338730" y="-1963"/>
                          <a:pt x="7566295" y="26845"/>
                          <a:pt x="7723088" y="0"/>
                        </a:cubicBezTo>
                        <a:cubicBezTo>
                          <a:pt x="7879881" y="-26845"/>
                          <a:pt x="8103004" y="64725"/>
                          <a:pt x="8317172" y="0"/>
                        </a:cubicBezTo>
                        <a:cubicBezTo>
                          <a:pt x="8339588" y="172525"/>
                          <a:pt x="8310363" y="346703"/>
                          <a:pt x="8317172" y="479584"/>
                        </a:cubicBezTo>
                        <a:cubicBezTo>
                          <a:pt x="8136151" y="527801"/>
                          <a:pt x="7986216" y="429592"/>
                          <a:pt x="7723088" y="479584"/>
                        </a:cubicBezTo>
                        <a:cubicBezTo>
                          <a:pt x="7459960" y="529576"/>
                          <a:pt x="7178309" y="432697"/>
                          <a:pt x="6962661" y="479584"/>
                        </a:cubicBezTo>
                        <a:cubicBezTo>
                          <a:pt x="6747013" y="526471"/>
                          <a:pt x="6488361" y="429009"/>
                          <a:pt x="6368577" y="479584"/>
                        </a:cubicBezTo>
                        <a:cubicBezTo>
                          <a:pt x="6248793" y="530159"/>
                          <a:pt x="6095835" y="440918"/>
                          <a:pt x="6024009" y="479584"/>
                        </a:cubicBezTo>
                        <a:cubicBezTo>
                          <a:pt x="5952183" y="518250"/>
                          <a:pt x="5790108" y="455771"/>
                          <a:pt x="5596269" y="479584"/>
                        </a:cubicBezTo>
                        <a:cubicBezTo>
                          <a:pt x="5402430" y="503397"/>
                          <a:pt x="5172122" y="474835"/>
                          <a:pt x="4835841" y="479584"/>
                        </a:cubicBezTo>
                        <a:cubicBezTo>
                          <a:pt x="4499560" y="484333"/>
                          <a:pt x="4396341" y="452434"/>
                          <a:pt x="4241758" y="479584"/>
                        </a:cubicBezTo>
                        <a:cubicBezTo>
                          <a:pt x="4087175" y="506734"/>
                          <a:pt x="3923229" y="456266"/>
                          <a:pt x="3814017" y="479584"/>
                        </a:cubicBezTo>
                        <a:cubicBezTo>
                          <a:pt x="3704805" y="502902"/>
                          <a:pt x="3455567" y="461422"/>
                          <a:pt x="3219934" y="479584"/>
                        </a:cubicBezTo>
                        <a:cubicBezTo>
                          <a:pt x="2984301" y="497746"/>
                          <a:pt x="2976396" y="455561"/>
                          <a:pt x="2875365" y="479584"/>
                        </a:cubicBezTo>
                        <a:cubicBezTo>
                          <a:pt x="2774334" y="503607"/>
                          <a:pt x="2671588" y="470565"/>
                          <a:pt x="2530797" y="479584"/>
                        </a:cubicBezTo>
                        <a:cubicBezTo>
                          <a:pt x="2390006" y="488603"/>
                          <a:pt x="2079150" y="457539"/>
                          <a:pt x="1936713" y="479584"/>
                        </a:cubicBezTo>
                        <a:cubicBezTo>
                          <a:pt x="1794276" y="501629"/>
                          <a:pt x="1680448" y="431444"/>
                          <a:pt x="1508973" y="479584"/>
                        </a:cubicBezTo>
                        <a:cubicBezTo>
                          <a:pt x="1337498" y="527724"/>
                          <a:pt x="1032670" y="409299"/>
                          <a:pt x="831717" y="479584"/>
                        </a:cubicBezTo>
                        <a:cubicBezTo>
                          <a:pt x="630764" y="549869"/>
                          <a:pt x="251535" y="446799"/>
                          <a:pt x="0" y="479584"/>
                        </a:cubicBezTo>
                        <a:cubicBezTo>
                          <a:pt x="-16532" y="305468"/>
                          <a:pt x="21423" y="127229"/>
                          <a:pt x="0" y="0"/>
                        </a:cubicBezTo>
                        <a:close/>
                      </a:path>
                    </a:pathLst>
                  </a:custGeom>
                  <ask:type>
                    <ask:lineSketchNone/>
                  </ask:type>
                </ask:lineSketchStyleProps>
              </a:ext>
            </a:extLst>
          </a:ln>
        </p:spPr>
        <p:txBody>
          <a:bodyPr lIns="0" anchor="ctr">
            <a:normAutofit/>
          </a:bodyPr>
          <a:lstStyle>
            <a:lvl1pPr marL="0" indent="0">
              <a:buNone/>
              <a:defRPr/>
            </a:lvl1pPr>
          </a:lstStyle>
          <a:p>
            <a:endParaRPr lang="en-NL" sz="1400" i="1" dirty="0"/>
          </a:p>
        </p:txBody>
      </p:sp>
    </p:spTree>
    <p:extLst>
      <p:ext uri="{BB962C8B-B14F-4D97-AF65-F5344CB8AC3E}">
        <p14:creationId xmlns:p14="http://schemas.microsoft.com/office/powerpoint/2010/main" val="221658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Title + 2x Content Boxes">
    <p:bg>
      <p:bgPr>
        <a:solidFill>
          <a:schemeClr val="bg2">
            <a:alpha val="23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E73325-8FA7-AFC6-C427-B2EC6B155959}"/>
              </a:ext>
            </a:extLst>
          </p:cNvPr>
          <p:cNvPicPr>
            <a:picLocks noChangeAspect="1"/>
          </p:cNvPicPr>
          <p:nvPr userDrawn="1"/>
        </p:nvPicPr>
        <p:blipFill>
          <a:blip r:embed="rId2">
            <a:alphaModFix amt="34000"/>
          </a:blip>
          <a:srcRect/>
          <a:stretch/>
        </p:blipFill>
        <p:spPr>
          <a:xfrm>
            <a:off x="0" y="0"/>
            <a:ext cx="12192000" cy="6858000"/>
          </a:xfrm>
          <a:prstGeom prst="rect">
            <a:avLst/>
          </a:prstGeom>
        </p:spPr>
      </p:pic>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solidFill>
                  <a:schemeClr val="tx1"/>
                </a:solidFill>
              </a:defRPr>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68814" y="2057401"/>
            <a:ext cx="4627186" cy="4119463"/>
          </a:xfrm>
        </p:spPr>
        <p:txBody>
          <a:bodyPr lIns="0">
            <a:normAutofit/>
          </a:bodyPr>
          <a:lstStyle>
            <a:lvl1pPr marL="0" indent="0">
              <a:lnSpc>
                <a:spcPct val="100000"/>
              </a:lnSpc>
              <a:spcBef>
                <a:spcPts val="1000"/>
              </a:spcBef>
              <a:spcAft>
                <a:spcPts val="1200"/>
              </a:spcAft>
              <a:buNone/>
              <a:defRPr sz="2000">
                <a:solidFill>
                  <a:schemeClr val="accent6"/>
                </a:solidFill>
              </a:defRPr>
            </a:lvl1pPr>
            <a:lvl2pPr marL="228600" indent="-228600">
              <a:lnSpc>
                <a:spcPct val="100000"/>
              </a:lnSpc>
              <a:spcBef>
                <a:spcPts val="0"/>
              </a:spcBef>
              <a:spcAft>
                <a:spcPts val="1200"/>
              </a:spcAft>
              <a:buFont typeface="Arial" panose="020B0604020202020204" pitchFamily="34" charset="0"/>
              <a:buChar char="•"/>
              <a:defRPr sz="2000">
                <a:solidFill>
                  <a:schemeClr val="accent6"/>
                </a:solidFill>
              </a:defRPr>
            </a:lvl2pPr>
            <a:lvl3pPr marL="685800" indent="-228600">
              <a:spcBef>
                <a:spcPts val="1000"/>
              </a:spcBef>
              <a:spcAft>
                <a:spcPts val="1200"/>
              </a:spcAft>
              <a:buFont typeface="Arial" panose="020B0604020202020204" pitchFamily="34" charset="0"/>
              <a:buChar char="•"/>
              <a:defRPr sz="2000">
                <a:solidFill>
                  <a:schemeClr val="accent6"/>
                </a:solidFill>
              </a:defRPr>
            </a:lvl3pPr>
            <a:lvl4pPr marL="1143000" indent="-228600">
              <a:spcBef>
                <a:spcPts val="1000"/>
              </a:spcBef>
              <a:spcAft>
                <a:spcPts val="1200"/>
              </a:spcAft>
              <a:buFont typeface="Arial" panose="020B0604020202020204" pitchFamily="34" charset="0"/>
              <a:buChar char="•"/>
              <a:defRPr sz="2000">
                <a:solidFill>
                  <a:schemeClr val="accent6"/>
                </a:solidFill>
              </a:defRPr>
            </a:lvl4pPr>
            <a:lvl5pPr marL="1600200" indent="-228600">
              <a:spcBef>
                <a:spcPts val="1000"/>
              </a:spcBef>
              <a:spcAft>
                <a:spcPts val="1200"/>
              </a:spcAft>
              <a:buFont typeface="Arial" panose="020B0604020202020204" pitchFamily="34" charset="0"/>
              <a:buChar char="•"/>
              <a:defRPr sz="2000">
                <a:solidFill>
                  <a:schemeClr val="accent6"/>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668185" y="2057401"/>
            <a:ext cx="4609399" cy="4119463"/>
          </a:xfrm>
        </p:spPr>
        <p:txBody>
          <a:bodyPr lIns="0">
            <a:normAutofit/>
          </a:bodyPr>
          <a:lstStyle>
            <a:lvl1pPr marL="0" indent="0">
              <a:lnSpc>
                <a:spcPct val="100000"/>
              </a:lnSpc>
              <a:spcBef>
                <a:spcPts val="1000"/>
              </a:spcBef>
              <a:spcAft>
                <a:spcPts val="1200"/>
              </a:spcAft>
              <a:buNone/>
              <a:defRPr sz="2000">
                <a:solidFill>
                  <a:schemeClr val="accent6"/>
                </a:solidFill>
              </a:defRPr>
            </a:lvl1pPr>
            <a:lvl2pPr marL="228600" indent="-228600">
              <a:lnSpc>
                <a:spcPct val="100000"/>
              </a:lnSpc>
              <a:spcBef>
                <a:spcPts val="1000"/>
              </a:spcBef>
              <a:spcAft>
                <a:spcPts val="1200"/>
              </a:spcAft>
              <a:buFont typeface="Arial" panose="020B0604020202020204" pitchFamily="34" charset="0"/>
              <a:buChar char="•"/>
              <a:defRPr sz="2000">
                <a:solidFill>
                  <a:schemeClr val="accent6"/>
                </a:solidFill>
              </a:defRPr>
            </a:lvl2pPr>
            <a:lvl3pPr marL="685800" indent="-228600">
              <a:spcBef>
                <a:spcPts val="1000"/>
              </a:spcBef>
              <a:spcAft>
                <a:spcPts val="1200"/>
              </a:spcAft>
              <a:buFont typeface="Arial" panose="020B0604020202020204" pitchFamily="34" charset="0"/>
              <a:buChar char="•"/>
              <a:defRPr sz="2000">
                <a:solidFill>
                  <a:schemeClr val="accent6"/>
                </a:solidFill>
              </a:defRPr>
            </a:lvl3pPr>
            <a:lvl4pPr marL="1143000" indent="-228600">
              <a:spcBef>
                <a:spcPts val="1000"/>
              </a:spcBef>
              <a:spcAft>
                <a:spcPts val="1200"/>
              </a:spcAft>
              <a:buFont typeface="Arial" panose="020B0604020202020204" pitchFamily="34" charset="0"/>
              <a:buChar char="•"/>
              <a:defRPr sz="2000">
                <a:solidFill>
                  <a:schemeClr val="accent6"/>
                </a:solidFill>
              </a:defRPr>
            </a:lvl4pPr>
            <a:lvl5pPr marL="1600200" indent="-228600">
              <a:spcBef>
                <a:spcPts val="1000"/>
              </a:spcBef>
              <a:spcAft>
                <a:spcPts val="1200"/>
              </a:spcAft>
              <a:buFont typeface="Arial" panose="020B0604020202020204" pitchFamily="34" charset="0"/>
              <a:buChar char="•"/>
              <a:defRPr sz="2000">
                <a:solidFill>
                  <a:schemeClr val="accent6"/>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9F365CC6-BACC-2553-A2E2-C608EB366357}"/>
              </a:ext>
            </a:extLst>
          </p:cNvPr>
          <p:cNvSpPr>
            <a:spLocks noGrp="1"/>
          </p:cNvSpPr>
          <p:nvPr>
            <p:ph type="sldNum" sz="quarter" idx="15"/>
          </p:nvPr>
        </p:nvSpPr>
        <p:spPr>
          <a:xfrm>
            <a:off x="175994" y="6138000"/>
            <a:ext cx="728012" cy="651912"/>
          </a:xfrm>
        </p:spPr>
        <p:txBody>
          <a:bodyPr/>
          <a:lstStyle/>
          <a:p>
            <a:fld id="{42032E16-1245-644F-B432-D8CF2AE82D5D}" type="slidenum">
              <a:rPr lang="nl-NL" smtClean="0"/>
              <a:t>‹nr.›</a:t>
            </a:fld>
            <a:endParaRPr lang="nl-NL"/>
          </a:p>
        </p:txBody>
      </p:sp>
      <p:cxnSp>
        <p:nvCxnSpPr>
          <p:cNvPr id="13" name="Straight Connector 12">
            <a:extLst>
              <a:ext uri="{FF2B5EF4-FFF2-40B4-BE49-F238E27FC236}">
                <a16:creationId xmlns:a16="http://schemas.microsoft.com/office/drawing/2014/main" id="{C211E977-60E9-7568-8BE6-9D0E1B2D8364}"/>
              </a:ext>
              <a:ext uri="{C183D7F6-B498-43B3-948B-1728B52AA6E4}">
                <adec:decorative xmlns:adec="http://schemas.microsoft.com/office/drawing/2017/decorative" val="1"/>
              </a:ext>
            </a:extLst>
          </p:cNvPr>
          <p:cNvCxnSpPr>
            <a:cxnSpLocks/>
          </p:cNvCxnSpPr>
          <p:nvPr userDrawn="1"/>
        </p:nvCxnSpPr>
        <p:spPr>
          <a:xfrm>
            <a:off x="540000" y="0"/>
            <a:ext cx="0" cy="6138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5EBEA2E-82A7-A08C-0065-A508B064141E}"/>
              </a:ext>
              <a:ext uri="{C183D7F6-B498-43B3-948B-1728B52AA6E4}">
                <adec:decorative xmlns:adec="http://schemas.microsoft.com/office/drawing/2017/decorative" val="1"/>
              </a:ext>
            </a:extLst>
          </p:cNvPr>
          <p:cNvCxnSpPr>
            <a:cxnSpLocks/>
          </p:cNvCxnSpPr>
          <p:nvPr userDrawn="1"/>
        </p:nvCxnSpPr>
        <p:spPr>
          <a:xfrm flipH="1">
            <a:off x="10750609" y="486411"/>
            <a:ext cx="1441391"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9079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2F216-62F1-7E0B-63FD-51C27CDA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7E61F31D-B959-2AD8-9208-FF08B574DB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EF32C8C7-5C6C-400B-AEC0-4D8178161BBD}"/>
              </a:ext>
            </a:extLst>
          </p:cNvPr>
          <p:cNvSpPr>
            <a:spLocks noGrp="1"/>
          </p:cNvSpPr>
          <p:nvPr>
            <p:ph type="dt" sz="half" idx="2"/>
          </p:nvPr>
        </p:nvSpPr>
        <p:spPr>
          <a:xfrm>
            <a:off x="4038600" y="6412950"/>
            <a:ext cx="2743200" cy="365125"/>
          </a:xfrm>
          <a:prstGeom prst="rect">
            <a:avLst/>
          </a:prstGeom>
        </p:spPr>
        <p:txBody>
          <a:bodyPr vert="horz" lIns="91440" tIns="45720" rIns="91440" bIns="45720" rtlCol="0" anchor="ctr"/>
          <a:lstStyle>
            <a:lvl1pPr algn="l">
              <a:defRPr sz="900" b="0" i="0" cap="all" spc="150" baseline="0">
                <a:solidFill>
                  <a:schemeClr val="tx2"/>
                </a:solidFill>
                <a:latin typeface="Barlow Medium" pitchFamily="2" charset="77"/>
              </a:defRPr>
            </a:lvl1pPr>
          </a:lstStyle>
          <a:p>
            <a:endParaRPr lang="nl-NL" dirty="0"/>
          </a:p>
        </p:txBody>
      </p:sp>
      <p:sp>
        <p:nvSpPr>
          <p:cNvPr id="5" name="Footer Placeholder 4">
            <a:extLst>
              <a:ext uri="{FF2B5EF4-FFF2-40B4-BE49-F238E27FC236}">
                <a16:creationId xmlns:a16="http://schemas.microsoft.com/office/drawing/2014/main" id="{4B7105D6-7B52-4B7D-9473-BCD571A93A09}"/>
              </a:ext>
            </a:extLst>
          </p:cNvPr>
          <p:cNvSpPr>
            <a:spLocks noGrp="1"/>
          </p:cNvSpPr>
          <p:nvPr>
            <p:ph type="ftr" sz="quarter" idx="3"/>
          </p:nvPr>
        </p:nvSpPr>
        <p:spPr>
          <a:xfrm>
            <a:off x="7239000" y="6412950"/>
            <a:ext cx="4114800" cy="365125"/>
          </a:xfrm>
          <a:prstGeom prst="rect">
            <a:avLst/>
          </a:prstGeom>
        </p:spPr>
        <p:txBody>
          <a:bodyPr vert="horz" lIns="91440" tIns="45720" rIns="91440" bIns="45720" rtlCol="0" anchor="ctr"/>
          <a:lstStyle>
            <a:lvl1pPr algn="ctr">
              <a:defRPr sz="900" b="0" i="0" cap="all" spc="150" baseline="0">
                <a:solidFill>
                  <a:schemeClr val="tx2"/>
                </a:solidFill>
                <a:latin typeface="Barlow Medium" pitchFamily="2" charset="77"/>
              </a:defRPr>
            </a:lvl1pPr>
          </a:lstStyle>
          <a:p>
            <a:endParaRPr lang="nl-NL" dirty="0"/>
          </a:p>
        </p:txBody>
      </p:sp>
      <p:sp>
        <p:nvSpPr>
          <p:cNvPr id="6" name="Slide Number Placeholder 5">
            <a:extLst>
              <a:ext uri="{FF2B5EF4-FFF2-40B4-BE49-F238E27FC236}">
                <a16:creationId xmlns:a16="http://schemas.microsoft.com/office/drawing/2014/main" id="{B13EAA0A-7090-4FA3-AD1C-CD4570404021}"/>
              </a:ext>
            </a:extLst>
          </p:cNvPr>
          <p:cNvSpPr>
            <a:spLocks noGrp="1"/>
          </p:cNvSpPr>
          <p:nvPr>
            <p:ph type="sldNum" sz="quarter" idx="4"/>
          </p:nvPr>
        </p:nvSpPr>
        <p:spPr>
          <a:xfrm>
            <a:off x="412136" y="5943601"/>
            <a:ext cx="968983" cy="651912"/>
          </a:xfrm>
          <a:prstGeom prst="rect">
            <a:avLst/>
          </a:prstGeom>
        </p:spPr>
        <p:txBody>
          <a:bodyPr vert="horz" lIns="91440" tIns="45720" rIns="91440" bIns="45720" rtlCol="0" anchor="ctr"/>
          <a:lstStyle>
            <a:lvl1pPr algn="ctr">
              <a:defRPr sz="1000" b="1" spc="150" baseline="0">
                <a:solidFill>
                  <a:schemeClr val="tx1"/>
                </a:solidFill>
                <a:latin typeface="Barlow" pitchFamily="2" charset="77"/>
              </a:defRPr>
            </a:lvl1pPr>
          </a:lstStyle>
          <a:p>
            <a:fld id="{42032E16-1245-644F-B432-D8CF2AE82D5D}" type="slidenum">
              <a:rPr lang="nl-NL" smtClean="0"/>
              <a:pPr/>
              <a:t>‹nr.›</a:t>
            </a:fld>
            <a:endParaRPr lang="nl-NL" dirty="0"/>
          </a:p>
        </p:txBody>
      </p:sp>
    </p:spTree>
    <p:extLst>
      <p:ext uri="{BB962C8B-B14F-4D97-AF65-F5344CB8AC3E}">
        <p14:creationId xmlns:p14="http://schemas.microsoft.com/office/powerpoint/2010/main" val="3921560509"/>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3" r:id="rId3"/>
    <p:sldLayoutId id="2147483662" r:id="rId4"/>
    <p:sldLayoutId id="2147483666" r:id="rId5"/>
    <p:sldLayoutId id="2147483674" r:id="rId6"/>
    <p:sldLayoutId id="2147483676" r:id="rId7"/>
    <p:sldLayoutId id="2147483664" r:id="rId8"/>
    <p:sldLayoutId id="2147483667" r:id="rId9"/>
    <p:sldLayoutId id="2147483672" r:id="rId10"/>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Barlow" pitchFamily="2" charset="77"/>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000" kern="1200">
          <a:solidFill>
            <a:schemeClr val="accent6"/>
          </a:solidFill>
          <a:latin typeface="Barlow" pitchFamily="2" charset="77"/>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1F12AB-437B-31D8-F60F-78EC8822A6CA}"/>
              </a:ext>
            </a:extLst>
          </p:cNvPr>
          <p:cNvSpPr>
            <a:spLocks noGrp="1"/>
          </p:cNvSpPr>
          <p:nvPr>
            <p:ph type="title"/>
          </p:nvPr>
        </p:nvSpPr>
        <p:spPr/>
        <p:txBody>
          <a:bodyPr/>
          <a:lstStyle/>
          <a:p>
            <a:r>
              <a:rPr lang="nl-NL" dirty="0" err="1"/>
              <a:t>About</a:t>
            </a:r>
            <a:r>
              <a:rPr lang="nl-NL" dirty="0"/>
              <a:t> </a:t>
            </a:r>
            <a:r>
              <a:rPr lang="nl-NL" dirty="0" err="1"/>
              <a:t>the</a:t>
            </a:r>
            <a:r>
              <a:rPr lang="nl-NL" dirty="0"/>
              <a:t> project War in Court</a:t>
            </a:r>
          </a:p>
        </p:txBody>
      </p:sp>
      <p:sp>
        <p:nvSpPr>
          <p:cNvPr id="4" name="Text Placeholder 2">
            <a:extLst>
              <a:ext uri="{FF2B5EF4-FFF2-40B4-BE49-F238E27FC236}">
                <a16:creationId xmlns:a16="http://schemas.microsoft.com/office/drawing/2014/main" id="{90AD08DD-BA09-07F7-BD99-23AF1E742208}"/>
              </a:ext>
            </a:extLst>
          </p:cNvPr>
          <p:cNvSpPr txBox="1">
            <a:spLocks/>
          </p:cNvSpPr>
          <p:nvPr/>
        </p:nvSpPr>
        <p:spPr>
          <a:xfrm>
            <a:off x="2620646" y="4908439"/>
            <a:ext cx="10115939" cy="1762783"/>
          </a:xfrm>
          <a:prstGeom prst="rect">
            <a:avLst/>
          </a:prstGeom>
        </p:spPr>
        <p:txBody>
          <a:bodyPr vert="horz" lIns="91440" tIns="45720" rIns="91440" bIns="45720" rtlCol="0" anchor="t">
            <a:normAutofit/>
          </a:bodyPr>
          <a:lstStyle>
            <a:lvl1pPr marL="0" indent="0" algn="l" defTabSz="914400" rtl="0" eaLnBrk="1" latinLnBrk="0" hangingPunct="1">
              <a:lnSpc>
                <a:spcPct val="80000"/>
              </a:lnSpc>
              <a:spcBef>
                <a:spcPts val="0"/>
              </a:spcBef>
              <a:buFont typeface="Arial" panose="020B0604020202020204" pitchFamily="34" charset="0"/>
              <a:buNone/>
              <a:defRPr sz="2000" kern="1200" spc="0" baseline="0">
                <a:solidFill>
                  <a:schemeClr val="bg1"/>
                </a:solidFill>
                <a:latin typeface="Barlow" pitchFamily="2" charset="77"/>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6"/>
                </a:solidFill>
                <a:latin typeface="Barlow"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800" dirty="0">
                <a:latin typeface="Noto Sans" panose="020B0502040504020204" pitchFamily="34" charset="0"/>
              </a:rPr>
              <a:t>Tom De Smet</a:t>
            </a:r>
          </a:p>
          <a:p>
            <a:endParaRPr lang="nl-NL" sz="2800" dirty="0">
              <a:latin typeface="Noto Sans" panose="020B0502040504020204" pitchFamily="34" charset="0"/>
            </a:endParaRPr>
          </a:p>
          <a:p>
            <a:r>
              <a:rPr lang="en-US" sz="2400" i="1" dirty="0">
                <a:latin typeface="Noto Sans" panose="020B0502040504020204" pitchFamily="34" charset="0"/>
              </a:rPr>
              <a:t>Deputy Director National Archives Netherlands</a:t>
            </a:r>
          </a:p>
          <a:p>
            <a:endParaRPr lang="nl-NL" dirty="0">
              <a:latin typeface="Barlow"/>
            </a:endParaRPr>
          </a:p>
          <a:p>
            <a:endParaRPr lang="nl-NL" dirty="0"/>
          </a:p>
          <a:p>
            <a:pPr>
              <a:lnSpc>
                <a:spcPct val="150000"/>
              </a:lnSpc>
            </a:pPr>
            <a:endParaRPr lang="nl-NL" dirty="0"/>
          </a:p>
        </p:txBody>
      </p:sp>
    </p:spTree>
    <p:extLst>
      <p:ext uri="{BB962C8B-B14F-4D97-AF65-F5344CB8AC3E}">
        <p14:creationId xmlns:p14="http://schemas.microsoft.com/office/powerpoint/2010/main" val="356750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6D3B0-6B4B-BF31-E5C9-C538F3346B5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FC7069-0546-56BB-ADF7-3908BCBE8CE6}"/>
              </a:ext>
            </a:extLst>
          </p:cNvPr>
          <p:cNvSpPr>
            <a:spLocks noGrp="1"/>
          </p:cNvSpPr>
          <p:nvPr>
            <p:ph type="title"/>
          </p:nvPr>
        </p:nvSpPr>
        <p:spPr>
          <a:xfrm>
            <a:off x="1455582" y="737115"/>
            <a:ext cx="9646172" cy="1091685"/>
          </a:xfrm>
        </p:spPr>
        <p:txBody>
          <a:bodyPr/>
          <a:lstStyle/>
          <a:p>
            <a:r>
              <a:rPr lang="nl-NL" dirty="0" err="1"/>
              <a:t>About</a:t>
            </a:r>
            <a:r>
              <a:rPr lang="nl-NL" dirty="0"/>
              <a:t> </a:t>
            </a:r>
            <a:r>
              <a:rPr lang="nl-NL" dirty="0" err="1"/>
              <a:t>the</a:t>
            </a:r>
            <a:r>
              <a:rPr lang="nl-NL" dirty="0"/>
              <a:t> project</a:t>
            </a:r>
          </a:p>
        </p:txBody>
      </p:sp>
      <p:sp>
        <p:nvSpPr>
          <p:cNvPr id="4" name="Tijdelijke aanduiding voor dianummer 3">
            <a:extLst>
              <a:ext uri="{FF2B5EF4-FFF2-40B4-BE49-F238E27FC236}">
                <a16:creationId xmlns:a16="http://schemas.microsoft.com/office/drawing/2014/main" id="{539A62F3-7B0F-A56B-057F-A54675894B72}"/>
              </a:ext>
            </a:extLst>
          </p:cNvPr>
          <p:cNvSpPr>
            <a:spLocks noGrp="1"/>
          </p:cNvSpPr>
          <p:nvPr>
            <p:ph type="sldNum" sz="quarter" idx="15"/>
          </p:nvPr>
        </p:nvSpPr>
        <p:spPr/>
        <p:txBody>
          <a:bodyPr/>
          <a:lstStyle/>
          <a:p>
            <a:fld id="{42032E16-1245-644F-B432-D8CF2AE82D5D}" type="slidenum">
              <a:rPr lang="nl-NL" smtClean="0"/>
              <a:t>10</a:t>
            </a:fld>
            <a:endParaRPr lang="nl-NL" dirty="0"/>
          </a:p>
        </p:txBody>
      </p:sp>
      <p:sp>
        <p:nvSpPr>
          <p:cNvPr id="7" name="Tijdelijke aanduiding voor inhoud 2">
            <a:extLst>
              <a:ext uri="{FF2B5EF4-FFF2-40B4-BE49-F238E27FC236}">
                <a16:creationId xmlns:a16="http://schemas.microsoft.com/office/drawing/2014/main" id="{989B36E9-D5D3-DB91-C2C0-524E5877DFD7}"/>
              </a:ext>
            </a:extLst>
          </p:cNvPr>
          <p:cNvSpPr>
            <a:spLocks noGrp="1"/>
          </p:cNvSpPr>
          <p:nvPr>
            <p:ph sz="quarter" idx="12"/>
          </p:nvPr>
        </p:nvSpPr>
        <p:spPr>
          <a:xfrm>
            <a:off x="1587372" y="1828800"/>
            <a:ext cx="9382591" cy="4635156"/>
          </a:xfrm>
        </p:spPr>
        <p:txBody>
          <a:bodyPr>
            <a:normAutofit fontScale="92500" lnSpcReduction="10000"/>
          </a:bodyPr>
          <a:lstStyle/>
          <a:p>
            <a:r>
              <a:rPr lang="en-US" sz="2600" b="1" dirty="0"/>
              <a:t>Online because</a:t>
            </a:r>
            <a:r>
              <a:rPr lang="en-US" sz="2600" dirty="0"/>
              <a:t>: “right to information for everyone”. Greater outreach than from an archive’s study room. Young people live in a digital world.</a:t>
            </a:r>
          </a:p>
          <a:p>
            <a:r>
              <a:rPr lang="en-US" sz="2600" dirty="0"/>
              <a:t>No institution can nor should do this alone. </a:t>
            </a:r>
          </a:p>
          <a:p>
            <a:pPr lvl="1"/>
            <a:r>
              <a:rPr lang="en-US" sz="2600" b="1" dirty="0"/>
              <a:t>There is no institution that holds all records or that has the expertise on all the sources. </a:t>
            </a:r>
            <a:r>
              <a:rPr lang="en-US" sz="2600" dirty="0"/>
              <a:t>(conclusion </a:t>
            </a:r>
            <a:r>
              <a:rPr lang="nl-NL" sz="2600" dirty="0">
                <a:effectLst/>
                <a:ea typeface="Aptos" panose="020B0004020202020204" pitchFamily="34" charset="0"/>
                <a:cs typeface="Times New Roman" panose="02020603050405020304" pitchFamily="18" charset="0"/>
              </a:rPr>
              <a:t>Monitoring  access </a:t>
            </a:r>
            <a:r>
              <a:rPr lang="nl-NL" sz="2600" dirty="0" err="1">
                <a:effectLst/>
                <a:ea typeface="Aptos" panose="020B0004020202020204" pitchFamily="34" charset="0"/>
                <a:cs typeface="Times New Roman" panose="02020603050405020304" pitchFamily="18" charset="0"/>
              </a:rPr>
              <a:t>to</a:t>
            </a:r>
            <a:r>
              <a:rPr lang="nl-NL" sz="2600" dirty="0">
                <a:effectLst/>
                <a:ea typeface="Aptos" panose="020B0004020202020204" pitchFamily="34" charset="0"/>
                <a:cs typeface="Times New Roman" panose="02020603050405020304" pitchFamily="18" charset="0"/>
              </a:rPr>
              <a:t>  Holocaust </a:t>
            </a:r>
            <a:r>
              <a:rPr lang="nl-NL" sz="2600" dirty="0" err="1">
                <a:effectLst/>
                <a:ea typeface="Aptos" panose="020B0004020202020204" pitchFamily="34" charset="0"/>
                <a:cs typeface="Times New Roman" panose="02020603050405020304" pitchFamily="18" charset="0"/>
              </a:rPr>
              <a:t>Archives</a:t>
            </a:r>
            <a:r>
              <a:rPr lang="nl-NL" sz="2600" dirty="0">
                <a:effectLst/>
                <a:ea typeface="Aptos" panose="020B0004020202020204" pitchFamily="34" charset="0"/>
                <a:cs typeface="Times New Roman" panose="02020603050405020304" pitchFamily="18" charset="0"/>
              </a:rPr>
              <a:t> and </a:t>
            </a:r>
            <a:r>
              <a:rPr lang="nl-NL" sz="2600" dirty="0" err="1">
                <a:effectLst/>
                <a:ea typeface="Aptos" panose="020B0004020202020204" pitchFamily="34" charset="0"/>
                <a:cs typeface="Times New Roman" panose="02020603050405020304" pitchFamily="18" charset="0"/>
              </a:rPr>
              <a:t>collections</a:t>
            </a:r>
            <a:r>
              <a:rPr lang="nl-NL" sz="2600" dirty="0">
                <a:effectLst/>
                <a:ea typeface="Aptos" panose="020B0004020202020204" pitchFamily="34" charset="0"/>
                <a:cs typeface="Times New Roman" panose="02020603050405020304" pitchFamily="18" charset="0"/>
              </a:rPr>
              <a:t> project)</a:t>
            </a:r>
            <a:endParaRPr lang="en-US" sz="2600" dirty="0"/>
          </a:p>
          <a:p>
            <a:r>
              <a:rPr lang="en-US" sz="2600" dirty="0"/>
              <a:t>4 steps: make it public (paper), make it searchable, provide context and publish it online: </a:t>
            </a:r>
          </a:p>
          <a:p>
            <a:pPr lvl="1"/>
            <a:r>
              <a:rPr lang="en-US" sz="2600" dirty="0"/>
              <a:t>Provide context:  </a:t>
            </a:r>
            <a:r>
              <a:rPr lang="nl-NL" sz="2600" kern="100" dirty="0" err="1">
                <a:effectLst/>
                <a:ea typeface="Aptos" panose="020B0004020202020204" pitchFamily="34" charset="0"/>
                <a:cs typeface="Times New Roman" panose="02020603050405020304" pitchFamily="18" charset="0"/>
              </a:rPr>
              <a:t>Many</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people</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unfamiliar</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with</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terms</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organizations</a:t>
            </a:r>
            <a:r>
              <a:rPr lang="nl-NL" sz="2600" kern="100" dirty="0">
                <a:effectLst/>
                <a:ea typeface="Aptos" panose="020B0004020202020204" pitchFamily="34" charset="0"/>
                <a:cs typeface="Times New Roman" panose="02020603050405020304" pitchFamily="18" charset="0"/>
              </a:rPr>
              <a:t> and events; make </a:t>
            </a:r>
            <a:r>
              <a:rPr lang="nl-NL" sz="2600" kern="100" dirty="0" err="1">
                <a:effectLst/>
                <a:ea typeface="Aptos" panose="020B0004020202020204" pitchFamily="34" charset="0"/>
                <a:cs typeface="Times New Roman" panose="02020603050405020304" pitchFamily="18" charset="0"/>
              </a:rPr>
              <a:t>it</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interpretable</a:t>
            </a:r>
            <a:r>
              <a:rPr lang="nl-NL" sz="2600" kern="100" dirty="0">
                <a:effectLst/>
                <a:ea typeface="Aptos" panose="020B0004020202020204" pitchFamily="34" charset="0"/>
                <a:cs typeface="Times New Roman" panose="02020603050405020304" pitchFamily="18" charset="0"/>
              </a:rPr>
              <a:t> but </a:t>
            </a:r>
            <a:r>
              <a:rPr lang="nl-NL" sz="2600" kern="100" dirty="0" err="1">
                <a:effectLst/>
                <a:ea typeface="Aptos" panose="020B0004020202020204" pitchFamily="34" charset="0"/>
                <a:cs typeface="Times New Roman" panose="02020603050405020304" pitchFamily="18" charset="0"/>
              </a:rPr>
              <a:t>try</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to</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avoid</a:t>
            </a:r>
            <a:r>
              <a:rPr lang="nl-NL" sz="2600" kern="100" dirty="0">
                <a:effectLst/>
                <a:ea typeface="Aptos" panose="020B0004020202020204" pitchFamily="34" charset="0"/>
                <a:cs typeface="Times New Roman" panose="02020603050405020304" pitchFamily="18" charset="0"/>
              </a:rPr>
              <a:t> </a:t>
            </a:r>
            <a:r>
              <a:rPr lang="nl-NL" sz="2600" kern="100" dirty="0" err="1">
                <a:effectLst/>
                <a:ea typeface="Aptos" panose="020B0004020202020204" pitchFamily="34" charset="0"/>
                <a:cs typeface="Times New Roman" panose="02020603050405020304" pitchFamily="18" charset="0"/>
              </a:rPr>
              <a:t>interpretations</a:t>
            </a:r>
            <a:endParaRPr lang="nl-NL" sz="2600" kern="100" dirty="0">
              <a:effectLst/>
              <a:ea typeface="Aptos" panose="020B0004020202020204" pitchFamily="34" charset="0"/>
              <a:cs typeface="Times New Roman" panose="02020603050405020304" pitchFamily="18" charset="0"/>
            </a:endParaRPr>
          </a:p>
          <a:p>
            <a:pPr lvl="1"/>
            <a:endParaRPr lang="nl-NL" sz="2900" kern="100" dirty="0">
              <a:effectLst/>
              <a:ea typeface="Aptos" panose="020B0004020202020204" pitchFamily="34" charset="0"/>
              <a:cs typeface="Times New Roman" panose="02020603050405020304" pitchFamily="18" charset="0"/>
            </a:endParaRPr>
          </a:p>
          <a:p>
            <a:pPr lvl="1"/>
            <a:endParaRPr lang="nl-NL" sz="29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97570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F0F20-8A80-35E0-5AB2-54BC3E56F10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D74D76A-4CAB-5B2B-92C0-53FFEC9DF101}"/>
              </a:ext>
            </a:extLst>
          </p:cNvPr>
          <p:cNvSpPr>
            <a:spLocks noGrp="1"/>
          </p:cNvSpPr>
          <p:nvPr>
            <p:ph type="sldNum" sz="quarter" idx="15"/>
          </p:nvPr>
        </p:nvSpPr>
        <p:spPr/>
        <p:txBody>
          <a:bodyPr/>
          <a:lstStyle/>
          <a:p>
            <a:fld id="{42032E16-1245-644F-B432-D8CF2AE82D5D}" type="slidenum">
              <a:rPr lang="nl-NL" smtClean="0"/>
              <a:t>11</a:t>
            </a:fld>
            <a:endParaRPr lang="nl-NL"/>
          </a:p>
        </p:txBody>
      </p:sp>
      <p:pic>
        <p:nvPicPr>
          <p:cNvPr id="10" name="Afbeelding 9">
            <a:extLst>
              <a:ext uri="{FF2B5EF4-FFF2-40B4-BE49-F238E27FC236}">
                <a16:creationId xmlns:a16="http://schemas.microsoft.com/office/drawing/2014/main" id="{2C4DC47E-E588-3D91-374C-D958BD1019CA}"/>
              </a:ext>
            </a:extLst>
          </p:cNvPr>
          <p:cNvPicPr>
            <a:picLocks noChangeAspect="1"/>
          </p:cNvPicPr>
          <p:nvPr/>
        </p:nvPicPr>
        <p:blipFill>
          <a:blip r:embed="rId2"/>
          <a:stretch>
            <a:fillRect/>
          </a:stretch>
        </p:blipFill>
        <p:spPr>
          <a:xfrm>
            <a:off x="506001" y="901700"/>
            <a:ext cx="11685999" cy="4805476"/>
          </a:xfrm>
          <a:prstGeom prst="rect">
            <a:avLst/>
          </a:prstGeom>
        </p:spPr>
      </p:pic>
    </p:spTree>
    <p:extLst>
      <p:ext uri="{BB962C8B-B14F-4D97-AF65-F5344CB8AC3E}">
        <p14:creationId xmlns:p14="http://schemas.microsoft.com/office/powerpoint/2010/main" val="3944542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F3969-89E0-C928-A422-57C86CCA32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E5EA3D-EFCE-0A2D-F1C5-044163BE21EE}"/>
              </a:ext>
            </a:extLst>
          </p:cNvPr>
          <p:cNvSpPr>
            <a:spLocks noGrp="1"/>
          </p:cNvSpPr>
          <p:nvPr>
            <p:ph type="title"/>
          </p:nvPr>
        </p:nvSpPr>
        <p:spPr/>
        <p:txBody>
          <a:bodyPr/>
          <a:lstStyle/>
          <a:p>
            <a:r>
              <a:rPr lang="nl-NL" dirty="0" err="1"/>
              <a:t>Differences</a:t>
            </a:r>
            <a:r>
              <a:rPr lang="nl-NL" dirty="0"/>
              <a:t> War in Court </a:t>
            </a:r>
            <a:r>
              <a:rPr lang="nl-NL" dirty="0" err="1"/>
              <a:t>and</a:t>
            </a:r>
            <a:r>
              <a:rPr lang="nl-NL" dirty="0"/>
              <a:t> </a:t>
            </a:r>
            <a:r>
              <a:rPr lang="nl-NL" dirty="0" err="1"/>
              <a:t>other</a:t>
            </a:r>
            <a:r>
              <a:rPr lang="nl-NL" dirty="0"/>
              <a:t> </a:t>
            </a:r>
            <a:r>
              <a:rPr lang="nl-NL" dirty="0" err="1"/>
              <a:t>projects</a:t>
            </a:r>
            <a:endParaRPr lang="nl-NL" dirty="0"/>
          </a:p>
        </p:txBody>
      </p:sp>
      <p:sp>
        <p:nvSpPr>
          <p:cNvPr id="4" name="Content Placeholder 3">
            <a:extLst>
              <a:ext uri="{FF2B5EF4-FFF2-40B4-BE49-F238E27FC236}">
                <a16:creationId xmlns:a16="http://schemas.microsoft.com/office/drawing/2014/main" id="{451030E8-EB68-47D8-AF42-B6C6219BB964}"/>
              </a:ext>
            </a:extLst>
          </p:cNvPr>
          <p:cNvSpPr>
            <a:spLocks noGrp="1"/>
          </p:cNvSpPr>
          <p:nvPr>
            <p:ph sz="quarter" idx="11"/>
          </p:nvPr>
        </p:nvSpPr>
        <p:spPr>
          <a:xfrm>
            <a:off x="1468812" y="2057401"/>
            <a:ext cx="10230819" cy="4119463"/>
          </a:xfrm>
        </p:spPr>
        <p:txBody>
          <a:bodyPr vert="horz" lIns="0" tIns="45720" rIns="91440" bIns="45720" rtlCol="0" anchor="t">
            <a:normAutofit/>
          </a:bodyPr>
          <a:lstStyle/>
          <a:p>
            <a:pPr marL="342900" indent="-342900">
              <a:buFont typeface="Arial" panose="020B0604020202020204" pitchFamily="34" charset="0"/>
              <a:buChar char="•"/>
            </a:pPr>
            <a:r>
              <a:rPr lang="en-US" sz="2400" dirty="0"/>
              <a:t>In most digitalization projects, it ends after documents are scanned. At War in Court this is just the starting point. War in Court focuses on access at document/word level, data enrichment and contextualization, all fully automated (explanation)</a:t>
            </a:r>
          </a:p>
          <a:p>
            <a:pPr marL="342900" indent="-342900">
              <a:buFont typeface="Arial" panose="020B0604020202020204" pitchFamily="34" charset="0"/>
              <a:buChar char="•"/>
            </a:pPr>
            <a:r>
              <a:rPr lang="en-US" sz="2400" dirty="0"/>
              <a:t>Normally research is more linear, at the website War in Court you cross-search (in the end) 30 million scans, with one mouse click</a:t>
            </a:r>
          </a:p>
          <a:p>
            <a:pPr marL="342900" indent="-342900">
              <a:buFont typeface="Arial" panose="020B0604020202020204" pitchFamily="34" charset="0"/>
              <a:buChar char="•"/>
            </a:pPr>
            <a:r>
              <a:rPr lang="en-US" sz="2400" dirty="0"/>
              <a:t>War in Court aligns with governmental strategies: National Digital Strategy (Ministry of Education, Culture and Science) and remembrance (the Ministry of Health, Welfare and Sport )</a:t>
            </a:r>
            <a:endParaRPr lang="nl-NL" sz="2400" dirty="0"/>
          </a:p>
        </p:txBody>
      </p:sp>
      <p:sp>
        <p:nvSpPr>
          <p:cNvPr id="5" name="Slide Number Placeholder 4">
            <a:extLst>
              <a:ext uri="{FF2B5EF4-FFF2-40B4-BE49-F238E27FC236}">
                <a16:creationId xmlns:a16="http://schemas.microsoft.com/office/drawing/2014/main" id="{9523BA83-11A2-9B7B-9D7F-5AEEB26CAC30}"/>
              </a:ext>
            </a:extLst>
          </p:cNvPr>
          <p:cNvSpPr>
            <a:spLocks noGrp="1"/>
          </p:cNvSpPr>
          <p:nvPr>
            <p:ph type="sldNum" sz="quarter" idx="15"/>
          </p:nvPr>
        </p:nvSpPr>
        <p:spPr/>
        <p:txBody>
          <a:bodyPr/>
          <a:lstStyle/>
          <a:p>
            <a:fld id="{42032E16-1245-644F-B432-D8CF2AE82D5D}" type="slidenum">
              <a:rPr lang="nl-NL" smtClean="0"/>
              <a:t>12</a:t>
            </a:fld>
            <a:endParaRPr lang="nl-NL"/>
          </a:p>
        </p:txBody>
      </p:sp>
    </p:spTree>
    <p:extLst>
      <p:ext uri="{BB962C8B-B14F-4D97-AF65-F5344CB8AC3E}">
        <p14:creationId xmlns:p14="http://schemas.microsoft.com/office/powerpoint/2010/main" val="2849072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467FA-CA22-7195-16BE-E3101A4EB5C6}"/>
              </a:ext>
            </a:extLst>
          </p:cNvPr>
          <p:cNvSpPr>
            <a:spLocks noGrp="1"/>
          </p:cNvSpPr>
          <p:nvPr>
            <p:ph type="title"/>
          </p:nvPr>
        </p:nvSpPr>
        <p:spPr/>
        <p:txBody>
          <a:bodyPr/>
          <a:lstStyle/>
          <a:p>
            <a:r>
              <a:rPr lang="nl-NL" dirty="0" err="1"/>
              <a:t>Guidelines</a:t>
            </a:r>
            <a:r>
              <a:rPr lang="nl-NL" dirty="0"/>
              <a:t> website</a:t>
            </a:r>
            <a:endParaRPr lang="nl-NL" sz="2800" dirty="0"/>
          </a:p>
        </p:txBody>
      </p:sp>
      <p:sp>
        <p:nvSpPr>
          <p:cNvPr id="3" name="Content Placeholder 2">
            <a:extLst>
              <a:ext uri="{FF2B5EF4-FFF2-40B4-BE49-F238E27FC236}">
                <a16:creationId xmlns:a16="http://schemas.microsoft.com/office/drawing/2014/main" id="{470017ED-65A4-1514-3326-274BE62EE577}"/>
              </a:ext>
            </a:extLst>
          </p:cNvPr>
          <p:cNvSpPr>
            <a:spLocks noGrp="1"/>
          </p:cNvSpPr>
          <p:nvPr>
            <p:ph sz="quarter" idx="12"/>
          </p:nvPr>
        </p:nvSpPr>
        <p:spPr/>
        <p:txBody>
          <a:bodyPr>
            <a:normAutofit fontScale="92500" lnSpcReduction="10000"/>
          </a:bodyPr>
          <a:lstStyle/>
          <a:p>
            <a:pPr>
              <a:lnSpc>
                <a:spcPct val="150000"/>
              </a:lnSpc>
            </a:pPr>
            <a:r>
              <a:rPr lang="nl-NL" sz="2400" dirty="0"/>
              <a:t>War in Court is built </a:t>
            </a:r>
            <a:r>
              <a:rPr lang="nl-NL" sz="2400" b="1" dirty="0" err="1"/>
              <a:t>for</a:t>
            </a:r>
            <a:r>
              <a:rPr lang="nl-NL" sz="2400" b="1" dirty="0"/>
              <a:t> </a:t>
            </a:r>
            <a:r>
              <a:rPr lang="nl-NL" sz="2400" b="1" dirty="0" err="1"/>
              <a:t>citizens</a:t>
            </a:r>
            <a:r>
              <a:rPr lang="nl-NL" sz="2400" dirty="0"/>
              <a:t>, we </a:t>
            </a:r>
            <a:r>
              <a:rPr lang="nl-NL" sz="2400" dirty="0" err="1"/>
              <a:t>aim</a:t>
            </a:r>
            <a:r>
              <a:rPr lang="nl-NL" sz="2400" dirty="0"/>
              <a:t> </a:t>
            </a:r>
            <a:r>
              <a:rPr lang="nl-NL" sz="2400" dirty="0" err="1"/>
              <a:t>to</a:t>
            </a:r>
            <a:r>
              <a:rPr lang="nl-NL" sz="2400" dirty="0"/>
              <a:t> </a:t>
            </a:r>
            <a:r>
              <a:rPr lang="nl-NL" sz="2400" dirty="0" err="1"/>
              <a:t>provide</a:t>
            </a:r>
            <a:r>
              <a:rPr lang="nl-NL" sz="2400" dirty="0"/>
              <a:t> </a:t>
            </a:r>
            <a:r>
              <a:rPr lang="nl-NL" sz="2400" dirty="0" err="1"/>
              <a:t>them</a:t>
            </a:r>
            <a:r>
              <a:rPr lang="nl-NL" sz="2400" dirty="0"/>
              <a:t> </a:t>
            </a:r>
            <a:r>
              <a:rPr lang="nl-NL" sz="2400" dirty="0" err="1"/>
              <a:t>with</a:t>
            </a:r>
            <a:r>
              <a:rPr lang="nl-NL" sz="2400" dirty="0"/>
              <a:t> tools </a:t>
            </a:r>
            <a:r>
              <a:rPr lang="nl-NL" sz="2400" dirty="0" err="1"/>
              <a:t>to</a:t>
            </a:r>
            <a:r>
              <a:rPr lang="nl-NL" sz="2400" dirty="0"/>
              <a:t> </a:t>
            </a:r>
            <a:r>
              <a:rPr lang="nl-NL" sz="2400" b="1" dirty="0" err="1"/>
              <a:t>think</a:t>
            </a:r>
            <a:r>
              <a:rPr lang="nl-NL" sz="2400" b="1" dirty="0"/>
              <a:t> like a </a:t>
            </a:r>
            <a:r>
              <a:rPr lang="nl-NL" sz="2400" b="1" dirty="0" err="1"/>
              <a:t>historian</a:t>
            </a:r>
            <a:r>
              <a:rPr lang="nl-NL" sz="2400" dirty="0"/>
              <a:t> </a:t>
            </a:r>
            <a:r>
              <a:rPr lang="nl-NL" sz="2400" dirty="0" err="1"/>
              <a:t>and</a:t>
            </a:r>
            <a:r>
              <a:rPr lang="nl-NL" sz="2400" dirty="0"/>
              <a:t> </a:t>
            </a:r>
            <a:r>
              <a:rPr lang="nl-NL" sz="2400" b="1" dirty="0" err="1"/>
              <a:t>interpretate</a:t>
            </a:r>
            <a:r>
              <a:rPr lang="nl-NL" sz="2400" dirty="0"/>
              <a:t>. </a:t>
            </a:r>
            <a:r>
              <a:rPr lang="nl-NL" sz="2400" dirty="0" err="1"/>
              <a:t>Can</a:t>
            </a:r>
            <a:r>
              <a:rPr lang="nl-NL" sz="2400" dirty="0"/>
              <a:t> </a:t>
            </a:r>
            <a:r>
              <a:rPr lang="nl-NL" sz="2400" dirty="0" err="1"/>
              <a:t>also</a:t>
            </a:r>
            <a:r>
              <a:rPr lang="nl-NL" sz="2400" dirty="0"/>
              <a:t> </a:t>
            </a:r>
            <a:r>
              <a:rPr lang="nl-NL" sz="2400" dirty="0" err="1"/>
              <a:t>be</a:t>
            </a:r>
            <a:r>
              <a:rPr lang="nl-NL" sz="2400" dirty="0"/>
              <a:t> </a:t>
            </a:r>
            <a:r>
              <a:rPr lang="nl-NL" sz="2400" dirty="0" err="1"/>
              <a:t>used</a:t>
            </a:r>
            <a:r>
              <a:rPr lang="nl-NL" sz="2400" dirty="0"/>
              <a:t> </a:t>
            </a:r>
            <a:r>
              <a:rPr lang="nl-NL" sz="2400" dirty="0" err="1"/>
              <a:t>for</a:t>
            </a:r>
            <a:r>
              <a:rPr lang="nl-NL" sz="2400" dirty="0"/>
              <a:t> </a:t>
            </a:r>
            <a:r>
              <a:rPr lang="nl-NL" sz="2400" b="1" dirty="0" err="1"/>
              <a:t>scolarly</a:t>
            </a:r>
            <a:r>
              <a:rPr lang="nl-NL" sz="2400" b="1" dirty="0"/>
              <a:t> </a:t>
            </a:r>
            <a:r>
              <a:rPr lang="nl-NL" sz="2400" b="1" dirty="0" err="1"/>
              <a:t>use</a:t>
            </a:r>
            <a:endParaRPr lang="nl-NL" sz="2400" b="1" dirty="0"/>
          </a:p>
          <a:p>
            <a:pPr>
              <a:lnSpc>
                <a:spcPct val="150000"/>
              </a:lnSpc>
            </a:pPr>
            <a:r>
              <a:rPr lang="nl-NL" sz="2400" dirty="0"/>
              <a:t>Mantra: “we </a:t>
            </a:r>
            <a:r>
              <a:rPr lang="nl-NL" sz="2400" dirty="0" err="1"/>
              <a:t>will</a:t>
            </a:r>
            <a:r>
              <a:rPr lang="nl-NL" sz="2400" dirty="0"/>
              <a:t> </a:t>
            </a:r>
            <a:r>
              <a:rPr lang="nl-NL" sz="2400" b="1" dirty="0"/>
              <a:t>help </a:t>
            </a:r>
            <a:r>
              <a:rPr lang="nl-NL" sz="2400" b="1" dirty="0" err="1"/>
              <a:t>you</a:t>
            </a:r>
            <a:r>
              <a:rPr lang="nl-NL" sz="2400" b="1" dirty="0"/>
              <a:t> </a:t>
            </a:r>
            <a:r>
              <a:rPr lang="nl-NL" sz="2400" b="1" dirty="0" err="1"/>
              <a:t>to</a:t>
            </a:r>
            <a:r>
              <a:rPr lang="nl-NL" sz="2400" b="1" dirty="0"/>
              <a:t> </a:t>
            </a:r>
            <a:r>
              <a:rPr lang="nl-NL" sz="2400" b="1" dirty="0" err="1"/>
              <a:t>find</a:t>
            </a:r>
            <a:r>
              <a:rPr lang="nl-NL" sz="2400" b="1" dirty="0"/>
              <a:t> </a:t>
            </a:r>
            <a:r>
              <a:rPr lang="nl-NL" sz="2400" b="1" dirty="0" err="1"/>
              <a:t>what</a:t>
            </a:r>
            <a:r>
              <a:rPr lang="nl-NL" sz="2400" b="1" dirty="0"/>
              <a:t> </a:t>
            </a:r>
            <a:r>
              <a:rPr lang="nl-NL" sz="2400" b="1" dirty="0" err="1"/>
              <a:t>you</a:t>
            </a:r>
            <a:r>
              <a:rPr lang="nl-NL" sz="2400" b="1" dirty="0"/>
              <a:t> search </a:t>
            </a:r>
            <a:r>
              <a:rPr lang="nl-NL" sz="2400" b="1" dirty="0" err="1"/>
              <a:t>for</a:t>
            </a:r>
            <a:r>
              <a:rPr lang="nl-NL" sz="2400" b="1" dirty="0"/>
              <a:t> </a:t>
            </a:r>
            <a:r>
              <a:rPr lang="nl-NL" sz="2400" b="1" dirty="0" err="1"/>
              <a:t>and</a:t>
            </a:r>
            <a:r>
              <a:rPr lang="nl-NL" sz="2400" b="1" dirty="0"/>
              <a:t> </a:t>
            </a:r>
            <a:r>
              <a:rPr lang="nl-NL" sz="2400" b="1" dirty="0" err="1"/>
              <a:t>understand</a:t>
            </a:r>
            <a:r>
              <a:rPr lang="nl-NL" sz="2400" b="1" dirty="0"/>
              <a:t> </a:t>
            </a:r>
            <a:r>
              <a:rPr lang="nl-NL" sz="2400" b="1" dirty="0" err="1"/>
              <a:t>what</a:t>
            </a:r>
            <a:r>
              <a:rPr lang="nl-NL" sz="2400" b="1" dirty="0"/>
              <a:t> </a:t>
            </a:r>
            <a:r>
              <a:rPr lang="nl-NL" sz="2400" b="1" dirty="0" err="1"/>
              <a:t>you</a:t>
            </a:r>
            <a:r>
              <a:rPr lang="nl-NL" sz="2400" b="1" dirty="0"/>
              <a:t> </a:t>
            </a:r>
            <a:r>
              <a:rPr lang="nl-NL" sz="2400" b="1" dirty="0" err="1"/>
              <a:t>see</a:t>
            </a:r>
            <a:r>
              <a:rPr lang="nl-NL" sz="2400" b="1" dirty="0"/>
              <a:t> </a:t>
            </a:r>
            <a:r>
              <a:rPr lang="nl-NL" sz="2400" dirty="0"/>
              <a:t>”</a:t>
            </a:r>
          </a:p>
          <a:p>
            <a:pPr>
              <a:lnSpc>
                <a:spcPct val="150000"/>
              </a:lnSpc>
            </a:pPr>
            <a:r>
              <a:rPr lang="nl-NL" sz="2400" dirty="0"/>
              <a:t>We present </a:t>
            </a:r>
            <a:r>
              <a:rPr lang="nl-NL" sz="2400" dirty="0" err="1"/>
              <a:t>the</a:t>
            </a:r>
            <a:r>
              <a:rPr lang="nl-NL" sz="2400" dirty="0"/>
              <a:t> </a:t>
            </a:r>
            <a:r>
              <a:rPr lang="nl-NL" sz="2400" dirty="0" err="1"/>
              <a:t>archives</a:t>
            </a:r>
            <a:r>
              <a:rPr lang="nl-NL" sz="2400" dirty="0"/>
              <a:t> as a </a:t>
            </a:r>
            <a:r>
              <a:rPr lang="nl-NL" sz="2400" b="1" dirty="0" err="1"/>
              <a:t>reflection</a:t>
            </a:r>
            <a:r>
              <a:rPr lang="nl-NL" sz="2400" b="1" dirty="0"/>
              <a:t> of </a:t>
            </a:r>
            <a:r>
              <a:rPr lang="nl-NL" sz="2400" b="1" dirty="0" err="1"/>
              <a:t>legal</a:t>
            </a:r>
            <a:r>
              <a:rPr lang="nl-NL" sz="2400" b="1" dirty="0"/>
              <a:t> </a:t>
            </a:r>
            <a:r>
              <a:rPr lang="nl-NL" sz="2400" b="1" dirty="0" err="1"/>
              <a:t>proceedings</a:t>
            </a:r>
            <a:r>
              <a:rPr lang="nl-NL" sz="2400" dirty="0"/>
              <a:t>, </a:t>
            </a:r>
            <a:r>
              <a:rPr lang="nl-NL" sz="2400" dirty="0" err="1"/>
              <a:t>providing</a:t>
            </a:r>
            <a:r>
              <a:rPr lang="nl-NL" sz="2400" dirty="0"/>
              <a:t> </a:t>
            </a:r>
            <a:r>
              <a:rPr lang="nl-NL" sz="2400" dirty="0" err="1"/>
              <a:t>both</a:t>
            </a:r>
            <a:r>
              <a:rPr lang="nl-NL" sz="2400" dirty="0"/>
              <a:t> </a:t>
            </a:r>
            <a:r>
              <a:rPr lang="nl-NL" sz="2400" b="1" dirty="0"/>
              <a:t>context and </a:t>
            </a:r>
            <a:r>
              <a:rPr lang="nl-NL" sz="2400" b="1" dirty="0" err="1"/>
              <a:t>interpretation</a:t>
            </a:r>
            <a:r>
              <a:rPr lang="nl-NL" sz="2400" b="1" dirty="0"/>
              <a:t> </a:t>
            </a:r>
            <a:r>
              <a:rPr lang="nl-NL" sz="2400" b="1" dirty="0" err="1"/>
              <a:t>guidance</a:t>
            </a:r>
            <a:endParaRPr lang="nl-NL" sz="2400" b="1" dirty="0"/>
          </a:p>
          <a:p>
            <a:pPr>
              <a:lnSpc>
                <a:spcPct val="150000"/>
              </a:lnSpc>
            </a:pPr>
            <a:r>
              <a:rPr lang="nl-NL" sz="2400" dirty="0"/>
              <a:t>We </a:t>
            </a:r>
            <a:r>
              <a:rPr lang="nl-NL" sz="2400" dirty="0" err="1"/>
              <a:t>provide</a:t>
            </a:r>
            <a:r>
              <a:rPr lang="nl-NL" sz="2400" dirty="0"/>
              <a:t> </a:t>
            </a:r>
            <a:r>
              <a:rPr lang="nl-NL" sz="2400" b="1" dirty="0" err="1"/>
              <a:t>explanations</a:t>
            </a:r>
            <a:r>
              <a:rPr lang="nl-NL" sz="2400" dirty="0"/>
              <a:t> of </a:t>
            </a:r>
            <a:r>
              <a:rPr lang="nl-NL" sz="2400" dirty="0" err="1"/>
              <a:t>terminology</a:t>
            </a:r>
            <a:endParaRPr lang="nl-NL" sz="2400" dirty="0"/>
          </a:p>
          <a:p>
            <a:pPr>
              <a:lnSpc>
                <a:spcPct val="150000"/>
              </a:lnSpc>
            </a:pPr>
            <a:r>
              <a:rPr lang="nl-NL" sz="2400" dirty="0"/>
              <a:t>Target </a:t>
            </a:r>
            <a:r>
              <a:rPr lang="nl-NL" sz="2400" dirty="0" err="1"/>
              <a:t>groups</a:t>
            </a:r>
            <a:r>
              <a:rPr lang="nl-NL" sz="2400" dirty="0"/>
              <a:t>: </a:t>
            </a:r>
            <a:r>
              <a:rPr lang="nl-NL" sz="2400" dirty="0" err="1"/>
              <a:t>relatives</a:t>
            </a:r>
            <a:r>
              <a:rPr lang="nl-NL" sz="2400" dirty="0"/>
              <a:t>, </a:t>
            </a:r>
            <a:r>
              <a:rPr lang="nl-NL" sz="2400" dirty="0" err="1"/>
              <a:t>general</a:t>
            </a:r>
            <a:r>
              <a:rPr lang="nl-NL" sz="2400" dirty="0"/>
              <a:t> public, </a:t>
            </a:r>
            <a:r>
              <a:rPr lang="nl-NL" sz="2400" dirty="0" err="1"/>
              <a:t>education</a:t>
            </a:r>
            <a:r>
              <a:rPr lang="nl-NL" sz="2400" dirty="0"/>
              <a:t>, </a:t>
            </a:r>
            <a:r>
              <a:rPr lang="nl-NL" sz="2400" dirty="0" err="1"/>
              <a:t>researchers</a:t>
            </a:r>
            <a:endParaRPr lang="nl-NL" sz="2400" dirty="0"/>
          </a:p>
        </p:txBody>
      </p:sp>
      <p:sp>
        <p:nvSpPr>
          <p:cNvPr id="4" name="Slide Number Placeholder 3">
            <a:extLst>
              <a:ext uri="{FF2B5EF4-FFF2-40B4-BE49-F238E27FC236}">
                <a16:creationId xmlns:a16="http://schemas.microsoft.com/office/drawing/2014/main" id="{193B81C9-2093-91E4-5A41-4B78799C8528}"/>
              </a:ext>
            </a:extLst>
          </p:cNvPr>
          <p:cNvSpPr>
            <a:spLocks noGrp="1"/>
          </p:cNvSpPr>
          <p:nvPr>
            <p:ph type="sldNum" sz="quarter" idx="15"/>
          </p:nvPr>
        </p:nvSpPr>
        <p:spPr/>
        <p:txBody>
          <a:bodyPr/>
          <a:lstStyle/>
          <a:p>
            <a:fld id="{42032E16-1245-644F-B432-D8CF2AE82D5D}" type="slidenum">
              <a:rPr lang="nl-NL" smtClean="0"/>
              <a:t>13</a:t>
            </a:fld>
            <a:endParaRPr lang="nl-NL" dirty="0"/>
          </a:p>
        </p:txBody>
      </p:sp>
    </p:spTree>
    <p:extLst>
      <p:ext uri="{BB962C8B-B14F-4D97-AF65-F5344CB8AC3E}">
        <p14:creationId xmlns:p14="http://schemas.microsoft.com/office/powerpoint/2010/main" val="2086985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AAF95-01AB-D016-9BAB-189AEC1A940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8DF6D86-221D-AFFF-7DD6-59F0681F7E62}"/>
              </a:ext>
            </a:extLst>
          </p:cNvPr>
          <p:cNvSpPr>
            <a:spLocks noGrp="1"/>
          </p:cNvSpPr>
          <p:nvPr>
            <p:ph type="title"/>
          </p:nvPr>
        </p:nvSpPr>
        <p:spPr>
          <a:xfrm>
            <a:off x="1455582" y="737115"/>
            <a:ext cx="9646172" cy="1091685"/>
          </a:xfrm>
        </p:spPr>
        <p:txBody>
          <a:bodyPr/>
          <a:lstStyle/>
          <a:p>
            <a:r>
              <a:rPr lang="nl-NL" dirty="0" err="1"/>
              <a:t>Due</a:t>
            </a:r>
            <a:r>
              <a:rPr lang="nl-NL" dirty="0"/>
              <a:t> diligence: </a:t>
            </a:r>
            <a:r>
              <a:rPr lang="nl-NL" dirty="0" err="1"/>
              <a:t>Mitigation</a:t>
            </a:r>
            <a:r>
              <a:rPr lang="nl-NL" dirty="0"/>
              <a:t> </a:t>
            </a:r>
            <a:r>
              <a:rPr lang="nl-NL" dirty="0" err="1"/>
              <a:t>measures</a:t>
            </a:r>
            <a:endParaRPr lang="nl-NL" dirty="0"/>
          </a:p>
        </p:txBody>
      </p:sp>
      <p:sp>
        <p:nvSpPr>
          <p:cNvPr id="4" name="Tijdelijke aanduiding voor dianummer 3">
            <a:extLst>
              <a:ext uri="{FF2B5EF4-FFF2-40B4-BE49-F238E27FC236}">
                <a16:creationId xmlns:a16="http://schemas.microsoft.com/office/drawing/2014/main" id="{CB2E6C46-9B24-A2A8-C0B9-58CE8E01E39C}"/>
              </a:ext>
            </a:extLst>
          </p:cNvPr>
          <p:cNvSpPr>
            <a:spLocks noGrp="1"/>
          </p:cNvSpPr>
          <p:nvPr>
            <p:ph type="sldNum" sz="quarter" idx="15"/>
          </p:nvPr>
        </p:nvSpPr>
        <p:spPr/>
        <p:txBody>
          <a:bodyPr/>
          <a:lstStyle/>
          <a:p>
            <a:fld id="{42032E16-1245-644F-B432-D8CF2AE82D5D}" type="slidenum">
              <a:rPr lang="nl-NL" smtClean="0"/>
              <a:t>14</a:t>
            </a:fld>
            <a:endParaRPr lang="nl-NL" dirty="0"/>
          </a:p>
        </p:txBody>
      </p:sp>
      <p:sp>
        <p:nvSpPr>
          <p:cNvPr id="7" name="Tijdelijke aanduiding voor inhoud 2">
            <a:extLst>
              <a:ext uri="{FF2B5EF4-FFF2-40B4-BE49-F238E27FC236}">
                <a16:creationId xmlns:a16="http://schemas.microsoft.com/office/drawing/2014/main" id="{9B5A8E3E-9829-A897-5B36-AA10D87C9D70}"/>
              </a:ext>
            </a:extLst>
          </p:cNvPr>
          <p:cNvSpPr>
            <a:spLocks noGrp="1"/>
          </p:cNvSpPr>
          <p:nvPr>
            <p:ph sz="quarter" idx="12"/>
          </p:nvPr>
        </p:nvSpPr>
        <p:spPr>
          <a:xfrm>
            <a:off x="1587372" y="1828800"/>
            <a:ext cx="9382591" cy="4635156"/>
          </a:xfrm>
        </p:spPr>
        <p:txBody>
          <a:bodyPr>
            <a:normAutofit lnSpcReduction="10000"/>
          </a:bodyPr>
          <a:lstStyle/>
          <a:p>
            <a:pPr marL="48600" indent="0">
              <a:buNone/>
            </a:pPr>
            <a:endParaRPr lang="en-US" sz="2400" dirty="0"/>
          </a:p>
          <a:p>
            <a:pPr lvl="1"/>
            <a:r>
              <a:rPr lang="en-US" sz="2400" b="1" dirty="0"/>
              <a:t>Ethical issue</a:t>
            </a:r>
            <a:r>
              <a:rPr lang="en-US" sz="2400" dirty="0"/>
              <a:t>. Involving interest groups from the start (project design): how can we be as careful as possible? </a:t>
            </a:r>
          </a:p>
          <a:p>
            <a:pPr marL="505800" lvl="1" indent="0">
              <a:buNone/>
            </a:pPr>
            <a:r>
              <a:rPr lang="en-US" sz="2400" dirty="0">
                <a:sym typeface="Wingdings" panose="05000000000000000000" pitchFamily="2" charset="2"/>
              </a:rPr>
              <a:t> Project adopted all recommendations</a:t>
            </a:r>
            <a:r>
              <a:rPr lang="en-US" sz="2400" dirty="0"/>
              <a:t> from interest groups:</a:t>
            </a:r>
          </a:p>
          <a:p>
            <a:pPr lvl="1"/>
            <a:r>
              <a:rPr lang="en-US" sz="2400" dirty="0"/>
              <a:t> No files of living persons online (check the National Register of the Deceased)</a:t>
            </a:r>
          </a:p>
          <a:p>
            <a:pPr lvl="1"/>
            <a:r>
              <a:rPr lang="en-US" sz="2400" dirty="0"/>
              <a:t> Cannot be searched/found via Google (no index)</a:t>
            </a:r>
          </a:p>
          <a:p>
            <a:pPr lvl="1"/>
            <a:r>
              <a:rPr lang="en-US" sz="2400" dirty="0"/>
              <a:t> Stimulate social debate (end silence and shame) and provide contextual information</a:t>
            </a:r>
          </a:p>
          <a:p>
            <a:pPr lvl="1"/>
            <a:r>
              <a:rPr lang="en-US" sz="2400" dirty="0"/>
              <a:t> Procedure for "distressing cases", a lot of impact on surviving relatives, physically accessible but not online</a:t>
            </a:r>
            <a:endParaRPr lang="nl-NL" sz="2400" dirty="0"/>
          </a:p>
        </p:txBody>
      </p:sp>
    </p:spTree>
    <p:extLst>
      <p:ext uri="{BB962C8B-B14F-4D97-AF65-F5344CB8AC3E}">
        <p14:creationId xmlns:p14="http://schemas.microsoft.com/office/powerpoint/2010/main" val="1960382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158A4876-CE8F-F44C-84D1-8F5515574E9E}"/>
              </a:ext>
            </a:extLst>
          </p:cNvPr>
          <p:cNvSpPr>
            <a:spLocks noGrp="1"/>
          </p:cNvSpPr>
          <p:nvPr>
            <p:ph type="sldNum" sz="quarter" idx="15"/>
          </p:nvPr>
        </p:nvSpPr>
        <p:spPr/>
        <p:txBody>
          <a:bodyPr/>
          <a:lstStyle/>
          <a:p>
            <a:fld id="{42032E16-1245-644F-B432-D8CF2AE82D5D}" type="slidenum">
              <a:rPr lang="nl-NL" smtClean="0"/>
              <a:t>15</a:t>
            </a:fld>
            <a:endParaRPr lang="nl-NL" dirty="0"/>
          </a:p>
        </p:txBody>
      </p:sp>
      <p:pic>
        <p:nvPicPr>
          <p:cNvPr id="3" name="Afbeelding 2">
            <a:extLst>
              <a:ext uri="{FF2B5EF4-FFF2-40B4-BE49-F238E27FC236}">
                <a16:creationId xmlns:a16="http://schemas.microsoft.com/office/drawing/2014/main" id="{948577DC-EE97-7542-D2BC-05C65991C18D}"/>
              </a:ext>
            </a:extLst>
          </p:cNvPr>
          <p:cNvPicPr>
            <a:picLocks noChangeAspect="1"/>
          </p:cNvPicPr>
          <p:nvPr/>
        </p:nvPicPr>
        <p:blipFill>
          <a:blip r:embed="rId2"/>
          <a:stretch>
            <a:fillRect/>
          </a:stretch>
        </p:blipFill>
        <p:spPr>
          <a:xfrm>
            <a:off x="0" y="295599"/>
            <a:ext cx="12192000" cy="5842401"/>
          </a:xfrm>
          <a:prstGeom prst="rect">
            <a:avLst/>
          </a:prstGeom>
        </p:spPr>
      </p:pic>
    </p:spTree>
    <p:extLst>
      <p:ext uri="{BB962C8B-B14F-4D97-AF65-F5344CB8AC3E}">
        <p14:creationId xmlns:p14="http://schemas.microsoft.com/office/powerpoint/2010/main" val="3968668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94DB9-3993-8910-CB26-9042DC0F2E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AD21B3-4331-9659-EA4F-4236BF249B8B}"/>
              </a:ext>
            </a:extLst>
          </p:cNvPr>
          <p:cNvSpPr>
            <a:spLocks noGrp="1"/>
          </p:cNvSpPr>
          <p:nvPr>
            <p:ph type="title"/>
          </p:nvPr>
        </p:nvSpPr>
        <p:spPr/>
        <p:txBody>
          <a:bodyPr/>
          <a:lstStyle/>
          <a:p>
            <a:r>
              <a:rPr lang="nl-NL" dirty="0"/>
              <a:t>Search </a:t>
            </a:r>
            <a:r>
              <a:rPr lang="nl-NL" dirty="0" err="1"/>
              <a:t>for</a:t>
            </a:r>
            <a:r>
              <a:rPr lang="nl-NL" dirty="0"/>
              <a:t> </a:t>
            </a:r>
            <a:r>
              <a:rPr lang="nl-NL" dirty="0" err="1"/>
              <a:t>victims</a:t>
            </a:r>
            <a:r>
              <a:rPr lang="nl-NL" dirty="0"/>
              <a:t>…</a:t>
            </a:r>
          </a:p>
        </p:txBody>
      </p:sp>
      <p:sp>
        <p:nvSpPr>
          <p:cNvPr id="4" name="Slide Number Placeholder 3">
            <a:extLst>
              <a:ext uri="{FF2B5EF4-FFF2-40B4-BE49-F238E27FC236}">
                <a16:creationId xmlns:a16="http://schemas.microsoft.com/office/drawing/2014/main" id="{4CD113A5-1C57-AF75-44AB-AE00DDA7D69D}"/>
              </a:ext>
            </a:extLst>
          </p:cNvPr>
          <p:cNvSpPr>
            <a:spLocks noGrp="1"/>
          </p:cNvSpPr>
          <p:nvPr>
            <p:ph type="sldNum" sz="quarter" idx="15"/>
          </p:nvPr>
        </p:nvSpPr>
        <p:spPr/>
        <p:txBody>
          <a:bodyPr/>
          <a:lstStyle/>
          <a:p>
            <a:fld id="{42032E16-1245-644F-B432-D8CF2AE82D5D}" type="slidenum">
              <a:rPr lang="nl-NL" smtClean="0"/>
              <a:t>16</a:t>
            </a:fld>
            <a:endParaRPr lang="nl-NL"/>
          </a:p>
        </p:txBody>
      </p:sp>
    </p:spTree>
    <p:extLst>
      <p:ext uri="{BB962C8B-B14F-4D97-AF65-F5344CB8AC3E}">
        <p14:creationId xmlns:p14="http://schemas.microsoft.com/office/powerpoint/2010/main" val="3010369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40FD78A5-67D7-291C-C7C3-DF9E07A073B8}"/>
              </a:ext>
            </a:extLst>
          </p:cNvPr>
          <p:cNvSpPr>
            <a:spLocks noGrp="1"/>
          </p:cNvSpPr>
          <p:nvPr>
            <p:ph type="sldNum" sz="quarter" idx="15"/>
          </p:nvPr>
        </p:nvSpPr>
        <p:spPr/>
        <p:txBody>
          <a:bodyPr/>
          <a:lstStyle/>
          <a:p>
            <a:fld id="{42032E16-1245-644F-B432-D8CF2AE82D5D}" type="slidenum">
              <a:rPr lang="nl-NL" smtClean="0"/>
              <a:t>17</a:t>
            </a:fld>
            <a:endParaRPr lang="nl-NL"/>
          </a:p>
        </p:txBody>
      </p:sp>
      <p:pic>
        <p:nvPicPr>
          <p:cNvPr id="6" name="Afbeelding 5">
            <a:extLst>
              <a:ext uri="{FF2B5EF4-FFF2-40B4-BE49-F238E27FC236}">
                <a16:creationId xmlns:a16="http://schemas.microsoft.com/office/drawing/2014/main" id="{905FE00E-FE27-5076-2813-E4643188A544}"/>
              </a:ext>
            </a:extLst>
          </p:cNvPr>
          <p:cNvPicPr>
            <a:picLocks noChangeAspect="1"/>
          </p:cNvPicPr>
          <p:nvPr/>
        </p:nvPicPr>
        <p:blipFill>
          <a:blip r:embed="rId2"/>
          <a:stretch>
            <a:fillRect/>
          </a:stretch>
        </p:blipFill>
        <p:spPr>
          <a:xfrm>
            <a:off x="1989155" y="2751430"/>
            <a:ext cx="9043207" cy="1355139"/>
          </a:xfrm>
          <a:prstGeom prst="rect">
            <a:avLst/>
          </a:prstGeom>
        </p:spPr>
      </p:pic>
    </p:spTree>
    <p:extLst>
      <p:ext uri="{BB962C8B-B14F-4D97-AF65-F5344CB8AC3E}">
        <p14:creationId xmlns:p14="http://schemas.microsoft.com/office/powerpoint/2010/main" val="2938608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69AA0-DD60-5764-78FE-C185A50DC3F0}"/>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F40C1B-0DF1-EAC6-30DD-706B78B057B3}"/>
              </a:ext>
            </a:extLst>
          </p:cNvPr>
          <p:cNvSpPr>
            <a:spLocks noGrp="1"/>
          </p:cNvSpPr>
          <p:nvPr>
            <p:ph type="sldNum" sz="quarter" idx="15"/>
          </p:nvPr>
        </p:nvSpPr>
        <p:spPr/>
        <p:txBody>
          <a:bodyPr/>
          <a:lstStyle/>
          <a:p>
            <a:fld id="{42032E16-1245-644F-B432-D8CF2AE82D5D}" type="slidenum">
              <a:rPr lang="nl-NL" smtClean="0"/>
              <a:t>18</a:t>
            </a:fld>
            <a:endParaRPr lang="nl-NL"/>
          </a:p>
        </p:txBody>
      </p:sp>
      <p:pic>
        <p:nvPicPr>
          <p:cNvPr id="7" name="Afbeelding 6">
            <a:extLst>
              <a:ext uri="{FF2B5EF4-FFF2-40B4-BE49-F238E27FC236}">
                <a16:creationId xmlns:a16="http://schemas.microsoft.com/office/drawing/2014/main" id="{ED19B8FA-C7AD-9E95-715A-07A342330480}"/>
              </a:ext>
            </a:extLst>
          </p:cNvPr>
          <p:cNvPicPr>
            <a:picLocks noChangeAspect="1"/>
          </p:cNvPicPr>
          <p:nvPr/>
        </p:nvPicPr>
        <p:blipFill>
          <a:blip r:embed="rId2"/>
          <a:stretch>
            <a:fillRect/>
          </a:stretch>
        </p:blipFill>
        <p:spPr>
          <a:xfrm>
            <a:off x="2241226" y="0"/>
            <a:ext cx="7709548" cy="6858000"/>
          </a:xfrm>
          <a:prstGeom prst="rect">
            <a:avLst/>
          </a:prstGeom>
        </p:spPr>
      </p:pic>
    </p:spTree>
    <p:extLst>
      <p:ext uri="{BB962C8B-B14F-4D97-AF65-F5344CB8AC3E}">
        <p14:creationId xmlns:p14="http://schemas.microsoft.com/office/powerpoint/2010/main" val="2989814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AF270-5EA6-E63D-7653-2CC3C43C487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E2E7E4-72FA-512B-4A8E-363418C68497}"/>
              </a:ext>
            </a:extLst>
          </p:cNvPr>
          <p:cNvSpPr>
            <a:spLocks noGrp="1"/>
          </p:cNvSpPr>
          <p:nvPr>
            <p:ph type="sldNum" sz="quarter" idx="15"/>
          </p:nvPr>
        </p:nvSpPr>
        <p:spPr/>
        <p:txBody>
          <a:bodyPr/>
          <a:lstStyle/>
          <a:p>
            <a:fld id="{42032E16-1245-644F-B432-D8CF2AE82D5D}" type="slidenum">
              <a:rPr lang="nl-NL" smtClean="0"/>
              <a:t>19</a:t>
            </a:fld>
            <a:endParaRPr lang="nl-NL"/>
          </a:p>
        </p:txBody>
      </p:sp>
      <p:pic>
        <p:nvPicPr>
          <p:cNvPr id="3" name="Afbeelding 2">
            <a:extLst>
              <a:ext uri="{FF2B5EF4-FFF2-40B4-BE49-F238E27FC236}">
                <a16:creationId xmlns:a16="http://schemas.microsoft.com/office/drawing/2014/main" id="{3C78B8D8-A9C2-296E-7B7B-6F7030C0D087}"/>
              </a:ext>
            </a:extLst>
          </p:cNvPr>
          <p:cNvPicPr>
            <a:picLocks noChangeAspect="1"/>
          </p:cNvPicPr>
          <p:nvPr/>
        </p:nvPicPr>
        <p:blipFill>
          <a:blip r:embed="rId2"/>
          <a:stretch>
            <a:fillRect/>
          </a:stretch>
        </p:blipFill>
        <p:spPr>
          <a:xfrm>
            <a:off x="1717431" y="0"/>
            <a:ext cx="8757138" cy="6858000"/>
          </a:xfrm>
          <a:prstGeom prst="rect">
            <a:avLst/>
          </a:prstGeom>
        </p:spPr>
      </p:pic>
    </p:spTree>
    <p:extLst>
      <p:ext uri="{BB962C8B-B14F-4D97-AF65-F5344CB8AC3E}">
        <p14:creationId xmlns:p14="http://schemas.microsoft.com/office/powerpoint/2010/main" val="2417840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64A9D-0A0E-4AF6-0EC5-E06BAAD58A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7FB5E5-D29E-660A-CF07-A57437840660}"/>
              </a:ext>
            </a:extLst>
          </p:cNvPr>
          <p:cNvSpPr>
            <a:spLocks noGrp="1"/>
          </p:cNvSpPr>
          <p:nvPr>
            <p:ph type="title"/>
          </p:nvPr>
        </p:nvSpPr>
        <p:spPr/>
        <p:txBody>
          <a:bodyPr/>
          <a:lstStyle/>
          <a:p>
            <a:r>
              <a:rPr lang="nl-NL" dirty="0"/>
              <a:t>Long </a:t>
            </a:r>
            <a:r>
              <a:rPr lang="nl-NL" dirty="0" err="1"/>
              <a:t>tradition</a:t>
            </a:r>
            <a:r>
              <a:rPr lang="nl-NL" dirty="0"/>
              <a:t> in access </a:t>
            </a:r>
            <a:r>
              <a:rPr lang="nl-NL" dirty="0" err="1"/>
              <a:t>to</a:t>
            </a:r>
            <a:r>
              <a:rPr lang="nl-NL" dirty="0"/>
              <a:t> (war) </a:t>
            </a:r>
            <a:r>
              <a:rPr lang="nl-NL" dirty="0" err="1"/>
              <a:t>archives</a:t>
            </a:r>
            <a:endParaRPr lang="nl-NL" dirty="0"/>
          </a:p>
        </p:txBody>
      </p:sp>
      <p:sp>
        <p:nvSpPr>
          <p:cNvPr id="4" name="Content Placeholder 3">
            <a:extLst>
              <a:ext uri="{FF2B5EF4-FFF2-40B4-BE49-F238E27FC236}">
                <a16:creationId xmlns:a16="http://schemas.microsoft.com/office/drawing/2014/main" id="{7BCBAAD2-CF87-0500-62A0-5190F63293A0}"/>
              </a:ext>
            </a:extLst>
          </p:cNvPr>
          <p:cNvSpPr>
            <a:spLocks noGrp="1"/>
          </p:cNvSpPr>
          <p:nvPr>
            <p:ph sz="quarter" idx="11"/>
          </p:nvPr>
        </p:nvSpPr>
        <p:spPr>
          <a:xfrm>
            <a:off x="1468812" y="2057401"/>
            <a:ext cx="10230819" cy="4119463"/>
          </a:xfrm>
        </p:spPr>
        <p:txBody>
          <a:bodyPr vert="horz" lIns="0" tIns="45720" rIns="91440" bIns="45720" rtlCol="0" anchor="t">
            <a:normAutofit/>
          </a:bodyPr>
          <a:lstStyle/>
          <a:p>
            <a:pPr marL="342900" indent="-342900">
              <a:buFont typeface="Arial" panose="020B0604020202020204" pitchFamily="34" charset="0"/>
              <a:buChar char="•"/>
            </a:pPr>
            <a:r>
              <a:rPr lang="en-US" sz="2400" dirty="0"/>
              <a:t>Heritage of the War</a:t>
            </a:r>
          </a:p>
          <a:p>
            <a:pPr marL="342900" indent="-342900">
              <a:buFont typeface="Arial" panose="020B0604020202020204" pitchFamily="34" charset="0"/>
              <a:buChar char="•"/>
            </a:pPr>
            <a:r>
              <a:rPr lang="en-US" sz="2400" dirty="0"/>
              <a:t>Network War Collections (</a:t>
            </a:r>
            <a:r>
              <a:rPr lang="en-US" sz="2400" dirty="0" err="1"/>
              <a:t>Netwerk</a:t>
            </a:r>
            <a:r>
              <a:rPr lang="en-US" sz="2400" dirty="0"/>
              <a:t> Oorlogsbronnen) </a:t>
            </a:r>
          </a:p>
          <a:p>
            <a:pPr marL="342900" indent="-342900">
              <a:buFont typeface="Arial" panose="020B0604020202020204" pitchFamily="34" charset="0"/>
              <a:buChar char="•"/>
            </a:pPr>
            <a:r>
              <a:rPr lang="en-US" sz="2400" dirty="0"/>
              <a:t>Appeal by commission Cohen: </a:t>
            </a:r>
            <a:r>
              <a:rPr lang="nl-NL" sz="2400" kern="100" dirty="0" err="1">
                <a:effectLst/>
                <a:ea typeface="Aptos" panose="020B0004020202020204" pitchFamily="34" charset="0"/>
                <a:cs typeface="Times New Roman" panose="02020603050405020304" pitchFamily="18" charset="0"/>
              </a:rPr>
              <a:t>Use</a:t>
            </a:r>
            <a:r>
              <a:rPr lang="nl-NL" sz="2400" kern="100" dirty="0">
                <a:effectLst/>
                <a:ea typeface="Aptos" panose="020B0004020202020204" pitchFamily="34" charset="0"/>
                <a:cs typeface="Times New Roman" panose="02020603050405020304" pitchFamily="18" charset="0"/>
              </a:rPr>
              <a:t> </a:t>
            </a:r>
            <a:r>
              <a:rPr lang="nl-NL" sz="2400" kern="100" dirty="0" err="1">
                <a:effectLst/>
                <a:ea typeface="Aptos" panose="020B0004020202020204" pitchFamily="34" charset="0"/>
                <a:cs typeface="Times New Roman" panose="02020603050405020304" pitchFamily="18" charset="0"/>
              </a:rPr>
              <a:t>archives</a:t>
            </a:r>
            <a:r>
              <a:rPr lang="nl-NL" sz="2400" kern="100" dirty="0">
                <a:effectLst/>
                <a:ea typeface="Aptos" panose="020B0004020202020204" pitchFamily="34" charset="0"/>
                <a:cs typeface="Times New Roman" panose="02020603050405020304" pitchFamily="18" charset="0"/>
              </a:rPr>
              <a:t> </a:t>
            </a:r>
            <a:r>
              <a:rPr lang="nl-NL" sz="2400" kern="100" dirty="0" err="1">
                <a:effectLst/>
                <a:ea typeface="Aptos" panose="020B0004020202020204" pitchFamily="34" charset="0"/>
                <a:cs typeface="Times New Roman" panose="02020603050405020304" pitchFamily="18" charset="0"/>
              </a:rPr>
              <a:t>to</a:t>
            </a:r>
            <a:r>
              <a:rPr lang="nl-NL" sz="2400" kern="100" dirty="0">
                <a:effectLst/>
                <a:ea typeface="Aptos" panose="020B0004020202020204" pitchFamily="34" charset="0"/>
                <a:cs typeface="Times New Roman" panose="02020603050405020304" pitchFamily="18" charset="0"/>
              </a:rPr>
              <a:t> </a:t>
            </a:r>
            <a:r>
              <a:rPr lang="nl-NL" sz="2400" kern="100" dirty="0" err="1">
                <a:effectLst/>
                <a:ea typeface="Aptos" panose="020B0004020202020204" pitchFamily="34" charset="0"/>
                <a:cs typeface="Times New Roman" panose="02020603050405020304" pitchFamily="18" charset="0"/>
              </a:rPr>
              <a:t>tell</a:t>
            </a:r>
            <a:r>
              <a:rPr lang="nl-NL" sz="2400" kern="100" dirty="0">
                <a:effectLst/>
                <a:ea typeface="Aptos" panose="020B0004020202020204" pitchFamily="34" charset="0"/>
                <a:cs typeface="Times New Roman" panose="02020603050405020304" pitchFamily="18" charset="0"/>
              </a:rPr>
              <a:t> </a:t>
            </a:r>
            <a:r>
              <a:rPr lang="nl-NL" sz="2400" kern="100" dirty="0" err="1">
                <a:effectLst/>
                <a:ea typeface="Aptos" panose="020B0004020202020204" pitchFamily="34" charset="0"/>
                <a:cs typeface="Times New Roman" panose="02020603050405020304" pitchFamily="18" charset="0"/>
              </a:rPr>
              <a:t>the</a:t>
            </a:r>
            <a:r>
              <a:rPr lang="nl-NL" sz="2400" kern="100" dirty="0">
                <a:effectLst/>
                <a:ea typeface="Aptos" panose="020B0004020202020204" pitchFamily="34" charset="0"/>
                <a:cs typeface="Times New Roman" panose="02020603050405020304" pitchFamily="18" charset="0"/>
              </a:rPr>
              <a:t> story of </a:t>
            </a:r>
            <a:r>
              <a:rPr lang="nl-NL" sz="2400" kern="100" dirty="0" err="1">
                <a:effectLst/>
                <a:ea typeface="Aptos" panose="020B0004020202020204" pitchFamily="34" charset="0"/>
                <a:cs typeface="Times New Roman" panose="02020603050405020304" pitchFamily="18" charset="0"/>
              </a:rPr>
              <a:t>the</a:t>
            </a:r>
            <a:r>
              <a:rPr lang="nl-NL" sz="2400" kern="100" dirty="0">
                <a:effectLst/>
                <a:ea typeface="Aptos" panose="020B0004020202020204" pitchFamily="34" charset="0"/>
                <a:cs typeface="Times New Roman" panose="02020603050405020304" pitchFamily="18" charset="0"/>
              </a:rPr>
              <a:t> war and go digital!</a:t>
            </a:r>
          </a:p>
          <a:p>
            <a:pPr marL="342900" indent="-342900">
              <a:buFont typeface="Arial" panose="020B0604020202020204" pitchFamily="34" charset="0"/>
              <a:buChar char="•"/>
            </a:pPr>
            <a:r>
              <a:rPr lang="nl-NL" sz="2400" dirty="0" err="1"/>
              <a:t>Archives</a:t>
            </a:r>
            <a:r>
              <a:rPr lang="nl-NL" sz="2400" dirty="0"/>
              <a:t> have </a:t>
            </a:r>
            <a:r>
              <a:rPr lang="nl-NL" sz="2400" dirty="0" err="1"/>
              <a:t>an</a:t>
            </a:r>
            <a:r>
              <a:rPr lang="nl-NL" sz="2400" dirty="0"/>
              <a:t> important </a:t>
            </a:r>
            <a:r>
              <a:rPr lang="nl-NL" sz="2400" dirty="0" err="1"/>
              <a:t>role</a:t>
            </a:r>
            <a:r>
              <a:rPr lang="nl-NL" sz="2400" dirty="0"/>
              <a:t> in Holocaust </a:t>
            </a:r>
            <a:r>
              <a:rPr lang="nl-NL" sz="2400" dirty="0" err="1"/>
              <a:t>remembrance</a:t>
            </a:r>
            <a:endParaRPr lang="nl-NL" sz="2400" dirty="0"/>
          </a:p>
        </p:txBody>
      </p:sp>
      <p:sp>
        <p:nvSpPr>
          <p:cNvPr id="5" name="Slide Number Placeholder 4">
            <a:extLst>
              <a:ext uri="{FF2B5EF4-FFF2-40B4-BE49-F238E27FC236}">
                <a16:creationId xmlns:a16="http://schemas.microsoft.com/office/drawing/2014/main" id="{78B4D7B0-5B4E-CF6E-6EFE-401AF9A59208}"/>
              </a:ext>
            </a:extLst>
          </p:cNvPr>
          <p:cNvSpPr>
            <a:spLocks noGrp="1"/>
          </p:cNvSpPr>
          <p:nvPr>
            <p:ph type="sldNum" sz="quarter" idx="15"/>
          </p:nvPr>
        </p:nvSpPr>
        <p:spPr/>
        <p:txBody>
          <a:bodyPr/>
          <a:lstStyle/>
          <a:p>
            <a:fld id="{42032E16-1245-644F-B432-D8CF2AE82D5D}" type="slidenum">
              <a:rPr lang="nl-NL" smtClean="0"/>
              <a:t>2</a:t>
            </a:fld>
            <a:endParaRPr lang="nl-NL"/>
          </a:p>
        </p:txBody>
      </p:sp>
    </p:spTree>
    <p:extLst>
      <p:ext uri="{BB962C8B-B14F-4D97-AF65-F5344CB8AC3E}">
        <p14:creationId xmlns:p14="http://schemas.microsoft.com/office/powerpoint/2010/main" val="15684383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8CDB9-DFA5-3915-C60E-6ED19C810D14}"/>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387C442-2EC8-4285-8E6F-CB0212D6FB38}"/>
              </a:ext>
            </a:extLst>
          </p:cNvPr>
          <p:cNvSpPr>
            <a:spLocks noGrp="1"/>
          </p:cNvSpPr>
          <p:nvPr>
            <p:ph type="sldNum" sz="quarter" idx="15"/>
          </p:nvPr>
        </p:nvSpPr>
        <p:spPr/>
        <p:txBody>
          <a:bodyPr/>
          <a:lstStyle/>
          <a:p>
            <a:fld id="{42032E16-1245-644F-B432-D8CF2AE82D5D}" type="slidenum">
              <a:rPr lang="nl-NL" smtClean="0"/>
              <a:t>20</a:t>
            </a:fld>
            <a:endParaRPr lang="nl-NL"/>
          </a:p>
        </p:txBody>
      </p:sp>
      <p:pic>
        <p:nvPicPr>
          <p:cNvPr id="5" name="Afbeelding 4">
            <a:extLst>
              <a:ext uri="{FF2B5EF4-FFF2-40B4-BE49-F238E27FC236}">
                <a16:creationId xmlns:a16="http://schemas.microsoft.com/office/drawing/2014/main" id="{508F0674-8D2A-FC21-4AE8-C8040A816CEF}"/>
              </a:ext>
            </a:extLst>
          </p:cNvPr>
          <p:cNvPicPr>
            <a:picLocks noChangeAspect="1"/>
          </p:cNvPicPr>
          <p:nvPr/>
        </p:nvPicPr>
        <p:blipFill>
          <a:blip r:embed="rId2"/>
          <a:stretch>
            <a:fillRect/>
          </a:stretch>
        </p:blipFill>
        <p:spPr>
          <a:xfrm>
            <a:off x="1479893" y="0"/>
            <a:ext cx="9232213" cy="6858000"/>
          </a:xfrm>
          <a:prstGeom prst="rect">
            <a:avLst/>
          </a:prstGeom>
        </p:spPr>
      </p:pic>
    </p:spTree>
    <p:extLst>
      <p:ext uri="{BB962C8B-B14F-4D97-AF65-F5344CB8AC3E}">
        <p14:creationId xmlns:p14="http://schemas.microsoft.com/office/powerpoint/2010/main" val="1909822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570452AF-7C18-2660-604F-2F9F9E9307CE}"/>
              </a:ext>
            </a:extLst>
          </p:cNvPr>
          <p:cNvSpPr>
            <a:spLocks noGrp="1"/>
          </p:cNvSpPr>
          <p:nvPr>
            <p:ph type="sldNum" sz="quarter" idx="15"/>
          </p:nvPr>
        </p:nvSpPr>
        <p:spPr/>
        <p:txBody>
          <a:bodyPr/>
          <a:lstStyle/>
          <a:p>
            <a:fld id="{42032E16-1245-644F-B432-D8CF2AE82D5D}" type="slidenum">
              <a:rPr lang="nl-NL" smtClean="0"/>
              <a:t>21</a:t>
            </a:fld>
            <a:endParaRPr lang="nl-NL"/>
          </a:p>
        </p:txBody>
      </p:sp>
      <p:pic>
        <p:nvPicPr>
          <p:cNvPr id="8" name="Afbeelding 7">
            <a:extLst>
              <a:ext uri="{FF2B5EF4-FFF2-40B4-BE49-F238E27FC236}">
                <a16:creationId xmlns:a16="http://schemas.microsoft.com/office/drawing/2014/main" id="{A8C7E945-DEA0-403B-22AD-D522AEA44CD9}"/>
              </a:ext>
            </a:extLst>
          </p:cNvPr>
          <p:cNvPicPr>
            <a:picLocks noChangeAspect="1"/>
          </p:cNvPicPr>
          <p:nvPr/>
        </p:nvPicPr>
        <p:blipFill>
          <a:blip r:embed="rId2"/>
          <a:stretch>
            <a:fillRect/>
          </a:stretch>
        </p:blipFill>
        <p:spPr>
          <a:xfrm>
            <a:off x="1632914" y="75732"/>
            <a:ext cx="8926171" cy="6706536"/>
          </a:xfrm>
          <a:prstGeom prst="rect">
            <a:avLst/>
          </a:prstGeom>
        </p:spPr>
      </p:pic>
    </p:spTree>
    <p:extLst>
      <p:ext uri="{BB962C8B-B14F-4D97-AF65-F5344CB8AC3E}">
        <p14:creationId xmlns:p14="http://schemas.microsoft.com/office/powerpoint/2010/main" val="1380999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AC16DB02-760B-730B-C679-5A899A4D7B43}"/>
              </a:ext>
            </a:extLst>
          </p:cNvPr>
          <p:cNvSpPr>
            <a:spLocks noGrp="1"/>
          </p:cNvSpPr>
          <p:nvPr>
            <p:ph type="sldNum" sz="quarter" idx="15"/>
          </p:nvPr>
        </p:nvSpPr>
        <p:spPr/>
        <p:txBody>
          <a:bodyPr/>
          <a:lstStyle/>
          <a:p>
            <a:fld id="{42032E16-1245-644F-B432-D8CF2AE82D5D}" type="slidenum">
              <a:rPr lang="nl-NL" smtClean="0"/>
              <a:t>22</a:t>
            </a:fld>
            <a:endParaRPr lang="nl-NL"/>
          </a:p>
        </p:txBody>
      </p:sp>
      <p:pic>
        <p:nvPicPr>
          <p:cNvPr id="6" name="Afbeelding 5">
            <a:extLst>
              <a:ext uri="{FF2B5EF4-FFF2-40B4-BE49-F238E27FC236}">
                <a16:creationId xmlns:a16="http://schemas.microsoft.com/office/drawing/2014/main" id="{D256FEAC-3156-8B99-FC8A-02391BC1F443}"/>
              </a:ext>
            </a:extLst>
          </p:cNvPr>
          <p:cNvPicPr>
            <a:picLocks noChangeAspect="1"/>
          </p:cNvPicPr>
          <p:nvPr/>
        </p:nvPicPr>
        <p:blipFill>
          <a:blip r:embed="rId2"/>
          <a:stretch>
            <a:fillRect/>
          </a:stretch>
        </p:blipFill>
        <p:spPr>
          <a:xfrm>
            <a:off x="2690337" y="547285"/>
            <a:ext cx="6811326" cy="5763429"/>
          </a:xfrm>
          <a:prstGeom prst="rect">
            <a:avLst/>
          </a:prstGeom>
        </p:spPr>
      </p:pic>
    </p:spTree>
    <p:extLst>
      <p:ext uri="{BB962C8B-B14F-4D97-AF65-F5344CB8AC3E}">
        <p14:creationId xmlns:p14="http://schemas.microsoft.com/office/powerpoint/2010/main" val="736484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3FCF9-B39B-84EE-D59E-570A36353A89}"/>
              </a:ext>
            </a:extLst>
          </p:cNvPr>
          <p:cNvSpPr>
            <a:spLocks noGrp="1"/>
          </p:cNvSpPr>
          <p:nvPr>
            <p:ph type="title"/>
          </p:nvPr>
        </p:nvSpPr>
        <p:spPr/>
        <p:txBody>
          <a:bodyPr/>
          <a:lstStyle/>
          <a:p>
            <a:r>
              <a:rPr lang="nl-NL" dirty="0" err="1"/>
              <a:t>Searching</a:t>
            </a:r>
            <a:r>
              <a:rPr lang="nl-NL" dirty="0"/>
              <a:t> </a:t>
            </a:r>
            <a:r>
              <a:rPr lang="nl-NL" dirty="0" err="1"/>
              <a:t>for</a:t>
            </a:r>
            <a:r>
              <a:rPr lang="nl-NL" dirty="0"/>
              <a:t> suspects</a:t>
            </a:r>
          </a:p>
        </p:txBody>
      </p:sp>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23</a:t>
            </a:fld>
            <a:endParaRPr lang="nl-NL"/>
          </a:p>
        </p:txBody>
      </p:sp>
    </p:spTree>
    <p:extLst>
      <p:ext uri="{BB962C8B-B14F-4D97-AF65-F5344CB8AC3E}">
        <p14:creationId xmlns:p14="http://schemas.microsoft.com/office/powerpoint/2010/main" val="39640444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24</a:t>
            </a:fld>
            <a:endParaRPr lang="nl-NL"/>
          </a:p>
        </p:txBody>
      </p:sp>
      <p:pic>
        <p:nvPicPr>
          <p:cNvPr id="3" name="Afbeelding 2">
            <a:extLst>
              <a:ext uri="{FF2B5EF4-FFF2-40B4-BE49-F238E27FC236}">
                <a16:creationId xmlns:a16="http://schemas.microsoft.com/office/drawing/2014/main" id="{DCADF5DA-18AB-EF63-4523-B04350670B89}"/>
              </a:ext>
            </a:extLst>
          </p:cNvPr>
          <p:cNvPicPr>
            <a:picLocks noChangeAspect="1"/>
          </p:cNvPicPr>
          <p:nvPr/>
        </p:nvPicPr>
        <p:blipFill>
          <a:blip r:embed="rId2"/>
          <a:stretch>
            <a:fillRect/>
          </a:stretch>
        </p:blipFill>
        <p:spPr>
          <a:xfrm>
            <a:off x="1287614" y="2720281"/>
            <a:ext cx="9616771" cy="1417437"/>
          </a:xfrm>
          <a:prstGeom prst="rect">
            <a:avLst/>
          </a:prstGeom>
        </p:spPr>
      </p:pic>
    </p:spTree>
    <p:extLst>
      <p:ext uri="{BB962C8B-B14F-4D97-AF65-F5344CB8AC3E}">
        <p14:creationId xmlns:p14="http://schemas.microsoft.com/office/powerpoint/2010/main" val="3595711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25</a:t>
            </a:fld>
            <a:endParaRPr lang="nl-NL"/>
          </a:p>
        </p:txBody>
      </p:sp>
      <p:pic>
        <p:nvPicPr>
          <p:cNvPr id="11" name="Afbeelding 10">
            <a:extLst>
              <a:ext uri="{FF2B5EF4-FFF2-40B4-BE49-F238E27FC236}">
                <a16:creationId xmlns:a16="http://schemas.microsoft.com/office/drawing/2014/main" id="{6A71668E-CC17-91D3-D615-99EBCA9904C1}"/>
              </a:ext>
            </a:extLst>
          </p:cNvPr>
          <p:cNvPicPr>
            <a:picLocks noChangeAspect="1"/>
          </p:cNvPicPr>
          <p:nvPr/>
        </p:nvPicPr>
        <p:blipFill>
          <a:blip r:embed="rId2"/>
          <a:stretch>
            <a:fillRect/>
          </a:stretch>
        </p:blipFill>
        <p:spPr>
          <a:xfrm>
            <a:off x="1983087" y="0"/>
            <a:ext cx="8225826" cy="6858000"/>
          </a:xfrm>
          <a:prstGeom prst="rect">
            <a:avLst/>
          </a:prstGeom>
        </p:spPr>
      </p:pic>
    </p:spTree>
    <p:extLst>
      <p:ext uri="{BB962C8B-B14F-4D97-AF65-F5344CB8AC3E}">
        <p14:creationId xmlns:p14="http://schemas.microsoft.com/office/powerpoint/2010/main" val="1220613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26</a:t>
            </a:fld>
            <a:endParaRPr lang="nl-NL"/>
          </a:p>
        </p:txBody>
      </p:sp>
      <p:pic>
        <p:nvPicPr>
          <p:cNvPr id="5" name="Afbeelding 4">
            <a:extLst>
              <a:ext uri="{FF2B5EF4-FFF2-40B4-BE49-F238E27FC236}">
                <a16:creationId xmlns:a16="http://schemas.microsoft.com/office/drawing/2014/main" id="{27D90C99-6FD8-79D0-08E3-4495CCCB2BD5}"/>
              </a:ext>
            </a:extLst>
          </p:cNvPr>
          <p:cNvPicPr>
            <a:picLocks noChangeAspect="1"/>
          </p:cNvPicPr>
          <p:nvPr/>
        </p:nvPicPr>
        <p:blipFill>
          <a:blip r:embed="rId3"/>
          <a:stretch>
            <a:fillRect/>
          </a:stretch>
        </p:blipFill>
        <p:spPr>
          <a:xfrm>
            <a:off x="3034709" y="0"/>
            <a:ext cx="6122582" cy="6858000"/>
          </a:xfrm>
          <a:prstGeom prst="rect">
            <a:avLst/>
          </a:prstGeom>
        </p:spPr>
      </p:pic>
    </p:spTree>
    <p:extLst>
      <p:ext uri="{BB962C8B-B14F-4D97-AF65-F5344CB8AC3E}">
        <p14:creationId xmlns:p14="http://schemas.microsoft.com/office/powerpoint/2010/main" val="26474919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9529B-8E25-D214-F752-50A4D81A6D23}"/>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20C02B-64BC-A7A1-E440-D8DC37EC8C92}"/>
              </a:ext>
            </a:extLst>
          </p:cNvPr>
          <p:cNvSpPr>
            <a:spLocks noGrp="1"/>
          </p:cNvSpPr>
          <p:nvPr>
            <p:ph type="sldNum" sz="quarter" idx="15"/>
          </p:nvPr>
        </p:nvSpPr>
        <p:spPr/>
        <p:txBody>
          <a:bodyPr/>
          <a:lstStyle/>
          <a:p>
            <a:fld id="{42032E16-1245-644F-B432-D8CF2AE82D5D}" type="slidenum">
              <a:rPr lang="nl-NL" smtClean="0"/>
              <a:t>27</a:t>
            </a:fld>
            <a:endParaRPr lang="nl-NL"/>
          </a:p>
        </p:txBody>
      </p:sp>
      <p:pic>
        <p:nvPicPr>
          <p:cNvPr id="3" name="Afbeelding 2">
            <a:extLst>
              <a:ext uri="{FF2B5EF4-FFF2-40B4-BE49-F238E27FC236}">
                <a16:creationId xmlns:a16="http://schemas.microsoft.com/office/drawing/2014/main" id="{4C91DDB2-4FC6-6DE7-20CC-FA60D2729AF4}"/>
              </a:ext>
            </a:extLst>
          </p:cNvPr>
          <p:cNvPicPr>
            <a:picLocks noChangeAspect="1"/>
          </p:cNvPicPr>
          <p:nvPr/>
        </p:nvPicPr>
        <p:blipFill>
          <a:blip r:embed="rId2"/>
          <a:stretch>
            <a:fillRect/>
          </a:stretch>
        </p:blipFill>
        <p:spPr>
          <a:xfrm>
            <a:off x="677949" y="0"/>
            <a:ext cx="10836101" cy="6858000"/>
          </a:xfrm>
          <a:prstGeom prst="rect">
            <a:avLst/>
          </a:prstGeom>
        </p:spPr>
      </p:pic>
    </p:spTree>
    <p:extLst>
      <p:ext uri="{BB962C8B-B14F-4D97-AF65-F5344CB8AC3E}">
        <p14:creationId xmlns:p14="http://schemas.microsoft.com/office/powerpoint/2010/main" val="30698561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97F3A-10B0-A2A5-5D09-D7C828675AA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6A600E2-6FF0-1543-5913-26C4ACB8E7DE}"/>
              </a:ext>
            </a:extLst>
          </p:cNvPr>
          <p:cNvSpPr>
            <a:spLocks noGrp="1"/>
          </p:cNvSpPr>
          <p:nvPr>
            <p:ph type="sldNum" sz="quarter" idx="15"/>
          </p:nvPr>
        </p:nvSpPr>
        <p:spPr/>
        <p:txBody>
          <a:bodyPr/>
          <a:lstStyle/>
          <a:p>
            <a:fld id="{42032E16-1245-644F-B432-D8CF2AE82D5D}" type="slidenum">
              <a:rPr lang="nl-NL" smtClean="0"/>
              <a:t>28</a:t>
            </a:fld>
            <a:endParaRPr lang="nl-NL"/>
          </a:p>
        </p:txBody>
      </p:sp>
      <p:pic>
        <p:nvPicPr>
          <p:cNvPr id="5" name="Afbeelding 4">
            <a:extLst>
              <a:ext uri="{FF2B5EF4-FFF2-40B4-BE49-F238E27FC236}">
                <a16:creationId xmlns:a16="http://schemas.microsoft.com/office/drawing/2014/main" id="{05348B5D-0179-0510-71B7-D6F2BF8378A8}"/>
              </a:ext>
            </a:extLst>
          </p:cNvPr>
          <p:cNvPicPr>
            <a:picLocks noChangeAspect="1"/>
          </p:cNvPicPr>
          <p:nvPr/>
        </p:nvPicPr>
        <p:blipFill>
          <a:blip r:embed="rId2"/>
          <a:stretch>
            <a:fillRect/>
          </a:stretch>
        </p:blipFill>
        <p:spPr>
          <a:xfrm>
            <a:off x="0" y="520578"/>
            <a:ext cx="12192000" cy="5816843"/>
          </a:xfrm>
          <a:prstGeom prst="rect">
            <a:avLst/>
          </a:prstGeom>
        </p:spPr>
      </p:pic>
    </p:spTree>
    <p:extLst>
      <p:ext uri="{BB962C8B-B14F-4D97-AF65-F5344CB8AC3E}">
        <p14:creationId xmlns:p14="http://schemas.microsoft.com/office/powerpoint/2010/main" val="1369605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A088C-7F11-01CA-D112-E6EB0FF5DE8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D13D9E-1ED8-5554-5CE1-DC6D3432A66B}"/>
              </a:ext>
            </a:extLst>
          </p:cNvPr>
          <p:cNvSpPr>
            <a:spLocks noGrp="1"/>
          </p:cNvSpPr>
          <p:nvPr>
            <p:ph type="sldNum" sz="quarter" idx="15"/>
          </p:nvPr>
        </p:nvSpPr>
        <p:spPr/>
        <p:txBody>
          <a:bodyPr/>
          <a:lstStyle/>
          <a:p>
            <a:fld id="{42032E16-1245-644F-B432-D8CF2AE82D5D}" type="slidenum">
              <a:rPr lang="nl-NL" smtClean="0"/>
              <a:t>29</a:t>
            </a:fld>
            <a:endParaRPr lang="nl-NL"/>
          </a:p>
        </p:txBody>
      </p:sp>
      <p:pic>
        <p:nvPicPr>
          <p:cNvPr id="3" name="Afbeelding 2">
            <a:extLst>
              <a:ext uri="{FF2B5EF4-FFF2-40B4-BE49-F238E27FC236}">
                <a16:creationId xmlns:a16="http://schemas.microsoft.com/office/drawing/2014/main" id="{C00499A2-2983-5D85-02C6-586A8E64EDC2}"/>
              </a:ext>
            </a:extLst>
          </p:cNvPr>
          <p:cNvPicPr>
            <a:picLocks noChangeAspect="1"/>
          </p:cNvPicPr>
          <p:nvPr/>
        </p:nvPicPr>
        <p:blipFill>
          <a:blip r:embed="rId2"/>
          <a:stretch>
            <a:fillRect/>
          </a:stretch>
        </p:blipFill>
        <p:spPr>
          <a:xfrm>
            <a:off x="3784989" y="0"/>
            <a:ext cx="4622022" cy="6858000"/>
          </a:xfrm>
          <a:prstGeom prst="rect">
            <a:avLst/>
          </a:prstGeom>
        </p:spPr>
      </p:pic>
    </p:spTree>
    <p:extLst>
      <p:ext uri="{BB962C8B-B14F-4D97-AF65-F5344CB8AC3E}">
        <p14:creationId xmlns:p14="http://schemas.microsoft.com/office/powerpoint/2010/main" val="4114458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666CBE-B56F-8327-68EF-1906C74955EA}"/>
              </a:ext>
            </a:extLst>
          </p:cNvPr>
          <p:cNvSpPr>
            <a:spLocks noGrp="1"/>
          </p:cNvSpPr>
          <p:nvPr>
            <p:ph type="title"/>
          </p:nvPr>
        </p:nvSpPr>
        <p:spPr/>
        <p:txBody>
          <a:bodyPr/>
          <a:lstStyle/>
          <a:p>
            <a:r>
              <a:rPr lang="nl-NL" dirty="0"/>
              <a:t>The digital </a:t>
            </a:r>
            <a:r>
              <a:rPr lang="nl-NL" dirty="0" err="1"/>
              <a:t>transition</a:t>
            </a:r>
            <a:endParaRPr lang="nl-NL" dirty="0"/>
          </a:p>
        </p:txBody>
      </p:sp>
      <p:sp>
        <p:nvSpPr>
          <p:cNvPr id="5" name="Tijdelijke aanduiding voor dianummer 4">
            <a:extLst>
              <a:ext uri="{FF2B5EF4-FFF2-40B4-BE49-F238E27FC236}">
                <a16:creationId xmlns:a16="http://schemas.microsoft.com/office/drawing/2014/main" id="{72919CBD-F205-6A1B-CC4B-BCDCC5E1255A}"/>
              </a:ext>
            </a:extLst>
          </p:cNvPr>
          <p:cNvSpPr>
            <a:spLocks noGrp="1"/>
          </p:cNvSpPr>
          <p:nvPr>
            <p:ph type="sldNum" sz="quarter" idx="15"/>
          </p:nvPr>
        </p:nvSpPr>
        <p:spPr/>
        <p:txBody>
          <a:bodyPr/>
          <a:lstStyle/>
          <a:p>
            <a:fld id="{42032E16-1245-644F-B432-D8CF2AE82D5D}" type="slidenum">
              <a:rPr lang="nl-NL" smtClean="0"/>
              <a:t>3</a:t>
            </a:fld>
            <a:endParaRPr lang="nl-NL"/>
          </a:p>
        </p:txBody>
      </p:sp>
      <p:pic>
        <p:nvPicPr>
          <p:cNvPr id="6" name="Picture 5" descr="https://www.niod.nl/sites/niod.nl/files/styles/tekstkolomcustom_user_mobiel_2x/public/Foto%27s%20website%2017_0.jpg?itok=cNOsgqzp&amp;timestamp=1521453469">
            <a:extLst>
              <a:ext uri="{FF2B5EF4-FFF2-40B4-BE49-F238E27FC236}">
                <a16:creationId xmlns:a16="http://schemas.microsoft.com/office/drawing/2014/main" id="{7EC71A07-D262-4FCD-7D4B-F3364F469A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8814" y="2148731"/>
            <a:ext cx="4882091" cy="32572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https://upload.wikimedia.org/wikipedia/commons/thumb/3/36/GIP_Servers.jpg/1920px-GIP_Servers.jpg">
            <a:extLst>
              <a:ext uri="{FF2B5EF4-FFF2-40B4-BE49-F238E27FC236}">
                <a16:creationId xmlns:a16="http://schemas.microsoft.com/office/drawing/2014/main" id="{3B6A9B7C-A5B7-B4EF-6F7F-EA6E157884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0217" y="2148734"/>
            <a:ext cx="4864287" cy="3242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529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6CE50-50F8-FF6B-B812-F82F62CE34FA}"/>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913914-6DC7-B3C3-C66A-C2E8B97BC916}"/>
              </a:ext>
            </a:extLst>
          </p:cNvPr>
          <p:cNvSpPr>
            <a:spLocks noGrp="1"/>
          </p:cNvSpPr>
          <p:nvPr>
            <p:ph type="sldNum" sz="quarter" idx="15"/>
          </p:nvPr>
        </p:nvSpPr>
        <p:spPr/>
        <p:txBody>
          <a:bodyPr/>
          <a:lstStyle/>
          <a:p>
            <a:fld id="{42032E16-1245-644F-B432-D8CF2AE82D5D}" type="slidenum">
              <a:rPr lang="nl-NL" smtClean="0"/>
              <a:t>30</a:t>
            </a:fld>
            <a:endParaRPr lang="nl-NL"/>
          </a:p>
        </p:txBody>
      </p:sp>
      <p:pic>
        <p:nvPicPr>
          <p:cNvPr id="5" name="Afbeelding 4">
            <a:extLst>
              <a:ext uri="{FF2B5EF4-FFF2-40B4-BE49-F238E27FC236}">
                <a16:creationId xmlns:a16="http://schemas.microsoft.com/office/drawing/2014/main" id="{B92CFE83-1D06-5C1B-9F43-867BFEFAFFD7}"/>
              </a:ext>
            </a:extLst>
          </p:cNvPr>
          <p:cNvPicPr>
            <a:picLocks noChangeAspect="1"/>
          </p:cNvPicPr>
          <p:nvPr/>
        </p:nvPicPr>
        <p:blipFill>
          <a:blip r:embed="rId2"/>
          <a:stretch>
            <a:fillRect/>
          </a:stretch>
        </p:blipFill>
        <p:spPr>
          <a:xfrm>
            <a:off x="3641741" y="0"/>
            <a:ext cx="4908518" cy="6858000"/>
          </a:xfrm>
          <a:prstGeom prst="rect">
            <a:avLst/>
          </a:prstGeom>
        </p:spPr>
      </p:pic>
    </p:spTree>
    <p:extLst>
      <p:ext uri="{BB962C8B-B14F-4D97-AF65-F5344CB8AC3E}">
        <p14:creationId xmlns:p14="http://schemas.microsoft.com/office/powerpoint/2010/main" val="149260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31</a:t>
            </a:fld>
            <a:endParaRPr lang="nl-NL"/>
          </a:p>
        </p:txBody>
      </p:sp>
      <p:pic>
        <p:nvPicPr>
          <p:cNvPr id="3" name="Afbeelding 2">
            <a:extLst>
              <a:ext uri="{FF2B5EF4-FFF2-40B4-BE49-F238E27FC236}">
                <a16:creationId xmlns:a16="http://schemas.microsoft.com/office/drawing/2014/main" id="{012CECBC-4880-BB32-655C-BEF97AB7C3DF}"/>
              </a:ext>
            </a:extLst>
          </p:cNvPr>
          <p:cNvPicPr>
            <a:picLocks noChangeAspect="1"/>
          </p:cNvPicPr>
          <p:nvPr/>
        </p:nvPicPr>
        <p:blipFill>
          <a:blip r:embed="rId2"/>
          <a:stretch>
            <a:fillRect/>
          </a:stretch>
        </p:blipFill>
        <p:spPr>
          <a:xfrm>
            <a:off x="904006" y="2699085"/>
            <a:ext cx="11036300" cy="1459829"/>
          </a:xfrm>
          <a:prstGeom prst="rect">
            <a:avLst/>
          </a:prstGeom>
        </p:spPr>
      </p:pic>
    </p:spTree>
    <p:extLst>
      <p:ext uri="{BB962C8B-B14F-4D97-AF65-F5344CB8AC3E}">
        <p14:creationId xmlns:p14="http://schemas.microsoft.com/office/powerpoint/2010/main" val="21370551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3FCF9-B39B-84EE-D59E-570A36353A89}"/>
              </a:ext>
            </a:extLst>
          </p:cNvPr>
          <p:cNvSpPr>
            <a:spLocks noGrp="1"/>
          </p:cNvSpPr>
          <p:nvPr>
            <p:ph type="title"/>
          </p:nvPr>
        </p:nvSpPr>
        <p:spPr/>
        <p:txBody>
          <a:bodyPr/>
          <a:lstStyle/>
          <a:p>
            <a:r>
              <a:rPr lang="nl-NL" dirty="0" err="1"/>
              <a:t>Fulltext</a:t>
            </a:r>
            <a:r>
              <a:rPr lang="nl-NL" dirty="0"/>
              <a:t> </a:t>
            </a:r>
            <a:r>
              <a:rPr lang="nl-NL" dirty="0" err="1"/>
              <a:t>searching</a:t>
            </a:r>
            <a:r>
              <a:rPr lang="nl-NL" dirty="0"/>
              <a:t> </a:t>
            </a:r>
            <a:r>
              <a:rPr lang="nl-NL" dirty="0" err="1"/>
              <a:t>for</a:t>
            </a:r>
            <a:r>
              <a:rPr lang="nl-NL" dirty="0"/>
              <a:t> </a:t>
            </a:r>
            <a:r>
              <a:rPr lang="nl-NL" dirty="0" err="1"/>
              <a:t>every</a:t>
            </a:r>
            <a:r>
              <a:rPr lang="nl-NL" dirty="0"/>
              <a:t> word …</a:t>
            </a:r>
          </a:p>
        </p:txBody>
      </p:sp>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32</a:t>
            </a:fld>
            <a:endParaRPr lang="nl-NL"/>
          </a:p>
        </p:txBody>
      </p:sp>
    </p:spTree>
    <p:extLst>
      <p:ext uri="{BB962C8B-B14F-4D97-AF65-F5344CB8AC3E}">
        <p14:creationId xmlns:p14="http://schemas.microsoft.com/office/powerpoint/2010/main" val="41320781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8F5F3C-D8E0-9470-0D5A-0BB604970D7F}"/>
              </a:ext>
            </a:extLst>
          </p:cNvPr>
          <p:cNvSpPr>
            <a:spLocks noGrp="1"/>
          </p:cNvSpPr>
          <p:nvPr>
            <p:ph type="sldNum" sz="quarter" idx="15"/>
          </p:nvPr>
        </p:nvSpPr>
        <p:spPr/>
        <p:txBody>
          <a:bodyPr/>
          <a:lstStyle/>
          <a:p>
            <a:fld id="{42032E16-1245-644F-B432-D8CF2AE82D5D}" type="slidenum">
              <a:rPr lang="nl-NL" smtClean="0"/>
              <a:t>33</a:t>
            </a:fld>
            <a:endParaRPr lang="nl-NL"/>
          </a:p>
        </p:txBody>
      </p:sp>
      <p:pic>
        <p:nvPicPr>
          <p:cNvPr id="5" name="Afbeelding 4">
            <a:extLst>
              <a:ext uri="{FF2B5EF4-FFF2-40B4-BE49-F238E27FC236}">
                <a16:creationId xmlns:a16="http://schemas.microsoft.com/office/drawing/2014/main" id="{106F1E2D-C7FD-B6E2-54E0-3C15C5D2B8CD}"/>
              </a:ext>
            </a:extLst>
          </p:cNvPr>
          <p:cNvPicPr>
            <a:picLocks noChangeAspect="1"/>
          </p:cNvPicPr>
          <p:nvPr/>
        </p:nvPicPr>
        <p:blipFill>
          <a:blip r:embed="rId2"/>
          <a:stretch>
            <a:fillRect/>
          </a:stretch>
        </p:blipFill>
        <p:spPr>
          <a:xfrm>
            <a:off x="1915332" y="0"/>
            <a:ext cx="8361335" cy="6858000"/>
          </a:xfrm>
          <a:prstGeom prst="rect">
            <a:avLst/>
          </a:prstGeom>
        </p:spPr>
      </p:pic>
    </p:spTree>
    <p:extLst>
      <p:ext uri="{BB962C8B-B14F-4D97-AF65-F5344CB8AC3E}">
        <p14:creationId xmlns:p14="http://schemas.microsoft.com/office/powerpoint/2010/main" val="1801956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5BC9-3246-D11B-C1E7-E2F9CB97D3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473A1D-E8AA-87A7-9C7D-8A9206827557}"/>
              </a:ext>
            </a:extLst>
          </p:cNvPr>
          <p:cNvSpPr>
            <a:spLocks noGrp="1"/>
          </p:cNvSpPr>
          <p:nvPr>
            <p:ph type="title"/>
          </p:nvPr>
        </p:nvSpPr>
        <p:spPr/>
        <p:txBody>
          <a:bodyPr/>
          <a:lstStyle/>
          <a:p>
            <a:r>
              <a:rPr lang="nl-NL" dirty="0" err="1"/>
              <a:t>Also</a:t>
            </a:r>
            <a:r>
              <a:rPr lang="nl-NL" dirty="0"/>
              <a:t> </a:t>
            </a:r>
            <a:r>
              <a:rPr lang="nl-NL" dirty="0" err="1"/>
              <a:t>through</a:t>
            </a:r>
            <a:r>
              <a:rPr lang="nl-NL" dirty="0"/>
              <a:t> </a:t>
            </a:r>
            <a:r>
              <a:rPr lang="nl-NL" dirty="0" err="1"/>
              <a:t>handwritten</a:t>
            </a:r>
            <a:r>
              <a:rPr lang="nl-NL" dirty="0"/>
              <a:t> </a:t>
            </a:r>
            <a:r>
              <a:rPr lang="nl-NL" dirty="0" err="1"/>
              <a:t>documents</a:t>
            </a:r>
            <a:r>
              <a:rPr lang="nl-NL" dirty="0"/>
              <a:t>…</a:t>
            </a:r>
          </a:p>
        </p:txBody>
      </p:sp>
      <p:sp>
        <p:nvSpPr>
          <p:cNvPr id="4" name="Slide Number Placeholder 3">
            <a:extLst>
              <a:ext uri="{FF2B5EF4-FFF2-40B4-BE49-F238E27FC236}">
                <a16:creationId xmlns:a16="http://schemas.microsoft.com/office/drawing/2014/main" id="{D7CE4D84-CF0D-4671-0FDB-2CBA94026369}"/>
              </a:ext>
            </a:extLst>
          </p:cNvPr>
          <p:cNvSpPr>
            <a:spLocks noGrp="1"/>
          </p:cNvSpPr>
          <p:nvPr>
            <p:ph type="sldNum" sz="quarter" idx="15"/>
          </p:nvPr>
        </p:nvSpPr>
        <p:spPr/>
        <p:txBody>
          <a:bodyPr/>
          <a:lstStyle/>
          <a:p>
            <a:fld id="{42032E16-1245-644F-B432-D8CF2AE82D5D}" type="slidenum">
              <a:rPr lang="nl-NL" smtClean="0"/>
              <a:t>34</a:t>
            </a:fld>
            <a:endParaRPr lang="nl-NL"/>
          </a:p>
        </p:txBody>
      </p:sp>
    </p:spTree>
    <p:extLst>
      <p:ext uri="{BB962C8B-B14F-4D97-AF65-F5344CB8AC3E}">
        <p14:creationId xmlns:p14="http://schemas.microsoft.com/office/powerpoint/2010/main" val="2346901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CB25C893-5DAE-2ACC-4EC9-6D7ED8AF8226}"/>
              </a:ext>
            </a:extLst>
          </p:cNvPr>
          <p:cNvSpPr>
            <a:spLocks noGrp="1"/>
          </p:cNvSpPr>
          <p:nvPr>
            <p:ph type="sldNum" sz="quarter" idx="15"/>
          </p:nvPr>
        </p:nvSpPr>
        <p:spPr/>
        <p:txBody>
          <a:bodyPr/>
          <a:lstStyle/>
          <a:p>
            <a:fld id="{42032E16-1245-644F-B432-D8CF2AE82D5D}" type="slidenum">
              <a:rPr lang="nl-NL" smtClean="0"/>
              <a:t>35</a:t>
            </a:fld>
            <a:endParaRPr lang="nl-NL"/>
          </a:p>
        </p:txBody>
      </p:sp>
      <p:pic>
        <p:nvPicPr>
          <p:cNvPr id="10" name="Afbeelding 9">
            <a:extLst>
              <a:ext uri="{FF2B5EF4-FFF2-40B4-BE49-F238E27FC236}">
                <a16:creationId xmlns:a16="http://schemas.microsoft.com/office/drawing/2014/main" id="{E46EB5DA-EA36-4652-3EE2-E2D8B0ACDD81}"/>
              </a:ext>
            </a:extLst>
          </p:cNvPr>
          <p:cNvPicPr>
            <a:picLocks noChangeAspect="1"/>
          </p:cNvPicPr>
          <p:nvPr/>
        </p:nvPicPr>
        <p:blipFill>
          <a:blip r:embed="rId2"/>
          <a:stretch>
            <a:fillRect/>
          </a:stretch>
        </p:blipFill>
        <p:spPr>
          <a:xfrm>
            <a:off x="154741" y="0"/>
            <a:ext cx="11882518" cy="6858000"/>
          </a:xfrm>
          <a:prstGeom prst="rect">
            <a:avLst/>
          </a:prstGeom>
        </p:spPr>
      </p:pic>
    </p:spTree>
    <p:extLst>
      <p:ext uri="{BB962C8B-B14F-4D97-AF65-F5344CB8AC3E}">
        <p14:creationId xmlns:p14="http://schemas.microsoft.com/office/powerpoint/2010/main" val="1785165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F3969-89E0-C928-A422-57C86CCA32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E5EA3D-EFCE-0A2D-F1C5-044163BE21EE}"/>
              </a:ext>
            </a:extLst>
          </p:cNvPr>
          <p:cNvSpPr>
            <a:spLocks noGrp="1"/>
          </p:cNvSpPr>
          <p:nvPr>
            <p:ph type="title"/>
          </p:nvPr>
        </p:nvSpPr>
        <p:spPr/>
        <p:txBody>
          <a:bodyPr/>
          <a:lstStyle/>
          <a:p>
            <a:r>
              <a:rPr lang="nl-NL" dirty="0" err="1"/>
              <a:t>Differences</a:t>
            </a:r>
            <a:r>
              <a:rPr lang="nl-NL" dirty="0"/>
              <a:t> EHRI </a:t>
            </a:r>
            <a:r>
              <a:rPr lang="nl-NL" dirty="0" err="1"/>
              <a:t>and</a:t>
            </a:r>
            <a:r>
              <a:rPr lang="nl-NL" dirty="0"/>
              <a:t> project War in Court</a:t>
            </a:r>
          </a:p>
        </p:txBody>
      </p:sp>
      <p:sp>
        <p:nvSpPr>
          <p:cNvPr id="4" name="Content Placeholder 3">
            <a:extLst>
              <a:ext uri="{FF2B5EF4-FFF2-40B4-BE49-F238E27FC236}">
                <a16:creationId xmlns:a16="http://schemas.microsoft.com/office/drawing/2014/main" id="{451030E8-EB68-47D8-AF42-B6C6219BB964}"/>
              </a:ext>
            </a:extLst>
          </p:cNvPr>
          <p:cNvSpPr>
            <a:spLocks noGrp="1"/>
          </p:cNvSpPr>
          <p:nvPr>
            <p:ph sz="quarter" idx="11"/>
          </p:nvPr>
        </p:nvSpPr>
        <p:spPr>
          <a:xfrm>
            <a:off x="1468812" y="2057401"/>
            <a:ext cx="10230819" cy="4119463"/>
          </a:xfrm>
        </p:spPr>
        <p:txBody>
          <a:bodyPr vert="horz" lIns="0" tIns="45720" rIns="91440" bIns="45720" rtlCol="0" anchor="t">
            <a:normAutofit fontScale="92500" lnSpcReduction="20000"/>
          </a:bodyPr>
          <a:lstStyle/>
          <a:p>
            <a:pPr marL="342900" indent="-342900">
              <a:buFont typeface="Arial" panose="020B0604020202020204" pitchFamily="34" charset="0"/>
              <a:buChar char="•"/>
            </a:pPr>
            <a:r>
              <a:rPr lang="en-US" sz="2400" dirty="0"/>
              <a:t>EHRI is more focused on creating infrastructure for scientific research. War in Court connects with practices of the last 15 years (</a:t>
            </a:r>
            <a:r>
              <a:rPr lang="en-US" sz="2400" dirty="0" err="1"/>
              <a:t>Programme</a:t>
            </a:r>
            <a:r>
              <a:rPr lang="en-US" sz="2400" dirty="0"/>
              <a:t> Heritage of the War, Network War Collections) and primarily aims at the general public, at relatives of victims and relatives of perpetrators</a:t>
            </a:r>
          </a:p>
          <a:p>
            <a:pPr marL="342900" indent="-342900">
              <a:buFont typeface="Arial" panose="020B0604020202020204" pitchFamily="34" charset="0"/>
              <a:buChar char="•"/>
            </a:pPr>
            <a:r>
              <a:rPr lang="en-US" sz="2400" dirty="0"/>
              <a:t>War in Court  focuses on access at document/word level and context (explanation, citizens, education), EHRI on indexes (meta-data, scholarly use).</a:t>
            </a:r>
          </a:p>
          <a:p>
            <a:pPr marL="342900" indent="-342900">
              <a:buFont typeface="Arial" panose="020B0604020202020204" pitchFamily="34" charset="0"/>
              <a:buChar char="•"/>
            </a:pPr>
            <a:r>
              <a:rPr lang="en-US" sz="2400" dirty="0"/>
              <a:t>War in Court is about one archival collection, EHRI about bringing together multiple collections</a:t>
            </a:r>
          </a:p>
          <a:p>
            <a:pPr marL="342900" indent="-342900">
              <a:buFont typeface="Arial" panose="020B0604020202020204" pitchFamily="34" charset="0"/>
              <a:buChar char="•"/>
            </a:pPr>
            <a:r>
              <a:rPr lang="en-US" sz="2400" dirty="0"/>
              <a:t>War in Court aligns with governmental strategies: National Digital Strategy (Ministry of Education, Culture and Science) and remembrance (the Ministry of Health, Welfare and Sport )</a:t>
            </a:r>
            <a:endParaRPr lang="nl-NL" sz="2400" dirty="0"/>
          </a:p>
        </p:txBody>
      </p:sp>
      <p:sp>
        <p:nvSpPr>
          <p:cNvPr id="5" name="Slide Number Placeholder 4">
            <a:extLst>
              <a:ext uri="{FF2B5EF4-FFF2-40B4-BE49-F238E27FC236}">
                <a16:creationId xmlns:a16="http://schemas.microsoft.com/office/drawing/2014/main" id="{9523BA83-11A2-9B7B-9D7F-5AEEB26CAC30}"/>
              </a:ext>
            </a:extLst>
          </p:cNvPr>
          <p:cNvSpPr>
            <a:spLocks noGrp="1"/>
          </p:cNvSpPr>
          <p:nvPr>
            <p:ph type="sldNum" sz="quarter" idx="15"/>
          </p:nvPr>
        </p:nvSpPr>
        <p:spPr/>
        <p:txBody>
          <a:bodyPr/>
          <a:lstStyle/>
          <a:p>
            <a:fld id="{42032E16-1245-644F-B432-D8CF2AE82D5D}" type="slidenum">
              <a:rPr lang="nl-NL" smtClean="0"/>
              <a:t>36</a:t>
            </a:fld>
            <a:endParaRPr lang="nl-NL"/>
          </a:p>
        </p:txBody>
      </p:sp>
    </p:spTree>
    <p:extLst>
      <p:ext uri="{BB962C8B-B14F-4D97-AF65-F5344CB8AC3E}">
        <p14:creationId xmlns:p14="http://schemas.microsoft.com/office/powerpoint/2010/main" val="2340442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3797E1-9890-0E04-622A-9F8EB7B39789}"/>
              </a:ext>
            </a:extLst>
          </p:cNvPr>
          <p:cNvSpPr>
            <a:spLocks noGrp="1"/>
          </p:cNvSpPr>
          <p:nvPr>
            <p:ph type="title"/>
          </p:nvPr>
        </p:nvSpPr>
        <p:spPr>
          <a:xfrm>
            <a:off x="1455582" y="737115"/>
            <a:ext cx="9646172" cy="1091685"/>
          </a:xfrm>
        </p:spPr>
        <p:txBody>
          <a:bodyPr/>
          <a:lstStyle/>
          <a:p>
            <a:r>
              <a:rPr lang="nl-NL" dirty="0"/>
              <a:t>Research </a:t>
            </a:r>
            <a:r>
              <a:rPr lang="nl-NL" dirty="0" err="1"/>
              <a:t>opportunities</a:t>
            </a:r>
            <a:r>
              <a:rPr lang="nl-NL" dirty="0"/>
              <a:t> digital CABR (EHRI-NL)</a:t>
            </a:r>
          </a:p>
        </p:txBody>
      </p:sp>
      <p:sp>
        <p:nvSpPr>
          <p:cNvPr id="3" name="Tijdelijke aanduiding voor inhoud 2">
            <a:extLst>
              <a:ext uri="{FF2B5EF4-FFF2-40B4-BE49-F238E27FC236}">
                <a16:creationId xmlns:a16="http://schemas.microsoft.com/office/drawing/2014/main" id="{F4717707-59B6-4A21-8692-61F2CD76DA2A}"/>
              </a:ext>
            </a:extLst>
          </p:cNvPr>
          <p:cNvSpPr>
            <a:spLocks noGrp="1"/>
          </p:cNvSpPr>
          <p:nvPr>
            <p:ph sz="quarter" idx="12"/>
          </p:nvPr>
        </p:nvSpPr>
        <p:spPr>
          <a:xfrm>
            <a:off x="1587372" y="2148550"/>
            <a:ext cx="9382591" cy="4315406"/>
          </a:xfrm>
        </p:spPr>
        <p:txBody>
          <a:bodyPr>
            <a:normAutofit/>
          </a:bodyPr>
          <a:lstStyle/>
          <a:p>
            <a:r>
              <a:rPr lang="nl-NL" sz="2400" dirty="0" err="1"/>
              <a:t>Social</a:t>
            </a:r>
            <a:r>
              <a:rPr lang="nl-NL" sz="2400" dirty="0"/>
              <a:t> </a:t>
            </a:r>
            <a:r>
              <a:rPr lang="nl-NL" sz="2400" dirty="0" err="1"/>
              <a:t>network</a:t>
            </a:r>
            <a:r>
              <a:rPr lang="nl-NL" sz="2400" dirty="0"/>
              <a:t> analyses</a:t>
            </a:r>
          </a:p>
          <a:p>
            <a:r>
              <a:rPr lang="nl-NL" sz="2400" dirty="0" err="1"/>
              <a:t>Geography</a:t>
            </a:r>
            <a:r>
              <a:rPr lang="nl-NL" sz="2400" dirty="0"/>
              <a:t>, </a:t>
            </a:r>
            <a:r>
              <a:rPr lang="nl-NL" sz="2400" dirty="0" err="1"/>
              <a:t>maps</a:t>
            </a:r>
            <a:r>
              <a:rPr lang="nl-NL" sz="2400" dirty="0"/>
              <a:t> </a:t>
            </a:r>
            <a:r>
              <a:rPr lang="nl-NL" sz="2400" dirty="0" err="1"/>
              <a:t>and</a:t>
            </a:r>
            <a:r>
              <a:rPr lang="nl-NL" sz="2400" dirty="0"/>
              <a:t> </a:t>
            </a:r>
            <a:r>
              <a:rPr lang="nl-NL" sz="2400" dirty="0" err="1"/>
              <a:t>spatial</a:t>
            </a:r>
            <a:r>
              <a:rPr lang="nl-NL" sz="2400" dirty="0"/>
              <a:t> </a:t>
            </a:r>
            <a:r>
              <a:rPr lang="nl-NL" sz="2400" dirty="0" err="1"/>
              <a:t>areas</a:t>
            </a:r>
            <a:endParaRPr lang="nl-NL" sz="2400" dirty="0"/>
          </a:p>
          <a:p>
            <a:r>
              <a:rPr lang="nl-NL" sz="2400" dirty="0" err="1"/>
              <a:t>Sociological</a:t>
            </a:r>
            <a:r>
              <a:rPr lang="nl-NL" sz="2400" dirty="0"/>
              <a:t>/macro-</a:t>
            </a:r>
            <a:r>
              <a:rPr lang="nl-NL" sz="2400" dirty="0" err="1"/>
              <a:t>historical</a:t>
            </a:r>
            <a:r>
              <a:rPr lang="nl-NL" sz="2400" dirty="0"/>
              <a:t> research</a:t>
            </a:r>
          </a:p>
          <a:p>
            <a:r>
              <a:rPr lang="nl-NL" sz="2400" dirty="0"/>
              <a:t>“The </a:t>
            </a:r>
            <a:r>
              <a:rPr lang="nl-NL" sz="2400" dirty="0" err="1"/>
              <a:t>destructive</a:t>
            </a:r>
            <a:r>
              <a:rPr lang="nl-NL" sz="2400" dirty="0"/>
              <a:t> power of </a:t>
            </a:r>
            <a:r>
              <a:rPr lang="nl-NL" sz="2400" dirty="0" err="1"/>
              <a:t>bureaucratic</a:t>
            </a:r>
            <a:r>
              <a:rPr lang="nl-NL" sz="2400" dirty="0"/>
              <a:t> </a:t>
            </a:r>
            <a:r>
              <a:rPr lang="nl-NL" sz="2400" dirty="0" err="1"/>
              <a:t>institutions</a:t>
            </a:r>
            <a:r>
              <a:rPr lang="nl-NL" sz="2400" dirty="0"/>
              <a:t>”: </a:t>
            </a:r>
            <a:r>
              <a:rPr lang="nl-NL" sz="1800" dirty="0" err="1"/>
              <a:t>Role</a:t>
            </a:r>
            <a:r>
              <a:rPr lang="nl-NL" sz="1800" dirty="0"/>
              <a:t> of information systems and </a:t>
            </a:r>
            <a:r>
              <a:rPr lang="nl-NL" sz="1800" dirty="0" err="1"/>
              <a:t>legislation</a:t>
            </a:r>
            <a:r>
              <a:rPr lang="nl-NL" sz="1800" dirty="0"/>
              <a:t> in </a:t>
            </a:r>
            <a:r>
              <a:rPr lang="nl-NL" sz="1800" dirty="0" err="1"/>
              <a:t>the</a:t>
            </a:r>
            <a:r>
              <a:rPr lang="nl-NL" sz="1800" dirty="0"/>
              <a:t> Holocaust; Special attention </a:t>
            </a:r>
            <a:r>
              <a:rPr lang="nl-NL" sz="1800" dirty="0" err="1"/>
              <a:t>to</a:t>
            </a:r>
            <a:r>
              <a:rPr lang="nl-NL" sz="1800" dirty="0"/>
              <a:t> </a:t>
            </a:r>
            <a:r>
              <a:rPr lang="nl-NL" sz="1800" dirty="0" err="1"/>
              <a:t>dispossesion</a:t>
            </a:r>
            <a:r>
              <a:rPr lang="nl-NL" sz="1800" dirty="0"/>
              <a:t> of </a:t>
            </a:r>
            <a:r>
              <a:rPr lang="nl-NL" sz="1800" dirty="0" err="1"/>
              <a:t>properties</a:t>
            </a:r>
            <a:r>
              <a:rPr lang="nl-NL" sz="1800" dirty="0"/>
              <a:t> </a:t>
            </a:r>
            <a:r>
              <a:rPr lang="nl-NL" sz="1800" dirty="0" err="1"/>
              <a:t>owned</a:t>
            </a:r>
            <a:r>
              <a:rPr lang="nl-NL" sz="1800" dirty="0"/>
              <a:t> </a:t>
            </a:r>
            <a:r>
              <a:rPr lang="nl-NL" sz="1800" dirty="0" err="1"/>
              <a:t>by</a:t>
            </a:r>
            <a:r>
              <a:rPr lang="nl-NL" sz="1800" dirty="0"/>
              <a:t> </a:t>
            </a:r>
            <a:r>
              <a:rPr lang="nl-NL" sz="1800" dirty="0" err="1"/>
              <a:t>victims</a:t>
            </a:r>
            <a:r>
              <a:rPr lang="nl-NL" sz="1800" dirty="0"/>
              <a:t> (company, </a:t>
            </a:r>
            <a:r>
              <a:rPr lang="nl-NL" sz="1800" dirty="0" err="1"/>
              <a:t>savings</a:t>
            </a:r>
            <a:r>
              <a:rPr lang="nl-NL" sz="1800" dirty="0"/>
              <a:t>, </a:t>
            </a:r>
            <a:r>
              <a:rPr lang="nl-NL" sz="1800" dirty="0" err="1"/>
              <a:t>works</a:t>
            </a:r>
            <a:r>
              <a:rPr lang="nl-NL" sz="1800" dirty="0"/>
              <a:t> of art, </a:t>
            </a:r>
            <a:r>
              <a:rPr lang="nl-NL" sz="1800" dirty="0" err="1"/>
              <a:t>other</a:t>
            </a:r>
            <a:r>
              <a:rPr lang="nl-NL" sz="1800" dirty="0"/>
              <a:t> </a:t>
            </a:r>
            <a:r>
              <a:rPr lang="nl-NL" sz="1800" dirty="0" err="1"/>
              <a:t>possession</a:t>
            </a:r>
            <a:r>
              <a:rPr lang="nl-NL" sz="1800" dirty="0"/>
              <a:t>); CABR </a:t>
            </a:r>
            <a:r>
              <a:rPr lang="nl-NL" sz="1800" dirty="0" err="1"/>
              <a:t>contains</a:t>
            </a:r>
            <a:r>
              <a:rPr lang="nl-NL" sz="1800" dirty="0"/>
              <a:t> </a:t>
            </a:r>
            <a:r>
              <a:rPr lang="nl-NL" sz="1800" dirty="0" err="1"/>
              <a:t>many</a:t>
            </a:r>
            <a:r>
              <a:rPr lang="nl-NL" sz="1800" dirty="0"/>
              <a:t> cases </a:t>
            </a:r>
            <a:r>
              <a:rPr lang="nl-NL" sz="1800" dirty="0" err="1"/>
              <a:t>concering</a:t>
            </a:r>
            <a:r>
              <a:rPr lang="nl-NL" sz="1800" dirty="0"/>
              <a:t> </a:t>
            </a:r>
            <a:r>
              <a:rPr lang="nl-NL" sz="1800" dirty="0" err="1"/>
              <a:t>economic</a:t>
            </a:r>
            <a:r>
              <a:rPr lang="nl-NL" sz="1800" dirty="0"/>
              <a:t> </a:t>
            </a:r>
            <a:r>
              <a:rPr lang="nl-NL" sz="1800" dirty="0" err="1"/>
              <a:t>collaboration</a:t>
            </a:r>
            <a:endParaRPr lang="nl-NL" sz="1800" dirty="0"/>
          </a:p>
          <a:p>
            <a:endParaRPr lang="nl-NL" sz="2400" dirty="0"/>
          </a:p>
        </p:txBody>
      </p:sp>
      <p:sp>
        <p:nvSpPr>
          <p:cNvPr id="4" name="Tijdelijke aanduiding voor dianummer 3">
            <a:extLst>
              <a:ext uri="{FF2B5EF4-FFF2-40B4-BE49-F238E27FC236}">
                <a16:creationId xmlns:a16="http://schemas.microsoft.com/office/drawing/2014/main" id="{276D813E-158A-9BDF-462D-BE6DDFBB022A}"/>
              </a:ext>
            </a:extLst>
          </p:cNvPr>
          <p:cNvSpPr>
            <a:spLocks noGrp="1"/>
          </p:cNvSpPr>
          <p:nvPr>
            <p:ph type="sldNum" sz="quarter" idx="15"/>
          </p:nvPr>
        </p:nvSpPr>
        <p:spPr/>
        <p:txBody>
          <a:bodyPr/>
          <a:lstStyle/>
          <a:p>
            <a:fld id="{42032E16-1245-644F-B432-D8CF2AE82D5D}" type="slidenum">
              <a:rPr lang="nl-NL" smtClean="0"/>
              <a:t>37</a:t>
            </a:fld>
            <a:endParaRPr lang="nl-NL" dirty="0"/>
          </a:p>
        </p:txBody>
      </p:sp>
    </p:spTree>
    <p:extLst>
      <p:ext uri="{BB962C8B-B14F-4D97-AF65-F5344CB8AC3E}">
        <p14:creationId xmlns:p14="http://schemas.microsoft.com/office/powerpoint/2010/main" val="379012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2B216-DA31-1DC0-4773-A77817B6FEA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C67155-3BEC-5AAE-302C-DAAE910548B3}"/>
              </a:ext>
            </a:extLst>
          </p:cNvPr>
          <p:cNvSpPr>
            <a:spLocks noGrp="1"/>
          </p:cNvSpPr>
          <p:nvPr>
            <p:ph type="title"/>
          </p:nvPr>
        </p:nvSpPr>
        <p:spPr>
          <a:xfrm>
            <a:off x="1455582" y="737115"/>
            <a:ext cx="9646172" cy="1091685"/>
          </a:xfrm>
        </p:spPr>
        <p:txBody>
          <a:bodyPr/>
          <a:lstStyle/>
          <a:p>
            <a:r>
              <a:rPr lang="nl-NL" dirty="0" err="1"/>
              <a:t>Social</a:t>
            </a:r>
            <a:r>
              <a:rPr lang="nl-NL" dirty="0"/>
              <a:t> </a:t>
            </a:r>
            <a:r>
              <a:rPr lang="nl-NL" dirty="0" err="1"/>
              <a:t>networks</a:t>
            </a:r>
            <a:endParaRPr lang="nl-NL" dirty="0"/>
          </a:p>
        </p:txBody>
      </p:sp>
      <p:sp>
        <p:nvSpPr>
          <p:cNvPr id="4" name="Tijdelijke aanduiding voor dianummer 3">
            <a:extLst>
              <a:ext uri="{FF2B5EF4-FFF2-40B4-BE49-F238E27FC236}">
                <a16:creationId xmlns:a16="http://schemas.microsoft.com/office/drawing/2014/main" id="{D18E5112-19D3-A22D-B4C1-9FAF8CAA87AD}"/>
              </a:ext>
            </a:extLst>
          </p:cNvPr>
          <p:cNvSpPr>
            <a:spLocks noGrp="1"/>
          </p:cNvSpPr>
          <p:nvPr>
            <p:ph type="sldNum" sz="quarter" idx="15"/>
          </p:nvPr>
        </p:nvSpPr>
        <p:spPr/>
        <p:txBody>
          <a:bodyPr/>
          <a:lstStyle/>
          <a:p>
            <a:fld id="{42032E16-1245-644F-B432-D8CF2AE82D5D}" type="slidenum">
              <a:rPr lang="nl-NL" smtClean="0"/>
              <a:t>38</a:t>
            </a:fld>
            <a:endParaRPr lang="nl-NL" dirty="0"/>
          </a:p>
        </p:txBody>
      </p:sp>
      <p:pic>
        <p:nvPicPr>
          <p:cNvPr id="7" name="Picture 2" descr="undefined">
            <a:extLst>
              <a:ext uri="{FF2B5EF4-FFF2-40B4-BE49-F238E27FC236}">
                <a16:creationId xmlns:a16="http://schemas.microsoft.com/office/drawing/2014/main" id="{F1B5171D-AFAC-60AA-49F9-2D00578426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690" y="1956744"/>
            <a:ext cx="4681956" cy="2944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704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7CA-C0A3-A6A3-F3B0-148EB38A134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D041E54-6924-B914-BB87-14E76088DF08}"/>
              </a:ext>
            </a:extLst>
          </p:cNvPr>
          <p:cNvSpPr>
            <a:spLocks noGrp="1"/>
          </p:cNvSpPr>
          <p:nvPr>
            <p:ph type="title"/>
          </p:nvPr>
        </p:nvSpPr>
        <p:spPr>
          <a:xfrm>
            <a:off x="1455582" y="737115"/>
            <a:ext cx="9646172" cy="1091685"/>
          </a:xfrm>
        </p:spPr>
        <p:txBody>
          <a:bodyPr/>
          <a:lstStyle/>
          <a:p>
            <a:r>
              <a:rPr lang="nl-NL" dirty="0" err="1"/>
              <a:t>Geography</a:t>
            </a:r>
            <a:r>
              <a:rPr lang="nl-NL" dirty="0"/>
              <a:t>, </a:t>
            </a:r>
            <a:r>
              <a:rPr lang="nl-NL" dirty="0" err="1"/>
              <a:t>maps</a:t>
            </a:r>
            <a:r>
              <a:rPr lang="nl-NL" dirty="0"/>
              <a:t> </a:t>
            </a:r>
            <a:r>
              <a:rPr lang="nl-NL" dirty="0" err="1"/>
              <a:t>and</a:t>
            </a:r>
            <a:r>
              <a:rPr lang="nl-NL" dirty="0"/>
              <a:t> </a:t>
            </a:r>
            <a:r>
              <a:rPr lang="nl-NL" dirty="0" err="1"/>
              <a:t>spatial</a:t>
            </a:r>
            <a:r>
              <a:rPr lang="nl-NL" dirty="0"/>
              <a:t> area</a:t>
            </a:r>
          </a:p>
        </p:txBody>
      </p:sp>
      <p:sp>
        <p:nvSpPr>
          <p:cNvPr id="4" name="Tijdelijke aanduiding voor dianummer 3">
            <a:extLst>
              <a:ext uri="{FF2B5EF4-FFF2-40B4-BE49-F238E27FC236}">
                <a16:creationId xmlns:a16="http://schemas.microsoft.com/office/drawing/2014/main" id="{76DD9436-50A9-B8D0-B2BA-4E1DEBA37935}"/>
              </a:ext>
            </a:extLst>
          </p:cNvPr>
          <p:cNvSpPr>
            <a:spLocks noGrp="1"/>
          </p:cNvSpPr>
          <p:nvPr>
            <p:ph type="sldNum" sz="quarter" idx="15"/>
          </p:nvPr>
        </p:nvSpPr>
        <p:spPr/>
        <p:txBody>
          <a:bodyPr/>
          <a:lstStyle/>
          <a:p>
            <a:fld id="{42032E16-1245-644F-B432-D8CF2AE82D5D}" type="slidenum">
              <a:rPr lang="nl-NL" smtClean="0"/>
              <a:t>39</a:t>
            </a:fld>
            <a:endParaRPr lang="nl-NL" dirty="0"/>
          </a:p>
        </p:txBody>
      </p:sp>
      <p:pic>
        <p:nvPicPr>
          <p:cNvPr id="3" name="Picture 6">
            <a:extLst>
              <a:ext uri="{FF2B5EF4-FFF2-40B4-BE49-F238E27FC236}">
                <a16:creationId xmlns:a16="http://schemas.microsoft.com/office/drawing/2014/main" id="{A878C139-7A86-FC08-C34E-7CA50FA8E01E}"/>
              </a:ext>
            </a:extLst>
          </p:cNvPr>
          <p:cNvPicPr>
            <a:picLocks noChangeAspect="1"/>
          </p:cNvPicPr>
          <p:nvPr/>
        </p:nvPicPr>
        <p:blipFill>
          <a:blip r:embed="rId3"/>
          <a:stretch>
            <a:fillRect/>
          </a:stretch>
        </p:blipFill>
        <p:spPr>
          <a:xfrm>
            <a:off x="3304445" y="1691235"/>
            <a:ext cx="6742233" cy="3947402"/>
          </a:xfrm>
          <a:prstGeom prst="rect">
            <a:avLst/>
          </a:prstGeom>
        </p:spPr>
      </p:pic>
      <p:sp>
        <p:nvSpPr>
          <p:cNvPr id="6" name="Tekstvak 5">
            <a:extLst>
              <a:ext uri="{FF2B5EF4-FFF2-40B4-BE49-F238E27FC236}">
                <a16:creationId xmlns:a16="http://schemas.microsoft.com/office/drawing/2014/main" id="{A84D1C9D-D884-DF3A-F678-90840A1E8F36}"/>
              </a:ext>
            </a:extLst>
          </p:cNvPr>
          <p:cNvSpPr txBox="1"/>
          <p:nvPr/>
        </p:nvSpPr>
        <p:spPr>
          <a:xfrm>
            <a:off x="3045070" y="5817625"/>
            <a:ext cx="7001608" cy="369332"/>
          </a:xfrm>
          <a:prstGeom prst="rect">
            <a:avLst/>
          </a:prstGeom>
          <a:noFill/>
        </p:spPr>
        <p:txBody>
          <a:bodyPr wrap="square">
            <a:spAutoFit/>
          </a:bodyPr>
          <a:lstStyle/>
          <a:p>
            <a:r>
              <a:rPr lang="nl-NL" sz="1800" dirty="0"/>
              <a:t>EHRI </a:t>
            </a:r>
            <a:r>
              <a:rPr lang="nl-NL" sz="1800" dirty="0" err="1"/>
              <a:t>Geospatial</a:t>
            </a:r>
            <a:r>
              <a:rPr lang="nl-NL" sz="1800" dirty="0"/>
              <a:t> </a:t>
            </a:r>
            <a:r>
              <a:rPr lang="nl-NL" sz="1800" dirty="0" err="1"/>
              <a:t>Repository</a:t>
            </a:r>
            <a:r>
              <a:rPr lang="nl-NL" sz="1800" dirty="0"/>
              <a:t>:</a:t>
            </a:r>
            <a:r>
              <a:rPr lang="nl-NL" sz="1800" b="1" dirty="0"/>
              <a:t> https://geodata.ehri-project.eu/</a:t>
            </a:r>
            <a:endParaRPr lang="nl-NL" dirty="0"/>
          </a:p>
        </p:txBody>
      </p:sp>
    </p:spTree>
    <p:extLst>
      <p:ext uri="{BB962C8B-B14F-4D97-AF65-F5344CB8AC3E}">
        <p14:creationId xmlns:p14="http://schemas.microsoft.com/office/powerpoint/2010/main" val="3357269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64A9D-0A0E-4AF6-0EC5-E06BAAD58A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7FB5E5-D29E-660A-CF07-A57437840660}"/>
              </a:ext>
            </a:extLst>
          </p:cNvPr>
          <p:cNvSpPr>
            <a:spLocks noGrp="1"/>
          </p:cNvSpPr>
          <p:nvPr>
            <p:ph type="title"/>
          </p:nvPr>
        </p:nvSpPr>
        <p:spPr/>
        <p:txBody>
          <a:bodyPr/>
          <a:lstStyle/>
          <a:p>
            <a:r>
              <a:rPr lang="nl-NL" dirty="0" err="1"/>
              <a:t>About</a:t>
            </a:r>
            <a:r>
              <a:rPr lang="nl-NL" dirty="0"/>
              <a:t> </a:t>
            </a:r>
            <a:r>
              <a:rPr lang="nl-NL" dirty="0" err="1"/>
              <a:t>the</a:t>
            </a:r>
            <a:r>
              <a:rPr lang="nl-NL" dirty="0"/>
              <a:t> project War in Court</a:t>
            </a:r>
          </a:p>
        </p:txBody>
      </p:sp>
      <p:sp>
        <p:nvSpPr>
          <p:cNvPr id="4" name="Content Placeholder 3">
            <a:extLst>
              <a:ext uri="{FF2B5EF4-FFF2-40B4-BE49-F238E27FC236}">
                <a16:creationId xmlns:a16="http://schemas.microsoft.com/office/drawing/2014/main" id="{7BCBAAD2-CF87-0500-62A0-5190F63293A0}"/>
              </a:ext>
            </a:extLst>
          </p:cNvPr>
          <p:cNvSpPr>
            <a:spLocks noGrp="1"/>
          </p:cNvSpPr>
          <p:nvPr>
            <p:ph sz="quarter" idx="11"/>
          </p:nvPr>
        </p:nvSpPr>
        <p:spPr>
          <a:xfrm>
            <a:off x="1468812" y="2057401"/>
            <a:ext cx="10230819" cy="4119463"/>
          </a:xfrm>
        </p:spPr>
        <p:txBody>
          <a:bodyPr vert="horz" lIns="0" tIns="45720" rIns="91440" bIns="45720" rtlCol="0" anchor="t">
            <a:normAutofit/>
          </a:bodyPr>
          <a:lstStyle/>
          <a:p>
            <a:pPr marL="342900" indent="-342900">
              <a:buFont typeface="Arial" panose="020B0604020202020204" pitchFamily="34" charset="0"/>
              <a:buChar char="•"/>
            </a:pPr>
            <a:r>
              <a:rPr lang="nl-NL" sz="2400" dirty="0" err="1"/>
              <a:t>Aim</a:t>
            </a:r>
            <a:r>
              <a:rPr lang="nl-NL" sz="2400" dirty="0"/>
              <a:t>: </a:t>
            </a:r>
            <a:r>
              <a:rPr lang="nl-NL" sz="2400" dirty="0" err="1"/>
              <a:t>digitisation</a:t>
            </a:r>
            <a:r>
              <a:rPr lang="nl-NL" sz="2400" dirty="0"/>
              <a:t> and online </a:t>
            </a:r>
            <a:r>
              <a:rPr lang="nl-NL" sz="2400" dirty="0" err="1"/>
              <a:t>presentation</a:t>
            </a:r>
            <a:r>
              <a:rPr lang="nl-NL" sz="2400" dirty="0"/>
              <a:t> of Central </a:t>
            </a:r>
            <a:r>
              <a:rPr lang="nl-NL" sz="2400" dirty="0" err="1"/>
              <a:t>Archives</a:t>
            </a:r>
            <a:r>
              <a:rPr lang="nl-NL" sz="2400" dirty="0"/>
              <a:t> of Special </a:t>
            </a:r>
            <a:r>
              <a:rPr lang="nl-NL" sz="2400" dirty="0" err="1"/>
              <a:t>Jurisdiction</a:t>
            </a:r>
            <a:endParaRPr lang="nl-NL" sz="2400" dirty="0"/>
          </a:p>
          <a:p>
            <a:pPr marL="342900" indent="-342900">
              <a:buFont typeface="Arial" panose="020B0604020202020204" pitchFamily="34" charset="0"/>
              <a:buChar char="•"/>
            </a:pPr>
            <a:r>
              <a:rPr lang="nl-NL" sz="2400" dirty="0"/>
              <a:t>Project partners: </a:t>
            </a:r>
            <a:r>
              <a:rPr lang="en-US" sz="2400" dirty="0"/>
              <a:t>National Archives, Huygens Institute for Dutch History and Culture, NIOD Institute for War, Holocaust and Genocide Studies and Foundation WO2Net </a:t>
            </a:r>
          </a:p>
          <a:p>
            <a:pPr marL="342900" indent="-342900">
              <a:buFont typeface="Arial" panose="020B0604020202020204" pitchFamily="34" charset="0"/>
              <a:buChar char="•"/>
            </a:pPr>
            <a:r>
              <a:rPr lang="en-US" sz="2400" dirty="0"/>
              <a:t>Project duration: 2022 – 2027. </a:t>
            </a:r>
          </a:p>
          <a:p>
            <a:pPr marL="342900" indent="-342900">
              <a:buFont typeface="Arial" panose="020B0604020202020204" pitchFamily="34" charset="0"/>
              <a:buChar char="•"/>
            </a:pPr>
            <a:r>
              <a:rPr lang="en-US" sz="2400" dirty="0"/>
              <a:t>Funding: Ministry of Education, Culture and Science, the Ministry of Health, Welfare and Sport and the Ministry of Justice and Security</a:t>
            </a:r>
            <a:endParaRPr lang="nl-NL" sz="2400" dirty="0"/>
          </a:p>
          <a:p>
            <a:pPr marL="342900" indent="-342900">
              <a:buFont typeface="Arial" panose="020B0604020202020204" pitchFamily="34" charset="0"/>
              <a:buChar char="•"/>
            </a:pPr>
            <a:endParaRPr lang="nl-NL" sz="2400" dirty="0"/>
          </a:p>
        </p:txBody>
      </p:sp>
      <p:sp>
        <p:nvSpPr>
          <p:cNvPr id="5" name="Slide Number Placeholder 4">
            <a:extLst>
              <a:ext uri="{FF2B5EF4-FFF2-40B4-BE49-F238E27FC236}">
                <a16:creationId xmlns:a16="http://schemas.microsoft.com/office/drawing/2014/main" id="{78B4D7B0-5B4E-CF6E-6EFE-401AF9A59208}"/>
              </a:ext>
            </a:extLst>
          </p:cNvPr>
          <p:cNvSpPr>
            <a:spLocks noGrp="1"/>
          </p:cNvSpPr>
          <p:nvPr>
            <p:ph type="sldNum" sz="quarter" idx="15"/>
          </p:nvPr>
        </p:nvSpPr>
        <p:spPr/>
        <p:txBody>
          <a:bodyPr/>
          <a:lstStyle/>
          <a:p>
            <a:fld id="{42032E16-1245-644F-B432-D8CF2AE82D5D}" type="slidenum">
              <a:rPr lang="nl-NL" smtClean="0"/>
              <a:t>4</a:t>
            </a:fld>
            <a:endParaRPr lang="nl-NL"/>
          </a:p>
        </p:txBody>
      </p:sp>
    </p:spTree>
    <p:extLst>
      <p:ext uri="{BB962C8B-B14F-4D97-AF65-F5344CB8AC3E}">
        <p14:creationId xmlns:p14="http://schemas.microsoft.com/office/powerpoint/2010/main" val="2043888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26F0F-977C-D8BF-0B4E-CC1FAC6E46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9AB8B43-6D0A-0B73-19C3-15419B3F8B31}"/>
              </a:ext>
            </a:extLst>
          </p:cNvPr>
          <p:cNvSpPr>
            <a:spLocks noGrp="1"/>
          </p:cNvSpPr>
          <p:nvPr>
            <p:ph type="title"/>
          </p:nvPr>
        </p:nvSpPr>
        <p:spPr>
          <a:xfrm>
            <a:off x="1455582" y="737115"/>
            <a:ext cx="9646172" cy="1091685"/>
          </a:xfrm>
        </p:spPr>
        <p:txBody>
          <a:bodyPr/>
          <a:lstStyle/>
          <a:p>
            <a:r>
              <a:rPr lang="nl-NL" dirty="0" err="1"/>
              <a:t>Sociologic</a:t>
            </a:r>
            <a:r>
              <a:rPr lang="nl-NL" dirty="0"/>
              <a:t>, macro-</a:t>
            </a:r>
            <a:r>
              <a:rPr lang="nl-NL" dirty="0" err="1"/>
              <a:t>historical</a:t>
            </a:r>
            <a:r>
              <a:rPr lang="nl-NL" dirty="0"/>
              <a:t> research</a:t>
            </a:r>
          </a:p>
        </p:txBody>
      </p:sp>
      <p:sp>
        <p:nvSpPr>
          <p:cNvPr id="4" name="Tijdelijke aanduiding voor dianummer 3">
            <a:extLst>
              <a:ext uri="{FF2B5EF4-FFF2-40B4-BE49-F238E27FC236}">
                <a16:creationId xmlns:a16="http://schemas.microsoft.com/office/drawing/2014/main" id="{013EEC41-B454-DF33-0301-AB32365651C6}"/>
              </a:ext>
            </a:extLst>
          </p:cNvPr>
          <p:cNvSpPr>
            <a:spLocks noGrp="1"/>
          </p:cNvSpPr>
          <p:nvPr>
            <p:ph type="sldNum" sz="quarter" idx="15"/>
          </p:nvPr>
        </p:nvSpPr>
        <p:spPr/>
        <p:txBody>
          <a:bodyPr/>
          <a:lstStyle/>
          <a:p>
            <a:fld id="{42032E16-1245-644F-B432-D8CF2AE82D5D}" type="slidenum">
              <a:rPr lang="nl-NL" smtClean="0"/>
              <a:t>40</a:t>
            </a:fld>
            <a:endParaRPr lang="nl-NL" dirty="0"/>
          </a:p>
        </p:txBody>
      </p:sp>
      <p:pic>
        <p:nvPicPr>
          <p:cNvPr id="5" name="Picture 2">
            <a:extLst>
              <a:ext uri="{FF2B5EF4-FFF2-40B4-BE49-F238E27FC236}">
                <a16:creationId xmlns:a16="http://schemas.microsoft.com/office/drawing/2014/main" id="{70A0E778-6C6D-B517-897B-F0F909CB06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2214" y="2064991"/>
            <a:ext cx="6434127" cy="3468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8783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91A3D-9E30-1A4F-9A65-E23243BD92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ECB9FF-09AD-A875-3802-C1042EA1C523}"/>
              </a:ext>
            </a:extLst>
          </p:cNvPr>
          <p:cNvSpPr>
            <a:spLocks noGrp="1"/>
          </p:cNvSpPr>
          <p:nvPr>
            <p:ph type="title"/>
          </p:nvPr>
        </p:nvSpPr>
        <p:spPr>
          <a:xfrm>
            <a:off x="1455582" y="737115"/>
            <a:ext cx="9646172" cy="1091685"/>
          </a:xfrm>
        </p:spPr>
        <p:txBody>
          <a:bodyPr/>
          <a:lstStyle/>
          <a:p>
            <a:r>
              <a:rPr lang="nl-NL" dirty="0"/>
              <a:t>War in Court </a:t>
            </a:r>
            <a:r>
              <a:rPr lang="nl-NL" dirty="0" err="1"/>
              <a:t>now</a:t>
            </a:r>
            <a:endParaRPr lang="nl-NL" dirty="0"/>
          </a:p>
        </p:txBody>
      </p:sp>
      <p:sp>
        <p:nvSpPr>
          <p:cNvPr id="4" name="Tijdelijke aanduiding voor dianummer 3">
            <a:extLst>
              <a:ext uri="{FF2B5EF4-FFF2-40B4-BE49-F238E27FC236}">
                <a16:creationId xmlns:a16="http://schemas.microsoft.com/office/drawing/2014/main" id="{18A4E346-9179-8CAB-7EF8-88FD6562407A}"/>
              </a:ext>
            </a:extLst>
          </p:cNvPr>
          <p:cNvSpPr>
            <a:spLocks noGrp="1"/>
          </p:cNvSpPr>
          <p:nvPr>
            <p:ph type="sldNum" sz="quarter" idx="15"/>
          </p:nvPr>
        </p:nvSpPr>
        <p:spPr/>
        <p:txBody>
          <a:bodyPr/>
          <a:lstStyle/>
          <a:p>
            <a:fld id="{42032E16-1245-644F-B432-D8CF2AE82D5D}" type="slidenum">
              <a:rPr lang="nl-NL" smtClean="0"/>
              <a:t>41</a:t>
            </a:fld>
            <a:endParaRPr lang="nl-NL" dirty="0"/>
          </a:p>
        </p:txBody>
      </p:sp>
      <p:sp>
        <p:nvSpPr>
          <p:cNvPr id="7" name="Tijdelijke aanduiding voor inhoud 2">
            <a:extLst>
              <a:ext uri="{FF2B5EF4-FFF2-40B4-BE49-F238E27FC236}">
                <a16:creationId xmlns:a16="http://schemas.microsoft.com/office/drawing/2014/main" id="{A357091D-1697-463C-3601-1D50A94768BF}"/>
              </a:ext>
            </a:extLst>
          </p:cNvPr>
          <p:cNvSpPr>
            <a:spLocks noGrp="1"/>
          </p:cNvSpPr>
          <p:nvPr>
            <p:ph sz="quarter" idx="12"/>
          </p:nvPr>
        </p:nvSpPr>
        <p:spPr>
          <a:xfrm>
            <a:off x="1587372" y="2148550"/>
            <a:ext cx="9753563" cy="4315406"/>
          </a:xfrm>
        </p:spPr>
        <p:txBody>
          <a:bodyPr>
            <a:normAutofit/>
          </a:bodyPr>
          <a:lstStyle/>
          <a:p>
            <a:r>
              <a:rPr lang="nl-NL" sz="2400" dirty="0"/>
              <a:t>War in Court is a </a:t>
            </a:r>
            <a:r>
              <a:rPr lang="nl-NL" sz="2400" dirty="0" err="1"/>
              <a:t>combination</a:t>
            </a:r>
            <a:r>
              <a:rPr lang="nl-NL" sz="2400" dirty="0"/>
              <a:t> of </a:t>
            </a:r>
            <a:r>
              <a:rPr lang="nl-NL" sz="2400" dirty="0" err="1"/>
              <a:t>collection</a:t>
            </a:r>
            <a:r>
              <a:rPr lang="nl-NL" sz="2400" dirty="0"/>
              <a:t> expertise </a:t>
            </a:r>
            <a:r>
              <a:rPr lang="nl-NL" sz="2400" dirty="0" err="1"/>
              <a:t>and</a:t>
            </a:r>
            <a:r>
              <a:rPr lang="nl-NL" sz="2400" dirty="0"/>
              <a:t> new IT </a:t>
            </a:r>
            <a:r>
              <a:rPr lang="nl-NL" sz="2400" dirty="0" err="1"/>
              <a:t>solutions</a:t>
            </a:r>
            <a:endParaRPr lang="nl-NL" sz="2400" dirty="0"/>
          </a:p>
          <a:p>
            <a:r>
              <a:rPr lang="nl-NL" sz="2400" dirty="0"/>
              <a:t>We </a:t>
            </a:r>
            <a:r>
              <a:rPr lang="nl-NL" sz="2400" dirty="0" err="1"/>
              <a:t>taught</a:t>
            </a:r>
            <a:r>
              <a:rPr lang="nl-NL" sz="2400" dirty="0"/>
              <a:t> </a:t>
            </a:r>
            <a:r>
              <a:rPr lang="nl-NL" sz="2400" dirty="0" err="1"/>
              <a:t>the</a:t>
            </a:r>
            <a:r>
              <a:rPr lang="nl-NL" sz="2400" dirty="0"/>
              <a:t> computer </a:t>
            </a:r>
            <a:r>
              <a:rPr lang="nl-NL" sz="2400" dirty="0" err="1"/>
              <a:t>to</a:t>
            </a:r>
            <a:r>
              <a:rPr lang="nl-NL" sz="2400" dirty="0"/>
              <a:t> train </a:t>
            </a:r>
            <a:r>
              <a:rPr lang="nl-NL" sz="2400" dirty="0" err="1"/>
              <a:t>itself</a:t>
            </a:r>
            <a:r>
              <a:rPr lang="nl-NL" sz="2400" dirty="0"/>
              <a:t> and </a:t>
            </a:r>
            <a:r>
              <a:rPr lang="nl-NL" sz="2400" dirty="0" err="1"/>
              <a:t>to</a:t>
            </a:r>
            <a:r>
              <a:rPr lang="nl-NL" sz="2400" dirty="0"/>
              <a:t> </a:t>
            </a:r>
            <a:r>
              <a:rPr lang="nl-NL" sz="2400" dirty="0" err="1"/>
              <a:t>detect</a:t>
            </a:r>
            <a:r>
              <a:rPr lang="nl-NL" sz="2400" dirty="0"/>
              <a:t> types of </a:t>
            </a:r>
            <a:r>
              <a:rPr lang="nl-NL" sz="2400" dirty="0" err="1"/>
              <a:t>documents</a:t>
            </a:r>
            <a:endParaRPr lang="nl-NL" sz="2400" dirty="0"/>
          </a:p>
          <a:p>
            <a:r>
              <a:rPr lang="nl-NL" sz="2400" dirty="0"/>
              <a:t>The </a:t>
            </a:r>
            <a:r>
              <a:rPr lang="nl-NL" sz="2400" dirty="0" err="1"/>
              <a:t>archive</a:t>
            </a:r>
            <a:r>
              <a:rPr lang="nl-NL" sz="2400" dirty="0"/>
              <a:t> was </a:t>
            </a:r>
            <a:r>
              <a:rPr lang="nl-NL" sz="2400" dirty="0" err="1"/>
              <a:t>very</a:t>
            </a:r>
            <a:r>
              <a:rPr lang="nl-NL" sz="2400" dirty="0"/>
              <a:t> </a:t>
            </a:r>
            <a:r>
              <a:rPr lang="nl-NL" sz="2400" dirty="0" err="1"/>
              <a:t>unorganized</a:t>
            </a:r>
            <a:endParaRPr lang="nl-NL" sz="2400" dirty="0"/>
          </a:p>
          <a:p>
            <a:r>
              <a:rPr lang="nl-NL" sz="2400" dirty="0"/>
              <a:t>The computer </a:t>
            </a:r>
            <a:r>
              <a:rPr lang="nl-NL" sz="2400" dirty="0" err="1"/>
              <a:t>knows</a:t>
            </a:r>
            <a:r>
              <a:rPr lang="nl-NL" sz="2400" dirty="0"/>
              <a:t> </a:t>
            </a:r>
            <a:r>
              <a:rPr lang="nl-NL" sz="2400" dirty="0" err="1"/>
              <a:t>what</a:t>
            </a:r>
            <a:r>
              <a:rPr lang="nl-NL" sz="2400" dirty="0"/>
              <a:t> </a:t>
            </a:r>
            <a:r>
              <a:rPr lang="nl-NL" sz="2400" dirty="0" err="1"/>
              <a:t>belongs</a:t>
            </a:r>
            <a:r>
              <a:rPr lang="nl-NL" sz="2400" dirty="0"/>
              <a:t> </a:t>
            </a:r>
            <a:r>
              <a:rPr lang="nl-NL" sz="2400" dirty="0" err="1"/>
              <a:t>together</a:t>
            </a:r>
            <a:r>
              <a:rPr lang="nl-NL" sz="2400" dirty="0"/>
              <a:t> and </a:t>
            </a:r>
            <a:r>
              <a:rPr lang="nl-NL" sz="2400" dirty="0" err="1"/>
              <a:t>provides</a:t>
            </a:r>
            <a:r>
              <a:rPr lang="nl-NL" sz="2400" dirty="0"/>
              <a:t> a “perfect” file (</a:t>
            </a:r>
            <a:r>
              <a:rPr lang="nl-NL" sz="2400" dirty="0" err="1"/>
              <a:t>where</a:t>
            </a:r>
            <a:r>
              <a:rPr lang="nl-NL" sz="2400" dirty="0"/>
              <a:t> does </a:t>
            </a:r>
            <a:r>
              <a:rPr lang="nl-NL" sz="2400" dirty="0" err="1"/>
              <a:t>one</a:t>
            </a:r>
            <a:r>
              <a:rPr lang="nl-NL" sz="2400" dirty="0"/>
              <a:t> document stop and does </a:t>
            </a:r>
            <a:r>
              <a:rPr lang="nl-NL" sz="2400" dirty="0" err="1"/>
              <a:t>the</a:t>
            </a:r>
            <a:r>
              <a:rPr lang="nl-NL" sz="2400" dirty="0"/>
              <a:t> </a:t>
            </a:r>
            <a:r>
              <a:rPr lang="nl-NL" sz="2400" dirty="0" err="1"/>
              <a:t>other</a:t>
            </a:r>
            <a:r>
              <a:rPr lang="nl-NL" sz="2400" dirty="0"/>
              <a:t> start)</a:t>
            </a:r>
          </a:p>
          <a:p>
            <a:r>
              <a:rPr lang="nl-NL" sz="2400" dirty="0"/>
              <a:t>No more file-</a:t>
            </a:r>
            <a:r>
              <a:rPr lang="nl-NL" sz="2400" dirty="0" err="1"/>
              <a:t>mining</a:t>
            </a:r>
            <a:r>
              <a:rPr lang="nl-NL" sz="2400" dirty="0"/>
              <a:t> but megadata</a:t>
            </a:r>
          </a:p>
        </p:txBody>
      </p:sp>
    </p:spTree>
    <p:extLst>
      <p:ext uri="{BB962C8B-B14F-4D97-AF65-F5344CB8AC3E}">
        <p14:creationId xmlns:p14="http://schemas.microsoft.com/office/powerpoint/2010/main" val="3506019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91A3D-9E30-1A4F-9A65-E23243BD92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ECB9FF-09AD-A875-3802-C1042EA1C523}"/>
              </a:ext>
            </a:extLst>
          </p:cNvPr>
          <p:cNvSpPr>
            <a:spLocks noGrp="1"/>
          </p:cNvSpPr>
          <p:nvPr>
            <p:ph type="title"/>
          </p:nvPr>
        </p:nvSpPr>
        <p:spPr>
          <a:xfrm>
            <a:off x="1455582" y="737115"/>
            <a:ext cx="9646172" cy="1091685"/>
          </a:xfrm>
        </p:spPr>
        <p:txBody>
          <a:bodyPr/>
          <a:lstStyle/>
          <a:p>
            <a:r>
              <a:rPr lang="nl-NL" dirty="0"/>
              <a:t>…</a:t>
            </a:r>
            <a:r>
              <a:rPr lang="nl-NL" dirty="0" err="1"/>
              <a:t>and</a:t>
            </a:r>
            <a:r>
              <a:rPr lang="nl-NL" dirty="0"/>
              <a:t> in </a:t>
            </a:r>
            <a:r>
              <a:rPr lang="nl-NL" dirty="0" err="1"/>
              <a:t>the</a:t>
            </a:r>
            <a:r>
              <a:rPr lang="nl-NL" dirty="0"/>
              <a:t> </a:t>
            </a:r>
            <a:r>
              <a:rPr lang="nl-NL" dirty="0" err="1"/>
              <a:t>future</a:t>
            </a:r>
            <a:endParaRPr lang="nl-NL" dirty="0"/>
          </a:p>
        </p:txBody>
      </p:sp>
      <p:sp>
        <p:nvSpPr>
          <p:cNvPr id="4" name="Tijdelijke aanduiding voor dianummer 3">
            <a:extLst>
              <a:ext uri="{FF2B5EF4-FFF2-40B4-BE49-F238E27FC236}">
                <a16:creationId xmlns:a16="http://schemas.microsoft.com/office/drawing/2014/main" id="{18A4E346-9179-8CAB-7EF8-88FD6562407A}"/>
              </a:ext>
            </a:extLst>
          </p:cNvPr>
          <p:cNvSpPr>
            <a:spLocks noGrp="1"/>
          </p:cNvSpPr>
          <p:nvPr>
            <p:ph type="sldNum" sz="quarter" idx="15"/>
          </p:nvPr>
        </p:nvSpPr>
        <p:spPr/>
        <p:txBody>
          <a:bodyPr/>
          <a:lstStyle/>
          <a:p>
            <a:fld id="{42032E16-1245-644F-B432-D8CF2AE82D5D}" type="slidenum">
              <a:rPr lang="nl-NL" smtClean="0"/>
              <a:t>42</a:t>
            </a:fld>
            <a:endParaRPr lang="nl-NL" dirty="0"/>
          </a:p>
        </p:txBody>
      </p:sp>
      <p:sp>
        <p:nvSpPr>
          <p:cNvPr id="7" name="Tijdelijke aanduiding voor inhoud 2">
            <a:extLst>
              <a:ext uri="{FF2B5EF4-FFF2-40B4-BE49-F238E27FC236}">
                <a16:creationId xmlns:a16="http://schemas.microsoft.com/office/drawing/2014/main" id="{A357091D-1697-463C-3601-1D50A94768BF}"/>
              </a:ext>
            </a:extLst>
          </p:cNvPr>
          <p:cNvSpPr>
            <a:spLocks noGrp="1"/>
          </p:cNvSpPr>
          <p:nvPr>
            <p:ph sz="quarter" idx="12"/>
          </p:nvPr>
        </p:nvSpPr>
        <p:spPr>
          <a:xfrm>
            <a:off x="1587372" y="2148550"/>
            <a:ext cx="9382591" cy="4315406"/>
          </a:xfrm>
        </p:spPr>
        <p:txBody>
          <a:bodyPr>
            <a:normAutofit/>
          </a:bodyPr>
          <a:lstStyle/>
          <a:p>
            <a:r>
              <a:rPr lang="nl-NL" sz="2400" dirty="0" err="1"/>
              <a:t>Identifying</a:t>
            </a:r>
            <a:r>
              <a:rPr lang="nl-NL" sz="2400" dirty="0"/>
              <a:t> </a:t>
            </a:r>
            <a:r>
              <a:rPr lang="nl-NL" sz="2400" dirty="0" err="1"/>
              <a:t>and</a:t>
            </a:r>
            <a:r>
              <a:rPr lang="nl-NL" sz="2400" dirty="0"/>
              <a:t> </a:t>
            </a:r>
            <a:r>
              <a:rPr lang="nl-NL" sz="2400" dirty="0" err="1"/>
              <a:t>linking</a:t>
            </a:r>
            <a:r>
              <a:rPr lang="nl-NL" sz="2400" dirty="0"/>
              <a:t> persons (esp. </a:t>
            </a:r>
            <a:r>
              <a:rPr lang="nl-NL" sz="2400" dirty="0" err="1"/>
              <a:t>victims</a:t>
            </a:r>
            <a:r>
              <a:rPr lang="nl-NL" sz="2400" dirty="0"/>
              <a:t>) </a:t>
            </a:r>
            <a:r>
              <a:rPr lang="nl-NL" sz="2400" dirty="0" err="1"/>
              <a:t>to</a:t>
            </a:r>
            <a:r>
              <a:rPr lang="nl-NL" sz="2400" dirty="0"/>
              <a:t> e.g. </a:t>
            </a:r>
            <a:r>
              <a:rPr lang="nl-NL" sz="2400" dirty="0" err="1"/>
              <a:t>external</a:t>
            </a:r>
            <a:r>
              <a:rPr lang="nl-NL" sz="2400" dirty="0"/>
              <a:t> sources of information </a:t>
            </a:r>
            <a:r>
              <a:rPr lang="nl-NL" sz="2400" dirty="0" err="1"/>
              <a:t>through</a:t>
            </a:r>
            <a:r>
              <a:rPr lang="nl-NL" sz="2400" dirty="0"/>
              <a:t> LOD</a:t>
            </a:r>
          </a:p>
          <a:p>
            <a:r>
              <a:rPr lang="nl-NL" sz="2400" dirty="0" err="1"/>
              <a:t>Improving</a:t>
            </a:r>
            <a:r>
              <a:rPr lang="nl-NL" sz="2400" dirty="0"/>
              <a:t> </a:t>
            </a:r>
            <a:r>
              <a:rPr lang="nl-NL" sz="2400" dirty="0" err="1"/>
              <a:t>identification</a:t>
            </a:r>
            <a:r>
              <a:rPr lang="nl-NL" sz="2400" dirty="0"/>
              <a:t> of document types</a:t>
            </a:r>
          </a:p>
          <a:p>
            <a:r>
              <a:rPr lang="nl-NL" sz="2400" dirty="0"/>
              <a:t>We are </a:t>
            </a:r>
            <a:r>
              <a:rPr lang="nl-NL" sz="2400" dirty="0" err="1"/>
              <a:t>still</a:t>
            </a:r>
            <a:r>
              <a:rPr lang="nl-NL" sz="2400" dirty="0"/>
              <a:t> </a:t>
            </a:r>
            <a:r>
              <a:rPr lang="nl-NL" sz="2400" dirty="0" err="1"/>
              <a:t>working</a:t>
            </a:r>
            <a:r>
              <a:rPr lang="nl-NL" sz="2400" dirty="0"/>
              <a:t> on and </a:t>
            </a:r>
            <a:r>
              <a:rPr lang="nl-NL" sz="2400" dirty="0" err="1"/>
              <a:t>improving</a:t>
            </a:r>
            <a:r>
              <a:rPr lang="nl-NL" sz="2400" dirty="0"/>
              <a:t>:</a:t>
            </a:r>
            <a:br>
              <a:rPr lang="nl-NL" sz="2400" dirty="0"/>
            </a:br>
            <a:r>
              <a:rPr lang="nl-NL" sz="2400" dirty="0"/>
              <a:t>- facial </a:t>
            </a:r>
            <a:r>
              <a:rPr lang="nl-NL" sz="2400" dirty="0" err="1"/>
              <a:t>recognition</a:t>
            </a:r>
            <a:br>
              <a:rPr lang="nl-NL" sz="2400" dirty="0"/>
            </a:br>
            <a:r>
              <a:rPr lang="nl-NL" sz="2400" dirty="0"/>
              <a:t>- </a:t>
            </a:r>
            <a:r>
              <a:rPr lang="nl-NL" sz="2400" dirty="0" err="1"/>
              <a:t>handwriting</a:t>
            </a:r>
            <a:r>
              <a:rPr lang="nl-NL" sz="2400" dirty="0"/>
              <a:t> </a:t>
            </a:r>
            <a:r>
              <a:rPr lang="nl-NL" sz="2400" dirty="0" err="1"/>
              <a:t>recognition</a:t>
            </a:r>
            <a:br>
              <a:rPr lang="nl-NL" sz="2400" dirty="0"/>
            </a:br>
            <a:r>
              <a:rPr lang="nl-NL" sz="2400" dirty="0"/>
              <a:t>- </a:t>
            </a:r>
            <a:r>
              <a:rPr lang="nl-NL" sz="2400" dirty="0" err="1"/>
              <a:t>providing</a:t>
            </a:r>
            <a:r>
              <a:rPr lang="nl-NL" sz="2400" dirty="0"/>
              <a:t> </a:t>
            </a:r>
            <a:r>
              <a:rPr lang="nl-NL" sz="2400" dirty="0" err="1"/>
              <a:t>an</a:t>
            </a:r>
            <a:r>
              <a:rPr lang="nl-NL" sz="2400" dirty="0"/>
              <a:t> </a:t>
            </a:r>
            <a:r>
              <a:rPr lang="nl-NL" sz="2400" dirty="0" err="1"/>
              <a:t>automated</a:t>
            </a:r>
            <a:r>
              <a:rPr lang="nl-NL" sz="2400" dirty="0"/>
              <a:t> </a:t>
            </a:r>
            <a:r>
              <a:rPr lang="nl-NL" sz="2400" dirty="0" err="1"/>
              <a:t>personalized</a:t>
            </a:r>
            <a:r>
              <a:rPr lang="nl-NL" sz="2400" dirty="0"/>
              <a:t> podcast </a:t>
            </a:r>
            <a:r>
              <a:rPr lang="nl-NL" sz="2400" dirty="0" err="1"/>
              <a:t>to</a:t>
            </a:r>
            <a:r>
              <a:rPr lang="nl-NL" sz="2400" dirty="0"/>
              <a:t> users </a:t>
            </a:r>
            <a:r>
              <a:rPr lang="nl-NL" sz="2400" dirty="0" err="1"/>
              <a:t>with</a:t>
            </a:r>
            <a:r>
              <a:rPr lang="nl-NL" sz="2400" dirty="0"/>
              <a:t> </a:t>
            </a:r>
            <a:r>
              <a:rPr lang="nl-NL" sz="2400" dirty="0" err="1"/>
              <a:t>specific</a:t>
            </a:r>
            <a:r>
              <a:rPr lang="nl-NL" sz="2400" dirty="0"/>
              <a:t> information </a:t>
            </a:r>
          </a:p>
          <a:p>
            <a:pPr marL="48600" indent="0">
              <a:buNone/>
            </a:pPr>
            <a:r>
              <a:rPr lang="nl-NL" sz="2400" dirty="0"/>
              <a:t>- </a:t>
            </a:r>
            <a:r>
              <a:rPr lang="nl-NL" sz="2400" dirty="0" err="1"/>
              <a:t>automated</a:t>
            </a:r>
            <a:r>
              <a:rPr lang="nl-NL" sz="2400" dirty="0"/>
              <a:t> </a:t>
            </a:r>
            <a:r>
              <a:rPr lang="nl-NL" sz="2400" dirty="0" err="1"/>
              <a:t>summaries</a:t>
            </a:r>
            <a:r>
              <a:rPr lang="nl-NL" sz="2400" dirty="0"/>
              <a:t> </a:t>
            </a:r>
            <a:r>
              <a:rPr lang="nl-NL" sz="2400" dirty="0" err="1"/>
              <a:t>with</a:t>
            </a:r>
            <a:r>
              <a:rPr lang="nl-NL" sz="2400" dirty="0"/>
              <a:t> AI-</a:t>
            </a:r>
            <a:r>
              <a:rPr lang="nl-NL" sz="2400" dirty="0" err="1"/>
              <a:t>tooling</a:t>
            </a:r>
            <a:endParaRPr lang="nl-NL" sz="2400" dirty="0"/>
          </a:p>
          <a:p>
            <a:endParaRPr lang="nl-NL" sz="2400" dirty="0">
              <a:highlight>
                <a:srgbClr val="FFFF00"/>
              </a:highlight>
            </a:endParaRPr>
          </a:p>
          <a:p>
            <a:endParaRPr lang="nl-NL" sz="2400" dirty="0"/>
          </a:p>
        </p:txBody>
      </p:sp>
    </p:spTree>
    <p:extLst>
      <p:ext uri="{BB962C8B-B14F-4D97-AF65-F5344CB8AC3E}">
        <p14:creationId xmlns:p14="http://schemas.microsoft.com/office/powerpoint/2010/main" val="12870661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91A3D-9E30-1A4F-9A65-E23243BD92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ECB9FF-09AD-A875-3802-C1042EA1C523}"/>
              </a:ext>
            </a:extLst>
          </p:cNvPr>
          <p:cNvSpPr>
            <a:spLocks noGrp="1"/>
          </p:cNvSpPr>
          <p:nvPr>
            <p:ph type="title"/>
          </p:nvPr>
        </p:nvSpPr>
        <p:spPr>
          <a:xfrm>
            <a:off x="1455582" y="737115"/>
            <a:ext cx="9646172" cy="1091685"/>
          </a:xfrm>
        </p:spPr>
        <p:txBody>
          <a:bodyPr/>
          <a:lstStyle/>
          <a:p>
            <a:r>
              <a:rPr lang="nl-NL" dirty="0" err="1"/>
              <a:t>Current</a:t>
            </a:r>
            <a:r>
              <a:rPr lang="nl-NL" dirty="0"/>
              <a:t> state of </a:t>
            </a:r>
            <a:r>
              <a:rPr lang="nl-NL" dirty="0" err="1"/>
              <a:t>affairs</a:t>
            </a:r>
            <a:endParaRPr lang="nl-NL" dirty="0"/>
          </a:p>
        </p:txBody>
      </p:sp>
      <p:sp>
        <p:nvSpPr>
          <p:cNvPr id="4" name="Tijdelijke aanduiding voor dianummer 3">
            <a:extLst>
              <a:ext uri="{FF2B5EF4-FFF2-40B4-BE49-F238E27FC236}">
                <a16:creationId xmlns:a16="http://schemas.microsoft.com/office/drawing/2014/main" id="{18A4E346-9179-8CAB-7EF8-88FD6562407A}"/>
              </a:ext>
            </a:extLst>
          </p:cNvPr>
          <p:cNvSpPr>
            <a:spLocks noGrp="1"/>
          </p:cNvSpPr>
          <p:nvPr>
            <p:ph type="sldNum" sz="quarter" idx="15"/>
          </p:nvPr>
        </p:nvSpPr>
        <p:spPr/>
        <p:txBody>
          <a:bodyPr/>
          <a:lstStyle/>
          <a:p>
            <a:fld id="{42032E16-1245-644F-B432-D8CF2AE82D5D}" type="slidenum">
              <a:rPr lang="nl-NL" smtClean="0"/>
              <a:t>43</a:t>
            </a:fld>
            <a:endParaRPr lang="nl-NL" dirty="0"/>
          </a:p>
        </p:txBody>
      </p:sp>
      <p:sp>
        <p:nvSpPr>
          <p:cNvPr id="7" name="Tijdelijke aanduiding voor inhoud 2">
            <a:extLst>
              <a:ext uri="{FF2B5EF4-FFF2-40B4-BE49-F238E27FC236}">
                <a16:creationId xmlns:a16="http://schemas.microsoft.com/office/drawing/2014/main" id="{A357091D-1697-463C-3601-1D50A94768BF}"/>
              </a:ext>
            </a:extLst>
          </p:cNvPr>
          <p:cNvSpPr>
            <a:spLocks noGrp="1"/>
          </p:cNvSpPr>
          <p:nvPr>
            <p:ph sz="quarter" idx="12"/>
          </p:nvPr>
        </p:nvSpPr>
        <p:spPr>
          <a:xfrm>
            <a:off x="1587372" y="1828800"/>
            <a:ext cx="9382591" cy="4635156"/>
          </a:xfrm>
        </p:spPr>
        <p:txBody>
          <a:bodyPr>
            <a:normAutofit lnSpcReduction="10000"/>
          </a:bodyPr>
          <a:lstStyle/>
          <a:p>
            <a:pPr lvl="1"/>
            <a:r>
              <a:rPr lang="en-US" sz="2400" dirty="0"/>
              <a:t> Is it legally allowed? Here we run into GDPR. EU countries are not implementing Recital 158 of the GDPR, (allows them to grant (citizen) researchers access to material on the Holocaust and other gross human rights violations even if it contains personal data)</a:t>
            </a:r>
          </a:p>
          <a:p>
            <a:pPr lvl="1"/>
            <a:r>
              <a:rPr lang="en-US" sz="2400" dirty="0"/>
              <a:t>War in Court and the Dutch Data Protection Authority </a:t>
            </a:r>
          </a:p>
          <a:p>
            <a:pPr lvl="1"/>
            <a:r>
              <a:rPr lang="en-US" sz="2400" dirty="0"/>
              <a:t>Current state of affairs: public access of the CABR was postponed for a year – “Does the right of privacy of a few people override the right to information of many others?” (proportionality – 80 years old)</a:t>
            </a:r>
          </a:p>
          <a:p>
            <a:pPr lvl="1"/>
            <a:r>
              <a:rPr lang="en-US" sz="2400" dirty="0"/>
              <a:t>Change in law (long-term) and development of a temporary resolution (short-term)</a:t>
            </a:r>
          </a:p>
        </p:txBody>
      </p:sp>
    </p:spTree>
    <p:extLst>
      <p:ext uri="{BB962C8B-B14F-4D97-AF65-F5344CB8AC3E}">
        <p14:creationId xmlns:p14="http://schemas.microsoft.com/office/powerpoint/2010/main" val="3880137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91A3D-9E30-1A4F-9A65-E23243BD92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ECB9FF-09AD-A875-3802-C1042EA1C523}"/>
              </a:ext>
            </a:extLst>
          </p:cNvPr>
          <p:cNvSpPr>
            <a:spLocks noGrp="1"/>
          </p:cNvSpPr>
          <p:nvPr>
            <p:ph type="title"/>
          </p:nvPr>
        </p:nvSpPr>
        <p:spPr>
          <a:xfrm>
            <a:off x="1455582" y="737115"/>
            <a:ext cx="9646172" cy="1091685"/>
          </a:xfrm>
        </p:spPr>
        <p:txBody>
          <a:bodyPr/>
          <a:lstStyle/>
          <a:p>
            <a:r>
              <a:rPr lang="nl-NL" dirty="0"/>
              <a:t>Project </a:t>
            </a:r>
            <a:r>
              <a:rPr lang="nl-NL" dirty="0" err="1"/>
              <a:t>idea</a:t>
            </a:r>
            <a:r>
              <a:rPr lang="nl-NL" dirty="0"/>
              <a:t> 2016 versus </a:t>
            </a:r>
            <a:r>
              <a:rPr lang="nl-NL" dirty="0" err="1"/>
              <a:t>situation</a:t>
            </a:r>
            <a:r>
              <a:rPr lang="nl-NL" dirty="0"/>
              <a:t> </a:t>
            </a:r>
            <a:r>
              <a:rPr lang="nl-NL" dirty="0" err="1"/>
              <a:t>now</a:t>
            </a:r>
            <a:r>
              <a:rPr lang="nl-NL" dirty="0"/>
              <a:t>: </a:t>
            </a:r>
            <a:r>
              <a:rPr lang="nl-NL" dirty="0" err="1"/>
              <a:t>some</a:t>
            </a:r>
            <a:r>
              <a:rPr lang="nl-NL" dirty="0"/>
              <a:t> </a:t>
            </a:r>
            <a:r>
              <a:rPr lang="nl-NL" dirty="0" err="1"/>
              <a:t>final</a:t>
            </a:r>
            <a:r>
              <a:rPr lang="nl-NL" dirty="0"/>
              <a:t> </a:t>
            </a:r>
            <a:r>
              <a:rPr lang="nl-NL" dirty="0" err="1"/>
              <a:t>remarks</a:t>
            </a:r>
            <a:endParaRPr lang="nl-NL" dirty="0"/>
          </a:p>
        </p:txBody>
      </p:sp>
      <p:sp>
        <p:nvSpPr>
          <p:cNvPr id="4" name="Tijdelijke aanduiding voor dianummer 3">
            <a:extLst>
              <a:ext uri="{FF2B5EF4-FFF2-40B4-BE49-F238E27FC236}">
                <a16:creationId xmlns:a16="http://schemas.microsoft.com/office/drawing/2014/main" id="{18A4E346-9179-8CAB-7EF8-88FD6562407A}"/>
              </a:ext>
            </a:extLst>
          </p:cNvPr>
          <p:cNvSpPr>
            <a:spLocks noGrp="1"/>
          </p:cNvSpPr>
          <p:nvPr>
            <p:ph type="sldNum" sz="quarter" idx="15"/>
          </p:nvPr>
        </p:nvSpPr>
        <p:spPr/>
        <p:txBody>
          <a:bodyPr/>
          <a:lstStyle/>
          <a:p>
            <a:fld id="{42032E16-1245-644F-B432-D8CF2AE82D5D}" type="slidenum">
              <a:rPr lang="nl-NL" smtClean="0"/>
              <a:t>44</a:t>
            </a:fld>
            <a:endParaRPr lang="nl-NL" dirty="0"/>
          </a:p>
        </p:txBody>
      </p:sp>
      <p:sp>
        <p:nvSpPr>
          <p:cNvPr id="7" name="Tijdelijke aanduiding voor inhoud 2">
            <a:extLst>
              <a:ext uri="{FF2B5EF4-FFF2-40B4-BE49-F238E27FC236}">
                <a16:creationId xmlns:a16="http://schemas.microsoft.com/office/drawing/2014/main" id="{A357091D-1697-463C-3601-1D50A94768BF}"/>
              </a:ext>
            </a:extLst>
          </p:cNvPr>
          <p:cNvSpPr>
            <a:spLocks noGrp="1"/>
          </p:cNvSpPr>
          <p:nvPr>
            <p:ph sz="quarter" idx="12"/>
          </p:nvPr>
        </p:nvSpPr>
        <p:spPr>
          <a:xfrm>
            <a:off x="1587372" y="2148550"/>
            <a:ext cx="9382591" cy="4315406"/>
          </a:xfrm>
        </p:spPr>
        <p:txBody>
          <a:bodyPr>
            <a:normAutofit/>
          </a:bodyPr>
          <a:lstStyle/>
          <a:p>
            <a:r>
              <a:rPr lang="nl-NL" sz="2400" dirty="0"/>
              <a:t>Society has </a:t>
            </a:r>
            <a:r>
              <a:rPr lang="nl-NL" sz="2400" dirty="0" err="1"/>
              <a:t>changed</a:t>
            </a:r>
            <a:r>
              <a:rPr lang="nl-NL" sz="2400" dirty="0"/>
              <a:t> </a:t>
            </a:r>
            <a:r>
              <a:rPr lang="nl-NL" sz="2400" dirty="0" err="1"/>
              <a:t>since</a:t>
            </a:r>
            <a:r>
              <a:rPr lang="nl-NL" sz="2400" dirty="0"/>
              <a:t> 2016: Society </a:t>
            </a:r>
            <a:r>
              <a:rPr lang="nl-NL" sz="2400" dirty="0" err="1"/>
              <a:t>polarized</a:t>
            </a:r>
            <a:r>
              <a:rPr lang="nl-NL" sz="2400" dirty="0"/>
              <a:t> and propaganda/misinformation </a:t>
            </a:r>
            <a:r>
              <a:rPr lang="nl-NL" sz="2400" dirty="0" err="1"/>
              <a:t>thrives</a:t>
            </a:r>
            <a:endParaRPr lang="nl-NL" sz="2400" dirty="0"/>
          </a:p>
          <a:p>
            <a:r>
              <a:rPr lang="nl-NL" sz="2400" dirty="0" err="1"/>
              <a:t>Providing</a:t>
            </a:r>
            <a:r>
              <a:rPr lang="nl-NL" sz="2400" dirty="0"/>
              <a:t> </a:t>
            </a:r>
            <a:r>
              <a:rPr lang="nl-NL" sz="2400" dirty="0" err="1"/>
              <a:t>reliable</a:t>
            </a:r>
            <a:r>
              <a:rPr lang="nl-NL" sz="2400" dirty="0"/>
              <a:t> sources but </a:t>
            </a:r>
            <a:r>
              <a:rPr lang="nl-NL" sz="2400" dirty="0" err="1"/>
              <a:t>also</a:t>
            </a:r>
            <a:r>
              <a:rPr lang="nl-NL" sz="2400" dirty="0"/>
              <a:t> context </a:t>
            </a:r>
            <a:r>
              <a:rPr lang="nl-NL" sz="2400" dirty="0" err="1"/>
              <a:t>to</a:t>
            </a:r>
            <a:r>
              <a:rPr lang="nl-NL" sz="2400" dirty="0"/>
              <a:t> </a:t>
            </a:r>
            <a:r>
              <a:rPr lang="nl-NL" sz="2400" dirty="0" err="1"/>
              <a:t>create</a:t>
            </a:r>
            <a:r>
              <a:rPr lang="nl-NL" sz="2400" dirty="0"/>
              <a:t> </a:t>
            </a:r>
            <a:r>
              <a:rPr lang="nl-NL" sz="2400" dirty="0" err="1"/>
              <a:t>one’s</a:t>
            </a:r>
            <a:r>
              <a:rPr lang="nl-NL" sz="2400" dirty="0"/>
              <a:t> </a:t>
            </a:r>
            <a:r>
              <a:rPr lang="nl-NL" sz="2400" dirty="0" err="1"/>
              <a:t>own</a:t>
            </a:r>
            <a:r>
              <a:rPr lang="nl-NL" sz="2400" dirty="0"/>
              <a:t> </a:t>
            </a:r>
            <a:r>
              <a:rPr lang="nl-NL" sz="2400" dirty="0" err="1"/>
              <a:t>perspective</a:t>
            </a:r>
            <a:r>
              <a:rPr lang="nl-NL" sz="2400" dirty="0"/>
              <a:t> is more important </a:t>
            </a:r>
            <a:r>
              <a:rPr lang="nl-NL" sz="2400" dirty="0" err="1"/>
              <a:t>than</a:t>
            </a:r>
            <a:r>
              <a:rPr lang="nl-NL" sz="2400" dirty="0"/>
              <a:t> ever </a:t>
            </a:r>
          </a:p>
          <a:p>
            <a:r>
              <a:rPr lang="nl-NL" sz="2400" dirty="0"/>
              <a:t>War in Court </a:t>
            </a:r>
            <a:r>
              <a:rPr lang="nl-NL" sz="2400" dirty="0" err="1"/>
              <a:t>provides</a:t>
            </a:r>
            <a:r>
              <a:rPr lang="nl-NL" sz="2400" dirty="0"/>
              <a:t> context in a </a:t>
            </a:r>
            <a:r>
              <a:rPr lang="nl-NL" sz="2400" dirty="0" err="1"/>
              <a:t>technical</a:t>
            </a:r>
            <a:r>
              <a:rPr lang="nl-NL" sz="2400" dirty="0"/>
              <a:t> way </a:t>
            </a:r>
          </a:p>
          <a:p>
            <a:r>
              <a:rPr lang="nl-NL" sz="2400" dirty="0" err="1"/>
              <a:t>This</a:t>
            </a:r>
            <a:r>
              <a:rPr lang="nl-NL" sz="2400" dirty="0"/>
              <a:t> </a:t>
            </a:r>
            <a:r>
              <a:rPr lang="nl-NL" sz="2400" dirty="0" err="1"/>
              <a:t>archive</a:t>
            </a:r>
            <a:r>
              <a:rPr lang="nl-NL" sz="2400" dirty="0"/>
              <a:t> is </a:t>
            </a:r>
            <a:r>
              <a:rPr lang="nl-NL" sz="2400" dirty="0" err="1"/>
              <a:t>shown</a:t>
            </a:r>
            <a:r>
              <a:rPr lang="nl-NL" sz="2400" dirty="0"/>
              <a:t> ‘as is’ </a:t>
            </a:r>
            <a:r>
              <a:rPr lang="nl-NL" sz="2400" dirty="0" err="1"/>
              <a:t>with</a:t>
            </a:r>
            <a:r>
              <a:rPr lang="nl-NL" sz="2400" dirty="0"/>
              <a:t> context </a:t>
            </a:r>
            <a:r>
              <a:rPr lang="nl-NL" sz="2400" dirty="0" err="1"/>
              <a:t>hence</a:t>
            </a:r>
            <a:r>
              <a:rPr lang="nl-NL" sz="2400" dirty="0"/>
              <a:t> </a:t>
            </a:r>
            <a:r>
              <a:rPr lang="nl-NL" sz="2400" dirty="0" err="1"/>
              <a:t>it</a:t>
            </a:r>
            <a:r>
              <a:rPr lang="nl-NL" sz="2400" dirty="0"/>
              <a:t> </a:t>
            </a:r>
            <a:r>
              <a:rPr lang="nl-NL" sz="2400" dirty="0" err="1"/>
              <a:t>becomes</a:t>
            </a:r>
            <a:r>
              <a:rPr lang="nl-NL" sz="2400" dirty="0"/>
              <a:t> </a:t>
            </a:r>
            <a:r>
              <a:rPr lang="nl-NL" sz="2400" dirty="0" err="1"/>
              <a:t>increasingly</a:t>
            </a:r>
            <a:r>
              <a:rPr lang="nl-NL" sz="2400" dirty="0"/>
              <a:t> important </a:t>
            </a:r>
            <a:r>
              <a:rPr lang="nl-NL" sz="2400" dirty="0" err="1"/>
              <a:t>to</a:t>
            </a:r>
            <a:r>
              <a:rPr lang="nl-NL" sz="2400" dirty="0"/>
              <a:t> </a:t>
            </a:r>
            <a:r>
              <a:rPr lang="nl-NL" sz="2400" dirty="0" err="1"/>
              <a:t>teach</a:t>
            </a:r>
            <a:r>
              <a:rPr lang="nl-NL" sz="2400" dirty="0"/>
              <a:t> </a:t>
            </a:r>
            <a:r>
              <a:rPr lang="nl-NL" sz="2400" dirty="0" err="1"/>
              <a:t>interpretation</a:t>
            </a:r>
            <a:r>
              <a:rPr lang="nl-NL" sz="2400" dirty="0"/>
              <a:t>: resources!</a:t>
            </a:r>
          </a:p>
          <a:p>
            <a:r>
              <a:rPr lang="nl-NL" sz="2400" dirty="0" err="1"/>
              <a:t>This</a:t>
            </a:r>
            <a:r>
              <a:rPr lang="nl-NL" sz="2400" dirty="0"/>
              <a:t> is </a:t>
            </a:r>
            <a:r>
              <a:rPr lang="nl-NL" sz="2400" dirty="0" err="1"/>
              <a:t>where</a:t>
            </a:r>
            <a:r>
              <a:rPr lang="nl-NL" sz="2400" dirty="0"/>
              <a:t> </a:t>
            </a:r>
            <a:r>
              <a:rPr lang="nl-NL" sz="2400" dirty="0" err="1"/>
              <a:t>Archives</a:t>
            </a:r>
            <a:r>
              <a:rPr lang="nl-NL" sz="2400" dirty="0"/>
              <a:t> </a:t>
            </a:r>
            <a:r>
              <a:rPr lang="nl-NL" sz="2400" dirty="0" err="1"/>
              <a:t>need</a:t>
            </a:r>
            <a:r>
              <a:rPr lang="nl-NL" sz="2400" dirty="0"/>
              <a:t> research and teaching partners: we no </a:t>
            </a:r>
            <a:r>
              <a:rPr lang="nl-NL" sz="2400" dirty="0" err="1"/>
              <a:t>longer</a:t>
            </a:r>
            <a:r>
              <a:rPr lang="nl-NL" sz="2400" dirty="0"/>
              <a:t> </a:t>
            </a:r>
            <a:r>
              <a:rPr lang="nl-NL" sz="2400" dirty="0" err="1"/>
              <a:t>just</a:t>
            </a:r>
            <a:r>
              <a:rPr lang="nl-NL" sz="2400" dirty="0"/>
              <a:t> </a:t>
            </a:r>
            <a:r>
              <a:rPr lang="nl-NL" sz="2400" dirty="0" err="1"/>
              <a:t>explain</a:t>
            </a:r>
            <a:r>
              <a:rPr lang="nl-NL" sz="2400" dirty="0"/>
              <a:t> </a:t>
            </a:r>
            <a:r>
              <a:rPr lang="nl-NL" sz="2400" dirty="0" err="1"/>
              <a:t>the</a:t>
            </a:r>
            <a:r>
              <a:rPr lang="nl-NL" sz="2400" dirty="0"/>
              <a:t> </a:t>
            </a:r>
            <a:r>
              <a:rPr lang="nl-NL" sz="2400" dirty="0" err="1"/>
              <a:t>haystack</a:t>
            </a:r>
            <a:r>
              <a:rPr lang="nl-NL" sz="2400" dirty="0"/>
              <a:t> but </a:t>
            </a:r>
            <a:r>
              <a:rPr lang="nl-NL" sz="2400" dirty="0" err="1"/>
              <a:t>provide</a:t>
            </a:r>
            <a:r>
              <a:rPr lang="nl-NL" sz="2400" dirty="0"/>
              <a:t> </a:t>
            </a:r>
            <a:r>
              <a:rPr lang="nl-NL" sz="2400" dirty="0" err="1"/>
              <a:t>the</a:t>
            </a:r>
            <a:r>
              <a:rPr lang="nl-NL" sz="2400" dirty="0"/>
              <a:t> </a:t>
            </a:r>
            <a:r>
              <a:rPr lang="nl-NL" sz="2400" dirty="0" err="1"/>
              <a:t>magnet</a:t>
            </a:r>
            <a:r>
              <a:rPr lang="nl-NL" sz="2400" dirty="0"/>
              <a:t> </a:t>
            </a:r>
            <a:r>
              <a:rPr lang="nl-NL" sz="2400" dirty="0" err="1"/>
              <a:t>to</a:t>
            </a:r>
            <a:r>
              <a:rPr lang="nl-NL" sz="2400" dirty="0"/>
              <a:t> </a:t>
            </a:r>
            <a:r>
              <a:rPr lang="nl-NL" sz="2400" dirty="0" err="1"/>
              <a:t>find</a:t>
            </a:r>
            <a:r>
              <a:rPr lang="nl-NL" sz="2400" dirty="0"/>
              <a:t> </a:t>
            </a:r>
            <a:r>
              <a:rPr lang="nl-NL" sz="2400" dirty="0" err="1"/>
              <a:t>the</a:t>
            </a:r>
            <a:r>
              <a:rPr lang="nl-NL" sz="2400" dirty="0"/>
              <a:t> </a:t>
            </a:r>
            <a:r>
              <a:rPr lang="nl-NL" sz="2400" dirty="0" err="1"/>
              <a:t>needle</a:t>
            </a:r>
            <a:r>
              <a:rPr lang="nl-NL" sz="2400" dirty="0"/>
              <a:t> </a:t>
            </a:r>
            <a:r>
              <a:rPr lang="nl-NL" sz="2400" dirty="0" err="1"/>
              <a:t>you</a:t>
            </a:r>
            <a:r>
              <a:rPr lang="nl-NL" sz="2400" dirty="0"/>
              <a:t> are </a:t>
            </a:r>
            <a:r>
              <a:rPr lang="nl-NL" sz="2400" dirty="0" err="1"/>
              <a:t>looking</a:t>
            </a:r>
            <a:r>
              <a:rPr lang="nl-NL" sz="2400" dirty="0"/>
              <a:t> </a:t>
            </a:r>
            <a:r>
              <a:rPr lang="nl-NL" sz="2400" dirty="0" err="1"/>
              <a:t>for</a:t>
            </a:r>
            <a:r>
              <a:rPr lang="nl-NL" sz="2400" dirty="0"/>
              <a:t>. </a:t>
            </a:r>
          </a:p>
        </p:txBody>
      </p:sp>
    </p:spTree>
    <p:extLst>
      <p:ext uri="{BB962C8B-B14F-4D97-AF65-F5344CB8AC3E}">
        <p14:creationId xmlns:p14="http://schemas.microsoft.com/office/powerpoint/2010/main" val="13584419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CBF19-B227-4BCB-CB13-8861350DC7DD}"/>
              </a:ext>
            </a:extLst>
          </p:cNvPr>
          <p:cNvSpPr>
            <a:spLocks noGrp="1"/>
          </p:cNvSpPr>
          <p:nvPr>
            <p:ph type="title"/>
          </p:nvPr>
        </p:nvSpPr>
        <p:spPr>
          <a:xfrm>
            <a:off x="1131329" y="802455"/>
            <a:ext cx="4964671" cy="5253089"/>
          </a:xfrm>
        </p:spPr>
        <p:txBody>
          <a:bodyPr anchor="ctr">
            <a:normAutofit/>
          </a:bodyPr>
          <a:lstStyle/>
          <a:p>
            <a:r>
              <a:rPr lang="nl-NL" sz="4800" dirty="0" err="1"/>
              <a:t>Thank</a:t>
            </a:r>
            <a:r>
              <a:rPr lang="nl-NL" sz="4800" dirty="0"/>
              <a:t> </a:t>
            </a:r>
            <a:r>
              <a:rPr lang="nl-NL" sz="4800" dirty="0" err="1"/>
              <a:t>you</a:t>
            </a:r>
            <a:r>
              <a:rPr lang="nl-NL" sz="4800" dirty="0"/>
              <a:t>.</a:t>
            </a:r>
          </a:p>
        </p:txBody>
      </p:sp>
      <p:pic>
        <p:nvPicPr>
          <p:cNvPr id="12" name="Content Placeholder 11" descr="A black background with white text&#10;&#10;Description automatically generated">
            <a:extLst>
              <a:ext uri="{FF2B5EF4-FFF2-40B4-BE49-F238E27FC236}">
                <a16:creationId xmlns:a16="http://schemas.microsoft.com/office/drawing/2014/main" id="{975F2B0B-765A-4D80-E18F-D61E5C7FEDF9}"/>
              </a:ext>
            </a:extLst>
          </p:cNvPr>
          <p:cNvPicPr>
            <a:picLocks noGrp="1" noChangeAspect="1"/>
          </p:cNvPicPr>
          <p:nvPr>
            <p:ph sz="quarter" idx="10"/>
          </p:nvPr>
        </p:nvPicPr>
        <p:blipFill>
          <a:blip r:embed="rId3"/>
          <a:stretch>
            <a:fillRect/>
          </a:stretch>
        </p:blipFill>
        <p:spPr>
          <a:xfrm>
            <a:off x="6275946" y="4729664"/>
            <a:ext cx="3960000" cy="852923"/>
          </a:xfrm>
        </p:spPr>
      </p:pic>
      <p:pic>
        <p:nvPicPr>
          <p:cNvPr id="13" name="Content Placeholder 11">
            <a:extLst>
              <a:ext uri="{FF2B5EF4-FFF2-40B4-BE49-F238E27FC236}">
                <a16:creationId xmlns:a16="http://schemas.microsoft.com/office/drawing/2014/main" id="{F5DA46A9-8518-CE46-7D42-BDE3743441C6}"/>
              </a:ext>
            </a:extLst>
          </p:cNvPr>
          <p:cNvPicPr>
            <a:picLocks noChangeAspect="1"/>
          </p:cNvPicPr>
          <p:nvPr/>
        </p:nvPicPr>
        <p:blipFill>
          <a:blip r:embed="rId4"/>
          <a:srcRect/>
          <a:stretch/>
        </p:blipFill>
        <p:spPr>
          <a:xfrm>
            <a:off x="6275946" y="1509260"/>
            <a:ext cx="3960000" cy="2543540"/>
          </a:xfrm>
          <a:prstGeom prst="rect">
            <a:avLst/>
          </a:prstGeom>
        </p:spPr>
      </p:pic>
    </p:spTree>
    <p:extLst>
      <p:ext uri="{BB962C8B-B14F-4D97-AF65-F5344CB8AC3E}">
        <p14:creationId xmlns:p14="http://schemas.microsoft.com/office/powerpoint/2010/main" val="3819140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EC529-AC5A-9036-7F33-03BFD0AF0C36}"/>
              </a:ext>
            </a:extLst>
          </p:cNvPr>
          <p:cNvSpPr>
            <a:spLocks noGrp="1"/>
          </p:cNvSpPr>
          <p:nvPr>
            <p:ph type="title"/>
          </p:nvPr>
        </p:nvSpPr>
        <p:spPr/>
        <p:txBody>
          <a:bodyPr/>
          <a:lstStyle/>
          <a:p>
            <a:r>
              <a:rPr lang="nl-NL" dirty="0" err="1"/>
              <a:t>About</a:t>
            </a:r>
            <a:r>
              <a:rPr lang="nl-NL" dirty="0"/>
              <a:t> </a:t>
            </a:r>
            <a:r>
              <a:rPr lang="nl-NL" dirty="0" err="1"/>
              <a:t>the</a:t>
            </a:r>
            <a:r>
              <a:rPr lang="nl-NL" dirty="0"/>
              <a:t> Central </a:t>
            </a:r>
            <a:r>
              <a:rPr lang="nl-NL" dirty="0" err="1"/>
              <a:t>Archives</a:t>
            </a:r>
            <a:r>
              <a:rPr lang="nl-NL" dirty="0"/>
              <a:t> of Special </a:t>
            </a:r>
            <a:r>
              <a:rPr lang="nl-NL" dirty="0" err="1"/>
              <a:t>Jurisdiction</a:t>
            </a:r>
            <a:r>
              <a:rPr lang="nl-NL" dirty="0"/>
              <a:t> (CABR)</a:t>
            </a:r>
          </a:p>
        </p:txBody>
      </p:sp>
      <p:sp>
        <p:nvSpPr>
          <p:cNvPr id="4" name="Content Placeholder 3">
            <a:extLst>
              <a:ext uri="{FF2B5EF4-FFF2-40B4-BE49-F238E27FC236}">
                <a16:creationId xmlns:a16="http://schemas.microsoft.com/office/drawing/2014/main" id="{2E35D44F-6272-CC75-4F81-CEEE1844FC00}"/>
              </a:ext>
            </a:extLst>
          </p:cNvPr>
          <p:cNvSpPr>
            <a:spLocks noGrp="1"/>
          </p:cNvSpPr>
          <p:nvPr>
            <p:ph sz="quarter" idx="11"/>
          </p:nvPr>
        </p:nvSpPr>
        <p:spPr>
          <a:xfrm>
            <a:off x="1468812" y="2057401"/>
            <a:ext cx="10230819" cy="4119463"/>
          </a:xfrm>
        </p:spPr>
        <p:txBody>
          <a:bodyPr vert="horz" lIns="0" tIns="45720" rIns="91440" bIns="45720" rtlCol="0" anchor="t">
            <a:noAutofit/>
          </a:bodyPr>
          <a:lstStyle/>
          <a:p>
            <a:pPr marL="342900" indent="-342900">
              <a:buFont typeface="Arial" panose="020B0604020202020204" pitchFamily="34" charset="0"/>
              <a:buChar char="•"/>
            </a:pPr>
            <a:r>
              <a:rPr lang="nl-NL" sz="2400" dirty="0">
                <a:latin typeface="Barlow"/>
              </a:rPr>
              <a:t>3,8 </a:t>
            </a:r>
            <a:r>
              <a:rPr lang="nl-NL" sz="2400" dirty="0" err="1">
                <a:latin typeface="Barlow"/>
              </a:rPr>
              <a:t>kilometres</a:t>
            </a:r>
            <a:r>
              <a:rPr lang="nl-NL" sz="2400" dirty="0">
                <a:latin typeface="Barlow"/>
              </a:rPr>
              <a:t> of </a:t>
            </a:r>
            <a:r>
              <a:rPr lang="nl-NL" sz="2400" dirty="0" err="1">
                <a:latin typeface="Barlow"/>
              </a:rPr>
              <a:t>judicial</a:t>
            </a:r>
            <a:r>
              <a:rPr lang="nl-NL" sz="2400" dirty="0">
                <a:latin typeface="Barlow"/>
              </a:rPr>
              <a:t> </a:t>
            </a:r>
            <a:r>
              <a:rPr lang="nl-NL" sz="2400" dirty="0" err="1">
                <a:latin typeface="Barlow"/>
              </a:rPr>
              <a:t>archives</a:t>
            </a:r>
            <a:r>
              <a:rPr lang="nl-NL" sz="2400" dirty="0">
                <a:latin typeface="Barlow"/>
              </a:rPr>
              <a:t> (30 </a:t>
            </a:r>
            <a:r>
              <a:rPr lang="nl-NL" sz="2400" dirty="0" err="1">
                <a:latin typeface="Barlow"/>
              </a:rPr>
              <a:t>million</a:t>
            </a:r>
            <a:r>
              <a:rPr lang="nl-NL" sz="2400" dirty="0">
                <a:latin typeface="Barlow"/>
              </a:rPr>
              <a:t> pages), </a:t>
            </a:r>
            <a:r>
              <a:rPr lang="nl-NL" sz="2400" dirty="0" err="1">
                <a:latin typeface="Barlow"/>
              </a:rPr>
              <a:t>largest</a:t>
            </a:r>
            <a:r>
              <a:rPr lang="nl-NL" sz="2400" dirty="0">
                <a:latin typeface="Barlow"/>
              </a:rPr>
              <a:t> and most </a:t>
            </a:r>
            <a:r>
              <a:rPr lang="nl-NL" sz="2400" dirty="0" err="1">
                <a:latin typeface="Barlow"/>
              </a:rPr>
              <a:t>frequently</a:t>
            </a:r>
            <a:r>
              <a:rPr lang="nl-NL" sz="2400" dirty="0">
                <a:latin typeface="Barlow"/>
              </a:rPr>
              <a:t> </a:t>
            </a:r>
            <a:r>
              <a:rPr lang="nl-NL" sz="2400" dirty="0" err="1">
                <a:latin typeface="Barlow"/>
              </a:rPr>
              <a:t>consulted</a:t>
            </a:r>
            <a:r>
              <a:rPr lang="nl-NL" sz="2400">
                <a:latin typeface="Barlow"/>
              </a:rPr>
              <a:t> archive</a:t>
            </a:r>
            <a:r>
              <a:rPr lang="nl-NL" sz="2400" dirty="0">
                <a:latin typeface="Barlow"/>
              </a:rPr>
              <a:t> in </a:t>
            </a:r>
            <a:r>
              <a:rPr lang="nl-NL" sz="2400" dirty="0" err="1">
                <a:latin typeface="Barlow"/>
              </a:rPr>
              <a:t>the</a:t>
            </a:r>
            <a:r>
              <a:rPr lang="nl-NL" sz="2400" dirty="0">
                <a:latin typeface="Barlow"/>
              </a:rPr>
              <a:t> Netherlands</a:t>
            </a:r>
          </a:p>
          <a:p>
            <a:pPr marL="342900" indent="-342900">
              <a:buFont typeface="Arial" panose="020B0604020202020204" pitchFamily="34" charset="0"/>
              <a:buChar char="•"/>
            </a:pPr>
            <a:r>
              <a:rPr lang="nl-NL" sz="2400" dirty="0">
                <a:latin typeface="Barlow"/>
              </a:rPr>
              <a:t>Legal files of </a:t>
            </a:r>
            <a:r>
              <a:rPr lang="nl-NL" sz="2400" dirty="0" err="1">
                <a:latin typeface="Barlow"/>
              </a:rPr>
              <a:t>appr</a:t>
            </a:r>
            <a:r>
              <a:rPr lang="nl-NL" sz="2400" dirty="0">
                <a:latin typeface="Barlow"/>
              </a:rPr>
              <a:t>. 425,000 suspects of </a:t>
            </a:r>
            <a:r>
              <a:rPr lang="nl-NL" sz="2400" dirty="0" err="1">
                <a:latin typeface="Barlow"/>
              </a:rPr>
              <a:t>collaboration</a:t>
            </a:r>
            <a:r>
              <a:rPr lang="nl-NL" sz="2400" dirty="0">
                <a:latin typeface="Barlow"/>
              </a:rPr>
              <a:t> </a:t>
            </a:r>
            <a:r>
              <a:rPr lang="nl-NL" sz="2400" dirty="0" err="1">
                <a:latin typeface="Barlow"/>
              </a:rPr>
              <a:t>with</a:t>
            </a:r>
            <a:r>
              <a:rPr lang="nl-NL" sz="2400" dirty="0">
                <a:latin typeface="Barlow"/>
              </a:rPr>
              <a:t> </a:t>
            </a:r>
            <a:r>
              <a:rPr lang="nl-NL" sz="2400" dirty="0" err="1">
                <a:latin typeface="Barlow"/>
              </a:rPr>
              <a:t>the</a:t>
            </a:r>
            <a:r>
              <a:rPr lang="nl-NL" sz="2400" dirty="0">
                <a:latin typeface="Barlow"/>
              </a:rPr>
              <a:t> </a:t>
            </a:r>
            <a:r>
              <a:rPr lang="nl-NL" sz="2400" dirty="0" err="1">
                <a:latin typeface="Barlow"/>
              </a:rPr>
              <a:t>Germans</a:t>
            </a:r>
            <a:endParaRPr lang="nl-NL" sz="2400" dirty="0">
              <a:latin typeface="Barlow"/>
            </a:endParaRPr>
          </a:p>
          <a:p>
            <a:pPr marL="342900" indent="-342900">
              <a:buFont typeface="Arial" panose="020B0604020202020204" pitchFamily="34" charset="0"/>
              <a:buChar char="•"/>
            </a:pPr>
            <a:r>
              <a:rPr lang="nl-NL" sz="2400" dirty="0">
                <a:latin typeface="Barlow"/>
              </a:rPr>
              <a:t>Diverse, fragile </a:t>
            </a:r>
            <a:r>
              <a:rPr lang="nl-NL" sz="2400" dirty="0" err="1">
                <a:latin typeface="Barlow"/>
              </a:rPr>
              <a:t>documents</a:t>
            </a:r>
            <a:r>
              <a:rPr lang="nl-NL" sz="2400" dirty="0">
                <a:latin typeface="Barlow"/>
              </a:rPr>
              <a:t>, </a:t>
            </a:r>
            <a:r>
              <a:rPr lang="nl-NL" sz="2400" dirty="0" err="1">
                <a:latin typeface="Barlow"/>
              </a:rPr>
              <a:t>legal</a:t>
            </a:r>
            <a:r>
              <a:rPr lang="nl-NL" sz="2400" dirty="0">
                <a:latin typeface="Barlow"/>
              </a:rPr>
              <a:t> </a:t>
            </a:r>
            <a:r>
              <a:rPr lang="nl-NL" sz="2400" dirty="0" err="1">
                <a:latin typeface="Barlow"/>
              </a:rPr>
              <a:t>and</a:t>
            </a:r>
            <a:r>
              <a:rPr lang="nl-NL" sz="2400" dirty="0">
                <a:latin typeface="Barlow"/>
              </a:rPr>
              <a:t> private</a:t>
            </a:r>
          </a:p>
          <a:p>
            <a:pPr marL="342900" indent="-342900">
              <a:buFont typeface="Arial" panose="020B0604020202020204" pitchFamily="34" charset="0"/>
              <a:buChar char="•"/>
            </a:pPr>
            <a:r>
              <a:rPr lang="nl-NL" sz="2400" dirty="0">
                <a:latin typeface="Barlow"/>
              </a:rPr>
              <a:t>Access </a:t>
            </a:r>
            <a:r>
              <a:rPr lang="nl-NL" sz="2400" dirty="0" err="1">
                <a:latin typeface="Barlow"/>
              </a:rPr>
              <a:t>still</a:t>
            </a:r>
            <a:r>
              <a:rPr lang="nl-NL" sz="2400" dirty="0">
                <a:latin typeface="Barlow"/>
              </a:rPr>
              <a:t> </a:t>
            </a:r>
            <a:r>
              <a:rPr lang="nl-NL" sz="2400" dirty="0" err="1">
                <a:latin typeface="Barlow"/>
              </a:rPr>
              <a:t>restricted</a:t>
            </a:r>
            <a:r>
              <a:rPr lang="nl-NL" sz="2400" dirty="0">
                <a:latin typeface="Barlow"/>
              </a:rPr>
              <a:t>, </a:t>
            </a:r>
            <a:r>
              <a:rPr lang="nl-NL" sz="2400" dirty="0" err="1">
                <a:latin typeface="Barlow"/>
              </a:rPr>
              <a:t>according</a:t>
            </a:r>
            <a:r>
              <a:rPr lang="nl-NL" sz="2400" dirty="0">
                <a:latin typeface="Barlow"/>
              </a:rPr>
              <a:t> </a:t>
            </a:r>
            <a:r>
              <a:rPr lang="nl-NL" sz="2400" dirty="0" err="1">
                <a:latin typeface="Barlow"/>
              </a:rPr>
              <a:t>to</a:t>
            </a:r>
            <a:r>
              <a:rPr lang="nl-NL" sz="2400" dirty="0">
                <a:latin typeface="Barlow"/>
              </a:rPr>
              <a:t> Dutch </a:t>
            </a:r>
            <a:r>
              <a:rPr lang="nl-NL" sz="2400" dirty="0" err="1">
                <a:latin typeface="Barlow"/>
              </a:rPr>
              <a:t>Archives</a:t>
            </a:r>
            <a:r>
              <a:rPr lang="nl-NL" sz="2400" dirty="0">
                <a:latin typeface="Barlow"/>
              </a:rPr>
              <a:t> Act. </a:t>
            </a:r>
          </a:p>
          <a:p>
            <a:pPr marL="342900" indent="-342900">
              <a:buFont typeface="Arial" panose="020B0604020202020204" pitchFamily="34" charset="0"/>
              <a:buChar char="•"/>
            </a:pPr>
            <a:r>
              <a:rPr lang="nl-NL" sz="2400" dirty="0" err="1">
                <a:latin typeface="Barlow"/>
              </a:rPr>
              <a:t>Now</a:t>
            </a:r>
            <a:r>
              <a:rPr lang="nl-NL" sz="2400" dirty="0">
                <a:latin typeface="Barlow"/>
              </a:rPr>
              <a:t> </a:t>
            </a:r>
            <a:r>
              <a:rPr lang="nl-NL" sz="2400" dirty="0" err="1">
                <a:latin typeface="Barlow"/>
              </a:rPr>
              <a:t>only</a:t>
            </a:r>
            <a:r>
              <a:rPr lang="nl-NL" sz="2400" dirty="0">
                <a:latin typeface="Barlow"/>
              </a:rPr>
              <a:t> </a:t>
            </a:r>
            <a:r>
              <a:rPr lang="nl-NL" sz="2400" dirty="0" err="1">
                <a:latin typeface="Barlow"/>
              </a:rPr>
              <a:t>accessible</a:t>
            </a:r>
            <a:r>
              <a:rPr lang="nl-NL" sz="2400" dirty="0">
                <a:latin typeface="Barlow"/>
              </a:rPr>
              <a:t> </a:t>
            </a:r>
            <a:r>
              <a:rPr lang="nl-NL" sz="2400" dirty="0" err="1">
                <a:latin typeface="Barlow"/>
              </a:rPr>
              <a:t>if</a:t>
            </a:r>
            <a:r>
              <a:rPr lang="nl-NL" sz="2400" dirty="0">
                <a:latin typeface="Barlow"/>
              </a:rPr>
              <a:t> </a:t>
            </a:r>
            <a:r>
              <a:rPr lang="nl-NL" sz="2400" dirty="0" err="1">
                <a:latin typeface="Barlow"/>
              </a:rPr>
              <a:t>you</a:t>
            </a:r>
            <a:r>
              <a:rPr lang="nl-NL" sz="2400" dirty="0">
                <a:latin typeface="Barlow"/>
              </a:rPr>
              <a:t> </a:t>
            </a:r>
            <a:r>
              <a:rPr lang="nl-NL" sz="2400" dirty="0" err="1">
                <a:latin typeface="Barlow"/>
              </a:rPr>
              <a:t>know</a:t>
            </a:r>
            <a:r>
              <a:rPr lang="nl-NL" sz="2400" dirty="0">
                <a:latin typeface="Barlow"/>
              </a:rPr>
              <a:t> </a:t>
            </a:r>
            <a:r>
              <a:rPr lang="nl-NL" sz="2400" dirty="0" err="1">
                <a:latin typeface="Barlow"/>
              </a:rPr>
              <a:t>the</a:t>
            </a:r>
            <a:r>
              <a:rPr lang="nl-NL" sz="2400" dirty="0">
                <a:latin typeface="Barlow"/>
              </a:rPr>
              <a:t> name of </a:t>
            </a:r>
            <a:r>
              <a:rPr lang="nl-NL" sz="2400" dirty="0" err="1">
                <a:latin typeface="Barlow"/>
              </a:rPr>
              <a:t>the</a:t>
            </a:r>
            <a:r>
              <a:rPr lang="nl-NL" sz="2400" dirty="0">
                <a:latin typeface="Barlow"/>
              </a:rPr>
              <a:t> suspect</a:t>
            </a:r>
          </a:p>
          <a:p>
            <a:pPr marL="342900" indent="-342900">
              <a:buFont typeface="Arial" panose="020B0604020202020204" pitchFamily="34" charset="0"/>
              <a:buChar char="•"/>
            </a:pPr>
            <a:r>
              <a:rPr lang="nl-NL" sz="2400" b="1" dirty="0" err="1">
                <a:latin typeface="Barlow"/>
              </a:rPr>
              <a:t>Not</a:t>
            </a:r>
            <a:r>
              <a:rPr lang="nl-NL" sz="2400" b="1" dirty="0">
                <a:latin typeface="Barlow"/>
              </a:rPr>
              <a:t> </a:t>
            </a:r>
            <a:r>
              <a:rPr lang="nl-NL" sz="2400" b="1" dirty="0" err="1">
                <a:latin typeface="Barlow"/>
              </a:rPr>
              <a:t>only</a:t>
            </a:r>
            <a:r>
              <a:rPr lang="nl-NL" sz="2400" b="1" dirty="0">
                <a:latin typeface="Barlow"/>
              </a:rPr>
              <a:t> </a:t>
            </a:r>
            <a:r>
              <a:rPr lang="nl-NL" sz="2400" b="1" dirty="0" err="1">
                <a:latin typeface="Barlow"/>
              </a:rPr>
              <a:t>an</a:t>
            </a:r>
            <a:r>
              <a:rPr lang="nl-NL" sz="2400" b="1" dirty="0">
                <a:latin typeface="Barlow"/>
              </a:rPr>
              <a:t> </a:t>
            </a:r>
            <a:r>
              <a:rPr lang="nl-NL" sz="2400" b="1" dirty="0" err="1">
                <a:latin typeface="Barlow"/>
              </a:rPr>
              <a:t>archive</a:t>
            </a:r>
            <a:r>
              <a:rPr lang="nl-NL" sz="2400" b="1" dirty="0">
                <a:latin typeface="Barlow"/>
              </a:rPr>
              <a:t> on </a:t>
            </a:r>
            <a:r>
              <a:rPr lang="nl-NL" sz="2400" b="1" dirty="0" err="1">
                <a:latin typeface="Barlow"/>
              </a:rPr>
              <a:t>perpetrators</a:t>
            </a:r>
            <a:r>
              <a:rPr lang="nl-NL" sz="2400" b="1" dirty="0">
                <a:latin typeface="Barlow"/>
              </a:rPr>
              <a:t>: </a:t>
            </a:r>
            <a:r>
              <a:rPr lang="nl-NL" sz="2400" b="1" dirty="0" err="1">
                <a:latin typeface="Barlow"/>
              </a:rPr>
              <a:t>invaluable</a:t>
            </a:r>
            <a:r>
              <a:rPr lang="nl-NL" sz="2400" b="1" dirty="0">
                <a:latin typeface="Barlow"/>
              </a:rPr>
              <a:t> source of information on </a:t>
            </a:r>
            <a:r>
              <a:rPr lang="nl-NL" sz="2400" b="1" dirty="0" err="1">
                <a:latin typeface="Barlow"/>
              </a:rPr>
              <a:t>victims</a:t>
            </a:r>
            <a:r>
              <a:rPr lang="nl-NL" sz="2400" b="1" dirty="0">
                <a:latin typeface="Barlow"/>
              </a:rPr>
              <a:t> of </a:t>
            </a:r>
            <a:r>
              <a:rPr lang="nl-NL" sz="2400" b="1" dirty="0" err="1">
                <a:latin typeface="Barlow"/>
              </a:rPr>
              <a:t>persecution</a:t>
            </a:r>
            <a:r>
              <a:rPr lang="nl-NL" sz="2400" b="1" dirty="0">
                <a:latin typeface="Barlow"/>
              </a:rPr>
              <a:t>, acts of </a:t>
            </a:r>
            <a:r>
              <a:rPr lang="nl-NL" sz="2400" b="1" dirty="0" err="1">
                <a:latin typeface="Barlow"/>
              </a:rPr>
              <a:t>resistance</a:t>
            </a:r>
            <a:r>
              <a:rPr lang="nl-NL" sz="2400" b="1" dirty="0">
                <a:latin typeface="Barlow"/>
              </a:rPr>
              <a:t>, etc..</a:t>
            </a:r>
          </a:p>
        </p:txBody>
      </p:sp>
      <p:sp>
        <p:nvSpPr>
          <p:cNvPr id="5" name="Slide Number Placeholder 4">
            <a:extLst>
              <a:ext uri="{FF2B5EF4-FFF2-40B4-BE49-F238E27FC236}">
                <a16:creationId xmlns:a16="http://schemas.microsoft.com/office/drawing/2014/main" id="{F5F54756-9B9E-CEF4-DCFF-2D2072ECC80A}"/>
              </a:ext>
            </a:extLst>
          </p:cNvPr>
          <p:cNvSpPr>
            <a:spLocks noGrp="1"/>
          </p:cNvSpPr>
          <p:nvPr>
            <p:ph type="sldNum" sz="quarter" idx="15"/>
          </p:nvPr>
        </p:nvSpPr>
        <p:spPr/>
        <p:txBody>
          <a:bodyPr/>
          <a:lstStyle/>
          <a:p>
            <a:fld id="{42032E16-1245-644F-B432-D8CF2AE82D5D}" type="slidenum">
              <a:rPr lang="nl-NL" smtClean="0"/>
              <a:t>5</a:t>
            </a:fld>
            <a:endParaRPr lang="nl-NL"/>
          </a:p>
        </p:txBody>
      </p:sp>
    </p:spTree>
    <p:extLst>
      <p:ext uri="{BB962C8B-B14F-4D97-AF65-F5344CB8AC3E}">
        <p14:creationId xmlns:p14="http://schemas.microsoft.com/office/powerpoint/2010/main" val="2787125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E87D6-0FBD-45CC-F367-713DBA8D2D4A}"/>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815303E-3001-6245-8A9C-46A925355766}"/>
              </a:ext>
            </a:extLst>
          </p:cNvPr>
          <p:cNvPicPr>
            <a:picLocks noGrp="1" noChangeAspect="1"/>
          </p:cNvPicPr>
          <p:nvPr>
            <p:ph type="pic" sz="quarter" idx="13"/>
          </p:nvPr>
        </p:nvPicPr>
        <p:blipFill>
          <a:blip r:embed="rId3"/>
          <a:srcRect/>
          <a:stretch/>
        </p:blipFill>
        <p:spPr>
          <a:xfrm>
            <a:off x="1937414" y="0"/>
            <a:ext cx="8317172" cy="6138000"/>
          </a:xfrm>
        </p:spPr>
      </p:pic>
      <p:sp>
        <p:nvSpPr>
          <p:cNvPr id="5" name="Slide Number Placeholder 4">
            <a:extLst>
              <a:ext uri="{FF2B5EF4-FFF2-40B4-BE49-F238E27FC236}">
                <a16:creationId xmlns:a16="http://schemas.microsoft.com/office/drawing/2014/main" id="{1E4BFFE3-2F20-3A61-6EBB-9D006DAE834D}"/>
              </a:ext>
            </a:extLst>
          </p:cNvPr>
          <p:cNvSpPr>
            <a:spLocks noGrp="1"/>
          </p:cNvSpPr>
          <p:nvPr>
            <p:ph type="sldNum" sz="quarter" idx="15"/>
          </p:nvPr>
        </p:nvSpPr>
        <p:spPr/>
        <p:txBody>
          <a:bodyPr/>
          <a:lstStyle/>
          <a:p>
            <a:fld id="{42032E16-1245-644F-B432-D8CF2AE82D5D}" type="slidenum">
              <a:rPr lang="nl-NL" smtClean="0"/>
              <a:t>6</a:t>
            </a:fld>
            <a:endParaRPr lang="nl-NL"/>
          </a:p>
        </p:txBody>
      </p:sp>
    </p:spTree>
    <p:extLst>
      <p:ext uri="{BB962C8B-B14F-4D97-AF65-F5344CB8AC3E}">
        <p14:creationId xmlns:p14="http://schemas.microsoft.com/office/powerpoint/2010/main" val="773049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D199F-7F8A-7EE5-5F6A-94E3806C9957}"/>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C1B989C-2085-D7F1-8C27-FF5AABC7ECC0}"/>
              </a:ext>
            </a:extLst>
          </p:cNvPr>
          <p:cNvPicPr>
            <a:picLocks noGrp="1" noChangeAspect="1"/>
          </p:cNvPicPr>
          <p:nvPr>
            <p:ph type="pic" sz="quarter" idx="13"/>
          </p:nvPr>
        </p:nvPicPr>
        <p:blipFill>
          <a:blip r:embed="rId3"/>
          <a:srcRect/>
          <a:stretch/>
        </p:blipFill>
        <p:spPr>
          <a:xfrm>
            <a:off x="3364169" y="0"/>
            <a:ext cx="5463661" cy="6142269"/>
          </a:xfrm>
        </p:spPr>
      </p:pic>
      <p:sp>
        <p:nvSpPr>
          <p:cNvPr id="5" name="Slide Number Placeholder 4">
            <a:extLst>
              <a:ext uri="{FF2B5EF4-FFF2-40B4-BE49-F238E27FC236}">
                <a16:creationId xmlns:a16="http://schemas.microsoft.com/office/drawing/2014/main" id="{72840B06-CF75-37FB-D276-916BD3DC00F4}"/>
              </a:ext>
            </a:extLst>
          </p:cNvPr>
          <p:cNvSpPr>
            <a:spLocks noGrp="1"/>
          </p:cNvSpPr>
          <p:nvPr>
            <p:ph type="sldNum" sz="quarter" idx="15"/>
          </p:nvPr>
        </p:nvSpPr>
        <p:spPr/>
        <p:txBody>
          <a:bodyPr/>
          <a:lstStyle/>
          <a:p>
            <a:fld id="{42032E16-1245-644F-B432-D8CF2AE82D5D}" type="slidenum">
              <a:rPr lang="nl-NL" smtClean="0"/>
              <a:t>7</a:t>
            </a:fld>
            <a:endParaRPr lang="nl-NL"/>
          </a:p>
        </p:txBody>
      </p:sp>
    </p:spTree>
    <p:extLst>
      <p:ext uri="{BB962C8B-B14F-4D97-AF65-F5344CB8AC3E}">
        <p14:creationId xmlns:p14="http://schemas.microsoft.com/office/powerpoint/2010/main" val="2222555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EEFE3644-0D48-F7F8-0120-B4634CC3DA75}"/>
              </a:ext>
            </a:extLst>
          </p:cNvPr>
          <p:cNvPicPr>
            <a:picLocks noChangeAspect="1"/>
          </p:cNvPicPr>
          <p:nvPr/>
        </p:nvPicPr>
        <p:blipFill>
          <a:blip r:embed="rId3"/>
          <a:srcRect/>
          <a:stretch/>
        </p:blipFill>
        <p:spPr>
          <a:xfrm rot="302587">
            <a:off x="7897472" y="-212456"/>
            <a:ext cx="3751385" cy="5154575"/>
          </a:xfrm>
          <a:prstGeom prst="rect">
            <a:avLst/>
          </a:prstGeom>
        </p:spPr>
      </p:pic>
      <p:pic>
        <p:nvPicPr>
          <p:cNvPr id="2" name="Picture Placeholder 8">
            <a:extLst>
              <a:ext uri="{FF2B5EF4-FFF2-40B4-BE49-F238E27FC236}">
                <a16:creationId xmlns:a16="http://schemas.microsoft.com/office/drawing/2014/main" id="{B80E2DE5-0FBA-B436-1FD2-3F437043027F}"/>
              </a:ext>
            </a:extLst>
          </p:cNvPr>
          <p:cNvPicPr>
            <a:picLocks noChangeAspect="1"/>
          </p:cNvPicPr>
          <p:nvPr/>
        </p:nvPicPr>
        <p:blipFill>
          <a:blip r:embed="rId4"/>
          <a:stretch/>
        </p:blipFill>
        <p:spPr>
          <a:xfrm rot="598205">
            <a:off x="2420164" y="-373797"/>
            <a:ext cx="4207105" cy="6465156"/>
          </a:xfrm>
          <a:prstGeom prst="rect">
            <a:avLst/>
          </a:prstGeom>
        </p:spPr>
      </p:pic>
      <p:pic>
        <p:nvPicPr>
          <p:cNvPr id="4" name="Picture Placeholder 8">
            <a:extLst>
              <a:ext uri="{FF2B5EF4-FFF2-40B4-BE49-F238E27FC236}">
                <a16:creationId xmlns:a16="http://schemas.microsoft.com/office/drawing/2014/main" id="{2ADC27FA-34CA-C67E-47F4-B6A7F9895A39}"/>
              </a:ext>
            </a:extLst>
          </p:cNvPr>
          <p:cNvPicPr>
            <a:picLocks noChangeAspect="1"/>
          </p:cNvPicPr>
          <p:nvPr/>
        </p:nvPicPr>
        <p:blipFill>
          <a:blip r:embed="rId5"/>
          <a:srcRect/>
          <a:stretch/>
        </p:blipFill>
        <p:spPr>
          <a:xfrm rot="21022213">
            <a:off x="4749411" y="1655707"/>
            <a:ext cx="3837721" cy="4915939"/>
          </a:xfrm>
          <a:prstGeom prst="rect">
            <a:avLst/>
          </a:prstGeom>
        </p:spPr>
      </p:pic>
      <p:pic>
        <p:nvPicPr>
          <p:cNvPr id="5" name="Picture Placeholder 8">
            <a:extLst>
              <a:ext uri="{FF2B5EF4-FFF2-40B4-BE49-F238E27FC236}">
                <a16:creationId xmlns:a16="http://schemas.microsoft.com/office/drawing/2014/main" id="{E3E93FFB-3F27-65F2-6407-DAD4030BC6EC}"/>
              </a:ext>
            </a:extLst>
          </p:cNvPr>
          <p:cNvPicPr>
            <a:picLocks noChangeAspect="1"/>
          </p:cNvPicPr>
          <p:nvPr/>
        </p:nvPicPr>
        <p:blipFill>
          <a:blip r:embed="rId6"/>
          <a:srcRect/>
          <a:stretch/>
        </p:blipFill>
        <p:spPr>
          <a:xfrm rot="21058129">
            <a:off x="724900" y="636860"/>
            <a:ext cx="2485544" cy="3302937"/>
          </a:xfrm>
          <a:prstGeom prst="rect">
            <a:avLst/>
          </a:prstGeom>
        </p:spPr>
      </p:pic>
      <p:pic>
        <p:nvPicPr>
          <p:cNvPr id="8" name="Picture Placeholder 8">
            <a:extLst>
              <a:ext uri="{FF2B5EF4-FFF2-40B4-BE49-F238E27FC236}">
                <a16:creationId xmlns:a16="http://schemas.microsoft.com/office/drawing/2014/main" id="{700DD612-CD6B-1D80-CA04-06C918BB5F9D}"/>
              </a:ext>
            </a:extLst>
          </p:cNvPr>
          <p:cNvPicPr>
            <a:picLocks noChangeAspect="1"/>
          </p:cNvPicPr>
          <p:nvPr/>
        </p:nvPicPr>
        <p:blipFill>
          <a:blip r:embed="rId7"/>
          <a:srcRect/>
          <a:stretch/>
        </p:blipFill>
        <p:spPr>
          <a:xfrm rot="533975">
            <a:off x="545604" y="3718433"/>
            <a:ext cx="3843782" cy="2405463"/>
          </a:xfrm>
          <a:prstGeom prst="rect">
            <a:avLst/>
          </a:prstGeom>
        </p:spPr>
      </p:pic>
      <p:pic>
        <p:nvPicPr>
          <p:cNvPr id="9" name="Picture Placeholder 8">
            <a:extLst>
              <a:ext uri="{FF2B5EF4-FFF2-40B4-BE49-F238E27FC236}">
                <a16:creationId xmlns:a16="http://schemas.microsoft.com/office/drawing/2014/main" id="{49D1F24A-2BD4-2BAB-E17A-629BA1142B0E}"/>
              </a:ext>
            </a:extLst>
          </p:cNvPr>
          <p:cNvPicPr>
            <a:picLocks noChangeAspect="1"/>
          </p:cNvPicPr>
          <p:nvPr/>
        </p:nvPicPr>
        <p:blipFill>
          <a:blip r:embed="rId8"/>
          <a:srcRect/>
          <a:stretch/>
        </p:blipFill>
        <p:spPr>
          <a:xfrm rot="1202846">
            <a:off x="8276962" y="4106943"/>
            <a:ext cx="2117467" cy="2987142"/>
          </a:xfrm>
          <a:prstGeom prst="rect">
            <a:avLst/>
          </a:prstGeom>
        </p:spPr>
      </p:pic>
      <p:pic>
        <p:nvPicPr>
          <p:cNvPr id="6" name="Picture Placeholder 8">
            <a:extLst>
              <a:ext uri="{FF2B5EF4-FFF2-40B4-BE49-F238E27FC236}">
                <a16:creationId xmlns:a16="http://schemas.microsoft.com/office/drawing/2014/main" id="{43BE093D-419D-0632-E6A4-FDB8D7C55146}"/>
              </a:ext>
            </a:extLst>
          </p:cNvPr>
          <p:cNvPicPr>
            <a:picLocks noChangeAspect="1"/>
          </p:cNvPicPr>
          <p:nvPr/>
        </p:nvPicPr>
        <p:blipFill>
          <a:blip r:embed="rId9"/>
          <a:srcRect/>
          <a:stretch/>
        </p:blipFill>
        <p:spPr>
          <a:xfrm rot="21316533">
            <a:off x="4394847" y="5132873"/>
            <a:ext cx="3026665" cy="2002939"/>
          </a:xfrm>
          <a:prstGeom prst="rect">
            <a:avLst/>
          </a:prstGeom>
        </p:spPr>
      </p:pic>
    </p:spTree>
    <p:extLst>
      <p:ext uri="{BB962C8B-B14F-4D97-AF65-F5344CB8AC3E}">
        <p14:creationId xmlns:p14="http://schemas.microsoft.com/office/powerpoint/2010/main" val="4242350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64A9D-0A0E-4AF6-0EC5-E06BAAD58A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7FB5E5-D29E-660A-CF07-A57437840660}"/>
              </a:ext>
            </a:extLst>
          </p:cNvPr>
          <p:cNvSpPr>
            <a:spLocks noGrp="1"/>
          </p:cNvSpPr>
          <p:nvPr>
            <p:ph type="title"/>
          </p:nvPr>
        </p:nvSpPr>
        <p:spPr/>
        <p:txBody>
          <a:bodyPr/>
          <a:lstStyle/>
          <a:p>
            <a:r>
              <a:rPr lang="nl-NL" dirty="0" err="1"/>
              <a:t>About</a:t>
            </a:r>
            <a:r>
              <a:rPr lang="nl-NL" dirty="0"/>
              <a:t> </a:t>
            </a:r>
            <a:r>
              <a:rPr lang="nl-NL" dirty="0" err="1"/>
              <a:t>the</a:t>
            </a:r>
            <a:r>
              <a:rPr lang="nl-NL" dirty="0"/>
              <a:t> project War in Court</a:t>
            </a:r>
          </a:p>
        </p:txBody>
      </p:sp>
      <p:sp>
        <p:nvSpPr>
          <p:cNvPr id="4" name="Content Placeholder 3">
            <a:extLst>
              <a:ext uri="{FF2B5EF4-FFF2-40B4-BE49-F238E27FC236}">
                <a16:creationId xmlns:a16="http://schemas.microsoft.com/office/drawing/2014/main" id="{7BCBAAD2-CF87-0500-62A0-5190F63293A0}"/>
              </a:ext>
            </a:extLst>
          </p:cNvPr>
          <p:cNvSpPr>
            <a:spLocks noGrp="1"/>
          </p:cNvSpPr>
          <p:nvPr>
            <p:ph sz="quarter" idx="11"/>
          </p:nvPr>
        </p:nvSpPr>
        <p:spPr>
          <a:xfrm>
            <a:off x="1257790" y="1668152"/>
            <a:ext cx="10230819" cy="4795804"/>
          </a:xfrm>
        </p:spPr>
        <p:txBody>
          <a:bodyPr vert="horz" lIns="0" tIns="45720" rIns="91440" bIns="45720" rtlCol="0" anchor="t">
            <a:normAutofit fontScale="25000" lnSpcReduction="20000"/>
          </a:bodyPr>
          <a:lstStyle/>
          <a:p>
            <a:pPr marL="342900" indent="-342900">
              <a:buFont typeface="Arial" panose="020B0604020202020204" pitchFamily="34" charset="0"/>
              <a:buChar char="•"/>
            </a:pPr>
            <a:r>
              <a:rPr lang="nl-NL" sz="9600" dirty="0"/>
              <a:t>Making </a:t>
            </a:r>
            <a:r>
              <a:rPr lang="nl-NL" sz="9600" dirty="0" err="1"/>
              <a:t>the</a:t>
            </a:r>
            <a:r>
              <a:rPr lang="nl-NL" sz="9600" dirty="0"/>
              <a:t> </a:t>
            </a:r>
            <a:r>
              <a:rPr lang="nl-NL" sz="9600" dirty="0" err="1"/>
              <a:t>archive</a:t>
            </a:r>
            <a:r>
              <a:rPr lang="nl-NL" sz="9600" dirty="0"/>
              <a:t>  </a:t>
            </a:r>
            <a:r>
              <a:rPr lang="nl-NL" sz="9600" dirty="0" err="1"/>
              <a:t>accessible</a:t>
            </a:r>
            <a:r>
              <a:rPr lang="nl-NL" sz="9600" dirty="0"/>
              <a:t> </a:t>
            </a:r>
            <a:r>
              <a:rPr lang="nl-NL" sz="9600" dirty="0" err="1"/>
              <a:t>for</a:t>
            </a:r>
            <a:r>
              <a:rPr lang="nl-NL" sz="9600" dirty="0"/>
              <a:t> </a:t>
            </a:r>
            <a:r>
              <a:rPr lang="nl-NL" sz="9600" dirty="0" err="1"/>
              <a:t>the</a:t>
            </a:r>
            <a:r>
              <a:rPr lang="nl-NL" sz="9600" dirty="0"/>
              <a:t> </a:t>
            </a:r>
            <a:r>
              <a:rPr lang="nl-NL" sz="9600" dirty="0" err="1"/>
              <a:t>general</a:t>
            </a:r>
            <a:r>
              <a:rPr lang="nl-NL" sz="9600" dirty="0"/>
              <a:t> public </a:t>
            </a:r>
            <a:r>
              <a:rPr lang="nl-NL" sz="9600" dirty="0" err="1"/>
              <a:t>to</a:t>
            </a:r>
            <a:r>
              <a:rPr lang="nl-NL" sz="9600" dirty="0"/>
              <a:t> do personal research (family </a:t>
            </a:r>
            <a:r>
              <a:rPr lang="nl-NL" sz="9600" dirty="0" err="1"/>
              <a:t>history</a:t>
            </a:r>
            <a:r>
              <a:rPr lang="nl-NL" sz="9600" dirty="0"/>
              <a:t>)</a:t>
            </a:r>
          </a:p>
          <a:p>
            <a:pPr marL="342900" indent="-342900">
              <a:buFont typeface="Arial" panose="020B0604020202020204" pitchFamily="34" charset="0"/>
              <a:buChar char="•"/>
            </a:pPr>
            <a:r>
              <a:rPr lang="nl-NL" sz="9600" dirty="0"/>
              <a:t>Tool </a:t>
            </a:r>
            <a:r>
              <a:rPr lang="nl-NL" sz="9600" dirty="0" err="1"/>
              <a:t>for</a:t>
            </a:r>
            <a:r>
              <a:rPr lang="nl-NL" sz="9600" dirty="0"/>
              <a:t> (</a:t>
            </a:r>
            <a:r>
              <a:rPr lang="nl-NL" sz="9600" dirty="0" err="1"/>
              <a:t>citizen</a:t>
            </a:r>
            <a:r>
              <a:rPr lang="nl-NL" sz="9600" dirty="0"/>
              <a:t>) </a:t>
            </a:r>
            <a:r>
              <a:rPr lang="nl-NL" sz="9600" dirty="0" err="1"/>
              <a:t>science</a:t>
            </a:r>
            <a:r>
              <a:rPr lang="nl-NL" sz="9600" dirty="0"/>
              <a:t> and </a:t>
            </a:r>
            <a:r>
              <a:rPr lang="nl-NL" sz="9600" dirty="0" err="1"/>
              <a:t>education</a:t>
            </a:r>
            <a:endParaRPr lang="nl-NL" sz="9600" dirty="0"/>
          </a:p>
          <a:p>
            <a:pPr marL="342900" indent="-342900">
              <a:buFont typeface="Arial" panose="020B0604020202020204" pitchFamily="34" charset="0"/>
              <a:buChar char="•"/>
            </a:pPr>
            <a:r>
              <a:rPr lang="nl-NL" sz="9600" dirty="0" err="1"/>
              <a:t>Societal</a:t>
            </a:r>
            <a:r>
              <a:rPr lang="nl-NL" sz="9600" dirty="0"/>
              <a:t> impact:</a:t>
            </a:r>
          </a:p>
          <a:p>
            <a:pPr marL="1143000" indent="-1143000">
              <a:buFontTx/>
              <a:buChar char="-"/>
            </a:pPr>
            <a:r>
              <a:rPr lang="nl-NL" sz="9600" dirty="0" err="1"/>
              <a:t>Importance</a:t>
            </a:r>
            <a:r>
              <a:rPr lang="nl-NL" sz="9600" dirty="0"/>
              <a:t> of </a:t>
            </a:r>
            <a:r>
              <a:rPr lang="nl-NL" sz="9600" dirty="0" err="1"/>
              <a:t>reliable</a:t>
            </a:r>
            <a:r>
              <a:rPr lang="nl-NL" sz="9600" dirty="0"/>
              <a:t> sources in </a:t>
            </a:r>
            <a:r>
              <a:rPr lang="nl-NL" sz="9600" dirty="0" err="1"/>
              <a:t>the</a:t>
            </a:r>
            <a:r>
              <a:rPr lang="nl-NL" sz="9600" dirty="0"/>
              <a:t> public </a:t>
            </a:r>
            <a:r>
              <a:rPr lang="nl-NL" sz="9600" dirty="0" err="1"/>
              <a:t>debate</a:t>
            </a:r>
            <a:r>
              <a:rPr lang="nl-NL" sz="9600" dirty="0"/>
              <a:t> on </a:t>
            </a:r>
            <a:r>
              <a:rPr lang="nl-NL" sz="9600" dirty="0" err="1"/>
              <a:t>the</a:t>
            </a:r>
            <a:r>
              <a:rPr lang="nl-NL" sz="9600" dirty="0"/>
              <a:t> Holocaust, </a:t>
            </a:r>
            <a:r>
              <a:rPr lang="nl-NL" sz="9600" dirty="0" err="1"/>
              <a:t>especially</a:t>
            </a:r>
            <a:r>
              <a:rPr lang="nl-NL" sz="9600" dirty="0"/>
              <a:t> </a:t>
            </a:r>
            <a:r>
              <a:rPr lang="nl-NL" sz="9600" dirty="0" err="1"/>
              <a:t>now</a:t>
            </a:r>
            <a:r>
              <a:rPr lang="nl-NL" sz="9600" dirty="0"/>
              <a:t> as </a:t>
            </a:r>
            <a:r>
              <a:rPr lang="nl-NL" sz="9600" dirty="0" err="1"/>
              <a:t>eyewitnesses</a:t>
            </a:r>
            <a:r>
              <a:rPr lang="nl-NL" sz="9600" dirty="0"/>
              <a:t> are </a:t>
            </a:r>
            <a:r>
              <a:rPr lang="nl-NL" sz="9600" dirty="0" err="1"/>
              <a:t>disappearing</a:t>
            </a:r>
            <a:r>
              <a:rPr lang="nl-NL" sz="9600" dirty="0"/>
              <a:t>.</a:t>
            </a:r>
          </a:p>
          <a:p>
            <a:pPr marL="1143000" indent="-1143000">
              <a:buFontTx/>
              <a:buChar char="-"/>
            </a:pPr>
            <a:r>
              <a:rPr lang="nl-NL" sz="9600" dirty="0" err="1"/>
              <a:t>Relatives</a:t>
            </a:r>
            <a:r>
              <a:rPr lang="nl-NL" sz="9600" dirty="0"/>
              <a:t> of </a:t>
            </a:r>
            <a:r>
              <a:rPr lang="nl-NL" sz="9600" dirty="0" err="1"/>
              <a:t>victims</a:t>
            </a:r>
            <a:r>
              <a:rPr lang="nl-NL" sz="9600" dirty="0"/>
              <a:t> have </a:t>
            </a:r>
            <a:r>
              <a:rPr lang="nl-NL" sz="9600" dirty="0" err="1"/>
              <a:t>waited</a:t>
            </a:r>
            <a:r>
              <a:rPr lang="nl-NL" sz="9600" dirty="0"/>
              <a:t> </a:t>
            </a:r>
            <a:r>
              <a:rPr lang="nl-NL" sz="9600" dirty="0" err="1"/>
              <a:t>for</a:t>
            </a:r>
            <a:r>
              <a:rPr lang="nl-NL" sz="9600" dirty="0"/>
              <a:t> 80 </a:t>
            </a:r>
            <a:r>
              <a:rPr lang="nl-NL" sz="9600" dirty="0" err="1"/>
              <a:t>years</a:t>
            </a:r>
            <a:r>
              <a:rPr lang="nl-NL" sz="9600" dirty="0"/>
              <a:t> </a:t>
            </a:r>
            <a:r>
              <a:rPr lang="nl-NL" sz="9600" dirty="0" err="1"/>
              <a:t>to</a:t>
            </a:r>
            <a:r>
              <a:rPr lang="nl-NL" sz="9600" dirty="0"/>
              <a:t> </a:t>
            </a:r>
            <a:r>
              <a:rPr lang="nl-NL" sz="9600" dirty="0" err="1"/>
              <a:t>finally</a:t>
            </a:r>
            <a:r>
              <a:rPr lang="nl-NL" sz="9600" dirty="0"/>
              <a:t> </a:t>
            </a:r>
            <a:r>
              <a:rPr lang="nl-NL" sz="9600" dirty="0" err="1"/>
              <a:t>uncover</a:t>
            </a:r>
            <a:r>
              <a:rPr lang="nl-NL" sz="9600" dirty="0"/>
              <a:t> </a:t>
            </a:r>
            <a:r>
              <a:rPr lang="nl-NL" sz="9600" dirty="0" err="1"/>
              <a:t>answers</a:t>
            </a:r>
            <a:r>
              <a:rPr lang="nl-NL" sz="9600" dirty="0"/>
              <a:t> </a:t>
            </a:r>
            <a:r>
              <a:rPr lang="nl-NL" sz="9600" dirty="0" err="1"/>
              <a:t>to</a:t>
            </a:r>
            <a:r>
              <a:rPr lang="nl-NL" sz="9600" dirty="0"/>
              <a:t> </a:t>
            </a:r>
            <a:r>
              <a:rPr lang="nl-NL" sz="9600" dirty="0" err="1"/>
              <a:t>their</a:t>
            </a:r>
            <a:r>
              <a:rPr lang="nl-NL" sz="9600" dirty="0"/>
              <a:t> </a:t>
            </a:r>
            <a:r>
              <a:rPr lang="nl-NL" sz="9600" dirty="0" err="1"/>
              <a:t>questions</a:t>
            </a:r>
            <a:endParaRPr lang="nl-NL" sz="9600" dirty="0"/>
          </a:p>
          <a:p>
            <a:pPr marL="1143000" indent="-1143000">
              <a:buFontTx/>
              <a:buChar char="-"/>
            </a:pPr>
            <a:r>
              <a:rPr lang="nl-NL" sz="9600" dirty="0" err="1"/>
              <a:t>Importance</a:t>
            </a:r>
            <a:r>
              <a:rPr lang="nl-NL" sz="9600" dirty="0"/>
              <a:t> of </a:t>
            </a:r>
            <a:r>
              <a:rPr lang="nl-NL" sz="9600" dirty="0" err="1"/>
              <a:t>understanding</a:t>
            </a:r>
            <a:r>
              <a:rPr lang="nl-NL" sz="9600" dirty="0"/>
              <a:t>  </a:t>
            </a:r>
            <a:r>
              <a:rPr lang="nl-NL" sz="9600" dirty="0" err="1"/>
              <a:t>the</a:t>
            </a:r>
            <a:r>
              <a:rPr lang="nl-NL" sz="9600" dirty="0"/>
              <a:t> </a:t>
            </a:r>
            <a:r>
              <a:rPr lang="nl-NL" sz="9600" dirty="0" err="1"/>
              <a:t>emergence</a:t>
            </a:r>
            <a:r>
              <a:rPr lang="nl-NL" sz="9600" dirty="0"/>
              <a:t> of </a:t>
            </a:r>
            <a:r>
              <a:rPr lang="nl-NL" sz="9600" dirty="0" err="1"/>
              <a:t>antisemitism</a:t>
            </a:r>
            <a:r>
              <a:rPr lang="nl-NL" sz="9600" dirty="0"/>
              <a:t> but </a:t>
            </a:r>
            <a:r>
              <a:rPr lang="nl-NL" sz="9600" dirty="0" err="1"/>
              <a:t>also</a:t>
            </a:r>
            <a:r>
              <a:rPr lang="nl-NL" sz="9600" dirty="0"/>
              <a:t> </a:t>
            </a:r>
            <a:r>
              <a:rPr lang="nl-NL" sz="9600" dirty="0" err="1"/>
              <a:t>the</a:t>
            </a:r>
            <a:r>
              <a:rPr lang="nl-NL" sz="9600" dirty="0"/>
              <a:t> different </a:t>
            </a:r>
            <a:r>
              <a:rPr lang="nl-NL" sz="9600" dirty="0" err="1"/>
              <a:t>shades</a:t>
            </a:r>
            <a:r>
              <a:rPr lang="nl-NL" sz="9600" dirty="0"/>
              <a:t> of </a:t>
            </a:r>
            <a:r>
              <a:rPr lang="nl-NL" sz="9600" dirty="0" err="1"/>
              <a:t>collaboration</a:t>
            </a:r>
            <a:r>
              <a:rPr lang="nl-NL" sz="9600" dirty="0"/>
              <a:t> (‘</a:t>
            </a:r>
            <a:r>
              <a:rPr lang="nl-NL" sz="9600" dirty="0" err="1"/>
              <a:t>what</a:t>
            </a:r>
            <a:r>
              <a:rPr lang="nl-NL" sz="9600" dirty="0"/>
              <a:t> </a:t>
            </a:r>
            <a:r>
              <a:rPr lang="nl-NL" sz="9600" dirty="0" err="1"/>
              <a:t>would</a:t>
            </a:r>
            <a:r>
              <a:rPr lang="nl-NL" sz="9600" dirty="0"/>
              <a:t> </a:t>
            </a:r>
            <a:r>
              <a:rPr lang="nl-NL" sz="9600" dirty="0" err="1"/>
              <a:t>you</a:t>
            </a:r>
            <a:r>
              <a:rPr lang="nl-NL" sz="9600" dirty="0"/>
              <a:t> do?’) and </a:t>
            </a:r>
            <a:r>
              <a:rPr lang="nl-NL" sz="9600" dirty="0" err="1"/>
              <a:t>other</a:t>
            </a:r>
            <a:r>
              <a:rPr lang="nl-NL" sz="9600" dirty="0"/>
              <a:t> </a:t>
            </a:r>
            <a:r>
              <a:rPr lang="nl-NL" sz="9600" dirty="0" err="1"/>
              <a:t>persecutions</a:t>
            </a:r>
            <a:r>
              <a:rPr lang="nl-NL" sz="9600" dirty="0"/>
              <a:t> (LGBTQI+ or Roma) </a:t>
            </a:r>
            <a:r>
              <a:rPr lang="nl-NL" sz="9600" dirty="0" err="1"/>
              <a:t>that</a:t>
            </a:r>
            <a:r>
              <a:rPr lang="nl-NL" sz="9600" dirty="0"/>
              <a:t> are </a:t>
            </a:r>
            <a:r>
              <a:rPr lang="nl-NL" sz="9600" dirty="0" err="1"/>
              <a:t>often</a:t>
            </a:r>
            <a:r>
              <a:rPr lang="nl-NL" sz="9600" dirty="0"/>
              <a:t> </a:t>
            </a:r>
            <a:r>
              <a:rPr lang="nl-NL" sz="9600" dirty="0" err="1"/>
              <a:t>left</a:t>
            </a:r>
            <a:r>
              <a:rPr lang="nl-NL" sz="9600" dirty="0"/>
              <a:t> </a:t>
            </a:r>
            <a:r>
              <a:rPr lang="nl-NL" sz="9600" dirty="0" err="1"/>
              <a:t>untold</a:t>
            </a:r>
            <a:endParaRPr lang="nl-NL" sz="9600" dirty="0"/>
          </a:p>
          <a:p>
            <a:pPr marL="342900" indent="-342900">
              <a:buFont typeface="Arial" panose="020B0604020202020204" pitchFamily="34" charset="0"/>
              <a:buChar char="•"/>
            </a:pPr>
            <a:endParaRPr lang="nl-NL" sz="2400" dirty="0"/>
          </a:p>
        </p:txBody>
      </p:sp>
      <p:sp>
        <p:nvSpPr>
          <p:cNvPr id="5" name="Slide Number Placeholder 4">
            <a:extLst>
              <a:ext uri="{FF2B5EF4-FFF2-40B4-BE49-F238E27FC236}">
                <a16:creationId xmlns:a16="http://schemas.microsoft.com/office/drawing/2014/main" id="{78B4D7B0-5B4E-CF6E-6EFE-401AF9A59208}"/>
              </a:ext>
            </a:extLst>
          </p:cNvPr>
          <p:cNvSpPr>
            <a:spLocks noGrp="1"/>
          </p:cNvSpPr>
          <p:nvPr>
            <p:ph type="sldNum" sz="quarter" idx="15"/>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42032E16-1245-644F-B432-D8CF2AE82D5D}" type="slidenum">
              <a:rPr kumimoji="0" lang="nl-NL" sz="1000" b="1" i="0" u="none" strike="noStrike" kern="1200" cap="none" spc="150" normalizeH="0" baseline="0" noProof="0" smtClean="0">
                <a:ln>
                  <a:noFill/>
                </a:ln>
                <a:solidFill>
                  <a:srgbClr val="694C62"/>
                </a:solidFill>
                <a:effectLst/>
                <a:uLnTx/>
                <a:uFillTx/>
                <a:latin typeface="Barlow" pitchFamily="2" charset="77"/>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nl-NL" sz="1000" b="1" i="0" u="none" strike="noStrike" kern="1200" cap="none" spc="150" normalizeH="0" baseline="0" noProof="0">
              <a:ln>
                <a:noFill/>
              </a:ln>
              <a:solidFill>
                <a:srgbClr val="694C62"/>
              </a:solidFill>
              <a:effectLst/>
              <a:uLnTx/>
              <a:uFillTx/>
              <a:latin typeface="Barlow" pitchFamily="2" charset="77"/>
              <a:ea typeface="+mn-ea"/>
              <a:cs typeface="+mn-cs"/>
            </a:endParaRPr>
          </a:p>
        </p:txBody>
      </p:sp>
    </p:spTree>
    <p:extLst>
      <p:ext uri="{BB962C8B-B14F-4D97-AF65-F5344CB8AC3E}">
        <p14:creationId xmlns:p14="http://schemas.microsoft.com/office/powerpoint/2010/main" val="11213556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ab78d9rhxr3rr51emoutbv7jom8qu3"/>
</p:tagLst>
</file>

<file path=ppt/theme/theme1.xml><?xml version="1.0" encoding="utf-8"?>
<a:theme xmlns:a="http://schemas.openxmlformats.org/drawingml/2006/main" name="Custom">
  <a:themeElements>
    <a:clrScheme name="OVDR Theme">
      <a:dk1>
        <a:srgbClr val="694C62"/>
      </a:dk1>
      <a:lt1>
        <a:srgbClr val="FFFCF8"/>
      </a:lt1>
      <a:dk2>
        <a:srgbClr val="777777"/>
      </a:dk2>
      <a:lt2>
        <a:srgbClr val="F7F0DA"/>
      </a:lt2>
      <a:accent1>
        <a:srgbClr val="360021"/>
      </a:accent1>
      <a:accent2>
        <a:srgbClr val="866877"/>
      </a:accent2>
      <a:accent3>
        <a:srgbClr val="4C110D"/>
      </a:accent3>
      <a:accent4>
        <a:srgbClr val="503011"/>
      </a:accent4>
      <a:accent5>
        <a:srgbClr val="668257"/>
      </a:accent5>
      <a:accent6>
        <a:srgbClr val="4D4B48"/>
      </a:accent6>
      <a:hlink>
        <a:srgbClr val="853D63"/>
      </a:hlink>
      <a:folHlink>
        <a:srgbClr val="853D63"/>
      </a:folHlink>
    </a:clrScheme>
    <a:fontScheme name="Custom 30">
      <a:majorFont>
        <a:latin typeface="Tisa Offc Serif Pro"/>
        <a:ea typeface=""/>
        <a:cs typeface=""/>
      </a:majorFont>
      <a:minorFont>
        <a:latin typeface="Univer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accent5">
              <a:lumMod val="20000"/>
              <a:lumOff val="8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VDR-PowerPoint-Template" id="{62F84ED9-ECDB-EC45-B5BC-734436139EEA}" vid="{CA177FFC-FE06-CB40-8F90-7AAC2B97C3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C8C093EF35F9343AB3F9D387184A538" ma:contentTypeVersion="2" ma:contentTypeDescription="Een nieuw document maken." ma:contentTypeScope="" ma:versionID="ea361b6ca4dda3d66a72c7a16a6e26b3">
  <xsd:schema xmlns:xsd="http://www.w3.org/2001/XMLSchema" xmlns:xs="http://www.w3.org/2001/XMLSchema" xmlns:p="http://schemas.microsoft.com/office/2006/metadata/properties" xmlns:ns2="4c3d5b6d-3605-48c4-8f29-7c3e4208172a" targetNamespace="http://schemas.microsoft.com/office/2006/metadata/properties" ma:root="true" ma:fieldsID="00f314b52711ecf334c6e0251c0fed7b" ns2:_="">
    <xsd:import namespace="4c3d5b6d-3605-48c4-8f29-7c3e4208172a"/>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3d5b6d-3605-48c4-8f29-7c3e4208172a"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4EE68F-FC9D-4834-B15A-B01DB8D19683}">
  <ds:schemaRef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dea99152-31f3-4c22-87ff-9062eda4cd00"/>
    <ds:schemaRef ds:uri="9b81a8b9-323f-4e1c-9534-22f59fb92c2b"/>
    <ds:schemaRef ds:uri="http://www.w3.org/XML/1998/namespace"/>
    <ds:schemaRef ds:uri="http://purl.org/dc/dcmitype/"/>
  </ds:schemaRefs>
</ds:datastoreItem>
</file>

<file path=customXml/itemProps2.xml><?xml version="1.0" encoding="utf-8"?>
<ds:datastoreItem xmlns:ds="http://schemas.openxmlformats.org/officeDocument/2006/customXml" ds:itemID="{50B483C3-16E2-497C-B3F4-6430317D4BCD}">
  <ds:schemaRefs>
    <ds:schemaRef ds:uri="http://schemas.microsoft.com/sharepoint/v3/contenttype/forms"/>
  </ds:schemaRefs>
</ds:datastoreItem>
</file>

<file path=customXml/itemProps3.xml><?xml version="1.0" encoding="utf-8"?>
<ds:datastoreItem xmlns:ds="http://schemas.openxmlformats.org/officeDocument/2006/customXml" ds:itemID="{4AAFE135-B484-4120-95B4-F3C52F1D0A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3d5b6d-3605-48c4-8f29-7c3e4208172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Custom</Template>
  <TotalTime>13364</TotalTime>
  <Words>1532</Words>
  <Application>Microsoft Office PowerPoint</Application>
  <PresentationFormat>Breedbeeld</PresentationFormat>
  <Paragraphs>163</Paragraphs>
  <Slides>45</Slides>
  <Notes>18</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45</vt:i4>
      </vt:variant>
    </vt:vector>
  </HeadingPairs>
  <TitlesOfParts>
    <vt:vector size="52" baseType="lpstr">
      <vt:lpstr>Arial</vt:lpstr>
      <vt:lpstr>Barlow Medium</vt:lpstr>
      <vt:lpstr>Aptos</vt:lpstr>
      <vt:lpstr>Noto Sans</vt:lpstr>
      <vt:lpstr>Wingdings</vt:lpstr>
      <vt:lpstr>Barlow</vt:lpstr>
      <vt:lpstr>Custom</vt:lpstr>
      <vt:lpstr>About the project War in Court</vt:lpstr>
      <vt:lpstr>Long tradition in access to (war) archives</vt:lpstr>
      <vt:lpstr>The digital transition</vt:lpstr>
      <vt:lpstr>About the project War in Court</vt:lpstr>
      <vt:lpstr>About the Central Archives of Special Jurisdiction (CABR)</vt:lpstr>
      <vt:lpstr>PowerPoint-presentatie</vt:lpstr>
      <vt:lpstr>PowerPoint-presentatie</vt:lpstr>
      <vt:lpstr>PowerPoint-presentatie</vt:lpstr>
      <vt:lpstr>About the project War in Court</vt:lpstr>
      <vt:lpstr>About the project</vt:lpstr>
      <vt:lpstr>PowerPoint-presentatie</vt:lpstr>
      <vt:lpstr>Differences War in Court and other projects</vt:lpstr>
      <vt:lpstr>Guidelines website</vt:lpstr>
      <vt:lpstr>Due diligence: Mitigation measures</vt:lpstr>
      <vt:lpstr>PowerPoint-presentatie</vt:lpstr>
      <vt:lpstr>Search for victims…</vt:lpstr>
      <vt:lpstr>PowerPoint-presentatie</vt:lpstr>
      <vt:lpstr>PowerPoint-presentatie</vt:lpstr>
      <vt:lpstr>PowerPoint-presentatie</vt:lpstr>
      <vt:lpstr>PowerPoint-presentatie</vt:lpstr>
      <vt:lpstr>PowerPoint-presentatie</vt:lpstr>
      <vt:lpstr>PowerPoint-presentatie</vt:lpstr>
      <vt:lpstr>Searching for suspects</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Fulltext searching for every word …</vt:lpstr>
      <vt:lpstr>PowerPoint-presentatie</vt:lpstr>
      <vt:lpstr>Also through handwritten documents…</vt:lpstr>
      <vt:lpstr>PowerPoint-presentatie</vt:lpstr>
      <vt:lpstr>Differences EHRI and project War in Court</vt:lpstr>
      <vt:lpstr>Research opportunities digital CABR (EHRI-NL)</vt:lpstr>
      <vt:lpstr>Social networks</vt:lpstr>
      <vt:lpstr>Geography, maps and spatial area</vt:lpstr>
      <vt:lpstr>Sociologic, macro-historical research</vt:lpstr>
      <vt:lpstr>War in Court now</vt:lpstr>
      <vt:lpstr>…and in the future</vt:lpstr>
      <vt:lpstr>Current state of affairs</vt:lpstr>
      <vt:lpstr>Project idea 2016 versus situation now: some final remarks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Welkom</dc:title>
  <dc:creator>Manuela Tjarkina Vermeeren</dc:creator>
  <cp:lastModifiedBy>Smet, Tom De</cp:lastModifiedBy>
  <cp:revision>531</cp:revision>
  <cp:lastPrinted>2024-10-29T07:07:02Z</cp:lastPrinted>
  <dcterms:created xsi:type="dcterms:W3CDTF">2024-08-24T16:05:12Z</dcterms:created>
  <dcterms:modified xsi:type="dcterms:W3CDTF">2025-06-12T09:14:11Z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0x010100CC8C093EF35F9343AB3F9D387184A538</vt:lpwstr>
  </property>
</Properties>
</file>