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23"/>
  </p:notesMasterIdLst>
  <p:sldIdLst>
    <p:sldId id="256" r:id="rId2"/>
    <p:sldId id="257" r:id="rId3"/>
    <p:sldId id="263" r:id="rId4"/>
    <p:sldId id="260" r:id="rId5"/>
    <p:sldId id="264" r:id="rId6"/>
    <p:sldId id="261" r:id="rId7"/>
    <p:sldId id="262" r:id="rId8"/>
    <p:sldId id="265" r:id="rId9"/>
    <p:sldId id="266" r:id="rId10"/>
    <p:sldId id="267" r:id="rId11"/>
    <p:sldId id="268" r:id="rId12"/>
    <p:sldId id="271" r:id="rId13"/>
    <p:sldId id="259" r:id="rId14"/>
    <p:sldId id="269" r:id="rId15"/>
    <p:sldId id="272" r:id="rId16"/>
    <p:sldId id="273" r:id="rId17"/>
    <p:sldId id="270" r:id="rId18"/>
    <p:sldId id="276" r:id="rId19"/>
    <p:sldId id="277" r:id="rId20"/>
    <p:sldId id="278" r:id="rId21"/>
    <p:sldId id="279" r:id="rId22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84" d="100"/>
          <a:sy n="84" d="100"/>
        </p:scale>
        <p:origin x="65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ECEA5F-0B4D-4EBB-B213-5C758945F959}" type="datetimeFigureOut">
              <a:rPr lang="pl-PL" smtClean="0"/>
              <a:t>12.06.2025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F840A7-0921-4E3A-933D-0B147C511AFB}" type="slidenum">
              <a:rPr lang="pl-PL" smtClean="0"/>
              <a:t>‹Nº›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196501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F840A7-0921-4E3A-933D-0B147C511AFB}" type="slidenum">
              <a:rPr lang="pl-PL" smtClean="0"/>
              <a:t>15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310132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5610A-17B4-4656-93CF-E1D9982860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0080" y="1371599"/>
            <a:ext cx="6675120" cy="2951825"/>
          </a:xfrm>
        </p:spPr>
        <p:txBody>
          <a:bodyPr anchor="t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51C80B-DFD6-415B-BA5B-E56E510CD1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080" y="4584879"/>
            <a:ext cx="6675120" cy="1287887"/>
          </a:xfrm>
        </p:spPr>
        <p:txBody>
          <a:bodyPr anchor="b">
            <a:normAutofit/>
          </a:bodyPr>
          <a:lstStyle>
            <a:lvl1pPr marL="0" indent="0" algn="l">
              <a:lnSpc>
                <a:spcPct val="130000"/>
              </a:lnSpc>
              <a:buNone/>
              <a:defRPr sz="1800" b="1" cap="all" spc="3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2065B-06FF-4991-9F8A-4BE25457B4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479B-705B-4489-957E-7E8A228BDFA0}" type="datetime1">
              <a:rPr lang="en-US" smtClean="0"/>
              <a:t>6/12/25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0DF2FA-C604-45D8-A633-11D3742EC1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EE5DA9-2D04-4850-AB9F-BD3538165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9611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5E4BB7-3F30-4C31-9BB2-8EC24FC0A1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CF4134-70F5-4EE6-88BE-49D129630C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9EABC7-C044-44DE-B303-55A0581DA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B66AD-7C08-490A-ADA4-B47E10FB2407}" type="datetime1">
              <a:rPr lang="en-US" smtClean="0"/>
              <a:t>6/12/25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4A63E1-5BC5-402E-9916-BAB84BCF0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2EF915-AF64-4ECC-8B1A-B7E6A89B7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5304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1CB3635-47E1-90D8-B693-DA85A66B383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>
            <a:extLst>
              <a:ext uri="{FF2B5EF4-FFF2-40B4-BE49-F238E27FC236}">
                <a16:creationId xmlns:a16="http://schemas.microsoft.com/office/drawing/2014/main" id="{6EB09414-2AA1-4D8E-A00A-C092FBC92D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209219" y="640079"/>
            <a:ext cx="1811773" cy="553688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2C3A78-37C5-46D0-9DF4-CB78AF883C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40080" y="640080"/>
            <a:ext cx="8412422" cy="553688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D8705E-925D-4F57-8268-107CE3CF4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95027-4255-49E7-9841-CD21BCC99996}" type="datetime1">
              <a:rPr lang="en-US" smtClean="0"/>
              <a:t>6/12/25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E207E-070D-4EC8-A44C-21F1815FDA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5D01D1-C266-4161-A820-C084B9801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230604F-219C-2DEE-830E-27274CC2FE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rot="5400000">
            <a:off x="10872154" y="1192438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0724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08B246-6A68-46BE-9DBD-614FA8CF4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E47706-8D18-4093-A7C1-F30D7543CE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C7C8FC-AAEA-4AB6-9DB5-2503F58F0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F774-3FA6-43B8-9241-99959C8FD463}" type="datetime1">
              <a:rPr lang="en-US" smtClean="0"/>
              <a:t>6/12/25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B1616B-3F08-4869-A522-773C38940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030CE6-9124-4B3A-A912-AE16B5C34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255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1BB59B6-79B9-97F5-AC3B-DF65899D39D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C78885-57B2-4930-BD7D-CBF916EDF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291366"/>
            <a:ext cx="9214884" cy="3159974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E495E4-2F8B-4CC7-88AC-A312067E60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0080" y="5018567"/>
            <a:ext cx="7907079" cy="1073889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585CC9-BAD3-4807-90BB-97DA2D6A6B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04452-5DCC-4FE2-A5C9-8A5EF6714D65}" type="datetime1">
              <a:rPr lang="en-US" smtClean="0"/>
              <a:t>6/12/25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108CEF-165F-4D7E-9666-5CD0156B4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0EBC3D-3277-4D34-9F67-71040C21E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F05EAE5-4812-F718-6D75-9627884180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16281" y="4715234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2048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477A4-4D01-45B6-9563-0BF13BA72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E17E00-96AC-45F0-82B2-9F601E9B93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40080" y="2633472"/>
            <a:ext cx="5212080" cy="35661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BA30CD-95C0-427B-A571-A7D8A53278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18928" y="2633472"/>
            <a:ext cx="5212080" cy="35661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F67CAC-53E4-44AF-BEAC-8FFB96F05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9ABC2-0180-4F3A-A895-A85BC724D472}" type="datetime1">
              <a:rPr lang="en-US" smtClean="0"/>
              <a:t>6/12/25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3D9F3A-E7F0-45E7-AFA8-0D4A669EC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5F008B-58BB-45FF-923F-5909DAB49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016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97B549-9E51-42E0-992A-73E775957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1371599"/>
            <a:ext cx="10890929" cy="93975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1A5FDC-7C4B-45FB-8462-E2CE79919F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0079" y="2311352"/>
            <a:ext cx="5212080" cy="695373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D8B686-2E92-45B9-A3D7-9DCAA0C50B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0079" y="3006725"/>
            <a:ext cx="5212080" cy="31912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6ADB526-4A44-47B6-8D14-93202E590A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18928" y="2311352"/>
            <a:ext cx="5212080" cy="695373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4177CA-5C13-4311-BFD3-B98FBD942D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18928" y="3006725"/>
            <a:ext cx="5212080" cy="31912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DEA255A-4CB5-40CA-B756-1AA5E27C2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EA9BA-4E8F-439E-BEA4-91FBA01E3F5F}" type="datetime1">
              <a:rPr lang="en-US" smtClean="0"/>
              <a:t>6/12/25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F3072C4-10F1-49B8-B0BF-69204EDDC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A5ACC97-44C1-4887-909B-E6732D3C1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0725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7D313-943A-47E0-8A7A-DFFBCC297A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3AC25A7-81C8-4AA1-AD9F-C78A451FD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5BF18-0007-481C-AA29-413124BC3EE7}" type="datetime1">
              <a:rPr lang="en-US" smtClean="0"/>
              <a:t>6/12/25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F54740-6022-46B2-9C55-B60E96516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9497C9-6B5E-46D6-8FE9-0A5E0CF7F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437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Rectangle 4">
            <a:extLst>
              <a:ext uri="{FF2B5EF4-FFF2-40B4-BE49-F238E27FC236}">
                <a16:creationId xmlns:a16="http://schemas.microsoft.com/office/drawing/2014/main" id="{149F9F0F-FB8C-5565-247C-BDCC156B5CA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2740D3C-270A-401A-810C-2F86BBBB87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E9870-3748-43AD-B547-02A075CB4A1D}" type="datetime1">
              <a:rPr lang="en-US" smtClean="0"/>
              <a:t>6/12/25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CBE9F8-1765-4F36-A4DE-1DB136025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90CF9E-A6C6-4873-ADBE-7A2939319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760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08CDF8-00AD-4441-A6D5-9D7A659EB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371600"/>
            <a:ext cx="3859397" cy="1451723"/>
          </a:xfrm>
        </p:spPr>
        <p:txBody>
          <a:bodyPr anchor="t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C330AF-CB7E-420A-AE8A-E02E903258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36519" y="1031001"/>
            <a:ext cx="6594490" cy="516636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3257AD-2422-4CDA-9C55-700F4B5BF2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0080" y="2972168"/>
            <a:ext cx="3859397" cy="3226826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1B7454-C1CC-46F2-A6FB-1FE786C48F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E7897-33C5-4F1A-9307-D068E37F3DC7}" type="datetime1">
              <a:rPr lang="en-US" smtClean="0"/>
              <a:t>6/12/25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077DBE-6CC7-421B-AB5E-341E20BD9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6EAB8F-7526-4CDB-B782-FAD8B3E70B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281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31647F-5A61-44C9-81DC-331C9AE5D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371600"/>
            <a:ext cx="3859397" cy="1451723"/>
          </a:xfrm>
        </p:spPr>
        <p:txBody>
          <a:bodyPr anchor="t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1627A0F-F1B8-49BE-A0FF-7FE16E3BDC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937760" y="1033271"/>
            <a:ext cx="6592824" cy="5166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6D1BD6-1519-4431-9FAF-7D4F412997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0080" y="2972167"/>
            <a:ext cx="3859397" cy="32268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A587A0-353B-42C2-BA96-B1ADEDF642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171BA-CC09-47C8-A6DF-F5C5CB59CEEC}" type="datetime1">
              <a:rPr lang="en-US" smtClean="0"/>
              <a:t>6/12/25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D5A88E-3957-4B76-B1BE-4164029217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F7C5FD-E56A-4C66-8F23-087F95A2F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895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AB4E786-7636-4278-8595-D365D28A7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1371601"/>
            <a:ext cx="10890929" cy="10972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740849-7059-4C70-992B-5304D2EE9B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0080" y="2633472"/>
            <a:ext cx="10890928" cy="3566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9FEBF6-CEA6-4332-87B3-697807571C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4008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cap="all" spc="300" baseline="0">
                <a:solidFill>
                  <a:schemeClr val="tx1"/>
                </a:solidFill>
              </a:defRPr>
            </a:lvl1pPr>
          </a:lstStyle>
          <a:p>
            <a:fld id="{7DA38F49-B3E2-4BF0-BEC7-C30D34ABBB8D}" type="datetime1">
              <a:rPr lang="en-US" smtClean="0"/>
              <a:t>6/12/25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6BAF94-621C-43E1-BA0C-410A689903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767622" y="6356350"/>
            <a:ext cx="40403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cap="all" spc="300" baseline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7D19E5-9E16-48C9-AAE2-0C70679A8D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07995" y="6356350"/>
            <a:ext cx="7230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cap="all" spc="300" baseline="0">
                <a:solidFill>
                  <a:schemeClr val="tx1"/>
                </a:solidFill>
              </a:defRPr>
            </a:lvl1pPr>
          </a:lstStyle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18E06E4-607B-144B-382B-AD3D06B1EE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13232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5837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2" r:id="rId6"/>
    <p:sldLayoutId id="2147483698" r:id="rId7"/>
    <p:sldLayoutId id="2147483699" r:id="rId8"/>
    <p:sldLayoutId id="2147483700" r:id="rId9"/>
    <p:sldLayoutId id="2147483701" r:id="rId10"/>
    <p:sldLayoutId id="2147483703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87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3776" indent="-22860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22860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51560" indent="-28575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22860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9F9BF86-FE94-4517-B97D-026C7515E5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randview Display"/>
              <a:ea typeface="+mn-ea"/>
              <a:cs typeface="+mn-cs"/>
            </a:endParaRPr>
          </a:p>
        </p:txBody>
      </p:sp>
      <p:pic>
        <p:nvPicPr>
          <p:cNvPr id="4" name="Picture 3" descr="Kolorowe desenie w przestrzeni powietrznej">
            <a:extLst>
              <a:ext uri="{FF2B5EF4-FFF2-40B4-BE49-F238E27FC236}">
                <a16:creationId xmlns:a16="http://schemas.microsoft.com/office/drawing/2014/main" id="{C7FFC036-65D3-ACAB-F9D5-27984AAC720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5538" b="10193"/>
          <a:stretch/>
        </p:blipFill>
        <p:spPr>
          <a:xfrm>
            <a:off x="0" y="10"/>
            <a:ext cx="12192000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6136311-C81B-47C5-AE0A-5641A5A595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94444" y="1066800"/>
            <a:ext cx="4682990" cy="4724400"/>
          </a:xfrm>
          <a:prstGeom prst="rect">
            <a:avLst/>
          </a:prstGeom>
          <a:solidFill>
            <a:schemeClr val="bg1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randview Display"/>
              <a:ea typeface="+mn-ea"/>
              <a:cs typeface="+mn-cs"/>
            </a:endParaRP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E48446BD-0AF7-4B1B-42E1-6F6C40523A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4818" y="1562101"/>
            <a:ext cx="3905203" cy="2738530"/>
          </a:xfrm>
        </p:spPr>
        <p:txBody>
          <a:bodyPr anchor="t">
            <a:normAutofit/>
          </a:bodyPr>
          <a:lstStyle/>
          <a:p>
            <a:pPr marL="342900" lvl="0" indent="-342900">
              <a:tabLst>
                <a:tab pos="457200" algn="l"/>
              </a:tabLst>
            </a:pPr>
            <a:r>
              <a:rPr lang="es-E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Multiperspectivity</a:t>
            </a: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in </a:t>
            </a:r>
            <a:r>
              <a:rPr lang="es-E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History</a:t>
            </a: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Education</a:t>
            </a: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s-E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Remembrance</a:t>
            </a: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</a:t>
            </a: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Democratic</a:t>
            </a: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Citizenship</a:t>
            </a:r>
            <a:b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pl-PL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s-E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Imperative </a:t>
            </a:r>
            <a:r>
              <a:rPr lang="es-E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Inclusive </a:t>
            </a:r>
            <a:r>
              <a:rPr lang="es-E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History</a:t>
            </a: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Education</a:t>
            </a: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in </a:t>
            </a:r>
            <a:r>
              <a:rPr lang="es-E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Safeguarding</a:t>
            </a: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Democratic</a:t>
            </a: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Values</a:t>
            </a:r>
            <a:b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pl-PL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42F67251-7B4C-8985-89C5-156CC6CA9A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4818" y="4321622"/>
            <a:ext cx="3816351" cy="941832"/>
          </a:xfrm>
        </p:spPr>
        <p:txBody>
          <a:bodyPr>
            <a:normAutofit fontScale="85000" lnSpcReduction="10000"/>
          </a:bodyPr>
          <a:lstStyle/>
          <a:p>
            <a:r>
              <a:rPr lang="pl-PL" sz="1200" cap="none" dirty="0"/>
              <a:t>Maria Luz Martinez Seijo</a:t>
            </a:r>
          </a:p>
          <a:p>
            <a:r>
              <a:rPr lang="pl-PL" sz="1200" cap="none" dirty="0" err="1"/>
              <a:t>Member</a:t>
            </a:r>
            <a:r>
              <a:rPr lang="pl-PL" sz="1200" cap="none" dirty="0"/>
              <a:t> of Spanish </a:t>
            </a:r>
            <a:r>
              <a:rPr lang="pl-PL" sz="1200" cap="none" dirty="0" err="1"/>
              <a:t>Congress</a:t>
            </a:r>
            <a:r>
              <a:rPr lang="pl-PL" sz="1200" cap="none" dirty="0"/>
              <a:t> and PACE</a:t>
            </a:r>
          </a:p>
          <a:p>
            <a:r>
              <a:rPr lang="pl-PL" sz="1200" cap="none" dirty="0"/>
              <a:t>luz.martinez@congreso.es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CC73A33-65FF-41A9-A3B0-006753CD10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rot="10800000" flipV="1">
            <a:off x="305077" y="1063752"/>
            <a:ext cx="0" cy="472744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Obraz 5" descr="Obraz zawierający chmura, na wolnym powietrzu, tekst, niebo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92BEC48A-B793-0F57-CD9D-24807AB9A6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04976"/>
            <a:ext cx="4933734" cy="4444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3293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744CAA32-F237-419C-A2DD-43C28D920D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Obraz 6" descr="Obraz zawierający mapa, tekst, atlas, zrzut ekranu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540DAFA6-674D-AAA0-3190-1E271ED0AA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88" r="-1" b="-1"/>
          <a:stretch/>
        </p:blipFill>
        <p:spPr>
          <a:xfrm>
            <a:off x="-1" y="914400"/>
            <a:ext cx="5650523" cy="4763446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8052531-D50B-3899-B150-D05525F4F2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0" y="6267922"/>
            <a:ext cx="6656832" cy="1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7061338-3F09-AC33-450C-D628A143B2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8190" y="743580"/>
            <a:ext cx="6139542" cy="5554344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  <a:buNone/>
            </a:pPr>
            <a:r>
              <a:rPr lang="es-E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Understanding</a:t>
            </a:r>
            <a:r>
              <a:rPr lang="es-E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Consequences</a:t>
            </a:r>
            <a:r>
              <a:rPr lang="es-E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Authoritarianism</a:t>
            </a: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s-E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Hate</a:t>
            </a: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Speech</a:t>
            </a:r>
            <a:endParaRPr lang="pl-PL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10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Central Focus: </a:t>
            </a:r>
            <a:r>
              <a:rPr lang="es-E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Understanding</a:t>
            </a: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devastating</a:t>
            </a: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consequences</a:t>
            </a: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authoritarian</a:t>
            </a: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regimes</a:t>
            </a: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s-E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dangers</a:t>
            </a: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hate</a:t>
            </a: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speech</a:t>
            </a: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   </a:t>
            </a:r>
            <a:endParaRPr lang="pl-PL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10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s-E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Council </a:t>
            </a:r>
            <a:r>
              <a:rPr lang="es-E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Europe's</a:t>
            </a: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Perspective</a:t>
            </a: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s-E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Remembrance</a:t>
            </a: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</a:t>
            </a: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vital </a:t>
            </a:r>
            <a:r>
              <a:rPr lang="es-E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</a:t>
            </a: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keeping</a:t>
            </a: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memory</a:t>
            </a: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alive</a:t>
            </a: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   </a:t>
            </a:r>
            <a:endParaRPr lang="pl-PL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10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Core </a:t>
            </a:r>
            <a:r>
              <a:rPr lang="es-E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Aim</a:t>
            </a: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s-E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Preventing</a:t>
            </a: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denial</a:t>
            </a: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or</a:t>
            </a: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erosion</a:t>
            </a: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memory</a:t>
            </a: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concerning</a:t>
            </a: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past</a:t>
            </a: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horrors</a:t>
            </a:r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   </a:t>
            </a:r>
            <a:endParaRPr lang="pl-PL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10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pl-PL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lnSpc>
                <a:spcPct val="110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es-E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Holocaust</a:t>
            </a:r>
            <a:r>
              <a:rPr lang="es-E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sites:Ensuring</a:t>
            </a:r>
            <a:r>
              <a:rPr lang="es-E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history</a:t>
            </a:r>
            <a:r>
              <a:rPr lang="es-E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</a:t>
            </a:r>
            <a:r>
              <a:rPr lang="es-E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remembered</a:t>
            </a:r>
            <a:r>
              <a:rPr lang="es-E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pl-PL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lnSpc>
                <a:spcPct val="110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es-E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Srebrenica </a:t>
            </a:r>
            <a:r>
              <a:rPr lang="es-E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Memorial:Mandatory</a:t>
            </a:r>
            <a:r>
              <a:rPr lang="es-E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visits</a:t>
            </a:r>
            <a:r>
              <a:rPr lang="es-E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promote</a:t>
            </a:r>
            <a:r>
              <a:rPr lang="es-E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education</a:t>
            </a:r>
            <a:r>
              <a:rPr lang="es-E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pl-PL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lnSpc>
                <a:spcPct val="110000"/>
              </a:lnSpc>
              <a:buFont typeface="Wingdings" panose="05000000000000000000" pitchFamily="2" charset="2"/>
              <a:buChar char="ü"/>
            </a:pP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Spanish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Civil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War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mass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graves:Restoring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historical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significance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through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memorial sites</a:t>
            </a:r>
            <a:endParaRPr lang="pl-PL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13174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18E06E4-607B-144B-382B-AD3D06B1EE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3232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19F9BF86-FE94-4517-B97D-026C7515E5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Obraz 4" descr="Obraz zawierający chmura, na wolnym powietrzu, tekst, niebo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126610DC-9734-38A8-F9EC-D1807876B1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22"/>
          <a:stretch/>
        </p:blipFill>
        <p:spPr>
          <a:xfrm>
            <a:off x="20" y="10"/>
            <a:ext cx="12191979" cy="685799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9E9D00D9-C4F5-471E-BE2C-126CB112A6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406" y="0"/>
            <a:ext cx="8543515" cy="6858000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58000">
                <a:srgbClr val="000000">
                  <a:alpha val="55000"/>
                </a:srgbClr>
              </a:gs>
              <a:gs pos="93000">
                <a:srgbClr val="000000">
                  <a:alpha val="64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A14F0D42-12F5-4EB4-C02E-67D8FD9CA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2071" y="375371"/>
            <a:ext cx="7907387" cy="5623496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90000"/>
              </a:lnSpc>
            </a:pPr>
            <a:r>
              <a:rPr lang="en-US" sz="2000" b="1" kern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Bridging the Gap: Formal and Non-Formal Education</a:t>
            </a:r>
            <a:br>
              <a:rPr lang="pl-PL" sz="2000" b="1" kern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US" sz="2000" b="1" kern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b="1" kern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Beyond Textbooks: History education should extend beyond traditional textbooks.   </a:t>
            </a:r>
            <a:br>
              <a:rPr lang="pl-PL" sz="2000" b="1" kern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US" sz="2000" b="1" kern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b="1" kern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Fostering Openness: Encouraging openness to cultural otherness, diverse beliefs, worldviews, and practices.   </a:t>
            </a:r>
            <a:br>
              <a:rPr lang="pl-PL" sz="2000" b="1" kern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US" sz="2000" b="1" kern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b="1" kern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Call to Action: The Parliamentary Assembly of the Council of Europe (PACE) urges member states to bridge the gap between formal and non-formal education.   </a:t>
            </a:r>
            <a:br>
              <a:rPr lang="pl-PL" sz="2000" b="1" kern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pl-PL" sz="2000" b="1" kern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US" sz="2000" b="1" kern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b="1" kern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Methods: Utilizing remembrance sites, museums, cultural routes, and promoting dialogue about history.   </a:t>
            </a:r>
            <a:br>
              <a:rPr lang="en-US" sz="2000" b="1" kern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en-US" sz="2000" b="1" kern="1200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7CC2FE6-3AD0-4131-B4BC-1F4D65E25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23209" y="4861206"/>
            <a:ext cx="978862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82764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Rectangle 29">
            <a:extLst>
              <a:ext uri="{FF2B5EF4-FFF2-40B4-BE49-F238E27FC236}">
                <a16:creationId xmlns:a16="http://schemas.microsoft.com/office/drawing/2014/main" id="{744CAA32-F237-419C-A2DD-43C28D920D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FF2D1703-F07C-DD54-9804-AA9E508994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6821" y="1031005"/>
            <a:ext cx="6034187" cy="5470275"/>
          </a:xfrm>
        </p:spPr>
        <p:txBody>
          <a:bodyPr vert="horz" lIns="91440" tIns="45720" rIns="91440" bIns="45720" rtlCol="0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Crucial Role of Museums, Memory Sites, and Cultural Routes</a:t>
            </a:r>
            <a:b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pl-PL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Key Stakeholders: </a:t>
            </a:r>
            <a:r>
              <a:rPr lang="en-US" sz="20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Museums, memory sites, and cultural routes are essential in history education.  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b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Examples:</a:t>
            </a:r>
            <a:br>
              <a:rPr lang="pl-PL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Sites of Remembrance: </a:t>
            </a:r>
            <a:r>
              <a:rPr lang="en-US" sz="20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Holocaust sites, Srebrenica Memorial and Cemetery, mass graves from the Spanish Civil War.   </a:t>
            </a:r>
            <a:br>
              <a:rPr lang="en-US" sz="20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Museums</a:t>
            </a:r>
            <a:b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pl-PL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Cultural Routes: </a:t>
            </a:r>
            <a:r>
              <a:rPr lang="en-US" sz="20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Liberation Route Europe, European Jewish Heritage Route</a:t>
            </a:r>
            <a:br>
              <a:rPr lang="pl-PL" sz="2000" b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pl-PL" sz="2000" b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European Network Remembrance and Solidarity (ENRS).   </a:t>
            </a:r>
            <a:b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pl-PL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Impact: These initiatives enrich history education by providing immersive and emotional experiences, making history more accessible and relevant to the public.   </a:t>
            </a:r>
            <a:br>
              <a:rPr lang="en-US" sz="1000" dirty="0">
                <a:effectLst/>
              </a:rPr>
            </a:br>
            <a:endParaRPr lang="en-US" sz="1000" dirty="0"/>
          </a:p>
        </p:txBody>
      </p:sp>
      <p:pic>
        <p:nvPicPr>
          <p:cNvPr id="5" name="Symbol zastępczy zawartości 4" descr="Obraz zawierający tekst, niebo, na wolnym powietrzu, kolaż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870A3EFD-1405-00CF-AEFF-374CE47870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7" r="3399"/>
          <a:stretch/>
        </p:blipFill>
        <p:spPr>
          <a:xfrm>
            <a:off x="12707" y="10"/>
            <a:ext cx="4857871" cy="6857990"/>
          </a:xfrm>
          <a:prstGeom prst="rect">
            <a:avLst/>
          </a:prstGeom>
        </p:spPr>
      </p:pic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691422F5-4221-4812-AFD9-5479C6D60A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580905" y="1031005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97496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81DB35B-2785-8917-ADB0-589DF62351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744CAA32-F237-419C-A2DD-43C28D920D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4B64CA89-A619-F278-6DD0-DD768029C9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3149" y="1071408"/>
            <a:ext cx="5737859" cy="1772275"/>
          </a:xfrm>
        </p:spPr>
        <p:txBody>
          <a:bodyPr>
            <a:normAutofit fontScale="90000"/>
          </a:bodyPr>
          <a:lstStyle/>
          <a:p>
            <a:r>
              <a:rPr lang="es-E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s-E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Council </a:t>
            </a:r>
            <a:r>
              <a:rPr lang="es-E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s-E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Europe Museum </a:t>
            </a:r>
            <a:r>
              <a:rPr lang="es-E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Prize</a:t>
            </a:r>
            <a:r>
              <a:rPr lang="es-E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br>
              <a:rPr lang="pl-PL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pl-PL" sz="1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s-ES" sz="18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Celebrating</a:t>
            </a:r>
            <a:r>
              <a:rPr lang="es-ES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8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Democratic</a:t>
            </a:r>
            <a:r>
              <a:rPr lang="es-ES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8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Values</a:t>
            </a:r>
            <a:br>
              <a:rPr lang="pl-PL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s-ES" sz="18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</a:t>
            </a:r>
            <a:r>
              <a:rPr lang="es-ES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8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prize</a:t>
            </a:r>
            <a:r>
              <a:rPr lang="es-ES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8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acknowledges</a:t>
            </a:r>
            <a:r>
              <a:rPr lang="es-ES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8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museums</a:t>
            </a:r>
            <a:r>
              <a:rPr lang="es-ES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8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that</a:t>
            </a:r>
            <a:r>
              <a:rPr lang="es-ES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8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significantly</a:t>
            </a:r>
            <a:r>
              <a:rPr lang="es-ES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8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contribute</a:t>
            </a:r>
            <a:r>
              <a:rPr lang="es-ES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8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lang="es-ES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8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promoting</a:t>
            </a:r>
            <a:r>
              <a:rPr lang="es-ES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8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democratic</a:t>
            </a:r>
            <a:r>
              <a:rPr lang="es-ES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8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values</a:t>
            </a:r>
            <a:r>
              <a:rPr lang="es-ES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human </a:t>
            </a:r>
            <a:r>
              <a:rPr lang="es-ES" sz="18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rights</a:t>
            </a:r>
            <a:r>
              <a:rPr lang="es-ES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   </a:t>
            </a:r>
            <a:br>
              <a:rPr lang="pl-PL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s-ES" sz="18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Emphasis</a:t>
            </a:r>
            <a:r>
              <a:rPr lang="es-ES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s-ES" sz="18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Recognizing</a:t>
            </a:r>
            <a:r>
              <a:rPr lang="es-ES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8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lang="es-ES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8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power</a:t>
            </a:r>
            <a:r>
              <a:rPr lang="es-ES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8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lang="es-ES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8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museums</a:t>
            </a:r>
            <a:r>
              <a:rPr lang="es-ES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in </a:t>
            </a:r>
            <a:r>
              <a:rPr lang="es-ES" sz="18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shaping</a:t>
            </a:r>
            <a:r>
              <a:rPr lang="es-ES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es-ES" sz="18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democratic</a:t>
            </a:r>
            <a:r>
              <a:rPr lang="es-ES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8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perspective</a:t>
            </a:r>
            <a:r>
              <a:rPr lang="es-ES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   </a:t>
            </a:r>
            <a:br>
              <a:rPr lang="pl-PL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pl-PL" sz="1800" b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Obraz 4" descr="Obraz zawierający statua, tekst, sztuka, znak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2EB816D1-D602-951E-1FF5-4E19246F32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2" r="1" b="18888"/>
          <a:stretch/>
        </p:blipFill>
        <p:spPr>
          <a:xfrm>
            <a:off x="713232" y="1071408"/>
            <a:ext cx="4343400" cy="5228807"/>
          </a:xfrm>
          <a:prstGeom prst="rect">
            <a:avLst/>
          </a:prstGeom>
        </p:spPr>
      </p:pic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53FE100-D0AB-4AE2-824B-60CFA31EC6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866301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61B5530-8A4A-82D4-AB92-43E387ED9B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93149" y="2930898"/>
            <a:ext cx="5737860" cy="3666980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buNone/>
            </a:pP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Museum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Prize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Winners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Champions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Historical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Truth</a:t>
            </a:r>
            <a:endParaRPr lang="pl-PL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10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Gulag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History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Museum in Moscow (2021):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Documents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the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harsh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realities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Soviet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repression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   </a:t>
            </a:r>
            <a:endParaRPr lang="pl-PL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10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War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Childhood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Museum in Sarajevo (2018):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Presents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poignant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testimonies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children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affected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by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war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   </a:t>
            </a:r>
            <a:endParaRPr lang="pl-PL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10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Sybir Memorial Museum in Poland (2024): Explores the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tragic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history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Soviet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deportations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Polish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resistance</a:t>
            </a:r>
            <a:r>
              <a:rPr lang="es-ES" sz="16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 </a:t>
            </a:r>
            <a:endParaRPr lang="en-US" sz="160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10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s-ES" sz="1400" b="0" i="0" u="none" strike="noStrike">
                <a:solidFill>
                  <a:srgbClr val="1F1F1F"/>
                </a:solidFill>
                <a:effectLst/>
                <a:latin typeface="Google Sans"/>
              </a:rPr>
              <a:t> </a:t>
            </a:r>
            <a:r>
              <a:rPr lang="es-ES" sz="1400" b="0" i="0" u="none" strike="noStrike">
                <a:solidFill>
                  <a:srgbClr val="040C28"/>
                </a:solidFill>
                <a:effectLst/>
                <a:latin typeface="Google Sans"/>
              </a:rPr>
              <a:t>Euskararen Etxea (la Casa de la Lengua Vasca) de Bilbao</a:t>
            </a:r>
            <a:endParaRPr lang="pl-PL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10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These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museums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play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 vital role in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interpreting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history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from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democratic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standpoint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educating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new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generations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about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dangers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totalitarianism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intolerance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   </a:t>
            </a:r>
            <a:endParaRPr lang="pl-PL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10000"/>
              </a:lnSpc>
            </a:pPr>
            <a:endParaRPr lang="pl-PL" sz="1600" dirty="0"/>
          </a:p>
        </p:txBody>
      </p:sp>
    </p:spTree>
    <p:extLst>
      <p:ext uri="{BB962C8B-B14F-4D97-AF65-F5344CB8AC3E}">
        <p14:creationId xmlns:p14="http://schemas.microsoft.com/office/powerpoint/2010/main" val="8895217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744CAA32-F237-419C-A2DD-43C28D920D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Obraz 4" descr="Obraz zawierający niebo, tor, Kolej, budynek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1AA8244D-B2C5-B303-B1D9-1A20787CAD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3" r="-2" b="-2"/>
          <a:stretch/>
        </p:blipFill>
        <p:spPr>
          <a:xfrm>
            <a:off x="98132" y="-324323"/>
            <a:ext cx="4220287" cy="567784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8052531-D50B-3899-B150-D05525F4F2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0" y="6267922"/>
            <a:ext cx="4416552" cy="1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843BE72-FDE0-D3FB-2B9B-A5629BC702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96190" y="0"/>
            <a:ext cx="7646796" cy="5353522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  <a:buNone/>
            </a:pP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Power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Heritage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Sites: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Immersive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Learning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Experiences</a:t>
            </a:r>
            <a:endParaRPr lang="pl-PL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10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Museum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Visits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Young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people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across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Europe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visit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museums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deepen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their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understanding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history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   </a:t>
            </a:r>
            <a:endParaRPr lang="pl-PL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10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Collaborative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Planning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Mediators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teachers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often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collaborate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plan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visits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that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enhance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specific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learning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objectives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   </a:t>
            </a:r>
            <a:endParaRPr lang="pl-PL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10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Innovative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Partnerships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History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lessons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can be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co-created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with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remembrance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sites,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museums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NGOs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and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artists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   </a:t>
            </a:r>
            <a:endParaRPr lang="pl-PL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>
              <a:lnSpc>
                <a:spcPct val="110000"/>
              </a:lnSpc>
              <a:buSzPts val="1000"/>
              <a:buNone/>
              <a:tabLst>
                <a:tab pos="457200" algn="l"/>
              </a:tabLst>
            </a:pPr>
            <a:r>
              <a:rPr lang="es-ES" sz="16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These</a:t>
            </a:r>
            <a:r>
              <a:rPr lang="es-ES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partnerships</a:t>
            </a:r>
            <a:r>
              <a:rPr lang="es-ES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offer</a:t>
            </a:r>
            <a:r>
              <a:rPr lang="es-ES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new </a:t>
            </a:r>
            <a:r>
              <a:rPr lang="es-ES" sz="16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learning</a:t>
            </a:r>
            <a:r>
              <a:rPr lang="es-ES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environments</a:t>
            </a:r>
            <a:r>
              <a:rPr lang="es-ES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s-ES" sz="16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valuable</a:t>
            </a:r>
            <a:r>
              <a:rPr lang="es-ES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resources</a:t>
            </a:r>
            <a:r>
              <a:rPr lang="es-ES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</a:t>
            </a:r>
            <a:r>
              <a:rPr lang="es-ES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both</a:t>
            </a:r>
            <a:r>
              <a:rPr lang="es-ES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teachers</a:t>
            </a:r>
            <a:r>
              <a:rPr lang="es-ES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s-ES" sz="16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students</a:t>
            </a:r>
            <a:r>
              <a:rPr lang="es-ES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   </a:t>
            </a:r>
            <a:endParaRPr lang="pl-PL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10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s-ES" sz="16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Non-formal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education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plays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 vital role in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lifelong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learning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especially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in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context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historical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memory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democratic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citizenship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   </a:t>
            </a:r>
            <a:endParaRPr lang="pl-PL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10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s-ES" sz="160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Heritage</a:t>
            </a:r>
            <a:r>
              <a:rPr lang="es-ES" sz="16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Sites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allow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people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all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ages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engage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directly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with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past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   </a:t>
            </a:r>
            <a:endParaRPr lang="pl-PL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10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6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Interpreters </a:t>
            </a:r>
            <a:r>
              <a:rPr lang="es-ES" sz="16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can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provide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vivid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insights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into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experiences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those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who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lived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in times and places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where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democracy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human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rights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were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disregarded</a:t>
            </a:r>
            <a:r>
              <a:rPr lang="es-ES" sz="16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   </a:t>
            </a:r>
            <a:endParaRPr lang="en-US" sz="16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10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6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 </a:t>
            </a:r>
            <a:r>
              <a:rPr lang="es-ES" sz="16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engagement 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can (re-)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motivate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people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to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actively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uphold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these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values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in the </a:t>
            </a:r>
            <a:r>
              <a:rPr lang="es-E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present</a:t>
            </a:r>
            <a:r>
              <a:rPr lang="es-E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future.   </a:t>
            </a:r>
            <a:endParaRPr lang="pl-PL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48628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18E06E4-607B-144B-382B-AD3D06B1EE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3232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19F9BF86-FE94-4517-B97D-026C7515E5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D00A0715-0B18-3607-C388-094B7BB5CE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602902"/>
            <a:ext cx="6474153" cy="5858188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Remembrance and Education in Spain: Navigating a Complex Past</a:t>
            </a:r>
            <a:br>
              <a:rPr lang="en-US" sz="20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Historical Context: The Spanish Civil War (1936-1939) and Franco's Dictatorship (1939-1975) left deep scars on Spanish society.   </a:t>
            </a:r>
            <a:br>
              <a:rPr lang="en-US" sz="20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Past Practices: </a:t>
            </a:r>
            <a:r>
              <a:rPr lang="en-US" sz="20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decades, Spain's recent history was taught in a limited manner, often avoiding sensitive and contentious topics.   </a:t>
            </a:r>
            <a:br>
              <a:rPr lang="en-US" sz="20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pl-PL" sz="20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Educational Reform </a:t>
            </a:r>
            <a:r>
              <a:rPr lang="en-US" sz="20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(2006): </a:t>
            </a:r>
            <a:br>
              <a:rPr lang="en-US" sz="20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new curriculum introduced a subject called "Education for Citizenship and Human Rights".   </a:t>
            </a:r>
            <a:br>
              <a:rPr lang="en-US" sz="20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Subsequent Change (2013): This subject was later suppressed as a full school subject.   </a:t>
            </a:r>
            <a:br>
              <a:rPr lang="en-US" sz="20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Organic Law on Education 3/2020: Emphasizes the need for a deep understanding of Spain's democratic history.   </a:t>
            </a:r>
            <a:br>
              <a:rPr lang="en-US" sz="20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Current Measures: Implementation of a new area of "Civic and Ethical Values" and a reshaping of history teaching.   </a:t>
            </a:r>
            <a:br>
              <a:rPr lang="pl-PL" sz="20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pl-PL" sz="20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US" sz="20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Democratic Memory Law: </a:t>
            </a:r>
            <a:r>
              <a:rPr lang="en-US" sz="20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Acknowledging the Past</a:t>
            </a:r>
            <a:br>
              <a:rPr lang="en-US" sz="20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Purpose: The Democratic Memory Law (2022) aims to recover historical truth and provide recognition for the victims of Franco's regime.   </a:t>
            </a:r>
            <a:br>
              <a:rPr lang="en-US" sz="20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Emphasis: Legislation is essential for incorporating curriculum in schools and restoring dignity to victims.   </a:t>
            </a:r>
            <a:br>
              <a:rPr lang="en-US" sz="20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Image: A memorial dedicated to the victims</a:t>
            </a:r>
            <a:br>
              <a:rPr lang="en-US" sz="1100" dirty="0">
                <a:effectLst/>
              </a:rPr>
            </a:br>
            <a:endParaRPr lang="en-US" sz="1100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9D7B6BE-A4E0-4483-BEC5-493AC3E5D2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3232" y="4459606"/>
            <a:ext cx="978862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Obraz 6" descr="Obraz zawierający tekst, mapa, atlas, Czcionka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CB9FF4EE-E3DA-0478-A9A5-CBE3B201BC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5297" y="1140337"/>
            <a:ext cx="4837970" cy="4873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174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744CAA32-F237-419C-A2DD-43C28D920D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Symbol zastępczy zawartości 6" descr="Obraz zawierający na wolnym powietrzu, osoba, warzywo, ubrania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AA96A166-25EC-FCD8-B636-AA4601A8C7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32" r="15869" b="-1"/>
          <a:stretch/>
        </p:blipFill>
        <p:spPr>
          <a:xfrm>
            <a:off x="20" y="914399"/>
            <a:ext cx="4416532" cy="5353523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052531-D50B-3899-B150-D05525F4F2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0" y="6267922"/>
            <a:ext cx="4416552" cy="1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pole tekstowe 4">
            <a:extLst>
              <a:ext uri="{FF2B5EF4-FFF2-40B4-BE49-F238E27FC236}">
                <a16:creationId xmlns:a16="http://schemas.microsoft.com/office/drawing/2014/main" id="{1F156CC5-6BBC-78F1-F5D3-0E0F842B40B5}"/>
              </a:ext>
            </a:extLst>
          </p:cNvPr>
          <p:cNvSpPr txBox="1"/>
          <p:nvPr/>
        </p:nvSpPr>
        <p:spPr>
          <a:xfrm>
            <a:off x="4645152" y="438912"/>
            <a:ext cx="7342632" cy="58290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  <a:buSzPct val="87000"/>
            </a:pPr>
            <a:r>
              <a:rPr lang="en-US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Regional Implementation: The Example of Navarra</a:t>
            </a:r>
          </a:p>
          <a:p>
            <a:pPr marL="342900" lvl="0" indent="-342900">
              <a:lnSpc>
                <a:spcPct val="110000"/>
              </a:lnSpc>
              <a:spcAft>
                <a:spcPts val="600"/>
              </a:spcAft>
              <a:buSzPct val="87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Navarra's Programs: Navarra has developed exemplary educational programs focused on historical memory.   </a:t>
            </a:r>
          </a:p>
          <a:p>
            <a:pPr marL="342900" lvl="0" indent="-342900">
              <a:lnSpc>
                <a:spcPct val="110000"/>
              </a:lnSpc>
              <a:spcAft>
                <a:spcPts val="600"/>
              </a:spcAft>
              <a:buSzPct val="87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"</a:t>
            </a:r>
            <a:r>
              <a:rPr lang="en-US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Schools with Memory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": A program with four key objectives:</a:t>
            </a:r>
          </a:p>
          <a:p>
            <a:pPr marL="742950" lvl="1" indent="-285750">
              <a:lnSpc>
                <a:spcPct val="110000"/>
              </a:lnSpc>
              <a:spcAft>
                <a:spcPts val="600"/>
              </a:spcAft>
              <a:buSzPct val="87000"/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Clarifying the past.   </a:t>
            </a:r>
          </a:p>
          <a:p>
            <a:pPr marL="742950" lvl="1" indent="-285750">
              <a:lnSpc>
                <a:spcPct val="110000"/>
              </a:lnSpc>
              <a:spcAft>
                <a:spcPts val="600"/>
              </a:spcAft>
              <a:buSzPct val="87000"/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Repairing the damage caused.   </a:t>
            </a:r>
          </a:p>
          <a:p>
            <a:pPr marL="742950" lvl="1" indent="-285750">
              <a:lnSpc>
                <a:spcPct val="110000"/>
              </a:lnSpc>
              <a:spcAft>
                <a:spcPts val="600"/>
              </a:spcAft>
              <a:buSzPct val="87000"/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Normalizing social and political life.   </a:t>
            </a:r>
          </a:p>
          <a:p>
            <a:pPr marL="742950" lvl="1" indent="-285750">
              <a:lnSpc>
                <a:spcPct val="110000"/>
              </a:lnSpc>
              <a:spcAft>
                <a:spcPts val="600"/>
              </a:spcAft>
              <a:buSzPct val="87000"/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Promoting a culture of peace.   </a:t>
            </a:r>
          </a:p>
          <a:p>
            <a:pPr marL="342900" lvl="0" indent="-342900">
              <a:lnSpc>
                <a:spcPct val="110000"/>
              </a:lnSpc>
              <a:spcAft>
                <a:spcPts val="600"/>
              </a:spcAft>
              <a:buSzPct val="87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Government Program: Training teachers and students in human rights and historical memory.   </a:t>
            </a: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"</a:t>
            </a:r>
            <a:r>
              <a:rPr lang="en-US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Memory Sites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": A network of locations in Navarra connected to Francoist repression.   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13 itineraries </a:t>
            </a:r>
            <a:r>
              <a:rPr lang="es-ES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covering</a:t>
            </a:r>
            <a:r>
              <a:rPr lang="es-ES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different</a:t>
            </a:r>
            <a:r>
              <a:rPr lang="es-ES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points</a:t>
            </a:r>
            <a:r>
              <a:rPr lang="es-ES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in Navarra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grouped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by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themes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such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as graves,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detention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centers,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forced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labor,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gender-based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repression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exile, and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memorials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   </a:t>
            </a:r>
            <a:endParaRPr lang="pl-PL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pl-PL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s-ES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Potential</a:t>
            </a:r>
            <a:r>
              <a:rPr lang="es-ES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These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models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can be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replicated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in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other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regions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strengthen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history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education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democratic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remembrance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   </a:t>
            </a:r>
            <a:endParaRPr lang="pl-PL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10000"/>
              </a:lnSpc>
              <a:spcAft>
                <a:spcPts val="600"/>
              </a:spcAft>
              <a:buSzPct val="87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37207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1E259B1-0E1F-0121-BA25-36D1C7F4E0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0536" y="1220196"/>
            <a:ext cx="10804366" cy="505509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s-ES" b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Enhancing</a:t>
            </a:r>
            <a:r>
              <a:rPr lang="es-ES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Methodological</a:t>
            </a:r>
            <a:r>
              <a:rPr lang="es-ES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Approaches</a:t>
            </a:r>
            <a:endParaRPr lang="pl-PL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PACE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Guidance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PACE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Resolution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offers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guidance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reviewing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heritage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interpretation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practices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at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museums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sites.   </a:t>
            </a:r>
            <a:endParaRPr lang="pl-PL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Key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Areas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Enhancement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  <a:endParaRPr lang="pl-PL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s-ES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Stimulating</a:t>
            </a:r>
            <a:r>
              <a:rPr lang="es-E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critical</a:t>
            </a:r>
            <a:r>
              <a:rPr lang="es-E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thinking</a:t>
            </a:r>
            <a:r>
              <a:rPr lang="es-E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by </a:t>
            </a:r>
            <a:r>
              <a:rPr lang="es-ES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teaching</a:t>
            </a:r>
            <a:r>
              <a:rPr lang="es-E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how</a:t>
            </a:r>
            <a:r>
              <a:rPr lang="es-E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lang="es-E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evaluate</a:t>
            </a:r>
            <a:r>
              <a:rPr lang="es-E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historical</a:t>
            </a:r>
            <a:r>
              <a:rPr lang="es-E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sources</a:t>
            </a:r>
            <a:r>
              <a:rPr lang="es-E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s-ES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make</a:t>
            </a:r>
            <a:r>
              <a:rPr lang="es-E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informed</a:t>
            </a:r>
            <a:r>
              <a:rPr lang="es-E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judgments</a:t>
            </a:r>
            <a:r>
              <a:rPr lang="es-E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   </a:t>
            </a:r>
            <a:endParaRPr lang="pl-PL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s-ES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Developing</a:t>
            </a:r>
            <a:r>
              <a:rPr lang="es-E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human </a:t>
            </a:r>
            <a:r>
              <a:rPr lang="es-ES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rights-based</a:t>
            </a:r>
            <a:r>
              <a:rPr lang="es-E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analysis</a:t>
            </a:r>
            <a:r>
              <a:rPr lang="es-E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s-ES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multiperspectivity</a:t>
            </a:r>
            <a:r>
              <a:rPr lang="es-E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and </a:t>
            </a:r>
            <a:r>
              <a:rPr lang="es-ES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critical</a:t>
            </a:r>
            <a:r>
              <a:rPr lang="es-E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consideration</a:t>
            </a:r>
            <a:r>
              <a:rPr lang="es-E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lang="es-E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different</a:t>
            </a:r>
            <a:r>
              <a:rPr lang="es-E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viewpoints</a:t>
            </a:r>
            <a:r>
              <a:rPr lang="es-E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   </a:t>
            </a:r>
            <a:endParaRPr lang="pl-PL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s-ES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Fostering</a:t>
            </a:r>
            <a:r>
              <a:rPr lang="es-E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interactive </a:t>
            </a:r>
            <a:r>
              <a:rPr lang="es-ES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pedagogies</a:t>
            </a:r>
            <a:r>
              <a:rPr lang="es-E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cooperative </a:t>
            </a:r>
            <a:r>
              <a:rPr lang="es-ES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learning</a:t>
            </a:r>
            <a:r>
              <a:rPr lang="es-E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s-ES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acknowledging</a:t>
            </a:r>
            <a:r>
              <a:rPr lang="es-E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cultural </a:t>
            </a:r>
            <a:r>
              <a:rPr lang="es-ES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differences</a:t>
            </a:r>
            <a:r>
              <a:rPr lang="es-E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s-ES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multiple</a:t>
            </a:r>
            <a:r>
              <a:rPr lang="es-E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identities</a:t>
            </a:r>
            <a:r>
              <a:rPr lang="es-E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   </a:t>
            </a:r>
            <a:endParaRPr lang="pl-PL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s-ES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Creating</a:t>
            </a:r>
            <a:r>
              <a:rPr lang="es-E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supportive</a:t>
            </a:r>
            <a:r>
              <a:rPr lang="es-E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environments</a:t>
            </a:r>
            <a:r>
              <a:rPr lang="es-E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</a:t>
            </a:r>
            <a:r>
              <a:rPr lang="es-E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teachers</a:t>
            </a:r>
            <a:r>
              <a:rPr lang="es-E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s-ES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learners</a:t>
            </a:r>
            <a:r>
              <a:rPr lang="es-E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   </a:t>
            </a:r>
            <a:endParaRPr lang="pl-PL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s-ES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These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guidelines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can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also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be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applied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professional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development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interpreters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co-creation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heritage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interpretations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with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local </a:t>
            </a:r>
            <a:r>
              <a:rPr lang="es-E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communities</a:t>
            </a:r>
            <a:r>
              <a:rPr lang="es-E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   </a:t>
            </a:r>
            <a:endParaRPr lang="pl-PL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0616079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18E06E4-607B-144B-382B-AD3D06B1EE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3232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19F9BF86-FE94-4517-B97D-026C7515E5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FC76086C-D755-0A8C-D2C7-D7F8C18AE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81162" y="1719261"/>
            <a:ext cx="3914638" cy="4107738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lnSpc>
                <a:spcPct val="90000"/>
              </a:lnSpc>
              <a:spcAft>
                <a:spcPts val="800"/>
              </a:spcAft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Current Challenges and Democratic Values</a:t>
            </a:r>
            <a:r>
              <a:rPr lang="pl-PL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  <a:br>
              <a:rPr lang="pl-PL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Rise of misinformation and extremist ideologies threatening democratic values.</a:t>
            </a:r>
            <a:b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Critical history </a:t>
            </a:r>
            <a:r>
              <a:rPr lang="en-US" sz="20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education needed</a:t>
            </a:r>
            <a:br>
              <a:rPr lang="en-US"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US"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US"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Teaching 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sensitive pasts to build awareness.</a:t>
            </a:r>
            <a:b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Symbol zastępczy zawartości 6" descr="Obraz zawierający tekst, kreskówka, plakat, ilustracja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0EE1509D-2B42-767B-E613-2BFE98AB9F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347" y="1490910"/>
            <a:ext cx="7098453" cy="3988428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CED01B4-40F2-4CAE-8062-1D4CE8454C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181162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4188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744CAA32-F237-419C-A2DD-43C28D920D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976F5ECB-46B5-CDDC-D06A-6E040E75DE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299" y="1167012"/>
            <a:ext cx="6911006" cy="488516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s-ES" sz="2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Conclusion</a:t>
            </a:r>
            <a:r>
              <a:rPr lang="es-E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s-ES" sz="2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Strengthening</a:t>
            </a:r>
            <a:r>
              <a:rPr lang="es-E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History</a:t>
            </a:r>
            <a:r>
              <a:rPr lang="es-E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Education</a:t>
            </a:r>
            <a:r>
              <a:rPr lang="es-E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</a:t>
            </a:r>
            <a:r>
              <a:rPr lang="es-E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Democracy</a:t>
            </a:r>
            <a:br>
              <a:rPr lang="pl-PL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s-ES" sz="2000" b="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es-ES" sz="2000" b="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Education</a:t>
            </a:r>
            <a:r>
              <a:rPr lang="es-ES" sz="2000" b="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for </a:t>
            </a:r>
            <a:r>
              <a:rPr lang="es-ES" sz="2000" b="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Democratic</a:t>
            </a:r>
            <a:r>
              <a:rPr lang="es-ES" sz="2000" b="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000" b="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Citizenship</a:t>
            </a:r>
            <a:r>
              <a:rPr lang="es-ES" sz="2000" b="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000" b="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should</a:t>
            </a:r>
            <a:r>
              <a:rPr lang="es-ES" sz="2000" b="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be </a:t>
            </a:r>
            <a:r>
              <a:rPr lang="es-ES" sz="2000" b="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compulsory</a:t>
            </a:r>
            <a:r>
              <a:rPr lang="es-ES" sz="2000" b="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000" b="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across</a:t>
            </a:r>
            <a:r>
              <a:rPr lang="es-ES" sz="2000" b="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formal and non-formal </a:t>
            </a:r>
            <a:r>
              <a:rPr lang="es-ES" sz="2000" b="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learning</a:t>
            </a:r>
            <a:r>
              <a:rPr lang="es-ES" sz="2000" b="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br>
              <a:rPr lang="pl-PL" sz="2000" b="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s-ES" sz="2000" b="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es-ES" sz="2000" b="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History</a:t>
            </a:r>
            <a:r>
              <a:rPr lang="es-ES" sz="2000" b="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000" b="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education</a:t>
            </a:r>
            <a:r>
              <a:rPr lang="es-ES" sz="2000" b="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000" b="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must</a:t>
            </a:r>
            <a:r>
              <a:rPr lang="es-ES" sz="2000" b="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000" b="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prioritize</a:t>
            </a:r>
            <a:r>
              <a:rPr lang="es-ES" sz="2000" b="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000" b="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multiperspectivity</a:t>
            </a:r>
            <a:r>
              <a:rPr lang="es-ES" sz="2000" b="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s-ES" sz="2000" b="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critical</a:t>
            </a:r>
            <a:r>
              <a:rPr lang="es-ES" sz="2000" b="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000" b="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thinking</a:t>
            </a:r>
            <a:r>
              <a:rPr lang="es-ES" sz="2000" b="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and </a:t>
            </a:r>
            <a:r>
              <a:rPr lang="es-ES" sz="2000" b="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democratic</a:t>
            </a:r>
            <a:r>
              <a:rPr lang="es-ES" sz="2000" b="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000" b="0" kern="10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engagement</a:t>
            </a:r>
            <a:r>
              <a:rPr lang="es-ES" sz="2000" b="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br>
              <a:rPr lang="pl-PL" sz="2000" b="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s-ES" sz="2000" b="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es-ES" sz="2000" b="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Museums</a:t>
            </a:r>
            <a:r>
              <a:rPr lang="es-ES" sz="2000" b="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s-ES" sz="2000" b="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remembrance</a:t>
            </a:r>
            <a:r>
              <a:rPr lang="es-ES" sz="2000" b="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sites </a:t>
            </a:r>
            <a:r>
              <a:rPr lang="es-ES" sz="2000" b="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should</a:t>
            </a:r>
            <a:r>
              <a:rPr lang="es-ES" sz="2000" b="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be </a:t>
            </a:r>
            <a:r>
              <a:rPr lang="es-ES" sz="2000" b="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integrated</a:t>
            </a:r>
            <a:r>
              <a:rPr lang="es-ES" sz="2000" b="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000" b="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into</a:t>
            </a:r>
            <a:r>
              <a:rPr lang="es-ES" sz="2000" b="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000" b="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education</a:t>
            </a:r>
            <a:r>
              <a:rPr lang="pl-PL" sz="2000" b="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000" b="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lang="es-ES" sz="2000" b="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000" b="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reinforce</a:t>
            </a:r>
            <a:r>
              <a:rPr lang="es-ES" sz="2000" b="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000" b="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democratic</a:t>
            </a:r>
            <a:r>
              <a:rPr lang="es-ES" sz="2000" b="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culture.</a:t>
            </a:r>
            <a:br>
              <a:rPr lang="pl-PL" sz="2000" b="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s-ES" sz="20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es-ES" sz="20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Democracy</a:t>
            </a:r>
            <a:r>
              <a:rPr lang="es-ES" sz="20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human </a:t>
            </a:r>
            <a:r>
              <a:rPr lang="es-ES" sz="20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rights</a:t>
            </a:r>
            <a:r>
              <a:rPr lang="es-ES" sz="20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0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must</a:t>
            </a:r>
            <a:r>
              <a:rPr lang="es-ES" sz="20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be </a:t>
            </a:r>
            <a:r>
              <a:rPr lang="es-ES" sz="20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actively</a:t>
            </a:r>
            <a:r>
              <a:rPr lang="es-ES" sz="20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defended and </a:t>
            </a:r>
            <a:r>
              <a:rPr lang="es-ES" sz="20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taught</a:t>
            </a:r>
            <a:r>
              <a:rPr lang="pl-PL" sz="2000" b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br>
              <a:rPr lang="pl-PL" sz="2000" b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pl-PL" sz="2000" b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pl-PL" sz="2000" b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16CB74F-F3CC-4B0B-B50E-878BEDB2C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3232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Obraz 10" descr="Obraz zawierający osoba, chmura, niebo, kula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63C60146-C6C7-3D6C-A62F-ACD4E227E6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85" r="-2" b="12625"/>
          <a:stretch/>
        </p:blipFill>
        <p:spPr>
          <a:xfrm>
            <a:off x="7537269" y="4738368"/>
            <a:ext cx="4381500" cy="2334025"/>
          </a:xfrm>
          <a:prstGeom prst="rect">
            <a:avLst/>
          </a:prstGeom>
        </p:spPr>
      </p:pic>
      <p:pic>
        <p:nvPicPr>
          <p:cNvPr id="7" name="Symbol zastępczy zawartości 6" descr="Obraz zawierający tekst, lupa, krąg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51259FAB-B769-2CD7-E1D8-7E7ECA9954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20" r="2" b="9031"/>
          <a:stretch/>
        </p:blipFill>
        <p:spPr>
          <a:xfrm>
            <a:off x="7438711" y="0"/>
            <a:ext cx="4381500" cy="2334025"/>
          </a:xfrm>
          <a:prstGeom prst="rect">
            <a:avLst/>
          </a:prstGeom>
        </p:spPr>
      </p:pic>
      <p:pic>
        <p:nvPicPr>
          <p:cNvPr id="9" name="Obraz 8" descr="Obraz zawierający tekst, Czcionka, logo, zrzut ekranu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B910EA7A-C46F-D6B2-5912-278E9E66A8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9" r="2" b="21453"/>
          <a:stretch/>
        </p:blipFill>
        <p:spPr>
          <a:xfrm>
            <a:off x="7457468" y="2548418"/>
            <a:ext cx="4381500" cy="2189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1973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DBDA151C-5770-45E4-AAFF-59E7F40386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8D5260F5-9FF5-7621-B07F-6077C1DBA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914399"/>
            <a:ext cx="10847494" cy="1171069"/>
          </a:xfrm>
        </p:spPr>
        <p:txBody>
          <a:bodyPr anchor="t">
            <a:normAutofit/>
          </a:bodyPr>
          <a:lstStyle/>
          <a:p>
            <a:r>
              <a:rPr lang="es-ES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Council of Europe and Cultural Heritage</a:t>
            </a:r>
            <a:endParaRPr lang="pl-PL"/>
          </a:p>
        </p:txBody>
      </p:sp>
      <p:pic>
        <p:nvPicPr>
          <p:cNvPr id="6" name="Obraz 5" descr="Obraz zawierający symbol, Grafika, logo, clipart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EA643041-E6DD-23A3-2224-456762DF04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232" y="2499498"/>
            <a:ext cx="5648193" cy="3274037"/>
          </a:xfrm>
          <a:prstGeom prst="rect">
            <a:avLst/>
          </a:prstGeom>
        </p:spPr>
      </p:pic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D713872-C2DF-EE90-5F3C-DEC6A172DA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41960" y="1808703"/>
            <a:ext cx="5064370" cy="4208043"/>
          </a:xfrm>
        </p:spPr>
        <p:txBody>
          <a:bodyPr anchor="t">
            <a:normAutofit fontScale="77500" lnSpcReduction="20000"/>
          </a:bodyPr>
          <a:lstStyle/>
          <a:p>
            <a:pPr>
              <a:lnSpc>
                <a:spcPct val="110000"/>
              </a:lnSpc>
              <a:spcAft>
                <a:spcPts val="800"/>
              </a:spcAft>
              <a:buFontTx/>
              <a:buChar char="-"/>
            </a:pPr>
            <a:r>
              <a:rPr lang="es-ES" sz="19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lang="es-ES" sz="1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Council </a:t>
            </a:r>
            <a:r>
              <a:rPr lang="es-ES" sz="19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lang="es-ES" sz="1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Europe (</a:t>
            </a:r>
            <a:r>
              <a:rPr lang="es-ES" sz="19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CoE</a:t>
            </a:r>
            <a:r>
              <a:rPr lang="es-ES" sz="1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): </a:t>
            </a:r>
            <a:r>
              <a:rPr lang="es-ES" sz="19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Founded</a:t>
            </a:r>
            <a:r>
              <a:rPr lang="es-ES" sz="1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post-WWII </a:t>
            </a:r>
            <a:r>
              <a:rPr lang="es-ES" sz="19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lang="es-ES" sz="1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9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champion</a:t>
            </a:r>
            <a:r>
              <a:rPr lang="es-ES" sz="1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9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democracy</a:t>
            </a:r>
            <a:r>
              <a:rPr lang="es-ES" sz="1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human </a:t>
            </a:r>
            <a:r>
              <a:rPr lang="es-ES" sz="19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rights</a:t>
            </a:r>
            <a:r>
              <a:rPr lang="es-ES" sz="1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and social </a:t>
            </a:r>
            <a:r>
              <a:rPr lang="es-ES" sz="19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cohesion</a:t>
            </a:r>
            <a:r>
              <a:rPr lang="es-ES" sz="1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9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across</a:t>
            </a:r>
            <a:r>
              <a:rPr lang="es-ES" sz="1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Europe. </a:t>
            </a:r>
            <a:endParaRPr lang="pl-PL" sz="19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10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s-ES" sz="1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Key </a:t>
            </a:r>
            <a:r>
              <a:rPr lang="es-ES" sz="19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Mission</a:t>
            </a:r>
            <a:r>
              <a:rPr lang="es-ES" sz="1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s-ES" sz="19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Developing</a:t>
            </a:r>
            <a:r>
              <a:rPr lang="es-ES" sz="1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legal </a:t>
            </a:r>
            <a:r>
              <a:rPr lang="es-ES" sz="19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frameworks</a:t>
            </a:r>
            <a:r>
              <a:rPr lang="es-ES" sz="1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s-ES" sz="19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educational</a:t>
            </a:r>
            <a:r>
              <a:rPr lang="es-ES" sz="1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9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programs</a:t>
            </a:r>
            <a:r>
              <a:rPr lang="es-ES" sz="1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   </a:t>
            </a:r>
            <a:endParaRPr lang="pl-PL" sz="19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10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s-ES" sz="1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Core </a:t>
            </a:r>
            <a:r>
              <a:rPr lang="es-ES" sz="19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Goal</a:t>
            </a:r>
            <a:r>
              <a:rPr lang="es-ES" sz="1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s-ES" sz="19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Ensuring</a:t>
            </a:r>
            <a:r>
              <a:rPr lang="es-ES" sz="1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9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history</a:t>
            </a:r>
            <a:r>
              <a:rPr lang="es-ES" sz="1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9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</a:t>
            </a:r>
            <a:r>
              <a:rPr lang="es-ES" sz="1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9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</a:t>
            </a:r>
            <a:r>
              <a:rPr lang="es-ES" sz="1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es-ES" sz="19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tool</a:t>
            </a:r>
            <a:r>
              <a:rPr lang="es-ES" sz="1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9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</a:t>
            </a:r>
            <a:r>
              <a:rPr lang="es-ES" sz="1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9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political</a:t>
            </a:r>
            <a:r>
              <a:rPr lang="es-ES" sz="1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9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manipulation</a:t>
            </a:r>
            <a:r>
              <a:rPr lang="es-ES" sz="1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 </a:t>
            </a:r>
            <a:r>
              <a:rPr lang="es-ES" sz="19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fostering</a:t>
            </a:r>
            <a:r>
              <a:rPr lang="es-ES" sz="1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inclusive, </a:t>
            </a:r>
            <a:r>
              <a:rPr lang="es-ES" sz="19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democratic</a:t>
            </a:r>
            <a:r>
              <a:rPr lang="es-ES" sz="1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9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remembrance</a:t>
            </a:r>
            <a:r>
              <a:rPr lang="es-ES" sz="1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   </a:t>
            </a:r>
            <a:endParaRPr lang="pl-PL" sz="19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10000"/>
              </a:lnSpc>
              <a:spcAft>
                <a:spcPts val="800"/>
              </a:spcAft>
              <a:buNone/>
            </a:pPr>
            <a:r>
              <a:rPr lang="es-ES" sz="1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es-ES" sz="19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Key </a:t>
            </a:r>
            <a:r>
              <a:rPr lang="es-ES" sz="1900" b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conventions</a:t>
            </a:r>
            <a:r>
              <a:rPr lang="es-ES" sz="19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  <a:endParaRPr lang="pl-PL" sz="19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10000"/>
              </a:lnSpc>
              <a:spcAft>
                <a:spcPts val="800"/>
              </a:spcAft>
              <a:buNone/>
            </a:pPr>
            <a:r>
              <a:rPr lang="es-ES" sz="1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- </a:t>
            </a:r>
            <a:r>
              <a:rPr lang="es-ES" sz="19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European</a:t>
            </a:r>
            <a:r>
              <a:rPr lang="es-ES" sz="1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Cultural </a:t>
            </a:r>
            <a:r>
              <a:rPr lang="es-ES" sz="19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Convention</a:t>
            </a:r>
            <a:r>
              <a:rPr lang="es-ES" sz="1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(1954)** – Mutual </a:t>
            </a:r>
            <a:r>
              <a:rPr lang="es-ES" sz="19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understanding</a:t>
            </a:r>
            <a:r>
              <a:rPr lang="es-ES" sz="1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s-ES" sz="19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appreciation</a:t>
            </a:r>
            <a:r>
              <a:rPr lang="es-ES" sz="1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9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lang="es-ES" sz="1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9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Europe's</a:t>
            </a:r>
            <a:r>
              <a:rPr lang="es-ES" sz="1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cultural </a:t>
            </a:r>
            <a:r>
              <a:rPr lang="es-ES" sz="19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diversity</a:t>
            </a:r>
            <a:r>
              <a:rPr lang="es-ES" sz="1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pl-PL" sz="19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10000"/>
              </a:lnSpc>
              <a:spcAft>
                <a:spcPts val="800"/>
              </a:spcAft>
              <a:buNone/>
            </a:pPr>
            <a:r>
              <a:rPr lang="es-ES" sz="1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- Faro </a:t>
            </a:r>
            <a:r>
              <a:rPr lang="es-ES" sz="19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Convention</a:t>
            </a:r>
            <a:r>
              <a:rPr lang="es-ES" sz="1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(2005)** – Cultural </a:t>
            </a:r>
            <a:r>
              <a:rPr lang="es-ES" sz="19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heritage</a:t>
            </a:r>
            <a:r>
              <a:rPr lang="es-ES" sz="1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as a </a:t>
            </a:r>
            <a:r>
              <a:rPr lang="es-ES" sz="19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resource</a:t>
            </a:r>
            <a:r>
              <a:rPr lang="es-ES" sz="1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9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</a:t>
            </a:r>
            <a:r>
              <a:rPr lang="es-ES" sz="1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9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democratic</a:t>
            </a:r>
            <a:r>
              <a:rPr lang="es-ES" sz="1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9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values</a:t>
            </a:r>
            <a:r>
              <a:rPr lang="es-ES" sz="1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socio-</a:t>
            </a:r>
            <a:r>
              <a:rPr lang="es-ES" sz="19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economic</a:t>
            </a:r>
            <a:r>
              <a:rPr lang="es-ES" sz="1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9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development</a:t>
            </a:r>
            <a:r>
              <a:rPr lang="es-ES" sz="19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pl-PL" sz="19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10000"/>
              </a:lnSpc>
              <a:spcAft>
                <a:spcPts val="800"/>
              </a:spcAft>
            </a:pPr>
            <a:endParaRPr lang="pl-PL" sz="1100" kern="100" dirty="0">
              <a:effectLst/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endParaRPr lang="pl-PL" sz="1100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EA0F4A6-3CC9-C9E2-BA02-58FA29F7DD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72253" y="6272784"/>
            <a:ext cx="10847495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71163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ymbol zastępczy zawartości 5" descr="Obraz zawierający tekst, tablica, książka, menu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4D3C40F0-5DE4-D8F5-EBE4-E8C83CD1F6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0435" y="0"/>
            <a:ext cx="12369521" cy="6933363"/>
          </a:xfrm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id="{BC338C59-846D-BA86-D0BF-3FA202D396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973172" y="1766352"/>
            <a:ext cx="22474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pl-PL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 </a:t>
            </a:r>
            <a:endParaRPr kumimoji="0" lang="en-GB" altLang="pl-PL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57291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E723207-A781-EC3D-8F20-9C9F9F6E14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1943" y="851698"/>
            <a:ext cx="10702763" cy="5759773"/>
          </a:xfrm>
        </p:spPr>
        <p:txBody>
          <a:bodyPr>
            <a:norm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pl-PL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pl-PL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</a:t>
            </a:r>
            <a:r>
              <a:rPr kumimoji="0" lang="en-GB" altLang="pl-PL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Democracy </a:t>
            </a:r>
            <a:r>
              <a:rPr kumimoji="0" lang="en-GB" altLang="pl-PL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and human rights cannot be taken for granted. They must be actively defended and reinforced."</a:t>
            </a:r>
            <a:r>
              <a:rPr kumimoji="0" lang="en-GB" altLang="pl-PL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kumimoji="0" lang="en-US" altLang="pl-PL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pl-PL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altLang="pl-PL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pl-PL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Today, </a:t>
            </a:r>
            <a:r>
              <a:rPr kumimoji="0" lang="en-GB" altLang="pl-PL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populist and nationalist movements are gaining momentum</a:t>
            </a:r>
            <a:r>
              <a:rPr kumimoji="0" lang="en-GB" altLang="pl-PL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and </a:t>
            </a:r>
            <a:r>
              <a:rPr kumimoji="0" lang="en-GB" altLang="pl-PL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authoritarian narratives are becoming more prevalent</a:t>
            </a:r>
            <a:r>
              <a:rPr kumimoji="0" lang="en-GB" altLang="pl-PL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The </a:t>
            </a:r>
            <a:r>
              <a:rPr kumimoji="0" lang="en-GB" altLang="pl-PL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less we understand history, the more vulnerable we become to repeating its mistakes</a:t>
            </a:r>
            <a:r>
              <a:rPr kumimoji="0" lang="en-GB" altLang="pl-PL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 </a:t>
            </a:r>
            <a:endParaRPr kumimoji="0" lang="pl-PL" altLang="pl-PL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altLang="pl-PL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pl-PL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Educating young people about history </a:t>
            </a:r>
            <a:r>
              <a:rPr kumimoji="0" lang="en-GB" altLang="pl-PL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 not just about the past—it is about the present and the future</a:t>
            </a:r>
            <a:r>
              <a:rPr kumimoji="0" lang="en-GB" altLang="pl-PL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It is about ensuring that future generations are equipped </a:t>
            </a:r>
            <a:r>
              <a:rPr kumimoji="0" lang="en-GB" altLang="pl-PL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recognize injustice, challenge extremism, and uphold democratic values</a:t>
            </a:r>
            <a:r>
              <a:rPr kumimoji="0" lang="en-GB" altLang="pl-PL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 </a:t>
            </a:r>
            <a:endParaRPr kumimoji="0" lang="pl-PL" altLang="pl-PL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altLang="pl-PL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pl-PL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History is not just what happened—it is how we remember and interpret what happened.</a:t>
            </a:r>
            <a:r>
              <a:rPr kumimoji="0" lang="en-GB" altLang="pl-PL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If we fail to teach history </a:t>
            </a:r>
            <a:r>
              <a:rPr kumimoji="0" lang="en-GB" altLang="pl-PL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an inclusive, critical, and </a:t>
            </a:r>
            <a:r>
              <a:rPr kumimoji="0" lang="en-GB" altLang="pl-PL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multiperspective</a:t>
            </a:r>
            <a:r>
              <a:rPr kumimoji="0" lang="en-GB" altLang="pl-PL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way</a:t>
            </a:r>
            <a:r>
              <a:rPr kumimoji="0" lang="en-GB" altLang="pl-PL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we risk erasing voices, distorting facts, and undermining democracy itself. </a:t>
            </a:r>
            <a:endParaRPr kumimoji="0" lang="pl-PL" altLang="pl-PL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altLang="pl-PL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pl-PL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Thank you.</a:t>
            </a:r>
            <a:endParaRPr lang="pl-PL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71356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18E06E4-607B-144B-382B-AD3D06B1EE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3232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19F9BF86-FE94-4517-B97D-026C7515E5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Symbol zastępczy zawartości 4" descr="Obraz zawierający osoba, ubrania, Kończyna, nadgarstek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2B7E06F9-0FBC-FA18-2071-4F7EDBD74A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65" b="2665"/>
          <a:stretch/>
        </p:blipFill>
        <p:spPr>
          <a:xfrm>
            <a:off x="180891" y="-813906"/>
            <a:ext cx="12191979" cy="685799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0AF66B7C-69F6-439C-A508-14C94AF6BA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961948" y="0"/>
            <a:ext cx="7230052" cy="6858000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58000">
                <a:srgbClr val="000000">
                  <a:alpha val="55000"/>
                </a:srgbClr>
              </a:gs>
              <a:gs pos="93000">
                <a:srgbClr val="000000">
                  <a:alpha val="64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E718E433-EEA2-2A5F-AE35-D6629E261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54042" y="525751"/>
            <a:ext cx="5168751" cy="3427867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r">
              <a:lnSpc>
                <a:spcPct val="90000"/>
              </a:lnSpc>
            </a:pPr>
            <a:r>
              <a:rPr lang="en-US" sz="1800" b="1" kern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Education for Democratic Citizenship and Human Rights</a:t>
            </a:r>
            <a:br>
              <a:rPr lang="en-US" sz="1800" b="1" kern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pl-PL" sz="1800" b="1" kern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800" b="1" kern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Civic Education's Aim: To equip young people with critical competencies for democratic engagement.   </a:t>
            </a:r>
            <a:br>
              <a:rPr lang="en-US" sz="1800" b="1" kern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pl-PL" sz="1800" b="1" kern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800" b="1" kern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Essential Skills: Respect for diversity, the ability to engage in intercultural dialogue, and resilience against misinformation.   </a:t>
            </a:r>
            <a:br>
              <a:rPr lang="en-US" sz="1800" b="1" kern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pl-PL" sz="1800" b="1" kern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800" b="1" kern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RFCDC: The Reference Framework of Competences for Democratic Culture (2016).  </a:t>
            </a:r>
            <a:br>
              <a:rPr lang="pl-PL" sz="1800" b="1" kern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1800" b="1" kern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New Space for </a:t>
            </a:r>
            <a:r>
              <a:rPr lang="pl-PL" sz="1800" b="1" kern="1200" dirty="0" err="1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Citizenship</a:t>
            </a:r>
            <a:r>
              <a:rPr lang="pl-PL" sz="1800" b="1" kern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l-PL" sz="1800" b="1" kern="1200" dirty="0" err="1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Education</a:t>
            </a:r>
            <a:r>
              <a:rPr lang="pl-PL" sz="1800" b="1" kern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(2024)</a:t>
            </a:r>
            <a:r>
              <a:rPr lang="en-US" sz="1800" b="1" kern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br>
              <a:rPr lang="en-US" sz="1800" b="1" kern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pl-PL" sz="1800" b="1" kern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800" b="1" kern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Emphasis: Includes knowledge and critical understanding of oneself, society, and the wider world.   </a:t>
            </a:r>
            <a:br>
              <a:rPr lang="en-US" sz="1800" b="1" kern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en-US" sz="1800" b="1" kern="1200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7CC2FE6-3AD0-4131-B4BC-1F4D65E25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0438376" y="4861206"/>
            <a:ext cx="978862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97534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60F1CB2-3411-BB94-602D-BBED829500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18E06E4-607B-144B-382B-AD3D06B1EE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3232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19F9BF86-FE94-4517-B97D-026C7515E5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randview Display"/>
              <a:ea typeface="+mn-ea"/>
              <a:cs typeface="+mn-cs"/>
            </a:endParaRP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E4C04E3D-B608-6025-92CF-8BDC795719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677" y="335328"/>
            <a:ext cx="4399534" cy="5939118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2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Safeguarding Cultural Heritage: A Pillar of Democracy</a:t>
            </a:r>
            <a:br>
              <a:rPr lang="pl-PL" sz="22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US" sz="2200" b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pl-PL" sz="2200" b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200" b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Central Role: Cultural heritage education is fundamental in constructing democratic and cohesive societies.  </a:t>
            </a:r>
            <a:br>
              <a:rPr lang="pl-PL" sz="2200" b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200" b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br>
              <a:rPr lang="en-US" sz="2200" b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200" b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European Identity: Defined by a mosaic of perspectives, reflecting the continent's rich cultural diversity.   </a:t>
            </a:r>
            <a:br>
              <a:rPr lang="en-US" sz="2200" b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pl-PL" sz="2200" b="0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200" b="0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Moving </a:t>
            </a:r>
            <a:r>
              <a:rPr lang="en-US" sz="2200" b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beyond a singular historical narrative.   </a:t>
            </a:r>
            <a:br>
              <a:rPr lang="en-US" sz="2200" b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US" sz="1700" b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en-US" sz="1700" b="1" kern="12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Symbol zastępczy zawartości 4" descr="Obraz zawierający tekst, budynek, Drapacz chmur, zrzut ekranu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1A05453E-B279-EDB2-E6AE-92F5520A3B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0" r="3796"/>
          <a:stretch/>
        </p:blipFill>
        <p:spPr>
          <a:xfrm>
            <a:off x="4728887" y="228971"/>
            <a:ext cx="6973019" cy="5596128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CC73A33-65FF-41A9-A3B0-006753CD10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5215128" y="6274446"/>
            <a:ext cx="697687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76949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18E06E4-607B-144B-382B-AD3D06B1EE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3232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19F9BF86-FE94-4517-B97D-026C7515E5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29667F12-2957-406C-490C-C88631549F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7528" y="1032764"/>
            <a:ext cx="4308672" cy="3770348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2200" b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Overcoming Challenges: </a:t>
            </a:r>
            <a:br>
              <a:rPr lang="pl-PL" sz="2200" b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pl-PL" sz="2200" b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200" b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Delivering Quality History Education</a:t>
            </a:r>
            <a:br>
              <a:rPr lang="en-US" sz="2200" b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pl-PL" sz="2200" b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200" b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Key Obstacles: </a:t>
            </a:r>
            <a:br>
              <a:rPr lang="pl-PL" sz="2200" b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200" b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Overloaded curricula, entrenched traditional teaching practices, and highly centralized education systems.   </a:t>
            </a:r>
            <a:br>
              <a:rPr lang="en-US" sz="2200" b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pl-PL" sz="2200" b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2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Result: </a:t>
            </a:r>
            <a:br>
              <a:rPr lang="pl-PL" sz="2200" b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200" b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These challenges can hinder the effective delivery of quality history education in schools.   </a:t>
            </a:r>
            <a:br>
              <a:rPr lang="en-US" sz="2200" b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US" sz="1900" b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en-US" sz="1900" b="1" kern="12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C74C595A-4768-E5FD-F1C9-6235B90B605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1056"/>
          <a:stretch/>
        </p:blipFill>
        <p:spPr>
          <a:xfrm>
            <a:off x="20" y="10"/>
            <a:ext cx="6931132" cy="6857990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CA391F1-4B2C-521B-F6A5-52C74B3034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675848" y="4711579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66378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18E06E4-607B-144B-382B-AD3D06B1EE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3232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19F9BF86-FE94-4517-B97D-026C7515E5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FEFD6B8E-F834-42FB-4C28-56E07364F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573" y="1371599"/>
            <a:ext cx="4712198" cy="4018731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90000"/>
              </a:lnSpc>
            </a:pPr>
            <a:r>
              <a:rPr lang="en-US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Contemporary Challenge: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Threats to Historical Integrity</a:t>
            </a:r>
            <a:br>
              <a:rPr lang="en-US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pl-PL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Current Threats: The </a:t>
            </a:r>
            <a:r>
              <a:rPr lang="en-US" sz="1800" b="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resurgence of nationalism, the distortion of historical narratives</a:t>
            </a:r>
            <a:r>
              <a:rPr lang="en-US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and the pervasive spread of misinformation.   </a:t>
            </a:r>
            <a:br>
              <a:rPr lang="en-US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pl-PL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Critical Need: History education must embrace a </a:t>
            </a:r>
            <a:r>
              <a:rPr lang="en-US" sz="1800" b="0" i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multiperspective</a:t>
            </a:r>
            <a:r>
              <a:rPr lang="en-US" sz="1800" b="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approach</a:t>
            </a:r>
            <a:r>
              <a:rPr lang="en-US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   </a:t>
            </a:r>
            <a:br>
              <a:rPr lang="en-US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pl-PL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Emphasis: Incorporating </a:t>
            </a:r>
            <a:r>
              <a:rPr lang="en-US" sz="1800" b="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diverse viewpoints </a:t>
            </a:r>
            <a:r>
              <a:rPr lang="en-US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 essential for a richer, more nuanced understanding of the past.   </a:t>
            </a:r>
            <a:br>
              <a:rPr lang="en-US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en-US" sz="1800" b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CED01B4-40F2-4CAE-8062-1D4CE8454C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2835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Symbol zastępczy zawartości 4" descr="Obraz zawierający tekst, zrzut ekranu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482C31BF-9196-AF1B-B57C-31DD0E60601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284" y="1371598"/>
            <a:ext cx="6044609" cy="4018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1606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18E06E4-607B-144B-382B-AD3D06B1EE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3232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19F9BF86-FE94-4517-B97D-026C7515E5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6CB5B71D-72E7-B899-24FD-C62310BB1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573" y="1371600"/>
            <a:ext cx="5332898" cy="4455394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Multiperspectivity</a:t>
            </a:r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A Cornerstone of History Education</a:t>
            </a:r>
            <a:b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pl-P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6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Council of Europe's Stance: Advocating history teaching that is critical and pluralistic.   </a:t>
            </a:r>
            <a:br>
              <a:rPr lang="pl-PL" sz="16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Observatory</a:t>
            </a:r>
            <a:r>
              <a:rPr lang="pl-P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of </a:t>
            </a:r>
            <a:r>
              <a:rPr lang="pl-PL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History</a:t>
            </a:r>
            <a:r>
              <a:rPr lang="pl-P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l-PL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Teaching</a:t>
            </a:r>
            <a:br>
              <a:rPr lang="en-US" sz="16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pl-PL" sz="16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6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Core Question: Why is </a:t>
            </a:r>
            <a:r>
              <a:rPr lang="en-US" sz="16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multiperspectivity</a:t>
            </a:r>
            <a:r>
              <a:rPr lang="en-US" sz="16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so crucial?   </a:t>
            </a:r>
            <a:br>
              <a:rPr lang="en-US" sz="16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Teaching history from a single perspective risks perpetuating biases and omitting essential narratives.   </a:t>
            </a:r>
            <a:b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en-US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CED01B4-40F2-4CAE-8062-1D4CE8454C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2835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Symbol zastępczy zawartości 8" descr="Obraz zawierający na wolnym powietrzu, budynek, ubrania, osoba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54E0E99A-4AF1-3571-0E59-205F3402351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335" y="1371599"/>
            <a:ext cx="4460281" cy="3547871"/>
          </a:xfrm>
        </p:spPr>
      </p:pic>
    </p:spTree>
    <p:extLst>
      <p:ext uri="{BB962C8B-B14F-4D97-AF65-F5344CB8AC3E}">
        <p14:creationId xmlns:p14="http://schemas.microsoft.com/office/powerpoint/2010/main" val="4697327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18E06E4-607B-144B-382B-AD3D06B1EE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3232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19F9BF86-FE94-4517-B97D-026C7515E5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1A1A2CA4-0C35-8659-1E4D-880FC3554F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0314" y="291403"/>
            <a:ext cx="4777417" cy="5284528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Teaching Memory and Difficult Pasts:</a:t>
            </a:r>
            <a:r>
              <a:rPr lang="en-US" sz="20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Confronting Traumatic Histories</a:t>
            </a:r>
            <a:br>
              <a:rPr lang="en-US" sz="20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pl-PL" sz="20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Challenge: Teaching about deeply traumatic events such as the Holocaust, Franco’s dictatorship, or the Srebrenica genocide.   </a:t>
            </a:r>
            <a:br>
              <a:rPr lang="en-US" sz="20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pl-PL" sz="20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Solution: 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Employing multiple historical perspectives </a:t>
            </a:r>
            <a:r>
              <a:rPr lang="en-US" sz="20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within a human rights and democracy framework.   </a:t>
            </a:r>
            <a:br>
              <a:rPr lang="en-US" sz="20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pl-PL" sz="20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Outcome: This approach empowers individuals to 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evaluate historical events constructively and openly and cultivates the competencies necessary for democratic citizenship.   </a:t>
            </a:r>
            <a:br>
              <a:rPr lang="en-US" sz="20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US" sz="20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en-US" sz="2000" b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Symbol zastępczy zawartości 4" descr="Obraz zawierający na wolnym powietrzu, ludzie, drzewo, grupa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9FFD97A6-9E2B-6A53-8991-602FA0A264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442" y="809596"/>
            <a:ext cx="6507082" cy="5284527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7534CB3-4CA5-DDD2-D519-C4A714A689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716943" y="3999192"/>
            <a:ext cx="54864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09871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744CAA32-F237-419C-A2DD-43C28D920D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A183716D-6FA1-A9BF-4C3A-7247EF6F74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5490" y="251212"/>
            <a:ext cx="10385515" cy="6105138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s-E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Preventing</a:t>
            </a:r>
            <a:r>
              <a:rPr lang="es-E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Historical</a:t>
            </a:r>
            <a:r>
              <a:rPr lang="es-E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Distortion</a:t>
            </a:r>
            <a:r>
              <a:rPr lang="es-E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s-E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Ensuring</a:t>
            </a:r>
            <a:r>
              <a:rPr lang="es-E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Accuracy</a:t>
            </a:r>
            <a:r>
              <a:rPr lang="es-E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2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and Empath</a:t>
            </a:r>
            <a:r>
              <a:rPr lang="en-US" sz="22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</a:t>
            </a:r>
            <a:br>
              <a:rPr lang="en-US" sz="22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US" sz="22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US" sz="22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US" sz="2200" b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s-ES" sz="22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Crucial </a:t>
            </a:r>
            <a:r>
              <a:rPr lang="es-E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Goal</a:t>
            </a:r>
            <a:r>
              <a:rPr lang="es-E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s-ES" sz="22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Preventing</a:t>
            </a:r>
            <a:r>
              <a:rPr lang="es-ES" sz="22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2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historical</a:t>
            </a:r>
            <a:r>
              <a:rPr lang="es-ES" sz="22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2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denialism</a:t>
            </a:r>
            <a:r>
              <a:rPr lang="es-ES" sz="22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s-ES" sz="22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distortion</a:t>
            </a:r>
            <a:r>
              <a:rPr lang="es-ES" sz="2200" b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   </a:t>
            </a:r>
            <a:br>
              <a:rPr lang="en-US" sz="2200" b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US" sz="2200" b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pl-PL" sz="22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s-E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Didactic</a:t>
            </a:r>
            <a:r>
              <a:rPr lang="es-E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Approach</a:t>
            </a:r>
            <a:r>
              <a:rPr lang="es-ES" sz="22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s-ES" sz="22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Memory</a:t>
            </a:r>
            <a:r>
              <a:rPr lang="es-ES" sz="22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2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should</a:t>
            </a:r>
            <a:r>
              <a:rPr lang="es-ES" sz="22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2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</a:t>
            </a:r>
            <a:r>
              <a:rPr lang="es-ES" sz="22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be </a:t>
            </a:r>
            <a:r>
              <a:rPr lang="es-ES" sz="22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merely</a:t>
            </a:r>
            <a:r>
              <a:rPr lang="es-ES" sz="22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2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explained</a:t>
            </a:r>
            <a:r>
              <a:rPr lang="es-ES" sz="22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2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but</a:t>
            </a:r>
            <a:r>
              <a:rPr lang="es-ES" sz="22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2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actively</a:t>
            </a:r>
            <a:r>
              <a:rPr lang="es-ES" sz="22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2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explored</a:t>
            </a:r>
            <a:r>
              <a:rPr lang="es-ES" sz="22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s-ES" sz="22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questioned</a:t>
            </a:r>
            <a:r>
              <a:rPr lang="es-ES" sz="22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s-ES" sz="22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analyzed</a:t>
            </a:r>
            <a:r>
              <a:rPr lang="es-ES" sz="22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and </a:t>
            </a:r>
            <a:r>
              <a:rPr lang="es-ES" sz="22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ultimately</a:t>
            </a:r>
            <a:r>
              <a:rPr lang="es-ES" sz="22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2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constructed</a:t>
            </a:r>
            <a:r>
              <a:rPr lang="es-ES" sz="2200" b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   </a:t>
            </a:r>
            <a:br>
              <a:rPr lang="en-US" sz="2200" b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US" sz="2200" b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pl-PL" sz="22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s-E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Essential</a:t>
            </a:r>
            <a:r>
              <a:rPr lang="es-E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Elements</a:t>
            </a:r>
            <a:r>
              <a:rPr lang="es-ES" sz="22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s-ES" sz="22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Multiperspectivity</a:t>
            </a:r>
            <a:r>
              <a:rPr lang="es-ES" sz="22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a </a:t>
            </a:r>
            <a:r>
              <a:rPr lang="es-ES" sz="22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participatory</a:t>
            </a:r>
            <a:r>
              <a:rPr lang="es-ES" sz="22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2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approach</a:t>
            </a:r>
            <a:r>
              <a:rPr lang="es-ES" sz="22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in </a:t>
            </a:r>
            <a:r>
              <a:rPr lang="es-ES" sz="22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lang="es-ES" sz="22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2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classroom</a:t>
            </a:r>
            <a:r>
              <a:rPr lang="es-ES" sz="22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s-ES" sz="22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fostering</a:t>
            </a:r>
            <a:r>
              <a:rPr lang="es-ES" sz="22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2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constant</a:t>
            </a:r>
            <a:r>
              <a:rPr lang="es-ES" sz="22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2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interaction</a:t>
            </a:r>
            <a:r>
              <a:rPr lang="es-ES" sz="22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2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with</a:t>
            </a:r>
            <a:r>
              <a:rPr lang="es-ES" sz="22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2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students</a:t>
            </a:r>
            <a:r>
              <a:rPr lang="es-ES" sz="2200" b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   </a:t>
            </a:r>
            <a:br>
              <a:rPr lang="en-US" sz="2200" b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US" sz="2200" b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pl-PL" sz="22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s-E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Another</a:t>
            </a:r>
            <a:r>
              <a:rPr lang="es-E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Key </a:t>
            </a:r>
            <a:r>
              <a:rPr lang="es-E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Goal</a:t>
            </a:r>
            <a:r>
              <a:rPr lang="es-E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s-ES" sz="22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Cultivating</a:t>
            </a:r>
            <a:r>
              <a:rPr lang="es-ES" sz="22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2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empathy</a:t>
            </a:r>
            <a:r>
              <a:rPr lang="es-ES" sz="22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s-ES" sz="22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historical</a:t>
            </a:r>
            <a:r>
              <a:rPr lang="es-ES" sz="22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2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justice</a:t>
            </a:r>
            <a:r>
              <a:rPr lang="es-ES" sz="2200" b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   </a:t>
            </a:r>
            <a:br>
              <a:rPr lang="en-US" sz="2200" b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pl-PL" sz="22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s-ES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Emphasis</a:t>
            </a:r>
            <a:r>
              <a:rPr lang="es-E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es-ES" sz="22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2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Recognizing</a:t>
            </a:r>
            <a:r>
              <a:rPr lang="es-ES" sz="22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2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that</a:t>
            </a:r>
            <a:r>
              <a:rPr lang="es-ES" sz="22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2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academic</a:t>
            </a:r>
            <a:r>
              <a:rPr lang="es-ES" sz="22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2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history</a:t>
            </a:r>
            <a:r>
              <a:rPr lang="es-ES" sz="22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2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</a:t>
            </a:r>
            <a:r>
              <a:rPr lang="es-ES" sz="22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2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</a:t>
            </a:r>
            <a:r>
              <a:rPr lang="es-ES" sz="22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2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</a:t>
            </a:r>
            <a:r>
              <a:rPr lang="es-ES" sz="22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2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exact</a:t>
            </a:r>
            <a:r>
              <a:rPr lang="es-ES" sz="22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2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science</a:t>
            </a:r>
            <a:r>
              <a:rPr lang="es-ES" sz="22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s-ES" sz="22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</a:t>
            </a:r>
            <a:r>
              <a:rPr lang="es-ES" sz="22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2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shaped</a:t>
            </a:r>
            <a:r>
              <a:rPr lang="es-ES" sz="22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by </a:t>
            </a:r>
            <a:r>
              <a:rPr lang="es-ES" sz="22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historians</a:t>
            </a:r>
            <a:r>
              <a:rPr lang="es-ES" sz="22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' </a:t>
            </a:r>
            <a:r>
              <a:rPr lang="es-ES" sz="22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research</a:t>
            </a:r>
            <a:r>
              <a:rPr lang="es-ES" sz="22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s-ES" sz="22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references</a:t>
            </a:r>
            <a:r>
              <a:rPr lang="es-ES" sz="22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and cultural </a:t>
            </a:r>
            <a:r>
              <a:rPr lang="es-ES" sz="2200" b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experiences</a:t>
            </a:r>
            <a:r>
              <a:rPr lang="es-ES" sz="22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   </a:t>
            </a:r>
            <a:br>
              <a:rPr lang="pl-PL" sz="22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pl-PL" sz="9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pl-PL" sz="900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2C7985C-B0C3-CC50-E86A-B5EBA40E01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-1" y="6359240"/>
            <a:ext cx="82296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021306"/>
      </p:ext>
    </p:extLst>
  </p:cSld>
  <p:clrMapOvr>
    <a:masterClrMapping/>
  </p:clrMapOvr>
</p:sld>
</file>

<file path=ppt/theme/theme1.xml><?xml version="1.0" encoding="utf-8"?>
<a:theme xmlns:a="http://schemas.openxmlformats.org/drawingml/2006/main" name="DashVTI">
  <a:themeElements>
    <a:clrScheme name="Custom 6">
      <a:dk1>
        <a:sysClr val="windowText" lastClr="000000"/>
      </a:dk1>
      <a:lt1>
        <a:sysClr val="window" lastClr="FFFFFF"/>
      </a:lt1>
      <a:dk2>
        <a:srgbClr val="0D1C3B"/>
      </a:dk2>
      <a:lt2>
        <a:srgbClr val="F5F2F9"/>
      </a:lt2>
      <a:accent1>
        <a:srgbClr val="1973EB"/>
      </a:accent1>
      <a:accent2>
        <a:srgbClr val="25C8A2"/>
      </a:accent2>
      <a:accent3>
        <a:srgbClr val="BF8ED1"/>
      </a:accent3>
      <a:accent4>
        <a:srgbClr val="FE733C"/>
      </a:accent4>
      <a:accent5>
        <a:srgbClr val="FE5A5A"/>
      </a:accent5>
      <a:accent6>
        <a:srgbClr val="1AC16E"/>
      </a:accent6>
      <a:hlink>
        <a:srgbClr val="1AC16E"/>
      </a:hlink>
      <a:folHlink>
        <a:srgbClr val="00B0F0"/>
      </a:folHlink>
    </a:clrScheme>
    <a:fontScheme name="grandview display">
      <a:majorFont>
        <a:latin typeface="Grandview Display"/>
        <a:ea typeface=""/>
        <a:cs typeface=""/>
      </a:majorFont>
      <a:minorFont>
        <a:latin typeface="Grandview Displa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shVTI" id="{0A75137F-CDEB-4E94-A788-9D255EBE1B91}" vid="{DE9A6A09-5855-45A3-8E99-4290ED24057C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2169</Words>
  <Application>Microsoft Office PowerPoint</Application>
  <PresentationFormat>Panorámica</PresentationFormat>
  <Paragraphs>87</Paragraphs>
  <Slides>21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22" baseType="lpstr">
      <vt:lpstr>DashVTI</vt:lpstr>
      <vt:lpstr>Multiperspectivity in History Education and Remembrance for Democratic Citizenship   The Imperative of Inclusive History Education in Safeguarding Democratic Values </vt:lpstr>
      <vt:lpstr>Council of Europe and Cultural Heritage</vt:lpstr>
      <vt:lpstr>Education for Democratic Citizenship and Human Rights  Civic Education's Aim: To equip young people with critical competencies for democratic engagement.     Essential Skills: Respect for diversity, the ability to engage in intercultural dialogue, and resilience against misinformation.     The RFCDC: The Reference Framework of Competences for Democratic Culture (2016).   The New Space for Citizenship Education (2024)   Emphasis: Includes knowledge and critical understanding of oneself, society, and the wider world.    </vt:lpstr>
      <vt:lpstr>Safeguarding Cultural Heritage: A Pillar of Democracy   Central Role: Cultural heritage education is fundamental in constructing democratic and cohesive societies.     European Identity: Defined by a mosaic of perspectives, reflecting the continent's rich cultural diversity.     Moving beyond a singular historical narrative.     </vt:lpstr>
      <vt:lpstr>Overcoming Challenges:   Delivering Quality History Education  Key Obstacles:  Overloaded curricula, entrenched traditional teaching practices, and highly centralized education systems.     Result:  These challenges can hinder the effective delivery of quality history education in schools.     </vt:lpstr>
      <vt:lpstr>The Contemporary Challenge: Threats to Historical Integrity  Current Threats: The resurgence of nationalism, the distortion of historical narratives, and the pervasive spread of misinformation.     The Critical Need: History education must embrace a multiperspective approach.     Emphasis: Incorporating diverse viewpoints is essential for a richer, more nuanced understanding of the past.    </vt:lpstr>
      <vt:lpstr>Multiperspectivity: A Cornerstone of History Education  The Council of Europe's Stance: Advocating history teaching that is critical and pluralistic.    Observatory of History Teaching  Core Question: Why is multiperspectivity so crucial?    Teaching history from a single perspective risks perpetuating biases and omitting essential narratives.    </vt:lpstr>
      <vt:lpstr>Teaching Memory and Difficult Pasts: Confronting Traumatic Histories  The Challenge: Teaching about deeply traumatic events such as the Holocaust, Franco’s dictatorship, or the Srebrenica genocide.     The Solution: Employing multiple historical perspectives within a human rights and democracy framework.     Outcome: This approach empowers individuals to evaluate historical events constructively and openly and cultivates the competencies necessary for democratic citizenship.     </vt:lpstr>
      <vt:lpstr>Preventing Historical Distortion: Ensuring Accuracy and Empathy    Crucial Goal: Preventing historical denialism and distortion.      Didactic Approach: Memory should not be merely explained but actively explored, questioned, analyzed, and ultimately constructed.      Essential Elements: Multiperspectivity and a participatory approach in the classroom, fostering constant interaction with students.      Another Key Goal: Cultivating empathy and historical justice.     Emphasis: Recognizing that academic history is not an exact science and is shaped by historians' research, references, and cultural experiences.     </vt:lpstr>
      <vt:lpstr>Presentación de PowerPoint</vt:lpstr>
      <vt:lpstr>Bridging the Gap: Formal and Non-Formal Education  Beyond Textbooks: History education should extend beyond traditional textbooks.     Fostering Openness: Encouraging openness to cultural otherness, diverse beliefs, worldviews, and practices.     Call to Action: The Parliamentary Assembly of the Council of Europe (PACE) urges member states to bridge the gap between formal and non-formal education.      Methods: Utilizing remembrance sites, museums, cultural routes, and promoting dialogue about history.    </vt:lpstr>
      <vt:lpstr>The Crucial Role of Museums, Memory Sites, and Cultural Routes  Key Stakeholders: Museums, memory sites, and cultural routes are essential in history education.    Examples:  Sites of Remembrance: Holocaust sites, Srebrenica Memorial and Cemetery, mass graves from the Spanish Civil War.    Museums  Cultural Routes: Liberation Route Europe, European Jewish Heritage Route  European Network Remembrance and Solidarity (ENRS).     Impact: These initiatives enrich history education by providing immersive and emotional experiences, making history more accessible and relevant to the public.    </vt:lpstr>
      <vt:lpstr>The Council of Europe Museum Prize:   Celebrating Democratic Values This prize acknowledges museums that significantly contribute to promoting democratic values and human rights.    Emphasis: Recognizing the power of museums in shaping a democratic perspective.    </vt:lpstr>
      <vt:lpstr>Presentación de PowerPoint</vt:lpstr>
      <vt:lpstr>Remembrance and Education in Spain: Navigating a Complex Past Historical Context: The Spanish Civil War (1936-1939) and Franco's Dictatorship (1939-1975) left deep scars on Spanish society.    Past Practices: For decades, Spain's recent history was taught in a limited manner, often avoiding sensitive and contentious topics.     Educational Reform (2006):  A new curriculum introduced a subject called "Education for Citizenship and Human Rights".    Subsequent Change (2013): This subject was later suppressed as a full school subject.    Organic Law on Education 3/2020: Emphasizes the need for a deep understanding of Spain's democratic history.    Current Measures: Implementation of a new area of "Civic and Ethical Values" and a reshaping of history teaching.      The Democratic Memory Law: Acknowledging the Past Purpose: The Democratic Memory Law (2022) aims to recover historical truth and provide recognition for the victims of Franco's regime.    Emphasis: Legislation is essential for incorporating curriculum in schools and restoring dignity to victims.    Image: A memorial dedicated to the victims </vt:lpstr>
      <vt:lpstr>Presentación de PowerPoint</vt:lpstr>
      <vt:lpstr>Presentación de PowerPoint</vt:lpstr>
      <vt:lpstr>Current Challenges and Democratic Values:  - Rise of misinformation and extremist ideologies threatening democratic values. - Critical history education needed   Teaching sensitive pasts to build awareness. </vt:lpstr>
      <vt:lpstr>Conclusion: Strengthening History Education for Democracy - Education for Democratic Citizenship should be compulsory across formal and non-formal learning. - History education must prioritize multiperspectivity, critical thinking, and democratic engagement. - Museums and remembrance sites should be integrated into education to reinforce democratic culture. - Democracy and human rights must be actively defended and taught.  </vt:lpstr>
      <vt:lpstr> 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Multiperspectivity in History Education and Remembrance for Democratic Citizenship   The Imperative of Inclusive History Education in Safeguarding Democratic Values </dc:title>
  <dc:creator>Anna Wachowiak</dc:creator>
  <cp:lastModifiedBy>Maria Luz Martínez Seijo</cp:lastModifiedBy>
  <cp:revision>8</cp:revision>
  <dcterms:created xsi:type="dcterms:W3CDTF">2025-04-12T08:52:09Z</dcterms:created>
  <dcterms:modified xsi:type="dcterms:W3CDTF">2025-06-12T13:00:57Z</dcterms:modified>
</cp:coreProperties>
</file>