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46" r:id="rId5"/>
    <p:sldMasterId id="2147483749" r:id="rId6"/>
    <p:sldMasterId id="2147483931" r:id="rId7"/>
  </p:sldMasterIdLst>
  <p:notesMasterIdLst>
    <p:notesMasterId r:id="rId29"/>
  </p:notesMasterIdLst>
  <p:handoutMasterIdLst>
    <p:handoutMasterId r:id="rId30"/>
  </p:handoutMasterIdLst>
  <p:sldIdLst>
    <p:sldId id="3858" r:id="rId8"/>
    <p:sldId id="290" r:id="rId9"/>
    <p:sldId id="3874" r:id="rId10"/>
    <p:sldId id="375" r:id="rId11"/>
    <p:sldId id="3881" r:id="rId12"/>
    <p:sldId id="3872" r:id="rId13"/>
    <p:sldId id="2147481785" r:id="rId14"/>
    <p:sldId id="2147481790" r:id="rId15"/>
    <p:sldId id="2147481799" r:id="rId16"/>
    <p:sldId id="2147481796" r:id="rId17"/>
    <p:sldId id="2147481800" r:id="rId18"/>
    <p:sldId id="370" r:id="rId19"/>
    <p:sldId id="3886" r:id="rId20"/>
    <p:sldId id="3839" r:id="rId21"/>
    <p:sldId id="3875" r:id="rId22"/>
    <p:sldId id="3779" r:id="rId23"/>
    <p:sldId id="314" r:id="rId24"/>
    <p:sldId id="3783" r:id="rId25"/>
    <p:sldId id="3791" r:id="rId26"/>
    <p:sldId id="365" r:id="rId27"/>
    <p:sldId id="3864" r:id="rId28"/>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37E783-24C9-4D28-9381-68FC0789B7F2}">
          <p14:sldIdLst>
            <p14:sldId id="3858"/>
            <p14:sldId id="290"/>
            <p14:sldId id="3874"/>
            <p14:sldId id="375"/>
            <p14:sldId id="3881"/>
            <p14:sldId id="3872"/>
            <p14:sldId id="2147481785"/>
            <p14:sldId id="2147481790"/>
            <p14:sldId id="2147481799"/>
            <p14:sldId id="2147481796"/>
            <p14:sldId id="2147481800"/>
            <p14:sldId id="370"/>
            <p14:sldId id="3886"/>
            <p14:sldId id="3839"/>
            <p14:sldId id="3875"/>
            <p14:sldId id="3779"/>
            <p14:sldId id="314"/>
            <p14:sldId id="3783"/>
            <p14:sldId id="3791"/>
            <p14:sldId id="365"/>
            <p14:sldId id="3864"/>
          </p14:sldIdLst>
        </p14:section>
        <p14:section name="Untitled Section" id="{309A3C75-B650-4A5C-9295-84E67E42C45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2554BA-61D2-0361-52CA-7489820EB2BF}" name="A.E. Hall" initials="AH" userId="S::aeh75@cam.ac.uk::4704436f-f5c0-4239-83dd-8d743f9173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D6D"/>
    <a:srgbClr val="CEB9D8"/>
    <a:srgbClr val="9999FF"/>
    <a:srgbClr val="000000"/>
    <a:srgbClr val="F0806B"/>
    <a:srgbClr val="008080"/>
    <a:srgbClr val="00CC99"/>
    <a:srgbClr val="080808"/>
    <a:srgbClr val="1A5363"/>
    <a:srgbClr val="C5D9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924" autoAdjust="0"/>
    <p:restoredTop sz="49258" autoAdjust="0"/>
  </p:normalViewPr>
  <p:slideViewPr>
    <p:cSldViewPr snapToGrid="0">
      <p:cViewPr varScale="1">
        <p:scale>
          <a:sx n="29" d="100"/>
          <a:sy n="29" d="100"/>
        </p:scale>
        <p:origin x="1124" y="32"/>
      </p:cViewPr>
      <p:guideLst>
        <p:guide orient="horz" pos="2160"/>
        <p:guide pos="3840"/>
      </p:guideLst>
    </p:cSldViewPr>
  </p:slideViewPr>
  <p:notesTextViewPr>
    <p:cViewPr>
      <p:scale>
        <a:sx n="125" d="100"/>
        <a:sy n="125" d="100"/>
      </p:scale>
      <p:origin x="0" y="0"/>
    </p:cViewPr>
  </p:notesTextViewPr>
  <p:notesViewPr>
    <p:cSldViewPr snapToGrid="0">
      <p:cViewPr varScale="1">
        <p:scale>
          <a:sx n="77" d="100"/>
          <a:sy n="77" d="100"/>
        </p:scale>
        <p:origin x="5952" y="114"/>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m809\Downloads\779a3c47-e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m809\Downloads\779a3c47-en.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rgbClr val="512D6D"/>
                </a:solidFill>
                <a:latin typeface="+mn-lt"/>
                <a:ea typeface="+mn-ea"/>
                <a:cs typeface="+mn-cs"/>
              </a:defRPr>
            </a:pPr>
            <a:r>
              <a:rPr lang="en-US">
                <a:solidFill>
                  <a:srgbClr val="512D6D"/>
                </a:solidFill>
              </a:rPr>
              <a:t>Mortality from preventable causes</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rgbClr val="512D6D"/>
              </a:solidFill>
              <a:latin typeface="+mn-lt"/>
              <a:ea typeface="+mn-ea"/>
              <a:cs typeface="+mn-cs"/>
            </a:defRPr>
          </a:pPr>
          <a:endParaRPr lang="en-US"/>
        </a:p>
      </c:txPr>
    </c:title>
    <c:autoTitleDeleted val="0"/>
    <c:plotArea>
      <c:layout/>
      <c:barChart>
        <c:barDir val="bar"/>
        <c:grouping val="stacked"/>
        <c:varyColors val="0"/>
        <c:ser>
          <c:idx val="0"/>
          <c:order val="0"/>
          <c:tx>
            <c:strRef>
              <c:f>Sheet1!$A$31:$B$31</c:f>
              <c:strCache>
                <c:ptCount val="1"/>
                <c:pt idx="0">
                  <c:v>Mortality from preventable causes</c:v>
                </c:pt>
              </c:strCache>
            </c:strRef>
          </c:tx>
          <c:spPr>
            <a:solidFill>
              <a:srgbClr val="CEB9D8"/>
            </a:solidFill>
            <a:ln w="9525" cap="flat" cmpd="sng" algn="ctr">
              <a:solidFill>
                <a:srgbClr val="CEB9D8"/>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Sheet1!$A$32:$A$62</c:f>
              <c:strCache>
                <c:ptCount val="31"/>
                <c:pt idx="0">
                  <c:v>Latvia</c:v>
                </c:pt>
                <c:pt idx="1">
                  <c:v>Lithuania</c:v>
                </c:pt>
                <c:pt idx="2">
                  <c:v>Hungary¹</c:v>
                </c:pt>
                <c:pt idx="3">
                  <c:v>Bulgaria</c:v>
                </c:pt>
                <c:pt idx="4">
                  <c:v>Estonia</c:v>
                </c:pt>
                <c:pt idx="5">
                  <c:v>Romania¹</c:v>
                </c:pt>
                <c:pt idx="6">
                  <c:v>Czechia</c:v>
                </c:pt>
                <c:pt idx="7">
                  <c:v>Poland</c:v>
                </c:pt>
                <c:pt idx="8">
                  <c:v>Croatia</c:v>
                </c:pt>
                <c:pt idx="9">
                  <c:v>Slovak Republic¹</c:v>
                </c:pt>
                <c:pt idx="10">
                  <c:v>Slovenia</c:v>
                </c:pt>
                <c:pt idx="11">
                  <c:v>OECD38</c:v>
                </c:pt>
                <c:pt idx="12">
                  <c:v>United Kingdom</c:v>
                </c:pt>
                <c:pt idx="13">
                  <c:v>Austria</c:v>
                </c:pt>
                <c:pt idx="14">
                  <c:v>Finland</c:v>
                </c:pt>
                <c:pt idx="15">
                  <c:v>Germany</c:v>
                </c:pt>
                <c:pt idx="16">
                  <c:v>Greece</c:v>
                </c:pt>
                <c:pt idx="17">
                  <c:v>Türkiye¹</c:v>
                </c:pt>
                <c:pt idx="18">
                  <c:v>Belgium¹</c:v>
                </c:pt>
                <c:pt idx="19">
                  <c:v>Denmark</c:v>
                </c:pt>
                <c:pt idx="20">
                  <c:v>Portugal¹</c:v>
                </c:pt>
                <c:pt idx="21">
                  <c:v>Netherlands</c:v>
                </c:pt>
                <c:pt idx="22">
                  <c:v>Spain</c:v>
                </c:pt>
                <c:pt idx="23">
                  <c:v>France¹</c:v>
                </c:pt>
                <c:pt idx="24">
                  <c:v>Ireland¹</c:v>
                </c:pt>
                <c:pt idx="25">
                  <c:v>Norway¹</c:v>
                </c:pt>
                <c:pt idx="26">
                  <c:v>Luxembourg</c:v>
                </c:pt>
                <c:pt idx="27">
                  <c:v>Sweden</c:v>
                </c:pt>
                <c:pt idx="28">
                  <c:v>Switzerland</c:v>
                </c:pt>
                <c:pt idx="29">
                  <c:v>Iceland</c:v>
                </c:pt>
                <c:pt idx="30">
                  <c:v>Italy¹</c:v>
                </c:pt>
              </c:strCache>
            </c:strRef>
          </c:cat>
          <c:val>
            <c:numRef>
              <c:f>Sheet1!$B$32:$B$62</c:f>
              <c:numCache>
                <c:formatCode>General</c:formatCode>
                <c:ptCount val="31"/>
                <c:pt idx="0">
                  <c:v>364</c:v>
                </c:pt>
                <c:pt idx="1">
                  <c:v>326</c:v>
                </c:pt>
                <c:pt idx="2">
                  <c:v>262</c:v>
                </c:pt>
                <c:pt idx="3">
                  <c:v>261</c:v>
                </c:pt>
                <c:pt idx="4">
                  <c:v>253</c:v>
                </c:pt>
                <c:pt idx="5">
                  <c:v>245</c:v>
                </c:pt>
                <c:pt idx="6">
                  <c:v>233</c:v>
                </c:pt>
                <c:pt idx="7">
                  <c:v>227</c:v>
                </c:pt>
                <c:pt idx="8">
                  <c:v>216</c:v>
                </c:pt>
                <c:pt idx="9">
                  <c:v>189</c:v>
                </c:pt>
                <c:pt idx="10">
                  <c:v>164</c:v>
                </c:pt>
                <c:pt idx="11" formatCode="0">
                  <c:v>158.13157894736841</c:v>
                </c:pt>
                <c:pt idx="12">
                  <c:v>151</c:v>
                </c:pt>
                <c:pt idx="13">
                  <c:v>141</c:v>
                </c:pt>
                <c:pt idx="14">
                  <c:v>129</c:v>
                </c:pt>
                <c:pt idx="15">
                  <c:v>129</c:v>
                </c:pt>
                <c:pt idx="16">
                  <c:v>128</c:v>
                </c:pt>
                <c:pt idx="17">
                  <c:v>126</c:v>
                </c:pt>
                <c:pt idx="18">
                  <c:v>121</c:v>
                </c:pt>
                <c:pt idx="19">
                  <c:v>120</c:v>
                </c:pt>
                <c:pt idx="20">
                  <c:v>114</c:v>
                </c:pt>
                <c:pt idx="21">
                  <c:v>113</c:v>
                </c:pt>
                <c:pt idx="22">
                  <c:v>112</c:v>
                </c:pt>
                <c:pt idx="23">
                  <c:v>109</c:v>
                </c:pt>
                <c:pt idx="24">
                  <c:v>109</c:v>
                </c:pt>
                <c:pt idx="25">
                  <c:v>105</c:v>
                </c:pt>
                <c:pt idx="26">
                  <c:v>104</c:v>
                </c:pt>
                <c:pt idx="27">
                  <c:v>97</c:v>
                </c:pt>
                <c:pt idx="28">
                  <c:v>94</c:v>
                </c:pt>
                <c:pt idx="29">
                  <c:v>93</c:v>
                </c:pt>
                <c:pt idx="30">
                  <c:v>91</c:v>
                </c:pt>
              </c:numCache>
            </c:numRef>
          </c:val>
          <c:extLst>
            <c:ext xmlns:c16="http://schemas.microsoft.com/office/drawing/2014/chart" uri="{C3380CC4-5D6E-409C-BE32-E72D297353CC}">
              <c16:uniqueId val="{00000000-4C1F-4A7E-9EC1-DBBEA7E6071A}"/>
            </c:ext>
          </c:extLst>
        </c:ser>
        <c:dLbls>
          <c:dLblPos val="inEnd"/>
          <c:showLegendKey val="0"/>
          <c:showVal val="1"/>
          <c:showCatName val="0"/>
          <c:showSerName val="0"/>
          <c:showPercent val="0"/>
          <c:showBubbleSize val="0"/>
        </c:dLbls>
        <c:gapWidth val="150"/>
        <c:overlap val="100"/>
        <c:axId val="736404728"/>
        <c:axId val="736405088"/>
      </c:barChart>
      <c:catAx>
        <c:axId val="736404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512D6D"/>
                </a:solidFill>
                <a:latin typeface="+mn-lt"/>
                <a:ea typeface="+mn-ea"/>
                <a:cs typeface="+mn-cs"/>
              </a:defRPr>
            </a:pPr>
            <a:endParaRPr lang="en-US"/>
          </a:p>
        </c:txPr>
        <c:crossAx val="736405088"/>
        <c:crosses val="autoZero"/>
        <c:auto val="1"/>
        <c:lblAlgn val="ctr"/>
        <c:lblOffset val="100"/>
        <c:noMultiLvlLbl val="0"/>
      </c:catAx>
      <c:valAx>
        <c:axId val="736405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736404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rgbClr val="512D6D"/>
                </a:solidFill>
                <a:latin typeface="+mn-lt"/>
                <a:ea typeface="+mn-ea"/>
                <a:cs typeface="+mn-cs"/>
              </a:defRPr>
            </a:pPr>
            <a:r>
              <a:rPr lang="en-GB">
                <a:solidFill>
                  <a:srgbClr val="512D6D"/>
                </a:solidFill>
              </a:rPr>
              <a:t>Mortality from treatable causes</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rgbClr val="512D6D"/>
              </a:solidFill>
              <a:latin typeface="+mn-lt"/>
              <a:ea typeface="+mn-ea"/>
              <a:cs typeface="+mn-cs"/>
            </a:defRPr>
          </a:pPr>
          <a:endParaRPr lang="en-US"/>
        </a:p>
      </c:txPr>
    </c:title>
    <c:autoTitleDeleted val="0"/>
    <c:plotArea>
      <c:layout/>
      <c:barChart>
        <c:barDir val="bar"/>
        <c:grouping val="clustered"/>
        <c:varyColors val="0"/>
        <c:ser>
          <c:idx val="0"/>
          <c:order val="0"/>
          <c:spPr>
            <a:solidFill>
              <a:srgbClr val="CEB9D8"/>
            </a:solidFill>
            <a:ln w="9525" cap="flat" cmpd="sng" algn="ctr">
              <a:solidFill>
                <a:srgbClr val="CEB9D8"/>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Sheet1!$D$31:$D$62</c:f>
              <c:strCache>
                <c:ptCount val="32"/>
                <c:pt idx="1">
                  <c:v>Bulgaria</c:v>
                </c:pt>
                <c:pt idx="2">
                  <c:v>Romania¹</c:v>
                </c:pt>
                <c:pt idx="3">
                  <c:v>Latvia</c:v>
                </c:pt>
                <c:pt idx="4">
                  <c:v>Lithuania</c:v>
                </c:pt>
                <c:pt idx="5">
                  <c:v>Hungary¹</c:v>
                </c:pt>
                <c:pt idx="6">
                  <c:v>Slovak Republic¹</c:v>
                </c:pt>
                <c:pt idx="7">
                  <c:v>Poland</c:v>
                </c:pt>
                <c:pt idx="8">
                  <c:v>Estonia</c:v>
                </c:pt>
                <c:pt idx="9">
                  <c:v>Türkiye¹</c:v>
                </c:pt>
                <c:pt idx="10">
                  <c:v>Croatia</c:v>
                </c:pt>
                <c:pt idx="11">
                  <c:v>Czechia</c:v>
                </c:pt>
                <c:pt idx="12">
                  <c:v>OECD38</c:v>
                </c:pt>
                <c:pt idx="13">
                  <c:v>Greece</c:v>
                </c:pt>
                <c:pt idx="14">
                  <c:v>United Kingdom</c:v>
                </c:pt>
                <c:pt idx="15">
                  <c:v>Germany</c:v>
                </c:pt>
                <c:pt idx="16">
                  <c:v>Portugal¹</c:v>
                </c:pt>
                <c:pt idx="17">
                  <c:v>Ireland¹</c:v>
                </c:pt>
                <c:pt idx="18">
                  <c:v>Austria</c:v>
                </c:pt>
                <c:pt idx="19">
                  <c:v>Belgium¹</c:v>
                </c:pt>
                <c:pt idx="20">
                  <c:v>Finland</c:v>
                </c:pt>
                <c:pt idx="21">
                  <c:v>Slovenia</c:v>
                </c:pt>
                <c:pt idx="22">
                  <c:v>Italy¹</c:v>
                </c:pt>
                <c:pt idx="23">
                  <c:v>Denmark</c:v>
                </c:pt>
                <c:pt idx="24">
                  <c:v>Sweden</c:v>
                </c:pt>
                <c:pt idx="25">
                  <c:v>France¹</c:v>
                </c:pt>
                <c:pt idx="26">
                  <c:v>Norway¹</c:v>
                </c:pt>
                <c:pt idx="27">
                  <c:v>Spain</c:v>
                </c:pt>
                <c:pt idx="28">
                  <c:v>Iceland</c:v>
                </c:pt>
                <c:pt idx="29">
                  <c:v>Netherlands</c:v>
                </c:pt>
                <c:pt idx="30">
                  <c:v>Luxembourg</c:v>
                </c:pt>
                <c:pt idx="31">
                  <c:v>Switzerland</c:v>
                </c:pt>
              </c:strCache>
            </c:strRef>
          </c:cat>
          <c:val>
            <c:numRef>
              <c:f>Sheet1!$E$31:$E$62</c:f>
              <c:numCache>
                <c:formatCode>General</c:formatCode>
                <c:ptCount val="32"/>
                <c:pt idx="1">
                  <c:v>175</c:v>
                </c:pt>
                <c:pt idx="2">
                  <c:v>174</c:v>
                </c:pt>
                <c:pt idx="3">
                  <c:v>167</c:v>
                </c:pt>
                <c:pt idx="4">
                  <c:v>155</c:v>
                </c:pt>
                <c:pt idx="5">
                  <c:v>142</c:v>
                </c:pt>
                <c:pt idx="6">
                  <c:v>132</c:v>
                </c:pt>
                <c:pt idx="7">
                  <c:v>117</c:v>
                </c:pt>
                <c:pt idx="8">
                  <c:v>110</c:v>
                </c:pt>
                <c:pt idx="9">
                  <c:v>107</c:v>
                </c:pt>
                <c:pt idx="10">
                  <c:v>106</c:v>
                </c:pt>
                <c:pt idx="11">
                  <c:v>102</c:v>
                </c:pt>
                <c:pt idx="12" formatCode="0">
                  <c:v>79.34210526315789</c:v>
                </c:pt>
                <c:pt idx="13">
                  <c:v>76</c:v>
                </c:pt>
                <c:pt idx="14">
                  <c:v>71</c:v>
                </c:pt>
                <c:pt idx="15">
                  <c:v>66</c:v>
                </c:pt>
                <c:pt idx="16">
                  <c:v>66</c:v>
                </c:pt>
                <c:pt idx="17">
                  <c:v>63</c:v>
                </c:pt>
                <c:pt idx="18">
                  <c:v>57</c:v>
                </c:pt>
                <c:pt idx="19">
                  <c:v>57</c:v>
                </c:pt>
                <c:pt idx="20">
                  <c:v>57</c:v>
                </c:pt>
                <c:pt idx="21">
                  <c:v>57</c:v>
                </c:pt>
                <c:pt idx="22">
                  <c:v>55</c:v>
                </c:pt>
                <c:pt idx="23">
                  <c:v>54</c:v>
                </c:pt>
                <c:pt idx="24">
                  <c:v>53</c:v>
                </c:pt>
                <c:pt idx="25">
                  <c:v>51</c:v>
                </c:pt>
                <c:pt idx="26">
                  <c:v>51</c:v>
                </c:pt>
                <c:pt idx="27">
                  <c:v>51</c:v>
                </c:pt>
                <c:pt idx="28">
                  <c:v>49</c:v>
                </c:pt>
                <c:pt idx="29">
                  <c:v>48</c:v>
                </c:pt>
                <c:pt idx="30">
                  <c:v>43</c:v>
                </c:pt>
                <c:pt idx="31">
                  <c:v>39</c:v>
                </c:pt>
              </c:numCache>
            </c:numRef>
          </c:val>
          <c:extLst>
            <c:ext xmlns:c16="http://schemas.microsoft.com/office/drawing/2014/chart" uri="{C3380CC4-5D6E-409C-BE32-E72D297353CC}">
              <c16:uniqueId val="{00000000-FD77-4A55-8991-355D333DDDDA}"/>
            </c:ext>
          </c:extLst>
        </c:ser>
        <c:dLbls>
          <c:dLblPos val="outEnd"/>
          <c:showLegendKey val="0"/>
          <c:showVal val="1"/>
          <c:showCatName val="0"/>
          <c:showSerName val="0"/>
          <c:showPercent val="0"/>
          <c:showBubbleSize val="0"/>
        </c:dLbls>
        <c:gapWidth val="100"/>
        <c:axId val="737313584"/>
        <c:axId val="737314304"/>
      </c:barChart>
      <c:catAx>
        <c:axId val="737313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512D6D"/>
                </a:solidFill>
                <a:latin typeface="+mn-lt"/>
                <a:ea typeface="+mn-ea"/>
                <a:cs typeface="+mn-cs"/>
              </a:defRPr>
            </a:pPr>
            <a:endParaRPr lang="en-US"/>
          </a:p>
        </c:txPr>
        <c:crossAx val="737314304"/>
        <c:crosses val="autoZero"/>
        <c:auto val="1"/>
        <c:lblAlgn val="ctr"/>
        <c:lblOffset val="100"/>
        <c:noMultiLvlLbl val="0"/>
      </c:catAx>
      <c:valAx>
        <c:axId val="737314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737313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BC6399-98C8-4E83-8691-E8D9438E2947}" type="doc">
      <dgm:prSet loTypeId="urn:microsoft.com/office/officeart/2005/8/layout/cycle5" loCatId="cycle" qsTypeId="urn:microsoft.com/office/officeart/2005/8/quickstyle/simple3" qsCatId="simple" csTypeId="urn:microsoft.com/office/officeart/2005/8/colors/accent0_2" csCatId="mainScheme" phldr="1"/>
      <dgm:spPr/>
      <dgm:t>
        <a:bodyPr/>
        <a:lstStyle/>
        <a:p>
          <a:endParaRPr lang="en-GB"/>
        </a:p>
      </dgm:t>
    </dgm:pt>
    <dgm:pt modelId="{D37D7880-4237-4223-A963-6C7A3F8E5FD7}">
      <dgm:prSet phldrT="[Text]"/>
      <dgm:spPr/>
      <dgm:t>
        <a:bodyPr/>
        <a:lstStyle/>
        <a:p>
          <a:r>
            <a:rPr lang="en-GB" dirty="0"/>
            <a:t>Knowledge</a:t>
          </a:r>
        </a:p>
      </dgm:t>
    </dgm:pt>
    <dgm:pt modelId="{0B510956-4A24-435A-AEAD-03902604C85A}" type="parTrans" cxnId="{D5B7DF8A-6BCD-4D1D-A8B7-464A83E97643}">
      <dgm:prSet/>
      <dgm:spPr/>
      <dgm:t>
        <a:bodyPr/>
        <a:lstStyle/>
        <a:p>
          <a:endParaRPr lang="en-GB"/>
        </a:p>
      </dgm:t>
    </dgm:pt>
    <dgm:pt modelId="{8D96DAC0-ED8D-4B65-9136-EF7479FA0F5D}" type="sibTrans" cxnId="{D5B7DF8A-6BCD-4D1D-A8B7-464A83E97643}">
      <dgm:prSet/>
      <dgm:spPr/>
      <dgm:t>
        <a:bodyPr/>
        <a:lstStyle/>
        <a:p>
          <a:endParaRPr lang="en-GB"/>
        </a:p>
      </dgm:t>
    </dgm:pt>
    <dgm:pt modelId="{F8BCDB99-AF80-466E-8AE0-50233715E10A}">
      <dgm:prSet phldrT="[Text]"/>
      <dgm:spPr/>
      <dgm:t>
        <a:bodyPr/>
        <a:lstStyle/>
        <a:p>
          <a:r>
            <a:rPr lang="en-GB" dirty="0"/>
            <a:t>Information</a:t>
          </a:r>
        </a:p>
      </dgm:t>
    </dgm:pt>
    <dgm:pt modelId="{9012BCF1-E105-49DA-9906-F203A3D9FD8E}" type="parTrans" cxnId="{839C5C92-2F44-4CAD-8555-CA3A2145302C}">
      <dgm:prSet/>
      <dgm:spPr/>
      <dgm:t>
        <a:bodyPr/>
        <a:lstStyle/>
        <a:p>
          <a:endParaRPr lang="en-GB"/>
        </a:p>
      </dgm:t>
    </dgm:pt>
    <dgm:pt modelId="{C3063372-8CB4-4BB3-98D7-DA1B8B620B29}" type="sibTrans" cxnId="{839C5C92-2F44-4CAD-8555-CA3A2145302C}">
      <dgm:prSet/>
      <dgm:spPr/>
      <dgm:t>
        <a:bodyPr/>
        <a:lstStyle/>
        <a:p>
          <a:endParaRPr lang="en-GB"/>
        </a:p>
      </dgm:t>
    </dgm:pt>
    <dgm:pt modelId="{E353A469-3617-4ACF-A60F-524BEF616B7F}">
      <dgm:prSet phldrT="[Text]"/>
      <dgm:spPr/>
      <dgm:t>
        <a:bodyPr/>
        <a:lstStyle/>
        <a:p>
          <a:r>
            <a:rPr lang="en-GB" dirty="0"/>
            <a:t>Data</a:t>
          </a:r>
        </a:p>
      </dgm:t>
    </dgm:pt>
    <dgm:pt modelId="{4F40C80B-C307-433B-88E9-54054CCC3F1E}" type="parTrans" cxnId="{3453D1FD-1DEA-4178-8BA1-9EC0C6781110}">
      <dgm:prSet/>
      <dgm:spPr/>
      <dgm:t>
        <a:bodyPr/>
        <a:lstStyle/>
        <a:p>
          <a:endParaRPr lang="en-GB"/>
        </a:p>
      </dgm:t>
    </dgm:pt>
    <dgm:pt modelId="{193AE1EE-E50C-41A4-AA9E-F514D0E64A3F}" type="sibTrans" cxnId="{3453D1FD-1DEA-4178-8BA1-9EC0C6781110}">
      <dgm:prSet/>
      <dgm:spPr/>
      <dgm:t>
        <a:bodyPr/>
        <a:lstStyle/>
        <a:p>
          <a:endParaRPr lang="en-GB"/>
        </a:p>
      </dgm:t>
    </dgm:pt>
    <dgm:pt modelId="{84096C69-2773-4D11-8B2F-DA9AEF1ADF05}">
      <dgm:prSet phldrT="[Text]"/>
      <dgm:spPr/>
      <dgm:t>
        <a:bodyPr/>
        <a:lstStyle/>
        <a:p>
          <a:r>
            <a:rPr lang="en-GB" dirty="0"/>
            <a:t>Information</a:t>
          </a:r>
        </a:p>
      </dgm:t>
    </dgm:pt>
    <dgm:pt modelId="{60323914-3F96-4CD0-ACE8-A5590BDF4086}" type="parTrans" cxnId="{9F259D78-39F3-48BC-880B-27C237925392}">
      <dgm:prSet/>
      <dgm:spPr/>
      <dgm:t>
        <a:bodyPr/>
        <a:lstStyle/>
        <a:p>
          <a:endParaRPr lang="en-GB"/>
        </a:p>
      </dgm:t>
    </dgm:pt>
    <dgm:pt modelId="{892906B1-CBD5-4485-99F6-122F174DD2C7}" type="sibTrans" cxnId="{9F259D78-39F3-48BC-880B-27C237925392}">
      <dgm:prSet/>
      <dgm:spPr/>
      <dgm:t>
        <a:bodyPr/>
        <a:lstStyle/>
        <a:p>
          <a:endParaRPr lang="en-GB"/>
        </a:p>
      </dgm:t>
    </dgm:pt>
    <dgm:pt modelId="{E6E3B56F-F5E1-4518-A3C4-9C2916C8B3FC}" type="pres">
      <dgm:prSet presAssocID="{D9BC6399-98C8-4E83-8691-E8D9438E2947}" presName="cycle" presStyleCnt="0">
        <dgm:presLayoutVars>
          <dgm:dir/>
          <dgm:resizeHandles val="exact"/>
        </dgm:presLayoutVars>
      </dgm:prSet>
      <dgm:spPr/>
    </dgm:pt>
    <dgm:pt modelId="{782D3436-DE55-4C94-9667-9727A2EFC88E}" type="pres">
      <dgm:prSet presAssocID="{D37D7880-4237-4223-A963-6C7A3F8E5FD7}" presName="node" presStyleLbl="node1" presStyleIdx="0" presStyleCnt="4">
        <dgm:presLayoutVars>
          <dgm:bulletEnabled val="1"/>
        </dgm:presLayoutVars>
      </dgm:prSet>
      <dgm:spPr/>
    </dgm:pt>
    <dgm:pt modelId="{700BB0AF-6504-4E13-9A4F-6E3842F90848}" type="pres">
      <dgm:prSet presAssocID="{D37D7880-4237-4223-A963-6C7A3F8E5FD7}" presName="spNode" presStyleCnt="0"/>
      <dgm:spPr/>
    </dgm:pt>
    <dgm:pt modelId="{32412542-A32E-47E4-BB2E-4AD49878AC4B}" type="pres">
      <dgm:prSet presAssocID="{8D96DAC0-ED8D-4B65-9136-EF7479FA0F5D}" presName="sibTrans" presStyleLbl="sibTrans1D1" presStyleIdx="0" presStyleCnt="4"/>
      <dgm:spPr/>
    </dgm:pt>
    <dgm:pt modelId="{9CBDF5B7-8199-4696-99A3-80175B048555}" type="pres">
      <dgm:prSet presAssocID="{F8BCDB99-AF80-466E-8AE0-50233715E10A}" presName="node" presStyleLbl="node1" presStyleIdx="1" presStyleCnt="4">
        <dgm:presLayoutVars>
          <dgm:bulletEnabled val="1"/>
        </dgm:presLayoutVars>
      </dgm:prSet>
      <dgm:spPr/>
    </dgm:pt>
    <dgm:pt modelId="{77041FE1-4EAC-430D-906F-B83225E37BA6}" type="pres">
      <dgm:prSet presAssocID="{F8BCDB99-AF80-466E-8AE0-50233715E10A}" presName="spNode" presStyleCnt="0"/>
      <dgm:spPr/>
    </dgm:pt>
    <dgm:pt modelId="{48DEBD7E-43D0-436B-BEAC-0FF53504B521}" type="pres">
      <dgm:prSet presAssocID="{C3063372-8CB4-4BB3-98D7-DA1B8B620B29}" presName="sibTrans" presStyleLbl="sibTrans1D1" presStyleIdx="1" presStyleCnt="4"/>
      <dgm:spPr/>
    </dgm:pt>
    <dgm:pt modelId="{984CDA57-6DA6-4D55-9951-0234C24D6A73}" type="pres">
      <dgm:prSet presAssocID="{E353A469-3617-4ACF-A60F-524BEF616B7F}" presName="node" presStyleLbl="node1" presStyleIdx="2" presStyleCnt="4">
        <dgm:presLayoutVars>
          <dgm:bulletEnabled val="1"/>
        </dgm:presLayoutVars>
      </dgm:prSet>
      <dgm:spPr/>
    </dgm:pt>
    <dgm:pt modelId="{268F0318-6462-4CC9-94EF-11229A98240C}" type="pres">
      <dgm:prSet presAssocID="{E353A469-3617-4ACF-A60F-524BEF616B7F}" presName="spNode" presStyleCnt="0"/>
      <dgm:spPr/>
    </dgm:pt>
    <dgm:pt modelId="{629F474E-F003-4FC5-BAD0-F7159CBA4E66}" type="pres">
      <dgm:prSet presAssocID="{193AE1EE-E50C-41A4-AA9E-F514D0E64A3F}" presName="sibTrans" presStyleLbl="sibTrans1D1" presStyleIdx="2" presStyleCnt="4"/>
      <dgm:spPr/>
    </dgm:pt>
    <dgm:pt modelId="{6B66B06B-9CF4-41F1-9B5E-C994DB971641}" type="pres">
      <dgm:prSet presAssocID="{84096C69-2773-4D11-8B2F-DA9AEF1ADF05}" presName="node" presStyleLbl="node1" presStyleIdx="3" presStyleCnt="4">
        <dgm:presLayoutVars>
          <dgm:bulletEnabled val="1"/>
        </dgm:presLayoutVars>
      </dgm:prSet>
      <dgm:spPr/>
    </dgm:pt>
    <dgm:pt modelId="{C9627E5D-A998-415C-884D-BA8981E42B6A}" type="pres">
      <dgm:prSet presAssocID="{84096C69-2773-4D11-8B2F-DA9AEF1ADF05}" presName="spNode" presStyleCnt="0"/>
      <dgm:spPr/>
    </dgm:pt>
    <dgm:pt modelId="{341F80D2-72E6-4B08-BC03-E74F9D3ABA6B}" type="pres">
      <dgm:prSet presAssocID="{892906B1-CBD5-4485-99F6-122F174DD2C7}" presName="sibTrans" presStyleLbl="sibTrans1D1" presStyleIdx="3" presStyleCnt="4"/>
      <dgm:spPr/>
    </dgm:pt>
  </dgm:ptLst>
  <dgm:cxnLst>
    <dgm:cxn modelId="{94ABBA39-7A0A-4ACA-BDA2-0A25D1AEA781}" type="presOf" srcId="{D37D7880-4237-4223-A963-6C7A3F8E5FD7}" destId="{782D3436-DE55-4C94-9667-9727A2EFC88E}" srcOrd="0" destOrd="0" presId="urn:microsoft.com/office/officeart/2005/8/layout/cycle5"/>
    <dgm:cxn modelId="{5A3A6A69-99FC-40AA-8B00-CAD4C6A11AAC}" type="presOf" srcId="{193AE1EE-E50C-41A4-AA9E-F514D0E64A3F}" destId="{629F474E-F003-4FC5-BAD0-F7159CBA4E66}" srcOrd="0" destOrd="0" presId="urn:microsoft.com/office/officeart/2005/8/layout/cycle5"/>
    <dgm:cxn modelId="{A10FBD54-82B3-47DE-956C-1C213B680F17}" type="presOf" srcId="{F8BCDB99-AF80-466E-8AE0-50233715E10A}" destId="{9CBDF5B7-8199-4696-99A3-80175B048555}" srcOrd="0" destOrd="0" presId="urn:microsoft.com/office/officeart/2005/8/layout/cycle5"/>
    <dgm:cxn modelId="{9F259D78-39F3-48BC-880B-27C237925392}" srcId="{D9BC6399-98C8-4E83-8691-E8D9438E2947}" destId="{84096C69-2773-4D11-8B2F-DA9AEF1ADF05}" srcOrd="3" destOrd="0" parTransId="{60323914-3F96-4CD0-ACE8-A5590BDF4086}" sibTransId="{892906B1-CBD5-4485-99F6-122F174DD2C7}"/>
    <dgm:cxn modelId="{D5B7DF8A-6BCD-4D1D-A8B7-464A83E97643}" srcId="{D9BC6399-98C8-4E83-8691-E8D9438E2947}" destId="{D37D7880-4237-4223-A963-6C7A3F8E5FD7}" srcOrd="0" destOrd="0" parTransId="{0B510956-4A24-435A-AEAD-03902604C85A}" sibTransId="{8D96DAC0-ED8D-4B65-9136-EF7479FA0F5D}"/>
    <dgm:cxn modelId="{839C5C92-2F44-4CAD-8555-CA3A2145302C}" srcId="{D9BC6399-98C8-4E83-8691-E8D9438E2947}" destId="{F8BCDB99-AF80-466E-8AE0-50233715E10A}" srcOrd="1" destOrd="0" parTransId="{9012BCF1-E105-49DA-9906-F203A3D9FD8E}" sibTransId="{C3063372-8CB4-4BB3-98D7-DA1B8B620B29}"/>
    <dgm:cxn modelId="{2A7A57C5-95E8-446B-9A7F-276E79D51559}" type="presOf" srcId="{C3063372-8CB4-4BB3-98D7-DA1B8B620B29}" destId="{48DEBD7E-43D0-436B-BEAC-0FF53504B521}" srcOrd="0" destOrd="0" presId="urn:microsoft.com/office/officeart/2005/8/layout/cycle5"/>
    <dgm:cxn modelId="{ED35FBD6-3D2B-4FF0-A9F3-17D3A7A234CE}" type="presOf" srcId="{892906B1-CBD5-4485-99F6-122F174DD2C7}" destId="{341F80D2-72E6-4B08-BC03-E74F9D3ABA6B}" srcOrd="0" destOrd="0" presId="urn:microsoft.com/office/officeart/2005/8/layout/cycle5"/>
    <dgm:cxn modelId="{C6AFCAD9-1FA9-4EC9-A62D-2B92DA61AA5A}" type="presOf" srcId="{E353A469-3617-4ACF-A60F-524BEF616B7F}" destId="{984CDA57-6DA6-4D55-9951-0234C24D6A73}" srcOrd="0" destOrd="0" presId="urn:microsoft.com/office/officeart/2005/8/layout/cycle5"/>
    <dgm:cxn modelId="{E1D4D1DD-F7DF-4F90-9D60-3DB708357244}" type="presOf" srcId="{8D96DAC0-ED8D-4B65-9136-EF7479FA0F5D}" destId="{32412542-A32E-47E4-BB2E-4AD49878AC4B}" srcOrd="0" destOrd="0" presId="urn:microsoft.com/office/officeart/2005/8/layout/cycle5"/>
    <dgm:cxn modelId="{158673DE-06CE-4282-BDF1-379C4CCA1215}" type="presOf" srcId="{D9BC6399-98C8-4E83-8691-E8D9438E2947}" destId="{E6E3B56F-F5E1-4518-A3C4-9C2916C8B3FC}" srcOrd="0" destOrd="0" presId="urn:microsoft.com/office/officeart/2005/8/layout/cycle5"/>
    <dgm:cxn modelId="{B3ADE9FA-7D8F-488D-8FF1-17CE283D68AF}" type="presOf" srcId="{84096C69-2773-4D11-8B2F-DA9AEF1ADF05}" destId="{6B66B06B-9CF4-41F1-9B5E-C994DB971641}" srcOrd="0" destOrd="0" presId="urn:microsoft.com/office/officeart/2005/8/layout/cycle5"/>
    <dgm:cxn modelId="{3453D1FD-1DEA-4178-8BA1-9EC0C6781110}" srcId="{D9BC6399-98C8-4E83-8691-E8D9438E2947}" destId="{E353A469-3617-4ACF-A60F-524BEF616B7F}" srcOrd="2" destOrd="0" parTransId="{4F40C80B-C307-433B-88E9-54054CCC3F1E}" sibTransId="{193AE1EE-E50C-41A4-AA9E-F514D0E64A3F}"/>
    <dgm:cxn modelId="{4F28CFCD-52B5-49D2-9BE5-A3DCD922186D}" type="presParOf" srcId="{E6E3B56F-F5E1-4518-A3C4-9C2916C8B3FC}" destId="{782D3436-DE55-4C94-9667-9727A2EFC88E}" srcOrd="0" destOrd="0" presId="urn:microsoft.com/office/officeart/2005/8/layout/cycle5"/>
    <dgm:cxn modelId="{2CBA7FE3-7F69-452B-BBA1-FEBB99CC77B1}" type="presParOf" srcId="{E6E3B56F-F5E1-4518-A3C4-9C2916C8B3FC}" destId="{700BB0AF-6504-4E13-9A4F-6E3842F90848}" srcOrd="1" destOrd="0" presId="urn:microsoft.com/office/officeart/2005/8/layout/cycle5"/>
    <dgm:cxn modelId="{11169FA9-4E95-4293-B7F7-5BE86B27483E}" type="presParOf" srcId="{E6E3B56F-F5E1-4518-A3C4-9C2916C8B3FC}" destId="{32412542-A32E-47E4-BB2E-4AD49878AC4B}" srcOrd="2" destOrd="0" presId="urn:microsoft.com/office/officeart/2005/8/layout/cycle5"/>
    <dgm:cxn modelId="{51ADD092-A97A-40BC-B75E-081DD53BF957}" type="presParOf" srcId="{E6E3B56F-F5E1-4518-A3C4-9C2916C8B3FC}" destId="{9CBDF5B7-8199-4696-99A3-80175B048555}" srcOrd="3" destOrd="0" presId="urn:microsoft.com/office/officeart/2005/8/layout/cycle5"/>
    <dgm:cxn modelId="{47B3968E-7747-4640-AF5B-EA9B8A6A1AF5}" type="presParOf" srcId="{E6E3B56F-F5E1-4518-A3C4-9C2916C8B3FC}" destId="{77041FE1-4EAC-430D-906F-B83225E37BA6}" srcOrd="4" destOrd="0" presId="urn:microsoft.com/office/officeart/2005/8/layout/cycle5"/>
    <dgm:cxn modelId="{2C8B8954-16C0-4C90-AD02-6DA17FED2ED8}" type="presParOf" srcId="{E6E3B56F-F5E1-4518-A3C4-9C2916C8B3FC}" destId="{48DEBD7E-43D0-436B-BEAC-0FF53504B521}" srcOrd="5" destOrd="0" presId="urn:microsoft.com/office/officeart/2005/8/layout/cycle5"/>
    <dgm:cxn modelId="{25EB34BF-11F4-4187-A639-796AD5A46B6B}" type="presParOf" srcId="{E6E3B56F-F5E1-4518-A3C4-9C2916C8B3FC}" destId="{984CDA57-6DA6-4D55-9951-0234C24D6A73}" srcOrd="6" destOrd="0" presId="urn:microsoft.com/office/officeart/2005/8/layout/cycle5"/>
    <dgm:cxn modelId="{93136444-6718-4612-857C-BB10322B4929}" type="presParOf" srcId="{E6E3B56F-F5E1-4518-A3C4-9C2916C8B3FC}" destId="{268F0318-6462-4CC9-94EF-11229A98240C}" srcOrd="7" destOrd="0" presId="urn:microsoft.com/office/officeart/2005/8/layout/cycle5"/>
    <dgm:cxn modelId="{632C92A1-943D-4F93-B64F-94C78E459A33}" type="presParOf" srcId="{E6E3B56F-F5E1-4518-A3C4-9C2916C8B3FC}" destId="{629F474E-F003-4FC5-BAD0-F7159CBA4E66}" srcOrd="8" destOrd="0" presId="urn:microsoft.com/office/officeart/2005/8/layout/cycle5"/>
    <dgm:cxn modelId="{FB0153A3-BDFA-405A-9770-BA14A8651AD5}" type="presParOf" srcId="{E6E3B56F-F5E1-4518-A3C4-9C2916C8B3FC}" destId="{6B66B06B-9CF4-41F1-9B5E-C994DB971641}" srcOrd="9" destOrd="0" presId="urn:microsoft.com/office/officeart/2005/8/layout/cycle5"/>
    <dgm:cxn modelId="{D29353B8-C498-4D3B-B213-5756E4DD3B2C}" type="presParOf" srcId="{E6E3B56F-F5E1-4518-A3C4-9C2916C8B3FC}" destId="{C9627E5D-A998-415C-884D-BA8981E42B6A}" srcOrd="10" destOrd="0" presId="urn:microsoft.com/office/officeart/2005/8/layout/cycle5"/>
    <dgm:cxn modelId="{31D0A9EA-3FCC-4C36-B479-5F8CD0987DEB}" type="presParOf" srcId="{E6E3B56F-F5E1-4518-A3C4-9C2916C8B3FC}" destId="{341F80D2-72E6-4B08-BC03-E74F9D3ABA6B}"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3436-DE55-4C94-9667-9727A2EFC88E}">
      <dsp:nvSpPr>
        <dsp:cNvPr id="0" name=""/>
        <dsp:cNvSpPr/>
      </dsp:nvSpPr>
      <dsp:spPr>
        <a:xfrm>
          <a:off x="3095624" y="232"/>
          <a:ext cx="1936750" cy="1258887"/>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Knowledge</a:t>
          </a:r>
        </a:p>
      </dsp:txBody>
      <dsp:txXfrm>
        <a:off x="3157078" y="61686"/>
        <a:ext cx="1813842" cy="1135979"/>
      </dsp:txXfrm>
    </dsp:sp>
    <dsp:sp modelId="{32412542-A32E-47E4-BB2E-4AD49878AC4B}">
      <dsp:nvSpPr>
        <dsp:cNvPr id="0" name=""/>
        <dsp:cNvSpPr/>
      </dsp:nvSpPr>
      <dsp:spPr>
        <a:xfrm>
          <a:off x="1984342" y="629676"/>
          <a:ext cx="4159314" cy="4159314"/>
        </a:xfrm>
        <a:custGeom>
          <a:avLst/>
          <a:gdLst/>
          <a:ahLst/>
          <a:cxnLst/>
          <a:rect l="0" t="0" r="0" b="0"/>
          <a:pathLst>
            <a:path>
              <a:moveTo>
                <a:pt x="3315338" y="406915"/>
              </a:moveTo>
              <a:arcTo wR="2079657" hR="2079657" stAng="18387232" swAng="163356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DF5B7-8199-4696-99A3-80175B048555}">
      <dsp:nvSpPr>
        <dsp:cNvPr id="0" name=""/>
        <dsp:cNvSpPr/>
      </dsp:nvSpPr>
      <dsp:spPr>
        <a:xfrm>
          <a:off x="5175282" y="2079889"/>
          <a:ext cx="1936750" cy="1258887"/>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Information</a:t>
          </a:r>
        </a:p>
      </dsp:txBody>
      <dsp:txXfrm>
        <a:off x="5236736" y="2141343"/>
        <a:ext cx="1813842" cy="1135979"/>
      </dsp:txXfrm>
    </dsp:sp>
    <dsp:sp modelId="{48DEBD7E-43D0-436B-BEAC-0FF53504B521}">
      <dsp:nvSpPr>
        <dsp:cNvPr id="0" name=""/>
        <dsp:cNvSpPr/>
      </dsp:nvSpPr>
      <dsp:spPr>
        <a:xfrm>
          <a:off x="1984342"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84CDA57-6DA6-4D55-9951-0234C24D6A73}">
      <dsp:nvSpPr>
        <dsp:cNvPr id="0" name=""/>
        <dsp:cNvSpPr/>
      </dsp:nvSpPr>
      <dsp:spPr>
        <a:xfrm>
          <a:off x="3095625" y="4159546"/>
          <a:ext cx="1936750" cy="1258887"/>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Data</a:t>
          </a:r>
        </a:p>
      </dsp:txBody>
      <dsp:txXfrm>
        <a:off x="3157079" y="4221000"/>
        <a:ext cx="1813842" cy="1135979"/>
      </dsp:txXfrm>
    </dsp:sp>
    <dsp:sp modelId="{629F474E-F003-4FC5-BAD0-F7159CBA4E66}">
      <dsp:nvSpPr>
        <dsp:cNvPr id="0" name=""/>
        <dsp:cNvSpPr/>
      </dsp:nvSpPr>
      <dsp:spPr>
        <a:xfrm>
          <a:off x="1984342"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B66B06B-9CF4-41F1-9B5E-C994DB971641}">
      <dsp:nvSpPr>
        <dsp:cNvPr id="0" name=""/>
        <dsp:cNvSpPr/>
      </dsp:nvSpPr>
      <dsp:spPr>
        <a:xfrm>
          <a:off x="1015967" y="2079889"/>
          <a:ext cx="1936750" cy="1258887"/>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Information</a:t>
          </a:r>
        </a:p>
      </dsp:txBody>
      <dsp:txXfrm>
        <a:off x="1077421" y="2141343"/>
        <a:ext cx="1813842" cy="1135979"/>
      </dsp:txXfrm>
    </dsp:sp>
    <dsp:sp modelId="{341F80D2-72E6-4B08-BC03-E74F9D3ABA6B}">
      <dsp:nvSpPr>
        <dsp:cNvPr id="0" name=""/>
        <dsp:cNvSpPr/>
      </dsp:nvSpPr>
      <dsp:spPr>
        <a:xfrm>
          <a:off x="1984342" y="629676"/>
          <a:ext cx="4159314" cy="4159314"/>
        </a:xfrm>
        <a:custGeom>
          <a:avLst/>
          <a:gdLst/>
          <a:ahLst/>
          <a:cxnLst/>
          <a:rect l="0" t="0" r="0" b="0"/>
          <a:pathLst>
            <a:path>
              <a:moveTo>
                <a:pt x="215594" y="1157570"/>
              </a:moveTo>
              <a:arcTo wR="2079657" hR="2079657" stAng="12379199" swAng="163356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67DC584E-C695-455F-ACF9-A42143704D73}" type="datetimeFigureOut">
              <a:rPr lang="en-GB" smtClean="0"/>
              <a:t>04/04/2024</a:t>
            </a:fld>
            <a:endParaRPr lang="en-GB"/>
          </a:p>
        </p:txBody>
      </p:sp>
      <p:sp>
        <p:nvSpPr>
          <p:cNvPr id="4" name="Footer Placeholder 3"/>
          <p:cNvSpPr>
            <a:spLocks noGrp="1"/>
          </p:cNvSpPr>
          <p:nvPr>
            <p:ph type="ftr" sz="quarter" idx="2"/>
          </p:nvPr>
        </p:nvSpPr>
        <p:spPr>
          <a:xfrm>
            <a:off x="0"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9B5A4E33-6BA1-4C2F-A5EC-338ADCFC173B}" type="slidenum">
              <a:rPr lang="en-GB" smtClean="0"/>
              <a:t>‹#›</a:t>
            </a:fld>
            <a:endParaRPr lang="en-GB"/>
          </a:p>
        </p:txBody>
      </p:sp>
    </p:spTree>
    <p:extLst>
      <p:ext uri="{BB962C8B-B14F-4D97-AF65-F5344CB8AC3E}">
        <p14:creationId xmlns:p14="http://schemas.microsoft.com/office/powerpoint/2010/main" val="2078805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C35A20BE-4B7F-4711-AEDF-24218FC0C194}" type="datetimeFigureOut">
              <a:rPr lang="en-GB" smtClean="0"/>
              <a:t>04/04/2024</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96DD4B2A-E4FC-4B5B-B0B3-4E2EEA5029D8}" type="slidenum">
              <a:rPr lang="en-GB" smtClean="0"/>
              <a:t>‹#›</a:t>
            </a:fld>
            <a:endParaRPr lang="en-GB"/>
          </a:p>
        </p:txBody>
      </p:sp>
    </p:spTree>
    <p:extLst>
      <p:ext uri="{BB962C8B-B14F-4D97-AF65-F5344CB8AC3E}">
        <p14:creationId xmlns:p14="http://schemas.microsoft.com/office/powerpoint/2010/main" val="7162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B7CE03-4730-4065-A455-FFEC36C1ACDE}" type="slidenum">
              <a:rPr kumimoji="0" lang="en-GB" sz="1200" b="0" i="0" u="none" strike="noStrike" kern="1200" cap="none" spc="0" normalizeH="0" baseline="0" noProof="0" smtClean="0">
                <a:ln>
                  <a:noFill/>
                </a:ln>
                <a:solidFill>
                  <a:prstClr val="black"/>
                </a:solidFill>
                <a:effectLst/>
                <a:uLnTx/>
                <a:uFillTx/>
                <a:latin typeface="Myriad Pro" pitchFamily="34"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Myriad Pro" pitchFamily="34" charset="0"/>
              <a:ea typeface="+mn-ea"/>
              <a:cs typeface="Arial" charset="0"/>
            </a:endParaRPr>
          </a:p>
        </p:txBody>
      </p:sp>
    </p:spTree>
    <p:extLst>
      <p:ext uri="{BB962C8B-B14F-4D97-AF65-F5344CB8AC3E}">
        <p14:creationId xmlns:p14="http://schemas.microsoft.com/office/powerpoint/2010/main" val="2010536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10</a:t>
            </a:fld>
            <a:endParaRPr lang="en-GB"/>
          </a:p>
        </p:txBody>
      </p:sp>
    </p:spTree>
    <p:extLst>
      <p:ext uri="{BB962C8B-B14F-4D97-AF65-F5344CB8AC3E}">
        <p14:creationId xmlns:p14="http://schemas.microsoft.com/office/powerpoint/2010/main" val="1098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11</a:t>
            </a:fld>
            <a:endParaRPr lang="en-GB"/>
          </a:p>
        </p:txBody>
      </p:sp>
    </p:spTree>
    <p:extLst>
      <p:ext uri="{BB962C8B-B14F-4D97-AF65-F5344CB8AC3E}">
        <p14:creationId xmlns:p14="http://schemas.microsoft.com/office/powerpoint/2010/main" val="413229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Aft>
                <a:spcPts val="1000"/>
              </a:spcAft>
              <a:buFont typeface="Times New Roman" panose="02020603050405020304" pitchFamily="18" charset="0"/>
              <a:buNone/>
            </a:pPr>
            <a:endParaRPr lang="en-GB" dirty="0"/>
          </a:p>
        </p:txBody>
      </p:sp>
      <p:sp>
        <p:nvSpPr>
          <p:cNvPr id="4" name="Slide Number Placeholder 3"/>
          <p:cNvSpPr>
            <a:spLocks noGrp="1"/>
          </p:cNvSpPr>
          <p:nvPr>
            <p:ph type="sldNum" sz="quarter" idx="5"/>
          </p:nvPr>
        </p:nvSpPr>
        <p:spPr/>
        <p:txBody>
          <a:bodyPr/>
          <a:lstStyle/>
          <a:p>
            <a:fld id="{A9B7CE03-4730-4065-A455-FFEC36C1ACDE}" type="slidenum">
              <a:rPr lang="en-GB" smtClean="0"/>
              <a:t>12</a:t>
            </a:fld>
            <a:endParaRPr lang="en-GB"/>
          </a:p>
        </p:txBody>
      </p:sp>
    </p:spTree>
    <p:extLst>
      <p:ext uri="{BB962C8B-B14F-4D97-AF65-F5344CB8AC3E}">
        <p14:creationId xmlns:p14="http://schemas.microsoft.com/office/powerpoint/2010/main" val="209499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13</a:t>
            </a:fld>
            <a:endParaRPr lang="en-GB"/>
          </a:p>
        </p:txBody>
      </p:sp>
    </p:spTree>
    <p:extLst>
      <p:ext uri="{BB962C8B-B14F-4D97-AF65-F5344CB8AC3E}">
        <p14:creationId xmlns:p14="http://schemas.microsoft.com/office/powerpoint/2010/main" val="306053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fld id="{A9B7CE03-4730-4065-A455-FFEC36C1ACDE}" type="slidenum">
              <a:rPr lang="en-GB" smtClean="0"/>
              <a:t>14</a:t>
            </a:fld>
            <a:endParaRPr lang="en-GB"/>
          </a:p>
        </p:txBody>
      </p:sp>
    </p:spTree>
    <p:extLst>
      <p:ext uri="{BB962C8B-B14F-4D97-AF65-F5344CB8AC3E}">
        <p14:creationId xmlns:p14="http://schemas.microsoft.com/office/powerpoint/2010/main" val="406769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15</a:t>
            </a:fld>
            <a:endParaRPr lang="en-GB"/>
          </a:p>
        </p:txBody>
      </p:sp>
    </p:spTree>
    <p:extLst>
      <p:ext uri="{BB962C8B-B14F-4D97-AF65-F5344CB8AC3E}">
        <p14:creationId xmlns:p14="http://schemas.microsoft.com/office/powerpoint/2010/main" val="1030450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7CE03-4730-4065-A455-FFEC36C1ACDE}" type="slidenum">
              <a:rPr lang="en-GB" smtClean="0"/>
              <a:t>16</a:t>
            </a:fld>
            <a:endParaRPr lang="en-GB"/>
          </a:p>
        </p:txBody>
      </p:sp>
    </p:spTree>
    <p:extLst>
      <p:ext uri="{BB962C8B-B14F-4D97-AF65-F5344CB8AC3E}">
        <p14:creationId xmlns:p14="http://schemas.microsoft.com/office/powerpoint/2010/main" val="113218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fld id="{04D18519-FAD0-4392-AAB9-4AFC4E8BCE0C}"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7CE03-4730-4065-A455-FFEC36C1ACDE}" type="slidenum">
              <a:rPr lang="en-GB" smtClean="0"/>
              <a:t>18</a:t>
            </a:fld>
            <a:endParaRPr lang="en-GB"/>
          </a:p>
        </p:txBody>
      </p:sp>
    </p:spTree>
    <p:extLst>
      <p:ext uri="{BB962C8B-B14F-4D97-AF65-F5344CB8AC3E}">
        <p14:creationId xmlns:p14="http://schemas.microsoft.com/office/powerpoint/2010/main" val="3341370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19</a:t>
            </a:fld>
            <a:endParaRPr lang="en-GB"/>
          </a:p>
        </p:txBody>
      </p:sp>
    </p:spTree>
    <p:extLst>
      <p:ext uri="{BB962C8B-B14F-4D97-AF65-F5344CB8AC3E}">
        <p14:creationId xmlns:p14="http://schemas.microsoft.com/office/powerpoint/2010/main" val="240727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DD4B2A-E4FC-4B5B-B0B3-4E2EEA5029D8}" type="slidenum">
              <a:rPr lang="en-GB" smtClean="0"/>
              <a:t>2</a:t>
            </a:fld>
            <a:endParaRPr lang="en-GB"/>
          </a:p>
        </p:txBody>
      </p:sp>
    </p:spTree>
    <p:extLst>
      <p:ext uri="{BB962C8B-B14F-4D97-AF65-F5344CB8AC3E}">
        <p14:creationId xmlns:p14="http://schemas.microsoft.com/office/powerpoint/2010/main" val="2835385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7CE03-4730-4065-A455-FFEC36C1ACDE}" type="slidenum">
              <a:rPr lang="en-GB" smtClean="0"/>
              <a:t>20</a:t>
            </a:fld>
            <a:endParaRPr lang="en-GB"/>
          </a:p>
        </p:txBody>
      </p:sp>
    </p:spTree>
    <p:extLst>
      <p:ext uri="{BB962C8B-B14F-4D97-AF65-F5344CB8AC3E}">
        <p14:creationId xmlns:p14="http://schemas.microsoft.com/office/powerpoint/2010/main" val="2861867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B7CE03-4730-4065-A455-FFEC36C1ACDE}" type="slidenum">
              <a:rPr kumimoji="0" lang="en-GB" sz="1200" b="0" i="0" u="none" strike="noStrike" kern="1200" cap="none" spc="0" normalizeH="0" baseline="0" noProof="0" smtClean="0">
                <a:ln>
                  <a:noFill/>
                </a:ln>
                <a:solidFill>
                  <a:prstClr val="black"/>
                </a:solidFill>
                <a:effectLst/>
                <a:uLnTx/>
                <a:uFillTx/>
                <a:latin typeface="Myriad Pro" pitchFamily="34"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Myriad Pro" pitchFamily="34" charset="0"/>
              <a:ea typeface="+mn-ea"/>
              <a:cs typeface="Arial" charset="0"/>
            </a:endParaRPr>
          </a:p>
        </p:txBody>
      </p:sp>
    </p:spTree>
    <p:extLst>
      <p:ext uri="{BB962C8B-B14F-4D97-AF65-F5344CB8AC3E}">
        <p14:creationId xmlns:p14="http://schemas.microsoft.com/office/powerpoint/2010/main" val="18171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3</a:t>
            </a:fld>
            <a:endParaRPr lang="en-GB"/>
          </a:p>
        </p:txBody>
      </p:sp>
    </p:spTree>
    <p:extLst>
      <p:ext uri="{BB962C8B-B14F-4D97-AF65-F5344CB8AC3E}">
        <p14:creationId xmlns:p14="http://schemas.microsoft.com/office/powerpoint/2010/main" val="83552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B7CE03-4730-4065-A455-FFEC36C1ACDE}" type="slidenum">
              <a:rPr lang="en-GB" smtClean="0"/>
              <a:t>4</a:t>
            </a:fld>
            <a:endParaRPr lang="en-GB"/>
          </a:p>
        </p:txBody>
      </p:sp>
    </p:spTree>
    <p:extLst>
      <p:ext uri="{BB962C8B-B14F-4D97-AF65-F5344CB8AC3E}">
        <p14:creationId xmlns:p14="http://schemas.microsoft.com/office/powerpoint/2010/main" val="66092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6DD4B2A-E4FC-4B5B-B0B3-4E2EEA5029D8}" type="slidenum">
              <a:rPr lang="en-GB" smtClean="0"/>
              <a:t>5</a:t>
            </a:fld>
            <a:endParaRPr lang="en-GB"/>
          </a:p>
        </p:txBody>
      </p:sp>
    </p:spTree>
    <p:extLst>
      <p:ext uri="{BB962C8B-B14F-4D97-AF65-F5344CB8AC3E}">
        <p14:creationId xmlns:p14="http://schemas.microsoft.com/office/powerpoint/2010/main" val="168729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6</a:t>
            </a:fld>
            <a:endParaRPr lang="en-GB"/>
          </a:p>
        </p:txBody>
      </p:sp>
    </p:spTree>
    <p:extLst>
      <p:ext uri="{BB962C8B-B14F-4D97-AF65-F5344CB8AC3E}">
        <p14:creationId xmlns:p14="http://schemas.microsoft.com/office/powerpoint/2010/main" val="421868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7</a:t>
            </a:fld>
            <a:endParaRPr lang="en-GB"/>
          </a:p>
        </p:txBody>
      </p:sp>
    </p:spTree>
    <p:extLst>
      <p:ext uri="{BB962C8B-B14F-4D97-AF65-F5344CB8AC3E}">
        <p14:creationId xmlns:p14="http://schemas.microsoft.com/office/powerpoint/2010/main" val="38944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8</a:t>
            </a:fld>
            <a:endParaRPr lang="en-GB"/>
          </a:p>
        </p:txBody>
      </p:sp>
    </p:spTree>
    <p:extLst>
      <p:ext uri="{BB962C8B-B14F-4D97-AF65-F5344CB8AC3E}">
        <p14:creationId xmlns:p14="http://schemas.microsoft.com/office/powerpoint/2010/main" val="1750343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DD4B2A-E4FC-4B5B-B0B3-4E2EEA5029D8}" type="slidenum">
              <a:rPr lang="en-GB" smtClean="0"/>
              <a:t>9</a:t>
            </a:fld>
            <a:endParaRPr lang="en-GB"/>
          </a:p>
        </p:txBody>
      </p:sp>
    </p:spTree>
    <p:extLst>
      <p:ext uri="{BB962C8B-B14F-4D97-AF65-F5344CB8AC3E}">
        <p14:creationId xmlns:p14="http://schemas.microsoft.com/office/powerpoint/2010/main" val="1650778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FE0F-C7A9-0D14-5CCA-A97A9C2F9D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BB8F21-CCBC-825D-BBF7-342AC5CC3C70}"/>
              </a:ext>
            </a:extLst>
          </p:cNvPr>
          <p:cNvSpPr>
            <a:spLocks noGrp="1"/>
          </p:cNvSpPr>
          <p:nvPr>
            <p:ph type="dt" sz="half" idx="10"/>
          </p:nvPr>
        </p:nvSpPr>
        <p:spPr/>
        <p:txBody>
          <a:bodyPr/>
          <a:lstStyle/>
          <a:p>
            <a:fld id="{D5070EF4-B113-4A00-A59D-EE0F660AC4D7}" type="datetimeFigureOut">
              <a:rPr lang="en-GB" smtClean="0"/>
              <a:t>04/04/2024</a:t>
            </a:fld>
            <a:endParaRPr lang="en-GB"/>
          </a:p>
        </p:txBody>
      </p:sp>
      <p:sp>
        <p:nvSpPr>
          <p:cNvPr id="4" name="Footer Placeholder 3">
            <a:extLst>
              <a:ext uri="{FF2B5EF4-FFF2-40B4-BE49-F238E27FC236}">
                <a16:creationId xmlns:a16="http://schemas.microsoft.com/office/drawing/2014/main" id="{729C9BD4-D2A0-7439-CF34-CDC36D8654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C86A5-DC87-3761-2FB7-1099C724849D}"/>
              </a:ext>
            </a:extLst>
          </p:cNvPr>
          <p:cNvSpPr>
            <a:spLocks noGrp="1"/>
          </p:cNvSpPr>
          <p:nvPr>
            <p:ph type="sldNum" sz="quarter" idx="12"/>
          </p:nvPr>
        </p:nvSpPr>
        <p:spPr/>
        <p:txBody>
          <a:bodyPr/>
          <a:lstStyle/>
          <a:p>
            <a:fld id="{0ED1E0C3-C7DC-4470-9CEE-681E42C79288}" type="slidenum">
              <a:rPr lang="en-GB" smtClean="0"/>
              <a:t>‹#›</a:t>
            </a:fld>
            <a:endParaRPr lang="en-GB"/>
          </a:p>
        </p:txBody>
      </p:sp>
      <p:grpSp>
        <p:nvGrpSpPr>
          <p:cNvPr id="6" name="Group 5">
            <a:extLst>
              <a:ext uri="{FF2B5EF4-FFF2-40B4-BE49-F238E27FC236}">
                <a16:creationId xmlns:a16="http://schemas.microsoft.com/office/drawing/2014/main" id="{C59D4BA4-F891-E1A9-E1F9-22BDBBDE229A}"/>
              </a:ext>
            </a:extLst>
          </p:cNvPr>
          <p:cNvGrpSpPr/>
          <p:nvPr userDrawn="1"/>
        </p:nvGrpSpPr>
        <p:grpSpPr>
          <a:xfrm>
            <a:off x="9705974" y="5372100"/>
            <a:ext cx="2767821" cy="1747435"/>
            <a:chOff x="9671469" y="5337773"/>
            <a:chExt cx="2767821" cy="1747435"/>
          </a:xfrm>
        </p:grpSpPr>
        <p:pic>
          <p:nvPicPr>
            <p:cNvPr id="7" name="Picture 6">
              <a:extLst>
                <a:ext uri="{FF2B5EF4-FFF2-40B4-BE49-F238E27FC236}">
                  <a16:creationId xmlns:a16="http://schemas.microsoft.com/office/drawing/2014/main" id="{BB797395-431C-37AF-25E6-60F9C0B8FE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8" name="Graphic 7">
              <a:extLst>
                <a:ext uri="{FF2B5EF4-FFF2-40B4-BE49-F238E27FC236}">
                  <a16:creationId xmlns:a16="http://schemas.microsoft.com/office/drawing/2014/main" id="{B5B932BE-DD59-EEB7-860D-7F13CDB8A598}"/>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41" b="59705"/>
            <a:stretch/>
          </p:blipFill>
          <p:spPr>
            <a:xfrm>
              <a:off x="11158501" y="6300454"/>
              <a:ext cx="863190" cy="341532"/>
            </a:xfrm>
            <a:prstGeom prst="rect">
              <a:avLst/>
            </a:prstGeom>
          </p:spPr>
        </p:pic>
      </p:grpSp>
    </p:spTree>
    <p:extLst>
      <p:ext uri="{BB962C8B-B14F-4D97-AF65-F5344CB8AC3E}">
        <p14:creationId xmlns:p14="http://schemas.microsoft.com/office/powerpoint/2010/main" val="283574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290" y="168834"/>
            <a:ext cx="11449186" cy="365126"/>
          </a:xfrm>
        </p:spPr>
        <p:txBody>
          <a:bodyPr/>
          <a:lstStyle/>
          <a:p>
            <a:r>
              <a:rPr lang="en-GB" dirty="0"/>
              <a:t>&lt;Section title&gt;</a:t>
            </a:r>
            <a:endParaRPr lang="en-US" dirty="0"/>
          </a:p>
        </p:txBody>
      </p:sp>
      <p:sp>
        <p:nvSpPr>
          <p:cNvPr id="3" name="Content Placeholder 2"/>
          <p:cNvSpPr>
            <a:spLocks noGrp="1"/>
          </p:cNvSpPr>
          <p:nvPr>
            <p:ph idx="1" hasCustomPrompt="1"/>
          </p:nvPr>
        </p:nvSpPr>
        <p:spPr/>
        <p:txBody>
          <a:bodyPr/>
          <a:lstStyle/>
          <a:p>
            <a:pPr lvl="0"/>
            <a:r>
              <a:rPr lang="en-GB" dirty="0"/>
              <a:t>First level &lt;Subheading&gt;</a:t>
            </a:r>
          </a:p>
          <a:p>
            <a:pPr lvl="1"/>
            <a:r>
              <a:rPr lang="en-GB" dirty="0"/>
              <a:t>Second level &lt;Text with para spacing&gt;</a:t>
            </a:r>
          </a:p>
          <a:p>
            <a:pPr lvl="2"/>
            <a:r>
              <a:rPr lang="en-GB" dirty="0"/>
              <a:t>Third level &lt;Bullet Level 1&gt;</a:t>
            </a:r>
          </a:p>
          <a:p>
            <a:pPr lvl="3"/>
            <a:r>
              <a:rPr lang="en-GB" dirty="0"/>
              <a:t>Fourth level &lt;Bullet Level 2&gt;</a:t>
            </a:r>
          </a:p>
          <a:p>
            <a:pPr lvl="4"/>
            <a:r>
              <a:rPr lang="en-GB" dirty="0"/>
              <a:t>Fifth level &lt;Bullet no para spacing&gt;</a:t>
            </a:r>
            <a:endParaRPr lang="en-US" dirty="0"/>
          </a:p>
        </p:txBody>
      </p:sp>
      <p:sp>
        <p:nvSpPr>
          <p:cNvPr id="5" name="Footer Placeholder 4"/>
          <p:cNvSpPr>
            <a:spLocks noGrp="1"/>
          </p:cNvSpPr>
          <p:nvPr>
            <p:ph type="ftr" sz="quarter" idx="11"/>
          </p:nvPr>
        </p:nvSpPr>
        <p:spPr/>
        <p:txBody>
          <a:bodyPr/>
          <a:lstStyle/>
          <a:p>
            <a:r>
              <a:rPr lang="en-GB"/>
              <a:t>PHG Foundation - staff session</a:t>
            </a:r>
          </a:p>
        </p:txBody>
      </p:sp>
      <p:sp>
        <p:nvSpPr>
          <p:cNvPr id="6" name="Slide Number Placeholder 5"/>
          <p:cNvSpPr>
            <a:spLocks noGrp="1"/>
          </p:cNvSpPr>
          <p:nvPr>
            <p:ph type="sldNum" sz="quarter" idx="12"/>
          </p:nvPr>
        </p:nvSpPr>
        <p:spPr/>
        <p:txBody>
          <a:bodyPr/>
          <a:lstStyle/>
          <a:p>
            <a:fld id="{E2AD71CF-047A-E347-96D9-C07995C43573}" type="slidenum">
              <a:rPr lang="en-GB" smtClean="0"/>
              <a:t>‹#›</a:t>
            </a:fld>
            <a:r>
              <a:rPr lang="en-GB" dirty="0"/>
              <a:t>	|</a:t>
            </a:r>
          </a:p>
        </p:txBody>
      </p:sp>
      <p:sp>
        <p:nvSpPr>
          <p:cNvPr id="11" name="Text Placeholder 9">
            <a:extLst>
              <a:ext uri="{FF2B5EF4-FFF2-40B4-BE49-F238E27FC236}">
                <a16:creationId xmlns:a16="http://schemas.microsoft.com/office/drawing/2014/main" id="{9634D230-5932-E10A-FF7B-8D3940D3858E}"/>
              </a:ext>
            </a:extLst>
          </p:cNvPr>
          <p:cNvSpPr>
            <a:spLocks noGrp="1"/>
          </p:cNvSpPr>
          <p:nvPr>
            <p:ph type="body" sz="quarter" idx="13" hasCustomPrompt="1"/>
          </p:nvPr>
        </p:nvSpPr>
        <p:spPr>
          <a:xfrm>
            <a:off x="369290" y="579581"/>
            <a:ext cx="11449186" cy="718385"/>
          </a:xfrm>
        </p:spPr>
        <p:txBody>
          <a:bodyPr>
            <a:normAutofit/>
          </a:bodyPr>
          <a:lstStyle>
            <a:lvl1pPr>
              <a:lnSpc>
                <a:spcPct val="90000"/>
              </a:lnSpc>
              <a:spcBef>
                <a:spcPts val="0"/>
              </a:spcBef>
              <a:defRPr sz="2177">
                <a:solidFill>
                  <a:srgbClr val="F0806B"/>
                </a:solidFill>
                <a:latin typeface="Playfair Display Medium" pitchFamily="2" charset="77"/>
              </a:defRPr>
            </a:lvl1pPr>
            <a:lvl2pPr>
              <a:lnSpc>
                <a:spcPct val="90000"/>
              </a:lnSpc>
              <a:spcBef>
                <a:spcPts val="0"/>
              </a:spcBef>
              <a:defRPr sz="2177">
                <a:solidFill>
                  <a:srgbClr val="F0806B"/>
                </a:solidFill>
                <a:latin typeface="Playfair Display Medium" pitchFamily="2" charset="77"/>
              </a:defRPr>
            </a:lvl2pPr>
            <a:lvl3pPr marL="0" indent="0">
              <a:lnSpc>
                <a:spcPct val="90000"/>
              </a:lnSpc>
              <a:spcBef>
                <a:spcPts val="0"/>
              </a:spcBef>
              <a:buNone/>
              <a:defRPr sz="2177">
                <a:solidFill>
                  <a:srgbClr val="F0806B"/>
                </a:solidFill>
                <a:latin typeface="Playfair Display Medium" pitchFamily="2" charset="77"/>
              </a:defRPr>
            </a:lvl3pPr>
            <a:lvl4pPr marL="0" indent="0">
              <a:lnSpc>
                <a:spcPct val="90000"/>
              </a:lnSpc>
              <a:spcBef>
                <a:spcPts val="0"/>
              </a:spcBef>
              <a:buNone/>
              <a:defRPr sz="2177">
                <a:solidFill>
                  <a:srgbClr val="F0806B"/>
                </a:solidFill>
                <a:latin typeface="Playfair Display Medium" pitchFamily="2" charset="77"/>
              </a:defRPr>
            </a:lvl4pPr>
            <a:lvl5pPr marL="0" indent="0">
              <a:lnSpc>
                <a:spcPct val="90000"/>
              </a:lnSpc>
              <a:spcBef>
                <a:spcPts val="0"/>
              </a:spcBef>
              <a:buNone/>
              <a:defRPr sz="2177">
                <a:solidFill>
                  <a:srgbClr val="F0806B"/>
                </a:solidFill>
                <a:latin typeface="Playfair Display Medium" pitchFamily="2" charset="77"/>
              </a:defRPr>
            </a:lvl5pPr>
          </a:lstStyle>
          <a:p>
            <a:pPr lvl="0"/>
            <a:r>
              <a:rPr lang="en-GB" dirty="0"/>
              <a:t>[Title and content] &lt;Heading&gt;</a:t>
            </a:r>
          </a:p>
        </p:txBody>
      </p:sp>
    </p:spTree>
    <p:extLst>
      <p:ext uri="{BB962C8B-B14F-4D97-AF65-F5344CB8AC3E}">
        <p14:creationId xmlns:p14="http://schemas.microsoft.com/office/powerpoint/2010/main" val="158211883"/>
      </p:ext>
    </p:extLst>
  </p:cSld>
  <p:clrMapOvr>
    <a:masterClrMapping/>
  </p:clrMapOvr>
  <p:extLst>
    <p:ext uri="{DCECCB84-F9BA-43D5-87BE-67443E8EF086}">
      <p15:sldGuideLst xmlns:p15="http://schemas.microsoft.com/office/powerpoint/2012/main">
        <p15:guide id="1" pos="2222">
          <p15:clr>
            <a:srgbClr val="FBAE40"/>
          </p15:clr>
        </p15:guide>
        <p15:guide id="2" pos="4512">
          <p15:clr>
            <a:srgbClr val="FBAE40"/>
          </p15:clr>
        </p15:guide>
        <p15:guide id="4" orient="horz" pos="566">
          <p15:clr>
            <a:srgbClr val="FBAE40"/>
          </p15:clr>
        </p15:guide>
        <p15:guide id="5" orient="horz" pos="1142">
          <p15:clr>
            <a:srgbClr val="FBAE40"/>
          </p15:clr>
        </p15:guide>
        <p15:guide id="6" orient="horz" pos="4308">
          <p15:clr>
            <a:srgbClr val="FBAE40"/>
          </p15:clr>
        </p15:guide>
        <p15:guide id="7" pos="2356">
          <p15:clr>
            <a:srgbClr val="FBAE40"/>
          </p15:clr>
        </p15:guide>
        <p15:guide id="8" pos="43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6317817-58EA-4A7E-B927-EF8BA09B14C0}"/>
              </a:ext>
            </a:extLst>
          </p:cNvPr>
          <p:cNvSpPr>
            <a:spLocks noGrp="1"/>
          </p:cNvSpPr>
          <p:nvPr>
            <p:ph type="title" hasCustomPrompt="1"/>
          </p:nvPr>
        </p:nvSpPr>
        <p:spPr>
          <a:xfrm>
            <a:off x="804230" y="490666"/>
            <a:ext cx="7986486" cy="676096"/>
          </a:xfrm>
          <a:prstGeom prst="rect">
            <a:avLst/>
          </a:prstGeom>
        </p:spPr>
        <p:txBody>
          <a:bodyPr vert="horz" lIns="0" tIns="45720" rIns="91440" bIns="45720" rtlCol="0" anchor="ctr">
            <a:normAutofit/>
          </a:bodyPr>
          <a:lstStyle>
            <a:lvl1pPr>
              <a:defRPr/>
            </a:lvl1pPr>
          </a:lstStyle>
          <a:p>
            <a:r>
              <a:rPr lang="en-GB" dirty="0"/>
              <a:t> </a:t>
            </a:r>
          </a:p>
        </p:txBody>
      </p:sp>
      <p:sp>
        <p:nvSpPr>
          <p:cNvPr id="2" name="Content Placeholder 2">
            <a:extLst>
              <a:ext uri="{FF2B5EF4-FFF2-40B4-BE49-F238E27FC236}">
                <a16:creationId xmlns:a16="http://schemas.microsoft.com/office/drawing/2014/main" id="{D3790A32-33FD-82BE-6879-D38515ABDBE5}"/>
              </a:ext>
            </a:extLst>
          </p:cNvPr>
          <p:cNvSpPr txBox="1">
            <a:spLocks/>
          </p:cNvSpPr>
          <p:nvPr userDrawn="1"/>
        </p:nvSpPr>
        <p:spPr>
          <a:xfrm>
            <a:off x="810895" y="1658698"/>
            <a:ext cx="9780905" cy="4794250"/>
          </a:xfrm>
          <a:prstGeom prst="rect">
            <a:avLst/>
          </a:prstGeom>
        </p:spPr>
        <p:txBody>
          <a:bodyPr vert="horz" lIns="0" tIns="180000" rIns="91440" bIns="180000" rtlCol="0">
            <a:noAutofit/>
          </a:bodyPr>
          <a:lstStyle>
            <a:lvl1pPr marL="228600" indent="-228600" algn="l" defTabSz="914400" rtl="0" eaLnBrk="1" latinLnBrk="0" hangingPunct="1">
              <a:lnSpc>
                <a:spcPct val="90000"/>
              </a:lnSpc>
              <a:spcBef>
                <a:spcPts val="1000"/>
              </a:spcBef>
              <a:buClr>
                <a:srgbClr val="ED7D31"/>
              </a:buClr>
              <a:buFont typeface="Wingdings" panose="05000000000000000000" pitchFamily="2" charset="2"/>
              <a:buChar char="§"/>
              <a:defRPr sz="2800" kern="1200">
                <a:solidFill>
                  <a:srgbClr val="512D6D"/>
                </a:solidFill>
                <a:latin typeface="+mn-lt"/>
                <a:ea typeface="+mn-ea"/>
                <a:cs typeface="+mn-cs"/>
              </a:defRPr>
            </a:lvl1pPr>
            <a:lvl2pPr marL="685800" indent="-228600" algn="l" defTabSz="914400" rtl="0" eaLnBrk="1" latinLnBrk="0" hangingPunct="1">
              <a:lnSpc>
                <a:spcPct val="90000"/>
              </a:lnSpc>
              <a:spcBef>
                <a:spcPts val="500"/>
              </a:spcBef>
              <a:buClr>
                <a:srgbClr val="ED7D31"/>
              </a:buClr>
              <a:buFont typeface="Arial" panose="020B0604020202020204" pitchFamily="34" charset="0"/>
              <a:buChar char="•"/>
              <a:defRPr sz="2400" kern="1200">
                <a:solidFill>
                  <a:srgbClr val="512D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89000" fontAlgn="auto">
              <a:lnSpc>
                <a:spcPct val="110000"/>
              </a:lnSpc>
              <a:spcBef>
                <a:spcPct val="0"/>
              </a:spcBef>
              <a:spcAft>
                <a:spcPts val="0"/>
              </a:spcAft>
              <a:buClr>
                <a:srgbClr val="B488C6"/>
              </a:buClr>
              <a:buFont typeface="Wingdings" panose="05000000000000000000" pitchFamily="2" charset="2"/>
              <a:buNone/>
            </a:pPr>
            <a:endParaRPr lang="en-GB" sz="2400" b="1" dirty="0"/>
          </a:p>
          <a:p>
            <a:pPr marL="0" indent="0" defTabSz="889000" fontAlgn="auto">
              <a:lnSpc>
                <a:spcPct val="110000"/>
              </a:lnSpc>
              <a:spcBef>
                <a:spcPct val="0"/>
              </a:spcBef>
              <a:spcAft>
                <a:spcPts val="0"/>
              </a:spcAft>
              <a:buClr>
                <a:srgbClr val="B488C6"/>
              </a:buClr>
              <a:buFont typeface="Wingdings" panose="05000000000000000000" pitchFamily="2" charset="2"/>
              <a:buNone/>
            </a:pPr>
            <a:endParaRPr lang="en-GB" altLang="en-US" sz="4000" dirty="0">
              <a:ea typeface="Verdana" panose="020B0604030504040204" pitchFamily="34" charset="0"/>
              <a:cs typeface="Verdana" panose="020B0604030504040204" pitchFamily="34" charset="0"/>
            </a:endParaRPr>
          </a:p>
          <a:p>
            <a:pPr marL="342900" indent="-342900" defTabSz="889000" fontAlgn="auto">
              <a:lnSpc>
                <a:spcPct val="110000"/>
              </a:lnSpc>
              <a:spcBef>
                <a:spcPct val="0"/>
              </a:spcBef>
              <a:spcAft>
                <a:spcPts val="0"/>
              </a:spcAft>
              <a:buClr>
                <a:srgbClr val="B488C6"/>
              </a:buClr>
              <a:buFont typeface="Arial" panose="020B0604020202020204" pitchFamily="34" charset="0"/>
              <a:buChar char="•"/>
            </a:pPr>
            <a:endParaRPr lang="en-GB" sz="2400" dirty="0"/>
          </a:p>
          <a:p>
            <a:pPr marL="0" indent="0" defTabSz="889000" fontAlgn="auto">
              <a:lnSpc>
                <a:spcPct val="100000"/>
              </a:lnSpc>
              <a:spcAft>
                <a:spcPct val="35000"/>
              </a:spcAft>
              <a:buFont typeface="Wingdings" panose="05000000000000000000" pitchFamily="2" charset="2"/>
              <a:buNone/>
            </a:pPr>
            <a:endParaRPr lang="en-US" dirty="0"/>
          </a:p>
        </p:txBody>
      </p:sp>
      <p:sp>
        <p:nvSpPr>
          <p:cNvPr id="5" name="Text Placeholder 4">
            <a:extLst>
              <a:ext uri="{FF2B5EF4-FFF2-40B4-BE49-F238E27FC236}">
                <a16:creationId xmlns:a16="http://schemas.microsoft.com/office/drawing/2014/main" id="{AFBCECB1-8C03-757B-1DB6-D445CFE8CF8D}"/>
              </a:ext>
            </a:extLst>
          </p:cNvPr>
          <p:cNvSpPr>
            <a:spLocks noGrp="1"/>
          </p:cNvSpPr>
          <p:nvPr>
            <p:ph type="body" sz="quarter" idx="10"/>
          </p:nvPr>
        </p:nvSpPr>
        <p:spPr>
          <a:xfrm>
            <a:off x="804230" y="1658698"/>
            <a:ext cx="10576875" cy="4503563"/>
          </a:xfrm>
        </p:spPr>
        <p:txBody>
          <a:bodyPr/>
          <a:lstStyle>
            <a:lvl1pPr marL="357188" indent="-357188">
              <a:lnSpc>
                <a:spcPct val="114000"/>
              </a:lnSpc>
              <a:buClr>
                <a:srgbClr val="CEB9D8"/>
              </a:buClr>
              <a:defRPr/>
            </a:lvl1pPr>
            <a:lvl2pPr marL="804863" indent="-347663">
              <a:lnSpc>
                <a:spcPct val="114000"/>
              </a:lnSpc>
              <a:buClr>
                <a:srgbClr val="CEB9D8"/>
              </a:buClr>
              <a:defRPr/>
            </a:lvl2pPr>
            <a:lvl3pPr>
              <a:lnSpc>
                <a:spcPct val="114000"/>
              </a:lnSpc>
              <a:defRPr>
                <a:solidFill>
                  <a:srgbClr val="512D6D"/>
                </a:solidFill>
              </a:defRPr>
            </a:lvl3pPr>
            <a:lvl4pPr>
              <a:lnSpc>
                <a:spcPct val="114000"/>
              </a:lnSpc>
              <a:defRPr>
                <a:solidFill>
                  <a:srgbClr val="512D6D"/>
                </a:solidFill>
              </a:defRPr>
            </a:lvl4pPr>
            <a:lvl5pPr>
              <a:lnSpc>
                <a:spcPct val="114000"/>
              </a:lnSpc>
              <a:defRPr>
                <a:solidFill>
                  <a:srgbClr val="512D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274383"/>
      </p:ext>
    </p:extLst>
  </p:cSld>
  <p:clrMapOvr>
    <a:masterClrMapping/>
  </p:clrMapOvr>
  <p:extLst>
    <p:ext uri="{DCECCB84-F9BA-43D5-87BE-67443E8EF086}">
      <p15:sldGuideLst xmlns:p15="http://schemas.microsoft.com/office/powerpoint/2012/main">
        <p15:guide id="1" orient="horz" pos="3997">
          <p15:clr>
            <a:srgbClr val="FBAE40"/>
          </p15:clr>
        </p15:guide>
        <p15:guide id="2" orient="horz" pos="2260">
          <p15:clr>
            <a:srgbClr val="FBAE40"/>
          </p15:clr>
        </p15:guide>
        <p15:guide id="3"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6317817-58EA-4A7E-B927-EF8BA09B14C0}"/>
              </a:ext>
            </a:extLst>
          </p:cNvPr>
          <p:cNvSpPr>
            <a:spLocks noGrp="1"/>
          </p:cNvSpPr>
          <p:nvPr>
            <p:ph type="title" hasCustomPrompt="1"/>
          </p:nvPr>
        </p:nvSpPr>
        <p:spPr>
          <a:xfrm>
            <a:off x="804230" y="490666"/>
            <a:ext cx="7986486" cy="676096"/>
          </a:xfrm>
          <a:prstGeom prst="rect">
            <a:avLst/>
          </a:prstGeom>
        </p:spPr>
        <p:txBody>
          <a:bodyPr vert="horz" lIns="0" tIns="45720" rIns="91440" bIns="45720" rtlCol="0" anchor="ctr">
            <a:normAutofit/>
          </a:bodyPr>
          <a:lstStyle>
            <a:lvl1pPr>
              <a:defRPr/>
            </a:lvl1pPr>
          </a:lstStyle>
          <a:p>
            <a:r>
              <a:rPr lang="en-GB" dirty="0"/>
              <a:t> </a:t>
            </a:r>
          </a:p>
        </p:txBody>
      </p:sp>
      <p:sp>
        <p:nvSpPr>
          <p:cNvPr id="2" name="Content Placeholder 2">
            <a:extLst>
              <a:ext uri="{FF2B5EF4-FFF2-40B4-BE49-F238E27FC236}">
                <a16:creationId xmlns:a16="http://schemas.microsoft.com/office/drawing/2014/main" id="{D3790A32-33FD-82BE-6879-D38515ABDBE5}"/>
              </a:ext>
            </a:extLst>
          </p:cNvPr>
          <p:cNvSpPr txBox="1">
            <a:spLocks/>
          </p:cNvSpPr>
          <p:nvPr userDrawn="1"/>
        </p:nvSpPr>
        <p:spPr>
          <a:xfrm>
            <a:off x="810895" y="1658698"/>
            <a:ext cx="9780905" cy="4794250"/>
          </a:xfrm>
          <a:prstGeom prst="rect">
            <a:avLst/>
          </a:prstGeom>
        </p:spPr>
        <p:txBody>
          <a:bodyPr vert="horz" lIns="0" tIns="180000" rIns="91440" bIns="180000" rtlCol="0">
            <a:noAutofit/>
          </a:bodyPr>
          <a:lstStyle>
            <a:lvl1pPr marL="228600" indent="-228600" algn="l" defTabSz="914400" rtl="0" eaLnBrk="1" latinLnBrk="0" hangingPunct="1">
              <a:lnSpc>
                <a:spcPct val="90000"/>
              </a:lnSpc>
              <a:spcBef>
                <a:spcPts val="1000"/>
              </a:spcBef>
              <a:buClr>
                <a:srgbClr val="ED7D31"/>
              </a:buClr>
              <a:buFont typeface="Wingdings" panose="05000000000000000000" pitchFamily="2" charset="2"/>
              <a:buChar char="§"/>
              <a:defRPr sz="2800" kern="1200">
                <a:solidFill>
                  <a:srgbClr val="512D6D"/>
                </a:solidFill>
                <a:latin typeface="+mn-lt"/>
                <a:ea typeface="+mn-ea"/>
                <a:cs typeface="+mn-cs"/>
              </a:defRPr>
            </a:lvl1pPr>
            <a:lvl2pPr marL="685800" indent="-228600" algn="l" defTabSz="914400" rtl="0" eaLnBrk="1" latinLnBrk="0" hangingPunct="1">
              <a:lnSpc>
                <a:spcPct val="90000"/>
              </a:lnSpc>
              <a:spcBef>
                <a:spcPts val="500"/>
              </a:spcBef>
              <a:buClr>
                <a:srgbClr val="ED7D31"/>
              </a:buClr>
              <a:buFont typeface="Arial" panose="020B0604020202020204" pitchFamily="34" charset="0"/>
              <a:buChar char="•"/>
              <a:defRPr sz="2400" kern="1200">
                <a:solidFill>
                  <a:srgbClr val="512D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89000" fontAlgn="auto">
              <a:lnSpc>
                <a:spcPct val="110000"/>
              </a:lnSpc>
              <a:spcBef>
                <a:spcPct val="0"/>
              </a:spcBef>
              <a:spcAft>
                <a:spcPts val="0"/>
              </a:spcAft>
              <a:buClr>
                <a:srgbClr val="B488C6"/>
              </a:buClr>
              <a:buFont typeface="Wingdings" panose="05000000000000000000" pitchFamily="2" charset="2"/>
              <a:buNone/>
            </a:pPr>
            <a:endParaRPr lang="en-GB" sz="2400" b="1" dirty="0"/>
          </a:p>
          <a:p>
            <a:pPr marL="0" indent="0" defTabSz="889000" fontAlgn="auto">
              <a:lnSpc>
                <a:spcPct val="110000"/>
              </a:lnSpc>
              <a:spcBef>
                <a:spcPct val="0"/>
              </a:spcBef>
              <a:spcAft>
                <a:spcPts val="0"/>
              </a:spcAft>
              <a:buClr>
                <a:srgbClr val="B488C6"/>
              </a:buClr>
              <a:buFont typeface="Wingdings" panose="05000000000000000000" pitchFamily="2" charset="2"/>
              <a:buNone/>
            </a:pPr>
            <a:endParaRPr lang="en-GB" altLang="en-US" sz="4000" dirty="0">
              <a:ea typeface="Verdana" panose="020B0604030504040204" pitchFamily="34" charset="0"/>
              <a:cs typeface="Verdana" panose="020B0604030504040204" pitchFamily="34" charset="0"/>
            </a:endParaRPr>
          </a:p>
          <a:p>
            <a:pPr marL="342900" indent="-342900" defTabSz="889000" fontAlgn="auto">
              <a:lnSpc>
                <a:spcPct val="110000"/>
              </a:lnSpc>
              <a:spcBef>
                <a:spcPct val="0"/>
              </a:spcBef>
              <a:spcAft>
                <a:spcPts val="0"/>
              </a:spcAft>
              <a:buClr>
                <a:srgbClr val="B488C6"/>
              </a:buClr>
              <a:buFont typeface="Arial" panose="020B0604020202020204" pitchFamily="34" charset="0"/>
              <a:buChar char="•"/>
            </a:pPr>
            <a:endParaRPr lang="en-GB" sz="2400" dirty="0"/>
          </a:p>
          <a:p>
            <a:pPr marL="0" indent="0" defTabSz="889000" fontAlgn="auto">
              <a:lnSpc>
                <a:spcPct val="100000"/>
              </a:lnSpc>
              <a:spcAft>
                <a:spcPct val="35000"/>
              </a:spcAft>
              <a:buFont typeface="Wingdings" panose="05000000000000000000" pitchFamily="2" charset="2"/>
              <a:buNone/>
            </a:pPr>
            <a:endParaRPr lang="en-US" dirty="0"/>
          </a:p>
        </p:txBody>
      </p:sp>
      <p:sp>
        <p:nvSpPr>
          <p:cNvPr id="5" name="Text Placeholder 4">
            <a:extLst>
              <a:ext uri="{FF2B5EF4-FFF2-40B4-BE49-F238E27FC236}">
                <a16:creationId xmlns:a16="http://schemas.microsoft.com/office/drawing/2014/main" id="{AFBCECB1-8C03-757B-1DB6-D445CFE8CF8D}"/>
              </a:ext>
            </a:extLst>
          </p:cNvPr>
          <p:cNvSpPr>
            <a:spLocks noGrp="1"/>
          </p:cNvSpPr>
          <p:nvPr>
            <p:ph type="body" sz="quarter" idx="10"/>
          </p:nvPr>
        </p:nvSpPr>
        <p:spPr>
          <a:xfrm>
            <a:off x="804230" y="1658698"/>
            <a:ext cx="10576875" cy="4503563"/>
          </a:xfrm>
        </p:spPr>
        <p:txBody>
          <a:bodyPr/>
          <a:lstStyle>
            <a:lvl1pPr marL="357188" indent="-357188">
              <a:lnSpc>
                <a:spcPct val="114000"/>
              </a:lnSpc>
              <a:buClr>
                <a:srgbClr val="CEB9D8"/>
              </a:buClr>
              <a:defRPr/>
            </a:lvl1pPr>
            <a:lvl2pPr marL="804863" indent="-347663">
              <a:lnSpc>
                <a:spcPct val="114000"/>
              </a:lnSpc>
              <a:buClr>
                <a:srgbClr val="CEB9D8"/>
              </a:buClr>
              <a:defRPr/>
            </a:lvl2pPr>
            <a:lvl3pPr>
              <a:lnSpc>
                <a:spcPct val="114000"/>
              </a:lnSpc>
              <a:defRPr>
                <a:solidFill>
                  <a:srgbClr val="512D6D"/>
                </a:solidFill>
              </a:defRPr>
            </a:lvl3pPr>
            <a:lvl4pPr>
              <a:lnSpc>
                <a:spcPct val="114000"/>
              </a:lnSpc>
              <a:defRPr>
                <a:solidFill>
                  <a:srgbClr val="512D6D"/>
                </a:solidFill>
              </a:defRPr>
            </a:lvl4pPr>
            <a:lvl5pPr>
              <a:lnSpc>
                <a:spcPct val="114000"/>
              </a:lnSpc>
              <a:defRPr>
                <a:solidFill>
                  <a:srgbClr val="512D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67067672"/>
      </p:ext>
    </p:extLst>
  </p:cSld>
  <p:clrMapOvr>
    <a:masterClrMapping/>
  </p:clrMapOvr>
  <p:extLst>
    <p:ext uri="{DCECCB84-F9BA-43D5-87BE-67443E8EF086}">
      <p15:sldGuideLst xmlns:p15="http://schemas.microsoft.com/office/powerpoint/2012/main">
        <p15:guide id="1" orient="horz" pos="3997">
          <p15:clr>
            <a:srgbClr val="FBAE40"/>
          </p15:clr>
        </p15:guide>
        <p15:guide id="2" orient="horz" pos="2260">
          <p15:clr>
            <a:srgbClr val="FBAE40"/>
          </p15:clr>
        </p15:guide>
        <p15:guide id="3"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6317817-58EA-4A7E-B927-EF8BA09B14C0}"/>
              </a:ext>
            </a:extLst>
          </p:cNvPr>
          <p:cNvSpPr>
            <a:spLocks noGrp="1"/>
          </p:cNvSpPr>
          <p:nvPr>
            <p:ph type="title" hasCustomPrompt="1"/>
          </p:nvPr>
        </p:nvSpPr>
        <p:spPr>
          <a:xfrm>
            <a:off x="804230" y="490666"/>
            <a:ext cx="7986486" cy="676096"/>
          </a:xfrm>
          <a:prstGeom prst="rect">
            <a:avLst/>
          </a:prstGeom>
        </p:spPr>
        <p:txBody>
          <a:bodyPr vert="horz" lIns="0" tIns="45720" rIns="91440" bIns="45720" rtlCol="0" anchor="ctr">
            <a:normAutofit/>
          </a:bodyPr>
          <a:lstStyle>
            <a:lvl1pPr>
              <a:defRPr/>
            </a:lvl1pPr>
          </a:lstStyle>
          <a:p>
            <a:r>
              <a:rPr lang="en-GB" dirty="0"/>
              <a:t> </a:t>
            </a:r>
          </a:p>
        </p:txBody>
      </p:sp>
    </p:spTree>
    <p:extLst>
      <p:ext uri="{BB962C8B-B14F-4D97-AF65-F5344CB8AC3E}">
        <p14:creationId xmlns:p14="http://schemas.microsoft.com/office/powerpoint/2010/main" val="2286396803"/>
      </p:ext>
    </p:extLst>
  </p:cSld>
  <p:clrMapOvr>
    <a:masterClrMapping/>
  </p:clrMapOvr>
  <p:extLst>
    <p:ext uri="{DCECCB84-F9BA-43D5-87BE-67443E8EF086}">
      <p15:sldGuideLst xmlns:p15="http://schemas.microsoft.com/office/powerpoint/2012/main">
        <p15:guide id="1" orient="horz" pos="3997">
          <p15:clr>
            <a:srgbClr val="FBAE40"/>
          </p15:clr>
        </p15:guide>
        <p15:guide id="2" orient="horz" pos="2260">
          <p15:clr>
            <a:srgbClr val="FBAE40"/>
          </p15:clr>
        </p15:guide>
        <p15:guide id="3"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952625"/>
            <a:ext cx="10515600" cy="1325563"/>
          </a:xfrm>
        </p:spPr>
        <p:txBody>
          <a:bodyPr/>
          <a:lstStyle>
            <a:lvl1pPr>
              <a:defRPr>
                <a:solidFill>
                  <a:srgbClr val="1A5363"/>
                </a:solidFill>
                <a:latin typeface="+mj-lt"/>
              </a:defRPr>
            </a:lvl1pPr>
          </a:lstStyle>
          <a:p>
            <a:r>
              <a:rPr lang="en-US" dirty="0"/>
              <a:t>Click to edit Master title style</a:t>
            </a:r>
            <a:endParaRPr lang="en-GB" dirty="0"/>
          </a:p>
        </p:txBody>
      </p:sp>
      <p:sp>
        <p:nvSpPr>
          <p:cNvPr id="3" name="Content Placeholder 2"/>
          <p:cNvSpPr>
            <a:spLocks noGrp="1"/>
          </p:cNvSpPr>
          <p:nvPr>
            <p:ph idx="1"/>
          </p:nvPr>
        </p:nvSpPr>
        <p:spPr>
          <a:xfrm>
            <a:off x="838200" y="3378199"/>
            <a:ext cx="10515600" cy="2798763"/>
          </a:xfrm>
        </p:spPr>
        <p:txBody>
          <a:bodyPr/>
          <a:lstStyle>
            <a:lvl1pPr>
              <a:defRPr>
                <a:solidFill>
                  <a:srgbClr val="1A5363"/>
                </a:solidFill>
                <a:latin typeface="+mj-lt"/>
                <a:cs typeface="Arial" panose="020B0604020202020204" pitchFamily="34" charset="0"/>
              </a:defRPr>
            </a:lvl1pPr>
            <a:lvl2pPr>
              <a:defRPr>
                <a:solidFill>
                  <a:srgbClr val="1A5363"/>
                </a:solidFill>
                <a:latin typeface="+mj-lt"/>
                <a:cs typeface="Arial" panose="020B0604020202020204" pitchFamily="34" charset="0"/>
              </a:defRPr>
            </a:lvl2pPr>
            <a:lvl3pPr>
              <a:defRPr>
                <a:solidFill>
                  <a:srgbClr val="1A5363"/>
                </a:solidFill>
                <a:latin typeface="+mj-lt"/>
                <a:cs typeface="Arial" panose="020B0604020202020204" pitchFamily="34" charset="0"/>
              </a:defRPr>
            </a:lvl3pPr>
            <a:lvl4pPr>
              <a:defRPr>
                <a:solidFill>
                  <a:srgbClr val="1A5363"/>
                </a:solidFill>
                <a:latin typeface="+mj-lt"/>
                <a:cs typeface="Arial" panose="020B0604020202020204" pitchFamily="34" charset="0"/>
              </a:defRPr>
            </a:lvl4pPr>
            <a:lvl5pPr>
              <a:defRPr>
                <a:solidFill>
                  <a:srgbClr val="1A5363"/>
                </a:solidFill>
                <a:latin typeface="+mj-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F73A17B-C5AF-4572-A3E9-92A09223C90C}"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A05FB3-5D34-456A-9AB0-89FBC7039FCA}" type="slidenum">
              <a:rPr lang="en-GB" smtClean="0"/>
              <a:t>‹#›</a:t>
            </a:fld>
            <a:endParaRPr lang="en-GB"/>
          </a:p>
        </p:txBody>
      </p:sp>
    </p:spTree>
    <p:extLst>
      <p:ext uri="{BB962C8B-B14F-4D97-AF65-F5344CB8AC3E}">
        <p14:creationId xmlns:p14="http://schemas.microsoft.com/office/powerpoint/2010/main" val="3785483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FE0F-C7A9-0D14-5CCA-A97A9C2F9D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BB8F21-CCBC-825D-BBF7-342AC5CC3C70}"/>
              </a:ext>
            </a:extLst>
          </p:cNvPr>
          <p:cNvSpPr>
            <a:spLocks noGrp="1"/>
          </p:cNvSpPr>
          <p:nvPr>
            <p:ph type="dt" sz="half" idx="10"/>
          </p:nvPr>
        </p:nvSpPr>
        <p:spPr/>
        <p:txBody>
          <a:bodyPr/>
          <a:lstStyle/>
          <a:p>
            <a:fld id="{D5070EF4-B113-4A00-A59D-EE0F660AC4D7}" type="datetimeFigureOut">
              <a:rPr lang="en-GB" smtClean="0"/>
              <a:t>04/04/2024</a:t>
            </a:fld>
            <a:endParaRPr lang="en-GB"/>
          </a:p>
        </p:txBody>
      </p:sp>
      <p:sp>
        <p:nvSpPr>
          <p:cNvPr id="4" name="Footer Placeholder 3">
            <a:extLst>
              <a:ext uri="{FF2B5EF4-FFF2-40B4-BE49-F238E27FC236}">
                <a16:creationId xmlns:a16="http://schemas.microsoft.com/office/drawing/2014/main" id="{729C9BD4-D2A0-7439-CF34-CDC36D8654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C86A5-DC87-3761-2FB7-1099C724849D}"/>
              </a:ext>
            </a:extLst>
          </p:cNvPr>
          <p:cNvSpPr>
            <a:spLocks noGrp="1"/>
          </p:cNvSpPr>
          <p:nvPr>
            <p:ph type="sldNum" sz="quarter" idx="12"/>
          </p:nvPr>
        </p:nvSpPr>
        <p:spPr/>
        <p:txBody>
          <a:bodyPr/>
          <a:lstStyle/>
          <a:p>
            <a:fld id="{0ED1E0C3-C7DC-4470-9CEE-681E42C79288}" type="slidenum">
              <a:rPr lang="en-GB" smtClean="0"/>
              <a:t>‹#›</a:t>
            </a:fld>
            <a:endParaRPr lang="en-GB"/>
          </a:p>
        </p:txBody>
      </p:sp>
      <p:grpSp>
        <p:nvGrpSpPr>
          <p:cNvPr id="6" name="Group 5">
            <a:extLst>
              <a:ext uri="{FF2B5EF4-FFF2-40B4-BE49-F238E27FC236}">
                <a16:creationId xmlns:a16="http://schemas.microsoft.com/office/drawing/2014/main" id="{C59D4BA4-F891-E1A9-E1F9-22BDBBDE229A}"/>
              </a:ext>
            </a:extLst>
          </p:cNvPr>
          <p:cNvGrpSpPr/>
          <p:nvPr userDrawn="1"/>
        </p:nvGrpSpPr>
        <p:grpSpPr>
          <a:xfrm>
            <a:off x="9705974" y="5372100"/>
            <a:ext cx="2767821" cy="1747435"/>
            <a:chOff x="9671469" y="5337773"/>
            <a:chExt cx="2767821" cy="1747435"/>
          </a:xfrm>
        </p:grpSpPr>
        <p:pic>
          <p:nvPicPr>
            <p:cNvPr id="7" name="Picture 6">
              <a:extLst>
                <a:ext uri="{FF2B5EF4-FFF2-40B4-BE49-F238E27FC236}">
                  <a16:creationId xmlns:a16="http://schemas.microsoft.com/office/drawing/2014/main" id="{BB797395-431C-37AF-25E6-60F9C0B8FE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8" name="Graphic 7">
              <a:extLst>
                <a:ext uri="{FF2B5EF4-FFF2-40B4-BE49-F238E27FC236}">
                  <a16:creationId xmlns:a16="http://schemas.microsoft.com/office/drawing/2014/main" id="{B5B932BE-DD59-EEB7-860D-7F13CDB8A598}"/>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41" b="59705"/>
            <a:stretch/>
          </p:blipFill>
          <p:spPr>
            <a:xfrm>
              <a:off x="11158501" y="6300454"/>
              <a:ext cx="863190" cy="341532"/>
            </a:xfrm>
            <a:prstGeom prst="rect">
              <a:avLst/>
            </a:prstGeom>
          </p:spPr>
        </p:pic>
      </p:grpSp>
    </p:spTree>
    <p:extLst>
      <p:ext uri="{BB962C8B-B14F-4D97-AF65-F5344CB8AC3E}">
        <p14:creationId xmlns:p14="http://schemas.microsoft.com/office/powerpoint/2010/main" val="2928926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96C56B-5DFD-4EE5-A5AB-3B14D0B2D4DC}"/>
              </a:ext>
            </a:extLst>
          </p:cNvPr>
          <p:cNvSpPr>
            <a:spLocks noGrp="1"/>
          </p:cNvSpPr>
          <p:nvPr>
            <p:ph type="subTitle" idx="1"/>
          </p:nvPr>
        </p:nvSpPr>
        <p:spPr>
          <a:xfrm>
            <a:off x="1939636" y="3790639"/>
            <a:ext cx="8312727" cy="1655762"/>
          </a:xfrm>
          <a:prstGeom prst="rect">
            <a:avLst/>
          </a:prstGeom>
        </p:spPr>
        <p:txBody>
          <a:bodyPr/>
          <a:lstStyle>
            <a:lvl1pPr marL="0" indent="0" algn="ctr">
              <a:buNone/>
              <a:defRPr sz="2400">
                <a:solidFill>
                  <a:srgbClr val="512D6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0987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CA3D-8D1C-B07A-E59A-109EB6189965}"/>
              </a:ext>
            </a:extLst>
          </p:cNvPr>
          <p:cNvSpPr>
            <a:spLocks noGrp="1"/>
          </p:cNvSpPr>
          <p:nvPr>
            <p:ph type="ctrTitle"/>
          </p:nvPr>
        </p:nvSpPr>
        <p:spPr>
          <a:xfrm>
            <a:off x="1524000" y="1122363"/>
            <a:ext cx="9144000" cy="2387600"/>
          </a:xfrm>
        </p:spPr>
        <p:txBody>
          <a:bodyPr anchor="b"/>
          <a:lstStyle>
            <a:lvl1pPr algn="ctr">
              <a:defRPr sz="6000">
                <a:solidFill>
                  <a:schemeClr val="bg1">
                    <a:lumMod val="85000"/>
                  </a:schemeClr>
                </a:solidFill>
                <a:latin typeface="Bahnschrift" panose="020B05020402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1E2CE12B-6C54-D798-D3CE-4FA4AC63A61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latin typeface="Bahnschrif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0B8094-2619-F6D4-A96C-4EE6DECD0B86}"/>
              </a:ext>
            </a:extLst>
          </p:cNvPr>
          <p:cNvSpPr>
            <a:spLocks noGrp="1"/>
          </p:cNvSpPr>
          <p:nvPr>
            <p:ph type="dt" sz="half" idx="10"/>
          </p:nvPr>
        </p:nvSpPr>
        <p:spPr/>
        <p:txBody>
          <a:bodyPr/>
          <a:lstStyle/>
          <a:p>
            <a:fld id="{136C2E38-CB84-4C4C-AAD1-7D68B41B9085}" type="datetimeFigureOut">
              <a:rPr lang="en-GB" smtClean="0"/>
              <a:t>04/04/2024</a:t>
            </a:fld>
            <a:endParaRPr lang="en-GB"/>
          </a:p>
        </p:txBody>
      </p:sp>
      <p:sp>
        <p:nvSpPr>
          <p:cNvPr id="5" name="Footer Placeholder 4">
            <a:extLst>
              <a:ext uri="{FF2B5EF4-FFF2-40B4-BE49-F238E27FC236}">
                <a16:creationId xmlns:a16="http://schemas.microsoft.com/office/drawing/2014/main" id="{49B4DA34-2734-8A49-1B56-9DBBBEB41D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EBBD0B-E9E4-EB02-3BFA-6000C2AE89A7}"/>
              </a:ext>
            </a:extLst>
          </p:cNvPr>
          <p:cNvSpPr>
            <a:spLocks noGrp="1"/>
          </p:cNvSpPr>
          <p:nvPr>
            <p:ph type="sldNum" sz="quarter" idx="12"/>
          </p:nvPr>
        </p:nvSpPr>
        <p:spPr/>
        <p:txBody>
          <a:bodyPr/>
          <a:lstStyle/>
          <a:p>
            <a:fld id="{6AC48366-4765-47B6-85B5-FA451C09D5E1}" type="slidenum">
              <a:rPr lang="en-GB" smtClean="0"/>
              <a:t>‹#›</a:t>
            </a:fld>
            <a:endParaRPr lang="en-GB"/>
          </a:p>
        </p:txBody>
      </p:sp>
    </p:spTree>
    <p:extLst>
      <p:ext uri="{BB962C8B-B14F-4D97-AF65-F5344CB8AC3E}">
        <p14:creationId xmlns:p14="http://schemas.microsoft.com/office/powerpoint/2010/main" val="238090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3F66-6335-218B-9154-752DF809B7B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0CEDDE07-3B46-9CF6-FF22-78D1DDD54386}"/>
              </a:ext>
            </a:extLst>
          </p:cNvPr>
          <p:cNvSpPr>
            <a:spLocks noGrp="1"/>
          </p:cNvSpPr>
          <p:nvPr>
            <p:ph type="dt" sz="half" idx="10"/>
          </p:nvPr>
        </p:nvSpPr>
        <p:spPr/>
        <p:txBody>
          <a:bodyPr/>
          <a:lstStyle/>
          <a:p>
            <a:fld id="{D5070EF4-B113-4A00-A59D-EE0F660AC4D7}" type="datetimeFigureOut">
              <a:rPr lang="en-GB" smtClean="0"/>
              <a:t>04/04/2024</a:t>
            </a:fld>
            <a:endParaRPr lang="en-GB"/>
          </a:p>
        </p:txBody>
      </p:sp>
      <p:sp>
        <p:nvSpPr>
          <p:cNvPr id="4" name="Footer Placeholder 3">
            <a:extLst>
              <a:ext uri="{FF2B5EF4-FFF2-40B4-BE49-F238E27FC236}">
                <a16:creationId xmlns:a16="http://schemas.microsoft.com/office/drawing/2014/main" id="{4EBCB411-B64E-568D-2CA1-6DF87310DC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D0E64F-0957-F395-64A8-ED6A3601D372}"/>
              </a:ext>
            </a:extLst>
          </p:cNvPr>
          <p:cNvSpPr>
            <a:spLocks noGrp="1"/>
          </p:cNvSpPr>
          <p:nvPr>
            <p:ph type="sldNum" sz="quarter" idx="12"/>
          </p:nvPr>
        </p:nvSpPr>
        <p:spPr/>
        <p:txBody>
          <a:bodyPr/>
          <a:lstStyle/>
          <a:p>
            <a:fld id="{0ED1E0C3-C7DC-4470-9CEE-681E42C79288}" type="slidenum">
              <a:rPr lang="en-GB" smtClean="0"/>
              <a:t>‹#›</a:t>
            </a:fld>
            <a:endParaRPr lang="en-GB"/>
          </a:p>
        </p:txBody>
      </p:sp>
    </p:spTree>
    <p:extLst>
      <p:ext uri="{BB962C8B-B14F-4D97-AF65-F5344CB8AC3E}">
        <p14:creationId xmlns:p14="http://schemas.microsoft.com/office/powerpoint/2010/main" val="4249394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7664-3698-FAFC-89CA-8D6E97216B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4EE9FA5-BDBB-9AAC-D4F7-1AA8315DFF1F}"/>
              </a:ext>
            </a:extLst>
          </p:cNvPr>
          <p:cNvSpPr>
            <a:spLocks noGrp="1"/>
          </p:cNvSpPr>
          <p:nvPr>
            <p:ph type="dt" sz="half" idx="10"/>
          </p:nvPr>
        </p:nvSpPr>
        <p:spPr/>
        <p:txBody>
          <a:bodyPr/>
          <a:lstStyle/>
          <a:p>
            <a:fld id="{D5070EF4-B113-4A00-A59D-EE0F660AC4D7}" type="datetimeFigureOut">
              <a:rPr lang="en-GB" smtClean="0"/>
              <a:t>04/04/2024</a:t>
            </a:fld>
            <a:endParaRPr lang="en-GB"/>
          </a:p>
        </p:txBody>
      </p:sp>
      <p:sp>
        <p:nvSpPr>
          <p:cNvPr id="4" name="Footer Placeholder 3">
            <a:extLst>
              <a:ext uri="{FF2B5EF4-FFF2-40B4-BE49-F238E27FC236}">
                <a16:creationId xmlns:a16="http://schemas.microsoft.com/office/drawing/2014/main" id="{3CD10C45-9FFA-80F2-03A9-4DC8D4A5C8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DEF945-1FA1-BFE1-9F61-6B7FFD5E4750}"/>
              </a:ext>
            </a:extLst>
          </p:cNvPr>
          <p:cNvSpPr>
            <a:spLocks noGrp="1"/>
          </p:cNvSpPr>
          <p:nvPr>
            <p:ph type="sldNum" sz="quarter" idx="12"/>
          </p:nvPr>
        </p:nvSpPr>
        <p:spPr/>
        <p:txBody>
          <a:bodyPr/>
          <a:lstStyle/>
          <a:p>
            <a:fld id="{0ED1E0C3-C7DC-4470-9CEE-681E42C79288}" type="slidenum">
              <a:rPr lang="en-GB" smtClean="0"/>
              <a:t>‹#›</a:t>
            </a:fld>
            <a:endParaRPr lang="en-GB"/>
          </a:p>
        </p:txBody>
      </p:sp>
    </p:spTree>
    <p:extLst>
      <p:ext uri="{BB962C8B-B14F-4D97-AF65-F5344CB8AC3E}">
        <p14:creationId xmlns:p14="http://schemas.microsoft.com/office/powerpoint/2010/main" val="231659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8EF7-CDAE-9674-C9A5-EE5546751A8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B6F0B64A-D3FE-DD9C-3915-89E0D71F4FD1}"/>
              </a:ext>
            </a:extLst>
          </p:cNvPr>
          <p:cNvSpPr>
            <a:spLocks noGrp="1"/>
          </p:cNvSpPr>
          <p:nvPr>
            <p:ph type="dt" sz="half" idx="10"/>
          </p:nvPr>
        </p:nvSpPr>
        <p:spPr/>
        <p:txBody>
          <a:bodyPr/>
          <a:lstStyle/>
          <a:p>
            <a:fld id="{D5070EF4-B113-4A00-A59D-EE0F660AC4D7}" type="datetimeFigureOut">
              <a:rPr lang="en-GB" smtClean="0"/>
              <a:t>04/04/2024</a:t>
            </a:fld>
            <a:endParaRPr lang="en-GB"/>
          </a:p>
        </p:txBody>
      </p:sp>
      <p:sp>
        <p:nvSpPr>
          <p:cNvPr id="4" name="Footer Placeholder 3">
            <a:extLst>
              <a:ext uri="{FF2B5EF4-FFF2-40B4-BE49-F238E27FC236}">
                <a16:creationId xmlns:a16="http://schemas.microsoft.com/office/drawing/2014/main" id="{251F94B5-2C36-DD23-F26F-4AA114E6C6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BE2D0A-785F-F0EE-660E-E3663FFED8DB}"/>
              </a:ext>
            </a:extLst>
          </p:cNvPr>
          <p:cNvSpPr>
            <a:spLocks noGrp="1"/>
          </p:cNvSpPr>
          <p:nvPr>
            <p:ph type="sldNum" sz="quarter" idx="12"/>
          </p:nvPr>
        </p:nvSpPr>
        <p:spPr/>
        <p:txBody>
          <a:bodyPr/>
          <a:lstStyle/>
          <a:p>
            <a:fld id="{0ED1E0C3-C7DC-4470-9CEE-681E42C79288}" type="slidenum">
              <a:rPr lang="en-GB" smtClean="0"/>
              <a:t>‹#›</a:t>
            </a:fld>
            <a:endParaRPr lang="en-GB"/>
          </a:p>
        </p:txBody>
      </p:sp>
    </p:spTree>
    <p:extLst>
      <p:ext uri="{BB962C8B-B14F-4D97-AF65-F5344CB8AC3E}">
        <p14:creationId xmlns:p14="http://schemas.microsoft.com/office/powerpoint/2010/main" val="186283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952625"/>
            <a:ext cx="10515600" cy="1325563"/>
          </a:xfrm>
        </p:spPr>
        <p:txBody>
          <a:bodyPr/>
          <a:lstStyle>
            <a:lvl1pPr>
              <a:defRPr>
                <a:solidFill>
                  <a:srgbClr val="1A5363"/>
                </a:solidFill>
                <a:latin typeface="+mj-lt"/>
              </a:defRPr>
            </a:lvl1pPr>
          </a:lstStyle>
          <a:p>
            <a:r>
              <a:rPr lang="en-US" dirty="0"/>
              <a:t>Click to edit Master title style</a:t>
            </a:r>
            <a:endParaRPr lang="en-GB" dirty="0"/>
          </a:p>
        </p:txBody>
      </p:sp>
      <p:sp>
        <p:nvSpPr>
          <p:cNvPr id="3" name="Content Placeholder 2"/>
          <p:cNvSpPr>
            <a:spLocks noGrp="1"/>
          </p:cNvSpPr>
          <p:nvPr>
            <p:ph idx="1"/>
          </p:nvPr>
        </p:nvSpPr>
        <p:spPr>
          <a:xfrm>
            <a:off x="838200" y="3378199"/>
            <a:ext cx="10515600" cy="2798763"/>
          </a:xfrm>
        </p:spPr>
        <p:txBody>
          <a:bodyPr/>
          <a:lstStyle>
            <a:lvl1pPr>
              <a:defRPr>
                <a:solidFill>
                  <a:srgbClr val="1A5363"/>
                </a:solidFill>
                <a:latin typeface="+mj-lt"/>
                <a:cs typeface="Arial" panose="020B0604020202020204" pitchFamily="34" charset="0"/>
              </a:defRPr>
            </a:lvl1pPr>
            <a:lvl2pPr>
              <a:defRPr>
                <a:solidFill>
                  <a:srgbClr val="1A5363"/>
                </a:solidFill>
                <a:latin typeface="+mj-lt"/>
                <a:cs typeface="Arial" panose="020B0604020202020204" pitchFamily="34" charset="0"/>
              </a:defRPr>
            </a:lvl2pPr>
            <a:lvl3pPr>
              <a:defRPr>
                <a:solidFill>
                  <a:srgbClr val="1A5363"/>
                </a:solidFill>
                <a:latin typeface="+mj-lt"/>
                <a:cs typeface="Arial" panose="020B0604020202020204" pitchFamily="34" charset="0"/>
              </a:defRPr>
            </a:lvl3pPr>
            <a:lvl4pPr>
              <a:defRPr>
                <a:solidFill>
                  <a:srgbClr val="1A5363"/>
                </a:solidFill>
                <a:latin typeface="+mj-lt"/>
                <a:cs typeface="Arial" panose="020B0604020202020204" pitchFamily="34" charset="0"/>
              </a:defRPr>
            </a:lvl4pPr>
            <a:lvl5pPr>
              <a:defRPr>
                <a:solidFill>
                  <a:srgbClr val="1A5363"/>
                </a:solidFill>
                <a:latin typeface="+mj-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F73A17B-C5AF-4572-A3E9-92A09223C90C}" type="datetimeFigureOut">
              <a:rPr lang="en-GB" smtClean="0"/>
              <a:t>04/04/2024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A05FB3-5D34-456A-9AB0-89FBC7039FCA}" type="slidenum">
              <a:rPr lang="en-GB" smtClean="0"/>
              <a:t>‹#›</a:t>
            </a:fld>
            <a:endParaRPr lang="en-GB"/>
          </a:p>
        </p:txBody>
      </p:sp>
    </p:spTree>
    <p:extLst>
      <p:ext uri="{BB962C8B-B14F-4D97-AF65-F5344CB8AC3E}">
        <p14:creationId xmlns:p14="http://schemas.microsoft.com/office/powerpoint/2010/main" val="32183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6317817-58EA-4A7E-B927-EF8BA09B14C0}"/>
              </a:ext>
            </a:extLst>
          </p:cNvPr>
          <p:cNvSpPr>
            <a:spLocks noGrp="1"/>
          </p:cNvSpPr>
          <p:nvPr>
            <p:ph type="title" hasCustomPrompt="1"/>
          </p:nvPr>
        </p:nvSpPr>
        <p:spPr>
          <a:xfrm>
            <a:off x="804230" y="490666"/>
            <a:ext cx="7986486" cy="676096"/>
          </a:xfrm>
          <a:prstGeom prst="rect">
            <a:avLst/>
          </a:prstGeom>
        </p:spPr>
        <p:txBody>
          <a:bodyPr vert="horz" lIns="0" tIns="45720" rIns="91440" bIns="45720" rtlCol="0" anchor="ctr">
            <a:normAutofit/>
          </a:bodyPr>
          <a:lstStyle>
            <a:lvl1pPr>
              <a:defRPr/>
            </a:lvl1pPr>
          </a:lstStyle>
          <a:p>
            <a:r>
              <a:rPr lang="en-GB" dirty="0"/>
              <a:t> </a:t>
            </a:r>
          </a:p>
        </p:txBody>
      </p:sp>
      <p:sp>
        <p:nvSpPr>
          <p:cNvPr id="2" name="Content Placeholder 2">
            <a:extLst>
              <a:ext uri="{FF2B5EF4-FFF2-40B4-BE49-F238E27FC236}">
                <a16:creationId xmlns:a16="http://schemas.microsoft.com/office/drawing/2014/main" id="{D3790A32-33FD-82BE-6879-D38515ABDBE5}"/>
              </a:ext>
            </a:extLst>
          </p:cNvPr>
          <p:cNvSpPr txBox="1">
            <a:spLocks/>
          </p:cNvSpPr>
          <p:nvPr userDrawn="1"/>
        </p:nvSpPr>
        <p:spPr>
          <a:xfrm>
            <a:off x="810895" y="1658698"/>
            <a:ext cx="9780905" cy="4794250"/>
          </a:xfrm>
          <a:prstGeom prst="rect">
            <a:avLst/>
          </a:prstGeom>
        </p:spPr>
        <p:txBody>
          <a:bodyPr vert="horz" lIns="0" tIns="180000" rIns="91440" bIns="180000" rtlCol="0">
            <a:noAutofit/>
          </a:bodyPr>
          <a:lstStyle>
            <a:lvl1pPr marL="228600" indent="-228600" algn="l" defTabSz="914400" rtl="0" eaLnBrk="1" latinLnBrk="0" hangingPunct="1">
              <a:lnSpc>
                <a:spcPct val="90000"/>
              </a:lnSpc>
              <a:spcBef>
                <a:spcPts val="1000"/>
              </a:spcBef>
              <a:buClr>
                <a:srgbClr val="ED7D31"/>
              </a:buClr>
              <a:buFont typeface="Wingdings" panose="05000000000000000000" pitchFamily="2" charset="2"/>
              <a:buChar char="§"/>
              <a:defRPr sz="2800" kern="1200">
                <a:solidFill>
                  <a:srgbClr val="512D6D"/>
                </a:solidFill>
                <a:latin typeface="+mn-lt"/>
                <a:ea typeface="+mn-ea"/>
                <a:cs typeface="+mn-cs"/>
              </a:defRPr>
            </a:lvl1pPr>
            <a:lvl2pPr marL="685800" indent="-228600" algn="l" defTabSz="914400" rtl="0" eaLnBrk="1" latinLnBrk="0" hangingPunct="1">
              <a:lnSpc>
                <a:spcPct val="90000"/>
              </a:lnSpc>
              <a:spcBef>
                <a:spcPts val="500"/>
              </a:spcBef>
              <a:buClr>
                <a:srgbClr val="ED7D31"/>
              </a:buClr>
              <a:buFont typeface="Arial" panose="020B0604020202020204" pitchFamily="34" charset="0"/>
              <a:buChar char="•"/>
              <a:defRPr sz="2400" kern="1200">
                <a:solidFill>
                  <a:srgbClr val="512D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89000" fontAlgn="auto">
              <a:lnSpc>
                <a:spcPct val="110000"/>
              </a:lnSpc>
              <a:spcBef>
                <a:spcPct val="0"/>
              </a:spcBef>
              <a:spcAft>
                <a:spcPts val="0"/>
              </a:spcAft>
              <a:buClr>
                <a:srgbClr val="B488C6"/>
              </a:buClr>
              <a:buFont typeface="Wingdings" panose="05000000000000000000" pitchFamily="2" charset="2"/>
              <a:buNone/>
            </a:pPr>
            <a:endParaRPr lang="en-GB" sz="2400" b="1" dirty="0"/>
          </a:p>
          <a:p>
            <a:pPr marL="0" indent="0" defTabSz="889000" fontAlgn="auto">
              <a:lnSpc>
                <a:spcPct val="110000"/>
              </a:lnSpc>
              <a:spcBef>
                <a:spcPct val="0"/>
              </a:spcBef>
              <a:spcAft>
                <a:spcPts val="0"/>
              </a:spcAft>
              <a:buClr>
                <a:srgbClr val="B488C6"/>
              </a:buClr>
              <a:buFont typeface="Wingdings" panose="05000000000000000000" pitchFamily="2" charset="2"/>
              <a:buNone/>
            </a:pPr>
            <a:endParaRPr lang="en-GB" altLang="en-US" sz="4000" dirty="0">
              <a:ea typeface="Verdana" panose="020B0604030504040204" pitchFamily="34" charset="0"/>
              <a:cs typeface="Verdana" panose="020B0604030504040204" pitchFamily="34" charset="0"/>
            </a:endParaRPr>
          </a:p>
          <a:p>
            <a:pPr marL="342900" indent="-342900" defTabSz="889000" fontAlgn="auto">
              <a:lnSpc>
                <a:spcPct val="110000"/>
              </a:lnSpc>
              <a:spcBef>
                <a:spcPct val="0"/>
              </a:spcBef>
              <a:spcAft>
                <a:spcPts val="0"/>
              </a:spcAft>
              <a:buClr>
                <a:srgbClr val="B488C6"/>
              </a:buClr>
              <a:buFont typeface="Arial" panose="020B0604020202020204" pitchFamily="34" charset="0"/>
              <a:buChar char="•"/>
            </a:pPr>
            <a:endParaRPr lang="en-GB" sz="2400" dirty="0"/>
          </a:p>
          <a:p>
            <a:pPr marL="0" indent="0" defTabSz="889000" fontAlgn="auto">
              <a:lnSpc>
                <a:spcPct val="100000"/>
              </a:lnSpc>
              <a:spcAft>
                <a:spcPct val="35000"/>
              </a:spcAft>
              <a:buFont typeface="Wingdings" panose="05000000000000000000" pitchFamily="2" charset="2"/>
              <a:buNone/>
            </a:pPr>
            <a:endParaRPr lang="en-US" dirty="0"/>
          </a:p>
        </p:txBody>
      </p:sp>
      <p:sp>
        <p:nvSpPr>
          <p:cNvPr id="5" name="Text Placeholder 4">
            <a:extLst>
              <a:ext uri="{FF2B5EF4-FFF2-40B4-BE49-F238E27FC236}">
                <a16:creationId xmlns:a16="http://schemas.microsoft.com/office/drawing/2014/main" id="{AFBCECB1-8C03-757B-1DB6-D445CFE8CF8D}"/>
              </a:ext>
            </a:extLst>
          </p:cNvPr>
          <p:cNvSpPr>
            <a:spLocks noGrp="1"/>
          </p:cNvSpPr>
          <p:nvPr>
            <p:ph type="body" sz="quarter" idx="10"/>
          </p:nvPr>
        </p:nvSpPr>
        <p:spPr>
          <a:xfrm>
            <a:off x="804230" y="1658698"/>
            <a:ext cx="10576875" cy="4503563"/>
          </a:xfrm>
        </p:spPr>
        <p:txBody>
          <a:bodyPr/>
          <a:lstStyle>
            <a:lvl1pPr marL="357188" indent="-357188">
              <a:lnSpc>
                <a:spcPct val="114000"/>
              </a:lnSpc>
              <a:buClr>
                <a:srgbClr val="CEB9D8"/>
              </a:buClr>
              <a:defRPr/>
            </a:lvl1pPr>
            <a:lvl2pPr marL="804863" indent="-347663">
              <a:lnSpc>
                <a:spcPct val="114000"/>
              </a:lnSpc>
              <a:buClr>
                <a:srgbClr val="CEB9D8"/>
              </a:buClr>
              <a:defRPr/>
            </a:lvl2pPr>
            <a:lvl3pPr>
              <a:lnSpc>
                <a:spcPct val="114000"/>
              </a:lnSpc>
              <a:defRPr>
                <a:solidFill>
                  <a:srgbClr val="512D6D"/>
                </a:solidFill>
              </a:defRPr>
            </a:lvl3pPr>
            <a:lvl4pPr>
              <a:lnSpc>
                <a:spcPct val="114000"/>
              </a:lnSpc>
              <a:defRPr>
                <a:solidFill>
                  <a:srgbClr val="512D6D"/>
                </a:solidFill>
              </a:defRPr>
            </a:lvl4pPr>
            <a:lvl5pPr>
              <a:lnSpc>
                <a:spcPct val="114000"/>
              </a:lnSpc>
              <a:defRPr>
                <a:solidFill>
                  <a:srgbClr val="512D6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15036267"/>
      </p:ext>
    </p:extLst>
  </p:cSld>
  <p:clrMapOvr>
    <a:masterClrMapping/>
  </p:clrMapOvr>
  <p:extLst>
    <p:ext uri="{DCECCB84-F9BA-43D5-87BE-67443E8EF086}">
      <p15:sldGuideLst xmlns:p15="http://schemas.microsoft.com/office/powerpoint/2012/main">
        <p15:guide id="1" orient="horz" pos="3997">
          <p15:clr>
            <a:srgbClr val="FBAE40"/>
          </p15:clr>
        </p15:guide>
        <p15:guide id="2" orient="horz" pos="2260">
          <p15:clr>
            <a:srgbClr val="FBAE40"/>
          </p15:clr>
        </p15:guide>
        <p15:guide id="3"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B9F6-03F0-4E25-B6AB-02FB6DC15230}"/>
              </a:ext>
            </a:extLst>
          </p:cNvPr>
          <p:cNvSpPr>
            <a:spLocks noGrp="1"/>
          </p:cNvSpPr>
          <p:nvPr>
            <p:ph type="ctrTitle" hasCustomPrompt="1"/>
          </p:nvPr>
        </p:nvSpPr>
        <p:spPr>
          <a:xfrm>
            <a:off x="1524000" y="1298209"/>
            <a:ext cx="9144000" cy="2387600"/>
          </a:xfrm>
        </p:spPr>
        <p:txBody>
          <a:bodyPr anchor="b"/>
          <a:lstStyle>
            <a:lvl1pPr algn="ctr">
              <a:defRPr sz="6000" b="1">
                <a:solidFill>
                  <a:srgbClr val="FFFFFF"/>
                </a:solidFill>
                <a:latin typeface="+mn-lt"/>
              </a:defRPr>
            </a:lvl1pPr>
          </a:lstStyle>
          <a:p>
            <a:r>
              <a:rPr lang="en-US" dirty="0"/>
              <a:t>Title</a:t>
            </a:r>
            <a:endParaRPr lang="en-GB" dirty="0"/>
          </a:p>
        </p:txBody>
      </p:sp>
      <p:sp>
        <p:nvSpPr>
          <p:cNvPr id="3" name="Subtitle 2">
            <a:extLst>
              <a:ext uri="{FF2B5EF4-FFF2-40B4-BE49-F238E27FC236}">
                <a16:creationId xmlns:a16="http://schemas.microsoft.com/office/drawing/2014/main" id="{B8105E68-9248-43CA-9BF1-152503C6C87B}"/>
              </a:ext>
            </a:extLst>
          </p:cNvPr>
          <p:cNvSpPr>
            <a:spLocks noGrp="1"/>
          </p:cNvSpPr>
          <p:nvPr>
            <p:ph type="subTitle" idx="1" hasCustomPrompt="1"/>
          </p:nvPr>
        </p:nvSpPr>
        <p:spPr>
          <a:xfrm>
            <a:off x="1524000" y="3685809"/>
            <a:ext cx="9144000" cy="1655762"/>
          </a:xfrm>
          <a:prstGeom prst="rect">
            <a:avLst/>
          </a:prstGeom>
        </p:spPr>
        <p:txBody>
          <a:bodyPr/>
          <a:lstStyle>
            <a:lvl1pPr marL="0" indent="0" algn="ctr">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a:t>
            </a:r>
            <a:endParaRPr lang="en-GB" dirty="0"/>
          </a:p>
        </p:txBody>
      </p:sp>
    </p:spTree>
    <p:extLst>
      <p:ext uri="{BB962C8B-B14F-4D97-AF65-F5344CB8AC3E}">
        <p14:creationId xmlns:p14="http://schemas.microsoft.com/office/powerpoint/2010/main" val="24923209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60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3.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3.xml"/><Relationship Id="rId10" Type="http://schemas.openxmlformats.org/officeDocument/2006/relationships/image" Target="../media/image11.svg"/><Relationship Id="rId4" Type="http://schemas.openxmlformats.org/officeDocument/2006/relationships/slideLayout" Target="../slideLayouts/slideLayout15.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70EF4-B113-4A00-A59D-EE0F660AC4D7}" type="datetimeFigureOut">
              <a:rPr lang="en-GB" smtClean="0"/>
              <a:t>04/04/2024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D1E0C3-C7DC-4470-9CEE-681E42C79288}" type="slidenum">
              <a:rPr lang="en-GB" smtClean="0"/>
              <a:t>‹#›</a:t>
            </a:fld>
            <a:endParaRPr lang="en-GB"/>
          </a:p>
        </p:txBody>
      </p:sp>
    </p:spTree>
    <p:extLst>
      <p:ext uri="{BB962C8B-B14F-4D97-AF65-F5344CB8AC3E}">
        <p14:creationId xmlns:p14="http://schemas.microsoft.com/office/powerpoint/2010/main" val="1431636373"/>
      </p:ext>
    </p:extLst>
  </p:cSld>
  <p:clrMap bg1="lt1" tx1="dk1" bg2="lt2" tx2="dk2" accent1="accent1" accent2="accent2" accent3="accent3" accent4="accent4" accent5="accent5" accent6="accent6" hlink="hlink" folHlink="folHlink"/>
  <p:sldLayoutIdLst>
    <p:sldLayoutId id="2147483763" r:id="rId1"/>
    <p:sldLayoutId id="2147483759" r:id="rId2"/>
    <p:sldLayoutId id="2147483761" r:id="rId3"/>
    <p:sldLayoutId id="2147483762" r:id="rId4"/>
    <p:sldLayoutId id="2147483760" r:id="rId5"/>
    <p:sldLayoutId id="2147483936" r:id="rId6"/>
    <p:sldLayoutId id="2147483937" r:id="rId7"/>
  </p:sldLayoutIdLst>
  <p:txStyles>
    <p:titleStyle>
      <a:lvl1pPr algn="l" defTabSz="914400" rtl="0" eaLnBrk="1" latinLnBrk="0" hangingPunct="1">
        <a:lnSpc>
          <a:spcPct val="90000"/>
        </a:lnSpc>
        <a:spcBef>
          <a:spcPct val="0"/>
        </a:spcBef>
        <a:buNone/>
        <a:defRPr sz="4400" kern="1200">
          <a:solidFill>
            <a:srgbClr val="1A536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36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363"/>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363"/>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363"/>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363"/>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460849-83B1-99B7-055C-9A55E5A8B4F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802" t="40047" r="637" b="20743"/>
          <a:stretch/>
        </p:blipFill>
        <p:spPr>
          <a:xfrm rot="10800000">
            <a:off x="-1" y="0"/>
            <a:ext cx="12191999" cy="6858000"/>
          </a:xfrm>
          <a:prstGeom prst="rect">
            <a:avLst/>
          </a:prstGeom>
        </p:spPr>
      </p:pic>
      <p:sp>
        <p:nvSpPr>
          <p:cNvPr id="2" name="Title Placeholder 1">
            <a:extLst>
              <a:ext uri="{FF2B5EF4-FFF2-40B4-BE49-F238E27FC236}">
                <a16:creationId xmlns:a16="http://schemas.microsoft.com/office/drawing/2014/main" id="{D9AD229B-7981-464B-A535-CFA220627339}"/>
              </a:ext>
            </a:extLst>
          </p:cNvPr>
          <p:cNvSpPr>
            <a:spLocks noGrp="1"/>
          </p:cNvSpPr>
          <p:nvPr>
            <p:ph type="title"/>
          </p:nvPr>
        </p:nvSpPr>
        <p:spPr>
          <a:xfrm>
            <a:off x="1483327" y="2938239"/>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19" name="Picture 18">
            <a:extLst>
              <a:ext uri="{FF2B5EF4-FFF2-40B4-BE49-F238E27FC236}">
                <a16:creationId xmlns:a16="http://schemas.microsoft.com/office/drawing/2014/main" id="{242E5889-F7F4-4A49-B792-D1F790FE7546}"/>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385327" y="6079415"/>
            <a:ext cx="2196000" cy="456492"/>
          </a:xfrm>
          <a:prstGeom prst="rect">
            <a:avLst/>
          </a:prstGeom>
        </p:spPr>
      </p:pic>
      <p:pic>
        <p:nvPicPr>
          <p:cNvPr id="5" name="Graphic 4">
            <a:extLst>
              <a:ext uri="{FF2B5EF4-FFF2-40B4-BE49-F238E27FC236}">
                <a16:creationId xmlns:a16="http://schemas.microsoft.com/office/drawing/2014/main" id="{AA86CA43-9AC2-424F-B0D2-C44E447DE10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98347" y="195676"/>
            <a:ext cx="1382334" cy="1382334"/>
          </a:xfrm>
          <a:prstGeom prst="rect">
            <a:avLst/>
          </a:prstGeom>
        </p:spPr>
      </p:pic>
    </p:spTree>
    <p:extLst>
      <p:ext uri="{BB962C8B-B14F-4D97-AF65-F5344CB8AC3E}">
        <p14:creationId xmlns:p14="http://schemas.microsoft.com/office/powerpoint/2010/main" val="205936914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934" r:id="rId3"/>
    <p:sldLayoutId id="21474839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C2C2B-B756-4E90-AF82-A7DDF61F3D2F}"/>
              </a:ext>
            </a:extLst>
          </p:cNvPr>
          <p:cNvSpPr>
            <a:spLocks noGrp="1"/>
          </p:cNvSpPr>
          <p:nvPr>
            <p:ph type="title"/>
          </p:nvPr>
        </p:nvSpPr>
        <p:spPr>
          <a:xfrm>
            <a:off x="805575" y="462536"/>
            <a:ext cx="8291283" cy="655911"/>
          </a:xfrm>
          <a:prstGeom prst="rect">
            <a:avLst/>
          </a:prstGeom>
        </p:spPr>
        <p:txBody>
          <a:bodyPr vert="horz" lIns="0" tIns="180000" rIns="91440" bIns="180000" rtlCol="0" anchor="ctr">
            <a:normAutofit/>
          </a:bodyPr>
          <a:lstStyle/>
          <a:p>
            <a:endParaRPr lang="en-GB" dirty="0"/>
          </a:p>
        </p:txBody>
      </p:sp>
      <p:sp>
        <p:nvSpPr>
          <p:cNvPr id="3" name="Text Placeholder 2">
            <a:extLst>
              <a:ext uri="{FF2B5EF4-FFF2-40B4-BE49-F238E27FC236}">
                <a16:creationId xmlns:a16="http://schemas.microsoft.com/office/drawing/2014/main" id="{B81A05F9-B452-4B19-8D9B-C21B3F6ACA78}"/>
              </a:ext>
            </a:extLst>
          </p:cNvPr>
          <p:cNvSpPr>
            <a:spLocks noGrp="1"/>
          </p:cNvSpPr>
          <p:nvPr>
            <p:ph type="body" idx="1"/>
          </p:nvPr>
        </p:nvSpPr>
        <p:spPr>
          <a:xfrm>
            <a:off x="803276" y="1881060"/>
            <a:ext cx="10137993" cy="4351338"/>
          </a:xfrm>
          <a:prstGeom prst="rect">
            <a:avLst/>
          </a:prstGeom>
        </p:spPr>
        <p:txBody>
          <a:bodyPr vert="horz" lIns="0" tIns="180000" rIns="91440" bIns="180000" rtlCol="0">
            <a:normAutofit/>
          </a:bodyPr>
          <a:lstStyle/>
          <a:p>
            <a:pPr lvl="0"/>
            <a:r>
              <a:rPr lang="en-US" dirty="0"/>
              <a:t>Bullet points level 1</a:t>
            </a:r>
          </a:p>
          <a:p>
            <a:pPr lvl="1"/>
            <a:r>
              <a:rPr lang="en-US" dirty="0"/>
              <a:t>Second level</a:t>
            </a:r>
          </a:p>
        </p:txBody>
      </p:sp>
      <p:pic>
        <p:nvPicPr>
          <p:cNvPr id="8" name="Picture 3">
            <a:extLst>
              <a:ext uri="{FF2B5EF4-FFF2-40B4-BE49-F238E27FC236}">
                <a16:creationId xmlns:a16="http://schemas.microsoft.com/office/drawing/2014/main" id="{6EBD616F-2B33-4CDF-BC60-988D8C5B1FB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225433" y="229620"/>
            <a:ext cx="798286" cy="798286"/>
          </a:xfrm>
          <a:prstGeom prst="rect">
            <a:avLst/>
          </a:prstGeom>
        </p:spPr>
      </p:pic>
      <p:grpSp>
        <p:nvGrpSpPr>
          <p:cNvPr id="10" name="Group 9">
            <a:extLst>
              <a:ext uri="{FF2B5EF4-FFF2-40B4-BE49-F238E27FC236}">
                <a16:creationId xmlns:a16="http://schemas.microsoft.com/office/drawing/2014/main" id="{CD85A386-AFCD-4FC0-A820-5CB2D9D5CED1}"/>
              </a:ext>
            </a:extLst>
          </p:cNvPr>
          <p:cNvGrpSpPr/>
          <p:nvPr userDrawn="1"/>
        </p:nvGrpSpPr>
        <p:grpSpPr>
          <a:xfrm>
            <a:off x="5692300" y="3136274"/>
            <a:ext cx="6781496" cy="3983261"/>
            <a:chOff x="5657795" y="3101947"/>
            <a:chExt cx="6781496" cy="3983261"/>
          </a:xfrm>
        </p:grpSpPr>
        <p:pic>
          <p:nvPicPr>
            <p:cNvPr id="13" name="Picture 12">
              <a:extLst>
                <a:ext uri="{FF2B5EF4-FFF2-40B4-BE49-F238E27FC236}">
                  <a16:creationId xmlns:a16="http://schemas.microsoft.com/office/drawing/2014/main" id="{8628C94B-5A3B-4FE9-B10E-60CDF8083AC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 r="-3785" b="-6049"/>
            <a:stretch/>
          </p:blipFill>
          <p:spPr>
            <a:xfrm>
              <a:off x="5657795" y="3101947"/>
              <a:ext cx="6781496" cy="3983261"/>
            </a:xfrm>
            <a:prstGeom prst="rect">
              <a:avLst/>
            </a:prstGeom>
          </p:spPr>
        </p:pic>
        <p:pic>
          <p:nvPicPr>
            <p:cNvPr id="14" name="Graphic 13">
              <a:extLst>
                <a:ext uri="{FF2B5EF4-FFF2-40B4-BE49-F238E27FC236}">
                  <a16:creationId xmlns:a16="http://schemas.microsoft.com/office/drawing/2014/main" id="{6725E7DA-635A-44FA-B894-EDD187A5274E}"/>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41" b="59705"/>
            <a:stretch/>
          </p:blipFill>
          <p:spPr>
            <a:xfrm>
              <a:off x="11158501" y="6300454"/>
              <a:ext cx="863190" cy="341532"/>
            </a:xfrm>
            <a:prstGeom prst="rect">
              <a:avLst/>
            </a:prstGeom>
          </p:spPr>
        </p:pic>
      </p:grpSp>
      <p:pic>
        <p:nvPicPr>
          <p:cNvPr id="66" name="Graphic 65">
            <a:extLst>
              <a:ext uri="{FF2B5EF4-FFF2-40B4-BE49-F238E27FC236}">
                <a16:creationId xmlns:a16="http://schemas.microsoft.com/office/drawing/2014/main" id="{1074D4EF-A896-4A00-A4F2-BD1FDC5C1C34}"/>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2424" t="45211" r="7363" b="53169"/>
          <a:stretch/>
        </p:blipFill>
        <p:spPr>
          <a:xfrm>
            <a:off x="649397" y="1138625"/>
            <a:ext cx="4829175" cy="91815"/>
          </a:xfrm>
          <a:prstGeom prst="rect">
            <a:avLst/>
          </a:prstGeom>
        </p:spPr>
      </p:pic>
    </p:spTree>
    <p:extLst>
      <p:ext uri="{BB962C8B-B14F-4D97-AF65-F5344CB8AC3E}">
        <p14:creationId xmlns:p14="http://schemas.microsoft.com/office/powerpoint/2010/main" val="2216284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938" r:id="rId3"/>
    <p:sldLayoutId id="2147483941" r:id="rId4"/>
  </p:sldLayoutIdLst>
  <p:txStyles>
    <p:titleStyle>
      <a:lvl1pPr algn="l" defTabSz="914400" rtl="0" eaLnBrk="1" latinLnBrk="0" hangingPunct="1">
        <a:lnSpc>
          <a:spcPct val="100000"/>
        </a:lnSpc>
        <a:spcBef>
          <a:spcPct val="0"/>
        </a:spcBef>
        <a:buNone/>
        <a:defRPr sz="3600" b="1" kern="1200">
          <a:solidFill>
            <a:srgbClr val="512D6D"/>
          </a:solidFill>
          <a:latin typeface="+mn-lt"/>
          <a:ea typeface="+mj-ea"/>
          <a:cs typeface="+mj-cs"/>
        </a:defRPr>
      </a:lvl1pPr>
    </p:titleStyle>
    <p:bodyStyle>
      <a:lvl1pPr marL="228600" indent="-228600" algn="l" defTabSz="914400" rtl="0" eaLnBrk="1" latinLnBrk="0" hangingPunct="1">
        <a:lnSpc>
          <a:spcPct val="114000"/>
        </a:lnSpc>
        <a:spcBef>
          <a:spcPts val="1000"/>
        </a:spcBef>
        <a:buClr>
          <a:srgbClr val="CEB9D8"/>
        </a:buClr>
        <a:buFont typeface="Wingdings" panose="05000000000000000000" pitchFamily="2" charset="2"/>
        <a:buChar char="§"/>
        <a:defRPr sz="2800" kern="1200">
          <a:solidFill>
            <a:srgbClr val="512D6D"/>
          </a:solidFill>
          <a:latin typeface="+mn-lt"/>
          <a:ea typeface="+mn-ea"/>
          <a:cs typeface="+mn-cs"/>
        </a:defRPr>
      </a:lvl1pPr>
      <a:lvl2pPr marL="685800" indent="-228600" algn="l" defTabSz="914400" rtl="0" eaLnBrk="1" latinLnBrk="0" hangingPunct="1">
        <a:lnSpc>
          <a:spcPct val="114000"/>
        </a:lnSpc>
        <a:spcBef>
          <a:spcPts val="500"/>
        </a:spcBef>
        <a:buClr>
          <a:srgbClr val="CEB9D8"/>
        </a:buClr>
        <a:buFont typeface="Wingdings" panose="05000000000000000000" pitchFamily="2" charset="2"/>
        <a:buChar char="§"/>
        <a:defRPr sz="2400" kern="1200">
          <a:solidFill>
            <a:srgbClr val="512D6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6">
          <p15:clr>
            <a:srgbClr val="F26B43"/>
          </p15:clr>
        </p15:guide>
        <p15:guide id="2" orient="horz" pos="3929">
          <p15:clr>
            <a:srgbClr val="F26B43"/>
          </p15:clr>
        </p15:guide>
        <p15:guide id="3" orient="horz" pos="1049">
          <p15:clr>
            <a:srgbClr val="F26B43"/>
          </p15:clr>
        </p15:guide>
        <p15:guide id="4" pos="370">
          <p15:clr>
            <a:srgbClr val="F26B43"/>
          </p15:clr>
        </p15:guide>
        <p15:guide id="5" orient="horz" pos="777">
          <p15:clr>
            <a:srgbClr val="F26B43"/>
          </p15:clr>
        </p15:guide>
        <p15:guide id="6" orient="horz" pos="1230">
          <p15:clr>
            <a:srgbClr val="F26B43"/>
          </p15:clr>
        </p15:guide>
        <p15:guide id="7"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28B42C4A-4042-440E-B7BE-106813FB02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1899" y="5921853"/>
            <a:ext cx="2196000" cy="45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F8651B8-82FF-4115-B90D-E83BF447736C}"/>
              </a:ext>
            </a:extLst>
          </p:cNvPr>
          <p:cNvSpPr txBox="1"/>
          <p:nvPr userDrawn="1"/>
        </p:nvSpPr>
        <p:spPr>
          <a:xfrm>
            <a:off x="3076575" y="2066925"/>
            <a:ext cx="6181725" cy="523220"/>
          </a:xfrm>
          <a:prstGeom prst="rect">
            <a:avLst/>
          </a:prstGeom>
          <a:noFill/>
        </p:spPr>
        <p:txBody>
          <a:bodyPr wrap="square" rtlCol="0">
            <a:spAutoFit/>
          </a:bodyPr>
          <a:lstStyle/>
          <a:p>
            <a:endParaRPr lang="en-GB" sz="2800" dirty="0">
              <a:latin typeface="+mn-lt"/>
            </a:endParaRPr>
          </a:p>
        </p:txBody>
      </p:sp>
      <p:pic>
        <p:nvPicPr>
          <p:cNvPr id="5" name="Picture 4" descr="Logo&#10;&#10;Description automatically generated with low confidence">
            <a:extLst>
              <a:ext uri="{FF2B5EF4-FFF2-40B4-BE49-F238E27FC236}">
                <a16:creationId xmlns:a16="http://schemas.microsoft.com/office/drawing/2014/main" id="{DBE64766-9BA3-41B8-9F9D-661CE82C6E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54963" y="405754"/>
            <a:ext cx="1270005" cy="1236298"/>
          </a:xfrm>
          <a:prstGeom prst="rect">
            <a:avLst/>
          </a:prstGeom>
        </p:spPr>
      </p:pic>
    </p:spTree>
    <p:extLst>
      <p:ext uri="{BB962C8B-B14F-4D97-AF65-F5344CB8AC3E}">
        <p14:creationId xmlns:p14="http://schemas.microsoft.com/office/powerpoint/2010/main" val="4121402075"/>
      </p:ext>
    </p:extLst>
  </p:cSld>
  <p:clrMap bg1="lt1" tx1="dk1" bg2="lt2" tx2="dk2" accent1="accent1" accent2="accent2" accent3="accent3" accent4="accent4" accent5="accent5" accent6="accent6" hlink="hlink" folHlink="folHlink"/>
  <p:sldLayoutIdLst>
    <p:sldLayoutId id="2147483932" r:id="rId1"/>
  </p:sldLayoutIdLst>
  <p:txStyles>
    <p:titleStyle>
      <a:lvl1pPr algn="ctr" defTabSz="914400" rtl="0" eaLnBrk="1" latinLnBrk="0" hangingPunct="1">
        <a:lnSpc>
          <a:spcPct val="90000"/>
        </a:lnSpc>
        <a:spcBef>
          <a:spcPct val="0"/>
        </a:spcBef>
        <a:buNone/>
        <a:defRPr sz="6000" kern="1200">
          <a:solidFill>
            <a:srgbClr val="512D6D"/>
          </a:solidFill>
          <a:latin typeface="+mn-lt"/>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rgbClr val="512D6D"/>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800" kern="1200">
          <a:solidFill>
            <a:srgbClr val="512D6D"/>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800" kern="1200">
          <a:solidFill>
            <a:srgbClr val="512D6D"/>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2800" kern="1200">
          <a:solidFill>
            <a:srgbClr val="512D6D"/>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2800" kern="1200">
          <a:solidFill>
            <a:srgbClr val="512D6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onlineshop.oxfam.org.uk/anathem-signed/product/HD_301529371?pscid=ps_ggl_OOS+-+Performance+Max+-+ROAS+(Books)_&amp;crm_event_code=20REUWWS08&amp;gad_source=1&amp;gclid=CjwKCAjwv-2pBhB-EiwAtsQZFLGSd7nzDivnHH6z2PhETVOpRoldQ-BajMjOMwITCESl9Zx-oJOO4RoCW8AQAvD_BwE&amp;gclsrc=aw.ds#prodDetails-desktopMainCarousel" TargetMode="External"/><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5.jpe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8.svg"/><Relationship Id="rId9" Type="http://schemas.openxmlformats.org/officeDocument/2006/relationships/image" Target="../media/image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6E3239-41BF-4029-A411-2319BE219704}"/>
              </a:ext>
            </a:extLst>
          </p:cNvPr>
          <p:cNvSpPr>
            <a:spLocks noGrp="1"/>
          </p:cNvSpPr>
          <p:nvPr>
            <p:ph type="ctrTitle"/>
          </p:nvPr>
        </p:nvSpPr>
        <p:spPr>
          <a:xfrm>
            <a:off x="1052623" y="2126090"/>
            <a:ext cx="10086753" cy="1655762"/>
          </a:xfrm>
        </p:spPr>
        <p:txBody>
          <a:bodyPr>
            <a:noAutofit/>
          </a:bodyPr>
          <a:lstStyle/>
          <a:p>
            <a:r>
              <a:rPr lang="en-US" sz="4800" dirty="0"/>
              <a:t>Genomic medicine horizon</a:t>
            </a:r>
            <a:endParaRPr lang="en-GB" sz="4800" b="0" spc="-220" dirty="0"/>
          </a:p>
        </p:txBody>
      </p:sp>
      <p:sp>
        <p:nvSpPr>
          <p:cNvPr id="7" name="Subtitle 6">
            <a:extLst>
              <a:ext uri="{FF2B5EF4-FFF2-40B4-BE49-F238E27FC236}">
                <a16:creationId xmlns:a16="http://schemas.microsoft.com/office/drawing/2014/main" id="{327E9A70-6EDB-4C4D-B8B5-B6A5B901D688}"/>
              </a:ext>
            </a:extLst>
          </p:cNvPr>
          <p:cNvSpPr>
            <a:spLocks noGrp="1"/>
          </p:cNvSpPr>
          <p:nvPr>
            <p:ph type="subTitle" idx="1"/>
          </p:nvPr>
        </p:nvSpPr>
        <p:spPr>
          <a:xfrm>
            <a:off x="1523999" y="4041445"/>
            <a:ext cx="9144000" cy="1655762"/>
          </a:xfrm>
        </p:spPr>
        <p:txBody>
          <a:bodyPr/>
          <a:lstStyle/>
          <a:p>
            <a:r>
              <a:rPr lang="en-GB" sz="2800" dirty="0"/>
              <a:t>For CDBIO Horizon Scanning event, 4 April 2024, Paris</a:t>
            </a:r>
          </a:p>
          <a:p>
            <a:r>
              <a:rPr lang="en-GB" sz="2800" dirty="0"/>
              <a:t>Pete Mills</a:t>
            </a:r>
          </a:p>
        </p:txBody>
      </p:sp>
    </p:spTree>
    <p:extLst>
      <p:ext uri="{BB962C8B-B14F-4D97-AF65-F5344CB8AC3E}">
        <p14:creationId xmlns:p14="http://schemas.microsoft.com/office/powerpoint/2010/main" val="2851314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A27E-E99F-0086-3813-17CD73FE8105}"/>
              </a:ext>
            </a:extLst>
          </p:cNvPr>
          <p:cNvSpPr>
            <a:spLocks noGrp="1"/>
          </p:cNvSpPr>
          <p:nvPr>
            <p:ph type="title"/>
          </p:nvPr>
        </p:nvSpPr>
        <p:spPr/>
        <p:txBody>
          <a:bodyPr/>
          <a:lstStyle/>
          <a:p>
            <a:r>
              <a:rPr lang="en-GB" dirty="0" err="1"/>
              <a:t>Fragmentomics</a:t>
            </a:r>
            <a:endParaRPr lang="en-GB" dirty="0"/>
          </a:p>
        </p:txBody>
      </p:sp>
      <p:sp>
        <p:nvSpPr>
          <p:cNvPr id="5" name="TextBox 4">
            <a:extLst>
              <a:ext uri="{FF2B5EF4-FFF2-40B4-BE49-F238E27FC236}">
                <a16:creationId xmlns:a16="http://schemas.microsoft.com/office/drawing/2014/main" id="{FC727B84-ED1F-8394-2D1C-7A855C184AF9}"/>
              </a:ext>
            </a:extLst>
          </p:cNvPr>
          <p:cNvSpPr txBox="1"/>
          <p:nvPr/>
        </p:nvSpPr>
        <p:spPr>
          <a:xfrm>
            <a:off x="643745" y="6573741"/>
            <a:ext cx="9167495" cy="246221"/>
          </a:xfrm>
          <a:prstGeom prst="rect">
            <a:avLst/>
          </a:prstGeom>
          <a:noFill/>
        </p:spPr>
        <p:txBody>
          <a:bodyPr wrap="square" rtlCol="0">
            <a:spAutoFit/>
          </a:bodyPr>
          <a:lstStyle/>
          <a:p>
            <a:r>
              <a:rPr lang="en-US" sz="1000" dirty="0">
                <a:solidFill>
                  <a:srgbClr val="512D6D"/>
                </a:solidFill>
              </a:rPr>
              <a:t>* Timeframe/ stage of development / readiness for adoption: Now (0-2 years); near (2-5 years); visionary (5+years)</a:t>
            </a:r>
            <a:endParaRPr lang="en-GB" sz="1000" dirty="0">
              <a:solidFill>
                <a:srgbClr val="512D6D"/>
              </a:solidFill>
            </a:endParaRPr>
          </a:p>
        </p:txBody>
      </p:sp>
      <p:graphicFrame>
        <p:nvGraphicFramePr>
          <p:cNvPr id="8" name="Table 8">
            <a:extLst>
              <a:ext uri="{FF2B5EF4-FFF2-40B4-BE49-F238E27FC236}">
                <a16:creationId xmlns:a16="http://schemas.microsoft.com/office/drawing/2014/main" id="{FD8F98B0-2874-DA94-1611-1AAFFCD3AC65}"/>
              </a:ext>
            </a:extLst>
          </p:cNvPr>
          <p:cNvGraphicFramePr>
            <a:graphicFrameLocks noGrp="1"/>
          </p:cNvGraphicFramePr>
          <p:nvPr>
            <p:extLst>
              <p:ext uri="{D42A27DB-BD31-4B8C-83A1-F6EECF244321}">
                <p14:modId xmlns:p14="http://schemas.microsoft.com/office/powerpoint/2010/main" val="3583496512"/>
              </p:ext>
            </p:extLst>
          </p:nvPr>
        </p:nvGraphicFramePr>
        <p:xfrm>
          <a:off x="643744" y="1491784"/>
          <a:ext cx="10665940" cy="5046770"/>
        </p:xfrm>
        <a:graphic>
          <a:graphicData uri="http://schemas.openxmlformats.org/drawingml/2006/table">
            <a:tbl>
              <a:tblPr firstRow="1" bandRow="1">
                <a:tableStyleId>{5C22544A-7EE6-4342-B048-85BDC9FD1C3A}</a:tableStyleId>
              </a:tblPr>
              <a:tblGrid>
                <a:gridCol w="5332970">
                  <a:extLst>
                    <a:ext uri="{9D8B030D-6E8A-4147-A177-3AD203B41FA5}">
                      <a16:colId xmlns:a16="http://schemas.microsoft.com/office/drawing/2014/main" val="3504387423"/>
                    </a:ext>
                  </a:extLst>
                </a:gridCol>
                <a:gridCol w="5332970">
                  <a:extLst>
                    <a:ext uri="{9D8B030D-6E8A-4147-A177-3AD203B41FA5}">
                      <a16:colId xmlns:a16="http://schemas.microsoft.com/office/drawing/2014/main" val="2054173209"/>
                    </a:ext>
                  </a:extLst>
                </a:gridCol>
              </a:tblGrid>
              <a:tr h="657650">
                <a:tc>
                  <a:txBody>
                    <a:bodyPr/>
                    <a:lstStyle/>
                    <a:p>
                      <a:pPr marL="285750" indent="-285750">
                        <a:buClr>
                          <a:srgbClr val="CEB9D8"/>
                        </a:buClr>
                        <a:buFont typeface="Wingdings" panose="05000000000000000000" pitchFamily="2" charset="2"/>
                        <a:buChar char="§"/>
                      </a:pPr>
                      <a:r>
                        <a:rPr lang="en-US" b="0" i="1" dirty="0">
                          <a:solidFill>
                            <a:srgbClr val="512D6D"/>
                          </a:solidFill>
                        </a:rPr>
                        <a:t>use case</a:t>
                      </a:r>
                    </a:p>
                    <a:p>
                      <a:r>
                        <a:rPr lang="en-GB" sz="1800" b="0" i="0" kern="1200" dirty="0">
                          <a:solidFill>
                            <a:srgbClr val="512D6D"/>
                          </a:solidFill>
                          <a:latin typeface="+mn-lt"/>
                          <a:ea typeface="+mn-ea"/>
                          <a:cs typeface="+mn-cs"/>
                        </a:rPr>
                        <a:t>Early detection of cancer</a:t>
                      </a:r>
                    </a:p>
                  </a:txBody>
                  <a:tcPr>
                    <a:solidFill>
                      <a:srgbClr val="CEB9D8">
                        <a:alpha val="25098"/>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Timeframe</a:t>
                      </a:r>
                    </a:p>
                    <a:p>
                      <a:pPr marL="0" marR="0" lvl="0" indent="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None/>
                        <a:tabLst/>
                        <a:defRPr/>
                      </a:pPr>
                      <a:r>
                        <a:rPr lang="en-US" sz="1800" b="0" i="0" kern="1200" dirty="0">
                          <a:solidFill>
                            <a:srgbClr val="512D6D"/>
                          </a:solidFill>
                          <a:latin typeface="+mn-lt"/>
                          <a:ea typeface="+mn-ea"/>
                          <a:cs typeface="+mn-cs"/>
                        </a:rPr>
                        <a:t>Near</a:t>
                      </a:r>
                    </a:p>
                  </a:txBody>
                  <a:tcPr>
                    <a:solidFill>
                      <a:srgbClr val="CEB9D8">
                        <a:alpha val="25098"/>
                      </a:srgbClr>
                    </a:solidFill>
                  </a:tcPr>
                </a:tc>
                <a:extLst>
                  <a:ext uri="{0D108BD9-81ED-4DB2-BD59-A6C34878D82A}">
                    <a16:rowId xmlns:a16="http://schemas.microsoft.com/office/drawing/2014/main" val="2631108900"/>
                  </a:ext>
                </a:extLst>
              </a:tr>
              <a:tr h="178463">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healthcare setting </a:t>
                      </a:r>
                    </a:p>
                    <a:p>
                      <a:r>
                        <a:rPr lang="en-US" sz="1800" b="0" i="0" u="none" strike="noStrike" kern="1200" baseline="0" dirty="0">
                          <a:solidFill>
                            <a:srgbClr val="512D6D"/>
                          </a:solidFill>
                          <a:latin typeface="+mn-lt"/>
                          <a:ea typeface="+mn-ea"/>
                          <a:cs typeface="+mn-cs"/>
                        </a:rPr>
                        <a:t>Primary care</a:t>
                      </a:r>
                    </a:p>
                  </a:txBody>
                  <a:tcPr>
                    <a:solidFill>
                      <a:srgbClr val="CEB9D8">
                        <a:alpha val="50196"/>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population affected </a:t>
                      </a:r>
                    </a:p>
                    <a:p>
                      <a:pPr marL="0" marR="0" lvl="0" indent="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None/>
                        <a:tabLst/>
                        <a:defRPr/>
                      </a:pPr>
                      <a:r>
                        <a:rPr lang="en-US" sz="1800" b="0" i="0" kern="1200" dirty="0">
                          <a:solidFill>
                            <a:srgbClr val="512D6D"/>
                          </a:solidFill>
                          <a:latin typeface="+mn-lt"/>
                          <a:ea typeface="+mn-ea"/>
                          <a:cs typeface="+mn-cs"/>
                        </a:rPr>
                        <a:t>Disease dependent (e.g. liver cancer is third leading cause of cancer death worldwide)</a:t>
                      </a:r>
                    </a:p>
                  </a:txBody>
                  <a:tcPr>
                    <a:solidFill>
                      <a:srgbClr val="CEB9D8">
                        <a:alpha val="50196"/>
                      </a:srgbClr>
                    </a:solidFill>
                  </a:tcPr>
                </a:tc>
                <a:extLst>
                  <a:ext uri="{0D108BD9-81ED-4DB2-BD59-A6C34878D82A}">
                    <a16:rowId xmlns:a16="http://schemas.microsoft.com/office/drawing/2014/main" val="2501751382"/>
                  </a:ext>
                </a:extLst>
              </a:tr>
              <a:tr h="1167096">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description</a:t>
                      </a:r>
                    </a:p>
                    <a:p>
                      <a:r>
                        <a:rPr lang="en-US" sz="1800" b="0" i="0" u="none" strike="noStrike" kern="1200" baseline="0" dirty="0">
                          <a:solidFill>
                            <a:srgbClr val="512D6D"/>
                          </a:solidFill>
                          <a:latin typeface="+mn-lt"/>
                          <a:ea typeface="+mn-ea"/>
                          <a:cs typeface="+mn-cs"/>
                        </a:rPr>
                        <a:t>Fragment size of </a:t>
                      </a:r>
                      <a:r>
                        <a:rPr lang="en-US" sz="1800" b="0" i="0" u="none" strike="noStrike" kern="1200" baseline="0" dirty="0" err="1">
                          <a:solidFill>
                            <a:srgbClr val="512D6D"/>
                          </a:solidFill>
                          <a:latin typeface="+mn-lt"/>
                          <a:ea typeface="+mn-ea"/>
                          <a:cs typeface="+mn-cs"/>
                        </a:rPr>
                        <a:t>ctDNA</a:t>
                      </a:r>
                      <a:r>
                        <a:rPr lang="en-US" sz="1800" b="0" i="0" u="none" strike="noStrike" kern="1200" baseline="0" dirty="0">
                          <a:solidFill>
                            <a:srgbClr val="512D6D"/>
                          </a:solidFill>
                          <a:latin typeface="+mn-lt"/>
                          <a:ea typeface="+mn-ea"/>
                          <a:cs typeface="+mn-cs"/>
                        </a:rPr>
                        <a:t> or cfDNA differs between cancer and non-cancer cells. </a:t>
                      </a:r>
                      <a:r>
                        <a:rPr lang="en-US" sz="1800" b="0" i="0" u="none" strike="noStrike" kern="1200" baseline="0" dirty="0" err="1">
                          <a:solidFill>
                            <a:srgbClr val="512D6D"/>
                          </a:solidFill>
                          <a:latin typeface="+mn-lt"/>
                          <a:ea typeface="+mn-ea"/>
                          <a:cs typeface="+mn-cs"/>
                        </a:rPr>
                        <a:t>Fragmentomics</a:t>
                      </a:r>
                      <a:r>
                        <a:rPr lang="en-US" sz="1800" b="0" i="0" u="none" strike="noStrike" kern="1200" baseline="0" dirty="0">
                          <a:solidFill>
                            <a:srgbClr val="512D6D"/>
                          </a:solidFill>
                          <a:latin typeface="+mn-lt"/>
                          <a:ea typeface="+mn-ea"/>
                          <a:cs typeface="+mn-cs"/>
                        </a:rPr>
                        <a:t> can help to infer cancer status and tissue of origin of cfDNA (by analysing methylation patterns on fragments), e.g. a </a:t>
                      </a:r>
                      <a:r>
                        <a:rPr lang="en-US" sz="1800" b="0" i="0" u="none" strike="noStrike" kern="1200" baseline="0" dirty="0" err="1">
                          <a:solidFill>
                            <a:srgbClr val="512D6D"/>
                          </a:solidFill>
                          <a:latin typeface="+mn-lt"/>
                          <a:ea typeface="+mn-ea"/>
                          <a:cs typeface="+mn-cs"/>
                        </a:rPr>
                        <a:t>fragmentomics</a:t>
                      </a:r>
                      <a:r>
                        <a:rPr lang="en-US" sz="1800" b="0" i="0" u="none" strike="noStrike" kern="1200" baseline="0" dirty="0">
                          <a:solidFill>
                            <a:srgbClr val="512D6D"/>
                          </a:solidFill>
                          <a:latin typeface="+mn-lt"/>
                          <a:ea typeface="+mn-ea"/>
                          <a:cs typeface="+mn-cs"/>
                        </a:rPr>
                        <a:t>-based blood test developed to detect liver cancer.  Fragmentation analysis of cfDNA in maternal plasma can be used in NIPT. </a:t>
                      </a:r>
                    </a:p>
                    <a:p>
                      <a:r>
                        <a:rPr lang="en-US" sz="1800" b="0" i="0" u="none" strike="noStrike" kern="1200" baseline="0" dirty="0">
                          <a:solidFill>
                            <a:srgbClr val="512D6D"/>
                          </a:solidFill>
                          <a:latin typeface="+mn-lt"/>
                          <a:ea typeface="+mn-ea"/>
                          <a:cs typeface="+mn-cs"/>
                        </a:rPr>
                        <a:t>ML models to </a:t>
                      </a:r>
                      <a:r>
                        <a:rPr lang="en-US" sz="1800" b="0" i="0" u="none" strike="noStrike" kern="1200" baseline="0" dirty="0" err="1">
                          <a:solidFill>
                            <a:srgbClr val="512D6D"/>
                          </a:solidFill>
                          <a:latin typeface="+mn-lt"/>
                          <a:ea typeface="+mn-ea"/>
                          <a:cs typeface="+mn-cs"/>
                        </a:rPr>
                        <a:t>analyse</a:t>
                      </a:r>
                      <a:r>
                        <a:rPr lang="en-US" sz="1800" b="0" i="0" u="none" strike="noStrike" kern="1200" baseline="0" dirty="0">
                          <a:solidFill>
                            <a:srgbClr val="512D6D"/>
                          </a:solidFill>
                          <a:latin typeface="+mn-lt"/>
                          <a:ea typeface="+mn-ea"/>
                          <a:cs typeface="+mn-cs"/>
                        </a:rPr>
                        <a:t> fragmentation data of nuclear circular DNA (</a:t>
                      </a:r>
                      <a:r>
                        <a:rPr lang="en-US" sz="1800" b="0" i="0" u="none" strike="noStrike" kern="1200" baseline="0" dirty="0" err="1">
                          <a:solidFill>
                            <a:srgbClr val="512D6D"/>
                          </a:solidFill>
                          <a:latin typeface="+mn-lt"/>
                          <a:ea typeface="+mn-ea"/>
                          <a:cs typeface="+mn-cs"/>
                        </a:rPr>
                        <a:t>cirDNA</a:t>
                      </a:r>
                      <a:r>
                        <a:rPr lang="en-US" sz="1800" b="0" i="0" u="none" strike="noStrike" kern="1200" baseline="0" dirty="0">
                          <a:solidFill>
                            <a:srgbClr val="512D6D"/>
                          </a:solidFill>
                          <a:latin typeface="+mn-lt"/>
                          <a:ea typeface="+mn-ea"/>
                          <a:cs typeface="+mn-cs"/>
                        </a:rPr>
                        <a:t>) could also be used in cancer screening tools. However diagnostic potential is limited by amounts of detectable </a:t>
                      </a:r>
                      <a:r>
                        <a:rPr lang="en-US" sz="1800" b="0" i="0" u="none" strike="noStrike" kern="1200" baseline="0" dirty="0" err="1">
                          <a:solidFill>
                            <a:srgbClr val="512D6D"/>
                          </a:solidFill>
                          <a:latin typeface="+mn-lt"/>
                          <a:ea typeface="+mn-ea"/>
                          <a:cs typeface="+mn-cs"/>
                        </a:rPr>
                        <a:t>ctDNA</a:t>
                      </a:r>
                      <a:r>
                        <a:rPr lang="en-US" sz="1800" b="0" i="0" u="none" strike="noStrike" kern="1200" baseline="0" dirty="0">
                          <a:solidFill>
                            <a:srgbClr val="512D6D"/>
                          </a:solidFill>
                          <a:latin typeface="+mn-lt"/>
                          <a:ea typeface="+mn-ea"/>
                          <a:cs typeface="+mn-cs"/>
                        </a:rPr>
                        <a:t> or cfDNA from tissue of origin for some applications</a:t>
                      </a:r>
                    </a:p>
                  </a:txBody>
                  <a:tcPr>
                    <a:solidFill>
                      <a:srgbClr val="CEB9D8">
                        <a:alpha val="25098"/>
                      </a:srgbClr>
                    </a:solidFill>
                  </a:tcPr>
                </a:tc>
                <a:tc hMerge="1">
                  <a:txBody>
                    <a:bodyPr/>
                    <a:lstStyle/>
                    <a:p>
                      <a:endParaRPr lang="en-GB" dirty="0"/>
                    </a:p>
                  </a:txBody>
                  <a:tcPr/>
                </a:tc>
                <a:extLst>
                  <a:ext uri="{0D108BD9-81ED-4DB2-BD59-A6C34878D82A}">
                    <a16:rowId xmlns:a16="http://schemas.microsoft.com/office/drawing/2014/main" val="1033732696"/>
                  </a:ext>
                </a:extLst>
              </a:tr>
              <a:tr h="800581">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anticipated impacts</a:t>
                      </a:r>
                      <a:endParaRPr lang="en-GB" sz="1800" b="0" i="1" kern="1200" dirty="0">
                        <a:solidFill>
                          <a:srgbClr val="512D6D"/>
                        </a:solidFill>
                        <a:latin typeface="+mn-lt"/>
                        <a:ea typeface="+mn-ea"/>
                        <a:cs typeface="+mn-cs"/>
                      </a:endParaRPr>
                    </a:p>
                    <a:p>
                      <a:r>
                        <a:rPr lang="en-US" sz="1800" b="0" i="0" u="none" strike="noStrike" kern="1200" baseline="0" dirty="0">
                          <a:solidFill>
                            <a:srgbClr val="512D6D"/>
                          </a:solidFill>
                          <a:latin typeface="+mn-lt"/>
                          <a:ea typeface="+mn-ea"/>
                          <a:cs typeface="+mn-cs"/>
                        </a:rPr>
                        <a:t>Incremental: early diagnosis of cancer e.g. liver cancer; refinements to non-invasive prenatal testing. </a:t>
                      </a:r>
                    </a:p>
                    <a:p>
                      <a:r>
                        <a:rPr lang="en-US" sz="1800" b="0" i="0" u="none" strike="noStrike" kern="1200" baseline="0" dirty="0">
                          <a:solidFill>
                            <a:srgbClr val="512D6D"/>
                          </a:solidFill>
                          <a:latin typeface="+mn-lt"/>
                          <a:ea typeface="+mn-ea"/>
                          <a:cs typeface="+mn-cs"/>
                        </a:rPr>
                        <a:t>Potentially transformative: non-invasive cancer screening could offer more accessible and potentially cheaper testing, at scale. 	</a:t>
                      </a:r>
                    </a:p>
                  </a:txBody>
                  <a:tcPr>
                    <a:solidFill>
                      <a:srgbClr val="CEB9D8">
                        <a:alpha val="50196"/>
                      </a:srgbClr>
                    </a:solidFill>
                  </a:tcPr>
                </a:tc>
                <a:tc hMerge="1">
                  <a:txBody>
                    <a:bodyPr/>
                    <a:lstStyle/>
                    <a:p>
                      <a:endParaRPr lang="en-GB" dirty="0"/>
                    </a:p>
                  </a:txBody>
                  <a:tcPr/>
                </a:tc>
                <a:extLst>
                  <a:ext uri="{0D108BD9-81ED-4DB2-BD59-A6C34878D82A}">
                    <a16:rowId xmlns:a16="http://schemas.microsoft.com/office/drawing/2014/main" val="3298611031"/>
                  </a:ext>
                </a:extLst>
              </a:tr>
            </a:tbl>
          </a:graphicData>
        </a:graphic>
      </p:graphicFrame>
    </p:spTree>
    <p:extLst>
      <p:ext uri="{BB962C8B-B14F-4D97-AF65-F5344CB8AC3E}">
        <p14:creationId xmlns:p14="http://schemas.microsoft.com/office/powerpoint/2010/main" val="37887770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A27E-E99F-0086-3813-17CD73FE8105}"/>
              </a:ext>
            </a:extLst>
          </p:cNvPr>
          <p:cNvSpPr>
            <a:spLocks noGrp="1"/>
          </p:cNvSpPr>
          <p:nvPr>
            <p:ph type="title"/>
          </p:nvPr>
        </p:nvSpPr>
        <p:spPr/>
        <p:txBody>
          <a:bodyPr>
            <a:normAutofit fontScale="90000"/>
          </a:bodyPr>
          <a:lstStyle/>
          <a:p>
            <a:r>
              <a:rPr lang="en-GB" sz="4000" dirty="0"/>
              <a:t>Polygenic scores (PGS)</a:t>
            </a:r>
          </a:p>
        </p:txBody>
      </p:sp>
      <p:sp>
        <p:nvSpPr>
          <p:cNvPr id="5" name="TextBox 4">
            <a:extLst>
              <a:ext uri="{FF2B5EF4-FFF2-40B4-BE49-F238E27FC236}">
                <a16:creationId xmlns:a16="http://schemas.microsoft.com/office/drawing/2014/main" id="{FC727B84-ED1F-8394-2D1C-7A855C184AF9}"/>
              </a:ext>
            </a:extLst>
          </p:cNvPr>
          <p:cNvSpPr txBox="1"/>
          <p:nvPr/>
        </p:nvSpPr>
        <p:spPr>
          <a:xfrm>
            <a:off x="643745" y="6573741"/>
            <a:ext cx="9167495" cy="246221"/>
          </a:xfrm>
          <a:prstGeom prst="rect">
            <a:avLst/>
          </a:prstGeom>
          <a:noFill/>
        </p:spPr>
        <p:txBody>
          <a:bodyPr wrap="square" rtlCol="0">
            <a:spAutoFit/>
          </a:bodyPr>
          <a:lstStyle/>
          <a:p>
            <a:r>
              <a:rPr lang="en-US" sz="1000" dirty="0">
                <a:solidFill>
                  <a:srgbClr val="512D6D"/>
                </a:solidFill>
              </a:rPr>
              <a:t>* Timeframe/ stage of development / readiness for adoption: Now (0-2 years); near (2-5 years); visionary (5+years)</a:t>
            </a:r>
            <a:endParaRPr lang="en-GB" sz="1000" dirty="0">
              <a:solidFill>
                <a:srgbClr val="512D6D"/>
              </a:solidFill>
            </a:endParaRPr>
          </a:p>
        </p:txBody>
      </p:sp>
      <p:graphicFrame>
        <p:nvGraphicFramePr>
          <p:cNvPr id="8" name="Table 8">
            <a:extLst>
              <a:ext uri="{FF2B5EF4-FFF2-40B4-BE49-F238E27FC236}">
                <a16:creationId xmlns:a16="http://schemas.microsoft.com/office/drawing/2014/main" id="{FD8F98B0-2874-DA94-1611-1AAFFCD3AC65}"/>
              </a:ext>
            </a:extLst>
          </p:cNvPr>
          <p:cNvGraphicFramePr>
            <a:graphicFrameLocks noGrp="1"/>
          </p:cNvGraphicFramePr>
          <p:nvPr>
            <p:extLst>
              <p:ext uri="{D42A27DB-BD31-4B8C-83A1-F6EECF244321}">
                <p14:modId xmlns:p14="http://schemas.microsoft.com/office/powerpoint/2010/main" val="4128778741"/>
              </p:ext>
            </p:extLst>
          </p:nvPr>
        </p:nvGraphicFramePr>
        <p:xfrm>
          <a:off x="812800" y="1491784"/>
          <a:ext cx="10496884" cy="5007576"/>
        </p:xfrm>
        <a:graphic>
          <a:graphicData uri="http://schemas.openxmlformats.org/drawingml/2006/table">
            <a:tbl>
              <a:tblPr firstRow="1" bandRow="1">
                <a:tableStyleId>{5C22544A-7EE6-4342-B048-85BDC9FD1C3A}</a:tableStyleId>
              </a:tblPr>
              <a:tblGrid>
                <a:gridCol w="5163914">
                  <a:extLst>
                    <a:ext uri="{9D8B030D-6E8A-4147-A177-3AD203B41FA5}">
                      <a16:colId xmlns:a16="http://schemas.microsoft.com/office/drawing/2014/main" val="3504387423"/>
                    </a:ext>
                  </a:extLst>
                </a:gridCol>
                <a:gridCol w="5332970">
                  <a:extLst>
                    <a:ext uri="{9D8B030D-6E8A-4147-A177-3AD203B41FA5}">
                      <a16:colId xmlns:a16="http://schemas.microsoft.com/office/drawing/2014/main" val="2054173209"/>
                    </a:ext>
                  </a:extLst>
                </a:gridCol>
              </a:tblGrid>
              <a:tr h="912290">
                <a:tc>
                  <a:txBody>
                    <a:bodyPr/>
                    <a:lstStyle/>
                    <a:p>
                      <a:pPr marL="285750" indent="-285750">
                        <a:buClr>
                          <a:srgbClr val="CEB9D8"/>
                        </a:buClr>
                        <a:buFont typeface="Wingdings" panose="05000000000000000000" pitchFamily="2" charset="2"/>
                        <a:buChar char="§"/>
                      </a:pPr>
                      <a:r>
                        <a:rPr lang="en-US" b="0" i="1" dirty="0">
                          <a:solidFill>
                            <a:srgbClr val="512D6D"/>
                          </a:solidFill>
                        </a:rPr>
                        <a:t>use case</a:t>
                      </a:r>
                    </a:p>
                    <a:p>
                      <a:r>
                        <a:rPr lang="en-US" sz="1800" b="0" i="0" kern="1200" dirty="0">
                          <a:solidFill>
                            <a:srgbClr val="512D6D"/>
                          </a:solidFill>
                          <a:latin typeface="+mn-lt"/>
                          <a:ea typeface="+mn-ea"/>
                          <a:cs typeface="+mn-cs"/>
                        </a:rPr>
                        <a:t>Informing disease screening programmes</a:t>
                      </a:r>
                    </a:p>
                  </a:txBody>
                  <a:tcPr>
                    <a:solidFill>
                      <a:srgbClr val="CEB9D8">
                        <a:alpha val="25098"/>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timeframe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12D6D"/>
                          </a:solidFill>
                        </a:rPr>
                        <a:t>Near (use of PGS risk stratified </a:t>
                      </a:r>
                      <a:r>
                        <a:rPr lang="en-US" sz="1800" b="0" i="0" kern="1200" dirty="0">
                          <a:solidFill>
                            <a:srgbClr val="512D6D"/>
                          </a:solidFill>
                          <a:latin typeface="+mn-lt"/>
                          <a:ea typeface="+mn-ea"/>
                          <a:cs typeface="+mn-cs"/>
                        </a:rPr>
                        <a:t>screening</a:t>
                      </a:r>
                      <a:r>
                        <a:rPr lang="en-US" b="0" i="0" dirty="0">
                          <a:solidFill>
                            <a:srgbClr val="512D6D"/>
                          </a:solidFill>
                        </a:rPr>
                        <a:t> for certain cancers being explored as part of cancer risk prediction tools)</a:t>
                      </a:r>
                    </a:p>
                  </a:txBody>
                  <a:tcPr>
                    <a:solidFill>
                      <a:srgbClr val="CEB9D8">
                        <a:alpha val="25098"/>
                      </a:srgbClr>
                    </a:solidFill>
                  </a:tcPr>
                </a:tc>
                <a:extLst>
                  <a:ext uri="{0D108BD9-81ED-4DB2-BD59-A6C34878D82A}">
                    <a16:rowId xmlns:a16="http://schemas.microsoft.com/office/drawing/2014/main" val="2631108900"/>
                  </a:ext>
                </a:extLst>
              </a:tr>
              <a:tr h="178463">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healthcare setting </a:t>
                      </a:r>
                    </a:p>
                    <a:p>
                      <a:r>
                        <a:rPr lang="en-US" sz="1800" b="0" i="0" kern="1200" dirty="0">
                          <a:solidFill>
                            <a:srgbClr val="512D6D"/>
                          </a:solidFill>
                          <a:latin typeface="+mn-lt"/>
                          <a:ea typeface="+mn-ea"/>
                          <a:cs typeface="+mn-cs"/>
                        </a:rPr>
                        <a:t>Primary prevention within secondary care/</a:t>
                      </a:r>
                      <a:r>
                        <a:rPr lang="en-GB" sz="1800" b="0" i="0" u="none" strike="noStrike" kern="1200" baseline="0" dirty="0">
                          <a:solidFill>
                            <a:srgbClr val="512D6D"/>
                          </a:solidFill>
                          <a:latin typeface="+mn-lt"/>
                          <a:ea typeface="+mn-ea"/>
                          <a:cs typeface="+mn-cs"/>
                        </a:rPr>
                        <a:t>public health</a:t>
                      </a:r>
                    </a:p>
                  </a:txBody>
                  <a:tcPr>
                    <a:solidFill>
                      <a:srgbClr val="CEB9D8">
                        <a:alpha val="50196"/>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population affected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512D6D"/>
                          </a:solidFill>
                        </a:rPr>
                        <a:t>All populations at risk of disease for which screening is available (e.g. women for breast cancer)</a:t>
                      </a:r>
                    </a:p>
                  </a:txBody>
                  <a:tcPr>
                    <a:solidFill>
                      <a:srgbClr val="CEB9D8">
                        <a:alpha val="50196"/>
                      </a:srgbClr>
                    </a:solidFill>
                  </a:tcPr>
                </a:tc>
                <a:extLst>
                  <a:ext uri="{0D108BD9-81ED-4DB2-BD59-A6C34878D82A}">
                    <a16:rowId xmlns:a16="http://schemas.microsoft.com/office/drawing/2014/main" val="2501751382"/>
                  </a:ext>
                </a:extLst>
              </a:tr>
              <a:tr h="1167096">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description</a:t>
                      </a:r>
                    </a:p>
                    <a:p>
                      <a:r>
                        <a:rPr lang="en-US" sz="1800" b="0" i="0" u="none" strike="noStrike" kern="1200" baseline="0" dirty="0">
                          <a:solidFill>
                            <a:srgbClr val="512D6D"/>
                          </a:solidFill>
                          <a:latin typeface="+mn-lt"/>
                          <a:ea typeface="+mn-ea"/>
                          <a:cs typeface="+mn-cs"/>
                        </a:rPr>
                        <a:t>Genomic test to stratify populations at risk and enable screening of those at higher risk sooner and/or more frequently. Likely to be most effective/appropriate in combination with other risk factors.	</a:t>
                      </a:r>
                    </a:p>
                  </a:txBody>
                  <a:tcPr>
                    <a:solidFill>
                      <a:srgbClr val="CEB9D8">
                        <a:alpha val="25098"/>
                      </a:srgbClr>
                    </a:solidFill>
                  </a:tcPr>
                </a:tc>
                <a:tc hMerge="1">
                  <a:txBody>
                    <a:bodyPr/>
                    <a:lstStyle/>
                    <a:p>
                      <a:endParaRPr lang="en-GB" dirty="0"/>
                    </a:p>
                  </a:txBody>
                  <a:tcPr/>
                </a:tc>
                <a:extLst>
                  <a:ext uri="{0D108BD9-81ED-4DB2-BD59-A6C34878D82A}">
                    <a16:rowId xmlns:a16="http://schemas.microsoft.com/office/drawing/2014/main" val="1033732696"/>
                  </a:ext>
                </a:extLst>
              </a:tr>
              <a:tr h="1167096">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anticipated impacts</a:t>
                      </a:r>
                    </a:p>
                    <a:p>
                      <a:r>
                        <a:rPr lang="en-US" sz="1800" b="0" i="0" u="none" strike="noStrike" kern="1200" baseline="0" dirty="0">
                          <a:solidFill>
                            <a:srgbClr val="512D6D"/>
                          </a:solidFill>
                          <a:latin typeface="+mn-lt"/>
                          <a:ea typeface="+mn-ea"/>
                          <a:cs typeface="+mn-cs"/>
                        </a:rPr>
                        <a:t>Incremental: stratification of the top 1-5% of symptomatic patients/existing referrals at highest risk to stratify interventions/prevention effort. </a:t>
                      </a:r>
                    </a:p>
                    <a:p>
                      <a:r>
                        <a:rPr lang="en-US" sz="1800" b="0" i="0" u="none" strike="noStrike" kern="1200" baseline="0" dirty="0">
                          <a:solidFill>
                            <a:srgbClr val="512D6D"/>
                          </a:solidFill>
                          <a:latin typeface="+mn-lt"/>
                          <a:ea typeface="+mn-ea"/>
                          <a:cs typeface="+mn-cs"/>
                        </a:rPr>
                        <a:t>Potentially transformative: unsolicited screening for cancer risk factors within primary care; however, for many applications/conditions, the polygenic element of total disease risk is small so requires careful assessment of additional clinical utility.  PGS could also be used – and is offered commercially – in reproductive medicine.</a:t>
                      </a:r>
                    </a:p>
                  </a:txBody>
                  <a:tcPr>
                    <a:solidFill>
                      <a:srgbClr val="CEB9D8">
                        <a:alpha val="50196"/>
                      </a:srgbClr>
                    </a:solidFill>
                  </a:tcPr>
                </a:tc>
                <a:tc hMerge="1">
                  <a:txBody>
                    <a:bodyPr/>
                    <a:lstStyle/>
                    <a:p>
                      <a:endParaRPr lang="en-GB" dirty="0"/>
                    </a:p>
                  </a:txBody>
                  <a:tcPr/>
                </a:tc>
                <a:extLst>
                  <a:ext uri="{0D108BD9-81ED-4DB2-BD59-A6C34878D82A}">
                    <a16:rowId xmlns:a16="http://schemas.microsoft.com/office/drawing/2014/main" val="3298611031"/>
                  </a:ext>
                </a:extLst>
              </a:tr>
            </a:tbl>
          </a:graphicData>
        </a:graphic>
      </p:graphicFrame>
    </p:spTree>
    <p:extLst>
      <p:ext uri="{BB962C8B-B14F-4D97-AF65-F5344CB8AC3E}">
        <p14:creationId xmlns:p14="http://schemas.microsoft.com/office/powerpoint/2010/main" val="75422058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BE9A-A1B1-9E6B-F7D9-D9304CF130BB}"/>
              </a:ext>
            </a:extLst>
          </p:cNvPr>
          <p:cNvSpPr>
            <a:spLocks noGrp="1"/>
          </p:cNvSpPr>
          <p:nvPr>
            <p:ph type="title"/>
          </p:nvPr>
        </p:nvSpPr>
        <p:spPr/>
        <p:txBody>
          <a:bodyPr>
            <a:normAutofit/>
          </a:bodyPr>
          <a:lstStyle/>
          <a:p>
            <a:r>
              <a:rPr lang="en-GB" sz="3400" dirty="0"/>
              <a:t>Biomarkers for prevention</a:t>
            </a:r>
          </a:p>
        </p:txBody>
      </p:sp>
      <p:sp>
        <p:nvSpPr>
          <p:cNvPr id="4" name="Rectangle 5">
            <a:extLst>
              <a:ext uri="{FF2B5EF4-FFF2-40B4-BE49-F238E27FC236}">
                <a16:creationId xmlns:a16="http://schemas.microsoft.com/office/drawing/2014/main" id="{F51BF6D2-D5C3-DFDE-1215-89282F253B0E}"/>
              </a:ext>
            </a:extLst>
          </p:cNvPr>
          <p:cNvSpPr>
            <a:spLocks noChangeArrowheads="1"/>
          </p:cNvSpPr>
          <p:nvPr/>
        </p:nvSpPr>
        <p:spPr bwMode="auto">
          <a:xfrm>
            <a:off x="0" y="29495750"/>
            <a:ext cx="1207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1" i="0" u="none" strike="noStrike" cap="none" normalizeH="0" baseline="0">
                <a:ln>
                  <a:noFill/>
                </a:ln>
                <a:solidFill>
                  <a:srgbClr val="4A4A4A"/>
                </a:solidFill>
                <a:effectLst/>
                <a:latin typeface="Open Sans" panose="020B0606030504020204" pitchFamily="34" charset="0"/>
                <a:cs typeface="Open Sans" panose="020B0606030504020204" pitchFamily="34" charset="0"/>
                <a:hlinkClick r:id="rId3"/>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7D3758C6-035B-5EF1-458B-ABADDAA62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3" y="5623717"/>
            <a:ext cx="2840953" cy="704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316476-1A55-7FA1-3824-FD8D3F235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3" y="2241825"/>
            <a:ext cx="4121147" cy="1692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8">
            <a:extLst>
              <a:ext uri="{FF2B5EF4-FFF2-40B4-BE49-F238E27FC236}">
                <a16:creationId xmlns:a16="http://schemas.microsoft.com/office/drawing/2014/main" id="{3C0C6991-142E-2D2C-D193-289FCFC281A0}"/>
              </a:ext>
            </a:extLst>
          </p:cNvPr>
          <p:cNvGraphicFramePr>
            <a:graphicFrameLocks noGrp="1"/>
          </p:cNvGraphicFramePr>
          <p:nvPr>
            <p:extLst>
              <p:ext uri="{D42A27DB-BD31-4B8C-83A1-F6EECF244321}">
                <p14:modId xmlns:p14="http://schemas.microsoft.com/office/powerpoint/2010/main" val="3815382656"/>
              </p:ext>
            </p:extLst>
          </p:nvPr>
        </p:nvGraphicFramePr>
        <p:xfrm>
          <a:off x="391886" y="4182893"/>
          <a:ext cx="4323626" cy="365760"/>
        </p:xfrm>
        <a:graphic>
          <a:graphicData uri="http://schemas.openxmlformats.org/drawingml/2006/table">
            <a:tbl>
              <a:tblPr firstRow="1" bandRow="1">
                <a:tableStyleId>{5C22544A-7EE6-4342-B048-85BDC9FD1C3A}</a:tableStyleId>
              </a:tblPr>
              <a:tblGrid>
                <a:gridCol w="1476881">
                  <a:extLst>
                    <a:ext uri="{9D8B030D-6E8A-4147-A177-3AD203B41FA5}">
                      <a16:colId xmlns:a16="http://schemas.microsoft.com/office/drawing/2014/main" val="56088465"/>
                    </a:ext>
                  </a:extLst>
                </a:gridCol>
                <a:gridCol w="1405536">
                  <a:extLst>
                    <a:ext uri="{9D8B030D-6E8A-4147-A177-3AD203B41FA5}">
                      <a16:colId xmlns:a16="http://schemas.microsoft.com/office/drawing/2014/main" val="531469111"/>
                    </a:ext>
                  </a:extLst>
                </a:gridCol>
                <a:gridCol w="1441209">
                  <a:extLst>
                    <a:ext uri="{9D8B030D-6E8A-4147-A177-3AD203B41FA5}">
                      <a16:colId xmlns:a16="http://schemas.microsoft.com/office/drawing/2014/main" val="999496912"/>
                    </a:ext>
                  </a:extLst>
                </a:gridCol>
              </a:tblGrid>
              <a:tr h="280092">
                <a:tc>
                  <a:txBody>
                    <a:bodyPr/>
                    <a:lstStyle/>
                    <a:p>
                      <a:pPr algn="ctr"/>
                      <a:r>
                        <a:rPr lang="en-GB" dirty="0">
                          <a:solidFill>
                            <a:srgbClr val="512D6D"/>
                          </a:solidFill>
                        </a:rPr>
                        <a:t>843  </a:t>
                      </a:r>
                    </a:p>
                  </a:txBody>
                  <a:tcPr>
                    <a:solidFill>
                      <a:schemeClr val="bg1"/>
                    </a:solidFill>
                  </a:tcPr>
                </a:tc>
                <a:tc>
                  <a:txBody>
                    <a:bodyPr/>
                    <a:lstStyle/>
                    <a:p>
                      <a:pPr algn="ctr"/>
                      <a:r>
                        <a:rPr lang="en-GB" dirty="0">
                          <a:solidFill>
                            <a:srgbClr val="512D6D"/>
                          </a:solidFill>
                        </a:rPr>
                        <a:t>   775</a:t>
                      </a:r>
                    </a:p>
                  </a:txBody>
                  <a:tcPr>
                    <a:solidFill>
                      <a:schemeClr val="bg1"/>
                    </a:solidFill>
                  </a:tcPr>
                </a:tc>
                <a:tc>
                  <a:txBody>
                    <a:bodyPr/>
                    <a:lstStyle/>
                    <a:p>
                      <a:pPr algn="ctr"/>
                      <a:r>
                        <a:rPr lang="en-GB" dirty="0">
                          <a:solidFill>
                            <a:srgbClr val="512D6D"/>
                          </a:solidFill>
                        </a:rPr>
                        <a:t>  286</a:t>
                      </a:r>
                    </a:p>
                  </a:txBody>
                  <a:tcPr>
                    <a:solidFill>
                      <a:schemeClr val="bg1"/>
                    </a:solidFill>
                  </a:tcPr>
                </a:tc>
                <a:extLst>
                  <a:ext uri="{0D108BD9-81ED-4DB2-BD59-A6C34878D82A}">
                    <a16:rowId xmlns:a16="http://schemas.microsoft.com/office/drawing/2014/main" val="637791584"/>
                  </a:ext>
                </a:extLst>
              </a:tr>
            </a:tbl>
          </a:graphicData>
        </a:graphic>
      </p:graphicFrame>
      <p:pic>
        <p:nvPicPr>
          <p:cNvPr id="1031" name="Picture 7">
            <a:extLst>
              <a:ext uri="{FF2B5EF4-FFF2-40B4-BE49-F238E27FC236}">
                <a16:creationId xmlns:a16="http://schemas.microsoft.com/office/drawing/2014/main" id="{0709C093-F4DB-CE59-A971-11166D7F2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4122" y="90152"/>
            <a:ext cx="6179457" cy="66671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2A24133-0C64-D994-F224-81BEEB555BCE}"/>
              </a:ext>
            </a:extLst>
          </p:cNvPr>
          <p:cNvGrpSpPr/>
          <p:nvPr/>
        </p:nvGrpSpPr>
        <p:grpSpPr>
          <a:xfrm>
            <a:off x="9705974" y="5372100"/>
            <a:ext cx="2767821" cy="1747435"/>
            <a:chOff x="9671469" y="5337773"/>
            <a:chExt cx="2767821" cy="1747435"/>
          </a:xfrm>
        </p:grpSpPr>
        <p:pic>
          <p:nvPicPr>
            <p:cNvPr id="6" name="Picture 5">
              <a:extLst>
                <a:ext uri="{FF2B5EF4-FFF2-40B4-BE49-F238E27FC236}">
                  <a16:creationId xmlns:a16="http://schemas.microsoft.com/office/drawing/2014/main" id="{943B572B-74BA-C48B-A7B3-BD31C7E0069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7" name="Graphic 6">
              <a:extLst>
                <a:ext uri="{FF2B5EF4-FFF2-40B4-BE49-F238E27FC236}">
                  <a16:creationId xmlns:a16="http://schemas.microsoft.com/office/drawing/2014/main" id="{7677CDF5-B17E-F888-9956-AF18CC3102C5}"/>
                </a:ext>
              </a:extLst>
            </p:cNvPr>
            <p:cNvPicPr>
              <a:picLocks noChangeAspect="1"/>
            </p:cNvPicPr>
            <p:nvPr userDrawn="1"/>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41" b="59705"/>
            <a:stretch/>
          </p:blipFill>
          <p:spPr>
            <a:xfrm>
              <a:off x="11158501" y="6300454"/>
              <a:ext cx="863190" cy="341532"/>
            </a:xfrm>
            <a:prstGeom prst="rect">
              <a:avLst/>
            </a:prstGeom>
          </p:spPr>
        </p:pic>
      </p:grpSp>
    </p:spTree>
    <p:extLst>
      <p:ext uri="{BB962C8B-B14F-4D97-AF65-F5344CB8AC3E}">
        <p14:creationId xmlns:p14="http://schemas.microsoft.com/office/powerpoint/2010/main" val="35755119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141E-1ED3-D058-22CD-540DDB5211EE}"/>
              </a:ext>
            </a:extLst>
          </p:cNvPr>
          <p:cNvSpPr>
            <a:spLocks noGrp="1"/>
          </p:cNvSpPr>
          <p:nvPr>
            <p:ph type="title"/>
          </p:nvPr>
        </p:nvSpPr>
        <p:spPr/>
        <p:txBody>
          <a:bodyPr/>
          <a:lstStyle/>
          <a:p>
            <a:r>
              <a:rPr lang="en-GB" dirty="0"/>
              <a:t>Molecular interventions</a:t>
            </a:r>
          </a:p>
        </p:txBody>
      </p:sp>
      <p:pic>
        <p:nvPicPr>
          <p:cNvPr id="5" name="Content Placeholder 5">
            <a:extLst>
              <a:ext uri="{FF2B5EF4-FFF2-40B4-BE49-F238E27FC236}">
                <a16:creationId xmlns:a16="http://schemas.microsoft.com/office/drawing/2014/main" id="{A1E84E13-E5FE-7AE5-F12C-37ACC066A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012" y="1309400"/>
            <a:ext cx="5562969" cy="4243338"/>
          </a:xfrm>
          <a:prstGeom prst="rect">
            <a:avLst/>
          </a:prstGeom>
        </p:spPr>
      </p:pic>
      <p:sp>
        <p:nvSpPr>
          <p:cNvPr id="8" name="Text Placeholder 2">
            <a:extLst>
              <a:ext uri="{FF2B5EF4-FFF2-40B4-BE49-F238E27FC236}">
                <a16:creationId xmlns:a16="http://schemas.microsoft.com/office/drawing/2014/main" id="{7A5A5F02-1ABC-768A-0EC8-819CF83BBA3A}"/>
              </a:ext>
            </a:extLst>
          </p:cNvPr>
          <p:cNvSpPr>
            <a:spLocks noGrp="1"/>
          </p:cNvSpPr>
          <p:nvPr>
            <p:ph type="body" sz="quarter" idx="10"/>
          </p:nvPr>
        </p:nvSpPr>
        <p:spPr>
          <a:xfrm>
            <a:off x="804230" y="1658698"/>
            <a:ext cx="5442191" cy="4503563"/>
          </a:xfrm>
        </p:spPr>
        <p:txBody>
          <a:bodyPr>
            <a:normAutofit fontScale="77500" lnSpcReduction="20000"/>
          </a:bodyPr>
          <a:lstStyle/>
          <a:p>
            <a:r>
              <a:rPr lang="en-GB" dirty="0"/>
              <a:t>Oligonucleotide therapies for rare diseases (e.g. DMD, SMA)</a:t>
            </a:r>
          </a:p>
          <a:p>
            <a:r>
              <a:rPr lang="en-GB" dirty="0"/>
              <a:t>RNA vaccines </a:t>
            </a:r>
          </a:p>
          <a:p>
            <a:r>
              <a:rPr lang="en-GB" dirty="0"/>
              <a:t>Immunotherapies (e.g. CAR-T) for NCDs, e.g. </a:t>
            </a:r>
            <a:r>
              <a:rPr lang="en-US" b="0" dirty="0">
                <a:solidFill>
                  <a:srgbClr val="512D6D"/>
                </a:solidFill>
              </a:rPr>
              <a:t>Kymriah (ALL), </a:t>
            </a:r>
            <a:r>
              <a:rPr lang="en-US" b="0" dirty="0" err="1">
                <a:solidFill>
                  <a:srgbClr val="512D6D"/>
                </a:solidFill>
              </a:rPr>
              <a:t>Yescarta</a:t>
            </a:r>
            <a:r>
              <a:rPr lang="en-US" b="0" dirty="0">
                <a:solidFill>
                  <a:srgbClr val="512D6D"/>
                </a:solidFill>
              </a:rPr>
              <a:t>, </a:t>
            </a:r>
            <a:r>
              <a:rPr lang="en-US" b="0" dirty="0" err="1">
                <a:solidFill>
                  <a:srgbClr val="512D6D"/>
                </a:solidFill>
              </a:rPr>
              <a:t>Carteyva</a:t>
            </a:r>
            <a:r>
              <a:rPr lang="en-US" b="0" dirty="0">
                <a:solidFill>
                  <a:srgbClr val="512D6D"/>
                </a:solidFill>
              </a:rPr>
              <a:t> (lymphoma</a:t>
            </a:r>
            <a:r>
              <a:rPr lang="en-GB" dirty="0"/>
              <a:t>)   </a:t>
            </a:r>
          </a:p>
          <a:p>
            <a:r>
              <a:rPr lang="en-GB" dirty="0"/>
              <a:t>Genome editing for hereditary disease (e.g. SCD, </a:t>
            </a:r>
            <a:r>
              <a:rPr lang="en-US" b="0" i="0" dirty="0">
                <a:solidFill>
                  <a:srgbClr val="512D6D"/>
                </a:solidFill>
                <a:sym typeface="Symbol" panose="05050102010706020507" pitchFamily="18" charset="2"/>
              </a:rPr>
              <a:t>-</a:t>
            </a:r>
            <a:r>
              <a:rPr lang="en-US" b="0" i="0" dirty="0" err="1">
                <a:solidFill>
                  <a:srgbClr val="512D6D"/>
                </a:solidFill>
                <a:sym typeface="Symbol" panose="05050102010706020507" pitchFamily="18" charset="2"/>
              </a:rPr>
              <a:t>thalassaemia</a:t>
            </a:r>
            <a:r>
              <a:rPr lang="en-GB" dirty="0"/>
              <a:t>)</a:t>
            </a:r>
          </a:p>
          <a:p>
            <a:r>
              <a:rPr lang="en-GB" dirty="0"/>
              <a:t>Xenotransplantation (PERVs)</a:t>
            </a:r>
          </a:p>
          <a:p>
            <a:r>
              <a:rPr lang="en-GB" dirty="0"/>
              <a:t>Heritable genome editing (genetic relatedness)</a:t>
            </a:r>
          </a:p>
        </p:txBody>
      </p:sp>
      <p:sp>
        <p:nvSpPr>
          <p:cNvPr id="9" name="TextBox 8">
            <a:extLst>
              <a:ext uri="{FF2B5EF4-FFF2-40B4-BE49-F238E27FC236}">
                <a16:creationId xmlns:a16="http://schemas.microsoft.com/office/drawing/2014/main" id="{BE698924-5A97-3E28-D31C-433CB00AC236}"/>
              </a:ext>
            </a:extLst>
          </p:cNvPr>
          <p:cNvSpPr txBox="1"/>
          <p:nvPr/>
        </p:nvSpPr>
        <p:spPr>
          <a:xfrm flipH="1">
            <a:off x="6494012" y="5548600"/>
            <a:ext cx="5562971"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a:solidFill>
                  <a:srgbClr val="512D6D"/>
                </a:solidFill>
                <a:latin typeface="+mn-lt"/>
              </a:rPr>
              <a:t>Credit: Nuffield Council on Bioethics </a:t>
            </a:r>
            <a:r>
              <a:rPr lang="sv-SE" sz="1200" i="0" dirty="0">
                <a:solidFill>
                  <a:srgbClr val="512D6D"/>
                </a:solidFill>
                <a:effectLst/>
                <a:latin typeface="+mn-lt"/>
              </a:rPr>
              <a:t>(2018) </a:t>
            </a:r>
            <a:r>
              <a:rPr lang="sv-SE" sz="1200" i="1" dirty="0">
                <a:solidFill>
                  <a:srgbClr val="512D6D"/>
                </a:solidFill>
                <a:effectLst/>
                <a:latin typeface="+mn-lt"/>
              </a:rPr>
              <a:t>Genome editing and human reproduction</a:t>
            </a:r>
            <a:endParaRPr lang="en-GB" sz="1200" i="1" dirty="0">
              <a:solidFill>
                <a:srgbClr val="512D6D"/>
              </a:solidFill>
              <a:latin typeface="+mn-lt"/>
            </a:endParaRPr>
          </a:p>
        </p:txBody>
      </p:sp>
    </p:spTree>
    <p:extLst>
      <p:ext uri="{BB962C8B-B14F-4D97-AF65-F5344CB8AC3E}">
        <p14:creationId xmlns:p14="http://schemas.microsoft.com/office/powerpoint/2010/main" val="12250327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A44056-0D6F-7DB2-CCDF-3A7F67493F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844376" y="2696756"/>
            <a:ext cx="5760368" cy="3240207"/>
          </a:xfrm>
          <a:prstGeom prst="rect">
            <a:avLst/>
          </a:prstGeom>
        </p:spPr>
      </p:pic>
      <p:grpSp>
        <p:nvGrpSpPr>
          <p:cNvPr id="34" name="Group 33">
            <a:extLst>
              <a:ext uri="{FF2B5EF4-FFF2-40B4-BE49-F238E27FC236}">
                <a16:creationId xmlns:a16="http://schemas.microsoft.com/office/drawing/2014/main" id="{3F0C1B9E-5652-50F9-09C9-C066ABCB2113}"/>
              </a:ext>
            </a:extLst>
          </p:cNvPr>
          <p:cNvGrpSpPr/>
          <p:nvPr/>
        </p:nvGrpSpPr>
        <p:grpSpPr>
          <a:xfrm>
            <a:off x="1608071" y="2212688"/>
            <a:ext cx="8654312" cy="3668330"/>
            <a:chOff x="136404" y="2462839"/>
            <a:chExt cx="8654312" cy="3668330"/>
          </a:xfrm>
        </p:grpSpPr>
        <p:grpSp>
          <p:nvGrpSpPr>
            <p:cNvPr id="18" name="Group 17">
              <a:extLst>
                <a:ext uri="{FF2B5EF4-FFF2-40B4-BE49-F238E27FC236}">
                  <a16:creationId xmlns:a16="http://schemas.microsoft.com/office/drawing/2014/main" id="{8F3448BF-9C30-D8A4-DC53-D09DA62EC51D}"/>
                </a:ext>
              </a:extLst>
            </p:cNvPr>
            <p:cNvGrpSpPr/>
            <p:nvPr/>
          </p:nvGrpSpPr>
          <p:grpSpPr>
            <a:xfrm>
              <a:off x="1396605" y="2579077"/>
              <a:ext cx="6928783" cy="3552092"/>
              <a:chOff x="1396605" y="2579077"/>
              <a:chExt cx="6928783" cy="3552092"/>
            </a:xfrm>
          </p:grpSpPr>
          <p:cxnSp>
            <p:nvCxnSpPr>
              <p:cNvPr id="14" name="Straight Connector 13">
                <a:extLst>
                  <a:ext uri="{FF2B5EF4-FFF2-40B4-BE49-F238E27FC236}">
                    <a16:creationId xmlns:a16="http://schemas.microsoft.com/office/drawing/2014/main" id="{E466E197-9450-C525-EE62-FF47CBBCB822}"/>
                  </a:ext>
                </a:extLst>
              </p:cNvPr>
              <p:cNvCxnSpPr/>
              <p:nvPr/>
            </p:nvCxnSpPr>
            <p:spPr>
              <a:xfrm>
                <a:off x="1406769" y="6131169"/>
                <a:ext cx="6918619" cy="0"/>
              </a:xfrm>
              <a:prstGeom prst="line">
                <a:avLst/>
              </a:prstGeom>
              <a:ln w="12700">
                <a:solidFill>
                  <a:srgbClr val="512D6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3C991A-7A73-F692-781B-EDD409092E89}"/>
                  </a:ext>
                </a:extLst>
              </p:cNvPr>
              <p:cNvCxnSpPr>
                <a:cxnSpLocks/>
              </p:cNvCxnSpPr>
              <p:nvPr/>
            </p:nvCxnSpPr>
            <p:spPr>
              <a:xfrm flipV="1">
                <a:off x="1396605" y="2579077"/>
                <a:ext cx="0" cy="3552092"/>
              </a:xfrm>
              <a:prstGeom prst="line">
                <a:avLst/>
              </a:prstGeom>
              <a:ln w="12700">
                <a:solidFill>
                  <a:srgbClr val="512D6D"/>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B374DED-8EA6-9DF1-9125-60EBF56C0903}"/>
                </a:ext>
              </a:extLst>
            </p:cNvPr>
            <p:cNvSpPr txBox="1"/>
            <p:nvPr/>
          </p:nvSpPr>
          <p:spPr>
            <a:xfrm>
              <a:off x="136404" y="4391442"/>
              <a:ext cx="1335651" cy="307777"/>
            </a:xfrm>
            <a:prstGeom prst="rect">
              <a:avLst/>
            </a:prstGeom>
            <a:noFill/>
          </p:spPr>
          <p:txBody>
            <a:bodyPr wrap="square" rtlCol="0">
              <a:spAutoFit/>
            </a:bodyPr>
            <a:lstStyle/>
            <a:p>
              <a:pPr algn="ctr"/>
              <a:r>
                <a:rPr lang="en-GB" sz="1400" b="1" dirty="0">
                  <a:solidFill>
                    <a:srgbClr val="512D6D"/>
                  </a:solidFill>
                  <a:latin typeface="+mn-lt"/>
                </a:rPr>
                <a:t>Wellbeing</a:t>
              </a:r>
            </a:p>
          </p:txBody>
        </p:sp>
        <p:sp>
          <p:nvSpPr>
            <p:cNvPr id="22" name="TextBox 21">
              <a:extLst>
                <a:ext uri="{FF2B5EF4-FFF2-40B4-BE49-F238E27FC236}">
                  <a16:creationId xmlns:a16="http://schemas.microsoft.com/office/drawing/2014/main" id="{4A2CC38D-663A-7B64-C5FB-A2EDEC1EAB53}"/>
                </a:ext>
              </a:extLst>
            </p:cNvPr>
            <p:cNvSpPr txBox="1"/>
            <p:nvPr/>
          </p:nvSpPr>
          <p:spPr>
            <a:xfrm>
              <a:off x="1942089" y="2462839"/>
              <a:ext cx="2513012" cy="523220"/>
            </a:xfrm>
            <a:prstGeom prst="rect">
              <a:avLst/>
            </a:prstGeom>
            <a:noFill/>
          </p:spPr>
          <p:txBody>
            <a:bodyPr wrap="square" rtlCol="0">
              <a:spAutoFit/>
            </a:bodyPr>
            <a:lstStyle/>
            <a:p>
              <a:r>
                <a:rPr lang="en-GB" sz="1400" b="1" dirty="0">
                  <a:solidFill>
                    <a:srgbClr val="512D6D"/>
                  </a:solidFill>
                  <a:latin typeface="+mn-lt"/>
                </a:rPr>
                <a:t>Lift</a:t>
              </a:r>
            </a:p>
            <a:p>
              <a:r>
                <a:rPr lang="en-GB" sz="1400" dirty="0">
                  <a:solidFill>
                    <a:srgbClr val="512D6D"/>
                  </a:solidFill>
                  <a:latin typeface="+mn-lt"/>
                </a:rPr>
                <a:t>Enhance average quality of life</a:t>
              </a:r>
            </a:p>
          </p:txBody>
        </p:sp>
        <p:sp>
          <p:nvSpPr>
            <p:cNvPr id="23" name="TextBox 22">
              <a:extLst>
                <a:ext uri="{FF2B5EF4-FFF2-40B4-BE49-F238E27FC236}">
                  <a16:creationId xmlns:a16="http://schemas.microsoft.com/office/drawing/2014/main" id="{4C5F71E7-E134-3152-DA3B-CF1F0195D37C}"/>
                </a:ext>
              </a:extLst>
            </p:cNvPr>
            <p:cNvSpPr txBox="1"/>
            <p:nvPr/>
          </p:nvSpPr>
          <p:spPr>
            <a:xfrm>
              <a:off x="6259969" y="2904630"/>
              <a:ext cx="1881556" cy="738664"/>
            </a:xfrm>
            <a:prstGeom prst="rect">
              <a:avLst/>
            </a:prstGeom>
            <a:noFill/>
          </p:spPr>
          <p:txBody>
            <a:bodyPr wrap="square" rtlCol="0">
              <a:spAutoFit/>
            </a:bodyPr>
            <a:lstStyle/>
            <a:p>
              <a:r>
                <a:rPr lang="en-GB" sz="1400" b="1" dirty="0">
                  <a:solidFill>
                    <a:srgbClr val="512D6D"/>
                  </a:solidFill>
                  <a:latin typeface="+mn-lt"/>
                </a:rPr>
                <a:t>Square</a:t>
              </a:r>
            </a:p>
            <a:p>
              <a:r>
                <a:rPr lang="en-GB" sz="1400" dirty="0">
                  <a:solidFill>
                    <a:srgbClr val="512D6D"/>
                  </a:solidFill>
                  <a:latin typeface="+mn-lt"/>
                </a:rPr>
                <a:t>Improve portion of life spent in good health</a:t>
              </a:r>
            </a:p>
          </p:txBody>
        </p:sp>
        <p:sp>
          <p:nvSpPr>
            <p:cNvPr id="24" name="TextBox 23">
              <a:extLst>
                <a:ext uri="{FF2B5EF4-FFF2-40B4-BE49-F238E27FC236}">
                  <a16:creationId xmlns:a16="http://schemas.microsoft.com/office/drawing/2014/main" id="{A574D6CE-079C-7DF0-42E6-CB7663AEA710}"/>
                </a:ext>
              </a:extLst>
            </p:cNvPr>
            <p:cNvSpPr txBox="1"/>
            <p:nvPr/>
          </p:nvSpPr>
          <p:spPr>
            <a:xfrm>
              <a:off x="7364339" y="5113964"/>
              <a:ext cx="1426377" cy="738664"/>
            </a:xfrm>
            <a:prstGeom prst="rect">
              <a:avLst/>
            </a:prstGeom>
            <a:noFill/>
          </p:spPr>
          <p:txBody>
            <a:bodyPr wrap="square" rtlCol="0">
              <a:spAutoFit/>
            </a:bodyPr>
            <a:lstStyle/>
            <a:p>
              <a:r>
                <a:rPr lang="en-GB" sz="1400" b="1" dirty="0">
                  <a:solidFill>
                    <a:srgbClr val="512D6D"/>
                  </a:solidFill>
                  <a:latin typeface="+mn-lt"/>
                </a:rPr>
                <a:t>Extend</a:t>
              </a:r>
            </a:p>
            <a:p>
              <a:r>
                <a:rPr lang="en-GB" sz="1400" dirty="0">
                  <a:solidFill>
                    <a:srgbClr val="512D6D"/>
                  </a:solidFill>
                  <a:latin typeface="+mn-lt"/>
                </a:rPr>
                <a:t>Increase global life expectancy</a:t>
              </a:r>
            </a:p>
          </p:txBody>
        </p:sp>
        <p:sp>
          <p:nvSpPr>
            <p:cNvPr id="25" name="TextBox 24">
              <a:extLst>
                <a:ext uri="{FF2B5EF4-FFF2-40B4-BE49-F238E27FC236}">
                  <a16:creationId xmlns:a16="http://schemas.microsoft.com/office/drawing/2014/main" id="{200DAC3E-227C-81B4-A6C4-D18B3892BE87}"/>
                </a:ext>
              </a:extLst>
            </p:cNvPr>
            <p:cNvSpPr txBox="1"/>
            <p:nvPr/>
          </p:nvSpPr>
          <p:spPr>
            <a:xfrm>
              <a:off x="2101898" y="4802323"/>
              <a:ext cx="2701803" cy="338554"/>
            </a:xfrm>
            <a:prstGeom prst="rect">
              <a:avLst/>
            </a:prstGeom>
            <a:noFill/>
          </p:spPr>
          <p:txBody>
            <a:bodyPr wrap="square" rtlCol="0">
              <a:spAutoFit/>
            </a:bodyPr>
            <a:lstStyle/>
            <a:p>
              <a:r>
                <a:rPr lang="en-GB" sz="1600" b="1" dirty="0">
                  <a:solidFill>
                    <a:srgbClr val="CEB9D8"/>
                  </a:solidFill>
                  <a:latin typeface="+mn-lt"/>
                </a:rPr>
                <a:t>Average course of life today</a:t>
              </a:r>
            </a:p>
          </p:txBody>
        </p:sp>
        <p:cxnSp>
          <p:nvCxnSpPr>
            <p:cNvPr id="27" name="Straight Arrow Connector 26">
              <a:extLst>
                <a:ext uri="{FF2B5EF4-FFF2-40B4-BE49-F238E27FC236}">
                  <a16:creationId xmlns:a16="http://schemas.microsoft.com/office/drawing/2014/main" id="{2991339C-983F-C38E-86B3-81212A4C9130}"/>
                </a:ext>
              </a:extLst>
            </p:cNvPr>
            <p:cNvCxnSpPr/>
            <p:nvPr/>
          </p:nvCxnSpPr>
          <p:spPr>
            <a:xfrm flipV="1">
              <a:off x="3198595" y="3035486"/>
              <a:ext cx="0" cy="614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AEC2EA0-38BC-EFCB-93C5-83E7F3FFF4BB}"/>
                </a:ext>
              </a:extLst>
            </p:cNvPr>
            <p:cNvCxnSpPr>
              <a:cxnSpLocks/>
            </p:cNvCxnSpPr>
            <p:nvPr/>
          </p:nvCxnSpPr>
          <p:spPr>
            <a:xfrm flipV="1">
              <a:off x="5919255" y="3650247"/>
              <a:ext cx="681428" cy="8059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8536BFD-F0A1-723A-395D-4D60B26C2D89}"/>
                </a:ext>
              </a:extLst>
            </p:cNvPr>
            <p:cNvCxnSpPr>
              <a:cxnSpLocks/>
              <a:endCxn id="24" idx="1"/>
            </p:cNvCxnSpPr>
            <p:nvPr/>
          </p:nvCxnSpPr>
          <p:spPr>
            <a:xfrm>
              <a:off x="6670848" y="5483296"/>
              <a:ext cx="69349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9F7600A8-003E-32A8-733F-A492C80CEC93}"/>
              </a:ext>
            </a:extLst>
          </p:cNvPr>
          <p:cNvSpPr txBox="1"/>
          <p:nvPr/>
        </p:nvSpPr>
        <p:spPr>
          <a:xfrm>
            <a:off x="2844376" y="6488668"/>
            <a:ext cx="6241567" cy="246221"/>
          </a:xfrm>
          <a:prstGeom prst="rect">
            <a:avLst/>
          </a:prstGeom>
          <a:noFill/>
        </p:spPr>
        <p:txBody>
          <a:bodyPr wrap="square" rtlCol="0">
            <a:spAutoFit/>
          </a:bodyPr>
          <a:lstStyle/>
          <a:p>
            <a:r>
              <a:rPr lang="es-ES" sz="1000" b="0" i="0" dirty="0" err="1">
                <a:solidFill>
                  <a:srgbClr val="512D6D"/>
                </a:solidFill>
                <a:effectLst/>
                <a:latin typeface="Calibri" panose="020F0502020204030204" pitchFamily="34" charset="0"/>
              </a:rPr>
              <a:t>Adapted</a:t>
            </a:r>
            <a:r>
              <a:rPr lang="es-ES" sz="1000" b="0" i="0" dirty="0">
                <a:solidFill>
                  <a:srgbClr val="512D6D"/>
                </a:solidFill>
                <a:effectLst/>
                <a:latin typeface="Calibri" panose="020F0502020204030204" pitchFamily="34" charset="0"/>
              </a:rPr>
              <a:t> </a:t>
            </a:r>
            <a:r>
              <a:rPr lang="es-ES" sz="1000" b="0" i="0" dirty="0" err="1">
                <a:solidFill>
                  <a:srgbClr val="512D6D"/>
                </a:solidFill>
                <a:effectLst/>
                <a:latin typeface="Calibri" panose="020F0502020204030204" pitchFamily="34" charset="0"/>
              </a:rPr>
              <a:t>from</a:t>
            </a:r>
            <a:r>
              <a:rPr lang="es-ES" sz="1000" b="0" i="0" dirty="0">
                <a:solidFill>
                  <a:srgbClr val="512D6D"/>
                </a:solidFill>
                <a:effectLst/>
                <a:latin typeface="Calibri" panose="020F0502020204030204" pitchFamily="34" charset="0"/>
              </a:rPr>
              <a:t>: Karolinska </a:t>
            </a:r>
            <a:r>
              <a:rPr lang="es-ES" sz="1000" b="0" i="0" dirty="0" err="1">
                <a:solidFill>
                  <a:srgbClr val="512D6D"/>
                </a:solidFill>
                <a:effectLst/>
                <a:latin typeface="Calibri" panose="020F0502020204030204" pitchFamily="34" charset="0"/>
              </a:rPr>
              <a:t>Institute</a:t>
            </a:r>
            <a:r>
              <a:rPr lang="es-ES" sz="1000" dirty="0">
                <a:solidFill>
                  <a:srgbClr val="512D6D"/>
                </a:solidFill>
                <a:latin typeface="Calibri" panose="020F0502020204030204" pitchFamily="34" charset="0"/>
              </a:rPr>
              <a:t>, </a:t>
            </a:r>
            <a:r>
              <a:rPr lang="es-ES" sz="1000" dirty="0" err="1">
                <a:solidFill>
                  <a:srgbClr val="512D6D"/>
                </a:solidFill>
                <a:latin typeface="Calibri" panose="020F0502020204030204" pitchFamily="34" charset="0"/>
              </a:rPr>
              <a:t>Sweden</a:t>
            </a:r>
            <a:endParaRPr lang="en-GB" sz="1000" dirty="0">
              <a:solidFill>
                <a:srgbClr val="512D6D"/>
              </a:solidFill>
            </a:endParaRPr>
          </a:p>
        </p:txBody>
      </p:sp>
      <p:sp>
        <p:nvSpPr>
          <p:cNvPr id="4" name="TextBox 3">
            <a:extLst>
              <a:ext uri="{FF2B5EF4-FFF2-40B4-BE49-F238E27FC236}">
                <a16:creationId xmlns:a16="http://schemas.microsoft.com/office/drawing/2014/main" id="{4498377D-3B95-CC82-A897-5CD8ACAC82FC}"/>
              </a:ext>
            </a:extLst>
          </p:cNvPr>
          <p:cNvSpPr txBox="1"/>
          <p:nvPr/>
        </p:nvSpPr>
        <p:spPr>
          <a:xfrm>
            <a:off x="5137077" y="6059557"/>
            <a:ext cx="1335651" cy="307777"/>
          </a:xfrm>
          <a:prstGeom prst="rect">
            <a:avLst/>
          </a:prstGeom>
          <a:noFill/>
        </p:spPr>
        <p:txBody>
          <a:bodyPr wrap="square" rtlCol="0">
            <a:spAutoFit/>
          </a:bodyPr>
          <a:lstStyle/>
          <a:p>
            <a:pPr algn="ctr"/>
            <a:r>
              <a:rPr lang="en-GB" sz="1400" b="1" dirty="0">
                <a:solidFill>
                  <a:srgbClr val="512D6D"/>
                </a:solidFill>
                <a:latin typeface="+mn-lt"/>
              </a:rPr>
              <a:t>Life Course</a:t>
            </a:r>
          </a:p>
        </p:txBody>
      </p:sp>
      <p:sp>
        <p:nvSpPr>
          <p:cNvPr id="2" name="Title 1">
            <a:extLst>
              <a:ext uri="{FF2B5EF4-FFF2-40B4-BE49-F238E27FC236}">
                <a16:creationId xmlns:a16="http://schemas.microsoft.com/office/drawing/2014/main" id="{D833BFF3-5CA9-16BE-85DA-716F83FE538A}"/>
              </a:ext>
            </a:extLst>
          </p:cNvPr>
          <p:cNvSpPr>
            <a:spLocks noGrp="1"/>
          </p:cNvSpPr>
          <p:nvPr>
            <p:ph type="title"/>
          </p:nvPr>
        </p:nvSpPr>
        <p:spPr/>
        <p:txBody>
          <a:bodyPr/>
          <a:lstStyle/>
          <a:p>
            <a:r>
              <a:rPr lang="en-GB" dirty="0"/>
              <a:t>Lift, square, extend</a:t>
            </a:r>
          </a:p>
        </p:txBody>
      </p:sp>
    </p:spTree>
    <p:extLst>
      <p:ext uri="{BB962C8B-B14F-4D97-AF65-F5344CB8AC3E}">
        <p14:creationId xmlns:p14="http://schemas.microsoft.com/office/powerpoint/2010/main" val="329332671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B9FCE56-2E2C-7B3F-DBC7-56E88E707668}"/>
              </a:ext>
            </a:extLst>
          </p:cNvPr>
          <p:cNvGraphicFramePr>
            <a:graphicFrameLocks/>
          </p:cNvGraphicFramePr>
          <p:nvPr>
            <p:extLst>
              <p:ext uri="{D42A27DB-BD31-4B8C-83A1-F6EECF244321}">
                <p14:modId xmlns:p14="http://schemas.microsoft.com/office/powerpoint/2010/main" val="2842252942"/>
              </p:ext>
            </p:extLst>
          </p:nvPr>
        </p:nvGraphicFramePr>
        <p:xfrm>
          <a:off x="0" y="788987"/>
          <a:ext cx="5708650" cy="54578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A2E0A39-A67E-C41B-531B-EB91B3D9C92D}"/>
              </a:ext>
            </a:extLst>
          </p:cNvPr>
          <p:cNvGraphicFramePr>
            <a:graphicFrameLocks/>
          </p:cNvGraphicFramePr>
          <p:nvPr>
            <p:extLst>
              <p:ext uri="{D42A27DB-BD31-4B8C-83A1-F6EECF244321}">
                <p14:modId xmlns:p14="http://schemas.microsoft.com/office/powerpoint/2010/main" val="1881692042"/>
              </p:ext>
            </p:extLst>
          </p:nvPr>
        </p:nvGraphicFramePr>
        <p:xfrm>
          <a:off x="5708650" y="788987"/>
          <a:ext cx="6392863" cy="548322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5F127FEE-8D61-F493-366A-0E917CDFDCFA}"/>
              </a:ext>
            </a:extLst>
          </p:cNvPr>
          <p:cNvSpPr txBox="1"/>
          <p:nvPr/>
        </p:nvSpPr>
        <p:spPr>
          <a:xfrm flipH="1">
            <a:off x="4272278" y="6297611"/>
            <a:ext cx="4460244" cy="707886"/>
          </a:xfrm>
          <a:prstGeom prst="rect">
            <a:avLst/>
          </a:prstGeom>
          <a:noFill/>
        </p:spPr>
        <p:txBody>
          <a:bodyPr wrap="square" rtlCol="0">
            <a:spAutoFit/>
          </a:bodyPr>
          <a:lstStyle/>
          <a:p>
            <a:r>
              <a:rPr lang="en-US" sz="1000" dirty="0">
                <a:solidFill>
                  <a:srgbClr val="512D6D"/>
                </a:solidFill>
              </a:rPr>
              <a:t>Age-</a:t>
            </a:r>
            <a:r>
              <a:rPr lang="en-US" sz="1000" dirty="0" err="1">
                <a:solidFill>
                  <a:srgbClr val="512D6D"/>
                </a:solidFill>
              </a:rPr>
              <a:t>standardised</a:t>
            </a:r>
            <a:r>
              <a:rPr lang="en-US" sz="1000" dirty="0">
                <a:solidFill>
                  <a:srgbClr val="512D6D"/>
                </a:solidFill>
              </a:rPr>
              <a:t> mortality rate per 100,000 people across OECD countries. </a:t>
            </a:r>
            <a:r>
              <a:rPr lang="en-US" sz="1000" b="0" i="1" u="none" strike="noStrike" dirty="0">
                <a:solidFill>
                  <a:srgbClr val="512D6D"/>
                </a:solidFill>
                <a:effectLst/>
                <a:latin typeface="Arial Narrow" panose="020B0606020202030204" pitchFamily="34" charset="0"/>
              </a:rPr>
              <a:t>Source</a:t>
            </a:r>
            <a:r>
              <a:rPr lang="en-US" sz="1000" b="0" i="0" u="none" strike="noStrike" dirty="0">
                <a:solidFill>
                  <a:srgbClr val="512D6D"/>
                </a:solidFill>
                <a:effectLst/>
                <a:latin typeface="Arial Narrow" panose="020B0606020202030204" pitchFamily="34" charset="0"/>
              </a:rPr>
              <a:t>: OECD Health Statistics 2023, based on WHO Mortality Database</a:t>
            </a:r>
            <a:r>
              <a:rPr lang="en-US" sz="1000" dirty="0">
                <a:solidFill>
                  <a:srgbClr val="512D6D"/>
                </a:solidFill>
              </a:rPr>
              <a:t>  </a:t>
            </a:r>
          </a:p>
          <a:p>
            <a:r>
              <a:rPr lang="en-US" sz="1000" b="0" i="0" u="none" strike="noStrike" dirty="0">
                <a:solidFill>
                  <a:srgbClr val="512D6D"/>
                </a:solidFill>
                <a:effectLst/>
                <a:latin typeface="Arial Narrow" panose="020B0606020202030204" pitchFamily="34" charset="0"/>
              </a:rPr>
              <a:t>Note: 1. Most recent data point corresponds to 2016-19.</a:t>
            </a:r>
            <a:endParaRPr lang="en-US" sz="1000" dirty="0">
              <a:solidFill>
                <a:srgbClr val="512D6D"/>
              </a:solidFill>
            </a:endParaRPr>
          </a:p>
          <a:p>
            <a:endParaRPr lang="en-GB" sz="1000" dirty="0">
              <a:solidFill>
                <a:srgbClr val="512D6D"/>
              </a:solidFill>
            </a:endParaRPr>
          </a:p>
        </p:txBody>
      </p:sp>
      <p:sp>
        <p:nvSpPr>
          <p:cNvPr id="7" name="TextBox 6">
            <a:extLst>
              <a:ext uri="{FF2B5EF4-FFF2-40B4-BE49-F238E27FC236}">
                <a16:creationId xmlns:a16="http://schemas.microsoft.com/office/drawing/2014/main" id="{0B1DF7EC-2BD2-27E7-0612-5A2682C625DE}"/>
              </a:ext>
            </a:extLst>
          </p:cNvPr>
          <p:cNvSpPr txBox="1"/>
          <p:nvPr/>
        </p:nvSpPr>
        <p:spPr>
          <a:xfrm>
            <a:off x="812800" y="368857"/>
            <a:ext cx="8229600" cy="461665"/>
          </a:xfrm>
          <a:prstGeom prst="rect">
            <a:avLst/>
          </a:prstGeom>
          <a:noFill/>
        </p:spPr>
        <p:txBody>
          <a:bodyPr wrap="square" rtlCol="0">
            <a:spAutoFit/>
          </a:bodyPr>
          <a:lstStyle/>
          <a:p>
            <a:r>
              <a:rPr lang="en-US" sz="2400" dirty="0">
                <a:solidFill>
                  <a:srgbClr val="512D6D"/>
                </a:solidFill>
              </a:rPr>
              <a:t>Mortality rates from avoidable causes, 2021 (or nearest year)</a:t>
            </a:r>
            <a:endParaRPr lang="en-GB" sz="2400" dirty="0">
              <a:solidFill>
                <a:srgbClr val="512D6D"/>
              </a:solidFill>
            </a:endParaRPr>
          </a:p>
        </p:txBody>
      </p:sp>
    </p:spTree>
    <p:extLst>
      <p:ext uri="{BB962C8B-B14F-4D97-AF65-F5344CB8AC3E}">
        <p14:creationId xmlns:p14="http://schemas.microsoft.com/office/powerpoint/2010/main" val="209051709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4">
            <a:extLst>
              <a:ext uri="{FF2B5EF4-FFF2-40B4-BE49-F238E27FC236}">
                <a16:creationId xmlns:a16="http://schemas.microsoft.com/office/drawing/2014/main" id="{4DDAFB3C-3119-84D9-76EC-DCC5638AF374}"/>
              </a:ext>
            </a:extLst>
          </p:cNvPr>
          <p:cNvPicPr>
            <a:picLocks noChangeAspect="1"/>
          </p:cNvPicPr>
          <p:nvPr/>
        </p:nvPicPr>
        <p:blipFill rotWithShape="1">
          <a:blip r:embed="rId3"/>
          <a:srcRect l="428" t="1371" r="1071" b="1834"/>
          <a:stretch/>
        </p:blipFill>
        <p:spPr>
          <a:xfrm>
            <a:off x="1193800" y="774700"/>
            <a:ext cx="9740900" cy="5359400"/>
          </a:xfrm>
          <a:prstGeom prst="rect">
            <a:avLst/>
          </a:prstGeom>
          <a:ln>
            <a:solidFill>
              <a:schemeClr val="bg1"/>
            </a:solidFill>
          </a:ln>
        </p:spPr>
      </p:pic>
      <p:sp>
        <p:nvSpPr>
          <p:cNvPr id="6" name="TextBox 5">
            <a:extLst>
              <a:ext uri="{FF2B5EF4-FFF2-40B4-BE49-F238E27FC236}">
                <a16:creationId xmlns:a16="http://schemas.microsoft.com/office/drawing/2014/main" id="{4E7CEB00-5551-4C80-B21D-7FAE69E5DCFA}"/>
              </a:ext>
            </a:extLst>
          </p:cNvPr>
          <p:cNvSpPr txBox="1"/>
          <p:nvPr/>
        </p:nvSpPr>
        <p:spPr>
          <a:xfrm flipH="1">
            <a:off x="804230" y="6581001"/>
            <a:ext cx="913957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a:solidFill>
                  <a:srgbClr val="512D6D"/>
                </a:solidFill>
                <a:latin typeface="+mn-lt"/>
              </a:rPr>
              <a:t>Credit: </a:t>
            </a:r>
            <a:r>
              <a:rPr lang="sv-SE" sz="1200" i="0" dirty="0">
                <a:solidFill>
                  <a:srgbClr val="512D6D"/>
                </a:solidFill>
                <a:effectLst/>
                <a:latin typeface="+mn-lt"/>
              </a:rPr>
              <a:t>Ingrid Kockum, Carl-Johan Sundberg, Karolinska Institutet, Stockholm, Sweden</a:t>
            </a:r>
            <a:endParaRPr lang="en-GB" sz="1200" dirty="0">
              <a:solidFill>
                <a:srgbClr val="512D6D"/>
              </a:solidFill>
              <a:latin typeface="+mn-lt"/>
            </a:endParaRPr>
          </a:p>
        </p:txBody>
      </p:sp>
      <p:grpSp>
        <p:nvGrpSpPr>
          <p:cNvPr id="3" name="Group 2">
            <a:extLst>
              <a:ext uri="{FF2B5EF4-FFF2-40B4-BE49-F238E27FC236}">
                <a16:creationId xmlns:a16="http://schemas.microsoft.com/office/drawing/2014/main" id="{25DE5E8B-1671-A956-7C9E-96196B4033CB}"/>
              </a:ext>
            </a:extLst>
          </p:cNvPr>
          <p:cNvGrpSpPr/>
          <p:nvPr/>
        </p:nvGrpSpPr>
        <p:grpSpPr>
          <a:xfrm>
            <a:off x="9705974" y="5372100"/>
            <a:ext cx="2767821" cy="1747435"/>
            <a:chOff x="9671469" y="5337773"/>
            <a:chExt cx="2767821" cy="1747435"/>
          </a:xfrm>
        </p:grpSpPr>
        <p:pic>
          <p:nvPicPr>
            <p:cNvPr id="7" name="Picture 6">
              <a:extLst>
                <a:ext uri="{FF2B5EF4-FFF2-40B4-BE49-F238E27FC236}">
                  <a16:creationId xmlns:a16="http://schemas.microsoft.com/office/drawing/2014/main" id="{DD970E4A-976F-BB42-7716-1A21D85E63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8" name="Graphic 7">
              <a:extLst>
                <a:ext uri="{FF2B5EF4-FFF2-40B4-BE49-F238E27FC236}">
                  <a16:creationId xmlns:a16="http://schemas.microsoft.com/office/drawing/2014/main" id="{2DBD49E2-FC19-A671-AD79-0E7D87550E6E}"/>
                </a:ext>
              </a:extLst>
            </p:cNvPr>
            <p:cNvPicPr>
              <a:picLocks noChangeAspect="1"/>
            </p:cNvPicPr>
            <p:nvPr userDrawn="1"/>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41" b="59705"/>
            <a:stretch/>
          </p:blipFill>
          <p:spPr>
            <a:xfrm>
              <a:off x="11158501" y="6300454"/>
              <a:ext cx="863190" cy="341532"/>
            </a:xfrm>
            <a:prstGeom prst="rect">
              <a:avLst/>
            </a:prstGeom>
          </p:spPr>
        </p:pic>
      </p:grpSp>
    </p:spTree>
    <p:extLst>
      <p:ext uri="{BB962C8B-B14F-4D97-AF65-F5344CB8AC3E}">
        <p14:creationId xmlns:p14="http://schemas.microsoft.com/office/powerpoint/2010/main" val="327569776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Moral and economic equity</a:t>
            </a:r>
          </a:p>
        </p:txBody>
      </p:sp>
      <p:pic>
        <p:nvPicPr>
          <p:cNvPr id="1030" name="Picture 6" descr="Image result for Tom Lehrer"/>
          <p:cNvPicPr>
            <a:picLocks noChangeAspect="1" noChangeArrowheads="1"/>
          </p:cNvPicPr>
          <p:nvPr/>
        </p:nvPicPr>
        <p:blipFill>
          <a:blip r:embed="rId3" cstate="print"/>
          <a:srcRect/>
          <a:stretch>
            <a:fillRect/>
          </a:stretch>
        </p:blipFill>
        <p:spPr bwMode="auto">
          <a:xfrm>
            <a:off x="7675628" y="2119297"/>
            <a:ext cx="3338067" cy="3323233"/>
          </a:xfrm>
          <a:prstGeom prst="rect">
            <a:avLst/>
          </a:prstGeom>
          <a:noFill/>
          <a:effectLst>
            <a:softEdge rad="127000"/>
          </a:effectLst>
        </p:spPr>
      </p:pic>
      <p:sp>
        <p:nvSpPr>
          <p:cNvPr id="8" name="Rectangle 7"/>
          <p:cNvSpPr/>
          <p:nvPr/>
        </p:nvSpPr>
        <p:spPr>
          <a:xfrm>
            <a:off x="7675628" y="5910569"/>
            <a:ext cx="3744737" cy="400110"/>
          </a:xfrm>
          <a:prstGeom prst="rect">
            <a:avLst/>
          </a:prstGeom>
        </p:spPr>
        <p:txBody>
          <a:bodyPr wrap="square">
            <a:spAutoFit/>
          </a:bodyPr>
          <a:lstStyle/>
          <a:p>
            <a:r>
              <a:rPr lang="en-US" sz="1000" dirty="0">
                <a:solidFill>
                  <a:srgbClr val="512D6D"/>
                </a:solidFill>
              </a:rPr>
              <a:t>Tom Lehrer (1959) </a:t>
            </a:r>
            <a:r>
              <a:rPr lang="en-US" sz="1000" i="1" dirty="0">
                <a:solidFill>
                  <a:srgbClr val="512D6D"/>
                </a:solidFill>
              </a:rPr>
              <a:t>An Evening (Wasted) With Tom Lehrer</a:t>
            </a:r>
            <a:r>
              <a:rPr lang="en-US" sz="1000" dirty="0">
                <a:solidFill>
                  <a:srgbClr val="512D6D"/>
                </a:solidFill>
              </a:rPr>
              <a:t> (</a:t>
            </a:r>
            <a:r>
              <a:rPr lang="en-GB" sz="1000" dirty="0">
                <a:solidFill>
                  <a:srgbClr val="512D6D"/>
                </a:solidFill>
              </a:rPr>
              <a:t>Reprise/Warner Bros. Records</a:t>
            </a:r>
            <a:r>
              <a:rPr lang="en-US" sz="1000" dirty="0">
                <a:solidFill>
                  <a:srgbClr val="512D6D"/>
                </a:solidFill>
              </a:rPr>
              <a:t>)</a:t>
            </a:r>
            <a:endParaRPr lang="en-GB" sz="1000" dirty="0">
              <a:solidFill>
                <a:srgbClr val="512D6D"/>
              </a:solidFill>
            </a:endParaRPr>
          </a:p>
        </p:txBody>
      </p:sp>
      <p:pic>
        <p:nvPicPr>
          <p:cNvPr id="5" name="Picture 4">
            <a:extLst>
              <a:ext uri="{FF2B5EF4-FFF2-40B4-BE49-F238E27FC236}">
                <a16:creationId xmlns:a16="http://schemas.microsoft.com/office/drawing/2014/main" id="{3BA50C7C-4071-35E5-72C0-B23BE3BFBA09}"/>
              </a:ext>
            </a:extLst>
          </p:cNvPr>
          <p:cNvPicPr>
            <a:picLocks noChangeAspect="1"/>
          </p:cNvPicPr>
          <p:nvPr/>
        </p:nvPicPr>
        <p:blipFill>
          <a:blip r:embed="rId4"/>
          <a:stretch>
            <a:fillRect/>
          </a:stretch>
        </p:blipFill>
        <p:spPr>
          <a:xfrm>
            <a:off x="157228" y="2546911"/>
            <a:ext cx="7518400" cy="3095132"/>
          </a:xfrm>
          <a:prstGeom prst="rect">
            <a:avLst/>
          </a:prstGeom>
        </p:spPr>
      </p:pic>
      <p:sp>
        <p:nvSpPr>
          <p:cNvPr id="6" name="Rectangle 5">
            <a:extLst>
              <a:ext uri="{FF2B5EF4-FFF2-40B4-BE49-F238E27FC236}">
                <a16:creationId xmlns:a16="http://schemas.microsoft.com/office/drawing/2014/main" id="{C13BF32D-29A7-8E09-2991-996DAEC7AB9A}"/>
              </a:ext>
            </a:extLst>
          </p:cNvPr>
          <p:cNvSpPr/>
          <p:nvPr/>
        </p:nvSpPr>
        <p:spPr>
          <a:xfrm>
            <a:off x="1379974" y="5910569"/>
            <a:ext cx="3744737" cy="400110"/>
          </a:xfrm>
          <a:prstGeom prst="rect">
            <a:avLst/>
          </a:prstGeom>
        </p:spPr>
        <p:txBody>
          <a:bodyPr wrap="square">
            <a:spAutoFit/>
          </a:bodyPr>
          <a:lstStyle/>
          <a:p>
            <a:r>
              <a:rPr lang="en-US" sz="1000" dirty="0">
                <a:solidFill>
                  <a:srgbClr val="512D6D"/>
                </a:solidFill>
              </a:rPr>
              <a:t>Rose Geoffrey (1985) Sick individuals and sick populations, </a:t>
            </a:r>
            <a:r>
              <a:rPr lang="en-US" sz="1000" i="1" dirty="0">
                <a:solidFill>
                  <a:srgbClr val="512D6D"/>
                </a:solidFill>
              </a:rPr>
              <a:t>International Journal of Epidemiology </a:t>
            </a:r>
            <a:r>
              <a:rPr lang="en-US" sz="1000" b="1" dirty="0">
                <a:solidFill>
                  <a:srgbClr val="512D6D"/>
                </a:solidFill>
              </a:rPr>
              <a:t>14(</a:t>
            </a:r>
            <a:r>
              <a:rPr lang="en-US" sz="1000" dirty="0">
                <a:solidFill>
                  <a:srgbClr val="512D6D"/>
                </a:solidFill>
              </a:rPr>
              <a:t>1): 32-38.</a:t>
            </a:r>
            <a:endParaRPr lang="en-GB" sz="1000" dirty="0">
              <a:solidFill>
                <a:srgbClr val="512D6D"/>
              </a:solidFill>
            </a:endParaRPr>
          </a:p>
        </p:txBody>
      </p:sp>
      <p:pic>
        <p:nvPicPr>
          <p:cNvPr id="7" name="Picture 2" descr="THE ROMAN GOD JANUS AND BELLESGUARD - Obra Modernista de Antoni Gaudí en  Barcelona | Torre Bellesguard">
            <a:extLst>
              <a:ext uri="{FF2B5EF4-FFF2-40B4-BE49-F238E27FC236}">
                <a16:creationId xmlns:a16="http://schemas.microsoft.com/office/drawing/2014/main" id="{DC844CD7-BC47-7CEF-D655-DD18864EC3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51" t="8261" r="16225" b="8972"/>
          <a:stretch/>
        </p:blipFill>
        <p:spPr bwMode="auto">
          <a:xfrm>
            <a:off x="7675628" y="1818565"/>
            <a:ext cx="4254435" cy="449211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B0ABA25-E101-9E12-446A-15793DA711B6}"/>
              </a:ext>
            </a:extLst>
          </p:cNvPr>
          <p:cNvGrpSpPr/>
          <p:nvPr/>
        </p:nvGrpSpPr>
        <p:grpSpPr>
          <a:xfrm>
            <a:off x="9705974" y="5372100"/>
            <a:ext cx="2767821" cy="1747435"/>
            <a:chOff x="9671469" y="5337773"/>
            <a:chExt cx="2767821" cy="1747435"/>
          </a:xfrm>
        </p:grpSpPr>
        <p:pic>
          <p:nvPicPr>
            <p:cNvPr id="10" name="Picture 9">
              <a:extLst>
                <a:ext uri="{FF2B5EF4-FFF2-40B4-BE49-F238E27FC236}">
                  <a16:creationId xmlns:a16="http://schemas.microsoft.com/office/drawing/2014/main" id="{31D23783-D2E1-D723-6A39-2BE3D5263E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11" name="Graphic 10">
              <a:extLst>
                <a:ext uri="{FF2B5EF4-FFF2-40B4-BE49-F238E27FC236}">
                  <a16:creationId xmlns:a16="http://schemas.microsoft.com/office/drawing/2014/main" id="{611A691D-59D7-7C6E-3F85-1DEE520D8AE4}"/>
                </a:ext>
              </a:extLst>
            </p:cNvPr>
            <p:cNvPicPr>
              <a:picLocks noChangeAspect="1"/>
            </p:cNvPicPr>
            <p:nvPr userDrawn="1"/>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841" b="59705"/>
            <a:stretch/>
          </p:blipFill>
          <p:spPr>
            <a:xfrm>
              <a:off x="11158501" y="6300454"/>
              <a:ext cx="863190" cy="341532"/>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83CA-FF27-F491-36EB-8D37840B1C11}"/>
              </a:ext>
            </a:extLst>
          </p:cNvPr>
          <p:cNvSpPr>
            <a:spLocks noGrp="1"/>
          </p:cNvSpPr>
          <p:nvPr>
            <p:ph type="title"/>
          </p:nvPr>
        </p:nvSpPr>
        <p:spPr>
          <a:xfrm>
            <a:off x="804230" y="328741"/>
            <a:ext cx="8746170" cy="676096"/>
          </a:xfrm>
        </p:spPr>
        <p:txBody>
          <a:bodyPr>
            <a:normAutofit/>
          </a:bodyPr>
          <a:lstStyle/>
          <a:p>
            <a:r>
              <a:rPr lang="en-GB" dirty="0"/>
              <a:t>Fundamental freedoms</a:t>
            </a:r>
          </a:p>
        </p:txBody>
      </p:sp>
      <p:pic>
        <p:nvPicPr>
          <p:cNvPr id="4" name="Picture 3">
            <a:extLst>
              <a:ext uri="{FF2B5EF4-FFF2-40B4-BE49-F238E27FC236}">
                <a16:creationId xmlns:a16="http://schemas.microsoft.com/office/drawing/2014/main" id="{E223A358-9AA7-D512-374C-3559A3951D2B}"/>
              </a:ext>
            </a:extLst>
          </p:cNvPr>
          <p:cNvPicPr>
            <a:picLocks noChangeAspect="1"/>
          </p:cNvPicPr>
          <p:nvPr/>
        </p:nvPicPr>
        <p:blipFill>
          <a:blip r:embed="rId3"/>
          <a:stretch>
            <a:fillRect/>
          </a:stretch>
        </p:blipFill>
        <p:spPr>
          <a:xfrm>
            <a:off x="6448354" y="1941530"/>
            <a:ext cx="2491002" cy="3820556"/>
          </a:xfrm>
          <a:prstGeom prst="rect">
            <a:avLst/>
          </a:prstGeom>
          <a:effectLst>
            <a:outerShdw blurRad="50800" dist="38100" dir="2700000" algn="tl" rotWithShape="0">
              <a:prstClr val="black">
                <a:alpha val="40000"/>
              </a:prstClr>
            </a:outerShdw>
          </a:effectLst>
        </p:spPr>
      </p:pic>
      <p:pic>
        <p:nvPicPr>
          <p:cNvPr id="1026" name="Picture 2" descr="The Creative Destruction of Medicine: How the Digital Revolution Will  Create Better Health Care eBook : Topol, Eric: Amazon.co.uk: Kindle Store">
            <a:extLst>
              <a:ext uri="{FF2B5EF4-FFF2-40B4-BE49-F238E27FC236}">
                <a16:creationId xmlns:a16="http://schemas.microsoft.com/office/drawing/2014/main" id="{67BE333F-78D9-032A-060B-63FE1CA21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646" y="1939167"/>
            <a:ext cx="2491001" cy="38205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27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I and Video Editing: A Very Sharp Two-Edged Sword – Creative COW">
            <a:extLst>
              <a:ext uri="{FF2B5EF4-FFF2-40B4-BE49-F238E27FC236}">
                <a16:creationId xmlns:a16="http://schemas.microsoft.com/office/drawing/2014/main" id="{5816DD28-5AE5-E57B-7C7C-ACC66A27D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85799"/>
            <a:ext cx="97536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Amish understand a life-changing truth about technology the rest of us  don't">
            <a:extLst>
              <a:ext uri="{FF2B5EF4-FFF2-40B4-BE49-F238E27FC236}">
                <a16:creationId xmlns:a16="http://schemas.microsoft.com/office/drawing/2014/main" id="{B23E6184-49A9-8C30-C0D4-A64FCFC5C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42106"/>
            <a:ext cx="4000500" cy="597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2232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057505" y="2998788"/>
            <a:ext cx="8394595" cy="1687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A5363"/>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A5363"/>
                </a:solidFill>
                <a:latin typeface="+mj-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A5363"/>
                </a:solidFill>
                <a:latin typeface="+mj-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A5363"/>
                </a:solidFill>
                <a:latin typeface="+mj-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A5363"/>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512D6D"/>
                </a:solidFill>
                <a:latin typeface="Abadi" panose="020B0604020104020204" pitchFamily="34" charset="0"/>
              </a:rPr>
              <a:t>When we refer to ‘a biotechnology’ we mean a productive  conjunction of knowledges, practices, products and applications.  ‘Emerging’ is the assembling of this conjunction.</a:t>
            </a:r>
          </a:p>
          <a:p>
            <a:pPr marL="0" indent="0" algn="r">
              <a:buNone/>
            </a:pPr>
            <a:endParaRPr lang="en-GB" sz="1200" dirty="0">
              <a:solidFill>
                <a:srgbClr val="512D6D"/>
              </a:solidFill>
              <a:latin typeface="Abadi" panose="020B0604020104020204" pitchFamily="34" charset="0"/>
            </a:endParaRPr>
          </a:p>
          <a:p>
            <a:pPr marL="0" indent="0" algn="r">
              <a:buNone/>
            </a:pPr>
            <a:r>
              <a:rPr lang="en-GB" sz="1200" dirty="0">
                <a:solidFill>
                  <a:srgbClr val="512D6D"/>
                </a:solidFill>
                <a:latin typeface="Abadi" panose="020B0604020104020204" pitchFamily="34" charset="0"/>
              </a:rPr>
              <a:t>― Nuffield Council on Bioethics (2012) </a:t>
            </a:r>
            <a:r>
              <a:rPr lang="en-GB" sz="1200" i="1" dirty="0">
                <a:solidFill>
                  <a:srgbClr val="512D6D"/>
                </a:solidFill>
                <a:latin typeface="Abadi" panose="020B0604020104020204" pitchFamily="34" charset="0"/>
              </a:rPr>
              <a:t>Emerging Biotechnologies </a:t>
            </a:r>
            <a:r>
              <a:rPr lang="en-GB" sz="1200" dirty="0">
                <a:solidFill>
                  <a:srgbClr val="512D6D"/>
                </a:solidFill>
                <a:latin typeface="Abadi" panose="020B0604020104020204" pitchFamily="34" charset="0"/>
              </a:rPr>
              <a:t>(unedited)</a:t>
            </a:r>
            <a:endParaRPr lang="en-GB" sz="3600" dirty="0">
              <a:solidFill>
                <a:srgbClr val="512D6D"/>
              </a:solidFill>
              <a:latin typeface="Abadi" panose="020B0604020104020204" pitchFamily="34" charset="0"/>
            </a:endParaRPr>
          </a:p>
          <a:p>
            <a:pPr marL="0" indent="0">
              <a:buNone/>
            </a:pPr>
            <a:endParaRPr lang="en-GB" sz="2400" dirty="0">
              <a:solidFill>
                <a:srgbClr val="512D6D"/>
              </a:solidFill>
              <a:latin typeface="Abadi" panose="020B0604020104020204" pitchFamily="34" charset="0"/>
            </a:endParaRPr>
          </a:p>
        </p:txBody>
      </p:sp>
    </p:spTree>
    <p:extLst>
      <p:ext uri="{BB962C8B-B14F-4D97-AF65-F5344CB8AC3E}">
        <p14:creationId xmlns:p14="http://schemas.microsoft.com/office/powerpoint/2010/main" val="3715043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916F-61D8-B9E0-B984-D4B7B9226A24}"/>
              </a:ext>
            </a:extLst>
          </p:cNvPr>
          <p:cNvSpPr>
            <a:spLocks noGrp="1"/>
          </p:cNvSpPr>
          <p:nvPr>
            <p:ph type="title"/>
          </p:nvPr>
        </p:nvSpPr>
        <p:spPr/>
        <p:txBody>
          <a:bodyPr/>
          <a:lstStyle/>
          <a:p>
            <a:r>
              <a:rPr lang="en-GB" dirty="0"/>
              <a:t>Just two questions</a:t>
            </a:r>
            <a:endParaRPr lang="en-GB" i="1" dirty="0"/>
          </a:p>
        </p:txBody>
      </p:sp>
      <p:sp>
        <p:nvSpPr>
          <p:cNvPr id="3" name="Text Placeholder 2">
            <a:extLst>
              <a:ext uri="{FF2B5EF4-FFF2-40B4-BE49-F238E27FC236}">
                <a16:creationId xmlns:a16="http://schemas.microsoft.com/office/drawing/2014/main" id="{2E0F566A-3EF5-24F7-6F6B-3AAC60E6C16C}"/>
              </a:ext>
            </a:extLst>
          </p:cNvPr>
          <p:cNvSpPr>
            <a:spLocks noGrp="1"/>
          </p:cNvSpPr>
          <p:nvPr>
            <p:ph type="body" sz="quarter" idx="10"/>
          </p:nvPr>
        </p:nvSpPr>
        <p:spPr>
          <a:xfrm>
            <a:off x="804230" y="1658698"/>
            <a:ext cx="6168069" cy="4608752"/>
          </a:xfrm>
        </p:spPr>
        <p:txBody>
          <a:bodyPr>
            <a:normAutofit fontScale="77500" lnSpcReduction="20000"/>
          </a:bodyPr>
          <a:lstStyle/>
          <a:p>
            <a:pPr algn="l"/>
            <a:r>
              <a:rPr lang="en-US" b="0" i="0" dirty="0">
                <a:solidFill>
                  <a:srgbClr val="563677"/>
                </a:solidFill>
                <a:effectLst/>
                <a:latin typeface="messina-regular"/>
              </a:rPr>
              <a:t>If t</a:t>
            </a:r>
            <a:r>
              <a:rPr lang="en-US" b="0" i="0" dirty="0">
                <a:solidFill>
                  <a:srgbClr val="563677"/>
                </a:solidFill>
                <a:effectLst/>
                <a:latin typeface="messina-italic"/>
              </a:rPr>
              <a:t>he effectiveness with which we can care for any one person depends upon the quantity, quality and variety of information we can obtain from a great number of other people,</a:t>
            </a:r>
            <a:r>
              <a:rPr lang="en-US" b="0" i="0" dirty="0">
                <a:solidFill>
                  <a:srgbClr val="563677"/>
                </a:solidFill>
                <a:effectLst/>
                <a:latin typeface="messina-regular"/>
              </a:rPr>
              <a:t> </a:t>
            </a:r>
            <a:r>
              <a:rPr lang="en-US" b="0" i="1" dirty="0">
                <a:solidFill>
                  <a:srgbClr val="563677"/>
                </a:solidFill>
                <a:effectLst/>
                <a:latin typeface="messina-italic"/>
              </a:rPr>
              <a:t>what might thi</a:t>
            </a:r>
            <a:r>
              <a:rPr lang="en-US" i="1" dirty="0">
                <a:solidFill>
                  <a:srgbClr val="563677"/>
                </a:solidFill>
                <a:latin typeface="messina-italic"/>
              </a:rPr>
              <a:t>s </a:t>
            </a:r>
            <a:r>
              <a:rPr lang="en-US" b="0" i="1" dirty="0">
                <a:solidFill>
                  <a:srgbClr val="563677"/>
                </a:solidFill>
                <a:effectLst/>
                <a:latin typeface="messina-italic"/>
              </a:rPr>
              <a:t>mean we have reason to expect of others and what might they expect of us in return</a:t>
            </a:r>
            <a:r>
              <a:rPr lang="en-US" b="0" i="0" dirty="0">
                <a:solidFill>
                  <a:srgbClr val="563677"/>
                </a:solidFill>
                <a:effectLst/>
                <a:latin typeface="messina-italic"/>
              </a:rPr>
              <a:t>?</a:t>
            </a:r>
            <a:endParaRPr lang="en-US" dirty="0">
              <a:solidFill>
                <a:srgbClr val="563677"/>
              </a:solidFill>
            </a:endParaRPr>
          </a:p>
          <a:p>
            <a:pPr>
              <a:lnSpc>
                <a:spcPct val="124000"/>
              </a:lnSpc>
            </a:pPr>
            <a:r>
              <a:rPr lang="en-US" dirty="0">
                <a:solidFill>
                  <a:srgbClr val="563677"/>
                </a:solidFill>
              </a:rPr>
              <a:t>If providing effective health care for all means that people should be treated differently, </a:t>
            </a:r>
            <a:r>
              <a:rPr lang="en-US" i="1" dirty="0">
                <a:solidFill>
                  <a:srgbClr val="563677"/>
                </a:solidFill>
              </a:rPr>
              <a:t>how can we satisfy principles of justice and fairness that require that all people should be treated the same</a:t>
            </a:r>
            <a:r>
              <a:rPr lang="en-US" dirty="0">
                <a:solidFill>
                  <a:srgbClr val="563677"/>
                </a:solidFill>
              </a:rPr>
              <a:t>? </a:t>
            </a:r>
            <a:endParaRPr lang="en-GB" dirty="0">
              <a:solidFill>
                <a:srgbClr val="563677"/>
              </a:solidFill>
            </a:endParaRPr>
          </a:p>
        </p:txBody>
      </p:sp>
      <p:pic>
        <p:nvPicPr>
          <p:cNvPr id="4" name="Picture 3">
            <a:extLst>
              <a:ext uri="{FF2B5EF4-FFF2-40B4-BE49-F238E27FC236}">
                <a16:creationId xmlns:a16="http://schemas.microsoft.com/office/drawing/2014/main" id="{DF37726D-7A47-E363-7E31-59C182FAD562}"/>
              </a:ext>
            </a:extLst>
          </p:cNvPr>
          <p:cNvPicPr>
            <a:picLocks noChangeAspect="1"/>
          </p:cNvPicPr>
          <p:nvPr/>
        </p:nvPicPr>
        <p:blipFill>
          <a:blip r:embed="rId3"/>
          <a:stretch>
            <a:fillRect/>
          </a:stretch>
        </p:blipFill>
        <p:spPr>
          <a:xfrm>
            <a:off x="7378700" y="1658698"/>
            <a:ext cx="3656890" cy="4364268"/>
          </a:xfrm>
          <a:prstGeom prst="rect">
            <a:avLst/>
          </a:prstGeom>
        </p:spPr>
      </p:pic>
    </p:spTree>
    <p:extLst>
      <p:ext uri="{BB962C8B-B14F-4D97-AF65-F5344CB8AC3E}">
        <p14:creationId xmlns:p14="http://schemas.microsoft.com/office/powerpoint/2010/main" val="334265459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623D358-315F-2DA0-0AF8-3344EB6839CA}"/>
              </a:ext>
            </a:extLst>
          </p:cNvPr>
          <p:cNvSpPr txBox="1">
            <a:spLocks/>
          </p:cNvSpPr>
          <p:nvPr/>
        </p:nvSpPr>
        <p:spPr>
          <a:xfrm>
            <a:off x="1524000" y="2560953"/>
            <a:ext cx="9144000" cy="2387600"/>
          </a:xfrm>
          <a:prstGeom prst="rect">
            <a:avLst/>
          </a:prstGeom>
        </p:spPr>
        <p:txBody>
          <a:bodyPr/>
          <a:lstStyle>
            <a:lvl1pPr algn="ctr" defTabSz="914400" rtl="0" eaLnBrk="1" latinLnBrk="0" hangingPunct="1">
              <a:lnSpc>
                <a:spcPct val="90000"/>
              </a:lnSpc>
              <a:spcBef>
                <a:spcPct val="0"/>
              </a:spcBef>
              <a:buNone/>
              <a:defRPr sz="6000" kern="1200">
                <a:solidFill>
                  <a:srgbClr val="512D6D"/>
                </a:solidFill>
                <a:latin typeface="+mn-lt"/>
                <a:ea typeface="+mj-ea"/>
                <a:cs typeface="+mj-cs"/>
              </a:defRPr>
            </a:lvl1pPr>
          </a:lstStyle>
          <a:p>
            <a:pPr fontAlgn="auto">
              <a:spcAft>
                <a:spcPts val="0"/>
              </a:spcAft>
            </a:pPr>
            <a:r>
              <a:rPr lang="en-GB" b="1" dirty="0">
                <a:solidFill>
                  <a:schemeClr val="bg1"/>
                </a:solidFill>
              </a:rPr>
              <a:t>Thank you</a:t>
            </a:r>
          </a:p>
        </p:txBody>
      </p:sp>
      <p:sp>
        <p:nvSpPr>
          <p:cNvPr id="9" name="Subtitle 6">
            <a:extLst>
              <a:ext uri="{FF2B5EF4-FFF2-40B4-BE49-F238E27FC236}">
                <a16:creationId xmlns:a16="http://schemas.microsoft.com/office/drawing/2014/main" id="{D096F57D-CC0F-E492-1A8B-7ADBE41B4D34}"/>
              </a:ext>
            </a:extLst>
          </p:cNvPr>
          <p:cNvSpPr>
            <a:spLocks noGrp="1"/>
          </p:cNvSpPr>
          <p:nvPr>
            <p:ph type="subTitle" idx="1"/>
          </p:nvPr>
        </p:nvSpPr>
        <p:spPr>
          <a:xfrm>
            <a:off x="1524000" y="3685809"/>
            <a:ext cx="9144000" cy="1655762"/>
          </a:xfrm>
        </p:spPr>
        <p:txBody>
          <a:bodyPr/>
          <a:lstStyle/>
          <a:p>
            <a:r>
              <a:rPr lang="en-GB" dirty="0"/>
              <a:t>peter.mills@phgfoundation.org</a:t>
            </a:r>
          </a:p>
        </p:txBody>
      </p:sp>
    </p:spTree>
    <p:extLst>
      <p:ext uri="{BB962C8B-B14F-4D97-AF65-F5344CB8AC3E}">
        <p14:creationId xmlns:p14="http://schemas.microsoft.com/office/powerpoint/2010/main" val="40824026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rick building with cars parked in front of it&#10;&#10;Description automatically generated">
            <a:extLst>
              <a:ext uri="{FF2B5EF4-FFF2-40B4-BE49-F238E27FC236}">
                <a16:creationId xmlns:a16="http://schemas.microsoft.com/office/drawing/2014/main" id="{D5C81327-C971-E92D-B8F3-26080826B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a:off x="2522358"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22B59E9-B550-0D18-92BD-94159655E7CD}"/>
              </a:ext>
            </a:extLst>
          </p:cNvPr>
          <p:cNvPicPr/>
          <p:nvPr/>
        </p:nvPicPr>
        <p:blipFill>
          <a:blip r:embed="rId4" cstate="print"/>
          <a:stretch>
            <a:fillRect/>
          </a:stretch>
        </p:blipFill>
        <p:spPr>
          <a:xfrm>
            <a:off x="880913" y="2189839"/>
            <a:ext cx="2411276" cy="2478321"/>
          </a:xfrm>
          <a:prstGeom prst="rect">
            <a:avLst/>
          </a:prstGeom>
        </p:spPr>
      </p:pic>
      <p:grpSp>
        <p:nvGrpSpPr>
          <p:cNvPr id="5" name="Group 4">
            <a:extLst>
              <a:ext uri="{FF2B5EF4-FFF2-40B4-BE49-F238E27FC236}">
                <a16:creationId xmlns:a16="http://schemas.microsoft.com/office/drawing/2014/main" id="{8269415E-3AA7-49AA-1B4D-C3AE87F416EF}"/>
              </a:ext>
            </a:extLst>
          </p:cNvPr>
          <p:cNvGrpSpPr/>
          <p:nvPr/>
        </p:nvGrpSpPr>
        <p:grpSpPr>
          <a:xfrm>
            <a:off x="9705974" y="5372100"/>
            <a:ext cx="2767821" cy="1747435"/>
            <a:chOff x="9671469" y="5337773"/>
            <a:chExt cx="2767821" cy="1747435"/>
          </a:xfrm>
        </p:grpSpPr>
        <p:pic>
          <p:nvPicPr>
            <p:cNvPr id="6" name="Picture 5">
              <a:extLst>
                <a:ext uri="{FF2B5EF4-FFF2-40B4-BE49-F238E27FC236}">
                  <a16:creationId xmlns:a16="http://schemas.microsoft.com/office/drawing/2014/main" id="{2C2CEEEE-909F-624F-3207-4BDB3C637A4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7" name="Graphic 6">
              <a:extLst>
                <a:ext uri="{FF2B5EF4-FFF2-40B4-BE49-F238E27FC236}">
                  <a16:creationId xmlns:a16="http://schemas.microsoft.com/office/drawing/2014/main" id="{D05E2101-BAF4-6DF9-1268-90595BD2F0CC}"/>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41" b="59705"/>
            <a:stretch/>
          </p:blipFill>
          <p:spPr>
            <a:xfrm>
              <a:off x="11158501" y="6300454"/>
              <a:ext cx="863190" cy="341532"/>
            </a:xfrm>
            <a:prstGeom prst="rect">
              <a:avLst/>
            </a:prstGeom>
          </p:spPr>
        </p:pic>
      </p:grpSp>
    </p:spTree>
    <p:extLst>
      <p:ext uri="{BB962C8B-B14F-4D97-AF65-F5344CB8AC3E}">
        <p14:creationId xmlns:p14="http://schemas.microsoft.com/office/powerpoint/2010/main" val="30920849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5559-A9DC-7A42-8946-385B4EB8AA93}"/>
              </a:ext>
            </a:extLst>
          </p:cNvPr>
          <p:cNvSpPr>
            <a:spLocks noGrp="1"/>
          </p:cNvSpPr>
          <p:nvPr>
            <p:ph type="title"/>
          </p:nvPr>
        </p:nvSpPr>
        <p:spPr/>
        <p:txBody>
          <a:bodyPr/>
          <a:lstStyle/>
          <a:p>
            <a:r>
              <a:rPr lang="en-GB" dirty="0"/>
              <a:t>Genes and disease</a:t>
            </a:r>
          </a:p>
        </p:txBody>
      </p:sp>
      <p:grpSp>
        <p:nvGrpSpPr>
          <p:cNvPr id="4" name="Group 14">
            <a:extLst>
              <a:ext uri="{FF2B5EF4-FFF2-40B4-BE49-F238E27FC236}">
                <a16:creationId xmlns:a16="http://schemas.microsoft.com/office/drawing/2014/main" id="{DD3A9969-66A6-3AC3-DAFC-E4A181DBF167}"/>
              </a:ext>
            </a:extLst>
          </p:cNvPr>
          <p:cNvGrpSpPr>
            <a:grpSpLocks/>
          </p:cNvGrpSpPr>
          <p:nvPr/>
        </p:nvGrpSpPr>
        <p:grpSpPr bwMode="auto">
          <a:xfrm>
            <a:off x="2458746" y="1682535"/>
            <a:ext cx="7921766" cy="4913320"/>
            <a:chOff x="74618" y="1227137"/>
            <a:chExt cx="8020050" cy="5389563"/>
          </a:xfrm>
        </p:grpSpPr>
        <p:sp>
          <p:nvSpPr>
            <p:cNvPr id="5" name="AutoShape 5">
              <a:extLst>
                <a:ext uri="{FF2B5EF4-FFF2-40B4-BE49-F238E27FC236}">
                  <a16:creationId xmlns:a16="http://schemas.microsoft.com/office/drawing/2014/main" id="{2AA39789-5C4B-7046-C933-90E4919F29AF}"/>
                </a:ext>
              </a:extLst>
            </p:cNvPr>
            <p:cNvSpPr>
              <a:spLocks noChangeArrowheads="1"/>
            </p:cNvSpPr>
            <p:nvPr/>
          </p:nvSpPr>
          <p:spPr bwMode="auto">
            <a:xfrm>
              <a:off x="1115045" y="1400175"/>
              <a:ext cx="5185147" cy="4752975"/>
            </a:xfrm>
            <a:prstGeom prst="triangle">
              <a:avLst>
                <a:gd name="adj" fmla="val 50000"/>
              </a:avLst>
            </a:prstGeom>
            <a:gradFill>
              <a:gsLst>
                <a:gs pos="0">
                  <a:srgbClr val="512D6D"/>
                </a:gs>
                <a:gs pos="85000">
                  <a:schemeClr val="accent1">
                    <a:lumMod val="45000"/>
                    <a:lumOff val="55000"/>
                  </a:schemeClr>
                </a:gs>
                <a:gs pos="100000">
                  <a:srgbClr val="B5C8E7"/>
                </a:gs>
                <a:gs pos="100000">
                  <a:schemeClr val="accent1">
                    <a:lumMod val="30000"/>
                    <a:lumOff val="70000"/>
                  </a:schemeClr>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eaLnBrk="1" hangingPunct="1">
                <a:spcBef>
                  <a:spcPct val="0"/>
                </a:spcBef>
                <a:buFontTx/>
                <a:buNone/>
              </a:pPr>
              <a:endParaRPr lang="en-GB" altLang="en-US" sz="1800" dirty="0">
                <a:latin typeface="+mn-lt"/>
              </a:endParaRPr>
            </a:p>
          </p:txBody>
        </p:sp>
        <p:sp>
          <p:nvSpPr>
            <p:cNvPr id="6" name="Text Box 6">
              <a:extLst>
                <a:ext uri="{FF2B5EF4-FFF2-40B4-BE49-F238E27FC236}">
                  <a16:creationId xmlns:a16="http://schemas.microsoft.com/office/drawing/2014/main" id="{88137A19-49A9-D3F3-D668-7BAAAAD07510}"/>
                </a:ext>
              </a:extLst>
            </p:cNvPr>
            <p:cNvSpPr txBox="1">
              <a:spLocks noChangeArrowheads="1"/>
            </p:cNvSpPr>
            <p:nvPr/>
          </p:nvSpPr>
          <p:spPr bwMode="auto">
            <a:xfrm>
              <a:off x="2422551" y="2181002"/>
              <a:ext cx="2634853" cy="64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ts val="0"/>
                </a:spcBef>
                <a:buFontTx/>
                <a:buNone/>
              </a:pPr>
              <a:r>
                <a:rPr lang="en-GB" altLang="en-US" sz="1600" b="1" dirty="0">
                  <a:solidFill>
                    <a:schemeClr val="bg1"/>
                  </a:solidFill>
                  <a:latin typeface="+mn-lt"/>
                </a:rPr>
                <a:t>Mendelian</a:t>
              </a:r>
            </a:p>
            <a:p>
              <a:pPr algn="ctr" eaLnBrk="1" hangingPunct="1">
                <a:spcBef>
                  <a:spcPts val="0"/>
                </a:spcBef>
                <a:buFontTx/>
                <a:buNone/>
              </a:pPr>
              <a:r>
                <a:rPr lang="en-GB" altLang="en-US" sz="1600" b="1" dirty="0">
                  <a:solidFill>
                    <a:schemeClr val="bg1"/>
                  </a:solidFill>
                  <a:latin typeface="+mn-lt"/>
                </a:rPr>
                <a:t>disorders</a:t>
              </a:r>
              <a:endParaRPr lang="en-US" altLang="en-US" sz="1600" b="1" dirty="0">
                <a:solidFill>
                  <a:schemeClr val="bg1"/>
                </a:solidFill>
                <a:latin typeface="+mn-lt"/>
              </a:endParaRPr>
            </a:p>
          </p:txBody>
        </p:sp>
        <p:sp>
          <p:nvSpPr>
            <p:cNvPr id="7" name="Text Box 7">
              <a:extLst>
                <a:ext uri="{FF2B5EF4-FFF2-40B4-BE49-F238E27FC236}">
                  <a16:creationId xmlns:a16="http://schemas.microsoft.com/office/drawing/2014/main" id="{D75773F4-7734-D3E1-4810-CC1A00A77064}"/>
                </a:ext>
              </a:extLst>
            </p:cNvPr>
            <p:cNvSpPr txBox="1">
              <a:spLocks noChangeArrowheads="1"/>
            </p:cNvSpPr>
            <p:nvPr/>
          </p:nvSpPr>
          <p:spPr bwMode="auto">
            <a:xfrm>
              <a:off x="780084" y="5648325"/>
              <a:ext cx="5846763" cy="57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ct val="50000"/>
                </a:spcBef>
                <a:buFontTx/>
                <a:buNone/>
              </a:pPr>
              <a:r>
                <a:rPr lang="en-GB" altLang="en-US" sz="2800" b="1" dirty="0">
                  <a:solidFill>
                    <a:schemeClr val="bg1"/>
                  </a:solidFill>
                  <a:latin typeface="+mn-lt"/>
                </a:rPr>
                <a:t>Common complex disorders</a:t>
              </a:r>
              <a:endParaRPr lang="en-US" altLang="en-US" sz="2800" b="1" dirty="0">
                <a:solidFill>
                  <a:schemeClr val="bg1"/>
                </a:solidFill>
                <a:latin typeface="+mn-lt"/>
              </a:endParaRPr>
            </a:p>
          </p:txBody>
        </p:sp>
        <p:sp>
          <p:nvSpPr>
            <p:cNvPr id="8" name="Text Box 8">
              <a:extLst>
                <a:ext uri="{FF2B5EF4-FFF2-40B4-BE49-F238E27FC236}">
                  <a16:creationId xmlns:a16="http://schemas.microsoft.com/office/drawing/2014/main" id="{AD62CB35-436D-F1D8-C2AF-EDCC45C670BE}"/>
                </a:ext>
              </a:extLst>
            </p:cNvPr>
            <p:cNvSpPr txBox="1">
              <a:spLocks noChangeArrowheads="1"/>
            </p:cNvSpPr>
            <p:nvPr/>
          </p:nvSpPr>
          <p:spPr bwMode="auto">
            <a:xfrm>
              <a:off x="2278683" y="4306058"/>
              <a:ext cx="2922588" cy="77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ct val="50000"/>
                </a:spcBef>
                <a:buFontTx/>
                <a:buNone/>
              </a:pPr>
              <a:r>
                <a:rPr lang="en-GB" altLang="en-US" sz="2000" b="1" dirty="0">
                  <a:solidFill>
                    <a:schemeClr val="bg1"/>
                  </a:solidFill>
                  <a:latin typeface="+mn-lt"/>
                </a:rPr>
                <a:t>Single gene subsets of common disorders</a:t>
              </a:r>
              <a:endParaRPr lang="en-US" altLang="en-US" sz="2000" b="1" dirty="0">
                <a:solidFill>
                  <a:schemeClr val="bg1"/>
                </a:solidFill>
                <a:latin typeface="+mn-lt"/>
              </a:endParaRPr>
            </a:p>
          </p:txBody>
        </p:sp>
        <p:sp>
          <p:nvSpPr>
            <p:cNvPr id="9" name="Text Box 9">
              <a:extLst>
                <a:ext uri="{FF2B5EF4-FFF2-40B4-BE49-F238E27FC236}">
                  <a16:creationId xmlns:a16="http://schemas.microsoft.com/office/drawing/2014/main" id="{B645F865-5FC6-0B05-9C55-0FCB537AD1BF}"/>
                </a:ext>
              </a:extLst>
            </p:cNvPr>
            <p:cNvSpPr txBox="1">
              <a:spLocks noChangeArrowheads="1"/>
            </p:cNvSpPr>
            <p:nvPr/>
          </p:nvSpPr>
          <p:spPr bwMode="auto">
            <a:xfrm>
              <a:off x="2685878" y="3204362"/>
              <a:ext cx="2035175" cy="64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ct val="50000"/>
                </a:spcBef>
                <a:buFontTx/>
                <a:buNone/>
              </a:pPr>
              <a:r>
                <a:rPr lang="en-GB" altLang="en-US" sz="1600" b="1" dirty="0">
                  <a:solidFill>
                    <a:schemeClr val="bg1"/>
                  </a:solidFill>
                  <a:latin typeface="+mn-lt"/>
                </a:rPr>
                <a:t>Chromosomal  disorders</a:t>
              </a:r>
              <a:endParaRPr lang="en-US" altLang="en-US" sz="1600" b="1" dirty="0">
                <a:solidFill>
                  <a:schemeClr val="bg1"/>
                </a:solidFill>
                <a:latin typeface="+mn-lt"/>
              </a:endParaRPr>
            </a:p>
          </p:txBody>
        </p:sp>
        <p:grpSp>
          <p:nvGrpSpPr>
            <p:cNvPr id="10" name="Group 9">
              <a:extLst>
                <a:ext uri="{FF2B5EF4-FFF2-40B4-BE49-F238E27FC236}">
                  <a16:creationId xmlns:a16="http://schemas.microsoft.com/office/drawing/2014/main" id="{5F2E003C-D4BE-8243-E48C-F57E659077BB}"/>
                </a:ext>
              </a:extLst>
            </p:cNvPr>
            <p:cNvGrpSpPr>
              <a:grpSpLocks/>
            </p:cNvGrpSpPr>
            <p:nvPr/>
          </p:nvGrpSpPr>
          <p:grpSpPr bwMode="auto">
            <a:xfrm>
              <a:off x="74618" y="1227137"/>
              <a:ext cx="1143000" cy="5300663"/>
              <a:chOff x="-55" y="837"/>
              <a:chExt cx="720" cy="3339"/>
            </a:xfrm>
          </p:grpSpPr>
          <p:sp>
            <p:nvSpPr>
              <p:cNvPr id="14" name="Text Box 11">
                <a:extLst>
                  <a:ext uri="{FF2B5EF4-FFF2-40B4-BE49-F238E27FC236}">
                    <a16:creationId xmlns:a16="http://schemas.microsoft.com/office/drawing/2014/main" id="{7EC10D27-4EDA-13BB-D811-D020C94E108A}"/>
                  </a:ext>
                </a:extLst>
              </p:cNvPr>
              <p:cNvSpPr txBox="1">
                <a:spLocks noChangeArrowheads="1"/>
              </p:cNvSpPr>
              <p:nvPr/>
            </p:nvSpPr>
            <p:spPr bwMode="auto">
              <a:xfrm>
                <a:off x="-55" y="837"/>
                <a:ext cx="720" cy="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ct val="50000"/>
                  </a:spcBef>
                  <a:buFontTx/>
                  <a:buNone/>
                </a:pPr>
                <a:r>
                  <a:rPr lang="en-GB" altLang="en-US" sz="1400" i="1" dirty="0">
                    <a:solidFill>
                      <a:srgbClr val="60207F"/>
                    </a:solidFill>
                    <a:latin typeface="+mn-lt"/>
                  </a:rPr>
                  <a:t>RARE</a:t>
                </a: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r>
                  <a:rPr lang="en-GB" altLang="en-US" sz="1400" i="1" dirty="0">
                    <a:solidFill>
                      <a:srgbClr val="60207F"/>
                    </a:solidFill>
                    <a:latin typeface="+mn-lt"/>
                  </a:rPr>
                  <a:t>COMMON</a:t>
                </a:r>
                <a:endParaRPr lang="en-US" altLang="en-US" sz="1400" i="1" dirty="0">
                  <a:solidFill>
                    <a:srgbClr val="60207F"/>
                  </a:solidFill>
                  <a:latin typeface="+mn-lt"/>
                </a:endParaRPr>
              </a:p>
            </p:txBody>
          </p:sp>
          <p:sp>
            <p:nvSpPr>
              <p:cNvPr id="15" name="Line 12">
                <a:extLst>
                  <a:ext uri="{FF2B5EF4-FFF2-40B4-BE49-F238E27FC236}">
                    <a16:creationId xmlns:a16="http://schemas.microsoft.com/office/drawing/2014/main" id="{FA287FD0-2209-03DD-B6B2-DBCB8D69A603}"/>
                  </a:ext>
                </a:extLst>
              </p:cNvPr>
              <p:cNvSpPr>
                <a:spLocks noChangeShapeType="1"/>
              </p:cNvSpPr>
              <p:nvPr/>
            </p:nvSpPr>
            <p:spPr bwMode="auto">
              <a:xfrm>
                <a:off x="298" y="1188"/>
                <a:ext cx="0" cy="2526"/>
              </a:xfrm>
              <a:prstGeom prst="line">
                <a:avLst/>
              </a:prstGeom>
              <a:noFill/>
              <a:ln w="28575">
                <a:solidFill>
                  <a:srgbClr val="60207F"/>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grpSp>
        <p:grpSp>
          <p:nvGrpSpPr>
            <p:cNvPr id="11" name="Group 13">
              <a:extLst>
                <a:ext uri="{FF2B5EF4-FFF2-40B4-BE49-F238E27FC236}">
                  <a16:creationId xmlns:a16="http://schemas.microsoft.com/office/drawing/2014/main" id="{22854272-A56A-A1D7-3294-B7DEA757E78A}"/>
                </a:ext>
              </a:extLst>
            </p:cNvPr>
            <p:cNvGrpSpPr>
              <a:grpSpLocks/>
            </p:cNvGrpSpPr>
            <p:nvPr/>
          </p:nvGrpSpPr>
          <p:grpSpPr bwMode="auto">
            <a:xfrm>
              <a:off x="6199193" y="1246187"/>
              <a:ext cx="1895475" cy="5370513"/>
              <a:chOff x="3905" y="849"/>
              <a:chExt cx="1194" cy="3383"/>
            </a:xfrm>
          </p:grpSpPr>
          <p:sp>
            <p:nvSpPr>
              <p:cNvPr id="12" name="Text Box 14">
                <a:extLst>
                  <a:ext uri="{FF2B5EF4-FFF2-40B4-BE49-F238E27FC236}">
                    <a16:creationId xmlns:a16="http://schemas.microsoft.com/office/drawing/2014/main" id="{1ADBFF5A-CADC-3801-CEBE-93E14E1B145E}"/>
                  </a:ext>
                </a:extLst>
              </p:cNvPr>
              <p:cNvSpPr txBox="1">
                <a:spLocks noChangeArrowheads="1"/>
              </p:cNvSpPr>
              <p:nvPr/>
            </p:nvSpPr>
            <p:spPr bwMode="auto">
              <a:xfrm>
                <a:off x="3905" y="849"/>
                <a:ext cx="1194" cy="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itchFamily="34" charset="0"/>
                  </a:defRPr>
                </a:lvl1pPr>
                <a:lvl2pPr marL="37931725" indent="-37474525">
                  <a:spcBef>
                    <a:spcPct val="20000"/>
                  </a:spcBef>
                  <a:buFont typeface="Arial" panose="020B0604020202020204" pitchFamily="34" charset="0"/>
                  <a:buChar char="–"/>
                  <a:defRPr sz="2800">
                    <a:solidFill>
                      <a:schemeClr val="tx1"/>
                    </a:solidFill>
                    <a:latin typeface="Myriad Pro" pitchFamily="34" charset="0"/>
                  </a:defRPr>
                </a:lvl2pPr>
                <a:lvl3pPr marL="1143000" indent="-228600">
                  <a:spcBef>
                    <a:spcPct val="20000"/>
                  </a:spcBef>
                  <a:buFont typeface="Arial" panose="020B0604020202020204" pitchFamily="34" charset="0"/>
                  <a:buChar char="•"/>
                  <a:defRPr sz="2400">
                    <a:solidFill>
                      <a:schemeClr val="tx1"/>
                    </a:solidFill>
                    <a:latin typeface="Myriad Pro" pitchFamily="34" charset="0"/>
                  </a:defRPr>
                </a:lvl3pPr>
                <a:lvl4pPr marL="1600200" indent="-228600">
                  <a:spcBef>
                    <a:spcPct val="20000"/>
                  </a:spcBef>
                  <a:buFont typeface="Arial" panose="020B0604020202020204" pitchFamily="34" charset="0"/>
                  <a:buChar char="–"/>
                  <a:defRPr sz="2000">
                    <a:solidFill>
                      <a:schemeClr val="tx1"/>
                    </a:solidFill>
                    <a:latin typeface="Myriad Pro" pitchFamily="34" charset="0"/>
                  </a:defRPr>
                </a:lvl4pPr>
                <a:lvl5pPr marL="2057400" indent="-228600">
                  <a:spcBef>
                    <a:spcPct val="20000"/>
                  </a:spcBef>
                  <a:buFont typeface="Arial" panose="020B0604020202020204" pitchFamily="34" charset="0"/>
                  <a:buChar char="»"/>
                  <a:defRPr sz="2000">
                    <a:solidFill>
                      <a:schemeClr val="tx1"/>
                    </a:solidFill>
                    <a:latin typeface="Myriad Pro"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itchFamily="34" charset="0"/>
                  </a:defRPr>
                </a:lvl9pPr>
              </a:lstStyle>
              <a:p>
                <a:pPr algn="ctr" eaLnBrk="1" hangingPunct="1">
                  <a:spcBef>
                    <a:spcPct val="50000"/>
                  </a:spcBef>
                  <a:buFontTx/>
                  <a:buNone/>
                </a:pPr>
                <a:r>
                  <a:rPr lang="en-GB" altLang="en-US" sz="1400" i="1" dirty="0">
                    <a:solidFill>
                      <a:srgbClr val="60207F"/>
                    </a:solidFill>
                    <a:latin typeface="+mn-lt"/>
                  </a:rPr>
                  <a:t>Small number of highly penetrant genetic variants</a:t>
                </a: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endParaRPr lang="en-GB" altLang="en-US" sz="1400" i="1" dirty="0">
                  <a:solidFill>
                    <a:srgbClr val="60207F"/>
                  </a:solidFill>
                  <a:latin typeface="+mn-lt"/>
                </a:endParaRPr>
              </a:p>
              <a:p>
                <a:pPr algn="ctr" eaLnBrk="1" hangingPunct="1">
                  <a:spcBef>
                    <a:spcPct val="50000"/>
                  </a:spcBef>
                  <a:buFontTx/>
                  <a:buNone/>
                </a:pPr>
                <a:r>
                  <a:rPr lang="en-GB" altLang="en-US" sz="1400" i="1" dirty="0">
                    <a:solidFill>
                      <a:srgbClr val="60207F"/>
                    </a:solidFill>
                    <a:latin typeface="+mn-lt"/>
                  </a:rPr>
                  <a:t>Multiple low penetrance genetic variants</a:t>
                </a:r>
                <a:endParaRPr lang="en-US" altLang="en-US" sz="1400" i="1" dirty="0">
                  <a:solidFill>
                    <a:srgbClr val="60207F"/>
                  </a:solidFill>
                  <a:latin typeface="+mn-lt"/>
                </a:endParaRPr>
              </a:p>
            </p:txBody>
          </p:sp>
          <p:sp>
            <p:nvSpPr>
              <p:cNvPr id="13" name="Line 15">
                <a:extLst>
                  <a:ext uri="{FF2B5EF4-FFF2-40B4-BE49-F238E27FC236}">
                    <a16:creationId xmlns:a16="http://schemas.microsoft.com/office/drawing/2014/main" id="{40178FD7-C220-2818-5FAB-61C94BB6B4BF}"/>
                  </a:ext>
                </a:extLst>
              </p:cNvPr>
              <p:cNvSpPr>
                <a:spLocks noChangeShapeType="1"/>
              </p:cNvSpPr>
              <p:nvPr/>
            </p:nvSpPr>
            <p:spPr bwMode="auto">
              <a:xfrm>
                <a:off x="4477" y="1485"/>
                <a:ext cx="0" cy="1932"/>
              </a:xfrm>
              <a:prstGeom prst="line">
                <a:avLst/>
              </a:prstGeom>
              <a:noFill/>
              <a:ln w="28575">
                <a:solidFill>
                  <a:srgbClr val="60207F"/>
                </a:solidFill>
                <a:round/>
                <a:headEnd/>
                <a:tailEnd type="triangle" w="med" len="med"/>
              </a:ln>
              <a:extLst>
                <a:ext uri="{909E8E84-426E-40DD-AFC4-6F175D3DCCD1}">
                  <a14:hiddenFill xmlns:a14="http://schemas.microsoft.com/office/drawing/2010/main">
                    <a:noFill/>
                  </a14:hiddenFill>
                </a:ext>
              </a:extLst>
            </p:spPr>
            <p:txBody>
              <a:bodyPr/>
              <a:lstStyle/>
              <a:p>
                <a:endParaRPr lang="en-GB">
                  <a:latin typeface="+mn-lt"/>
                </a:endParaRPr>
              </a:p>
            </p:txBody>
          </p:sp>
        </p:grpSp>
      </p:grpSp>
      <p:sp>
        <p:nvSpPr>
          <p:cNvPr id="18" name="Text Placeholder 17">
            <a:extLst>
              <a:ext uri="{FF2B5EF4-FFF2-40B4-BE49-F238E27FC236}">
                <a16:creationId xmlns:a16="http://schemas.microsoft.com/office/drawing/2014/main" id="{FF5F8959-C3C5-4594-5321-BD5E8449D2D6}"/>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0276855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DBA4B18-0E72-DC21-8A12-0766BA7ED99B}"/>
              </a:ext>
            </a:extLst>
          </p:cNvPr>
          <p:cNvGraphicFramePr/>
          <p:nvPr/>
        </p:nvGraphicFramePr>
        <p:xfrm>
          <a:off x="4318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32429F8-6515-8359-6863-AC3CD632C153}"/>
              </a:ext>
            </a:extLst>
          </p:cNvPr>
          <p:cNvSpPr txBox="1"/>
          <p:nvPr/>
        </p:nvSpPr>
        <p:spPr>
          <a:xfrm>
            <a:off x="815858" y="5113544"/>
            <a:ext cx="3656890" cy="1754326"/>
          </a:xfrm>
          <a:prstGeom prst="rect">
            <a:avLst/>
          </a:prstGeom>
          <a:noFill/>
        </p:spPr>
        <p:txBody>
          <a:bodyPr wrap="square">
            <a:spAutoFit/>
          </a:bodyPr>
          <a:lstStyle/>
          <a:p>
            <a:r>
              <a:rPr lang="en-US" b="0" i="0" dirty="0">
                <a:solidFill>
                  <a:srgbClr val="563677"/>
                </a:solidFill>
                <a:effectLst/>
                <a:latin typeface="messina-italic"/>
              </a:rPr>
              <a:t>the effectiveness with which we can care for any one person depends upon the quantity, quality and variety of information we can obtain from a great number of other people…</a:t>
            </a:r>
            <a:endParaRPr lang="en-GB" dirty="0"/>
          </a:p>
        </p:txBody>
      </p:sp>
      <p:pic>
        <p:nvPicPr>
          <p:cNvPr id="9" name="Picture 8">
            <a:extLst>
              <a:ext uri="{FF2B5EF4-FFF2-40B4-BE49-F238E27FC236}">
                <a16:creationId xmlns:a16="http://schemas.microsoft.com/office/drawing/2014/main" id="{213D91A8-DFEF-9FED-BE5B-C95B90E31BDC}"/>
              </a:ext>
            </a:extLst>
          </p:cNvPr>
          <p:cNvPicPr>
            <a:picLocks noChangeAspect="1"/>
          </p:cNvPicPr>
          <p:nvPr/>
        </p:nvPicPr>
        <p:blipFill>
          <a:blip r:embed="rId8"/>
          <a:stretch>
            <a:fillRect/>
          </a:stretch>
        </p:blipFill>
        <p:spPr>
          <a:xfrm>
            <a:off x="815858" y="719666"/>
            <a:ext cx="3656890" cy="4364268"/>
          </a:xfrm>
          <a:prstGeom prst="rect">
            <a:avLst/>
          </a:prstGeom>
        </p:spPr>
      </p:pic>
    </p:spTree>
    <p:extLst>
      <p:ext uri="{BB962C8B-B14F-4D97-AF65-F5344CB8AC3E}">
        <p14:creationId xmlns:p14="http://schemas.microsoft.com/office/powerpoint/2010/main" val="282945381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92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AE18-C695-A6A4-6EE0-4925053E2A0F}"/>
              </a:ext>
            </a:extLst>
          </p:cNvPr>
          <p:cNvSpPr>
            <a:spLocks noGrp="1"/>
          </p:cNvSpPr>
          <p:nvPr>
            <p:ph type="title"/>
          </p:nvPr>
        </p:nvSpPr>
        <p:spPr/>
        <p:txBody>
          <a:bodyPr/>
          <a:lstStyle/>
          <a:p>
            <a:r>
              <a:rPr lang="en-GB" dirty="0"/>
              <a:t>Data and computational intelligence</a:t>
            </a:r>
          </a:p>
        </p:txBody>
      </p:sp>
      <p:sp>
        <p:nvSpPr>
          <p:cNvPr id="4" name="Text Placeholder 2">
            <a:extLst>
              <a:ext uri="{FF2B5EF4-FFF2-40B4-BE49-F238E27FC236}">
                <a16:creationId xmlns:a16="http://schemas.microsoft.com/office/drawing/2014/main" id="{7BF4B88E-38C4-17F0-EDF2-627B3571696E}"/>
              </a:ext>
            </a:extLst>
          </p:cNvPr>
          <p:cNvSpPr>
            <a:spLocks noGrp="1"/>
          </p:cNvSpPr>
          <p:nvPr>
            <p:ph type="body" sz="quarter" idx="10"/>
          </p:nvPr>
        </p:nvSpPr>
        <p:spPr>
          <a:xfrm>
            <a:off x="727919" y="1613446"/>
            <a:ext cx="4829174" cy="5244553"/>
          </a:xfrm>
        </p:spPr>
        <p:txBody>
          <a:bodyPr>
            <a:normAutofit/>
          </a:bodyPr>
          <a:lstStyle/>
          <a:p>
            <a:pPr>
              <a:lnSpc>
                <a:spcPct val="134000"/>
              </a:lnSpc>
              <a:spcAft>
                <a:spcPts val="1200"/>
              </a:spcAft>
            </a:pPr>
            <a:r>
              <a:rPr lang="en-GB" sz="2400" b="1" dirty="0">
                <a:ea typeface="Verdana" panose="020B0604030504040204" pitchFamily="34" charset="0"/>
                <a:cs typeface="Verdana" panose="020B0604030504040204" pitchFamily="34" charset="0"/>
              </a:rPr>
              <a:t>Data generation</a:t>
            </a:r>
            <a:r>
              <a:rPr lang="en-GB" sz="2400" dirty="0">
                <a:ea typeface="Verdana" panose="020B0604030504040204" pitchFamily="34" charset="0"/>
                <a:cs typeface="Verdana" panose="020B0604030504040204" pitchFamily="34" charset="0"/>
              </a:rPr>
              <a:t>: NGS, LRS/Single molecule, WES, TS, OGM</a:t>
            </a:r>
          </a:p>
          <a:p>
            <a:pPr>
              <a:lnSpc>
                <a:spcPct val="134000"/>
              </a:lnSpc>
              <a:spcAft>
                <a:spcPts val="1200"/>
              </a:spcAft>
            </a:pPr>
            <a:r>
              <a:rPr lang="en-GB" sz="2400" b="1" dirty="0">
                <a:ea typeface="Verdana" panose="020B0604030504040204" pitchFamily="34" charset="0"/>
                <a:cs typeface="Verdana" panose="020B0604030504040204" pitchFamily="34" charset="0"/>
              </a:rPr>
              <a:t>Data integration</a:t>
            </a:r>
            <a:r>
              <a:rPr lang="en-GB" sz="2400" dirty="0">
                <a:ea typeface="Verdana" panose="020B0604030504040204" pitchFamily="34" charset="0"/>
                <a:cs typeface="Verdana" panose="020B0604030504040204" pitchFamily="34" charset="0"/>
              </a:rPr>
              <a:t>: TREs/SDEs, EHDS, EHRs </a:t>
            </a:r>
          </a:p>
          <a:p>
            <a:pPr>
              <a:lnSpc>
                <a:spcPct val="134000"/>
              </a:lnSpc>
              <a:spcAft>
                <a:spcPts val="1200"/>
              </a:spcAft>
            </a:pPr>
            <a:r>
              <a:rPr lang="en-GB" sz="2400" b="1" dirty="0">
                <a:ea typeface="Verdana" panose="020B0604030504040204" pitchFamily="34" charset="0"/>
                <a:cs typeface="Verdana" panose="020B0604030504040204" pitchFamily="34" charset="0"/>
              </a:rPr>
              <a:t>Data analysis</a:t>
            </a:r>
            <a:r>
              <a:rPr lang="en-GB" sz="2400" dirty="0">
                <a:ea typeface="Verdana" panose="020B0604030504040204" pitchFamily="34" charset="0"/>
                <a:cs typeface="Verdana" panose="020B0604030504040204" pitchFamily="34" charset="0"/>
              </a:rPr>
              <a:t>: algorithms, machine learning, AI/computational intelligence</a:t>
            </a:r>
          </a:p>
          <a:p>
            <a:endParaRPr lang="en-GB" sz="2400" dirty="0"/>
          </a:p>
        </p:txBody>
      </p:sp>
      <p:pic>
        <p:nvPicPr>
          <p:cNvPr id="6" name="Graphic 5">
            <a:extLst>
              <a:ext uri="{FF2B5EF4-FFF2-40B4-BE49-F238E27FC236}">
                <a16:creationId xmlns:a16="http://schemas.microsoft.com/office/drawing/2014/main" id="{A02978D8-0A12-99E7-7224-207574FFD5E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24" t="45211" r="7363" b="53169"/>
          <a:stretch/>
        </p:blipFill>
        <p:spPr>
          <a:xfrm>
            <a:off x="649397" y="1138625"/>
            <a:ext cx="4829175" cy="91815"/>
          </a:xfrm>
          <a:prstGeom prst="rect">
            <a:avLst/>
          </a:prstGeom>
        </p:spPr>
      </p:pic>
      <p:grpSp>
        <p:nvGrpSpPr>
          <p:cNvPr id="7" name="Group 6">
            <a:extLst>
              <a:ext uri="{FF2B5EF4-FFF2-40B4-BE49-F238E27FC236}">
                <a16:creationId xmlns:a16="http://schemas.microsoft.com/office/drawing/2014/main" id="{BEA640A7-48CD-E3D5-9472-72593BC8EA50}"/>
              </a:ext>
            </a:extLst>
          </p:cNvPr>
          <p:cNvGrpSpPr/>
          <p:nvPr/>
        </p:nvGrpSpPr>
        <p:grpSpPr>
          <a:xfrm>
            <a:off x="9705974" y="5372100"/>
            <a:ext cx="2767821" cy="1747435"/>
            <a:chOff x="9671469" y="5337773"/>
            <a:chExt cx="2767821" cy="1747435"/>
          </a:xfrm>
        </p:grpSpPr>
        <p:pic>
          <p:nvPicPr>
            <p:cNvPr id="8" name="Picture 7">
              <a:extLst>
                <a:ext uri="{FF2B5EF4-FFF2-40B4-BE49-F238E27FC236}">
                  <a16:creationId xmlns:a16="http://schemas.microsoft.com/office/drawing/2014/main" id="{50DD91C0-586D-90A4-CB18-162052C3C62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1426" t="59526" r="-3785" b="-6049"/>
            <a:stretch/>
          </p:blipFill>
          <p:spPr>
            <a:xfrm>
              <a:off x="9671469" y="5337773"/>
              <a:ext cx="2767821" cy="1747435"/>
            </a:xfrm>
            <a:prstGeom prst="rect">
              <a:avLst/>
            </a:prstGeom>
          </p:spPr>
        </p:pic>
        <p:pic>
          <p:nvPicPr>
            <p:cNvPr id="9" name="Graphic 8">
              <a:extLst>
                <a:ext uri="{FF2B5EF4-FFF2-40B4-BE49-F238E27FC236}">
                  <a16:creationId xmlns:a16="http://schemas.microsoft.com/office/drawing/2014/main" id="{A90A9984-27D6-0887-F508-2846F579C4BE}"/>
                </a:ext>
              </a:extLst>
            </p:cNvPr>
            <p:cNvPicPr>
              <a:picLocks noChangeAspect="1"/>
            </p:cNvPicPr>
            <p:nvPr userDrawn="1"/>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41" b="59705"/>
            <a:stretch/>
          </p:blipFill>
          <p:spPr>
            <a:xfrm>
              <a:off x="11158501" y="6300454"/>
              <a:ext cx="863190" cy="341532"/>
            </a:xfrm>
            <a:prstGeom prst="rect">
              <a:avLst/>
            </a:prstGeom>
          </p:spPr>
        </p:pic>
      </p:grpSp>
    </p:spTree>
    <p:extLst>
      <p:ext uri="{BB962C8B-B14F-4D97-AF65-F5344CB8AC3E}">
        <p14:creationId xmlns:p14="http://schemas.microsoft.com/office/powerpoint/2010/main" val="25226035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A6C6-512B-D0B1-1DB3-58EE5CC8E7AB}"/>
              </a:ext>
            </a:extLst>
          </p:cNvPr>
          <p:cNvSpPr>
            <a:spLocks noGrp="1"/>
          </p:cNvSpPr>
          <p:nvPr>
            <p:ph type="title"/>
          </p:nvPr>
        </p:nvSpPr>
        <p:spPr/>
        <p:txBody>
          <a:bodyPr>
            <a:normAutofit/>
          </a:bodyPr>
          <a:lstStyle/>
          <a:p>
            <a:r>
              <a:rPr lang="en-US" sz="2800" b="1" dirty="0">
                <a:solidFill>
                  <a:srgbClr val="512D6D"/>
                </a:solidFill>
              </a:rPr>
              <a:t>Prediction, diagnosis, prognosis</a:t>
            </a:r>
            <a:endParaRPr lang="en-GB" sz="2800" dirty="0"/>
          </a:p>
        </p:txBody>
      </p:sp>
      <p:graphicFrame>
        <p:nvGraphicFramePr>
          <p:cNvPr id="4" name="Table 4">
            <a:extLst>
              <a:ext uri="{FF2B5EF4-FFF2-40B4-BE49-F238E27FC236}">
                <a16:creationId xmlns:a16="http://schemas.microsoft.com/office/drawing/2014/main" id="{7197293C-CA3B-D0C1-5C00-C655441B2518}"/>
              </a:ext>
            </a:extLst>
          </p:cNvPr>
          <p:cNvGraphicFramePr>
            <a:graphicFrameLocks noGrp="1"/>
          </p:cNvGraphicFramePr>
          <p:nvPr>
            <p:extLst>
              <p:ext uri="{D42A27DB-BD31-4B8C-83A1-F6EECF244321}">
                <p14:modId xmlns:p14="http://schemas.microsoft.com/office/powerpoint/2010/main" val="4191993520"/>
              </p:ext>
            </p:extLst>
          </p:nvPr>
        </p:nvGraphicFramePr>
        <p:xfrm>
          <a:off x="244537" y="1514353"/>
          <a:ext cx="5771076" cy="4131930"/>
        </p:xfrm>
        <a:graphic>
          <a:graphicData uri="http://schemas.openxmlformats.org/drawingml/2006/table">
            <a:tbl>
              <a:tblPr firstRow="1" bandRow="1">
                <a:tableStyleId>{5C22544A-7EE6-4342-B048-85BDC9FD1C3A}</a:tableStyleId>
              </a:tblPr>
              <a:tblGrid>
                <a:gridCol w="1484149">
                  <a:extLst>
                    <a:ext uri="{9D8B030D-6E8A-4147-A177-3AD203B41FA5}">
                      <a16:colId xmlns:a16="http://schemas.microsoft.com/office/drawing/2014/main" val="3994735550"/>
                    </a:ext>
                  </a:extLst>
                </a:gridCol>
                <a:gridCol w="2270927">
                  <a:extLst>
                    <a:ext uri="{9D8B030D-6E8A-4147-A177-3AD203B41FA5}">
                      <a16:colId xmlns:a16="http://schemas.microsoft.com/office/drawing/2014/main" val="3970455682"/>
                    </a:ext>
                  </a:extLst>
                </a:gridCol>
                <a:gridCol w="2016000">
                  <a:extLst>
                    <a:ext uri="{9D8B030D-6E8A-4147-A177-3AD203B41FA5}">
                      <a16:colId xmlns:a16="http://schemas.microsoft.com/office/drawing/2014/main" val="4069841821"/>
                    </a:ext>
                  </a:extLst>
                </a:gridCol>
              </a:tblGrid>
              <a:tr h="191411">
                <a:tc>
                  <a:txBody>
                    <a:bodyPr/>
                    <a:lstStyle/>
                    <a:p>
                      <a:r>
                        <a:rPr lang="en-GB" sz="1200" dirty="0">
                          <a:solidFill>
                            <a:schemeClr val="bg1"/>
                          </a:solidFill>
                        </a:rPr>
                        <a:t>Technology</a:t>
                      </a:r>
                    </a:p>
                  </a:txBody>
                  <a:tcPr>
                    <a:solidFill>
                      <a:srgbClr val="512D6D">
                        <a:alpha val="50196"/>
                      </a:srgbClr>
                    </a:solidFill>
                  </a:tcPr>
                </a:tc>
                <a:tc>
                  <a:txBody>
                    <a:bodyPr/>
                    <a:lstStyle/>
                    <a:p>
                      <a:r>
                        <a:rPr lang="en-GB" sz="1200" dirty="0">
                          <a:solidFill>
                            <a:schemeClr val="bg1"/>
                          </a:solidFill>
                        </a:rPr>
                        <a:t>Use case</a:t>
                      </a:r>
                      <a:endParaRPr lang="en-GB" dirty="0"/>
                    </a:p>
                  </a:txBody>
                  <a:tcPr>
                    <a:solidFill>
                      <a:srgbClr val="512D6D">
                        <a:alpha val="50196"/>
                      </a:srgbClr>
                    </a:solidFill>
                  </a:tcPr>
                </a:tc>
                <a:tc>
                  <a:txBody>
                    <a:bodyPr/>
                    <a:lstStyle/>
                    <a:p>
                      <a:r>
                        <a:rPr lang="en-GB" sz="1200" dirty="0">
                          <a:solidFill>
                            <a:schemeClr val="bg1"/>
                          </a:solidFill>
                        </a:rPr>
                        <a:t>Healthcare setting</a:t>
                      </a:r>
                    </a:p>
                  </a:txBody>
                  <a:tcPr>
                    <a:solidFill>
                      <a:srgbClr val="512D6D">
                        <a:alpha val="50196"/>
                      </a:srgbClr>
                    </a:solidFill>
                  </a:tcPr>
                </a:tc>
                <a:extLst>
                  <a:ext uri="{0D108BD9-81ED-4DB2-BD59-A6C34878D82A}">
                    <a16:rowId xmlns:a16="http://schemas.microsoft.com/office/drawing/2014/main" val="1427120524"/>
                  </a:ext>
                </a:extLst>
              </a:tr>
              <a:tr h="401950">
                <a:tc>
                  <a:txBody>
                    <a:bodyPr/>
                    <a:lstStyle/>
                    <a:p>
                      <a:r>
                        <a:rPr lang="en-US" sz="1200" dirty="0">
                          <a:solidFill>
                            <a:srgbClr val="512D6D"/>
                          </a:solidFill>
                        </a:rPr>
                        <a:t>Genomics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Disease diagnosis </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1542521797"/>
                  </a:ext>
                </a:extLst>
              </a:tr>
              <a:tr h="401950">
                <a:tc>
                  <a:txBody>
                    <a:bodyPr/>
                    <a:lstStyle/>
                    <a:p>
                      <a:r>
                        <a:rPr lang="en-US" sz="1200" dirty="0">
                          <a:solidFill>
                            <a:srgbClr val="512D6D"/>
                          </a:solidFill>
                        </a:rPr>
                        <a:t>Genomics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Testing for disease risk</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public health</a:t>
                      </a:r>
                      <a:endParaRPr lang="en-GB" dirty="0"/>
                    </a:p>
                  </a:txBody>
                  <a:tcPr>
                    <a:solidFill>
                      <a:srgbClr val="CEB9D8">
                        <a:alpha val="25098"/>
                      </a:srgbClr>
                    </a:solidFill>
                  </a:tcPr>
                </a:tc>
                <a:extLst>
                  <a:ext uri="{0D108BD9-81ED-4DB2-BD59-A6C34878D82A}">
                    <a16:rowId xmlns:a16="http://schemas.microsoft.com/office/drawing/2014/main" val="583018191"/>
                  </a:ext>
                </a:extLst>
              </a:tr>
              <a:tr h="401950">
                <a:tc>
                  <a:txBody>
                    <a:bodyPr/>
                    <a:lstStyle/>
                    <a:p>
                      <a:r>
                        <a:rPr lang="en-US" sz="1200" dirty="0">
                          <a:solidFill>
                            <a:srgbClr val="512D6D"/>
                          </a:solidFill>
                        </a:rPr>
                        <a:t>Pharmacogenomics </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Preemptive testing</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secondary/ hospitals before admission</a:t>
                      </a:r>
                      <a:endParaRPr lang="en-GB" dirty="0"/>
                    </a:p>
                  </a:txBody>
                  <a:tcPr>
                    <a:solidFill>
                      <a:srgbClr val="CEB9D8">
                        <a:alpha val="25098"/>
                      </a:srgbClr>
                    </a:solidFill>
                  </a:tcPr>
                </a:tc>
                <a:extLst>
                  <a:ext uri="{0D108BD9-81ED-4DB2-BD59-A6C34878D82A}">
                    <a16:rowId xmlns:a16="http://schemas.microsoft.com/office/drawing/2014/main" val="486483578"/>
                  </a:ext>
                </a:extLst>
              </a:tr>
              <a:tr h="401950">
                <a:tc>
                  <a:txBody>
                    <a:bodyPr/>
                    <a:lstStyle/>
                    <a:p>
                      <a:r>
                        <a:rPr lang="en-US" sz="1200" dirty="0">
                          <a:solidFill>
                            <a:srgbClr val="512D6D"/>
                          </a:solidFill>
                        </a:rPr>
                        <a:t>Transcriptomics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Gene expression panel tests (GEPs) for early detection of disease (majority in breast cancer)</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4289064279"/>
                  </a:ext>
                </a:extLst>
              </a:tr>
              <a:tr h="401950">
                <a:tc>
                  <a:txBody>
                    <a:bodyPr/>
                    <a:lstStyle/>
                    <a:p>
                      <a:r>
                        <a:rPr lang="en-US" sz="1200" dirty="0">
                          <a:solidFill>
                            <a:srgbClr val="512D6D"/>
                          </a:solidFill>
                        </a:rPr>
                        <a:t>Transcriptomics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Whole transcriptome analysis for diagnosis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436884393"/>
                  </a:ext>
                </a:extLst>
              </a:tr>
              <a:tr h="401950">
                <a:tc>
                  <a:txBody>
                    <a:bodyPr/>
                    <a:lstStyle/>
                    <a:p>
                      <a:r>
                        <a:rPr lang="en-US" sz="1200" dirty="0">
                          <a:solidFill>
                            <a:srgbClr val="512D6D"/>
                          </a:solidFill>
                        </a:rPr>
                        <a:t>Epigenomics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Early disease diagnosis </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2451821743"/>
                  </a:ext>
                </a:extLst>
              </a:tr>
              <a:tr h="401950">
                <a:tc>
                  <a:txBody>
                    <a:bodyPr/>
                    <a:lstStyle/>
                    <a:p>
                      <a:r>
                        <a:rPr lang="en-US" sz="1200" dirty="0">
                          <a:solidFill>
                            <a:srgbClr val="512D6D"/>
                          </a:solidFill>
                        </a:rPr>
                        <a:t>Metabolomics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Early detection - pre-cancer Primary care</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2667951910"/>
                  </a:ext>
                </a:extLst>
              </a:tr>
              <a:tr h="401950">
                <a:tc>
                  <a:txBody>
                    <a:bodyPr/>
                    <a:lstStyle/>
                    <a:p>
                      <a:r>
                        <a:rPr lang="en-US" sz="1200" dirty="0">
                          <a:solidFill>
                            <a:srgbClr val="512D6D"/>
                          </a:solidFill>
                        </a:rPr>
                        <a:t>Metabolomics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Systematic metabolome analysis for screening and diagnosis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480378846"/>
                  </a:ext>
                </a:extLst>
              </a:tr>
            </a:tbl>
          </a:graphicData>
        </a:graphic>
      </p:graphicFrame>
      <p:graphicFrame>
        <p:nvGraphicFramePr>
          <p:cNvPr id="7" name="Table 4">
            <a:extLst>
              <a:ext uri="{FF2B5EF4-FFF2-40B4-BE49-F238E27FC236}">
                <a16:creationId xmlns:a16="http://schemas.microsoft.com/office/drawing/2014/main" id="{AF75EF18-5A7B-C9A4-760B-B1C1036C6483}"/>
              </a:ext>
            </a:extLst>
          </p:cNvPr>
          <p:cNvGraphicFramePr>
            <a:graphicFrameLocks noGrp="1"/>
          </p:cNvGraphicFramePr>
          <p:nvPr>
            <p:extLst>
              <p:ext uri="{D42A27DB-BD31-4B8C-83A1-F6EECF244321}">
                <p14:modId xmlns:p14="http://schemas.microsoft.com/office/powerpoint/2010/main" val="3052638949"/>
              </p:ext>
            </p:extLst>
          </p:nvPr>
        </p:nvGraphicFramePr>
        <p:xfrm>
          <a:off x="6176389" y="1514353"/>
          <a:ext cx="5771076" cy="4057620"/>
        </p:xfrm>
        <a:graphic>
          <a:graphicData uri="http://schemas.openxmlformats.org/drawingml/2006/table">
            <a:tbl>
              <a:tblPr firstRow="1" bandRow="1">
                <a:tableStyleId>{5C22544A-7EE6-4342-B048-85BDC9FD1C3A}</a:tableStyleId>
              </a:tblPr>
              <a:tblGrid>
                <a:gridCol w="1484149">
                  <a:extLst>
                    <a:ext uri="{9D8B030D-6E8A-4147-A177-3AD203B41FA5}">
                      <a16:colId xmlns:a16="http://schemas.microsoft.com/office/drawing/2014/main" val="3994735550"/>
                    </a:ext>
                  </a:extLst>
                </a:gridCol>
                <a:gridCol w="2270927">
                  <a:extLst>
                    <a:ext uri="{9D8B030D-6E8A-4147-A177-3AD203B41FA5}">
                      <a16:colId xmlns:a16="http://schemas.microsoft.com/office/drawing/2014/main" val="3970455682"/>
                    </a:ext>
                  </a:extLst>
                </a:gridCol>
                <a:gridCol w="2016000">
                  <a:extLst>
                    <a:ext uri="{9D8B030D-6E8A-4147-A177-3AD203B41FA5}">
                      <a16:colId xmlns:a16="http://schemas.microsoft.com/office/drawing/2014/main" val="4069841821"/>
                    </a:ext>
                  </a:extLst>
                </a:gridCol>
              </a:tblGrid>
              <a:tr h="191411">
                <a:tc>
                  <a:txBody>
                    <a:bodyPr/>
                    <a:lstStyle/>
                    <a:p>
                      <a:r>
                        <a:rPr lang="en-GB" sz="1200" dirty="0">
                          <a:solidFill>
                            <a:schemeClr val="bg1"/>
                          </a:solidFill>
                        </a:rPr>
                        <a:t>Technology</a:t>
                      </a:r>
                    </a:p>
                  </a:txBody>
                  <a:tcPr>
                    <a:solidFill>
                      <a:srgbClr val="512D6D">
                        <a:alpha val="50196"/>
                      </a:srgbClr>
                    </a:solidFill>
                  </a:tcPr>
                </a:tc>
                <a:tc>
                  <a:txBody>
                    <a:bodyPr/>
                    <a:lstStyle/>
                    <a:p>
                      <a:r>
                        <a:rPr lang="en-GB" sz="1200" dirty="0">
                          <a:solidFill>
                            <a:schemeClr val="bg1"/>
                          </a:solidFill>
                        </a:rPr>
                        <a:t>Use case</a:t>
                      </a:r>
                      <a:endParaRPr lang="en-GB" dirty="0"/>
                    </a:p>
                  </a:txBody>
                  <a:tcPr>
                    <a:solidFill>
                      <a:srgbClr val="512D6D">
                        <a:alpha val="50196"/>
                      </a:srgbClr>
                    </a:solidFill>
                  </a:tcPr>
                </a:tc>
                <a:tc>
                  <a:txBody>
                    <a:bodyPr/>
                    <a:lstStyle/>
                    <a:p>
                      <a:r>
                        <a:rPr lang="en-GB" sz="1200" dirty="0">
                          <a:solidFill>
                            <a:schemeClr val="bg1"/>
                          </a:solidFill>
                        </a:rPr>
                        <a:t>Healthcare setting</a:t>
                      </a:r>
                    </a:p>
                  </a:txBody>
                  <a:tcPr>
                    <a:solidFill>
                      <a:srgbClr val="512D6D">
                        <a:alpha val="50196"/>
                      </a:srgbClr>
                    </a:solidFill>
                  </a:tcPr>
                </a:tc>
                <a:extLst>
                  <a:ext uri="{0D108BD9-81ED-4DB2-BD59-A6C34878D82A}">
                    <a16:rowId xmlns:a16="http://schemas.microsoft.com/office/drawing/2014/main" val="1427120524"/>
                  </a:ext>
                </a:extLst>
              </a:tr>
              <a:tr h="401950">
                <a:tc>
                  <a:txBody>
                    <a:bodyPr/>
                    <a:lstStyle/>
                    <a:p>
                      <a:r>
                        <a:rPr lang="en-US" sz="1200" dirty="0">
                          <a:solidFill>
                            <a:srgbClr val="512D6D"/>
                          </a:solidFill>
                        </a:rPr>
                        <a:t>Proteomics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Clinical proteome analysis for diagnosis</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3950505824"/>
                  </a:ext>
                </a:extLst>
              </a:tr>
              <a:tr h="401950">
                <a:tc>
                  <a:txBody>
                    <a:bodyPr/>
                    <a:lstStyle/>
                    <a:p>
                      <a:r>
                        <a:rPr lang="en-US" sz="1200" dirty="0">
                          <a:solidFill>
                            <a:srgbClr val="512D6D"/>
                          </a:solidFill>
                        </a:rPr>
                        <a:t>Proteomics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Targeted protein analysis </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4084275094"/>
                  </a:ext>
                </a:extLst>
              </a:tr>
              <a:tr h="401950">
                <a:tc>
                  <a:txBody>
                    <a:bodyPr/>
                    <a:lstStyle/>
                    <a:p>
                      <a:r>
                        <a:rPr lang="en-GB" sz="1200" dirty="0">
                          <a:solidFill>
                            <a:srgbClr val="512D6D"/>
                          </a:solidFill>
                        </a:rPr>
                        <a:t>Multiomics</a:t>
                      </a:r>
                    </a:p>
                  </a:txBody>
                  <a:tcPr>
                    <a:solidFill>
                      <a:srgbClr val="CEB9D8">
                        <a:alpha val="50196"/>
                      </a:srgbClr>
                    </a:solidFill>
                  </a:tcPr>
                </a:tc>
                <a:tc>
                  <a:txBody>
                    <a:bodyPr/>
                    <a:lstStyle/>
                    <a:p>
                      <a:r>
                        <a:rPr lang="en-GB" sz="1200">
                          <a:solidFill>
                            <a:srgbClr val="512D6D"/>
                          </a:solidFill>
                        </a:rPr>
                        <a:t>Diagnosis</a:t>
                      </a:r>
                      <a:endParaRPr lang="en-GB" sz="1200" dirty="0">
                        <a:solidFill>
                          <a:srgbClr val="512D6D"/>
                        </a:solidFill>
                      </a:endParaRPr>
                    </a:p>
                  </a:txBody>
                  <a:tcPr>
                    <a:solidFill>
                      <a:srgbClr val="CEB9D8">
                        <a:alpha val="50196"/>
                      </a:srgbClr>
                    </a:solidFill>
                  </a:tcPr>
                </a:tc>
                <a:tc>
                  <a:txBody>
                    <a:bodyPr/>
                    <a:lstStyle/>
                    <a:p>
                      <a:r>
                        <a:rPr lang="en-US" sz="1200" dirty="0">
                          <a:solidFill>
                            <a:srgbClr val="512D6D"/>
                          </a:solidFill>
                        </a:rPr>
                        <a:t>Primary care </a:t>
                      </a:r>
                      <a:endParaRPr lang="en-GB" dirty="0"/>
                    </a:p>
                  </a:txBody>
                  <a:tcPr>
                    <a:solidFill>
                      <a:srgbClr val="CEB9D8">
                        <a:alpha val="50196"/>
                      </a:srgbClr>
                    </a:solidFill>
                  </a:tcPr>
                </a:tc>
                <a:extLst>
                  <a:ext uri="{0D108BD9-81ED-4DB2-BD59-A6C34878D82A}">
                    <a16:rowId xmlns:a16="http://schemas.microsoft.com/office/drawing/2014/main" val="2678670188"/>
                  </a:ext>
                </a:extLst>
              </a:tr>
              <a:tr h="401950">
                <a:tc>
                  <a:txBody>
                    <a:bodyPr/>
                    <a:lstStyle/>
                    <a:p>
                      <a:r>
                        <a:rPr lang="en-US" sz="1200" dirty="0">
                          <a:solidFill>
                            <a:srgbClr val="512D6D"/>
                          </a:solidFill>
                        </a:rPr>
                        <a:t>Single cell ’omics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Disease diagnosis </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a:t>
                      </a:r>
                      <a:endParaRPr lang="en-GB" dirty="0"/>
                    </a:p>
                  </a:txBody>
                  <a:tcPr>
                    <a:solidFill>
                      <a:srgbClr val="CEB9D8">
                        <a:alpha val="25098"/>
                      </a:srgbClr>
                    </a:solidFill>
                  </a:tcPr>
                </a:tc>
                <a:extLst>
                  <a:ext uri="{0D108BD9-81ED-4DB2-BD59-A6C34878D82A}">
                    <a16:rowId xmlns:a16="http://schemas.microsoft.com/office/drawing/2014/main" val="3212437998"/>
                  </a:ext>
                </a:extLst>
              </a:tr>
              <a:tr h="401950">
                <a:tc>
                  <a:txBody>
                    <a:bodyPr/>
                    <a:lstStyle/>
                    <a:p>
                      <a:r>
                        <a:rPr lang="en-US" sz="1200" dirty="0" err="1">
                          <a:solidFill>
                            <a:srgbClr val="512D6D"/>
                          </a:solidFill>
                        </a:rPr>
                        <a:t>Fluxomics</a:t>
                      </a:r>
                      <a:endParaRPr lang="en-GB" sz="1200" dirty="0">
                        <a:solidFill>
                          <a:srgbClr val="512D6D"/>
                        </a:solidFill>
                      </a:endParaRPr>
                    </a:p>
                  </a:txBody>
                  <a:tcPr>
                    <a:solidFill>
                      <a:srgbClr val="CEB9D8">
                        <a:alpha val="50196"/>
                      </a:srgbClr>
                    </a:solidFill>
                  </a:tcPr>
                </a:tc>
                <a:tc>
                  <a:txBody>
                    <a:bodyPr/>
                    <a:lstStyle/>
                    <a:p>
                      <a:r>
                        <a:rPr lang="en-US" sz="1200">
                          <a:solidFill>
                            <a:srgbClr val="512D6D"/>
                          </a:solidFill>
                        </a:rPr>
                        <a:t>Prevention and diagnosis </a:t>
                      </a:r>
                      <a:endParaRPr lang="en-GB" sz="1200" dirty="0">
                        <a:solidFill>
                          <a:srgbClr val="512D6D"/>
                        </a:solidFill>
                      </a:endParaRPr>
                    </a:p>
                  </a:txBody>
                  <a:tcPr>
                    <a:solidFill>
                      <a:srgbClr val="CEB9D8">
                        <a:alpha val="50196"/>
                      </a:srgbClr>
                    </a:solidFill>
                  </a:tcPr>
                </a:tc>
                <a:tc>
                  <a:txBody>
                    <a:bodyPr/>
                    <a:lstStyle/>
                    <a:p>
                      <a:r>
                        <a:rPr lang="en-US" sz="1200" dirty="0">
                          <a:solidFill>
                            <a:srgbClr val="512D6D"/>
                          </a:solidFill>
                        </a:rPr>
                        <a:t>Primary care </a:t>
                      </a:r>
                      <a:endParaRPr lang="en-GB" dirty="0"/>
                    </a:p>
                  </a:txBody>
                  <a:tcPr>
                    <a:solidFill>
                      <a:srgbClr val="CEB9D8">
                        <a:alpha val="50196"/>
                      </a:srgbClr>
                    </a:solidFill>
                  </a:tcPr>
                </a:tc>
                <a:extLst>
                  <a:ext uri="{0D108BD9-81ED-4DB2-BD59-A6C34878D82A}">
                    <a16:rowId xmlns:a16="http://schemas.microsoft.com/office/drawing/2014/main" val="2028928047"/>
                  </a:ext>
                </a:extLst>
              </a:tr>
              <a:tr h="401950">
                <a:tc>
                  <a:txBody>
                    <a:bodyPr/>
                    <a:lstStyle/>
                    <a:p>
                      <a:r>
                        <a:rPr lang="en-US" sz="1200" dirty="0" err="1">
                          <a:solidFill>
                            <a:srgbClr val="512D6D"/>
                          </a:solidFill>
                        </a:rPr>
                        <a:t>Fragmentomics</a:t>
                      </a:r>
                      <a:endParaRPr lang="en-GB" sz="1200" dirty="0">
                        <a:solidFill>
                          <a:srgbClr val="512D6D"/>
                        </a:solidFill>
                      </a:endParaRPr>
                    </a:p>
                  </a:txBody>
                  <a:tcPr>
                    <a:solidFill>
                      <a:srgbClr val="CEB9D8">
                        <a:alpha val="50196"/>
                      </a:srgbClr>
                    </a:solidFill>
                  </a:tcPr>
                </a:tc>
                <a:tc>
                  <a:txBody>
                    <a:bodyPr/>
                    <a:lstStyle/>
                    <a:p>
                      <a:r>
                        <a:rPr lang="en-US" sz="1200">
                          <a:solidFill>
                            <a:srgbClr val="512D6D"/>
                          </a:solidFill>
                        </a:rPr>
                        <a:t>Early detection of cancer </a:t>
                      </a:r>
                      <a:endParaRPr lang="en-GB" sz="1200" dirty="0">
                        <a:solidFill>
                          <a:srgbClr val="512D6D"/>
                        </a:solidFill>
                      </a:endParaRPr>
                    </a:p>
                  </a:txBody>
                  <a:tcPr>
                    <a:solidFill>
                      <a:srgbClr val="CEB9D8">
                        <a:alpha val="50196"/>
                      </a:srgbClr>
                    </a:solidFill>
                  </a:tcPr>
                </a:tc>
                <a:tc>
                  <a:txBody>
                    <a:bodyPr/>
                    <a:lstStyle/>
                    <a:p>
                      <a:r>
                        <a:rPr lang="en-GB" sz="1200" dirty="0">
                          <a:solidFill>
                            <a:srgbClr val="512D6D"/>
                          </a:solidFill>
                        </a:rPr>
                        <a:t>Primary care</a:t>
                      </a:r>
                      <a:endParaRPr lang="en-GB" dirty="0"/>
                    </a:p>
                  </a:txBody>
                  <a:tcPr>
                    <a:solidFill>
                      <a:srgbClr val="CEB9D8">
                        <a:alpha val="50196"/>
                      </a:srgbClr>
                    </a:solidFill>
                  </a:tcPr>
                </a:tc>
                <a:extLst>
                  <a:ext uri="{0D108BD9-81ED-4DB2-BD59-A6C34878D82A}">
                    <a16:rowId xmlns:a16="http://schemas.microsoft.com/office/drawing/2014/main" val="818509412"/>
                  </a:ext>
                </a:extLst>
              </a:tr>
              <a:tr h="401950">
                <a:tc>
                  <a:txBody>
                    <a:bodyPr/>
                    <a:lstStyle/>
                    <a:p>
                      <a:r>
                        <a:rPr lang="en-US" sz="1200" dirty="0">
                          <a:solidFill>
                            <a:srgbClr val="512D6D"/>
                          </a:solidFill>
                        </a:rPr>
                        <a:t>Pathogen genomics</a:t>
                      </a:r>
                      <a:endParaRPr lang="en-GB" sz="1200" dirty="0">
                        <a:solidFill>
                          <a:srgbClr val="512D6D"/>
                        </a:solidFill>
                      </a:endParaRPr>
                    </a:p>
                  </a:txBody>
                  <a:tcPr>
                    <a:solidFill>
                      <a:srgbClr val="CEB9D8">
                        <a:alpha val="25098"/>
                      </a:srgbClr>
                    </a:solidFill>
                  </a:tcPr>
                </a:tc>
                <a:tc>
                  <a:txBody>
                    <a:bodyPr/>
                    <a:lstStyle/>
                    <a:p>
                      <a:r>
                        <a:rPr lang="en-US" sz="1200">
                          <a:solidFill>
                            <a:srgbClr val="512D6D"/>
                          </a:solidFill>
                        </a:rPr>
                        <a:t>Disease diagnosis and outbreak management </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public health</a:t>
                      </a:r>
                      <a:endParaRPr lang="en-GB" dirty="0"/>
                    </a:p>
                  </a:txBody>
                  <a:tcPr>
                    <a:solidFill>
                      <a:srgbClr val="CEB9D8">
                        <a:alpha val="25098"/>
                      </a:srgbClr>
                    </a:solidFill>
                  </a:tcPr>
                </a:tc>
                <a:extLst>
                  <a:ext uri="{0D108BD9-81ED-4DB2-BD59-A6C34878D82A}">
                    <a16:rowId xmlns:a16="http://schemas.microsoft.com/office/drawing/2014/main" val="2312319950"/>
                  </a:ext>
                </a:extLst>
              </a:tr>
              <a:tr h="401950">
                <a:tc>
                  <a:txBody>
                    <a:bodyPr/>
                    <a:lstStyle/>
                    <a:p>
                      <a:r>
                        <a:rPr lang="en-US" sz="1200" dirty="0">
                          <a:solidFill>
                            <a:srgbClr val="512D6D"/>
                          </a:solidFill>
                        </a:rPr>
                        <a:t>Microbiome analysis</a:t>
                      </a:r>
                      <a:endParaRPr lang="en-GB" sz="1200" dirty="0">
                        <a:solidFill>
                          <a:srgbClr val="512D6D"/>
                        </a:solidFill>
                      </a:endParaRPr>
                    </a:p>
                  </a:txBody>
                  <a:tcPr>
                    <a:solidFill>
                      <a:srgbClr val="CEB9D8">
                        <a:alpha val="50196"/>
                      </a:srgbClr>
                    </a:solidFill>
                  </a:tcPr>
                </a:tc>
                <a:tc>
                  <a:txBody>
                    <a:bodyPr/>
                    <a:lstStyle/>
                    <a:p>
                      <a:r>
                        <a:rPr lang="en-US" sz="1200" dirty="0">
                          <a:solidFill>
                            <a:srgbClr val="512D6D"/>
                          </a:solidFill>
                        </a:rPr>
                        <a:t>early detection and prevention</a:t>
                      </a:r>
                      <a:endParaRPr lang="en-GB" sz="1200" dirty="0">
                        <a:solidFill>
                          <a:srgbClr val="512D6D"/>
                        </a:solidFill>
                      </a:endParaRPr>
                    </a:p>
                  </a:txBody>
                  <a:tcPr>
                    <a:solidFill>
                      <a:srgbClr val="CEB9D8">
                        <a:alpha val="50196"/>
                      </a:srgbClr>
                    </a:solidFill>
                  </a:tcPr>
                </a:tc>
                <a:tc>
                  <a:txBody>
                    <a:bodyPr/>
                    <a:lstStyle/>
                    <a:p>
                      <a:r>
                        <a:rPr lang="en-GB" sz="1200" dirty="0">
                          <a:solidFill>
                            <a:srgbClr val="512D6D"/>
                          </a:solidFill>
                        </a:rPr>
                        <a:t>Primary care</a:t>
                      </a:r>
                      <a:endParaRPr lang="en-GB" dirty="0"/>
                    </a:p>
                  </a:txBody>
                  <a:tcPr>
                    <a:solidFill>
                      <a:srgbClr val="CEB9D8">
                        <a:alpha val="50196"/>
                      </a:srgbClr>
                    </a:solidFill>
                  </a:tcPr>
                </a:tc>
                <a:extLst>
                  <a:ext uri="{0D108BD9-81ED-4DB2-BD59-A6C34878D82A}">
                    <a16:rowId xmlns:a16="http://schemas.microsoft.com/office/drawing/2014/main" val="1084686072"/>
                  </a:ext>
                </a:extLst>
              </a:tr>
              <a:tr h="401950">
                <a:tc>
                  <a:txBody>
                    <a:bodyPr/>
                    <a:lstStyle/>
                    <a:p>
                      <a:r>
                        <a:rPr lang="en-US" sz="1200" dirty="0" err="1">
                          <a:solidFill>
                            <a:srgbClr val="512D6D"/>
                          </a:solidFill>
                        </a:rPr>
                        <a:t>ctDNA</a:t>
                      </a:r>
                      <a:r>
                        <a:rPr lang="en-US" sz="1200" dirty="0">
                          <a:solidFill>
                            <a:srgbClr val="512D6D"/>
                          </a:solidFill>
                        </a:rPr>
                        <a:t> (liquid biopsy)</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early detection or screening </a:t>
                      </a:r>
                      <a:endParaRPr lang="en-GB" sz="1200" dirty="0">
                        <a:solidFill>
                          <a:srgbClr val="512D6D"/>
                        </a:solidFill>
                      </a:endParaRPr>
                    </a:p>
                  </a:txBody>
                  <a:tcPr>
                    <a:solidFill>
                      <a:srgbClr val="CEB9D8">
                        <a:alpha val="25098"/>
                      </a:srgbClr>
                    </a:solidFill>
                  </a:tcPr>
                </a:tc>
                <a:tc>
                  <a:txBody>
                    <a:bodyPr/>
                    <a:lstStyle/>
                    <a:p>
                      <a:r>
                        <a:rPr lang="en-US" sz="1200" dirty="0">
                          <a:solidFill>
                            <a:srgbClr val="512D6D"/>
                          </a:solidFill>
                        </a:rPr>
                        <a:t>Primary care, public health</a:t>
                      </a:r>
                      <a:endParaRPr lang="en-GB" dirty="0"/>
                    </a:p>
                  </a:txBody>
                  <a:tcPr>
                    <a:solidFill>
                      <a:srgbClr val="CEB9D8">
                        <a:alpha val="25098"/>
                      </a:srgbClr>
                    </a:solidFill>
                  </a:tcPr>
                </a:tc>
                <a:extLst>
                  <a:ext uri="{0D108BD9-81ED-4DB2-BD59-A6C34878D82A}">
                    <a16:rowId xmlns:a16="http://schemas.microsoft.com/office/drawing/2014/main" val="3224692199"/>
                  </a:ext>
                </a:extLst>
              </a:tr>
            </a:tbl>
          </a:graphicData>
        </a:graphic>
      </p:graphicFrame>
      <p:graphicFrame>
        <p:nvGraphicFramePr>
          <p:cNvPr id="8" name="Table 7">
            <a:extLst>
              <a:ext uri="{FF2B5EF4-FFF2-40B4-BE49-F238E27FC236}">
                <a16:creationId xmlns:a16="http://schemas.microsoft.com/office/drawing/2014/main" id="{AB27413E-D1E9-1299-F527-BF27A0B74774}"/>
              </a:ext>
            </a:extLst>
          </p:cNvPr>
          <p:cNvGraphicFramePr>
            <a:graphicFrameLocks noGrp="1"/>
          </p:cNvGraphicFramePr>
          <p:nvPr>
            <p:extLst>
              <p:ext uri="{D42A27DB-BD31-4B8C-83A1-F6EECF244321}">
                <p14:modId xmlns:p14="http://schemas.microsoft.com/office/powerpoint/2010/main" val="2879055363"/>
              </p:ext>
            </p:extLst>
          </p:nvPr>
        </p:nvGraphicFramePr>
        <p:xfrm>
          <a:off x="244537" y="5824083"/>
          <a:ext cx="5771076" cy="859150"/>
        </p:xfrm>
        <a:graphic>
          <a:graphicData uri="http://schemas.openxmlformats.org/drawingml/2006/table">
            <a:tbl>
              <a:tblPr firstRow="1" bandRow="1">
                <a:tableStyleId>{5C22544A-7EE6-4342-B048-85BDC9FD1C3A}</a:tableStyleId>
              </a:tblPr>
              <a:tblGrid>
                <a:gridCol w="1508063">
                  <a:extLst>
                    <a:ext uri="{9D8B030D-6E8A-4147-A177-3AD203B41FA5}">
                      <a16:colId xmlns:a16="http://schemas.microsoft.com/office/drawing/2014/main" val="1468927034"/>
                    </a:ext>
                  </a:extLst>
                </a:gridCol>
                <a:gridCol w="2247900">
                  <a:extLst>
                    <a:ext uri="{9D8B030D-6E8A-4147-A177-3AD203B41FA5}">
                      <a16:colId xmlns:a16="http://schemas.microsoft.com/office/drawing/2014/main" val="2125513487"/>
                    </a:ext>
                  </a:extLst>
                </a:gridCol>
                <a:gridCol w="2015113">
                  <a:extLst>
                    <a:ext uri="{9D8B030D-6E8A-4147-A177-3AD203B41FA5}">
                      <a16:colId xmlns:a16="http://schemas.microsoft.com/office/drawing/2014/main" val="879549128"/>
                    </a:ext>
                  </a:extLst>
                </a:gridCol>
              </a:tblGrid>
              <a:tr h="401950">
                <a:tc gridSpan="3">
                  <a:txBody>
                    <a:bodyPr/>
                    <a:lstStyle/>
                    <a:p>
                      <a:r>
                        <a:rPr lang="en-GB" sz="1200" b="1" dirty="0">
                          <a:solidFill>
                            <a:schemeClr val="bg1"/>
                          </a:solidFill>
                        </a:rPr>
                        <a:t>Risk assessment and stratification</a:t>
                      </a:r>
                    </a:p>
                  </a:txBody>
                  <a:tcPr>
                    <a:solidFill>
                      <a:srgbClr val="512D6D">
                        <a:alpha val="50196"/>
                      </a:srgbClr>
                    </a:solidFill>
                  </a:tcPr>
                </a:tc>
                <a:tc hMerge="1">
                  <a:txBody>
                    <a:bodyPr/>
                    <a:lstStyle/>
                    <a:p>
                      <a:endParaRPr lang="en-GB" sz="1200" b="0" dirty="0">
                        <a:solidFill>
                          <a:srgbClr val="512D6D"/>
                        </a:solidFill>
                      </a:endParaRPr>
                    </a:p>
                  </a:txBody>
                  <a:tcPr>
                    <a:solidFill>
                      <a:srgbClr val="CEB9D8">
                        <a:alpha val="25098"/>
                      </a:srgbClr>
                    </a:solidFill>
                  </a:tcPr>
                </a:tc>
                <a:tc hMerge="1">
                  <a:txBody>
                    <a:bodyPr/>
                    <a:lstStyle/>
                    <a:p>
                      <a:endParaRPr lang="en-GB" sz="1200" b="0" dirty="0">
                        <a:solidFill>
                          <a:srgbClr val="512D6D"/>
                        </a:solidFill>
                      </a:endParaRPr>
                    </a:p>
                  </a:txBody>
                  <a:tcPr>
                    <a:solidFill>
                      <a:srgbClr val="CEB9D8">
                        <a:alpha val="25098"/>
                      </a:srgbClr>
                    </a:solidFill>
                  </a:tcPr>
                </a:tc>
                <a:extLst>
                  <a:ext uri="{0D108BD9-81ED-4DB2-BD59-A6C34878D82A}">
                    <a16:rowId xmlns:a16="http://schemas.microsoft.com/office/drawing/2014/main" val="907993189"/>
                  </a:ext>
                </a:extLst>
              </a:tr>
              <a:tr h="401950">
                <a:tc>
                  <a:txBody>
                    <a:bodyPr/>
                    <a:lstStyle/>
                    <a:p>
                      <a:r>
                        <a:rPr lang="en-US" sz="1200" b="0" dirty="0">
                          <a:solidFill>
                            <a:srgbClr val="512D6D"/>
                          </a:solidFill>
                        </a:rPr>
                        <a:t>Polygenic scores</a:t>
                      </a:r>
                      <a:endParaRPr lang="en-GB" sz="1200" b="0" dirty="0">
                        <a:solidFill>
                          <a:srgbClr val="512D6D"/>
                        </a:solidFill>
                      </a:endParaRPr>
                    </a:p>
                  </a:txBody>
                  <a:tcPr>
                    <a:solidFill>
                      <a:srgbClr val="CEB9D8">
                        <a:alpha val="25098"/>
                      </a:srgbClr>
                    </a:solidFill>
                  </a:tcPr>
                </a:tc>
                <a:tc>
                  <a:txBody>
                    <a:bodyPr/>
                    <a:lstStyle/>
                    <a:p>
                      <a:r>
                        <a:rPr lang="en-US" sz="1200" b="0" dirty="0">
                          <a:solidFill>
                            <a:srgbClr val="512D6D"/>
                          </a:solidFill>
                        </a:rPr>
                        <a:t>Polygenic scores (PGS) Informing disease screening programmes</a:t>
                      </a:r>
                      <a:endParaRPr lang="en-GB" sz="1200" b="0" dirty="0">
                        <a:solidFill>
                          <a:srgbClr val="512D6D"/>
                        </a:solidFill>
                      </a:endParaRPr>
                    </a:p>
                  </a:txBody>
                  <a:tcPr>
                    <a:solidFill>
                      <a:srgbClr val="CEB9D8">
                        <a:alpha val="25098"/>
                      </a:srgbClr>
                    </a:solidFill>
                  </a:tcPr>
                </a:tc>
                <a:tc>
                  <a:txBody>
                    <a:bodyPr/>
                    <a:lstStyle/>
                    <a:p>
                      <a:r>
                        <a:rPr lang="en-US" sz="1200" b="0" dirty="0">
                          <a:solidFill>
                            <a:srgbClr val="512D6D"/>
                          </a:solidFill>
                        </a:rPr>
                        <a:t>Primary prevention within secondary care/ public health</a:t>
                      </a:r>
                      <a:endParaRPr lang="en-GB" sz="1200" b="0" dirty="0">
                        <a:solidFill>
                          <a:srgbClr val="512D6D"/>
                        </a:solidFill>
                      </a:endParaRPr>
                    </a:p>
                  </a:txBody>
                  <a:tcPr>
                    <a:solidFill>
                      <a:srgbClr val="CEB9D8">
                        <a:alpha val="25098"/>
                      </a:srgbClr>
                    </a:solidFill>
                  </a:tcPr>
                </a:tc>
                <a:extLst>
                  <a:ext uri="{0D108BD9-81ED-4DB2-BD59-A6C34878D82A}">
                    <a16:rowId xmlns:a16="http://schemas.microsoft.com/office/drawing/2014/main" val="3269095692"/>
                  </a:ext>
                </a:extLst>
              </a:tr>
            </a:tbl>
          </a:graphicData>
        </a:graphic>
      </p:graphicFrame>
    </p:spTree>
    <p:extLst>
      <p:ext uri="{BB962C8B-B14F-4D97-AF65-F5344CB8AC3E}">
        <p14:creationId xmlns:p14="http://schemas.microsoft.com/office/powerpoint/2010/main" val="9474457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A27E-E99F-0086-3813-17CD73FE8105}"/>
              </a:ext>
            </a:extLst>
          </p:cNvPr>
          <p:cNvSpPr>
            <a:spLocks noGrp="1"/>
          </p:cNvSpPr>
          <p:nvPr>
            <p:ph type="title"/>
          </p:nvPr>
        </p:nvSpPr>
        <p:spPr/>
        <p:txBody>
          <a:bodyPr/>
          <a:lstStyle/>
          <a:p>
            <a:r>
              <a:rPr lang="en-GB" dirty="0"/>
              <a:t>Multiomics</a:t>
            </a:r>
          </a:p>
        </p:txBody>
      </p:sp>
      <p:sp>
        <p:nvSpPr>
          <p:cNvPr id="5" name="TextBox 4">
            <a:extLst>
              <a:ext uri="{FF2B5EF4-FFF2-40B4-BE49-F238E27FC236}">
                <a16:creationId xmlns:a16="http://schemas.microsoft.com/office/drawing/2014/main" id="{FC727B84-ED1F-8394-2D1C-7A855C184AF9}"/>
              </a:ext>
            </a:extLst>
          </p:cNvPr>
          <p:cNvSpPr txBox="1"/>
          <p:nvPr/>
        </p:nvSpPr>
        <p:spPr>
          <a:xfrm>
            <a:off x="643745" y="6573741"/>
            <a:ext cx="9167495" cy="246221"/>
          </a:xfrm>
          <a:prstGeom prst="rect">
            <a:avLst/>
          </a:prstGeom>
          <a:noFill/>
        </p:spPr>
        <p:txBody>
          <a:bodyPr wrap="square" rtlCol="0">
            <a:spAutoFit/>
          </a:bodyPr>
          <a:lstStyle/>
          <a:p>
            <a:r>
              <a:rPr lang="en-US" sz="1000" dirty="0">
                <a:solidFill>
                  <a:srgbClr val="512D6D"/>
                </a:solidFill>
              </a:rPr>
              <a:t>* Timeframe/ stage of development / readiness for adoption: Now (0-2 years); near (2-5 years); visionary (5+years)</a:t>
            </a:r>
            <a:endParaRPr lang="en-GB" sz="1000" dirty="0">
              <a:solidFill>
                <a:srgbClr val="512D6D"/>
              </a:solidFill>
            </a:endParaRPr>
          </a:p>
        </p:txBody>
      </p:sp>
      <p:graphicFrame>
        <p:nvGraphicFramePr>
          <p:cNvPr id="8" name="Table 8">
            <a:extLst>
              <a:ext uri="{FF2B5EF4-FFF2-40B4-BE49-F238E27FC236}">
                <a16:creationId xmlns:a16="http://schemas.microsoft.com/office/drawing/2014/main" id="{FD8F98B0-2874-DA94-1611-1AAFFCD3AC65}"/>
              </a:ext>
            </a:extLst>
          </p:cNvPr>
          <p:cNvGraphicFramePr>
            <a:graphicFrameLocks noGrp="1"/>
          </p:cNvGraphicFramePr>
          <p:nvPr>
            <p:extLst>
              <p:ext uri="{D42A27DB-BD31-4B8C-83A1-F6EECF244321}">
                <p14:modId xmlns:p14="http://schemas.microsoft.com/office/powerpoint/2010/main" val="386926456"/>
              </p:ext>
            </p:extLst>
          </p:nvPr>
        </p:nvGraphicFramePr>
        <p:xfrm>
          <a:off x="643744" y="1491784"/>
          <a:ext cx="10665940" cy="5029200"/>
        </p:xfrm>
        <a:graphic>
          <a:graphicData uri="http://schemas.openxmlformats.org/drawingml/2006/table">
            <a:tbl>
              <a:tblPr firstRow="1" bandRow="1">
                <a:tableStyleId>{5C22544A-7EE6-4342-B048-85BDC9FD1C3A}</a:tableStyleId>
              </a:tblPr>
              <a:tblGrid>
                <a:gridCol w="5332970">
                  <a:extLst>
                    <a:ext uri="{9D8B030D-6E8A-4147-A177-3AD203B41FA5}">
                      <a16:colId xmlns:a16="http://schemas.microsoft.com/office/drawing/2014/main" val="3504387423"/>
                    </a:ext>
                  </a:extLst>
                </a:gridCol>
                <a:gridCol w="5332970">
                  <a:extLst>
                    <a:ext uri="{9D8B030D-6E8A-4147-A177-3AD203B41FA5}">
                      <a16:colId xmlns:a16="http://schemas.microsoft.com/office/drawing/2014/main" val="2054173209"/>
                    </a:ext>
                  </a:extLst>
                </a:gridCol>
              </a:tblGrid>
              <a:tr h="622024">
                <a:tc>
                  <a:txBody>
                    <a:bodyPr/>
                    <a:lstStyle/>
                    <a:p>
                      <a:pPr marL="285750" indent="-285750">
                        <a:buClr>
                          <a:srgbClr val="CEB9D8"/>
                        </a:buClr>
                        <a:buFont typeface="Wingdings" panose="05000000000000000000" pitchFamily="2" charset="2"/>
                        <a:buChar char="§"/>
                      </a:pPr>
                      <a:r>
                        <a:rPr lang="en-US" b="0" i="1" dirty="0">
                          <a:solidFill>
                            <a:srgbClr val="512D6D"/>
                          </a:solidFill>
                        </a:rPr>
                        <a:t>use case</a:t>
                      </a:r>
                    </a:p>
                    <a:p>
                      <a:r>
                        <a:rPr lang="en-GB" sz="1800" b="0" i="0" kern="1200" dirty="0">
                          <a:solidFill>
                            <a:srgbClr val="512D6D"/>
                          </a:solidFill>
                          <a:latin typeface="+mn-lt"/>
                          <a:ea typeface="+mn-ea"/>
                          <a:cs typeface="+mn-cs"/>
                        </a:rPr>
                        <a:t>Diagnosis</a:t>
                      </a:r>
                    </a:p>
                  </a:txBody>
                  <a:tcPr>
                    <a:solidFill>
                      <a:srgbClr val="CEB9D8">
                        <a:alpha val="25098"/>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Timeframe</a:t>
                      </a:r>
                    </a:p>
                    <a:p>
                      <a:pPr marL="0" marR="0" lvl="0" indent="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None/>
                        <a:tabLst/>
                        <a:defRPr/>
                      </a:pPr>
                      <a:r>
                        <a:rPr lang="en-US" sz="1800" b="0" i="0" kern="1200" dirty="0">
                          <a:solidFill>
                            <a:srgbClr val="512D6D"/>
                          </a:solidFill>
                          <a:latin typeface="+mn-lt"/>
                          <a:ea typeface="+mn-ea"/>
                          <a:cs typeface="+mn-cs"/>
                        </a:rPr>
                        <a:t>Visionary</a:t>
                      </a:r>
                    </a:p>
                  </a:txBody>
                  <a:tcPr>
                    <a:solidFill>
                      <a:srgbClr val="CEB9D8">
                        <a:alpha val="25098"/>
                      </a:srgbClr>
                    </a:solidFill>
                  </a:tcPr>
                </a:tc>
                <a:extLst>
                  <a:ext uri="{0D108BD9-81ED-4DB2-BD59-A6C34878D82A}">
                    <a16:rowId xmlns:a16="http://schemas.microsoft.com/office/drawing/2014/main" val="2631108900"/>
                  </a:ext>
                </a:extLst>
              </a:tr>
              <a:tr h="178463">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healthcare setting </a:t>
                      </a:r>
                    </a:p>
                    <a:p>
                      <a:r>
                        <a:rPr lang="en-US" sz="1800" b="0" i="0" u="none" strike="noStrike" kern="1200" baseline="0" dirty="0">
                          <a:solidFill>
                            <a:srgbClr val="512D6D"/>
                          </a:solidFill>
                          <a:latin typeface="+mn-lt"/>
                          <a:ea typeface="+mn-ea"/>
                          <a:cs typeface="+mn-cs"/>
                        </a:rPr>
                        <a:t>Primary care</a:t>
                      </a:r>
                    </a:p>
                  </a:txBody>
                  <a:tcPr>
                    <a:solidFill>
                      <a:srgbClr val="CEB9D8">
                        <a:alpha val="50196"/>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population affected </a:t>
                      </a:r>
                    </a:p>
                    <a:p>
                      <a:pPr marL="0" marR="0" lvl="0" indent="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None/>
                        <a:tabLst/>
                        <a:defRPr/>
                      </a:pPr>
                      <a:r>
                        <a:rPr lang="en-US" sz="1800" b="0" i="0" kern="1200" dirty="0">
                          <a:solidFill>
                            <a:srgbClr val="512D6D"/>
                          </a:solidFill>
                          <a:latin typeface="+mn-lt"/>
                          <a:ea typeface="+mn-ea"/>
                          <a:cs typeface="+mn-cs"/>
                        </a:rPr>
                        <a:t>All populations at risk</a:t>
                      </a:r>
                    </a:p>
                  </a:txBody>
                  <a:tcPr>
                    <a:solidFill>
                      <a:srgbClr val="CEB9D8">
                        <a:alpha val="50196"/>
                      </a:srgbClr>
                    </a:solidFill>
                  </a:tcPr>
                </a:tc>
                <a:extLst>
                  <a:ext uri="{0D108BD9-81ED-4DB2-BD59-A6C34878D82A}">
                    <a16:rowId xmlns:a16="http://schemas.microsoft.com/office/drawing/2014/main" val="2501751382"/>
                  </a:ext>
                </a:extLst>
              </a:tr>
              <a:tr h="1167096">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description</a:t>
                      </a:r>
                    </a:p>
                    <a:p>
                      <a:r>
                        <a:rPr lang="en-US" sz="1800" b="0" i="0" u="none" strike="noStrike" kern="1200" baseline="0" dirty="0">
                          <a:solidFill>
                            <a:srgbClr val="512D6D"/>
                          </a:solidFill>
                          <a:latin typeface="+mn-lt"/>
                          <a:ea typeface="+mn-ea"/>
                          <a:cs typeface="+mn-cs"/>
                        </a:rPr>
                        <a:t>Provides comprehensive analysis of an individual’s physiological state by combining data from multiple ’</a:t>
                      </a:r>
                      <a:r>
                        <a:rPr lang="en-US" sz="1800" b="0" i="0" u="none" strike="noStrike" kern="1200" baseline="0" dirty="0" err="1">
                          <a:solidFill>
                            <a:srgbClr val="512D6D"/>
                          </a:solidFill>
                          <a:latin typeface="+mn-lt"/>
                          <a:ea typeface="+mn-ea"/>
                          <a:cs typeface="+mn-cs"/>
                        </a:rPr>
                        <a:t>omic</a:t>
                      </a:r>
                      <a:r>
                        <a:rPr lang="en-US" sz="1800" b="0" i="0" u="none" strike="noStrike" kern="1200" baseline="0" dirty="0">
                          <a:solidFill>
                            <a:srgbClr val="512D6D"/>
                          </a:solidFill>
                          <a:latin typeface="+mn-lt"/>
                          <a:ea typeface="+mn-ea"/>
                          <a:cs typeface="+mn-cs"/>
                        </a:rPr>
                        <a:t> technologies for faster and more precise diagnosis. ‘</a:t>
                      </a:r>
                      <a:r>
                        <a:rPr lang="en-US" sz="1800" b="0" i="0" u="none" strike="noStrike" kern="1200" baseline="0" dirty="0" err="1">
                          <a:solidFill>
                            <a:srgbClr val="512D6D"/>
                          </a:solidFill>
                          <a:latin typeface="+mn-lt"/>
                          <a:ea typeface="+mn-ea"/>
                          <a:cs typeface="+mn-cs"/>
                        </a:rPr>
                        <a:t>Proteogenomics</a:t>
                      </a:r>
                      <a:r>
                        <a:rPr lang="en-US" sz="1800" b="0" i="0" u="none" strike="noStrike" kern="1200" baseline="0" dirty="0">
                          <a:solidFill>
                            <a:srgbClr val="512D6D"/>
                          </a:solidFill>
                          <a:latin typeface="+mn-lt"/>
                          <a:ea typeface="+mn-ea"/>
                          <a:cs typeface="+mn-cs"/>
                        </a:rPr>
                        <a:t>’ combines genomic and proteomic analysis to improve understanding of the molecular mechanisms. WGS and whole transcriptome analysis could identify a larger number of actionable variants for diagnosis.  Combining ’</a:t>
                      </a:r>
                      <a:r>
                        <a:rPr lang="en-US" sz="1800" b="0" i="0" u="none" strike="noStrike" kern="1200" baseline="0" dirty="0" err="1">
                          <a:solidFill>
                            <a:srgbClr val="512D6D"/>
                          </a:solidFill>
                          <a:latin typeface="+mn-lt"/>
                          <a:ea typeface="+mn-ea"/>
                          <a:cs typeface="+mn-cs"/>
                        </a:rPr>
                        <a:t>omic</a:t>
                      </a:r>
                      <a:r>
                        <a:rPr lang="en-US" sz="1800" b="0" i="0" u="none" strike="noStrike" kern="1200" baseline="0" dirty="0">
                          <a:solidFill>
                            <a:srgbClr val="512D6D"/>
                          </a:solidFill>
                          <a:latin typeface="+mn-lt"/>
                          <a:ea typeface="+mn-ea"/>
                          <a:cs typeface="+mn-cs"/>
                        </a:rPr>
                        <a:t> data with health records could help to link physiological phenotypes with molecular mechanisms. </a:t>
                      </a:r>
                    </a:p>
                    <a:p>
                      <a:r>
                        <a:rPr lang="en-US" sz="1800" b="0" i="0" u="none" strike="noStrike" kern="1200" baseline="0" dirty="0">
                          <a:solidFill>
                            <a:srgbClr val="512D6D"/>
                          </a:solidFill>
                          <a:latin typeface="+mn-lt"/>
                          <a:ea typeface="+mn-ea"/>
                          <a:cs typeface="+mn-cs"/>
                        </a:rPr>
                        <a:t>Liquid biopsy RNA-based tests are beginning to emerge and companies are developing AI diagnostics support tools.   ML has been used in research to combine pathogen, airway microbiome and host response for accurate LRTI diagnosis in critically ill patients.</a:t>
                      </a:r>
                    </a:p>
                  </a:txBody>
                  <a:tcPr>
                    <a:solidFill>
                      <a:srgbClr val="CEB9D8">
                        <a:alpha val="25098"/>
                      </a:srgbClr>
                    </a:solidFill>
                  </a:tcPr>
                </a:tc>
                <a:tc hMerge="1">
                  <a:txBody>
                    <a:bodyPr/>
                    <a:lstStyle/>
                    <a:p>
                      <a:endParaRPr lang="en-GB" dirty="0"/>
                    </a:p>
                  </a:txBody>
                  <a:tcPr/>
                </a:tc>
                <a:extLst>
                  <a:ext uri="{0D108BD9-81ED-4DB2-BD59-A6C34878D82A}">
                    <a16:rowId xmlns:a16="http://schemas.microsoft.com/office/drawing/2014/main" val="1033732696"/>
                  </a:ext>
                </a:extLst>
              </a:tr>
              <a:tr h="800581">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anticipated impacts</a:t>
                      </a:r>
                      <a:endParaRPr lang="en-GB" sz="1800" b="0" i="1" kern="1200" dirty="0">
                        <a:solidFill>
                          <a:srgbClr val="512D6D"/>
                        </a:solidFill>
                        <a:latin typeface="+mn-lt"/>
                        <a:ea typeface="+mn-ea"/>
                        <a:cs typeface="+mn-cs"/>
                      </a:endParaRPr>
                    </a:p>
                    <a:p>
                      <a:r>
                        <a:rPr lang="en-US" sz="1800" b="0" i="0" u="none" strike="noStrike" kern="1200" baseline="0" dirty="0">
                          <a:solidFill>
                            <a:srgbClr val="512D6D"/>
                          </a:solidFill>
                          <a:latin typeface="+mn-lt"/>
                          <a:ea typeface="+mn-ea"/>
                          <a:cs typeface="+mn-cs"/>
                        </a:rPr>
                        <a:t>Incremental: Liquid biopsy RNA tests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512D6D"/>
                          </a:solidFill>
                          <a:latin typeface="+mn-lt"/>
                          <a:ea typeface="+mn-ea"/>
                          <a:cs typeface="+mn-cs"/>
                        </a:rPr>
                        <a:t>Potentially  transformative: advancing personalised medicine for multifactorial diseases (e.g. host and pathogen genomics) but capacity to generate ’omics data currently outstripping ability to manage, </a:t>
                      </a:r>
                      <a:r>
                        <a:rPr lang="en-US" sz="1800" b="0" i="0" u="none" strike="noStrike" kern="1200" baseline="0" dirty="0" err="1">
                          <a:solidFill>
                            <a:srgbClr val="512D6D"/>
                          </a:solidFill>
                          <a:latin typeface="+mn-lt"/>
                          <a:ea typeface="+mn-ea"/>
                          <a:cs typeface="+mn-cs"/>
                        </a:rPr>
                        <a:t>analyse</a:t>
                      </a:r>
                      <a:r>
                        <a:rPr lang="en-US" sz="1800" b="0" i="0" u="none" strike="noStrike" kern="1200" baseline="0" dirty="0">
                          <a:solidFill>
                            <a:srgbClr val="512D6D"/>
                          </a:solidFill>
                          <a:latin typeface="+mn-lt"/>
                          <a:ea typeface="+mn-ea"/>
                          <a:cs typeface="+mn-cs"/>
                        </a:rPr>
                        <a:t>, and interpret it. </a:t>
                      </a:r>
                    </a:p>
                  </a:txBody>
                  <a:tcPr>
                    <a:solidFill>
                      <a:srgbClr val="CEB9D8">
                        <a:alpha val="50196"/>
                      </a:srgbClr>
                    </a:solidFill>
                  </a:tcPr>
                </a:tc>
                <a:tc hMerge="1">
                  <a:txBody>
                    <a:bodyPr/>
                    <a:lstStyle/>
                    <a:p>
                      <a:endParaRPr lang="en-GB" dirty="0"/>
                    </a:p>
                  </a:txBody>
                  <a:tcPr/>
                </a:tc>
                <a:extLst>
                  <a:ext uri="{0D108BD9-81ED-4DB2-BD59-A6C34878D82A}">
                    <a16:rowId xmlns:a16="http://schemas.microsoft.com/office/drawing/2014/main" val="3298611031"/>
                  </a:ext>
                </a:extLst>
              </a:tr>
            </a:tbl>
          </a:graphicData>
        </a:graphic>
      </p:graphicFrame>
    </p:spTree>
    <p:extLst>
      <p:ext uri="{BB962C8B-B14F-4D97-AF65-F5344CB8AC3E}">
        <p14:creationId xmlns:p14="http://schemas.microsoft.com/office/powerpoint/2010/main" val="313214569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A27E-E99F-0086-3813-17CD73FE8105}"/>
              </a:ext>
            </a:extLst>
          </p:cNvPr>
          <p:cNvSpPr>
            <a:spLocks noGrp="1"/>
          </p:cNvSpPr>
          <p:nvPr>
            <p:ph type="title"/>
          </p:nvPr>
        </p:nvSpPr>
        <p:spPr/>
        <p:txBody>
          <a:bodyPr/>
          <a:lstStyle/>
          <a:p>
            <a:r>
              <a:rPr lang="en-GB" dirty="0" err="1"/>
              <a:t>Fluxomics</a:t>
            </a:r>
            <a:endParaRPr lang="en-GB" dirty="0"/>
          </a:p>
        </p:txBody>
      </p:sp>
      <p:sp>
        <p:nvSpPr>
          <p:cNvPr id="5" name="TextBox 4">
            <a:extLst>
              <a:ext uri="{FF2B5EF4-FFF2-40B4-BE49-F238E27FC236}">
                <a16:creationId xmlns:a16="http://schemas.microsoft.com/office/drawing/2014/main" id="{FC727B84-ED1F-8394-2D1C-7A855C184AF9}"/>
              </a:ext>
            </a:extLst>
          </p:cNvPr>
          <p:cNvSpPr txBox="1"/>
          <p:nvPr/>
        </p:nvSpPr>
        <p:spPr>
          <a:xfrm>
            <a:off x="643745" y="6573741"/>
            <a:ext cx="9167495" cy="246221"/>
          </a:xfrm>
          <a:prstGeom prst="rect">
            <a:avLst/>
          </a:prstGeom>
          <a:noFill/>
        </p:spPr>
        <p:txBody>
          <a:bodyPr wrap="square" rtlCol="0">
            <a:spAutoFit/>
          </a:bodyPr>
          <a:lstStyle/>
          <a:p>
            <a:r>
              <a:rPr lang="en-US" sz="1000" dirty="0">
                <a:solidFill>
                  <a:srgbClr val="512D6D"/>
                </a:solidFill>
              </a:rPr>
              <a:t>* Timeframe/ stage of development / readiness for adoption: Now (0-2 years); near (2-5 years); visionary (5+years)</a:t>
            </a:r>
            <a:endParaRPr lang="en-GB" sz="1000" dirty="0">
              <a:solidFill>
                <a:srgbClr val="512D6D"/>
              </a:solidFill>
            </a:endParaRPr>
          </a:p>
        </p:txBody>
      </p:sp>
      <p:graphicFrame>
        <p:nvGraphicFramePr>
          <p:cNvPr id="8" name="Table 8">
            <a:extLst>
              <a:ext uri="{FF2B5EF4-FFF2-40B4-BE49-F238E27FC236}">
                <a16:creationId xmlns:a16="http://schemas.microsoft.com/office/drawing/2014/main" id="{FD8F98B0-2874-DA94-1611-1AAFFCD3AC65}"/>
              </a:ext>
            </a:extLst>
          </p:cNvPr>
          <p:cNvGraphicFramePr>
            <a:graphicFrameLocks noGrp="1"/>
          </p:cNvGraphicFramePr>
          <p:nvPr>
            <p:extLst>
              <p:ext uri="{D42A27DB-BD31-4B8C-83A1-F6EECF244321}">
                <p14:modId xmlns:p14="http://schemas.microsoft.com/office/powerpoint/2010/main" val="2180588019"/>
              </p:ext>
            </p:extLst>
          </p:nvPr>
        </p:nvGraphicFramePr>
        <p:xfrm>
          <a:off x="643744" y="1491784"/>
          <a:ext cx="10665940" cy="5082396"/>
        </p:xfrm>
        <a:graphic>
          <a:graphicData uri="http://schemas.openxmlformats.org/drawingml/2006/table">
            <a:tbl>
              <a:tblPr firstRow="1" bandRow="1">
                <a:tableStyleId>{5C22544A-7EE6-4342-B048-85BDC9FD1C3A}</a:tableStyleId>
              </a:tblPr>
              <a:tblGrid>
                <a:gridCol w="5332970">
                  <a:extLst>
                    <a:ext uri="{9D8B030D-6E8A-4147-A177-3AD203B41FA5}">
                      <a16:colId xmlns:a16="http://schemas.microsoft.com/office/drawing/2014/main" val="3504387423"/>
                    </a:ext>
                  </a:extLst>
                </a:gridCol>
                <a:gridCol w="5332970">
                  <a:extLst>
                    <a:ext uri="{9D8B030D-6E8A-4147-A177-3AD203B41FA5}">
                      <a16:colId xmlns:a16="http://schemas.microsoft.com/office/drawing/2014/main" val="2054173209"/>
                    </a:ext>
                  </a:extLst>
                </a:gridCol>
              </a:tblGrid>
              <a:tr h="693276">
                <a:tc>
                  <a:txBody>
                    <a:bodyPr/>
                    <a:lstStyle/>
                    <a:p>
                      <a:pPr marL="285750" indent="-285750">
                        <a:buClr>
                          <a:srgbClr val="CEB9D8"/>
                        </a:buClr>
                        <a:buFont typeface="Wingdings" panose="05000000000000000000" pitchFamily="2" charset="2"/>
                        <a:buChar char="§"/>
                      </a:pPr>
                      <a:r>
                        <a:rPr lang="en-US" b="0" i="1" dirty="0">
                          <a:solidFill>
                            <a:srgbClr val="512D6D"/>
                          </a:solidFill>
                        </a:rPr>
                        <a:t>use case</a:t>
                      </a:r>
                    </a:p>
                    <a:p>
                      <a:r>
                        <a:rPr lang="en-GB" sz="1800" b="0" i="0" kern="1200" dirty="0">
                          <a:solidFill>
                            <a:srgbClr val="512D6D"/>
                          </a:solidFill>
                          <a:latin typeface="+mn-lt"/>
                          <a:ea typeface="+mn-ea"/>
                          <a:cs typeface="+mn-cs"/>
                        </a:rPr>
                        <a:t>Prevention and diagnosis</a:t>
                      </a:r>
                    </a:p>
                  </a:txBody>
                  <a:tcPr>
                    <a:solidFill>
                      <a:srgbClr val="CEB9D8">
                        <a:alpha val="25098"/>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Timeframe</a:t>
                      </a:r>
                    </a:p>
                    <a:p>
                      <a:pPr marL="0" marR="0" lvl="0" indent="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None/>
                        <a:tabLst/>
                        <a:defRPr/>
                      </a:pPr>
                      <a:r>
                        <a:rPr lang="en-US" sz="1800" b="0" i="0" kern="1200" dirty="0">
                          <a:solidFill>
                            <a:srgbClr val="512D6D"/>
                          </a:solidFill>
                          <a:latin typeface="+mn-lt"/>
                          <a:ea typeface="+mn-ea"/>
                          <a:cs typeface="+mn-cs"/>
                        </a:rPr>
                        <a:t>Visionary</a:t>
                      </a:r>
                    </a:p>
                  </a:txBody>
                  <a:tcPr>
                    <a:solidFill>
                      <a:srgbClr val="CEB9D8">
                        <a:alpha val="25098"/>
                      </a:srgbClr>
                    </a:solidFill>
                  </a:tcPr>
                </a:tc>
                <a:extLst>
                  <a:ext uri="{0D108BD9-81ED-4DB2-BD59-A6C34878D82A}">
                    <a16:rowId xmlns:a16="http://schemas.microsoft.com/office/drawing/2014/main" val="2631108900"/>
                  </a:ext>
                </a:extLst>
              </a:tr>
              <a:tr h="178463">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healthcare setting </a:t>
                      </a:r>
                    </a:p>
                    <a:p>
                      <a:r>
                        <a:rPr lang="en-US" sz="1800" b="0" i="0" u="none" strike="noStrike" kern="1200" baseline="0" dirty="0">
                          <a:solidFill>
                            <a:srgbClr val="512D6D"/>
                          </a:solidFill>
                          <a:latin typeface="+mn-lt"/>
                          <a:ea typeface="+mn-ea"/>
                          <a:cs typeface="+mn-cs"/>
                        </a:rPr>
                        <a:t>Primary care</a:t>
                      </a:r>
                    </a:p>
                  </a:txBody>
                  <a:tcPr>
                    <a:solidFill>
                      <a:srgbClr val="CEB9D8">
                        <a:alpha val="50196"/>
                      </a:srgbClr>
                    </a:solidFill>
                  </a:tcPr>
                </a:tc>
                <a:tc>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population affected </a:t>
                      </a:r>
                    </a:p>
                    <a:p>
                      <a:pPr marL="0" marR="0" lvl="0" indent="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None/>
                        <a:tabLst/>
                        <a:defRPr/>
                      </a:pPr>
                      <a:r>
                        <a:rPr lang="en-US" sz="1800" b="0" i="0" kern="1200" dirty="0">
                          <a:solidFill>
                            <a:srgbClr val="512D6D"/>
                          </a:solidFill>
                          <a:latin typeface="+mn-lt"/>
                          <a:ea typeface="+mn-ea"/>
                          <a:cs typeface="+mn-cs"/>
                        </a:rPr>
                        <a:t>Disease/individual dependent</a:t>
                      </a:r>
                    </a:p>
                  </a:txBody>
                  <a:tcPr>
                    <a:solidFill>
                      <a:srgbClr val="CEB9D8">
                        <a:alpha val="50196"/>
                      </a:srgbClr>
                    </a:solidFill>
                  </a:tcPr>
                </a:tc>
                <a:extLst>
                  <a:ext uri="{0D108BD9-81ED-4DB2-BD59-A6C34878D82A}">
                    <a16:rowId xmlns:a16="http://schemas.microsoft.com/office/drawing/2014/main" val="2501751382"/>
                  </a:ext>
                </a:extLst>
              </a:tr>
              <a:tr h="1167096">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512D6D"/>
                          </a:solidFill>
                          <a:latin typeface="+mn-lt"/>
                          <a:ea typeface="+mn-ea"/>
                          <a:cs typeface="+mn-cs"/>
                        </a:rPr>
                        <a:t>Novel systems biology method using a combination of genomics, transcriptomics, proteomics, and metabolomics to study the ‘</a:t>
                      </a:r>
                      <a:r>
                        <a:rPr lang="en-US" sz="1800" b="0" i="0" u="none" strike="noStrike" kern="1200" baseline="0" dirty="0" err="1">
                          <a:solidFill>
                            <a:srgbClr val="512D6D"/>
                          </a:solidFill>
                          <a:latin typeface="+mn-lt"/>
                          <a:ea typeface="+mn-ea"/>
                          <a:cs typeface="+mn-cs"/>
                        </a:rPr>
                        <a:t>fluxome</a:t>
                      </a:r>
                      <a:r>
                        <a:rPr lang="en-US" sz="1800" b="0" i="0" u="none" strike="noStrike" kern="1200" baseline="0" dirty="0">
                          <a:solidFill>
                            <a:srgbClr val="512D6D"/>
                          </a:solidFill>
                          <a:latin typeface="+mn-lt"/>
                          <a:ea typeface="+mn-ea"/>
                          <a:cs typeface="+mn-cs"/>
                        </a:rPr>
                        <a:t>’, the entirety of metabolic fluxes in a cell (i.e. rate at which different biochemical reactions occur) to provide insight into the flow of metabolites through various pathways. </a:t>
                      </a:r>
                      <a:r>
                        <a:rPr lang="en-US" sz="1800" b="0" i="0" u="none" strike="noStrike" kern="1200" baseline="0" dirty="0" err="1">
                          <a:solidFill>
                            <a:srgbClr val="512D6D"/>
                          </a:solidFill>
                          <a:latin typeface="+mn-lt"/>
                          <a:ea typeface="+mn-ea"/>
                          <a:cs typeface="+mn-cs"/>
                        </a:rPr>
                        <a:t>Fluxomics</a:t>
                      </a:r>
                      <a:r>
                        <a:rPr lang="en-US" sz="1800" b="0" i="0" u="none" strike="noStrike" kern="1200" baseline="0" dirty="0">
                          <a:solidFill>
                            <a:srgbClr val="512D6D"/>
                          </a:solidFill>
                          <a:latin typeface="+mn-lt"/>
                          <a:ea typeface="+mn-ea"/>
                          <a:cs typeface="+mn-cs"/>
                        </a:rPr>
                        <a:t> offers a dynamic representation of cellular processes instead of the static representations of other ’</a:t>
                      </a:r>
                      <a:r>
                        <a:rPr lang="en-US" sz="1800" b="0" i="0" u="none" strike="noStrike" kern="1200" baseline="0" dirty="0" err="1">
                          <a:solidFill>
                            <a:srgbClr val="512D6D"/>
                          </a:solidFill>
                          <a:latin typeface="+mn-lt"/>
                          <a:ea typeface="+mn-ea"/>
                          <a:cs typeface="+mn-cs"/>
                        </a:rPr>
                        <a:t>omic</a:t>
                      </a:r>
                      <a:r>
                        <a:rPr lang="en-US" sz="1800" b="0" i="0" u="none" strike="noStrike" kern="1200" baseline="0" dirty="0">
                          <a:solidFill>
                            <a:srgbClr val="512D6D"/>
                          </a:solidFill>
                          <a:latin typeface="+mn-lt"/>
                          <a:ea typeface="+mn-ea"/>
                          <a:cs typeface="+mn-cs"/>
                        </a:rPr>
                        <a:t> methods.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err="1">
                          <a:solidFill>
                            <a:srgbClr val="512D6D"/>
                          </a:solidFill>
                          <a:latin typeface="+mn-lt"/>
                          <a:ea typeface="+mn-ea"/>
                          <a:cs typeface="+mn-cs"/>
                        </a:rPr>
                        <a:t>Fluxomics</a:t>
                      </a:r>
                      <a:r>
                        <a:rPr lang="en-US" sz="1800" b="0" i="0" u="none" strike="noStrike" kern="1200" baseline="0" dirty="0">
                          <a:solidFill>
                            <a:srgbClr val="512D6D"/>
                          </a:solidFill>
                          <a:latin typeface="+mn-lt"/>
                          <a:ea typeface="+mn-ea"/>
                          <a:cs typeface="+mn-cs"/>
                        </a:rPr>
                        <a:t> could identify a ‘molecular fingerprint’ unique to an individual to predict their risk or provide early diagnosis of diseases in that patient. It requires, first, characterization of healthy cell metabolism as a reference to compare patient molecular pathways. </a:t>
                      </a:r>
                    </a:p>
                  </a:txBody>
                  <a:tcPr>
                    <a:solidFill>
                      <a:srgbClr val="CEB9D8">
                        <a:alpha val="25098"/>
                      </a:srgbClr>
                    </a:solidFill>
                  </a:tcPr>
                </a:tc>
                <a:tc hMerge="1">
                  <a:txBody>
                    <a:bodyPr/>
                    <a:lstStyle/>
                    <a:p>
                      <a:endParaRPr lang="en-GB" dirty="0"/>
                    </a:p>
                  </a:txBody>
                  <a:tcPr/>
                </a:tc>
                <a:extLst>
                  <a:ext uri="{0D108BD9-81ED-4DB2-BD59-A6C34878D82A}">
                    <a16:rowId xmlns:a16="http://schemas.microsoft.com/office/drawing/2014/main" val="1033732696"/>
                  </a:ext>
                </a:extLst>
              </a:tr>
              <a:tr h="800581">
                <a:tc gridSpan="2">
                  <a:txBody>
                    <a:bodyPr/>
                    <a:lstStyle/>
                    <a:p>
                      <a:pPr marL="285750" marR="0" lvl="0" indent="-285750" algn="l" defTabSz="914400" rtl="0" eaLnBrk="1" fontAlgn="auto" latinLnBrk="0" hangingPunct="1">
                        <a:lnSpc>
                          <a:spcPct val="100000"/>
                        </a:lnSpc>
                        <a:spcBef>
                          <a:spcPts val="0"/>
                        </a:spcBef>
                        <a:spcAft>
                          <a:spcPts val="0"/>
                        </a:spcAft>
                        <a:buClr>
                          <a:srgbClr val="CEB9D8"/>
                        </a:buClr>
                        <a:buSzTx/>
                        <a:buFont typeface="Wingdings" panose="05000000000000000000" pitchFamily="2" charset="2"/>
                        <a:buChar char="§"/>
                        <a:tabLst/>
                        <a:defRPr/>
                      </a:pPr>
                      <a:r>
                        <a:rPr lang="en-US" sz="1800" b="0" i="1" kern="1200" dirty="0">
                          <a:solidFill>
                            <a:srgbClr val="512D6D"/>
                          </a:solidFill>
                          <a:latin typeface="+mn-lt"/>
                          <a:ea typeface="+mn-ea"/>
                          <a:cs typeface="+mn-cs"/>
                        </a:rPr>
                        <a:t>anticipated impacts</a:t>
                      </a:r>
                      <a:endParaRPr lang="en-GB" sz="1800" b="0" i="1" kern="1200" dirty="0">
                        <a:solidFill>
                          <a:srgbClr val="512D6D"/>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512D6D"/>
                          </a:solidFill>
                          <a:latin typeface="+mn-lt"/>
                          <a:ea typeface="+mn-ea"/>
                          <a:cs typeface="+mn-cs"/>
                        </a:rPr>
                        <a:t>Potentially transformative in the longer term: currently being investigated for CVD but much work is needed to understand the basic science, develop relevant reference databases, instruments and software. Once tests are developed, cost-effectiveness and clinical utility of these tests will have to be evaluated before clinical applications can be considered at scale.</a:t>
                      </a:r>
                    </a:p>
                  </a:txBody>
                  <a:tcPr>
                    <a:solidFill>
                      <a:srgbClr val="CEB9D8">
                        <a:alpha val="50196"/>
                      </a:srgbClr>
                    </a:solidFill>
                  </a:tcPr>
                </a:tc>
                <a:tc hMerge="1">
                  <a:txBody>
                    <a:bodyPr/>
                    <a:lstStyle/>
                    <a:p>
                      <a:endParaRPr lang="en-GB" dirty="0"/>
                    </a:p>
                  </a:txBody>
                  <a:tcPr/>
                </a:tc>
                <a:extLst>
                  <a:ext uri="{0D108BD9-81ED-4DB2-BD59-A6C34878D82A}">
                    <a16:rowId xmlns:a16="http://schemas.microsoft.com/office/drawing/2014/main" val="3298611031"/>
                  </a:ext>
                </a:extLst>
              </a:tr>
            </a:tbl>
          </a:graphicData>
        </a:graphic>
      </p:graphicFrame>
    </p:spTree>
    <p:extLst>
      <p:ext uri="{BB962C8B-B14F-4D97-AF65-F5344CB8AC3E}">
        <p14:creationId xmlns:p14="http://schemas.microsoft.com/office/powerpoint/2010/main" val="118626004"/>
      </p:ext>
    </p:extLst>
  </p:cSld>
  <p:clrMapOvr>
    <a:masterClrMapping/>
  </p:clrMapOvr>
  <p:transition spd="slow">
    <p:push dir="u"/>
  </p:transition>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Content text w/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5 End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E0C67724E8B24486748510C24C0524" ma:contentTypeVersion="11" ma:contentTypeDescription="Create a new document." ma:contentTypeScope="" ma:versionID="57bef567d2c9d68167f18234cd818670">
  <xsd:schema xmlns:xsd="http://www.w3.org/2001/XMLSchema" xmlns:xs="http://www.w3.org/2001/XMLSchema" xmlns:p="http://schemas.microsoft.com/office/2006/metadata/properties" xmlns:ns3="e9d23743-bea7-4675-ab7c-e9f708dc4f0e" xmlns:ns4="1c59fb0b-c3a3-4086-a82b-65aa18bf5965" targetNamespace="http://schemas.microsoft.com/office/2006/metadata/properties" ma:root="true" ma:fieldsID="738731274e8f0011ad6523f40c5c90a8" ns3:_="" ns4:_="">
    <xsd:import namespace="e9d23743-bea7-4675-ab7c-e9f708dc4f0e"/>
    <xsd:import namespace="1c59fb0b-c3a3-4086-a82b-65aa18bf596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23743-bea7-4675-ab7c-e9f708dc4f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59fb0b-c3a3-4086-a82b-65aa18bf596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16982-5248-4146-B346-CB23FD53E5A3}">
  <ds:schemaRefs>
    <ds:schemaRef ds:uri="http://schemas.microsoft.com/sharepoint/v3/contenttype/forms"/>
  </ds:schemaRefs>
</ds:datastoreItem>
</file>

<file path=customXml/itemProps2.xml><?xml version="1.0" encoding="utf-8"?>
<ds:datastoreItem xmlns:ds="http://schemas.openxmlformats.org/officeDocument/2006/customXml" ds:itemID="{CEC34ADE-8654-48DB-BFA8-6366674ADAA7}">
  <ds:schemaRefs>
    <ds:schemaRef ds:uri="http://purl.org/dc/terms/"/>
    <ds:schemaRef ds:uri="http://schemas.openxmlformats.org/package/2006/metadata/core-properties"/>
    <ds:schemaRef ds:uri="http://purl.org/dc/dcmitype/"/>
    <ds:schemaRef ds:uri="1c59fb0b-c3a3-4086-a82b-65aa18bf5965"/>
    <ds:schemaRef ds:uri="http://schemas.microsoft.com/office/2006/documentManagement/types"/>
    <ds:schemaRef ds:uri="http://purl.org/dc/elements/1.1/"/>
    <ds:schemaRef ds:uri="http://schemas.microsoft.com/office/2006/metadata/properties"/>
    <ds:schemaRef ds:uri="http://schemas.microsoft.com/office/infopath/2007/PartnerControls"/>
    <ds:schemaRef ds:uri="e9d23743-bea7-4675-ab7c-e9f708dc4f0e"/>
    <ds:schemaRef ds:uri="http://www.w3.org/XML/1998/namespace"/>
  </ds:schemaRefs>
</ds:datastoreItem>
</file>

<file path=customXml/itemProps3.xml><?xml version="1.0" encoding="utf-8"?>
<ds:datastoreItem xmlns:ds="http://schemas.openxmlformats.org/officeDocument/2006/customXml" ds:itemID="{659BDDAA-0033-452A-AC74-F1A2D1B599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23743-bea7-4675-ab7c-e9f708dc4f0e"/>
    <ds:schemaRef ds:uri="1c59fb0b-c3a3-4086-a82b-65aa18bf59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12379</TotalTime>
  <Words>1565</Words>
  <Application>Microsoft Office PowerPoint</Application>
  <PresentationFormat>Widescreen</PresentationFormat>
  <Paragraphs>232</Paragraphs>
  <Slides>21</Slides>
  <Notes>21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21</vt:i4>
      </vt:variant>
    </vt:vector>
  </HeadingPairs>
  <TitlesOfParts>
    <vt:vector size="38" baseType="lpstr">
      <vt:lpstr>Abadi</vt:lpstr>
      <vt:lpstr>Arial</vt:lpstr>
      <vt:lpstr>Arial Narrow</vt:lpstr>
      <vt:lpstr>Bahnschrift</vt:lpstr>
      <vt:lpstr>Calibri</vt:lpstr>
      <vt:lpstr>Calibri Light</vt:lpstr>
      <vt:lpstr>messina-italic</vt:lpstr>
      <vt:lpstr>messina-regular</vt:lpstr>
      <vt:lpstr>Myriad Pro</vt:lpstr>
      <vt:lpstr>Open Sans</vt:lpstr>
      <vt:lpstr>Playfair Display Medium</vt:lpstr>
      <vt:lpstr>Times New Roman</vt:lpstr>
      <vt:lpstr>Wingdings</vt:lpstr>
      <vt:lpstr>1_Custom Design</vt:lpstr>
      <vt:lpstr>01 Title page</vt:lpstr>
      <vt:lpstr>04 Content text w/line</vt:lpstr>
      <vt:lpstr>05 End slide</vt:lpstr>
      <vt:lpstr>Genomic medicine horizon</vt:lpstr>
      <vt:lpstr>PowerPoint Presentation</vt:lpstr>
      <vt:lpstr>PowerPoint Presentation</vt:lpstr>
      <vt:lpstr>Genes and disease</vt:lpstr>
      <vt:lpstr>PowerPoint Presentation</vt:lpstr>
      <vt:lpstr>Data and computational intelligence</vt:lpstr>
      <vt:lpstr>Prediction, diagnosis, prognosis</vt:lpstr>
      <vt:lpstr>Multiomics</vt:lpstr>
      <vt:lpstr>Fluxomics</vt:lpstr>
      <vt:lpstr>Fragmentomics</vt:lpstr>
      <vt:lpstr>Polygenic scores (PGS)</vt:lpstr>
      <vt:lpstr>Biomarkers for prevention</vt:lpstr>
      <vt:lpstr>Molecular interventions</vt:lpstr>
      <vt:lpstr>Lift, square, extend</vt:lpstr>
      <vt:lpstr>PowerPoint Presentation</vt:lpstr>
      <vt:lpstr>PowerPoint Presentation</vt:lpstr>
      <vt:lpstr>Moral and economic equity</vt:lpstr>
      <vt:lpstr>Fundamental freedoms</vt:lpstr>
      <vt:lpstr>PowerPoint Presentation</vt:lpstr>
      <vt:lpstr>Just two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garden of forking paths : current  regulation and implications of the Nuffield approach in the UK</dc:title>
  <dc:creator>Pete Mills</dc:creator>
  <cp:lastModifiedBy>Peter Mills</cp:lastModifiedBy>
  <cp:revision>49</cp:revision>
  <dcterms:created xsi:type="dcterms:W3CDTF">2019-11-01T12:34:04Z</dcterms:created>
  <dcterms:modified xsi:type="dcterms:W3CDTF">2024-04-04T10:10:49Z</dcterms:modified>
</cp:coreProperties>
</file>