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8" r:id="rId5"/>
    <p:sldId id="263" r:id="rId6"/>
    <p:sldId id="2146847656" r:id="rId7"/>
    <p:sldId id="257" r:id="rId8"/>
    <p:sldId id="2146847655" r:id="rId9"/>
    <p:sldId id="2146847647" r:id="rId10"/>
    <p:sldId id="2146847654" r:id="rId11"/>
    <p:sldId id="2146847648" r:id="rId12"/>
    <p:sldId id="2146847649" r:id="rId13"/>
    <p:sldId id="2146847650" r:id="rId14"/>
    <p:sldId id="2146847653" r:id="rId15"/>
    <p:sldId id="2146847652" r:id="rId16"/>
    <p:sldId id="2146847657" r:id="rId17"/>
    <p:sldId id="260" r:id="rId18"/>
    <p:sldId id="261" r:id="rId1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2FF"/>
    <a:srgbClr val="66CCFF"/>
    <a:srgbClr val="E5F5FF"/>
    <a:srgbClr val="EFB21D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4B42D-51C2-4B0D-B8A1-2F5917E2ADE0}" v="2" dt="2024-02-19T23:29:34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431" autoAdjust="0"/>
  </p:normalViewPr>
  <p:slideViewPr>
    <p:cSldViewPr snapToGrid="0">
      <p:cViewPr varScale="1">
        <p:scale>
          <a:sx n="95" d="100"/>
          <a:sy n="95" d="100"/>
        </p:scale>
        <p:origin x="108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BC7C-94FE-4CE1-9B1C-58FDD5F4B384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685C0-D2C4-408D-9C13-FAE723B554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449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6583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Implement the capacity to see, hear and speak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8345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8149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417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866DD-7C9B-6736-FD0D-6251A348B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45A028AD-F808-2ABD-F327-5A5A767B1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15F583C-E06D-231F-4F18-C68358F21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49040F4E-27F2-BCDC-54E4-ADC547332B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3552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356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11111"/>
                </a:solidFill>
                <a:effectLst/>
                <a:latin typeface="-apple-system"/>
              </a:rPr>
              <a:t> 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3135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1274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6700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5418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67D12-8A79-773A-A829-3519E3AF7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D79CF34-CD6B-54C1-847F-AAD2B0B96F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5376A200-B391-FBF9-4037-F9EADD550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CD7A0E7-9BE0-811D-2FB6-DCAD762414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685C0-D2C4-408D-9C13-FAE723B55436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21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F9824-6063-8961-6F90-C0914840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D31E9F-5971-9837-03DB-1DBE17BD0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E3C4430-1F7E-A52D-02D1-DFCB2902B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C11160F-65C8-931C-247B-FA552788A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792CDF4-51BC-8080-72DF-EA8992E6E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281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C94C9-E78A-D62E-F8CD-F64F1005B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FFA7521-C0E5-23B3-345B-4C71E533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223CB7F-460D-DCDF-8775-85B67D194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D2EC0E2-7ABC-6261-DDE2-F7E68418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C19E5C5-48E5-B707-AA13-27BFF522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8750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447C05-ABEE-D459-56B5-DB347F2C27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85761BA-A5B2-2133-426F-98715A295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5582D13-74F5-DE65-0E0A-1669CEB4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67EB43-763B-F79A-F214-5B3FC667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B30FF92-974D-29E1-2C7D-7AC4AB9F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846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15AA2B-1F8F-0E69-E2CF-85881A2F0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6601586-7B9A-563C-D16E-125AE7C03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C1EF51-F0CF-2803-4901-ABE07698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591909D-5834-91D4-8B93-73C6444F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A059841-DC70-10BF-47B3-F5E095AC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027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A9E5D4-3C60-DDC4-3D7B-151884BF3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6317C85-6F9B-F691-4557-ACCBF3CD6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9DED22F-AECF-9536-1732-59BA8E3D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4D689E3-C56D-D4BD-7195-40B58659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3A1C67C-0E95-1757-9D07-E32439E1E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541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CFAFA-3674-DE87-987A-7D54623E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DD69ED8-7F83-43E1-1975-EE5A1213E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8821EBF-48C9-524C-E7AF-1890904C7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D45ABC2-D16F-94D1-961A-1C9149A7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BB4539C-74EB-1084-BFF4-4924A07CA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9714987-C051-6AAA-FC35-6CE28F01F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886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AADB4-E143-5AE1-E7D7-E53110009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279E863-86E1-7F4A-B35A-051FC5A25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64A179B-3011-CE3D-D2C9-5A6D9EE53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EA1F9C6A-9E41-079A-185C-9A61B8C32D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FDF8CF20-F8B7-3295-5D03-2CC09D413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7E14287-D375-35C2-4524-F42F8E24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1D52696-0B2F-1C70-62B4-894A1044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53D58A43-CE5D-7769-4407-C71E3EE04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522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1C8B5-5823-F112-659D-A7AF88E6E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DED4F2B1-648A-7ABF-DDA4-912CE20F7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CB475EB-84A7-34FB-13CC-BC78BE51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321F59B-7BE3-5ED8-6E7E-7BAB2E4F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773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06DF353-BB76-767F-BB76-41C0B6BB3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EFD244B2-88E6-EDE1-4F7E-B34A5E0EF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459D6E19-6396-6A28-F817-9B6444C27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498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36669-9408-C89E-3471-C91D792CB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213B03D-3114-5A30-72F4-04DBC00D9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48E211A-1567-C22F-1F9D-2616CEEBB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C340C05-150C-A09F-0E6C-52A827041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1B46A84-6F42-8037-80DD-5F5E99F7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8514AFD-CBAD-960F-B507-75DBD1E8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660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5E380C-11B3-1BD0-BDB7-B091BCD90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AA87801-B5AF-4743-0319-25FF69DEC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D6E82C3-C39F-33D4-7E97-FFBDC2825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199C2C0-DA7E-A29C-CB89-51CC76E2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87C745A-BD41-1ACA-0A58-0610B31C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B63DE12-0422-4553-4645-216C59E7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90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0F406EB-5F83-E85A-EE6D-9BD9425E3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0D2FBC4-016C-EAE2-75C6-1FB33FA09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8E517EE-D50B-F4AC-EA87-A26153E8D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815F-0A3D-4CEC-845B-7072093C410E}" type="datetimeFigureOut">
              <a:rPr lang="pt-PT" smtClean="0"/>
              <a:t>21/02/2024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D7DFC2F-D803-CF94-6442-5F45C93B0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10A7709-B306-1194-C7B4-1568B3154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13DEF-F9CF-4EC7-B18C-07CA950E3FD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3299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9">
            <a:extLst>
              <a:ext uri="{FF2B5EF4-FFF2-40B4-BE49-F238E27FC236}">
                <a16:creationId xmlns:a16="http://schemas.microsoft.com/office/drawing/2014/main" id="{80FDC93C-36C8-7F82-9698-3987FA6B9B40}"/>
              </a:ext>
            </a:extLst>
          </p:cNvPr>
          <p:cNvSpPr>
            <a:spLocks/>
          </p:cNvSpPr>
          <p:nvPr/>
        </p:nvSpPr>
        <p:spPr>
          <a:xfrm>
            <a:off x="3058103" y="1"/>
            <a:ext cx="6075795" cy="6858000"/>
          </a:xfrm>
          <a:prstGeom prst="parallelogram">
            <a:avLst/>
          </a:prstGeom>
          <a:blipFill>
            <a:blip r:embed="rId3"/>
            <a:stretch>
              <a:fillRect/>
            </a:stretch>
          </a:blip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dirty="0">
              <a:latin typeface="+mj-lt"/>
            </a:endParaRPr>
          </a:p>
        </p:txBody>
      </p:sp>
      <p:sp>
        <p:nvSpPr>
          <p:cNvPr id="7" name="Paralelogramo 6">
            <a:extLst>
              <a:ext uri="{FF2B5EF4-FFF2-40B4-BE49-F238E27FC236}">
                <a16:creationId xmlns:a16="http://schemas.microsoft.com/office/drawing/2014/main" id="{2AB5FDFD-D759-666D-CDEC-3B052F03A240}"/>
              </a:ext>
            </a:extLst>
          </p:cNvPr>
          <p:cNvSpPr/>
          <p:nvPr/>
        </p:nvSpPr>
        <p:spPr>
          <a:xfrm>
            <a:off x="3053064" y="0"/>
            <a:ext cx="6085872" cy="6858000"/>
          </a:xfrm>
          <a:prstGeom prst="parallelogram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O Guia Prático da Justiça </a:t>
            </a:r>
          </a:p>
          <a:p>
            <a:pPr algn="ctr"/>
            <a:r>
              <a:rPr lang="pt-PT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é uma ferramenta digital </a:t>
            </a:r>
          </a:p>
          <a:p>
            <a:pPr algn="ctr"/>
            <a:r>
              <a:rPr lang="pt-PT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que permite o acesso rápido </a:t>
            </a:r>
          </a:p>
          <a:p>
            <a:pPr algn="ctr"/>
            <a:r>
              <a:rPr lang="pt-PT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e simplificado a informação </a:t>
            </a:r>
          </a:p>
          <a:p>
            <a:pPr algn="ctr"/>
            <a:r>
              <a:rPr lang="pt-PT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da área da justiça.</a:t>
            </a:r>
            <a:endParaRPr lang="pt-PT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ctr"/>
            <a:endParaRPr lang="pt-PT" sz="2000" dirty="0">
              <a:latin typeface="+mj-lt"/>
            </a:endParaRPr>
          </a:p>
        </p:txBody>
      </p:sp>
      <p:sp>
        <p:nvSpPr>
          <p:cNvPr id="4" name="Paralelogramo 3">
            <a:extLst>
              <a:ext uri="{FF2B5EF4-FFF2-40B4-BE49-F238E27FC236}">
                <a16:creationId xmlns:a16="http://schemas.microsoft.com/office/drawing/2014/main" id="{4BDA4121-7F5A-BFE0-0A7A-650803D408AC}"/>
              </a:ext>
            </a:extLst>
          </p:cNvPr>
          <p:cNvSpPr/>
          <p:nvPr/>
        </p:nvSpPr>
        <p:spPr>
          <a:xfrm>
            <a:off x="2765628" y="0"/>
            <a:ext cx="6085872" cy="6531429"/>
          </a:xfrm>
          <a:prstGeom prst="parallelogram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D691B3B-F51C-216D-5377-CECF338FA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126" y="3038153"/>
            <a:ext cx="1568080" cy="781694"/>
          </a:xfrm>
          <a:prstGeom prst="rect">
            <a:avLst/>
          </a:prstGeom>
        </p:spPr>
      </p:pic>
      <p:pic>
        <p:nvPicPr>
          <p:cNvPr id="24" name="Imagem 23" descr="Uma imagem com texto, Tipo de letra, captura de ecrã, logótipo&#10;&#10;Descrição gerada automaticamente">
            <a:extLst>
              <a:ext uri="{FF2B5EF4-FFF2-40B4-BE49-F238E27FC236}">
                <a16:creationId xmlns:a16="http://schemas.microsoft.com/office/drawing/2014/main" id="{A9254841-83E6-8CB9-7C52-A5BF1C21E0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646" y="5617033"/>
            <a:ext cx="1845636" cy="827312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F479CC34-285B-9C0A-37D0-78915D74BB4A}"/>
              </a:ext>
            </a:extLst>
          </p:cNvPr>
          <p:cNvSpPr txBox="1"/>
          <p:nvPr/>
        </p:nvSpPr>
        <p:spPr>
          <a:xfrm>
            <a:off x="1474237" y="20993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BFBD1BCF-4EFF-1FEC-5CAB-E945B4B774FC}"/>
              </a:ext>
            </a:extLst>
          </p:cNvPr>
          <p:cNvSpPr txBox="1"/>
          <p:nvPr/>
        </p:nvSpPr>
        <p:spPr>
          <a:xfrm>
            <a:off x="845424" y="1267769"/>
            <a:ext cx="6272871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CEPEJ Webinar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Generative AI in the field of Justice</a:t>
            </a:r>
            <a:endParaRPr lang="en-US" sz="2800" dirty="0">
              <a:solidFill>
                <a:schemeClr val="bg1"/>
              </a:solidFill>
              <a:latin typeface="Montserrat" panose="00000500000000000000" pitchFamily="2" charset="0"/>
            </a:endParaRP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20 February 2024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____________________________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Montserrat" panose="00000500000000000000" pitchFamily="2" charset="0"/>
                <a:ea typeface="Calibri" panose="020F0502020204030204" pitchFamily="34" charset="0"/>
              </a:rPr>
              <a:t>P</a:t>
            </a:r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ractical </a:t>
            </a:r>
            <a:r>
              <a:rPr lang="en-US" sz="2400" dirty="0">
                <a:solidFill>
                  <a:schemeClr val="bg1"/>
                </a:solidFill>
                <a:latin typeface="Montserrat" panose="00000500000000000000" pitchFamily="2" charset="0"/>
                <a:ea typeface="Calibri" panose="020F0502020204030204" pitchFamily="34" charset="0"/>
              </a:rPr>
              <a:t>G</a:t>
            </a:r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uide to Access to justice </a:t>
            </a:r>
            <a:endParaRPr lang="en-US" sz="2800" dirty="0">
              <a:solidFill>
                <a:schemeClr val="bg1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(GPJ – </a:t>
            </a:r>
            <a:r>
              <a:rPr lang="en-US" sz="2400" dirty="0" err="1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Guia</a:t>
            </a:r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Prático</a:t>
            </a:r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de </a:t>
            </a:r>
            <a:r>
              <a:rPr lang="en-US" sz="2400" dirty="0" err="1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Acesso</a:t>
            </a:r>
            <a:r>
              <a:rPr lang="en-US" sz="2400" dirty="0">
                <a:solidFill>
                  <a:schemeClr val="bg1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à Justiça)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589A7303-3A48-1A23-735F-1D110B352D31}"/>
              </a:ext>
            </a:extLst>
          </p:cNvPr>
          <p:cNvSpPr txBox="1"/>
          <p:nvPr/>
        </p:nvSpPr>
        <p:spPr>
          <a:xfrm>
            <a:off x="8851500" y="4870527"/>
            <a:ext cx="2516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Carlos Gandarez, DGPJ</a:t>
            </a:r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E5FCC59C-2244-DE5E-AC16-1AB210CDB7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666" y="5911932"/>
            <a:ext cx="4096350" cy="344017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2DD1F1D3-C0A8-6A4D-4DFD-4409D27904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10071" y="5576762"/>
            <a:ext cx="2361825" cy="74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163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843337" y="217428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 err="1">
                <a:solidFill>
                  <a:schemeClr val="bg1"/>
                </a:solidFill>
              </a:rPr>
              <a:t>Architecture</a:t>
            </a:r>
            <a:r>
              <a:rPr lang="pt-PT" sz="3600" b="1" dirty="0">
                <a:solidFill>
                  <a:schemeClr val="bg1"/>
                </a:solidFill>
              </a:rPr>
              <a:t> (1st step)</a:t>
            </a: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CB7246EC-0AC9-7FEC-68ED-BABEF61EE487}"/>
              </a:ext>
            </a:extLst>
          </p:cNvPr>
          <p:cNvSpPr/>
          <p:nvPr/>
        </p:nvSpPr>
        <p:spPr>
          <a:xfrm>
            <a:off x="5783013" y="1238470"/>
            <a:ext cx="5324061" cy="273663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pt-PT" sz="4400" dirty="0">
              <a:solidFill>
                <a:schemeClr val="tx1"/>
              </a:solidFill>
              <a:latin typeface="Montserrat Semi-Bold"/>
              <a:cs typeface="Calibri"/>
            </a:endParaRPr>
          </a:p>
          <a:p>
            <a:pPr algn="ctr"/>
            <a:r>
              <a:rPr lang="pt-PT" sz="4400" dirty="0" err="1">
                <a:solidFill>
                  <a:schemeClr val="tx1"/>
                </a:solidFill>
                <a:latin typeface="Montserrat Semi-Bold"/>
                <a:cs typeface="Calibri"/>
              </a:rPr>
              <a:t>Azure</a:t>
            </a:r>
          </a:p>
          <a:p>
            <a:pPr algn="ctr"/>
            <a:endParaRPr lang="pt-PT" sz="4400" dirty="0">
              <a:solidFill>
                <a:schemeClr val="tx1"/>
              </a:solidFill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F25114F6-1724-C0BE-883B-22D88F2C6E08}"/>
              </a:ext>
            </a:extLst>
          </p:cNvPr>
          <p:cNvSpPr/>
          <p:nvPr/>
        </p:nvSpPr>
        <p:spPr>
          <a:xfrm>
            <a:off x="5987632" y="2129208"/>
            <a:ext cx="2141340" cy="1573876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3400" dirty="0">
                <a:latin typeface="Montserrat Semi-Bold"/>
                <a:cs typeface="Calibri"/>
              </a:rPr>
              <a:t>Open AI </a:t>
            </a:r>
            <a:r>
              <a:rPr lang="pt-PT" sz="3400" dirty="0" err="1">
                <a:latin typeface="Montserrat Semi-Bold"/>
                <a:cs typeface="Calibri"/>
              </a:rPr>
              <a:t>Service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8187B73-7E7F-1A67-CA4B-2409F6EF337B}"/>
              </a:ext>
            </a:extLst>
          </p:cNvPr>
          <p:cNvSpPr/>
          <p:nvPr/>
        </p:nvSpPr>
        <p:spPr>
          <a:xfrm>
            <a:off x="8755018" y="2129201"/>
            <a:ext cx="2141340" cy="1573876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3400" dirty="0">
                <a:latin typeface="Montserrat Semi-Bold"/>
                <a:cs typeface="Calibri"/>
              </a:rPr>
              <a:t>GPT 4</a:t>
            </a:r>
            <a:endParaRPr lang="pt-PT" sz="3400" dirty="0"/>
          </a:p>
        </p:txBody>
      </p:sp>
      <p:cxnSp>
        <p:nvCxnSpPr>
          <p:cNvPr id="6" name="Conexão recta unidireccional 18">
            <a:extLst>
              <a:ext uri="{FF2B5EF4-FFF2-40B4-BE49-F238E27FC236}">
                <a16:creationId xmlns:a16="http://schemas.microsoft.com/office/drawing/2014/main" id="{67956469-CE04-8974-295C-66D7256C4EA4}"/>
              </a:ext>
            </a:extLst>
          </p:cNvPr>
          <p:cNvCxnSpPr>
            <a:cxnSpLocks/>
          </p:cNvCxnSpPr>
          <p:nvPr/>
        </p:nvCxnSpPr>
        <p:spPr>
          <a:xfrm>
            <a:off x="3123393" y="2913528"/>
            <a:ext cx="596625" cy="0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762151B8-EBCA-E9FB-98A2-D584789C2F2D}"/>
              </a:ext>
            </a:extLst>
          </p:cNvPr>
          <p:cNvSpPr/>
          <p:nvPr/>
        </p:nvSpPr>
        <p:spPr>
          <a:xfrm>
            <a:off x="1446140" y="2129201"/>
            <a:ext cx="1677253" cy="1568655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>
                <a:latin typeface="Montserrat Semi-Bold"/>
                <a:cs typeface="Calibri"/>
              </a:rPr>
              <a:t>USER</a:t>
            </a:r>
            <a:endParaRPr lang="pt-PT" sz="2800" dirty="0">
              <a:latin typeface="Montserrat Semi-Bold"/>
            </a:endParaRPr>
          </a:p>
        </p:txBody>
      </p:sp>
      <p:cxnSp>
        <p:nvCxnSpPr>
          <p:cNvPr id="10" name="Conexão recta unidireccional 18">
            <a:extLst>
              <a:ext uri="{FF2B5EF4-FFF2-40B4-BE49-F238E27FC236}">
                <a16:creationId xmlns:a16="http://schemas.microsoft.com/office/drawing/2014/main" id="{7CCCEA18-E492-DBC0-A766-FCD66265B86D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8128972" y="2916139"/>
            <a:ext cx="626046" cy="7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cta unidireccional 18">
            <a:extLst>
              <a:ext uri="{FF2B5EF4-FFF2-40B4-BE49-F238E27FC236}">
                <a16:creationId xmlns:a16="http://schemas.microsoft.com/office/drawing/2014/main" id="{B5B5643C-0A76-99F2-EEFA-1B3B5B3E50DC}"/>
              </a:ext>
            </a:extLst>
          </p:cNvPr>
          <p:cNvCxnSpPr>
            <a:cxnSpLocks/>
          </p:cNvCxnSpPr>
          <p:nvPr/>
        </p:nvCxnSpPr>
        <p:spPr>
          <a:xfrm>
            <a:off x="5391007" y="2897677"/>
            <a:ext cx="596625" cy="0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97133CF4-0010-0BDD-46C8-B20CD3418983}"/>
              </a:ext>
            </a:extLst>
          </p:cNvPr>
          <p:cNvSpPr/>
          <p:nvPr/>
        </p:nvSpPr>
        <p:spPr>
          <a:xfrm>
            <a:off x="3720018" y="2129201"/>
            <a:ext cx="1677253" cy="1568655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>
                <a:latin typeface="Montserrat Semi-Bold"/>
                <a:cs typeface="Calibri"/>
              </a:rPr>
              <a:t>CHAT</a:t>
            </a:r>
            <a:r>
              <a:rPr lang="pt-PT" sz="3400" dirty="0">
                <a:latin typeface="Montserrat Semi-Bold"/>
                <a:cs typeface="Calibri"/>
              </a:rPr>
              <a:t> </a:t>
            </a:r>
            <a:r>
              <a:rPr lang="pt-PT" sz="2800" dirty="0">
                <a:latin typeface="Montserrat Semi-Bold"/>
                <a:cs typeface="Calibri"/>
              </a:rPr>
              <a:t>UI</a:t>
            </a:r>
            <a:endParaRPr lang="pt-PT" sz="3400" dirty="0">
              <a:latin typeface="Montserrat Semi-Bold"/>
            </a:endParaRP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EC4EC957-FB5B-7579-C010-7938A5E7B18D}"/>
              </a:ext>
            </a:extLst>
          </p:cNvPr>
          <p:cNvSpPr txBox="1"/>
          <p:nvPr/>
        </p:nvSpPr>
        <p:spPr>
          <a:xfrm>
            <a:off x="693280" y="4141170"/>
            <a:ext cx="10805439" cy="15995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Citizen asks a question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The Open AI Service “improves” the user’s question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The Open AI Service generates the answer to the Prompt</a:t>
            </a:r>
            <a:endParaRPr lang="pt-PT" sz="2400" spc="-60" dirty="0">
              <a:latin typeface="Montserrat"/>
              <a:cs typeface="Arial"/>
            </a:endParaRP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D49A2CA2-06D9-8193-B682-58E3B8307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99" y="429366"/>
            <a:ext cx="1944167" cy="969176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D1249B21-9CA5-7C49-C2CD-C8C8BE6305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8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2371283" y="217428"/>
            <a:ext cx="9029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 err="1">
                <a:solidFill>
                  <a:schemeClr val="bg1"/>
                </a:solidFill>
              </a:rPr>
              <a:t>Current</a:t>
            </a:r>
            <a:r>
              <a:rPr lang="pt-PT" sz="3600" b="1" dirty="0">
                <a:solidFill>
                  <a:schemeClr val="bg1"/>
                </a:solidFill>
              </a:rPr>
              <a:t> </a:t>
            </a:r>
            <a:r>
              <a:rPr lang="pt-PT" sz="3600" b="1" dirty="0" err="1">
                <a:solidFill>
                  <a:schemeClr val="bg1"/>
                </a:solidFill>
              </a:rPr>
              <a:t>architecture</a:t>
            </a:r>
            <a:r>
              <a:rPr lang="pt-PT" sz="3600" b="1" dirty="0">
                <a:solidFill>
                  <a:schemeClr val="bg1"/>
                </a:solidFill>
              </a:rPr>
              <a:t> – </a:t>
            </a:r>
            <a:r>
              <a:rPr lang="pt-PT" sz="3600" b="1" dirty="0" err="1">
                <a:solidFill>
                  <a:schemeClr val="bg1"/>
                </a:solidFill>
              </a:rPr>
              <a:t>How</a:t>
            </a:r>
            <a:r>
              <a:rPr lang="pt-PT" sz="3600" b="1" dirty="0">
                <a:solidFill>
                  <a:schemeClr val="bg1"/>
                </a:solidFill>
              </a:rPr>
              <a:t> does GPJ Works?</a:t>
            </a: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CB7246EC-0AC9-7FEC-68ED-BABEF61EE487}"/>
              </a:ext>
            </a:extLst>
          </p:cNvPr>
          <p:cNvSpPr/>
          <p:nvPr/>
        </p:nvSpPr>
        <p:spPr>
          <a:xfrm>
            <a:off x="213558" y="1131452"/>
            <a:ext cx="11741351" cy="48406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pt-PT" sz="4400" dirty="0">
              <a:solidFill>
                <a:schemeClr val="tx1"/>
              </a:solidFill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r>
              <a:rPr lang="pt-PT" sz="4400" dirty="0">
                <a:latin typeface="Montserrat Semi-Bold"/>
                <a:cs typeface="Calibri"/>
              </a:rPr>
              <a:t>?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A3AF1B07-95E8-9970-B6FD-ABAC3E6A1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2E51AF21-5978-619E-7433-CA8E20972C3D}"/>
              </a:ext>
            </a:extLst>
          </p:cNvPr>
          <p:cNvSpPr/>
          <p:nvPr/>
        </p:nvSpPr>
        <p:spPr>
          <a:xfrm>
            <a:off x="2993172" y="2370449"/>
            <a:ext cx="1944167" cy="1058552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latin typeface="Montserrat Semi-Bold"/>
                <a:cs typeface="Calibri"/>
              </a:rPr>
              <a:t>CHAT UI</a:t>
            </a:r>
            <a:endParaRPr lang="pt-PT" sz="2800" dirty="0">
              <a:latin typeface="Montserrat Semi-Bold"/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F2B9D2E1-16D5-D88D-F212-D320FC28205C}"/>
              </a:ext>
            </a:extLst>
          </p:cNvPr>
          <p:cNvSpPr/>
          <p:nvPr/>
        </p:nvSpPr>
        <p:spPr>
          <a:xfrm>
            <a:off x="5909422" y="2370447"/>
            <a:ext cx="1944167" cy="1058553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 err="1">
                <a:latin typeface="Montserrat Semi-Bold"/>
                <a:cs typeface="Calibri"/>
              </a:rPr>
              <a:t>Prompts</a:t>
            </a:r>
            <a:endParaRPr lang="pt-PT" sz="2800" dirty="0">
              <a:latin typeface="Montserrat Semi-Bold"/>
              <a:cs typeface="Calibri"/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0D70ECDA-32C3-7E99-296A-79F83C2B6CB4}"/>
              </a:ext>
            </a:extLst>
          </p:cNvPr>
          <p:cNvSpPr/>
          <p:nvPr/>
        </p:nvSpPr>
        <p:spPr>
          <a:xfrm>
            <a:off x="8808054" y="2383335"/>
            <a:ext cx="1944167" cy="1045666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>
                <a:latin typeface="Montserrat Semi-Bold"/>
                <a:cs typeface="Calibri"/>
              </a:rPr>
              <a:t>GPT 4.0</a:t>
            </a:r>
            <a:endParaRPr lang="pt-PT" sz="2800" dirty="0"/>
          </a:p>
        </p:txBody>
      </p:sp>
      <p:cxnSp>
        <p:nvCxnSpPr>
          <p:cNvPr id="9" name="Conexão recta unidireccional 18">
            <a:extLst>
              <a:ext uri="{FF2B5EF4-FFF2-40B4-BE49-F238E27FC236}">
                <a16:creationId xmlns:a16="http://schemas.microsoft.com/office/drawing/2014/main" id="{E9E46DF7-FD34-BDCA-59C2-05BBA72DB8AE}"/>
              </a:ext>
            </a:extLst>
          </p:cNvPr>
          <p:cNvCxnSpPr>
            <a:cxnSpLocks/>
            <a:stCxn id="11" idx="3"/>
            <a:endCxn id="3" idx="1"/>
          </p:cNvCxnSpPr>
          <p:nvPr/>
        </p:nvCxnSpPr>
        <p:spPr>
          <a:xfrm>
            <a:off x="2489085" y="2899723"/>
            <a:ext cx="504087" cy="2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2A7B9CB8-5B25-FCC7-C2F9-D3E4D1875761}"/>
              </a:ext>
            </a:extLst>
          </p:cNvPr>
          <p:cNvSpPr/>
          <p:nvPr/>
        </p:nvSpPr>
        <p:spPr>
          <a:xfrm>
            <a:off x="544918" y="2370447"/>
            <a:ext cx="1944167" cy="1058552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>
                <a:latin typeface="Montserrat Semi-Bold"/>
                <a:cs typeface="Calibri"/>
              </a:rPr>
              <a:t>USER</a:t>
            </a:r>
            <a:endParaRPr lang="pt-PT" sz="2800" dirty="0">
              <a:latin typeface="Montserrat Semi-Bold"/>
            </a:endParaRPr>
          </a:p>
        </p:txBody>
      </p:sp>
      <p:cxnSp>
        <p:nvCxnSpPr>
          <p:cNvPr id="12" name="Conexão recta unidireccional 18">
            <a:extLst>
              <a:ext uri="{FF2B5EF4-FFF2-40B4-BE49-F238E27FC236}">
                <a16:creationId xmlns:a16="http://schemas.microsoft.com/office/drawing/2014/main" id="{8D930476-819A-8F5A-7C55-2DB34AFF2AA1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 flipV="1">
            <a:off x="4937339" y="2899724"/>
            <a:ext cx="972083" cy="1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unidireccional 18">
            <a:extLst>
              <a:ext uri="{FF2B5EF4-FFF2-40B4-BE49-F238E27FC236}">
                <a16:creationId xmlns:a16="http://schemas.microsoft.com/office/drawing/2014/main" id="{315F3C17-7541-B6EC-2190-D3CB7F74B27F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7853589" y="2899724"/>
            <a:ext cx="954465" cy="6444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3B97E98C-ED31-611B-9353-C0EC6226DCBF}"/>
              </a:ext>
            </a:extLst>
          </p:cNvPr>
          <p:cNvSpPr/>
          <p:nvPr/>
        </p:nvSpPr>
        <p:spPr>
          <a:xfrm>
            <a:off x="5909422" y="3757694"/>
            <a:ext cx="1944167" cy="1125870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400" dirty="0" err="1">
                <a:latin typeface="Montserrat Semi-Bold"/>
                <a:cs typeface="Calibri"/>
              </a:rPr>
              <a:t>Knowledge</a:t>
            </a:r>
            <a:r>
              <a:rPr lang="pt-PT" sz="2400" dirty="0">
                <a:latin typeface="Montserrat Semi-Bold"/>
                <a:cs typeface="Calibri"/>
              </a:rPr>
              <a:t> </a:t>
            </a:r>
            <a:r>
              <a:rPr lang="pt-PT" sz="2400" dirty="0" err="1">
                <a:latin typeface="Montserrat Semi-Bold"/>
                <a:cs typeface="Calibri"/>
              </a:rPr>
              <a:t>database</a:t>
            </a:r>
            <a:endParaRPr lang="pt-PT" sz="2400" dirty="0">
              <a:latin typeface="Montserrat Semi-Bold"/>
              <a:cs typeface="Calibri"/>
            </a:endParaRP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1207115F-7F5F-D1C7-920F-E7F285FF500F}"/>
              </a:ext>
            </a:extLst>
          </p:cNvPr>
          <p:cNvSpPr/>
          <p:nvPr/>
        </p:nvSpPr>
        <p:spPr>
          <a:xfrm>
            <a:off x="8825672" y="3778493"/>
            <a:ext cx="1944167" cy="1125870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800" dirty="0" err="1">
                <a:latin typeface="Montserrat Semi-Bold"/>
                <a:cs typeface="Calibri"/>
              </a:rPr>
              <a:t>Metrics</a:t>
            </a:r>
            <a:r>
              <a:rPr lang="pt-PT" sz="2800" dirty="0">
                <a:latin typeface="Montserrat Semi-Bold"/>
                <a:cs typeface="Calibri"/>
              </a:rPr>
              <a:t> </a:t>
            </a:r>
            <a:r>
              <a:rPr lang="pt-PT" sz="2800" dirty="0" err="1">
                <a:latin typeface="Montserrat Semi-Bold"/>
                <a:cs typeface="Calibri"/>
              </a:rPr>
              <a:t>database</a:t>
            </a:r>
            <a:endParaRPr lang="pt-PT" sz="2800" dirty="0"/>
          </a:p>
        </p:txBody>
      </p:sp>
      <p:sp>
        <p:nvSpPr>
          <p:cNvPr id="20" name="Retângulo: Cantos Arredondados 8">
            <a:extLst>
              <a:ext uri="{FF2B5EF4-FFF2-40B4-BE49-F238E27FC236}">
                <a16:creationId xmlns:a16="http://schemas.microsoft.com/office/drawing/2014/main" id="{96B7C3E7-7F33-02C0-38AB-4CB149916633}"/>
              </a:ext>
            </a:extLst>
          </p:cNvPr>
          <p:cNvSpPr/>
          <p:nvPr/>
        </p:nvSpPr>
        <p:spPr>
          <a:xfrm>
            <a:off x="2993172" y="3778493"/>
            <a:ext cx="1944167" cy="1125870"/>
          </a:xfrm>
          <a:prstGeom prst="roundRect">
            <a:avLst>
              <a:gd name="adj" fmla="val 14088"/>
            </a:avLst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latin typeface="Montserrat Semi-Bold"/>
                <a:cs typeface="Calibri"/>
              </a:rPr>
              <a:t>Bing</a:t>
            </a:r>
            <a:r>
              <a:rPr lang="pt-PT" sz="2800" dirty="0">
                <a:latin typeface="Montserrat Semi-Bold"/>
                <a:cs typeface="Calibri"/>
              </a:rPr>
              <a:t> </a:t>
            </a:r>
            <a:r>
              <a:rPr lang="pt-PT" sz="2800" dirty="0" err="1">
                <a:latin typeface="Montserrat Semi-Bold"/>
                <a:cs typeface="Calibri"/>
              </a:rPr>
              <a:t>Search</a:t>
            </a:r>
            <a:endParaRPr lang="pt-PT" sz="2800" dirty="0">
              <a:latin typeface="Montserrat Semi-Bold"/>
              <a:cs typeface="Calibri"/>
            </a:endParaRPr>
          </a:p>
        </p:txBody>
      </p:sp>
      <p:cxnSp>
        <p:nvCxnSpPr>
          <p:cNvPr id="21" name="Conexão recta unidireccional 6">
            <a:extLst>
              <a:ext uri="{FF2B5EF4-FFF2-40B4-BE49-F238E27FC236}">
                <a16:creationId xmlns:a16="http://schemas.microsoft.com/office/drawing/2014/main" id="{31C957F9-7E6E-A842-4DE0-0A8EE9BE1F71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4948065" y="4320629"/>
            <a:ext cx="96135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tângulo: Cantos Arredondados 8">
            <a:extLst>
              <a:ext uri="{FF2B5EF4-FFF2-40B4-BE49-F238E27FC236}">
                <a16:creationId xmlns:a16="http://schemas.microsoft.com/office/drawing/2014/main" id="{6F2AE818-7732-55D0-826B-4A7C40313550}"/>
              </a:ext>
            </a:extLst>
          </p:cNvPr>
          <p:cNvSpPr/>
          <p:nvPr/>
        </p:nvSpPr>
        <p:spPr>
          <a:xfrm>
            <a:off x="5874847" y="5078318"/>
            <a:ext cx="4894992" cy="843511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latin typeface="Montserrat Semi-Bold"/>
                <a:cs typeface="Calibri"/>
              </a:rPr>
              <a:t>External</a:t>
            </a:r>
            <a:r>
              <a:rPr lang="pt-PT" sz="2800" dirty="0">
                <a:latin typeface="Montserrat Semi-Bold"/>
                <a:cs typeface="Calibri"/>
              </a:rPr>
              <a:t> Data (</a:t>
            </a:r>
            <a:r>
              <a:rPr lang="pt-PT" sz="2800" dirty="0" err="1">
                <a:latin typeface="Montserrat Semi-Bold"/>
                <a:cs typeface="Calibri"/>
              </a:rPr>
              <a:t>webpages</a:t>
            </a:r>
            <a:r>
              <a:rPr lang="pt-PT" sz="2800" dirty="0">
                <a:latin typeface="Montserrat Semi-Bold"/>
                <a:cs typeface="Calibri"/>
              </a:rPr>
              <a:t>)</a:t>
            </a:r>
            <a:endParaRPr lang="pt-PT" sz="2800" dirty="0">
              <a:latin typeface="Montserrat Semi-Bold"/>
            </a:endParaRPr>
          </a:p>
        </p:txBody>
      </p:sp>
      <p:cxnSp>
        <p:nvCxnSpPr>
          <p:cNvPr id="26" name="Conexão recta unidireccional 24">
            <a:extLst>
              <a:ext uri="{FF2B5EF4-FFF2-40B4-BE49-F238E27FC236}">
                <a16:creationId xmlns:a16="http://schemas.microsoft.com/office/drawing/2014/main" id="{BAE38DBE-CF9A-B028-8D9D-CF0276B6E203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7782906" y="3382115"/>
            <a:ext cx="1042766" cy="9593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exão recta unidireccional 24">
            <a:extLst>
              <a:ext uri="{FF2B5EF4-FFF2-40B4-BE49-F238E27FC236}">
                <a16:creationId xmlns:a16="http://schemas.microsoft.com/office/drawing/2014/main" id="{4EB212EF-657E-F7A9-23F1-05287EFD3B38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4851763" y="4826229"/>
            <a:ext cx="1023084" cy="67384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exão recta unidireccional 18">
            <a:extLst>
              <a:ext uri="{FF2B5EF4-FFF2-40B4-BE49-F238E27FC236}">
                <a16:creationId xmlns:a16="http://schemas.microsoft.com/office/drawing/2014/main" id="{2D05796D-178E-A2AC-ADA2-6B4F9724A95D}"/>
              </a:ext>
            </a:extLst>
          </p:cNvPr>
          <p:cNvCxnSpPr>
            <a:cxnSpLocks/>
            <a:stCxn id="6" idx="2"/>
            <a:endCxn id="18" idx="0"/>
          </p:cNvCxnSpPr>
          <p:nvPr/>
        </p:nvCxnSpPr>
        <p:spPr>
          <a:xfrm>
            <a:off x="6881506" y="3429000"/>
            <a:ext cx="0" cy="328694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>
            <a:extLst>
              <a:ext uri="{FF2B5EF4-FFF2-40B4-BE49-F238E27FC236}">
                <a16:creationId xmlns:a16="http://schemas.microsoft.com/office/drawing/2014/main" id="{3CDC6A34-3EA7-129A-977B-FD756DCCD9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8" y="148114"/>
            <a:ext cx="1944167" cy="96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91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3891064" y="0"/>
            <a:ext cx="8300936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843337" y="217428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>
                <a:solidFill>
                  <a:schemeClr val="bg1"/>
                </a:solidFill>
              </a:rPr>
              <a:t>New </a:t>
            </a:r>
            <a:r>
              <a:rPr lang="pt-PT" sz="3600" b="1" dirty="0" err="1">
                <a:solidFill>
                  <a:schemeClr val="bg1"/>
                </a:solidFill>
              </a:rPr>
              <a:t>knowledge</a:t>
            </a:r>
            <a:r>
              <a:rPr lang="pt-PT" sz="3600" b="1" dirty="0">
                <a:solidFill>
                  <a:schemeClr val="bg1"/>
                </a:solidFill>
              </a:rPr>
              <a:t> base</a:t>
            </a: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CB7246EC-0AC9-7FEC-68ED-BABEF61EE487}"/>
              </a:ext>
            </a:extLst>
          </p:cNvPr>
          <p:cNvSpPr/>
          <p:nvPr/>
        </p:nvSpPr>
        <p:spPr>
          <a:xfrm>
            <a:off x="262688" y="1430810"/>
            <a:ext cx="4614074" cy="277332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pt-PT" sz="4400" dirty="0">
              <a:solidFill>
                <a:schemeClr val="tx1"/>
              </a:solidFill>
              <a:latin typeface="Montserrat Semi-Bold"/>
              <a:cs typeface="Calibri"/>
            </a:endParaRPr>
          </a:p>
          <a:p>
            <a:pPr algn="ctr"/>
            <a:r>
              <a:rPr lang="pt-PT" sz="4400" dirty="0">
                <a:solidFill>
                  <a:schemeClr val="tx1"/>
                </a:solidFill>
                <a:latin typeface="Montserrat Semi-Bold"/>
                <a:cs typeface="Calibri"/>
              </a:rPr>
              <a:t>GPT 4</a:t>
            </a:r>
          </a:p>
          <a:p>
            <a:pPr algn="ctr"/>
            <a:endParaRPr lang="pt-PT" sz="4400" dirty="0">
              <a:solidFill>
                <a:schemeClr val="tx1"/>
              </a:solidFill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  <a:p>
            <a:pPr algn="ctr"/>
            <a:endParaRPr lang="pt-PT" sz="4400" dirty="0">
              <a:latin typeface="Montserrat Semi-Bold"/>
              <a:cs typeface="Calibri"/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F25114F6-1724-C0BE-883B-22D88F2C6E08}"/>
              </a:ext>
            </a:extLst>
          </p:cNvPr>
          <p:cNvSpPr/>
          <p:nvPr/>
        </p:nvSpPr>
        <p:spPr>
          <a:xfrm>
            <a:off x="498542" y="2272253"/>
            <a:ext cx="1544267" cy="1659864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400" dirty="0" err="1">
                <a:latin typeface="Montserrat Semi-Bold"/>
                <a:cs typeface="Calibri"/>
              </a:rPr>
              <a:t>Narrative</a:t>
            </a:r>
            <a:endParaRPr lang="pt-PT" sz="2400" dirty="0">
              <a:latin typeface="Montserrat Semi-Bold"/>
              <a:cs typeface="Calibri"/>
            </a:endParaRP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8187B73-7E7F-1A67-CA4B-2409F6EF337B}"/>
              </a:ext>
            </a:extLst>
          </p:cNvPr>
          <p:cNvSpPr/>
          <p:nvPr/>
        </p:nvSpPr>
        <p:spPr>
          <a:xfrm>
            <a:off x="2679910" y="2272253"/>
            <a:ext cx="1995585" cy="1659864"/>
          </a:xfrm>
          <a:prstGeom prst="round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PT" sz="2400" dirty="0" err="1">
                <a:latin typeface="Montserrat Semi-Bold"/>
                <a:cs typeface="Calibri"/>
              </a:rPr>
              <a:t>Knowledge</a:t>
            </a:r>
            <a:r>
              <a:rPr lang="pt-PT" sz="2400" dirty="0">
                <a:latin typeface="Montserrat Semi-Bold"/>
                <a:cs typeface="Calibri"/>
              </a:rPr>
              <a:t>  </a:t>
            </a:r>
            <a:r>
              <a:rPr lang="pt-PT" sz="2400" dirty="0" err="1">
                <a:latin typeface="Montserrat Semi-Bold"/>
                <a:cs typeface="Calibri"/>
              </a:rPr>
              <a:t>Validated</a:t>
            </a:r>
            <a:endParaRPr lang="pt-PT" sz="2400" dirty="0"/>
          </a:p>
        </p:txBody>
      </p:sp>
      <p:cxnSp>
        <p:nvCxnSpPr>
          <p:cNvPr id="10" name="Conexão recta unidireccional 18">
            <a:extLst>
              <a:ext uri="{FF2B5EF4-FFF2-40B4-BE49-F238E27FC236}">
                <a16:creationId xmlns:a16="http://schemas.microsoft.com/office/drawing/2014/main" id="{7CCCEA18-E492-DBC0-A766-FCD66265B86D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2042809" y="3102185"/>
            <a:ext cx="637101" cy="0"/>
          </a:xfrm>
          <a:prstGeom prst="straightConnector1">
            <a:avLst/>
          </a:prstGeom>
          <a:ln w="412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0">
            <a:extLst>
              <a:ext uri="{FF2B5EF4-FFF2-40B4-BE49-F238E27FC236}">
                <a16:creationId xmlns:a16="http://schemas.microsoft.com/office/drawing/2014/main" id="{EC4EC957-FB5B-7579-C010-7938A5E7B18D}"/>
              </a:ext>
            </a:extLst>
          </p:cNvPr>
          <p:cNvSpPr txBox="1"/>
          <p:nvPr/>
        </p:nvSpPr>
        <p:spPr>
          <a:xfrm>
            <a:off x="5139450" y="1430810"/>
            <a:ext cx="6012561" cy="48825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By using “our own” Database, we guarantee data validation and quick updates without increasing effort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All GPT knowledge is blocked here, leaving only the narrative capacity 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Control the intelligence of a large linguistic model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pt-PT" sz="2200" spc="-60" dirty="0">
              <a:latin typeface="Montserrat"/>
              <a:cs typeface="Arial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A3AF1B07-95E8-9970-B6FD-ABAC3E6A1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894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70DA9-543B-5D8D-3A53-2B1908784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F8B5D732-CF88-FE03-BC75-9174D2676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98712C56-59A9-32F0-433A-875C56C0D2D6}"/>
              </a:ext>
            </a:extLst>
          </p:cNvPr>
          <p:cNvSpPr/>
          <p:nvPr/>
        </p:nvSpPr>
        <p:spPr>
          <a:xfrm>
            <a:off x="2418348" y="0"/>
            <a:ext cx="9773652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BF6FE94-089F-8358-99B2-27712937546B}"/>
              </a:ext>
            </a:extLst>
          </p:cNvPr>
          <p:cNvSpPr txBox="1"/>
          <p:nvPr/>
        </p:nvSpPr>
        <p:spPr>
          <a:xfrm>
            <a:off x="3533418" y="217428"/>
            <a:ext cx="7218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rgbClr val="000000"/>
                </a:solidFill>
                <a:latin typeface="Montserrat Semi-Bold"/>
              </a:rPr>
              <a:t> Take a look in the Backoffice </a:t>
            </a:r>
          </a:p>
          <a:p>
            <a:pPr algn="r"/>
            <a:endParaRPr lang="pt-PT" sz="3600" b="1" dirty="0">
              <a:solidFill>
                <a:schemeClr val="bg1"/>
              </a:solidFill>
            </a:endParaRP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124E595B-E401-C02B-34C6-039FEF0F7CBA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35B8E86-07F7-D28D-1375-88F3FA19BD6E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650EC5A-8CF4-CC58-D718-D48D43252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95" y="310063"/>
            <a:ext cx="1944167" cy="96917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C6839FF-7081-E1EC-47EA-48A6B91A09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5C1B248-31FE-6930-11C1-97DB4E760B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3417" y="1117290"/>
            <a:ext cx="7218804" cy="507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712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1E7530-396C-45F0-92F4-A885648D1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16481C-0A49-4796-812B-0D64F063B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19898" cy="6858000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606972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1DE8B58-F373-409E-A253-4380A6609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720" y="73152"/>
            <a:ext cx="1178966" cy="232963"/>
            <a:chOff x="1188720" y="73152"/>
            <a:chExt cx="1178966" cy="232963"/>
          </a:xfrm>
        </p:grpSpPr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5ACE265-D22D-48CC-99DE-EB81AE922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6FE80EEA-F4ED-4436-8861-0BEAAEFE76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C3642BC8-86E8-47D0-8846-3E4D49E4B4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2D35214-3634-4180-BF0E-45B614516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5BE89E6-3D1C-42B5-A950-E72889F8B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73771CC-5097-4E08-9606-24B0BC9A0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BE872634-00DA-47BD-880D-5C05FFADC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4F151F5C-DE9B-460E-BC51-471F4A8A5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34557B8A-4D2F-4D0D-B746-59EA8531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C764CD8E-E409-4E9B-8E87-746DDE36D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8E27A01D-2F01-4286-9453-3FBF6E84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460487A5-12EB-422E-9588-8FF06FAF7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7D522D20-C9F7-4B34-9066-4B43ADAAB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97B04F2C-295B-447A-8941-0AD4F5551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17D7FF91-B366-4534-B9B4-5710926EE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B5B8116C-ADD9-4826-9C37-270377E8F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22D01D96-8DB8-40BF-83AC-4CA49EC26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4B584CD-5E60-4B15-847C-B30D15DA1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CF2BB7DC-B968-4F0B-9748-BF0E6E297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CF12C159-3F09-4861-9450-ECD5DB310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233984"/>
            <a:ext cx="606972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91CE82F-AF26-7FF4-116B-0A4B2FB809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9" r="24"/>
          <a:stretch/>
        </p:blipFill>
        <p:spPr>
          <a:xfrm>
            <a:off x="-1" y="18440"/>
            <a:ext cx="12188953" cy="6858000"/>
          </a:xfrm>
          <a:prstGeom prst="rect">
            <a:avLst/>
          </a:prstGeom>
        </p:spPr>
      </p:pic>
      <p:sp>
        <p:nvSpPr>
          <p:cNvPr id="8" name="Paralelogramo 7">
            <a:extLst>
              <a:ext uri="{FF2B5EF4-FFF2-40B4-BE49-F238E27FC236}">
                <a16:creationId xmlns:a16="http://schemas.microsoft.com/office/drawing/2014/main" id="{947E001A-4C1B-28D5-492C-9B9EDA67D7B5}"/>
              </a:ext>
            </a:extLst>
          </p:cNvPr>
          <p:cNvSpPr/>
          <p:nvPr/>
        </p:nvSpPr>
        <p:spPr>
          <a:xfrm>
            <a:off x="1253299" y="1675533"/>
            <a:ext cx="10100501" cy="4113128"/>
          </a:xfrm>
          <a:prstGeom prst="parallelogram">
            <a:avLst/>
          </a:prstGeom>
          <a:solidFill>
            <a:srgbClr val="EFB21D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pt-PT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500" b="1" dirty="0"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2" name="Conexão reta 1">
            <a:extLst>
              <a:ext uri="{FF2B5EF4-FFF2-40B4-BE49-F238E27FC236}">
                <a16:creationId xmlns:a16="http://schemas.microsoft.com/office/drawing/2014/main" id="{62E76F4D-5010-30E8-032F-18F0B81C35B6}"/>
              </a:ext>
            </a:extLst>
          </p:cNvPr>
          <p:cNvCxnSpPr>
            <a:cxnSpLocks/>
          </p:cNvCxnSpPr>
          <p:nvPr/>
        </p:nvCxnSpPr>
        <p:spPr>
          <a:xfrm>
            <a:off x="303485" y="6023907"/>
            <a:ext cx="564281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>
            <a:extLst>
              <a:ext uri="{FF2B5EF4-FFF2-40B4-BE49-F238E27FC236}">
                <a16:creationId xmlns:a16="http://schemas.microsoft.com/office/drawing/2014/main" id="{A0C05679-58AD-722A-493B-EA2B5D015FB1}"/>
              </a:ext>
            </a:extLst>
          </p:cNvPr>
          <p:cNvSpPr/>
          <p:nvPr/>
        </p:nvSpPr>
        <p:spPr>
          <a:xfrm>
            <a:off x="7122760" y="6174515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58070C-01C3-0EC9-2192-6B89038B3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279" y="552554"/>
            <a:ext cx="1944167" cy="96917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5D0C1C9-9457-6F62-5B30-383EFF1F8B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45BF3DB-E754-D953-0F21-AEDAC74215C9}"/>
              </a:ext>
            </a:extLst>
          </p:cNvPr>
          <p:cNvSpPr txBox="1"/>
          <p:nvPr/>
        </p:nvSpPr>
        <p:spPr>
          <a:xfrm>
            <a:off x="3680720" y="655979"/>
            <a:ext cx="6735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>
                <a:solidFill>
                  <a:schemeClr val="bg1"/>
                </a:solidFill>
              </a:rPr>
              <a:t>Some insights for </a:t>
            </a:r>
            <a:r>
              <a:rPr lang="pt-PT" sz="3600" b="1" dirty="0" err="1">
                <a:solidFill>
                  <a:schemeClr val="bg1"/>
                </a:solidFill>
              </a:rPr>
              <a:t>the</a:t>
            </a:r>
            <a:r>
              <a:rPr lang="pt-PT" sz="3600" b="1" dirty="0">
                <a:solidFill>
                  <a:schemeClr val="bg1"/>
                </a:solidFill>
              </a:rPr>
              <a:t> future …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C5DAC77-89AD-E775-00C7-3ECBDB082103}"/>
              </a:ext>
            </a:extLst>
          </p:cNvPr>
          <p:cNvSpPr txBox="1"/>
          <p:nvPr/>
        </p:nvSpPr>
        <p:spPr>
          <a:xfrm>
            <a:off x="2340502" y="1894953"/>
            <a:ext cx="80756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Montserrat" panose="00000500000000000000" pitchFamily="2" charset="0"/>
              </a:rPr>
              <a:t>More complex tasks and  better interoperability, with other databases and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Montserrat" panose="000005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Montserrat" panose="00000500000000000000" pitchFamily="2" charset="0"/>
              </a:rPr>
              <a:t>More powerful and accurate capabilities to rapidly deploy new contexts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Montserrat" panose="000005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Montserrat" panose="00000500000000000000" pitchFamily="2" charset="0"/>
              </a:rPr>
              <a:t>Improve sophisticated conversional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Montserrat" panose="000005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Montserrat" panose="00000500000000000000" pitchFamily="2" charset="0"/>
              </a:rPr>
              <a:t>More Intuitive type of interface with voice conversation</a:t>
            </a:r>
          </a:p>
        </p:txBody>
      </p:sp>
    </p:spTree>
    <p:extLst>
      <p:ext uri="{BB962C8B-B14F-4D97-AF65-F5344CB8AC3E}">
        <p14:creationId xmlns:p14="http://schemas.microsoft.com/office/powerpoint/2010/main" val="34422964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9EC5C278-3F31-29C2-5C14-37C22A785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aralelogramo 11">
            <a:extLst>
              <a:ext uri="{FF2B5EF4-FFF2-40B4-BE49-F238E27FC236}">
                <a16:creationId xmlns:a16="http://schemas.microsoft.com/office/drawing/2014/main" id="{A745221F-3AC9-6227-0FDB-5C00B02EB6D2}"/>
              </a:ext>
            </a:extLst>
          </p:cNvPr>
          <p:cNvSpPr/>
          <p:nvPr/>
        </p:nvSpPr>
        <p:spPr>
          <a:xfrm>
            <a:off x="4358816" y="0"/>
            <a:ext cx="7727166" cy="6858000"/>
          </a:xfrm>
          <a:prstGeom prst="parallelogram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dirty="0">
              <a:latin typeface="+mj-lt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D691B3B-F51C-216D-5377-CECF338FA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669" y="2471430"/>
            <a:ext cx="2513777" cy="1253129"/>
          </a:xfrm>
          <a:prstGeom prst="rect">
            <a:avLst/>
          </a:prstGeom>
        </p:spPr>
      </p:pic>
      <p:cxnSp>
        <p:nvCxnSpPr>
          <p:cNvPr id="2" name="Conexão reta 1">
            <a:extLst>
              <a:ext uri="{FF2B5EF4-FFF2-40B4-BE49-F238E27FC236}">
                <a16:creationId xmlns:a16="http://schemas.microsoft.com/office/drawing/2014/main" id="{E1F2B209-CB2E-D5E6-EDD5-05BFE435E941}"/>
              </a:ext>
            </a:extLst>
          </p:cNvPr>
          <p:cNvCxnSpPr>
            <a:cxnSpLocks/>
          </p:cNvCxnSpPr>
          <p:nvPr/>
        </p:nvCxnSpPr>
        <p:spPr>
          <a:xfrm flipV="1">
            <a:off x="10341081" y="0"/>
            <a:ext cx="1744901" cy="6858000"/>
          </a:xfrm>
          <a:prstGeom prst="line">
            <a:avLst/>
          </a:prstGeom>
          <a:ln w="76200" cap="sq">
            <a:solidFill>
              <a:srgbClr val="EFB21D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861DBC7-230E-98ED-3F82-2FCB475A8002}"/>
              </a:ext>
            </a:extLst>
          </p:cNvPr>
          <p:cNvSpPr txBox="1"/>
          <p:nvPr/>
        </p:nvSpPr>
        <p:spPr>
          <a:xfrm>
            <a:off x="7482669" y="4045577"/>
            <a:ext cx="2513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Obrigado!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73EEDEF-1A0B-22D4-1F3A-5095211D0E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75" y="5855770"/>
            <a:ext cx="3994684" cy="335479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8CE261A2-DB99-4123-685A-27D5F5297B94}"/>
              </a:ext>
            </a:extLst>
          </p:cNvPr>
          <p:cNvSpPr txBox="1"/>
          <p:nvPr/>
        </p:nvSpPr>
        <p:spPr>
          <a:xfrm>
            <a:off x="7782938" y="4641629"/>
            <a:ext cx="23858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b="1" spc="300" dirty="0" err="1">
                <a:solidFill>
                  <a:srgbClr val="FFC000"/>
                </a:solidFill>
              </a:rPr>
              <a:t>Thank</a:t>
            </a:r>
            <a:r>
              <a:rPr lang="pt-PT" sz="3200" b="1" spc="300" dirty="0">
                <a:solidFill>
                  <a:srgbClr val="FFC000"/>
                </a:solidFill>
              </a:rPr>
              <a:t> </a:t>
            </a:r>
            <a:r>
              <a:rPr lang="pt-PT" sz="3200" b="1" spc="300" dirty="0" err="1">
                <a:solidFill>
                  <a:srgbClr val="FFC000"/>
                </a:solidFill>
              </a:rPr>
              <a:t>you</a:t>
            </a:r>
            <a:endParaRPr lang="pt-PT" sz="3200" b="1" spc="300" dirty="0">
              <a:solidFill>
                <a:srgbClr val="FFC000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104A5C-B228-A768-49C5-784C9CB104B1}"/>
              </a:ext>
            </a:extLst>
          </p:cNvPr>
          <p:cNvSpPr txBox="1"/>
          <p:nvPr/>
        </p:nvSpPr>
        <p:spPr>
          <a:xfrm>
            <a:off x="6477000" y="1046821"/>
            <a:ext cx="51625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b="1" spc="300" dirty="0">
                <a:solidFill>
                  <a:srgbClr val="FFC000"/>
                </a:solidFill>
              </a:rPr>
              <a:t>Justice </a:t>
            </a:r>
            <a:r>
              <a:rPr lang="pt-PT" sz="3200" b="1" spc="300" dirty="0" err="1">
                <a:solidFill>
                  <a:srgbClr val="FFC000"/>
                </a:solidFill>
              </a:rPr>
              <a:t>Practical</a:t>
            </a:r>
            <a:r>
              <a:rPr lang="pt-PT" sz="3200" b="1" spc="300" dirty="0">
                <a:solidFill>
                  <a:srgbClr val="FFC000"/>
                </a:solidFill>
              </a:rPr>
              <a:t> Guide</a:t>
            </a:r>
          </a:p>
        </p:txBody>
      </p:sp>
    </p:spTree>
    <p:extLst>
      <p:ext uri="{BB962C8B-B14F-4D97-AF65-F5344CB8AC3E}">
        <p14:creationId xmlns:p14="http://schemas.microsoft.com/office/powerpoint/2010/main" val="3326681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9">
            <a:extLst>
              <a:ext uri="{FF2B5EF4-FFF2-40B4-BE49-F238E27FC236}">
                <a16:creationId xmlns:a16="http://schemas.microsoft.com/office/drawing/2014/main" id="{86C0188A-0EAC-CC2F-D199-BD7EE41F76CF}"/>
              </a:ext>
            </a:extLst>
          </p:cNvPr>
          <p:cNvSpPr>
            <a:spLocks/>
          </p:cNvSpPr>
          <p:nvPr/>
        </p:nvSpPr>
        <p:spPr>
          <a:xfrm>
            <a:off x="7613031" y="1"/>
            <a:ext cx="6075795" cy="6858000"/>
          </a:xfrm>
          <a:prstGeom prst="parallelogram">
            <a:avLst/>
          </a:prstGeom>
          <a:blipFill>
            <a:blip r:embed="rId3"/>
            <a:stretch>
              <a:fillRect/>
            </a:stretch>
          </a:blip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dirty="0">
              <a:latin typeface="+mj-lt"/>
            </a:endParaRPr>
          </a:p>
        </p:txBody>
      </p:sp>
      <p:sp>
        <p:nvSpPr>
          <p:cNvPr id="7" name="Paralelogramo 6">
            <a:extLst>
              <a:ext uri="{FF2B5EF4-FFF2-40B4-BE49-F238E27FC236}">
                <a16:creationId xmlns:a16="http://schemas.microsoft.com/office/drawing/2014/main" id="{2AB5FDFD-D759-666D-CDEC-3B052F03A240}"/>
              </a:ext>
            </a:extLst>
          </p:cNvPr>
          <p:cNvSpPr/>
          <p:nvPr/>
        </p:nvSpPr>
        <p:spPr>
          <a:xfrm>
            <a:off x="3053064" y="0"/>
            <a:ext cx="6085872" cy="6858000"/>
          </a:xfrm>
          <a:prstGeom prst="parallelogram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From a chatbot to a virtual assistant with the advance of Artificial Intelligence. </a:t>
            </a:r>
          </a:p>
        </p:txBody>
      </p:sp>
      <p:sp>
        <p:nvSpPr>
          <p:cNvPr id="11" name="Paralelogramo 10">
            <a:extLst>
              <a:ext uri="{FF2B5EF4-FFF2-40B4-BE49-F238E27FC236}">
                <a16:creationId xmlns:a16="http://schemas.microsoft.com/office/drawing/2014/main" id="{5AA8775E-DCD5-D97E-544F-5053F8CB9B61}"/>
              </a:ext>
            </a:extLst>
          </p:cNvPr>
          <p:cNvSpPr/>
          <p:nvPr/>
        </p:nvSpPr>
        <p:spPr>
          <a:xfrm>
            <a:off x="-1525076" y="0"/>
            <a:ext cx="6085872" cy="6858000"/>
          </a:xfrm>
          <a:prstGeom prst="parallelogram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32996635-7BDB-DCDB-19AF-A3EF77B66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14" y="2560882"/>
            <a:ext cx="2513777" cy="125312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819C4B2-6E0F-72B9-89F5-6CA9B183B9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90" y="6007953"/>
            <a:ext cx="2770258" cy="23265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D3E97FF-8F0E-66E0-1EB6-78DCBB48AB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4304" y="824141"/>
            <a:ext cx="3664651" cy="109991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8CBF7D-07CE-A9B4-992F-F4E28C492701}"/>
              </a:ext>
            </a:extLst>
          </p:cNvPr>
          <p:cNvSpPr txBox="1"/>
          <p:nvPr/>
        </p:nvSpPr>
        <p:spPr>
          <a:xfrm>
            <a:off x="3641558" y="5213684"/>
            <a:ext cx="36736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rgbClr val="C00000"/>
                </a:solidFill>
              </a:rPr>
              <a:t>Can </a:t>
            </a:r>
            <a:r>
              <a:rPr lang="pt-PT" sz="2000" dirty="0" err="1">
                <a:solidFill>
                  <a:srgbClr val="C00000"/>
                </a:solidFill>
              </a:rPr>
              <a:t>we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change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the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way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we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delivery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services</a:t>
            </a:r>
            <a:r>
              <a:rPr lang="pt-PT" sz="2000" dirty="0">
                <a:solidFill>
                  <a:srgbClr val="C00000"/>
                </a:solidFill>
              </a:rPr>
              <a:t> to </a:t>
            </a:r>
            <a:r>
              <a:rPr lang="pt-PT" sz="2000" dirty="0" err="1">
                <a:solidFill>
                  <a:srgbClr val="C00000"/>
                </a:solidFill>
              </a:rPr>
              <a:t>citizens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and</a:t>
            </a:r>
            <a:r>
              <a:rPr lang="pt-PT" sz="2000" dirty="0">
                <a:solidFill>
                  <a:srgbClr val="C00000"/>
                </a:solidFill>
              </a:rPr>
              <a:t> </a:t>
            </a:r>
            <a:r>
              <a:rPr lang="pt-PT" sz="2000" dirty="0" err="1">
                <a:solidFill>
                  <a:srgbClr val="C00000"/>
                </a:solidFill>
              </a:rPr>
              <a:t>companies</a:t>
            </a:r>
            <a:r>
              <a:rPr lang="pt-PT" sz="2000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40953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A30BB-1A96-2C8D-28B6-811F4F616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9">
            <a:extLst>
              <a:ext uri="{FF2B5EF4-FFF2-40B4-BE49-F238E27FC236}">
                <a16:creationId xmlns:a16="http://schemas.microsoft.com/office/drawing/2014/main" id="{BDFA383D-E352-B442-581F-14DFA710A6B3}"/>
              </a:ext>
            </a:extLst>
          </p:cNvPr>
          <p:cNvSpPr>
            <a:spLocks/>
          </p:cNvSpPr>
          <p:nvPr/>
        </p:nvSpPr>
        <p:spPr>
          <a:xfrm>
            <a:off x="7613031" y="1"/>
            <a:ext cx="6075795" cy="6858000"/>
          </a:xfrm>
          <a:prstGeom prst="parallelogram">
            <a:avLst/>
          </a:prstGeom>
          <a:blipFill>
            <a:blip r:embed="rId3"/>
            <a:stretch>
              <a:fillRect/>
            </a:stretch>
          </a:blip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dirty="0">
              <a:latin typeface="+mj-lt"/>
            </a:endParaRPr>
          </a:p>
        </p:txBody>
      </p:sp>
      <p:sp>
        <p:nvSpPr>
          <p:cNvPr id="7" name="Paralelogramo 6">
            <a:extLst>
              <a:ext uri="{FF2B5EF4-FFF2-40B4-BE49-F238E27FC236}">
                <a16:creationId xmlns:a16="http://schemas.microsoft.com/office/drawing/2014/main" id="{4F19C70F-BFB1-BC22-B534-D78630380CFD}"/>
              </a:ext>
            </a:extLst>
          </p:cNvPr>
          <p:cNvSpPr/>
          <p:nvPr/>
        </p:nvSpPr>
        <p:spPr>
          <a:xfrm>
            <a:off x="3053064" y="0"/>
            <a:ext cx="6085872" cy="6858000"/>
          </a:xfrm>
          <a:prstGeom prst="parallelogram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Virtual assistant in development by Portuguese Ministry of Justice 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… witch aims to provide quick and simplified access to information 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… in a interactive conversational way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… without out any decision tree.</a:t>
            </a:r>
          </a:p>
        </p:txBody>
      </p:sp>
      <p:sp>
        <p:nvSpPr>
          <p:cNvPr id="11" name="Paralelogramo 10">
            <a:extLst>
              <a:ext uri="{FF2B5EF4-FFF2-40B4-BE49-F238E27FC236}">
                <a16:creationId xmlns:a16="http://schemas.microsoft.com/office/drawing/2014/main" id="{9948E240-9B7E-2A17-4DF4-9F97C60702AD}"/>
              </a:ext>
            </a:extLst>
          </p:cNvPr>
          <p:cNvSpPr/>
          <p:nvPr/>
        </p:nvSpPr>
        <p:spPr>
          <a:xfrm>
            <a:off x="-1525076" y="0"/>
            <a:ext cx="6085872" cy="6858000"/>
          </a:xfrm>
          <a:prstGeom prst="parallelogram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3ACC2B98-2DC3-9075-C8C3-DA03BE0F0F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14" y="2560882"/>
            <a:ext cx="2513777" cy="125312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B627A7E-1FAA-E90C-137C-9B30A3A75A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90" y="6007953"/>
            <a:ext cx="2770258" cy="23265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CFCCBB2-C720-83CC-F1D6-11EB7998AC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0838" y="2968275"/>
            <a:ext cx="3121048" cy="92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74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2418348" y="0"/>
            <a:ext cx="9773652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solidFill>
                <a:schemeClr val="tx1"/>
              </a:solidFill>
              <a:latin typeface="Montserrat"/>
              <a:cs typeface="Arial"/>
            </a:endParaRP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Excessively dispersed legal information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 Lack of uniformity in the organization of the available information 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Transform the use of “Legalese” in plain language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Overburdening of justice services personnel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Redirect the citizens automatically to digital service channels.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solidFill>
                <a:schemeClr val="tx1"/>
              </a:solidFill>
              <a:latin typeface="Montserrat"/>
              <a:cs typeface="Arial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58070C-01C3-0EC9-2192-6B89038B3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91" y="632702"/>
            <a:ext cx="1944167" cy="969176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843337" y="217428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>
                <a:solidFill>
                  <a:schemeClr val="bg1"/>
                </a:solidFill>
              </a:rPr>
              <a:t> </a:t>
            </a:r>
            <a:r>
              <a:rPr lang="pt-PT" sz="3600" b="1" dirty="0" err="1">
                <a:solidFill>
                  <a:schemeClr val="bg1"/>
                </a:solidFill>
              </a:rPr>
              <a:t>Problems</a:t>
            </a:r>
            <a:r>
              <a:rPr lang="pt-PT" sz="3600" b="1" dirty="0">
                <a:solidFill>
                  <a:schemeClr val="bg1"/>
                </a:solidFill>
              </a:rPr>
              <a:t> to </a:t>
            </a:r>
            <a:r>
              <a:rPr lang="pt-PT" sz="3600" b="1" dirty="0" err="1">
                <a:solidFill>
                  <a:schemeClr val="bg1"/>
                </a:solidFill>
              </a:rPr>
              <a:t>address</a:t>
            </a:r>
            <a:endParaRPr lang="pt-PT" sz="3600" b="1" dirty="0">
              <a:solidFill>
                <a:schemeClr val="bg1"/>
              </a:solidFill>
            </a:endParaRP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25580A1-F5BF-7E92-10D3-E9C0926EFD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31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1809750" y="0"/>
            <a:ext cx="10382250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solidFill>
                <a:schemeClr val="tx1"/>
              </a:solidFill>
              <a:latin typeface="Montserrat"/>
              <a:cs typeface="Arial"/>
            </a:endParaRP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solidFill>
                <a:schemeClr val="tx1"/>
              </a:solidFill>
              <a:latin typeface="Montserrat"/>
              <a:cs typeface="Arial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58070C-01C3-0EC9-2192-6B89038B3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23" y="632702"/>
            <a:ext cx="1944167" cy="969176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843337" y="217428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>
                <a:solidFill>
                  <a:schemeClr val="bg1"/>
                </a:solidFill>
              </a:rPr>
              <a:t> </a:t>
            </a:r>
            <a:r>
              <a:rPr lang="pt-PT" sz="3600" b="1" dirty="0" err="1">
                <a:solidFill>
                  <a:schemeClr val="bg1"/>
                </a:solidFill>
              </a:rPr>
              <a:t>Benefits</a:t>
            </a:r>
            <a:r>
              <a:rPr lang="pt-PT" sz="3600" b="1" dirty="0">
                <a:solidFill>
                  <a:schemeClr val="bg1"/>
                </a:solidFill>
              </a:rPr>
              <a:t> </a:t>
            </a:r>
            <a:r>
              <a:rPr lang="pt-PT" sz="3600" b="1" dirty="0" err="1">
                <a:solidFill>
                  <a:schemeClr val="bg1"/>
                </a:solidFill>
              </a:rPr>
              <a:t>of</a:t>
            </a:r>
            <a:r>
              <a:rPr lang="pt-PT" sz="3600" b="1" dirty="0">
                <a:solidFill>
                  <a:schemeClr val="bg1"/>
                </a:solidFill>
              </a:rPr>
              <a:t> use GPT</a:t>
            </a: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25580A1-F5BF-7E92-10D3-E9C0926EFD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DBD6276-64D7-9C27-0877-E50577F69614}"/>
              </a:ext>
            </a:extLst>
          </p:cNvPr>
          <p:cNvSpPr txBox="1"/>
          <p:nvPr/>
        </p:nvSpPr>
        <p:spPr>
          <a:xfrm>
            <a:off x="3224265" y="1257967"/>
            <a:ext cx="755322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Increased communication efficiency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Better understanding of information</a:t>
            </a:r>
            <a:endParaRPr lang="en-US" sz="2400" spc="-60" dirty="0">
              <a:solidFill>
                <a:schemeClr val="tx1"/>
              </a:solidFill>
              <a:latin typeface="Montserrat"/>
              <a:cs typeface="Arial"/>
            </a:endParaRP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Understand natural language and </a:t>
            </a:r>
            <a:r>
              <a:rPr lang="en-US" sz="2400" spc="-60" dirty="0">
                <a:latin typeface="Montserrat"/>
                <a:cs typeface="Arial"/>
              </a:rPr>
              <a:t>interaction</a:t>
            </a:r>
            <a:r>
              <a:rPr lang="en-US" sz="2400" spc="-60" dirty="0">
                <a:solidFill>
                  <a:schemeClr val="tx1"/>
                </a:solidFill>
                <a:latin typeface="Montserrat"/>
                <a:cs typeface="Arial"/>
              </a:rPr>
              <a:t> in a conversational manner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spc="-60" dirty="0">
                <a:latin typeface="Montserrat"/>
                <a:cs typeface="Arial"/>
              </a:rPr>
              <a:t>Gives an immediate </a:t>
            </a:r>
            <a:r>
              <a:rPr lang="pt-PT" sz="2400" spc="-60" dirty="0" err="1">
                <a:latin typeface="Montserrat"/>
                <a:cs typeface="Arial"/>
              </a:rPr>
              <a:t>answers</a:t>
            </a:r>
            <a:endParaRPr lang="en-US" sz="2400" spc="-60" dirty="0">
              <a:latin typeface="Montserrat"/>
              <a:cs typeface="Arial"/>
            </a:endParaRP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spc="-60" dirty="0">
                <a:solidFill>
                  <a:schemeClr val="tx1"/>
                </a:solidFill>
                <a:latin typeface="Montserrat"/>
                <a:cs typeface="Arial"/>
              </a:rPr>
              <a:t>Enhanced personalized experience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spc="-60" dirty="0">
                <a:latin typeface="Montserrat"/>
                <a:cs typeface="Arial"/>
              </a:rPr>
              <a:t>Helps citizens with primary issues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spc="-60" dirty="0">
                <a:latin typeface="Montserrat"/>
                <a:cs typeface="Arial"/>
              </a:rPr>
              <a:t>Interacts in two </a:t>
            </a:r>
            <a:r>
              <a:rPr lang="en-GB" sz="2400" spc="-60" dirty="0" err="1">
                <a:latin typeface="Montserrat"/>
                <a:cs typeface="Arial"/>
              </a:rPr>
              <a:t>langages</a:t>
            </a:r>
            <a:r>
              <a:rPr lang="en-GB" sz="2400" spc="-60" dirty="0">
                <a:latin typeface="Montserrat"/>
                <a:cs typeface="Arial"/>
              </a:rPr>
              <a:t> (PT and EN)</a:t>
            </a:r>
          </a:p>
          <a:p>
            <a:pPr marL="571500" indent="-5715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pt-PT" sz="2000" spc="-60" dirty="0">
              <a:solidFill>
                <a:schemeClr val="tx1"/>
              </a:solidFill>
              <a:latin typeface="Montserrat"/>
              <a:cs typeface="Arial"/>
            </a:endParaRPr>
          </a:p>
          <a:p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36687710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2418348" y="0"/>
            <a:ext cx="9773652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58070C-01C3-0EC9-2192-6B89038B3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1" y="694879"/>
            <a:ext cx="1944167" cy="969176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3937000" y="217428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sym typeface="Montserrat"/>
              </a:rPr>
              <a:t>Purpose and scope (1st step)</a:t>
            </a:r>
            <a:endParaRPr lang="en-US" sz="3600" b="1" dirty="0">
              <a:solidFill>
                <a:schemeClr val="bg1"/>
              </a:solidFill>
            </a:endParaRPr>
          </a:p>
          <a:p>
            <a:pPr algn="r"/>
            <a:endParaRPr lang="pt-PT" sz="3600" b="1" dirty="0">
              <a:solidFill>
                <a:schemeClr val="bg1"/>
              </a:solidFill>
            </a:endParaRP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DC27037-41FF-C423-37EA-612089D5A5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84D95F5-A3CD-DFA0-6F03-88B2140D1A27}"/>
              </a:ext>
            </a:extLst>
          </p:cNvPr>
          <p:cNvSpPr txBox="1"/>
          <p:nvPr/>
        </p:nvSpPr>
        <p:spPr>
          <a:xfrm>
            <a:off x="3937000" y="1179467"/>
            <a:ext cx="6642100" cy="501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b="1" spc="-60" dirty="0">
                <a:latin typeface="Montserrat"/>
                <a:cs typeface="Arial"/>
              </a:rPr>
              <a:t>Focus on new areas of justice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b="1" spc="-60" dirty="0">
              <a:latin typeface="Montserrat"/>
              <a:cs typeface="Arial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To inform and forward to online platforms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Able to identify conversation context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Without saving the conversation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Without suggesting or advising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Just answer about Marriage, Divorce and company </a:t>
            </a:r>
            <a:endParaRPr lang="pt-PT" sz="2400" spc="-60" dirty="0">
              <a:latin typeface="Montserra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37038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2418348" y="-9469"/>
            <a:ext cx="9773652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58070C-01C3-0EC9-2192-6B89038B3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33" y="632702"/>
            <a:ext cx="1944167" cy="969176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3937000" y="217428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sym typeface="Montserrat"/>
              </a:rPr>
              <a:t>Expanded to new areas </a:t>
            </a:r>
            <a:endParaRPr lang="en-US" sz="3600" b="1" dirty="0">
              <a:solidFill>
                <a:schemeClr val="bg1"/>
              </a:solidFill>
            </a:endParaRPr>
          </a:p>
          <a:p>
            <a:pPr algn="r"/>
            <a:endParaRPr lang="pt-PT" sz="3600" b="1" dirty="0">
              <a:solidFill>
                <a:schemeClr val="bg1"/>
              </a:solidFill>
            </a:endParaRP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DC27037-41FF-C423-37EA-612089D5A5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84D95F5-A3CD-DFA0-6F03-88B2140D1A27}"/>
              </a:ext>
            </a:extLst>
          </p:cNvPr>
          <p:cNvSpPr txBox="1"/>
          <p:nvPr/>
        </p:nvSpPr>
        <p:spPr>
          <a:xfrm>
            <a:off x="3644900" y="1117290"/>
            <a:ext cx="7632700" cy="4841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000" b="1" spc="-60" dirty="0">
              <a:latin typeface="Montserrat"/>
              <a:cs typeface="Arial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Expanded to Alternative Dispute Resolution and Online Criminal Record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latin typeface="Montserrat"/>
              <a:cs typeface="Arial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b="1" spc="-60" dirty="0">
                <a:latin typeface="Montserrat"/>
                <a:cs typeface="Arial"/>
              </a:rPr>
              <a:t>Gradual expansion to new areas and services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US" sz="2400" spc="-60" dirty="0">
              <a:latin typeface="Montserrat"/>
              <a:cs typeface="Arial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Interoperability with other source of data from public databases and other services.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pt-PT" sz="2000" spc="-60" dirty="0">
              <a:latin typeface="Montserra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8328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4711700" y="0"/>
            <a:ext cx="7480300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843337" y="217428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3600" b="1" dirty="0">
                <a:solidFill>
                  <a:schemeClr val="bg1"/>
                </a:solidFill>
              </a:rPr>
              <a:t>A </a:t>
            </a:r>
            <a:r>
              <a:rPr lang="pt-PT" sz="3600" b="1" dirty="0" err="1">
                <a:solidFill>
                  <a:schemeClr val="bg1"/>
                </a:solidFill>
              </a:rPr>
              <a:t>Simple</a:t>
            </a:r>
            <a:r>
              <a:rPr lang="pt-PT" sz="3600" b="1" dirty="0">
                <a:solidFill>
                  <a:schemeClr val="bg1"/>
                </a:solidFill>
              </a:rPr>
              <a:t> look</a:t>
            </a: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7ADFDCBA-64AE-E60F-47A3-924C499C3370}"/>
              </a:ext>
            </a:extLst>
          </p:cNvPr>
          <p:cNvSpPr txBox="1"/>
          <p:nvPr/>
        </p:nvSpPr>
        <p:spPr>
          <a:xfrm>
            <a:off x="6223000" y="1370822"/>
            <a:ext cx="5181600" cy="27075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It is necessary to easily reach the Citizen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2400" spc="-60" dirty="0">
                <a:latin typeface="Montserrat"/>
                <a:cs typeface="Arial"/>
              </a:rPr>
              <a:t>Don't lose focus on essential messages and how to really help the Citizen</a:t>
            </a:r>
            <a:endParaRPr lang="pt-PT" sz="2800" spc="-60" dirty="0">
              <a:latin typeface="Montserrat"/>
              <a:cs typeface="Arial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5A5C6E3-6797-8571-4E14-EAD8A6E1ED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0" y="379171"/>
            <a:ext cx="1944167" cy="96917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CEBF6512-BB2A-C90E-46F7-97E716D36A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105F8B3-2433-2E73-11A5-2925A5321E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006" y="1382729"/>
            <a:ext cx="5782995" cy="312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637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6EB2A3B-B81D-E4D9-D8BD-38033F74C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Paralelogramo 14">
            <a:extLst>
              <a:ext uri="{FF2B5EF4-FFF2-40B4-BE49-F238E27FC236}">
                <a16:creationId xmlns:a16="http://schemas.microsoft.com/office/drawing/2014/main" id="{2AFCADD2-ED5F-BF53-E340-82C34A44B804}"/>
              </a:ext>
            </a:extLst>
          </p:cNvPr>
          <p:cNvSpPr/>
          <p:nvPr/>
        </p:nvSpPr>
        <p:spPr>
          <a:xfrm>
            <a:off x="2418348" y="0"/>
            <a:ext cx="9773652" cy="6858000"/>
          </a:xfrm>
          <a:prstGeom prst="parallelogram">
            <a:avLst/>
          </a:prstGeom>
          <a:solidFill>
            <a:srgbClr val="EFB21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1A96597-AE8E-F0A6-AE63-FB6D35D6629B}"/>
              </a:ext>
            </a:extLst>
          </p:cNvPr>
          <p:cNvSpPr txBox="1"/>
          <p:nvPr/>
        </p:nvSpPr>
        <p:spPr>
          <a:xfrm>
            <a:off x="5321300" y="217428"/>
            <a:ext cx="54309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rgbClr val="000000"/>
                </a:solidFill>
                <a:latin typeface="Montserrat Semi-Bold"/>
              </a:rPr>
              <a:t>Intuitive look for any age</a:t>
            </a:r>
          </a:p>
          <a:p>
            <a:pPr algn="r"/>
            <a:endParaRPr lang="pt-PT" sz="3600" b="1" dirty="0">
              <a:solidFill>
                <a:schemeClr val="bg1"/>
              </a:solidFill>
            </a:endParaRPr>
          </a:p>
        </p:txBody>
      </p:sp>
      <p:cxnSp>
        <p:nvCxnSpPr>
          <p:cNvPr id="28" name="Conexão reta 27">
            <a:extLst>
              <a:ext uri="{FF2B5EF4-FFF2-40B4-BE49-F238E27FC236}">
                <a16:creationId xmlns:a16="http://schemas.microsoft.com/office/drawing/2014/main" id="{49DE2A8F-C3DA-CF9B-9FD4-1E97634F6B00}"/>
              </a:ext>
            </a:extLst>
          </p:cNvPr>
          <p:cNvCxnSpPr>
            <a:cxnSpLocks/>
          </p:cNvCxnSpPr>
          <p:nvPr/>
        </p:nvCxnSpPr>
        <p:spPr>
          <a:xfrm>
            <a:off x="6867939" y="1117290"/>
            <a:ext cx="5324061" cy="0"/>
          </a:xfrm>
          <a:prstGeom prst="line">
            <a:avLst/>
          </a:prstGeom>
          <a:ln w="63500" cap="rnd">
            <a:solidFill>
              <a:schemeClr val="tx1">
                <a:alpha val="46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>
            <a:extLst>
              <a:ext uri="{FF2B5EF4-FFF2-40B4-BE49-F238E27FC236}">
                <a16:creationId xmlns:a16="http://schemas.microsoft.com/office/drawing/2014/main" id="{BE315390-9E4B-2EC0-6787-928F7E0FA91C}"/>
              </a:ext>
            </a:extLst>
          </p:cNvPr>
          <p:cNvSpPr/>
          <p:nvPr/>
        </p:nvSpPr>
        <p:spPr>
          <a:xfrm>
            <a:off x="6096000" y="879169"/>
            <a:ext cx="4656221" cy="116942"/>
          </a:xfrm>
          <a:prstGeom prst="rect">
            <a:avLst/>
          </a:prstGeom>
          <a:solidFill>
            <a:srgbClr val="EFB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7F18EA7-81DF-F379-2673-0413091F61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95" y="310063"/>
            <a:ext cx="1944167" cy="96917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D91F648-ABEF-AF9C-0A8E-58767C4F3E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129" y="6232986"/>
            <a:ext cx="3781280" cy="31755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DB000BC-17C7-B74F-75E6-4D4A986C8D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238" y="1538936"/>
            <a:ext cx="7678222" cy="4344006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E938FAF-D31D-8F1B-4F4E-F50EF21E8D4A}"/>
              </a:ext>
            </a:extLst>
          </p:cNvPr>
          <p:cNvSpPr txBox="1"/>
          <p:nvPr/>
        </p:nvSpPr>
        <p:spPr>
          <a:xfrm>
            <a:off x="8166698" y="2417985"/>
            <a:ext cx="25737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With thumbnails to collect feedback from the given answers </a:t>
            </a:r>
          </a:p>
        </p:txBody>
      </p:sp>
    </p:spTree>
    <p:extLst>
      <p:ext uri="{BB962C8B-B14F-4D97-AF65-F5344CB8AC3E}">
        <p14:creationId xmlns:p14="http://schemas.microsoft.com/office/powerpoint/2010/main" val="31289836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Personalizado 19">
      <a:dk1>
        <a:sysClr val="windowText" lastClr="000000"/>
      </a:dk1>
      <a:lt1>
        <a:sysClr val="window" lastClr="FFFFFF"/>
      </a:lt1>
      <a:dk2>
        <a:srgbClr val="000000"/>
      </a:dk2>
      <a:lt2>
        <a:srgbClr val="DFDFDF"/>
      </a:lt2>
      <a:accent1>
        <a:srgbClr val="F8F8F8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88827CD316094B915F7A6026727E31" ma:contentTypeVersion="17" ma:contentTypeDescription="Criar um novo documento." ma:contentTypeScope="" ma:versionID="a4f4309138e7a1029c273260ec002c41">
  <xsd:schema xmlns:xsd="http://www.w3.org/2001/XMLSchema" xmlns:xs="http://www.w3.org/2001/XMLSchema" xmlns:p="http://schemas.microsoft.com/office/2006/metadata/properties" xmlns:ns3="6f161bf1-547f-42b7-aafe-d85e46154283" xmlns:ns4="f6df4860-1d49-4257-b11a-b79302e56fe2" targetNamespace="http://schemas.microsoft.com/office/2006/metadata/properties" ma:root="true" ma:fieldsID="7dccef6ba958899ec75bdd519be4ca5c" ns3:_="" ns4:_="">
    <xsd:import namespace="6f161bf1-547f-42b7-aafe-d85e46154283"/>
    <xsd:import namespace="f6df4860-1d49-4257-b11a-b79302e56fe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LengthInSeconds" minOccurs="0"/>
                <xsd:element ref="ns4:MediaServiceSearchPropertie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161bf1-547f-42b7-aafe-d85e4615428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f4860-1d49-4257-b11a-b79302e56f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6df4860-1d49-4257-b11a-b79302e56fe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912C24-2548-4762-BD66-92C2388DB7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161bf1-547f-42b7-aafe-d85e46154283"/>
    <ds:schemaRef ds:uri="f6df4860-1d49-4257-b11a-b79302e56f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3EDF4B-8D4A-4D30-A3D0-4ED32DA1877B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6f161bf1-547f-42b7-aafe-d85e46154283"/>
    <ds:schemaRef ds:uri="http://purl.org/dc/dcmitype/"/>
    <ds:schemaRef ds:uri="http://purl.org/dc/terms/"/>
    <ds:schemaRef ds:uri="http://schemas.openxmlformats.org/package/2006/metadata/core-properties"/>
    <ds:schemaRef ds:uri="f6df4860-1d49-4257-b11a-b79302e56fe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01F12B5-ECED-4A4F-8BB7-F599B32EA8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TM04033929[[fn=Ardósia]]</Template>
  <TotalTime>7896</TotalTime>
  <Words>498</Words>
  <Application>Microsoft Office PowerPoint</Application>
  <PresentationFormat>Widescreen</PresentationFormat>
  <Paragraphs>119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-apple-system</vt:lpstr>
      <vt:lpstr>Arial</vt:lpstr>
      <vt:lpstr>Calibri</vt:lpstr>
      <vt:lpstr>Calibri Light</vt:lpstr>
      <vt:lpstr>Montserrat</vt:lpstr>
      <vt:lpstr>Montserrat Semi-Bold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Cruz</dc:creator>
  <cp:lastModifiedBy>Sara RADOVICKA</cp:lastModifiedBy>
  <cp:revision>15</cp:revision>
  <dcterms:created xsi:type="dcterms:W3CDTF">2023-03-09T12:13:33Z</dcterms:created>
  <dcterms:modified xsi:type="dcterms:W3CDTF">2024-02-21T09:12:00Z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0x0101004388827CD316094B915F7A6026727E31</vt:lpwstr>
  </property>
</Properties>
</file>