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5"/>
  </p:notesMasterIdLst>
  <p:sldIdLst>
    <p:sldId id="507" r:id="rId3"/>
    <p:sldId id="300" r:id="rId4"/>
    <p:sldId id="525" r:id="rId5"/>
    <p:sldId id="526" r:id="rId6"/>
    <p:sldId id="330" r:id="rId7"/>
    <p:sldId id="527" r:id="rId8"/>
    <p:sldId id="329" r:id="rId9"/>
    <p:sldId id="528" r:id="rId10"/>
    <p:sldId id="529" r:id="rId11"/>
    <p:sldId id="531" r:id="rId12"/>
    <p:sldId id="530" r:id="rId13"/>
    <p:sldId id="533" r:id="rId14"/>
    <p:sldId id="532" r:id="rId15"/>
    <p:sldId id="534" r:id="rId16"/>
    <p:sldId id="524" r:id="rId17"/>
    <p:sldId id="535" r:id="rId18"/>
    <p:sldId id="536" r:id="rId19"/>
    <p:sldId id="537" r:id="rId20"/>
    <p:sldId id="538" r:id="rId21"/>
    <p:sldId id="539" r:id="rId22"/>
    <p:sldId id="540" r:id="rId23"/>
    <p:sldId id="5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cristina Prampolini" initials="MP" lastIdx="9" clrIdx="0">
    <p:extLst>
      <p:ext uri="{19B8F6BF-5375-455C-9EA6-DF929625EA0E}">
        <p15:presenceInfo xmlns:p15="http://schemas.microsoft.com/office/powerpoint/2012/main" userId="437768362800b9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FC2"/>
    <a:srgbClr val="6AD5C7"/>
    <a:srgbClr val="75D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5" autoAdjust="0"/>
    <p:restoredTop sz="72328"/>
  </p:normalViewPr>
  <p:slideViewPr>
    <p:cSldViewPr snapToGrid="0">
      <p:cViewPr varScale="1">
        <p:scale>
          <a:sx n="54" d="100"/>
          <a:sy n="54" d="100"/>
        </p:scale>
        <p:origin x="896" y="52"/>
      </p:cViewPr>
      <p:guideLst/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95" d="100"/>
        <a:sy n="95" d="100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59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74F29-2FE3-44A7-852E-F78EC92C4BF5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8C29E-EF22-4FAB-B76A-F8510227CA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proposal on Coastal Risk Assessment and Mapping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based on an earlier initiative to develop a simplified but scientifically sound methodology for the assessment of risks related to coastal hazards. It is linked to a need identified in a 2016 initiative for a stepped approach to the identification and mapping of coastal risk.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2016-17 project saw the development of geomorphological mapping skills and datasets in the participating centres and country coastlines. 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subsequent 2018/19 proposal addressed the production of hazard susceptibility mapping and identification and mapping of coastal vulnerability.</a:t>
            </a:r>
            <a:endParaRPr lang="en-M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M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current 2020/21 project addresses the long-term objective 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Assessment and Mapping.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global objective of the overall project is to provide national authorities / ministries responsible for planning and civil protection with a well-defined methodology for Risk mapping via a stepped approach of hazard susceptibility, vulnerability and risk assessment and mapping of coastal hazards. </a:t>
            </a:r>
            <a:endParaRPr lang="en-M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GB" dirty="0"/>
          </a:p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72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6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8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236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7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 dirty="0"/>
          </a:p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3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Examples of the main coastal landscape features in the study area: </a:t>
            </a: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sandy beach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the coastal village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Blue Clay outcrops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terraced slopes in Blue Clay terrains affected by rock falls detached from the limestone plateau of Upper Coralline Limestone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Ghajn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between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 sloping coast near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Qorrot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f) plunging cliff in the Lower Coralline Limestone </a:t>
            </a:r>
            <a:b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GB" dirty="0"/>
          </a:p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Examples of the main coastal landscape features in the study area: </a:t>
            </a: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sandy beach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the coastal village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Blue Clay outcrops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terraced slopes in Blue Clay terrains affected by rock falls detached from the limestone plateau of Upper Coralline Limestone at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Ghajn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between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 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 sloping coast near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Dahlet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Qorrot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Bay;</a:t>
            </a:r>
          </a:p>
          <a:p>
            <a:pPr marL="228600" indent="-228600">
              <a:buAutoNum type="alphaLcParenR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f) plunging cliff in the Lower Coralline Limestone </a:t>
            </a:r>
            <a:b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GB" dirty="0"/>
          </a:p>
          <a:p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51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Risk assessment requires the preliminary evaluation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hazards potentially affecting the investigated area,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 exposed elements (natural and anthropic),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and the related physical and social vulnerability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Susceptibility information needs to be coupled with exposure (E) and vulnerability (V), expressing respectively “</a:t>
            </a:r>
            <a:r>
              <a:rPr lang="en-US" i="1" dirty="0"/>
              <a:t>the presence of people; livelihoods; species or ecosystems; environmental functions, services, and resources; infrastructure; or economic, social, or cultural assets in places and settings that could be adversely affected</a:t>
            </a:r>
            <a:r>
              <a:rPr lang="en-US" dirty="0"/>
              <a:t>” and their “</a:t>
            </a:r>
            <a:r>
              <a:rPr lang="en-US" i="1" dirty="0"/>
              <a:t>propensity or predisposition to be adversely affected</a:t>
            </a:r>
            <a:r>
              <a:rPr lang="en-US" dirty="0"/>
              <a:t>”. </a:t>
            </a:r>
            <a:endParaRPr lang="en-MT" dirty="0"/>
          </a:p>
          <a:p>
            <a:r>
              <a:rPr lang="en-US" dirty="0"/>
              <a:t>Hazard/susceptibility, exposure, and vulnerability are combined by applying the general risk formula (eq. 1), which allows obtaining a zonation of the investigated area according to the different risk level. </a:t>
            </a:r>
            <a:endParaRPr lang="en-MT" dirty="0"/>
          </a:p>
          <a:p>
            <a:r>
              <a:rPr lang="en-US" dirty="0"/>
              <a:t>	                         R = H * E * V	</a:t>
            </a:r>
            <a:endParaRPr lang="en-GB" sz="16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86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60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89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 in susceptibility class S4 for the bays of 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Marsalforn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the local sea level projections in 2100 under the worst-case climate scenario. </a:t>
            </a:r>
            <a:endParaRPr lang="en-M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771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787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8C29E-EF22-4FAB-B76A-F8510227CA2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509559-F0BD-4584-B914-4BDF25768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E37D9A-DB00-407B-9060-C2BF13119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A12ED7-BA3D-4162-890F-0064066F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70000F-90FC-4698-A287-306E62D5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6496A0-830B-4BC9-8854-8617C344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7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111C1-DD23-4D3A-84E7-F8B81B3B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89E744-EBB3-424E-A614-5943E6C15F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C083F0-5C2E-425E-9085-186183BE1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D60031-4722-471D-BD4C-FDE40290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4FEA2-39CF-4F86-9937-67E46854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81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C52F5C4-81F5-4C65-8121-B2FA69D69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34BAA5-1969-4AFC-9EC4-98AD33511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9419FD-B136-467B-87EE-1F19FC54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6C02D8-E63E-41B6-8532-E6652D18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6EA3D8-C90F-47B6-B080-C95E0A77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8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47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86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59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388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41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35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37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89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09DA2-73D8-4497-B61C-3BD4886D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E51766-15E0-43BA-A91D-079B01FF2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8B5D26-69FD-4582-8147-E771F0202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E744B8-CBC6-43B5-AB76-63930773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6F6BC-8AD2-4086-85D6-DB8A1139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3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543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572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80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D4318-8C2E-4ADA-BABE-1EC2DE98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D1B1E3-1140-4E79-9490-824D759DD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807A8D-B0EF-446C-AD66-D21DC1B9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C689C-911D-48E7-985F-F988B9DC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96ED55-0722-4BF4-AE14-D8E60398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718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17C489-9548-4BC6-8B56-DDA33E66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FF864C-0655-4908-910A-AB87DEB0A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11AC36-B93E-4B8B-BC48-CAD0CB7F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E976A5-B138-42E5-9859-EBA2EE11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8DA66F-B945-4FA3-8232-0635C90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71BCCE-9262-4ABB-BFBB-509C7BBF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09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25C79-92AE-4AB0-A545-6D9419C4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8A1E05-CB65-4298-91A6-7CFCE93D1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E023AC-47AB-4CF8-BDB5-D41F0CAB6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06985A-7480-4BBF-849B-4F1C9C7DB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36AA8B-E21B-41EA-899C-802CB8427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F95C46-9038-41A8-B3DE-3225E7B2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323F3A-C568-4DC0-A37C-703A8FBC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1B87594-23F9-452D-A5DE-5ED478F9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1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B5910-4857-425C-A63B-EBBD7D2D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7E30D5E-12AB-4474-8523-F8A2D468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A4F4A2-A891-4A69-9767-96383DE6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3875C3-120B-4C3D-9FA7-2ED0A954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29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A746FF-7634-42CE-AEFF-24A5AC46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42FB27-B3FF-48BA-A482-AB6C0834C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D5F120-ACFB-4D57-ADE8-FE6EA28B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3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3E3808-F484-49F7-B9BA-459F11B0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D3BD17-4668-43D3-B285-14B3688F2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2987E8-E6B4-41EA-9797-5509832F11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673244-38D3-420D-AB5B-9AD799B6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3C6F12-0689-4EE8-B2A7-11DB76D27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FED81A-B1D5-4671-A110-042DBA330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3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022D0-AB85-4630-93E9-ABC0ADBE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C35E9D-5702-477A-AFAC-2B7A6FCD3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5BEF97-5D9E-47E7-837D-A50E78629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C40659-BA82-4F77-AF21-0D458EEE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5FBF1B-3517-4300-809E-EBCB21709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1627FA-CB48-4D44-8BF4-41F80344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6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4524AA-8CC1-46EA-AC8E-D144D95D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C1012F-21EB-4B87-9BF3-C8337D7A8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1FED2A-9831-4AF3-B763-C8499FF1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D024D-5C23-419E-8260-D17921ACD80D}" type="datetimeFigureOut">
              <a:rPr lang="en-GB" smtClean="0"/>
              <a:t>10/02/2022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DB7D64-6753-417D-8B0F-8FB87F9CE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D3CD1D-CBAD-472F-BB17-FF65DD179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2764C-AEAA-4C2C-8A99-BF13B1F8F2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2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BA2905-10EE-420E-92C9-1F7C109EB63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6CDBD68-103B-4EDA-8D8B-7FF97F4CD0B7}" type="slidenum">
              <a:rPr lang="it-IT" smtClean="0"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68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tiff"/><Relationship Id="rId5" Type="http://schemas.openxmlformats.org/officeDocument/2006/relationships/image" Target="../media/image3.tif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D4F9B-E004-4DDF-8CA8-D9F3BB589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319" y="2407025"/>
            <a:ext cx="10058400" cy="16774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br>
              <a:rPr lang="it-IT" sz="2400" b="1" kern="150" dirty="0">
                <a:solidFill>
                  <a:schemeClr val="tx1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</a:br>
            <a:r>
              <a:rPr lang="en-GB" sz="2400" b="1" dirty="0">
                <a:latin typeface="+mn-lt"/>
              </a:rPr>
              <a:t>EUR-OPA Major Hazards Agreement 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Committee of Permanent Correspondents / Directors of Centres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10 - 11 February 2022</a:t>
            </a:r>
            <a:endParaRPr lang="it-IT" sz="2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9C307B-4E7E-4144-9399-7E9003BF8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218" y="5087290"/>
            <a:ext cx="11272602" cy="381641"/>
          </a:xfrm>
        </p:spPr>
        <p:txBody>
          <a:bodyPr>
            <a:noAutofit/>
          </a:bodyPr>
          <a:lstStyle/>
          <a:p>
            <a:pPr algn="ctr"/>
            <a:r>
              <a:rPr lang="it-IT" sz="1800" b="1" dirty="0">
                <a:solidFill>
                  <a:srgbClr val="009999"/>
                </a:solidFill>
                <a:latin typeface="Arial" charset="0"/>
              </a:rPr>
              <a:t>Anton Micallef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398E0C-324A-A944-A847-25ABF8D8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91" y="452639"/>
            <a:ext cx="2146300" cy="1079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9B0E92-F455-7846-ABAC-257FBFDBD24C}"/>
              </a:ext>
            </a:extLst>
          </p:cNvPr>
          <p:cNvGrpSpPr/>
          <p:nvPr/>
        </p:nvGrpSpPr>
        <p:grpSpPr>
          <a:xfrm>
            <a:off x="1023272" y="617915"/>
            <a:ext cx="4165948" cy="1006110"/>
            <a:chOff x="1023272" y="549335"/>
            <a:chExt cx="4165948" cy="10061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DD37F0-EB5E-BB42-95CD-8D6F15A4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272" y="568243"/>
              <a:ext cx="975509" cy="9638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AF599E-3919-F840-B87F-CA53E941C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9536" y="549335"/>
              <a:ext cx="3089684" cy="1006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9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223639"/>
            <a:ext cx="8028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12AA03A-3AF8-A64A-BEF8-F76ECFA54454}"/>
                  </a:ext>
                </a:extLst>
              </p:cNvPr>
              <p:cNvSpPr/>
              <p:nvPr/>
            </p:nvSpPr>
            <p:spPr>
              <a:xfrm>
                <a:off x="1042532" y="1851385"/>
                <a:ext cx="10222876" cy="4341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11212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susceptibility, exposure, &amp; vulnerability data were overlaid to calculate the risk level and to zone the investigated territory in different levels of risk;</a:t>
                </a:r>
              </a:p>
              <a:p>
                <a:pPr marL="811212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1212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different informative layers were combined into a comprehensive Coastal Risk Index, using the following:</a:t>
                </a:r>
                <a:endParaRPr lang="en-MT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2925" indent="-17463" algn="just">
                  <a:lnSpc>
                    <a:spcPct val="95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MT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2925" indent="-17463" algn="just">
                  <a:lnSpc>
                    <a:spcPct val="95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𝐶𝑜𝑎𝑠𝑡𝑎𝑙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𝑅𝑖𝑠𝑘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𝐼𝑛𝑑𝑒𝑥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rad>
                      <m:radPr>
                        <m:degHide m:val="on"/>
                        <m:ctrlPr>
                          <a:rPr lang="en-MT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MT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𝑆𝑢𝑠𝑐</m:t>
                            </m:r>
                          </m:sub>
                        </m:s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MT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𝑂𝑉𝐼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	</a:t>
                </a:r>
                <a:endParaRPr lang="en-MT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2925" indent="-17463" algn="just">
                  <a:lnSpc>
                    <a:spcPct val="95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MT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2925" indent="-17463" algn="ctr">
                  <a:lnSpc>
                    <a:spcPct val="95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200" baseline="-25000" dirty="0" err="1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susc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susceptibility value;  C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OVI</a:t>
                </a: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overall vulnerability. </a:t>
                </a:r>
              </a:p>
              <a:p>
                <a:pPr marL="542925" indent="-17463" algn="just">
                  <a:lnSpc>
                    <a:spcPct val="95000"/>
                  </a:lnSpc>
                </a:pPr>
                <a:endParaRPr lang="en-US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1212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11212" indent="-285750" algn="just">
                  <a:lnSpc>
                    <a:spcPct val="95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00000"/>
                    </a:solidFill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coastal risk values were calculated in GIS environment;</a:t>
                </a:r>
              </a:p>
              <a:p>
                <a:pPr marL="542925" indent="-17463" algn="just">
                  <a:lnSpc>
                    <a:spcPct val="95000"/>
                  </a:lnSpc>
                </a:pPr>
                <a:endParaRPr lang="en-US" sz="2200" dirty="0">
                  <a:solidFill>
                    <a:srgbClr val="000000"/>
                  </a:solidFill>
                  <a:latin typeface="Palatino Linotype" panose="0204050205050503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12AA03A-3AF8-A64A-BEF8-F76ECFA544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32" y="1851385"/>
                <a:ext cx="10222876" cy="4341317"/>
              </a:xfrm>
              <a:prstGeom prst="rect">
                <a:avLst/>
              </a:prstGeom>
              <a:blipFill>
                <a:blip r:embed="rId3"/>
                <a:stretch>
                  <a:fillRect t="-1458" r="-620"/>
                </a:stretch>
              </a:blipFill>
            </p:spPr>
            <p:txBody>
              <a:bodyPr/>
              <a:lstStyle/>
              <a:p>
                <a:r>
                  <a:rPr lang="en-M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937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223639"/>
            <a:ext cx="8028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2AA03A-3AF8-A64A-BEF8-F76ECFA54454}"/>
              </a:ext>
            </a:extLst>
          </p:cNvPr>
          <p:cNvSpPr/>
          <p:nvPr/>
        </p:nvSpPr>
        <p:spPr>
          <a:xfrm>
            <a:off x="1042532" y="1101577"/>
            <a:ext cx="10222876" cy="459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17463" algn="just">
              <a:lnSpc>
                <a:spcPct val="95000"/>
              </a:lnSpc>
            </a:pPr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values were classified in four classes </a:t>
            </a: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(Class R1 (low risk) - Class R4 (very high risk). </a:t>
            </a: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 R0 includes all the areas where the risk can be considered null. These areas correspond to those included in the susceptibility Class S0, </a:t>
            </a: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results of the coastal risk analysis are presented as risk maps showing in red the areas expected to be below the future sea level (Figure 6). </a:t>
            </a: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11212" indent="-285750" algn="just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coastal inundation risk maps for different future sea levels and under different climate scenarios represent the main output of this study.</a:t>
            </a:r>
            <a:endParaRPr lang="en-MT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6080" indent="269875" algn="just">
              <a:lnSpc>
                <a:spcPct val="95000"/>
              </a:lnSpc>
            </a:pP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MT" sz="22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D5805-8829-B140-963F-33E05B47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36" y="237743"/>
            <a:ext cx="7328263" cy="129163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5A11AE-2421-8B4C-8B74-E97DA02C800B}"/>
              </a:ext>
            </a:extLst>
          </p:cNvPr>
          <p:cNvSpPr/>
          <p:nvPr/>
        </p:nvSpPr>
        <p:spPr>
          <a:xfrm>
            <a:off x="359664" y="317790"/>
            <a:ext cx="346252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T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Results of the risk analysis for different local and global sea level local projections under two climate scenarios: </a:t>
            </a:r>
          </a:p>
          <a:p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medium-term scenarios (2050) by accounting for the local sea level projections under the best (SSP1-2.6) climate scenario (0.19); </a:t>
            </a:r>
          </a:p>
          <a:p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medium-term scenarios (2050) by accounting for the local sea level projections under the worst (SSP5-8.5) climate scenarios (0.23 m); </a:t>
            </a:r>
            <a:endParaRPr lang="en-MT" sz="2200" dirty="0"/>
          </a:p>
        </p:txBody>
      </p:sp>
    </p:spTree>
    <p:extLst>
      <p:ext uri="{BB962C8B-B14F-4D97-AF65-F5344CB8AC3E}">
        <p14:creationId xmlns:p14="http://schemas.microsoft.com/office/powerpoint/2010/main" val="655099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D5805-8829-B140-963F-33E05B47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56" y="-6821425"/>
            <a:ext cx="7657447" cy="13496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C10F63-D9C4-3447-ADE7-8E099E5E7E8C}"/>
              </a:ext>
            </a:extLst>
          </p:cNvPr>
          <p:cNvSpPr/>
          <p:nvPr/>
        </p:nvSpPr>
        <p:spPr>
          <a:xfrm>
            <a:off x="304800" y="897880"/>
            <a:ext cx="32613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long-term scenarios (2100) by accounting for the local sea level projections under the best (SSP1-2.6) climate scenarios (0.40 m); </a:t>
            </a:r>
          </a:p>
          <a:p>
            <a:endParaRPr lang="en-US" sz="2200" dirty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long-term scenarios (2100) by accounting for the local sea level projections under the worst (SSP5-8.5) climate scenarios (0.73 m); </a:t>
            </a:r>
            <a:endParaRPr lang="en-MT" sz="2200" dirty="0"/>
          </a:p>
        </p:txBody>
      </p:sp>
    </p:spTree>
    <p:extLst>
      <p:ext uri="{BB962C8B-B14F-4D97-AF65-F5344CB8AC3E}">
        <p14:creationId xmlns:p14="http://schemas.microsoft.com/office/powerpoint/2010/main" val="120328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C10F63-D9C4-3447-ADE7-8E099E5E7E8C}"/>
              </a:ext>
            </a:extLst>
          </p:cNvPr>
          <p:cNvSpPr/>
          <p:nvPr/>
        </p:nvSpPr>
        <p:spPr>
          <a:xfrm>
            <a:off x="2859335" y="387882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(</a:t>
            </a:r>
            <a:r>
              <a:rPr lang="en-US" sz="2200" b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sz="22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long-term scenarios (2100) by accounting for global sea level projections under the worst-case (RCP-8.5) climate scenarios (0.84 m).</a:t>
            </a:r>
            <a:r>
              <a:rPr lang="en-MT" sz="2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004EC-A96B-2A43-AD87-BDCB881B7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511" y="-12527281"/>
            <a:ext cx="6796417" cy="157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1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4DCAB-E7EC-D446-AC18-939D766E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22572" r="11091" b="2888"/>
          <a:stretch/>
        </p:blipFill>
        <p:spPr>
          <a:xfrm>
            <a:off x="829056" y="0"/>
            <a:ext cx="10487524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6CCBD0-495B-F54D-A413-9B62CC705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14564" r="12655" b="7215"/>
          <a:stretch/>
        </p:blipFill>
        <p:spPr>
          <a:xfrm>
            <a:off x="1188720" y="747000"/>
            <a:ext cx="10253356" cy="611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94C74-0ED4-ED42-B50B-D4DF28A9CB29}"/>
              </a:ext>
            </a:extLst>
          </p:cNvPr>
          <p:cNvSpPr txBox="1"/>
          <p:nvPr/>
        </p:nvSpPr>
        <p:spPr>
          <a:xfrm>
            <a:off x="5120640" y="219456"/>
            <a:ext cx="287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T" sz="2400" b="1" dirty="0">
                <a:solidFill>
                  <a:srgbClr val="FF0000"/>
                </a:solidFill>
              </a:rPr>
              <a:t>BROCHURE</a:t>
            </a:r>
          </a:p>
        </p:txBody>
      </p:sp>
    </p:spTree>
    <p:extLst>
      <p:ext uri="{BB962C8B-B14F-4D97-AF65-F5344CB8AC3E}">
        <p14:creationId xmlns:p14="http://schemas.microsoft.com/office/powerpoint/2010/main" val="2469977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6DC7B-79D0-F84F-A82C-737C8E19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t="15092" r="10792" b="6694"/>
          <a:stretch/>
        </p:blipFill>
        <p:spPr>
          <a:xfrm>
            <a:off x="1158239" y="1"/>
            <a:ext cx="10680051" cy="688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42FE3-9E14-AE49-A14A-888B520D7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17849" r="12725" b="9187"/>
          <a:stretch/>
        </p:blipFill>
        <p:spPr>
          <a:xfrm>
            <a:off x="1243584" y="243513"/>
            <a:ext cx="10217246" cy="63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47504A-AD28-AF49-A9F8-C7D4B3CF1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2" t="16798" r="13715" b="6040"/>
          <a:stretch/>
        </p:blipFill>
        <p:spPr>
          <a:xfrm>
            <a:off x="1538929" y="384048"/>
            <a:ext cx="9114142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D4F9B-E004-4DDF-8CA8-D9F3BB589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319" y="1700783"/>
            <a:ext cx="10058400" cy="362123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                                                 </a:t>
            </a: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EUR-OPA project on </a:t>
            </a:r>
            <a:b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Coastal Risk Assessment and Mapping</a:t>
            </a:r>
            <a:br>
              <a:rPr lang="en-GB" sz="3100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i="1" dirty="0">
                <a:solidFill>
                  <a:schemeClr val="tx1"/>
                </a:solidFill>
              </a:rPr>
            </a:br>
            <a:r>
              <a:rPr lang="en-US" sz="3100" b="1" i="1" dirty="0">
                <a:solidFill>
                  <a:schemeClr val="tx1"/>
                </a:solidFill>
              </a:rPr>
              <a:t>-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GB" sz="2400" i="1" dirty="0">
                <a:solidFill>
                  <a:schemeClr val="tx1"/>
                </a:solidFill>
              </a:rPr>
              <a:t>2016-17 development of geomorphological maps;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3100" i="1" dirty="0">
                <a:solidFill>
                  <a:schemeClr val="tx1"/>
                </a:solidFill>
              </a:rPr>
              <a:t>-</a:t>
            </a:r>
            <a:r>
              <a:rPr lang="en-GB" sz="3100" b="1" i="1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2018/19  coastal hazard susceptibility / vulnerability maps;</a:t>
            </a:r>
            <a:br>
              <a:rPr lang="en-US" sz="2400" i="1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- 2020/21 coastal risks maps (of inundation by SLR)</a:t>
            </a:r>
            <a:endParaRPr lang="it-IT" sz="2400" i="1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7D325E-46A4-4028-A1BC-FE143D27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96" y="416123"/>
            <a:ext cx="3152381" cy="114285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CBF369B-CEDA-1B41-B17D-0FD65EED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4755" y="287338"/>
            <a:ext cx="1148145" cy="8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A4BC184B-7EA0-9D4C-98C8-79D06B2E5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5660" y="1139190"/>
            <a:ext cx="2087563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EUROPEAN CENTRE FOR GEOMORPHOLOGICAL HAZARDS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8CF695-2A21-C94B-8765-0CA1F3E8EC43}"/>
              </a:ext>
            </a:extLst>
          </p:cNvPr>
          <p:cNvGrpSpPr/>
          <p:nvPr/>
        </p:nvGrpSpPr>
        <p:grpSpPr>
          <a:xfrm>
            <a:off x="4689774" y="337360"/>
            <a:ext cx="4017587" cy="1318677"/>
            <a:chOff x="4689774" y="268780"/>
            <a:chExt cx="4017587" cy="13186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C01E1-1EEA-EF49-B012-14A66A690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9774" y="286657"/>
              <a:ext cx="1148146" cy="1134477"/>
            </a:xfrm>
            <a:prstGeom prst="rect">
              <a:avLst/>
            </a:prstGeom>
          </p:spPr>
        </p:pic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id="{1B08BC3B-1DF1-2846-BA61-7E0495B40C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4980" y="756460"/>
              <a:ext cx="315238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defRPr/>
              </a:pPr>
              <a:r>
                <a:rPr lang="en-US" altLang="en-US" sz="1600" dirty="0">
                  <a:solidFill>
                    <a:srgbClr val="009999"/>
                  </a:solidFill>
                  <a:latin typeface="+mn-lt"/>
                </a:rPr>
                <a:t>Euro-Mediterranean Centre</a:t>
              </a:r>
            </a:p>
            <a:p>
              <a:pPr algn="ctr">
                <a:defRPr/>
              </a:pPr>
              <a:r>
                <a:rPr lang="en-US" altLang="en-US" sz="1600" dirty="0">
                  <a:solidFill>
                    <a:srgbClr val="009999"/>
                  </a:solidFill>
                  <a:latin typeface="+mn-lt"/>
                </a:rPr>
                <a:t> on Insular Coastal Dynamics </a:t>
              </a:r>
            </a:p>
            <a:p>
              <a:pPr algn="ctr">
                <a:defRPr/>
              </a:pPr>
              <a:endParaRPr lang="en-US" altLang="en-US" sz="1600" b="1" dirty="0">
                <a:solidFill>
                  <a:srgbClr val="009999"/>
                </a:solidFill>
                <a:latin typeface="+mn-lt"/>
              </a:endParaRPr>
            </a:p>
          </p:txBody>
        </p:sp>
        <p:sp>
          <p:nvSpPr>
            <p:cNvPr id="13" name="Text Box 13">
              <a:extLst>
                <a:ext uri="{FF2B5EF4-FFF2-40B4-BE49-F238E27FC236}">
                  <a16:creationId xmlns:a16="http://schemas.microsoft.com/office/drawing/2014/main" id="{76DAEE29-7877-8B4A-9DEA-E35FAED5B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2246" y="268780"/>
              <a:ext cx="114814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defRPr/>
              </a:pPr>
              <a:r>
                <a:rPr lang="en-US" altLang="en-US" sz="2800" b="1" dirty="0" err="1">
                  <a:solidFill>
                    <a:srgbClr val="009999"/>
                  </a:solidFill>
                  <a:latin typeface="+mn-lt"/>
                </a:rPr>
                <a:t>ICoD</a:t>
              </a:r>
              <a:endParaRPr lang="en-US" altLang="en-US" sz="2800" b="1" dirty="0">
                <a:solidFill>
                  <a:srgbClr val="009999"/>
                </a:solidFill>
                <a:latin typeface="+mn-l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E05CA7-57D2-1241-B3F2-CED38808D5CE}"/>
              </a:ext>
            </a:extLst>
          </p:cNvPr>
          <p:cNvSpPr/>
          <p:nvPr/>
        </p:nvSpPr>
        <p:spPr>
          <a:xfrm>
            <a:off x="1032363" y="5883607"/>
            <a:ext cx="3657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(Coordination : Anton Micallef, ICOD)</a:t>
            </a:r>
            <a:endParaRPr lang="en-M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05FB1-68E9-2342-9978-E2BA570FB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571" y="3351016"/>
            <a:ext cx="33401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98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13EF4-FBC3-5344-93C3-BCF78E853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15223" r="13720" b="6038"/>
          <a:stretch/>
        </p:blipFill>
        <p:spPr>
          <a:xfrm>
            <a:off x="1572768" y="420624"/>
            <a:ext cx="9015984" cy="62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6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2EA52E-57A3-4A41-A834-94AB8D3AC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t="15223" r="14050" b="6038"/>
          <a:stretch/>
        </p:blipFill>
        <p:spPr>
          <a:xfrm>
            <a:off x="1853184" y="493776"/>
            <a:ext cx="8625840" cy="60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74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92DE2-8636-B94D-BE3E-2E899E3D9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15224" r="13392" b="7087"/>
          <a:stretch/>
        </p:blipFill>
        <p:spPr>
          <a:xfrm>
            <a:off x="1450848" y="310896"/>
            <a:ext cx="9173779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D4F9B-E004-4DDF-8CA8-D9F3BB589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8576" y="366733"/>
            <a:ext cx="8125968" cy="232160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Coastal Risk Assessment &amp; Mapping </a:t>
            </a:r>
            <a:b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coastal risk </a:t>
            </a:r>
            <a:b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inundation by SLR</a:t>
            </a:r>
            <a:b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Area</a:t>
            </a:r>
            <a:endParaRPr lang="it-IT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2DB81-170F-284A-8D00-1B3E1C13F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1" y="732006"/>
            <a:ext cx="6002099" cy="4810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D0E11A-84D1-2E46-A14E-FAE126D7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352" y="3255264"/>
            <a:ext cx="5826647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D4F9B-E004-4DDF-8CA8-D9F3BB589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-73152"/>
            <a:ext cx="11454384" cy="122529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20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br>
              <a:rPr lang="it-IT" sz="3200" b="1" kern="1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</a:br>
            <a: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Coastal Risk Assessment &amp; Mapping</a:t>
            </a:r>
            <a:br>
              <a:rPr lang="en-GB" sz="3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1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Area</a:t>
            </a:r>
            <a:endParaRPr lang="it-IT" sz="3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6BA89-FFF4-9449-BAD3-285AA7BA8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7" y="1189206"/>
            <a:ext cx="9868599" cy="56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461383"/>
            <a:ext cx="8028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- </a:t>
            </a:r>
            <a:r>
              <a:rPr lang="en-GB" sz="2800" b="1" i="1" dirty="0">
                <a:solidFill>
                  <a:srgbClr val="FF0000"/>
                </a:solidFill>
              </a:rPr>
              <a:t>Methodology</a:t>
            </a:r>
            <a:endParaRPr lang="it-IT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57FADF-0E0F-A44D-BE3F-D2FB6E4387DC}"/>
              </a:ext>
            </a:extLst>
          </p:cNvPr>
          <p:cNvSpPr/>
          <p:nvPr/>
        </p:nvSpPr>
        <p:spPr>
          <a:xfrm>
            <a:off x="457012" y="1467490"/>
            <a:ext cx="102963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2C3FC2"/>
                </a:solidFill>
              </a:rPr>
              <a:t>Preliminary evaluation of:</a:t>
            </a:r>
          </a:p>
          <a:p>
            <a:pPr lvl="0"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hazards potentially affecting the investigated area </a:t>
            </a:r>
            <a:r>
              <a:rPr lang="en-US" sz="2400" i="1" dirty="0"/>
              <a:t>(potential impact on the coast; depends on </a:t>
            </a:r>
            <a:r>
              <a:rPr lang="en-US" sz="2400" i="1" dirty="0">
                <a:solidFill>
                  <a:srgbClr val="FF0000"/>
                </a:solidFill>
              </a:rPr>
              <a:t>susceptibility</a:t>
            </a:r>
            <a:r>
              <a:rPr lang="en-US" sz="2400" i="1" dirty="0"/>
              <a:t> of coastal area to inundation);</a:t>
            </a:r>
          </a:p>
          <a:p>
            <a:pPr lvl="0">
              <a:defRPr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i="1" dirty="0">
                <a:solidFill>
                  <a:srgbClr val="FF0000"/>
                </a:solidFill>
              </a:rPr>
              <a:t>Exposure</a:t>
            </a:r>
            <a:r>
              <a:rPr lang="en-US" sz="2400" dirty="0"/>
              <a:t> of  natural &amp; anthropic elements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related physical &amp; social </a:t>
            </a:r>
            <a:r>
              <a:rPr lang="en-US" sz="2400" i="1" dirty="0">
                <a:solidFill>
                  <a:srgbClr val="FF0000"/>
                </a:solidFill>
              </a:rPr>
              <a:t>vulnerability</a:t>
            </a:r>
            <a:r>
              <a:rPr lang="en-US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r>
              <a:rPr lang="en-US" sz="2400" dirty="0"/>
              <a:t>Coupling susceptibility with exposure (E) &amp; vulnerability (V), expresses the Risk:</a:t>
            </a:r>
          </a:p>
          <a:p>
            <a:endParaRPr lang="en-US" sz="2400" dirty="0"/>
          </a:p>
          <a:p>
            <a:pPr algn="ctr"/>
            <a:r>
              <a:rPr lang="en-US" sz="2400" dirty="0"/>
              <a:t> R = H * E * V	</a:t>
            </a:r>
            <a:endParaRPr lang="en-GB" sz="24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7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77335"/>
            <a:ext cx="80283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  <a:p>
            <a:pPr algn="ctr"/>
            <a:r>
              <a:rPr lang="en-US" sz="2200" i="1" u="sng" dirty="0">
                <a:solidFill>
                  <a:srgbClr val="FF0000"/>
                </a:solidFill>
              </a:rPr>
              <a:t>Sea level values </a:t>
            </a:r>
            <a:r>
              <a:rPr lang="en-US" sz="2200" i="1" dirty="0">
                <a:solidFill>
                  <a:srgbClr val="FF0000"/>
                </a:solidFill>
              </a:rPr>
              <a:t>used in this study for the susceptibility evaluation and risk assessment are indicated as underlined and in bold.</a:t>
            </a:r>
            <a:r>
              <a:rPr lang="en-MT" sz="2200" i="1" dirty="0">
                <a:solidFill>
                  <a:srgbClr val="FF0000"/>
                </a:solidFill>
              </a:rPr>
              <a:t> </a:t>
            </a:r>
            <a:endParaRPr lang="it-IT" sz="22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D2FBA9-141F-524D-972C-59AF02610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528648"/>
              </p:ext>
            </p:extLst>
          </p:nvPr>
        </p:nvGraphicFramePr>
        <p:xfrm>
          <a:off x="548640" y="1335024"/>
          <a:ext cx="11192256" cy="5504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0682">
                  <a:extLst>
                    <a:ext uri="{9D8B030D-6E8A-4147-A177-3AD203B41FA5}">
                      <a16:colId xmlns:a16="http://schemas.microsoft.com/office/drawing/2014/main" val="2999820334"/>
                    </a:ext>
                  </a:extLst>
                </a:gridCol>
                <a:gridCol w="2666751">
                  <a:extLst>
                    <a:ext uri="{9D8B030D-6E8A-4147-A177-3AD203B41FA5}">
                      <a16:colId xmlns:a16="http://schemas.microsoft.com/office/drawing/2014/main" val="913434981"/>
                    </a:ext>
                  </a:extLst>
                </a:gridCol>
                <a:gridCol w="2452602">
                  <a:extLst>
                    <a:ext uri="{9D8B030D-6E8A-4147-A177-3AD203B41FA5}">
                      <a16:colId xmlns:a16="http://schemas.microsoft.com/office/drawing/2014/main" val="140006092"/>
                    </a:ext>
                  </a:extLst>
                </a:gridCol>
                <a:gridCol w="2872221">
                  <a:extLst>
                    <a:ext uri="{9D8B030D-6E8A-4147-A177-3AD203B41FA5}">
                      <a16:colId xmlns:a16="http://schemas.microsoft.com/office/drawing/2014/main" val="1000771421"/>
                    </a:ext>
                  </a:extLst>
                </a:gridCol>
              </a:tblGrid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>
                          <a:effectLst/>
                        </a:rPr>
                        <a:t>IPCC Sea Level Projections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>
                          <a:effectLst/>
                        </a:rPr>
                        <a:t>Baseline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Scenario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Scenario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5256180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 b="1" dirty="0">
                          <a:effectLst/>
                        </a:rPr>
                        <a:t>1985-2006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b="1" dirty="0">
                          <a:effectLst/>
                        </a:rPr>
                        <a:t>RCP2.6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b="1" dirty="0">
                          <a:effectLst/>
                        </a:rPr>
                        <a:t>RCP8.5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8646312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Global (AR5, 2013)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2100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0.44 (0.28 - 0.61)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0.74 (0.52 - 0.98)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2139309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Global (SROCC, 2019)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2100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0.43 (0.29 - 0.59)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0.84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(0.61 - 1.10)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653597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 b="1" dirty="0">
                          <a:effectLst/>
                        </a:rPr>
                        <a:t>1995-2014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 b="1" dirty="0">
                          <a:effectLst/>
                        </a:rPr>
                        <a:t>SSP1-2.6 (m)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GB" sz="2000" b="1" dirty="0">
                          <a:effectLst/>
                        </a:rPr>
                        <a:t>SSP5-8.5 (m)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7875315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Global (AR6, 2021)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2050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0.19 (0.16 - 0.25)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0.23 (0.20 - 0.29)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2841713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Global (AR6, 2021)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2100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0.44 (0.32 - 0.61)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0.77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(0.63 - 1.01)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4637160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b="1" dirty="0">
                          <a:effectLst/>
                        </a:rPr>
                        <a:t>1995-2014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b="1" dirty="0">
                          <a:effectLst/>
                        </a:rPr>
                        <a:t>SSP1-2.6 (m)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b="1" dirty="0">
                          <a:effectLst/>
                        </a:rPr>
                        <a:t>SSP5-8.5 (m)</a:t>
                      </a:r>
                      <a:endParaRPr lang="en-MT" sz="2000" b="1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6523960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Local (AR6, 2021)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2050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0.19</a:t>
                      </a:r>
                      <a:r>
                        <a:rPr lang="en-US" sz="2000" dirty="0">
                          <a:effectLst/>
                        </a:rPr>
                        <a:t> (0.11 - 0.28)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0.23</a:t>
                      </a:r>
                      <a:r>
                        <a:rPr lang="en-US" sz="2000" dirty="0">
                          <a:effectLst/>
                        </a:rPr>
                        <a:t> (0.14 - 0.33)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5677934"/>
                  </a:ext>
                </a:extLst>
              </a:tr>
              <a:tr h="55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Local (AR6, 2021)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2100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0.40</a:t>
                      </a:r>
                      <a:r>
                        <a:rPr lang="en-US" sz="2000" dirty="0">
                          <a:effectLst/>
                        </a:rPr>
                        <a:t> (0.22 - 0.62)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u="sng" dirty="0">
                          <a:solidFill>
                            <a:srgbClr val="FF0000"/>
                          </a:solidFill>
                          <a:effectLst/>
                        </a:rPr>
                        <a:t>0.73</a:t>
                      </a:r>
                      <a:r>
                        <a:rPr lang="en-US" sz="2000" dirty="0">
                          <a:effectLst/>
                        </a:rPr>
                        <a:t> (0.52 - 1.03)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5397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54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CA4C0DA-FFCF-4233-9743-B61CE948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521" y="2464682"/>
            <a:ext cx="5193856" cy="410528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21AD64-437F-4A92-AA73-19BE5F01939D}"/>
              </a:ext>
            </a:extLst>
          </p:cNvPr>
          <p:cNvSpPr txBox="1"/>
          <p:nvPr/>
        </p:nvSpPr>
        <p:spPr>
          <a:xfrm>
            <a:off x="9684821" y="5326682"/>
            <a:ext cx="1329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(Rizzo et al., 2020)</a:t>
            </a:r>
            <a:endParaRPr lang="en-GB" sz="12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2ABD66-6D55-144A-9039-F7F7AC2D37D1}"/>
              </a:ext>
            </a:extLst>
          </p:cNvPr>
          <p:cNvGrpSpPr/>
          <p:nvPr/>
        </p:nvGrpSpPr>
        <p:grpSpPr>
          <a:xfrm>
            <a:off x="498309" y="2443095"/>
            <a:ext cx="5119577" cy="3946318"/>
            <a:chOff x="498309" y="1382391"/>
            <a:chExt cx="5119577" cy="394631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6F2527D-BC1D-47E3-ACA9-70CEC0AA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309" y="1382391"/>
              <a:ext cx="5119577" cy="3627621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7DFD8B3-F400-47B5-897D-3874972FD916}"/>
                </a:ext>
              </a:extLst>
            </p:cNvPr>
            <p:cNvSpPr txBox="1"/>
            <p:nvPr/>
          </p:nvSpPr>
          <p:spPr>
            <a:xfrm>
              <a:off x="1379092" y="5051710"/>
              <a:ext cx="3223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 err="1"/>
                <a:t>Geomorphological</a:t>
              </a:r>
              <a:r>
                <a:rPr lang="it-IT" sz="1200" b="1" dirty="0"/>
                <a:t> </a:t>
              </a:r>
              <a:r>
                <a:rPr lang="it-IT" sz="1200" b="1" dirty="0" err="1"/>
                <a:t>map</a:t>
              </a:r>
              <a:r>
                <a:rPr lang="it-IT" sz="1200" b="1" dirty="0"/>
                <a:t> </a:t>
              </a:r>
              <a:r>
                <a:rPr lang="it-IT" sz="1200" i="1" dirty="0"/>
                <a:t>(Prampolini et al., 2018)</a:t>
              </a:r>
              <a:endParaRPr lang="en-GB" sz="1200" i="1" dirty="0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7ADEC4-3D6D-8248-B0EC-E7CC14E63B07}"/>
              </a:ext>
            </a:extLst>
          </p:cNvPr>
          <p:cNvSpPr txBox="1"/>
          <p:nvPr/>
        </p:nvSpPr>
        <p:spPr>
          <a:xfrm>
            <a:off x="2220286" y="1885677"/>
            <a:ext cx="679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2C3FC2"/>
                </a:solidFill>
              </a:rPr>
              <a:t>Geomorphological map (left)</a:t>
            </a:r>
            <a:r>
              <a:rPr lang="en-GB" sz="1200" b="1" i="1" dirty="0">
                <a:solidFill>
                  <a:srgbClr val="2C3FC2"/>
                </a:solidFill>
              </a:rPr>
              <a:t>; </a:t>
            </a:r>
            <a:r>
              <a:rPr lang="en-GB" sz="2000" b="1" i="1" dirty="0">
                <a:solidFill>
                  <a:srgbClr val="2C3FC2"/>
                </a:solidFill>
              </a:rPr>
              <a:t>Vulnerability map (right)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77E0D-FA6B-3C4F-B245-739DF959007A}"/>
              </a:ext>
            </a:extLst>
          </p:cNvPr>
          <p:cNvSpPr/>
          <p:nvPr/>
        </p:nvSpPr>
        <p:spPr>
          <a:xfrm>
            <a:off x="2168105" y="113911"/>
            <a:ext cx="80283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  <a:p>
            <a:pPr algn="ctr"/>
            <a:endParaRPr lang="en-GB" sz="1100" b="1" i="1" dirty="0">
              <a:solidFill>
                <a:srgbClr val="FF0000"/>
              </a:solidFill>
            </a:endParaRPr>
          </a:p>
          <a:p>
            <a:pPr algn="ctr"/>
            <a:r>
              <a:rPr lang="en-US" sz="2200" i="1" dirty="0">
                <a:solidFill>
                  <a:srgbClr val="FF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the assessment of the exposure and vulnerability levels, the analysis was based on the results obtained in our previous study</a:t>
            </a:r>
            <a:r>
              <a:rPr lang="en-MT" sz="2200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05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223639"/>
            <a:ext cx="80283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  <a:p>
            <a:pPr algn="ctr"/>
            <a:endParaRPr lang="en-GB" sz="1100" b="1" i="1" dirty="0">
              <a:solidFill>
                <a:srgbClr val="FF0000"/>
              </a:solidFill>
            </a:endParaRPr>
          </a:p>
          <a:p>
            <a:pPr algn="ctr"/>
            <a:r>
              <a:rPr lang="en-US" sz="2200" i="1" dirty="0">
                <a:solidFill>
                  <a:srgbClr val="FF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the assessment of the exposure and vulnerability levels, the analysis was based on the results obtained in our previous study</a:t>
            </a:r>
            <a:r>
              <a:rPr lang="en-MT" sz="2200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C6037-E0E0-784C-9206-E2A64F39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4" y="1755648"/>
            <a:ext cx="10687184" cy="49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4ADB5-EFDA-6A4F-8494-26FA16E58160}"/>
              </a:ext>
            </a:extLst>
          </p:cNvPr>
          <p:cNvSpPr/>
          <p:nvPr/>
        </p:nvSpPr>
        <p:spPr>
          <a:xfrm>
            <a:off x="2168105" y="95623"/>
            <a:ext cx="802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Risk</a:t>
            </a:r>
            <a:r>
              <a:rPr lang="it-IT" sz="2800" dirty="0"/>
              <a:t> </a:t>
            </a:r>
            <a:r>
              <a:rPr lang="it-IT" sz="2800" dirty="0" err="1"/>
              <a:t>Assessment</a:t>
            </a:r>
            <a:r>
              <a:rPr lang="en-GB" sz="2800" dirty="0"/>
              <a:t> – </a:t>
            </a:r>
            <a:r>
              <a:rPr lang="en-GB" sz="2800" b="1" i="1" dirty="0"/>
              <a:t>Methodology</a:t>
            </a:r>
          </a:p>
          <a:p>
            <a:pPr algn="ctr"/>
            <a:endParaRPr lang="en-GB" sz="800" b="1" i="1" dirty="0"/>
          </a:p>
          <a:p>
            <a:pPr algn="ctr"/>
            <a:r>
              <a:rPr lang="en-US" sz="2200" i="1" dirty="0"/>
              <a:t>Results of the </a:t>
            </a:r>
            <a:r>
              <a:rPr lang="en-US" sz="2200" i="1" dirty="0">
                <a:solidFill>
                  <a:srgbClr val="FF0000"/>
                </a:solidFill>
              </a:rPr>
              <a:t>susceptibility</a:t>
            </a:r>
            <a:r>
              <a:rPr lang="en-US" sz="2200" i="1" dirty="0"/>
              <a:t> analysis for different global sea level projections under the worst-case climate scenario</a:t>
            </a:r>
            <a:r>
              <a:rPr lang="en-MT" sz="2200" i="1" dirty="0"/>
              <a:t> </a:t>
            </a:r>
            <a:endParaRPr lang="en-GB" sz="2200" b="1" i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DAC8B6-84A2-4144-B298-3DCCF5BF6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25087"/>
              </p:ext>
            </p:extLst>
          </p:nvPr>
        </p:nvGraphicFramePr>
        <p:xfrm>
          <a:off x="969264" y="1473927"/>
          <a:ext cx="9875520" cy="2892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7992">
                  <a:extLst>
                    <a:ext uri="{9D8B030D-6E8A-4147-A177-3AD203B41FA5}">
                      <a16:colId xmlns:a16="http://schemas.microsoft.com/office/drawing/2014/main" val="3348935503"/>
                    </a:ext>
                  </a:extLst>
                </a:gridCol>
                <a:gridCol w="2166690">
                  <a:extLst>
                    <a:ext uri="{9D8B030D-6E8A-4147-A177-3AD203B41FA5}">
                      <a16:colId xmlns:a16="http://schemas.microsoft.com/office/drawing/2014/main" val="78999042"/>
                    </a:ext>
                  </a:extLst>
                </a:gridCol>
                <a:gridCol w="1100132">
                  <a:extLst>
                    <a:ext uri="{9D8B030D-6E8A-4147-A177-3AD203B41FA5}">
                      <a16:colId xmlns:a16="http://schemas.microsoft.com/office/drawing/2014/main" val="3384081088"/>
                    </a:ext>
                  </a:extLst>
                </a:gridCol>
                <a:gridCol w="1400348">
                  <a:extLst>
                    <a:ext uri="{9D8B030D-6E8A-4147-A177-3AD203B41FA5}">
                      <a16:colId xmlns:a16="http://schemas.microsoft.com/office/drawing/2014/main" val="1156370835"/>
                    </a:ext>
                  </a:extLst>
                </a:gridCol>
                <a:gridCol w="1117909">
                  <a:extLst>
                    <a:ext uri="{9D8B030D-6E8A-4147-A177-3AD203B41FA5}">
                      <a16:colId xmlns:a16="http://schemas.microsoft.com/office/drawing/2014/main" val="4240200172"/>
                    </a:ext>
                  </a:extLst>
                </a:gridCol>
                <a:gridCol w="1392449">
                  <a:extLst>
                    <a:ext uri="{9D8B030D-6E8A-4147-A177-3AD203B41FA5}">
                      <a16:colId xmlns:a16="http://schemas.microsoft.com/office/drawing/2014/main" val="1968107906"/>
                    </a:ext>
                  </a:extLst>
                </a:gridCol>
              </a:tblGrid>
              <a:tr h="384142">
                <a:tc>
                  <a:txBody>
                    <a:bodyPr/>
                    <a:lstStyle/>
                    <a:p>
                      <a:endParaRPr lang="en-MT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Scenarios in 2100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503"/>
                  </a:ext>
                </a:extLst>
              </a:tr>
              <a:tr h="755889">
                <a:tc>
                  <a:txBody>
                    <a:bodyPr/>
                    <a:lstStyle/>
                    <a:p>
                      <a:endParaRPr lang="en-MT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MT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SSP5 - 8.5 </a:t>
                      </a:r>
                      <a:r>
                        <a:rPr lang="en-MT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(AR6)</a:t>
                      </a:r>
                      <a:endParaRPr lang="en-MT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0.77 m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RCP - 8.5 </a:t>
                      </a:r>
                      <a:r>
                        <a:rPr lang="en-MT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(SROCC)</a:t>
                      </a:r>
                      <a:endParaRPr lang="en-MT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0.84 m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M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088623"/>
                  </a:ext>
                </a:extLst>
              </a:tr>
              <a:tr h="3498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Susceptibility class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elevation range (h)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km</a:t>
                      </a:r>
                      <a:r>
                        <a:rPr lang="en-US" sz="2000" baseline="30000">
                          <a:effectLst/>
                        </a:rPr>
                        <a:t>2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%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km</a:t>
                      </a:r>
                      <a:r>
                        <a:rPr lang="en-US" sz="2000" baseline="30000">
                          <a:effectLst/>
                        </a:rPr>
                        <a:t>2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%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345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S0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h&gt;5 m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8.97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95.01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8.96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94.96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3168145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S1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1&lt;h≤5 m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0.29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3.05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0.29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3.06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0661260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S2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0.5&lt;h≤1 m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0.03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0.35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0.03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0.35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113265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S3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0&lt;h≤0.5 m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0.04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0.45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0.04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0.44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6213778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S4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h≤0 m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0.11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1.14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>
                          <a:effectLst/>
                        </a:rPr>
                        <a:t>0.11</a:t>
                      </a:r>
                      <a:endParaRPr lang="en-MT" sz="20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000" dirty="0">
                          <a:effectLst/>
                        </a:rPr>
                        <a:t>1.20</a:t>
                      </a:r>
                      <a:endParaRPr lang="en-MT" sz="20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4104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400A26B-16F1-7E4C-8B2E-DF9CB139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19" y="4494120"/>
            <a:ext cx="8784916" cy="23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2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6760</TotalTime>
  <Words>1451</Words>
  <Application>Microsoft Office PowerPoint</Application>
  <PresentationFormat>Widescreen</PresentationFormat>
  <Paragraphs>213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Palatino Linotype</vt:lpstr>
      <vt:lpstr>Tema di Office</vt:lpstr>
      <vt:lpstr>Retrospettivo</vt:lpstr>
      <vt:lpstr>          EUR-OPA Major Hazards Agreement  Committee of Permanent Correspondents / Directors of Centres 10 - 11 February 2022</vt:lpstr>
      <vt:lpstr>                                                        EUR-OPA project on                  Coastal Risk Assessment and Mapping  - 2016-17 development of geomorphological maps; - 2018/19  coastal hazard susceptibility / vulnerability maps; - 2020/21 coastal risks maps (of inundation by SLR)</vt:lpstr>
      <vt:lpstr>         Coastal Risk Assessment &amp; Mapping  of coastal risk  to inundation by SLR Study Area</vt:lpstr>
      <vt:lpstr>         Coastal Risk Assessment &amp; Mapping Study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Carlotta Parenti</dc:creator>
  <cp:lastModifiedBy>EMEZIE Catherine</cp:lastModifiedBy>
  <cp:revision>174</cp:revision>
  <dcterms:created xsi:type="dcterms:W3CDTF">2020-10-26T12:08:04Z</dcterms:created>
  <dcterms:modified xsi:type="dcterms:W3CDTF">2022-02-10T10:29:04Z</dcterms:modified>
</cp:coreProperties>
</file>