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1113" r:id="rId5"/>
    <p:sldId id="1115" r:id="rId6"/>
    <p:sldId id="1118" r:id="rId7"/>
    <p:sldId id="1119" r:id="rId8"/>
    <p:sldId id="1121" r:id="rId9"/>
    <p:sldId id="1120" r:id="rId10"/>
    <p:sldId id="1111" r:id="rId11"/>
    <p:sldId id="1108" r:id="rId12"/>
    <p:sldId id="1112" r:id="rId13"/>
    <p:sldId id="339" r:id="rId14"/>
    <p:sldId id="1114" r:id="rId15"/>
  </p:sldIdLst>
  <p:sldSz cx="9144000" cy="6858000" type="screen4x3"/>
  <p:notesSz cx="7104063" cy="10234613"/>
  <p:defaultTex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003300"/>
    <a:srgbClr val="FF3300"/>
    <a:srgbClr val="FFFFFF"/>
    <a:srgbClr val="00FF00"/>
    <a:srgbClr val="006600"/>
    <a:srgbClr val="339933"/>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407" autoAdjust="0"/>
  </p:normalViewPr>
  <p:slideViewPr>
    <p:cSldViewPr>
      <p:cViewPr varScale="1">
        <p:scale>
          <a:sx n="76" d="100"/>
          <a:sy n="76" d="100"/>
        </p:scale>
        <p:origin x="92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8428" cy="511731"/>
          </a:xfrm>
          <a:prstGeom prst="rect">
            <a:avLst/>
          </a:prstGeom>
        </p:spPr>
        <p:txBody>
          <a:bodyPr vert="horz" lIns="95052" tIns="47526" rIns="95052" bIns="47526" rtlCol="0"/>
          <a:lstStyle>
            <a:lvl1pPr algn="l">
              <a:defRPr sz="1200"/>
            </a:lvl1pPr>
          </a:lstStyle>
          <a:p>
            <a:endParaRPr lang="pt-PT"/>
          </a:p>
        </p:txBody>
      </p:sp>
      <p:sp>
        <p:nvSpPr>
          <p:cNvPr id="3" name="Marcador de Posição da Data 2"/>
          <p:cNvSpPr>
            <a:spLocks noGrp="1"/>
          </p:cNvSpPr>
          <p:nvPr>
            <p:ph type="dt" sz="quarter" idx="1"/>
          </p:nvPr>
        </p:nvSpPr>
        <p:spPr>
          <a:xfrm>
            <a:off x="4023992" y="1"/>
            <a:ext cx="3078428" cy="511731"/>
          </a:xfrm>
          <a:prstGeom prst="rect">
            <a:avLst/>
          </a:prstGeom>
        </p:spPr>
        <p:txBody>
          <a:bodyPr vert="horz" lIns="95052" tIns="47526" rIns="95052" bIns="47526" rtlCol="0"/>
          <a:lstStyle>
            <a:lvl1pPr algn="r">
              <a:defRPr sz="1200"/>
            </a:lvl1pPr>
          </a:lstStyle>
          <a:p>
            <a:fld id="{FB4B6E06-9127-4117-AA68-696039A53FF1}" type="datetimeFigureOut">
              <a:rPr lang="pt-PT" smtClean="0"/>
              <a:pPr/>
              <a:t>08/02/2022</a:t>
            </a:fld>
            <a:endParaRPr lang="pt-PT"/>
          </a:p>
        </p:txBody>
      </p:sp>
      <p:sp>
        <p:nvSpPr>
          <p:cNvPr id="4" name="Marcador de Posição do Rodapé 3"/>
          <p:cNvSpPr>
            <a:spLocks noGrp="1"/>
          </p:cNvSpPr>
          <p:nvPr>
            <p:ph type="ftr" sz="quarter" idx="2"/>
          </p:nvPr>
        </p:nvSpPr>
        <p:spPr>
          <a:xfrm>
            <a:off x="0" y="9721107"/>
            <a:ext cx="3078428" cy="511731"/>
          </a:xfrm>
          <a:prstGeom prst="rect">
            <a:avLst/>
          </a:prstGeom>
        </p:spPr>
        <p:txBody>
          <a:bodyPr vert="horz" lIns="95052" tIns="47526" rIns="95052" bIns="47526"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4023992" y="9721107"/>
            <a:ext cx="3078428" cy="511731"/>
          </a:xfrm>
          <a:prstGeom prst="rect">
            <a:avLst/>
          </a:prstGeom>
        </p:spPr>
        <p:txBody>
          <a:bodyPr vert="horz" lIns="95052" tIns="47526" rIns="95052" bIns="47526" rtlCol="0" anchor="b"/>
          <a:lstStyle>
            <a:lvl1pPr algn="r">
              <a:defRPr sz="1200"/>
            </a:lvl1pPr>
          </a:lstStyle>
          <a:p>
            <a:fld id="{CAB8DF91-78BD-41BD-AF79-44CC81220AD9}" type="slidenum">
              <a:rPr lang="pt-PT" smtClean="0"/>
              <a:pPr/>
              <a:t>‹#›</a:t>
            </a:fld>
            <a:endParaRPr lang="pt-PT"/>
          </a:p>
        </p:txBody>
      </p:sp>
    </p:spTree>
    <p:extLst>
      <p:ext uri="{BB962C8B-B14F-4D97-AF65-F5344CB8AC3E}">
        <p14:creationId xmlns:p14="http://schemas.microsoft.com/office/powerpoint/2010/main" val="153099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3078428" cy="511731"/>
          </a:xfrm>
          <a:prstGeom prst="rect">
            <a:avLst/>
          </a:prstGeom>
        </p:spPr>
        <p:txBody>
          <a:bodyPr vert="horz" lIns="95052" tIns="47526" rIns="95052" bIns="47526" rtlCol="0"/>
          <a:lstStyle>
            <a:lvl1pPr algn="l">
              <a:defRPr sz="1200"/>
            </a:lvl1pPr>
          </a:lstStyle>
          <a:p>
            <a:pPr>
              <a:defRPr/>
            </a:pPr>
            <a:endParaRPr lang="pt-PT"/>
          </a:p>
        </p:txBody>
      </p:sp>
      <p:sp>
        <p:nvSpPr>
          <p:cNvPr id="3" name="Marcador de Posição da Data 2"/>
          <p:cNvSpPr>
            <a:spLocks noGrp="1"/>
          </p:cNvSpPr>
          <p:nvPr>
            <p:ph type="dt" idx="1"/>
          </p:nvPr>
        </p:nvSpPr>
        <p:spPr>
          <a:xfrm>
            <a:off x="4023992" y="1"/>
            <a:ext cx="3078428" cy="511731"/>
          </a:xfrm>
          <a:prstGeom prst="rect">
            <a:avLst/>
          </a:prstGeom>
        </p:spPr>
        <p:txBody>
          <a:bodyPr vert="horz" lIns="95052" tIns="47526" rIns="95052" bIns="47526" rtlCol="0"/>
          <a:lstStyle>
            <a:lvl1pPr algn="r">
              <a:defRPr sz="1200"/>
            </a:lvl1pPr>
          </a:lstStyle>
          <a:p>
            <a:pPr>
              <a:defRPr/>
            </a:pPr>
            <a:fld id="{52EA34A1-828E-4C43-8C40-B92876B1C941}" type="datetimeFigureOut">
              <a:rPr lang="pt-PT"/>
              <a:pPr>
                <a:defRPr/>
              </a:pPr>
              <a:t>08/02/2022</a:t>
            </a:fld>
            <a:endParaRPr lang="pt-PT"/>
          </a:p>
        </p:txBody>
      </p:sp>
      <p:sp>
        <p:nvSpPr>
          <p:cNvPr id="4" name="Marcador de Posição da Imagem do Diapositivo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052" tIns="47526" rIns="95052" bIns="47526" rtlCol="0" anchor="ctr"/>
          <a:lstStyle/>
          <a:p>
            <a:pPr lvl="0"/>
            <a:endParaRPr lang="pt-PT" noProof="0"/>
          </a:p>
        </p:txBody>
      </p:sp>
      <p:sp>
        <p:nvSpPr>
          <p:cNvPr id="5" name="Marcador de Posição de Notas 4"/>
          <p:cNvSpPr>
            <a:spLocks noGrp="1"/>
          </p:cNvSpPr>
          <p:nvPr>
            <p:ph type="body" sz="quarter" idx="3"/>
          </p:nvPr>
        </p:nvSpPr>
        <p:spPr>
          <a:xfrm>
            <a:off x="710407" y="4861441"/>
            <a:ext cx="5683250" cy="4605576"/>
          </a:xfrm>
          <a:prstGeom prst="rect">
            <a:avLst/>
          </a:prstGeom>
        </p:spPr>
        <p:txBody>
          <a:bodyPr vert="horz" lIns="95052" tIns="47526" rIns="95052" bIns="47526" rtlCol="0"/>
          <a:lstStyle/>
          <a:p>
            <a:pPr lvl="0"/>
            <a:r>
              <a:rPr lang="pt-PT" noProof="0"/>
              <a:t>Clique para editar os estilos</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6" name="Marcador de Posição do Rodapé 5"/>
          <p:cNvSpPr>
            <a:spLocks noGrp="1"/>
          </p:cNvSpPr>
          <p:nvPr>
            <p:ph type="ftr" sz="quarter" idx="4"/>
          </p:nvPr>
        </p:nvSpPr>
        <p:spPr>
          <a:xfrm>
            <a:off x="0" y="9721107"/>
            <a:ext cx="3078428" cy="511731"/>
          </a:xfrm>
          <a:prstGeom prst="rect">
            <a:avLst/>
          </a:prstGeom>
        </p:spPr>
        <p:txBody>
          <a:bodyPr vert="horz" lIns="95052" tIns="47526" rIns="95052" bIns="47526" rtlCol="0" anchor="b"/>
          <a:lstStyle>
            <a:lvl1pPr algn="l">
              <a:defRPr sz="1200"/>
            </a:lvl1pPr>
          </a:lstStyle>
          <a:p>
            <a:pPr>
              <a:defRPr/>
            </a:pPr>
            <a:endParaRPr lang="pt-PT"/>
          </a:p>
        </p:txBody>
      </p:sp>
      <p:sp>
        <p:nvSpPr>
          <p:cNvPr id="7" name="Marcador de Posição do Número do Diapositivo 6"/>
          <p:cNvSpPr>
            <a:spLocks noGrp="1"/>
          </p:cNvSpPr>
          <p:nvPr>
            <p:ph type="sldNum" sz="quarter" idx="5"/>
          </p:nvPr>
        </p:nvSpPr>
        <p:spPr>
          <a:xfrm>
            <a:off x="4023992" y="9721107"/>
            <a:ext cx="3078428" cy="511731"/>
          </a:xfrm>
          <a:prstGeom prst="rect">
            <a:avLst/>
          </a:prstGeom>
        </p:spPr>
        <p:txBody>
          <a:bodyPr vert="horz" lIns="95052" tIns="47526" rIns="95052" bIns="47526" rtlCol="0" anchor="b"/>
          <a:lstStyle>
            <a:lvl1pPr algn="r">
              <a:defRPr sz="1200"/>
            </a:lvl1pPr>
          </a:lstStyle>
          <a:p>
            <a:pPr>
              <a:defRPr/>
            </a:pPr>
            <a:fld id="{D75C5088-1165-422A-835D-6CBCC19B56A5}" type="slidenum">
              <a:rPr lang="pt-PT"/>
              <a:pPr>
                <a:defRPr/>
              </a:pPr>
              <a:t>‹#›</a:t>
            </a:fld>
            <a:endParaRPr lang="pt-PT"/>
          </a:p>
        </p:txBody>
      </p:sp>
    </p:spTree>
    <p:extLst>
      <p:ext uri="{BB962C8B-B14F-4D97-AF65-F5344CB8AC3E}">
        <p14:creationId xmlns:p14="http://schemas.microsoft.com/office/powerpoint/2010/main" val="2619896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6F1822A6-53EA-4310-9FFB-28122B91490D}" type="slidenum">
              <a:rPr lang="en-GB" smtClean="0">
                <a:sym typeface="Monotype Sorts" pitchFamily="8" charset="2"/>
              </a:rPr>
              <a:pPr/>
              <a:t>7</a:t>
            </a:fld>
            <a:endParaRPr lang="en-GB">
              <a:sym typeface="Monotype Sorts" pitchFamily="8" charset="2"/>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945197" y="5492750"/>
            <a:ext cx="5213671" cy="3678238"/>
          </a:xfrm>
          <a:solidFill>
            <a:srgbClr val="FFFFFF"/>
          </a:solidFill>
          <a:ln>
            <a:solidFill>
              <a:schemeClr val="tx1"/>
            </a:solidFill>
          </a:ln>
        </p:spPr>
        <p:txBody>
          <a:bodyPr lIns="95052" tIns="47526" rIns="95052" bIns="47526"/>
          <a:lstStyle/>
          <a:p>
            <a:endParaRPr lang="pt-PT"/>
          </a:p>
        </p:txBody>
      </p:sp>
    </p:spTree>
    <p:extLst>
      <p:ext uri="{BB962C8B-B14F-4D97-AF65-F5344CB8AC3E}">
        <p14:creationId xmlns:p14="http://schemas.microsoft.com/office/powerpoint/2010/main" val="38635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6F1822A6-53EA-4310-9FFB-28122B91490D}" type="slidenum">
              <a:rPr lang="en-GB" smtClean="0">
                <a:sym typeface="Monotype Sorts" pitchFamily="8" charset="2"/>
              </a:rPr>
              <a:pPr/>
              <a:t>8</a:t>
            </a:fld>
            <a:endParaRPr lang="en-GB">
              <a:sym typeface="Monotype Sorts" pitchFamily="8" charset="2"/>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945197" y="5492750"/>
            <a:ext cx="5213671" cy="3678238"/>
          </a:xfrm>
          <a:solidFill>
            <a:srgbClr val="FFFFFF"/>
          </a:solidFill>
          <a:ln>
            <a:solidFill>
              <a:schemeClr val="tx1"/>
            </a:solidFill>
          </a:ln>
        </p:spPr>
        <p:txBody>
          <a:bodyPr lIns="95052" tIns="47526" rIns="95052" bIns="47526"/>
          <a:lstStyle/>
          <a:p>
            <a:endParaRPr lang="pt-PT"/>
          </a:p>
        </p:txBody>
      </p:sp>
    </p:spTree>
    <p:extLst>
      <p:ext uri="{BB962C8B-B14F-4D97-AF65-F5344CB8AC3E}">
        <p14:creationId xmlns:p14="http://schemas.microsoft.com/office/powerpoint/2010/main" val="192892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6F1822A6-53EA-4310-9FFB-28122B91490D}" type="slidenum">
              <a:rPr lang="en-GB" smtClean="0">
                <a:sym typeface="Monotype Sorts" pitchFamily="8" charset="2"/>
              </a:rPr>
              <a:pPr/>
              <a:t>9</a:t>
            </a:fld>
            <a:endParaRPr lang="en-GB">
              <a:sym typeface="Monotype Sorts" pitchFamily="8" charset="2"/>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945197" y="5492750"/>
            <a:ext cx="5213671" cy="3678238"/>
          </a:xfrm>
          <a:solidFill>
            <a:srgbClr val="FFFFFF"/>
          </a:solidFill>
          <a:ln>
            <a:solidFill>
              <a:schemeClr val="tx1"/>
            </a:solidFill>
          </a:ln>
        </p:spPr>
        <p:txBody>
          <a:bodyPr lIns="95052" tIns="47526" rIns="95052" bIns="47526"/>
          <a:lstStyle/>
          <a:p>
            <a:endParaRPr lang="pt-PT"/>
          </a:p>
        </p:txBody>
      </p:sp>
    </p:spTree>
    <p:extLst>
      <p:ext uri="{BB962C8B-B14F-4D97-AF65-F5344CB8AC3E}">
        <p14:creationId xmlns:p14="http://schemas.microsoft.com/office/powerpoint/2010/main" val="350452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D2BE1B5-D1E2-4EEC-A23E-E5CBE47A869F}" type="slidenum">
              <a:rPr lang="pt-PT"/>
              <a:pPr>
                <a:defRPr/>
              </a:pPr>
              <a:t>‹#›</a:t>
            </a:fld>
            <a:endParaRPr lang="pt-PT"/>
          </a:p>
        </p:txBody>
      </p:sp>
    </p:spTree>
    <p:extLst>
      <p:ext uri="{BB962C8B-B14F-4D97-AF65-F5344CB8AC3E}">
        <p14:creationId xmlns:p14="http://schemas.microsoft.com/office/powerpoint/2010/main" val="199832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Marcador de Posição de Texto Vertical 2"/>
          <p:cNvSpPr>
            <a:spLocks noGrp="1"/>
          </p:cNvSpPr>
          <p:nvPr>
            <p:ph type="body" orient="vert" idx="1"/>
          </p:nvPr>
        </p:nvSpPr>
        <p:spPr>
          <a:xfrm>
            <a:off x="457200" y="1600200"/>
            <a:ext cx="8229600" cy="4525963"/>
          </a:xfrm>
          <a:prstGeom prst="rect">
            <a:avLst/>
          </a:prstGeo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512E73-41A7-41A3-9B0F-BA2063BF145E}" type="slidenum">
              <a:rPr lang="pt-PT"/>
              <a:pPr>
                <a:defRPr/>
              </a:pPr>
              <a:t>‹#›</a:t>
            </a:fld>
            <a:endParaRPr lang="pt-PT"/>
          </a:p>
        </p:txBody>
      </p:sp>
    </p:spTree>
    <p:extLst>
      <p:ext uri="{BB962C8B-B14F-4D97-AF65-F5344CB8AC3E}">
        <p14:creationId xmlns:p14="http://schemas.microsoft.com/office/powerpoint/2010/main" val="278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a:prstGeom prst="rect">
            <a:avLst/>
          </a:prstGeo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488F6E6-3AE6-40E8-B55D-B8D2FB17C8D3}" type="slidenum">
              <a:rPr lang="pt-PT"/>
              <a:pPr>
                <a:defRPr/>
              </a:pPr>
              <a:t>‹#›</a:t>
            </a:fld>
            <a:endParaRPr lang="pt-PT"/>
          </a:p>
        </p:txBody>
      </p:sp>
    </p:spTree>
    <p:extLst>
      <p:ext uri="{BB962C8B-B14F-4D97-AF65-F5344CB8AC3E}">
        <p14:creationId xmlns:p14="http://schemas.microsoft.com/office/powerpoint/2010/main" val="209798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FFD4C4-CBDF-4398-B0F3-D746E1F152F9}" type="slidenum">
              <a:rPr lang="pt-PT"/>
              <a:pPr>
                <a:defRPr/>
              </a:pPr>
              <a:t>‹#›</a:t>
            </a:fld>
            <a:endParaRPr lang="pt-PT"/>
          </a:p>
        </p:txBody>
      </p:sp>
    </p:spTree>
    <p:extLst>
      <p:ext uri="{BB962C8B-B14F-4D97-AF65-F5344CB8AC3E}">
        <p14:creationId xmlns:p14="http://schemas.microsoft.com/office/powerpoint/2010/main" val="35461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352A7A8-BF27-481F-BCA6-8F5EF4177921}" type="slidenum">
              <a:rPr lang="pt-PT"/>
              <a:pPr>
                <a:defRPr/>
              </a:pPr>
              <a:t>‹#›</a:t>
            </a:fld>
            <a:endParaRPr lang="pt-PT"/>
          </a:p>
        </p:txBody>
      </p:sp>
    </p:spTree>
    <p:extLst>
      <p:ext uri="{BB962C8B-B14F-4D97-AF65-F5344CB8AC3E}">
        <p14:creationId xmlns:p14="http://schemas.microsoft.com/office/powerpoint/2010/main" val="2831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46A152C-FA9D-44B8-8BE2-75F5A94E9EA9}" type="slidenum">
              <a:rPr lang="pt-PT"/>
              <a:pPr>
                <a:defRPr/>
              </a:pPr>
              <a:t>‹#›</a:t>
            </a:fld>
            <a:endParaRPr lang="pt-PT"/>
          </a:p>
        </p:txBody>
      </p:sp>
    </p:spTree>
    <p:extLst>
      <p:ext uri="{BB962C8B-B14F-4D97-AF65-F5344CB8AC3E}">
        <p14:creationId xmlns:p14="http://schemas.microsoft.com/office/powerpoint/2010/main" val="186820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a:t>Clique para editar o estilo</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D4A677-981E-4DAE-9A58-5581A94695AC}" type="slidenum">
              <a:rPr lang="pt-PT"/>
              <a:pPr>
                <a:defRPr/>
              </a:pPr>
              <a:t>‹#›</a:t>
            </a:fld>
            <a:endParaRPr lang="pt-PT"/>
          </a:p>
        </p:txBody>
      </p:sp>
    </p:spTree>
    <p:extLst>
      <p:ext uri="{BB962C8B-B14F-4D97-AF65-F5344CB8AC3E}">
        <p14:creationId xmlns:p14="http://schemas.microsoft.com/office/powerpoint/2010/main" val="220138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00A29E7-FB74-41A3-A481-447A703C38DC}" type="slidenum">
              <a:rPr lang="pt-PT"/>
              <a:pPr>
                <a:defRPr/>
              </a:pPr>
              <a:t>‹#›</a:t>
            </a:fld>
            <a:endParaRPr lang="pt-PT"/>
          </a:p>
        </p:txBody>
      </p:sp>
    </p:spTree>
    <p:extLst>
      <p:ext uri="{BB962C8B-B14F-4D97-AF65-F5344CB8AC3E}">
        <p14:creationId xmlns:p14="http://schemas.microsoft.com/office/powerpoint/2010/main" val="27370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64476F9-FEC9-4D5B-9C4B-A514A17976A9}" type="slidenum">
              <a:rPr lang="pt-PT"/>
              <a:pPr>
                <a:defRPr/>
              </a:pPr>
              <a:t>‹#›</a:t>
            </a:fld>
            <a:endParaRPr lang="pt-PT"/>
          </a:p>
        </p:txBody>
      </p:sp>
    </p:spTree>
    <p:extLst>
      <p:ext uri="{BB962C8B-B14F-4D97-AF65-F5344CB8AC3E}">
        <p14:creationId xmlns:p14="http://schemas.microsoft.com/office/powerpoint/2010/main" val="109382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93AB5A-88D6-4861-8421-88F174A78067}" type="slidenum">
              <a:rPr lang="pt-PT"/>
              <a:pPr>
                <a:defRPr/>
              </a:pPr>
              <a:t>‹#›</a:t>
            </a:fld>
            <a:endParaRPr lang="pt-PT"/>
          </a:p>
        </p:txBody>
      </p:sp>
    </p:spTree>
    <p:extLst>
      <p:ext uri="{BB962C8B-B14F-4D97-AF65-F5344CB8AC3E}">
        <p14:creationId xmlns:p14="http://schemas.microsoft.com/office/powerpoint/2010/main" val="214591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6221905" y="6568880"/>
            <a:ext cx="2895600" cy="28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FFFF00"/>
                </a:solidFill>
                <a:latin typeface="Arial" charset="0"/>
              </a:defRPr>
            </a:lvl1pPr>
          </a:lstStyle>
          <a:p>
            <a:pPr>
              <a:defRPr/>
            </a:pPr>
            <a:r>
              <a:rPr lang="pt-PT"/>
              <a:t>Manuel João M. Ribeiro</a:t>
            </a:r>
            <a:endParaRPr lang="pt-P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ceru-europa.pt/icur2022/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eru-europa.pt/icur2022/en"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DE43A833-E826-4616-80A8-101A06EAADE2}"/>
              </a:ext>
            </a:extLst>
          </p:cNvPr>
          <p:cNvSpPr txBox="1">
            <a:spLocks/>
          </p:cNvSpPr>
          <p:nvPr/>
        </p:nvSpPr>
        <p:spPr>
          <a:xfrm>
            <a:off x="1042142" y="3563581"/>
            <a:ext cx="7546685" cy="101907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pt-PT" sz="2800" b="1" kern="0" dirty="0" err="1">
                <a:solidFill>
                  <a:srgbClr val="FFFF00"/>
                </a:solidFill>
              </a:rPr>
              <a:t>Activities</a:t>
            </a:r>
            <a:r>
              <a:rPr lang="pt-PT" sz="2800" b="1" kern="0" dirty="0">
                <a:solidFill>
                  <a:srgbClr val="FFFF00"/>
                </a:solidFill>
              </a:rPr>
              <a:t> </a:t>
            </a:r>
            <a:r>
              <a:rPr lang="pt-PT" sz="2800" b="1" kern="0" dirty="0" err="1">
                <a:solidFill>
                  <a:srgbClr val="FFFF00"/>
                </a:solidFill>
              </a:rPr>
              <a:t>developed</a:t>
            </a:r>
            <a:r>
              <a:rPr lang="pt-PT" sz="2800" b="1" kern="0" dirty="0">
                <a:solidFill>
                  <a:srgbClr val="FFFF00"/>
                </a:solidFill>
              </a:rPr>
              <a:t> in 2021</a:t>
            </a:r>
          </a:p>
          <a:p>
            <a:pPr algn="ctr"/>
            <a:r>
              <a:rPr lang="pt-PT" sz="2800" b="1" kern="0" dirty="0" err="1">
                <a:solidFill>
                  <a:srgbClr val="FFFF00"/>
                </a:solidFill>
              </a:rPr>
              <a:t>Activities</a:t>
            </a:r>
            <a:r>
              <a:rPr lang="pt-PT" sz="2800" b="1" kern="0" dirty="0">
                <a:solidFill>
                  <a:srgbClr val="FFFF00"/>
                </a:solidFill>
              </a:rPr>
              <a:t> </a:t>
            </a:r>
            <a:r>
              <a:rPr lang="pt-PT" sz="2800" b="1" kern="0" dirty="0" err="1">
                <a:solidFill>
                  <a:srgbClr val="FFFF00"/>
                </a:solidFill>
              </a:rPr>
              <a:t>planned</a:t>
            </a:r>
            <a:r>
              <a:rPr lang="pt-PT" sz="2800" b="1" kern="0" dirty="0">
                <a:solidFill>
                  <a:srgbClr val="FFFF00"/>
                </a:solidFill>
              </a:rPr>
              <a:t> to 2022</a:t>
            </a:r>
          </a:p>
        </p:txBody>
      </p:sp>
      <p:pic>
        <p:nvPicPr>
          <p:cNvPr id="3" name="Picture 5" descr="C:\Users\mpcosta\Documents\CERU\Logotipo\Para tela_Paulo Oliveira\Logo_CERU_grande.jpg">
            <a:extLst>
              <a:ext uri="{FF2B5EF4-FFF2-40B4-BE49-F238E27FC236}">
                <a16:creationId xmlns:a16="http://schemas.microsoft.com/office/drawing/2014/main" id="{00E7C9F9-D0C8-42DF-96E0-1813830DC3C2}"/>
              </a:ext>
            </a:extLst>
          </p:cNvPr>
          <p:cNvPicPr>
            <a:picLocks noChangeAspect="1" noChangeArrowheads="1"/>
          </p:cNvPicPr>
          <p:nvPr/>
        </p:nvPicPr>
        <p:blipFill>
          <a:blip r:embed="rId2" cstate="email"/>
          <a:srcRect/>
          <a:stretch>
            <a:fillRect/>
          </a:stretch>
        </p:blipFill>
        <p:spPr bwMode="auto">
          <a:xfrm>
            <a:off x="3679048" y="429491"/>
            <a:ext cx="1817175" cy="1211450"/>
          </a:xfrm>
          <a:prstGeom prst="rect">
            <a:avLst/>
          </a:prstGeom>
          <a:noFill/>
        </p:spPr>
      </p:pic>
      <p:sp>
        <p:nvSpPr>
          <p:cNvPr id="4" name="CaixaDeTexto 6">
            <a:extLst>
              <a:ext uri="{FF2B5EF4-FFF2-40B4-BE49-F238E27FC236}">
                <a16:creationId xmlns:a16="http://schemas.microsoft.com/office/drawing/2014/main" id="{C289CC04-DF8F-4809-8E6E-F14F52E1F7F8}"/>
              </a:ext>
            </a:extLst>
          </p:cNvPr>
          <p:cNvSpPr txBox="1">
            <a:spLocks noChangeArrowheads="1"/>
          </p:cNvSpPr>
          <p:nvPr/>
        </p:nvSpPr>
        <p:spPr bwMode="auto">
          <a:xfrm>
            <a:off x="1966206" y="4948385"/>
            <a:ext cx="5698557" cy="1015663"/>
          </a:xfrm>
          <a:prstGeom prst="rect">
            <a:avLst/>
          </a:prstGeom>
          <a:noFill/>
          <a:ln w="9525">
            <a:noFill/>
            <a:miter lim="800000"/>
            <a:headEnd/>
            <a:tailEnd/>
          </a:ln>
        </p:spPr>
        <p:txBody>
          <a:bodyPr wrap="square">
            <a:spAutoFit/>
          </a:bodyPr>
          <a:lstStyle/>
          <a:p>
            <a:pPr algn="ctr"/>
            <a:r>
              <a:rPr lang="pt-PT" sz="2000" b="1" dirty="0">
                <a:solidFill>
                  <a:schemeClr val="bg2">
                    <a:lumMod val="60000"/>
                    <a:lumOff val="40000"/>
                  </a:schemeClr>
                </a:solidFill>
              </a:rPr>
              <a:t>Paula Teves Costa</a:t>
            </a:r>
          </a:p>
          <a:p>
            <a:pPr algn="ctr"/>
            <a:endParaRPr lang="pt-PT" sz="2000" b="1" dirty="0">
              <a:solidFill>
                <a:schemeClr val="bg2">
                  <a:lumMod val="60000"/>
                  <a:lumOff val="40000"/>
                </a:schemeClr>
              </a:solidFill>
            </a:endParaRPr>
          </a:p>
          <a:p>
            <a:pPr algn="ctr"/>
            <a:r>
              <a:rPr lang="pt-PT" sz="2000" b="1" dirty="0">
                <a:solidFill>
                  <a:schemeClr val="bg2">
                    <a:lumMod val="60000"/>
                    <a:lumOff val="40000"/>
                  </a:schemeClr>
                </a:solidFill>
              </a:rPr>
              <a:t>(ptcosta@fc.ul.pt; </a:t>
            </a:r>
            <a:r>
              <a:rPr lang="pt-PT" sz="2000" b="1" dirty="0" err="1">
                <a:solidFill>
                  <a:schemeClr val="bg2">
                    <a:lumMod val="60000"/>
                    <a:lumOff val="40000"/>
                  </a:schemeClr>
                </a:solidFill>
              </a:rPr>
              <a:t>ceru.europa@gmail.com</a:t>
            </a:r>
            <a:r>
              <a:rPr lang="pt-PT" sz="2000" b="1" dirty="0">
                <a:solidFill>
                  <a:schemeClr val="bg2">
                    <a:lumMod val="60000"/>
                    <a:lumOff val="40000"/>
                  </a:schemeClr>
                </a:solidFill>
              </a:rPr>
              <a:t>)</a:t>
            </a:r>
          </a:p>
        </p:txBody>
      </p:sp>
      <p:sp>
        <p:nvSpPr>
          <p:cNvPr id="5" name="CaixaDeTexto 4">
            <a:extLst>
              <a:ext uri="{FF2B5EF4-FFF2-40B4-BE49-F238E27FC236}">
                <a16:creationId xmlns:a16="http://schemas.microsoft.com/office/drawing/2014/main" id="{7CE7C5B8-AE46-49A2-966D-4B6B945300F4}"/>
              </a:ext>
            </a:extLst>
          </p:cNvPr>
          <p:cNvSpPr txBox="1"/>
          <p:nvPr/>
        </p:nvSpPr>
        <p:spPr>
          <a:xfrm>
            <a:off x="2838658" y="2032101"/>
            <a:ext cx="3953652" cy="830997"/>
          </a:xfrm>
          <a:prstGeom prst="rect">
            <a:avLst/>
          </a:prstGeom>
          <a:noFill/>
        </p:spPr>
        <p:txBody>
          <a:bodyPr wrap="square" rtlCol="0">
            <a:spAutoFit/>
          </a:bodyPr>
          <a:lstStyle/>
          <a:p>
            <a:pPr algn="ctr"/>
            <a:r>
              <a:rPr lang="en-US" sz="4800" b="1" dirty="0">
                <a:solidFill>
                  <a:srgbClr val="FFFF00"/>
                </a:solidFill>
              </a:rPr>
              <a:t>CERU</a:t>
            </a:r>
            <a:endParaRPr lang="pt-PT" sz="4800" b="1" dirty="0">
              <a:solidFill>
                <a:srgbClr val="FFFF00"/>
              </a:solidFill>
            </a:endParaRPr>
          </a:p>
        </p:txBody>
      </p:sp>
      <p:sp>
        <p:nvSpPr>
          <p:cNvPr id="6" name="Marcador de Posição do Rodapé 3">
            <a:extLst>
              <a:ext uri="{FF2B5EF4-FFF2-40B4-BE49-F238E27FC236}">
                <a16:creationId xmlns:a16="http://schemas.microsoft.com/office/drawing/2014/main" id="{19547CC5-AF3B-4078-8FF2-EE41886826A9}"/>
              </a:ext>
            </a:extLst>
          </p:cNvPr>
          <p:cNvSpPr txBox="1">
            <a:spLocks/>
          </p:cNvSpPr>
          <p:nvPr/>
        </p:nvSpPr>
        <p:spPr>
          <a:xfrm>
            <a:off x="1121378" y="6395261"/>
            <a:ext cx="6672887" cy="365125"/>
          </a:xfrm>
          <a:prstGeom prst="rect">
            <a:avLst/>
          </a:prstGeom>
        </p:spPr>
        <p:txBody>
          <a:bodyPr/>
          <a:lstStyle>
            <a:defPPr>
              <a:defRPr lang="pt-P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600" b="1" dirty="0">
                <a:solidFill>
                  <a:srgbClr val="FFFF00"/>
                </a:solidFill>
              </a:rPr>
              <a:t>Strasbourg (videoconference) – 10 and 11 February 2022</a:t>
            </a:r>
          </a:p>
        </p:txBody>
      </p:sp>
      <p:grpSp>
        <p:nvGrpSpPr>
          <p:cNvPr id="11" name="Agrupar 10">
            <a:extLst>
              <a:ext uri="{FF2B5EF4-FFF2-40B4-BE49-F238E27FC236}">
                <a16:creationId xmlns:a16="http://schemas.microsoft.com/office/drawing/2014/main" id="{DE967EF2-8851-4E18-B3A3-1ABD3164BCCA}"/>
              </a:ext>
            </a:extLst>
          </p:cNvPr>
          <p:cNvGrpSpPr/>
          <p:nvPr/>
        </p:nvGrpSpPr>
        <p:grpSpPr>
          <a:xfrm>
            <a:off x="7182290" y="0"/>
            <a:ext cx="1700255" cy="1358770"/>
            <a:chOff x="7182290" y="0"/>
            <a:chExt cx="1700255" cy="1358770"/>
          </a:xfrm>
        </p:grpSpPr>
        <p:sp>
          <p:nvSpPr>
            <p:cNvPr id="10" name="Retângulo 9">
              <a:extLst>
                <a:ext uri="{FF2B5EF4-FFF2-40B4-BE49-F238E27FC236}">
                  <a16:creationId xmlns:a16="http://schemas.microsoft.com/office/drawing/2014/main" id="{E3E1558E-85CB-4A75-A158-3B0E81C1CB6F}"/>
                </a:ext>
              </a:extLst>
            </p:cNvPr>
            <p:cNvSpPr/>
            <p:nvPr/>
          </p:nvSpPr>
          <p:spPr>
            <a:xfrm>
              <a:off x="7182290" y="0"/>
              <a:ext cx="1700255" cy="1358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a:extLst>
                <a:ext uri="{FF2B5EF4-FFF2-40B4-BE49-F238E27FC236}">
                  <a16:creationId xmlns:a16="http://schemas.microsoft.com/office/drawing/2014/main" id="{0AC3A3A7-63C2-4E70-9246-DF8C2E22535D}"/>
                </a:ext>
              </a:extLst>
            </p:cNvPr>
            <p:cNvPicPr>
              <a:picLocks noChangeAspect="1"/>
            </p:cNvPicPr>
            <p:nvPr/>
          </p:nvPicPr>
          <p:blipFill>
            <a:blip r:embed="rId3" cstate="email"/>
            <a:stretch>
              <a:fillRect/>
            </a:stretch>
          </p:blipFill>
          <p:spPr>
            <a:xfrm>
              <a:off x="7196620" y="0"/>
              <a:ext cx="1685925" cy="1347788"/>
            </a:xfrm>
            <a:prstGeom prst="rect">
              <a:avLst/>
            </a:prstGeom>
          </p:spPr>
        </p:pic>
      </p:grpSp>
      <p:pic>
        <p:nvPicPr>
          <p:cNvPr id="8" name="Imagem 7">
            <a:extLst>
              <a:ext uri="{FF2B5EF4-FFF2-40B4-BE49-F238E27FC236}">
                <a16:creationId xmlns:a16="http://schemas.microsoft.com/office/drawing/2014/main" id="{C2C2404D-8B6E-4C97-A804-C8CC62E4C16A}"/>
              </a:ext>
            </a:extLst>
          </p:cNvPr>
          <p:cNvPicPr>
            <a:picLocks noChangeAspect="1"/>
          </p:cNvPicPr>
          <p:nvPr/>
        </p:nvPicPr>
        <p:blipFill>
          <a:blip r:embed="rId4" cstate="email"/>
          <a:stretch>
            <a:fillRect/>
          </a:stretch>
        </p:blipFill>
        <p:spPr>
          <a:xfrm>
            <a:off x="119877" y="71720"/>
            <a:ext cx="1821944" cy="866170"/>
          </a:xfrm>
          <a:prstGeom prst="rect">
            <a:avLst/>
          </a:prstGeom>
        </p:spPr>
      </p:pic>
      <p:sp>
        <p:nvSpPr>
          <p:cNvPr id="9" name="CaixaDeTexto 8">
            <a:extLst>
              <a:ext uri="{FF2B5EF4-FFF2-40B4-BE49-F238E27FC236}">
                <a16:creationId xmlns:a16="http://schemas.microsoft.com/office/drawing/2014/main" id="{B35522FF-AD6D-4C2F-86E8-70833B2FB3DF}"/>
              </a:ext>
            </a:extLst>
          </p:cNvPr>
          <p:cNvSpPr txBox="1"/>
          <p:nvPr/>
        </p:nvSpPr>
        <p:spPr>
          <a:xfrm>
            <a:off x="2306835" y="2701737"/>
            <a:ext cx="5017298" cy="461665"/>
          </a:xfrm>
          <a:prstGeom prst="rect">
            <a:avLst/>
          </a:prstGeom>
          <a:noFill/>
        </p:spPr>
        <p:txBody>
          <a:bodyPr wrap="square" rtlCol="0">
            <a:spAutoFit/>
          </a:bodyPr>
          <a:lstStyle/>
          <a:p>
            <a:r>
              <a:rPr lang="pt-PT" sz="2400" i="1" dirty="0" err="1">
                <a:solidFill>
                  <a:srgbClr val="FFFF00"/>
                </a:solidFill>
              </a:rPr>
              <a:t>European</a:t>
            </a:r>
            <a:r>
              <a:rPr lang="pt-PT" sz="2400" i="1" dirty="0">
                <a:solidFill>
                  <a:srgbClr val="FFFF00"/>
                </a:solidFill>
              </a:rPr>
              <a:t> Centre </a:t>
            </a:r>
            <a:r>
              <a:rPr lang="pt-PT" sz="2400" i="1" dirty="0" err="1">
                <a:solidFill>
                  <a:srgbClr val="FFFF00"/>
                </a:solidFill>
              </a:rPr>
              <a:t>on</a:t>
            </a:r>
            <a:r>
              <a:rPr lang="pt-PT" sz="2400" i="1" dirty="0">
                <a:solidFill>
                  <a:srgbClr val="FFFF00"/>
                </a:solidFill>
              </a:rPr>
              <a:t> </a:t>
            </a:r>
            <a:r>
              <a:rPr lang="pt-PT" sz="2400" i="1" dirty="0" err="1">
                <a:solidFill>
                  <a:srgbClr val="FFFF00"/>
                </a:solidFill>
              </a:rPr>
              <a:t>Urban</a:t>
            </a:r>
            <a:r>
              <a:rPr lang="pt-PT" sz="2400" i="1" dirty="0">
                <a:solidFill>
                  <a:srgbClr val="FFFF00"/>
                </a:solidFill>
              </a:rPr>
              <a:t> </a:t>
            </a:r>
            <a:r>
              <a:rPr lang="pt-PT" sz="2400" i="1" dirty="0" err="1">
                <a:solidFill>
                  <a:srgbClr val="FFFF00"/>
                </a:solidFill>
              </a:rPr>
              <a:t>Risks</a:t>
            </a:r>
            <a:endParaRPr lang="pt-PT" sz="2400" i="1" dirty="0">
              <a:solidFill>
                <a:srgbClr val="FFFF00"/>
              </a:solidFill>
            </a:endParaRPr>
          </a:p>
        </p:txBody>
      </p:sp>
    </p:spTree>
    <p:extLst>
      <p:ext uri="{BB962C8B-B14F-4D97-AF65-F5344CB8AC3E}">
        <p14:creationId xmlns:p14="http://schemas.microsoft.com/office/powerpoint/2010/main" val="372746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mpcosta\Documents\CERU\Logotipo\Para tela_Paulo Oliveira\Logo_CERU_grande.jpg">
            <a:extLst>
              <a:ext uri="{FF2B5EF4-FFF2-40B4-BE49-F238E27FC236}">
                <a16:creationId xmlns:a16="http://schemas.microsoft.com/office/drawing/2014/main" id="{AF40858B-08EB-46FD-AC76-396808278DB1}"/>
              </a:ext>
            </a:extLst>
          </p:cNvPr>
          <p:cNvPicPr>
            <a:picLocks noChangeAspect="1" noChangeArrowheads="1"/>
          </p:cNvPicPr>
          <p:nvPr/>
        </p:nvPicPr>
        <p:blipFill>
          <a:blip r:embed="rId2" cstate="email"/>
          <a:srcRect/>
          <a:stretch>
            <a:fillRect/>
          </a:stretch>
        </p:blipFill>
        <p:spPr bwMode="auto">
          <a:xfrm>
            <a:off x="7710734" y="22801"/>
            <a:ext cx="1408884" cy="939256"/>
          </a:xfrm>
          <a:prstGeom prst="rect">
            <a:avLst/>
          </a:prstGeom>
          <a:noFill/>
        </p:spPr>
      </p:pic>
      <p:pic>
        <p:nvPicPr>
          <p:cNvPr id="5" name="Imagem 4">
            <a:extLst>
              <a:ext uri="{FF2B5EF4-FFF2-40B4-BE49-F238E27FC236}">
                <a16:creationId xmlns:a16="http://schemas.microsoft.com/office/drawing/2014/main" id="{48BA523E-54D9-4646-8989-98B51283FA8F}"/>
              </a:ext>
            </a:extLst>
          </p:cNvPr>
          <p:cNvPicPr>
            <a:picLocks noChangeAspect="1"/>
          </p:cNvPicPr>
          <p:nvPr/>
        </p:nvPicPr>
        <p:blipFill>
          <a:blip r:embed="rId3"/>
          <a:stretch>
            <a:fillRect/>
          </a:stretch>
        </p:blipFill>
        <p:spPr>
          <a:xfrm>
            <a:off x="-18510" y="-36385"/>
            <a:ext cx="9144000" cy="4074336"/>
          </a:xfrm>
          <a:prstGeom prst="rect">
            <a:avLst/>
          </a:prstGeom>
        </p:spPr>
      </p:pic>
      <p:sp>
        <p:nvSpPr>
          <p:cNvPr id="6" name="CaixaDeTexto 5">
            <a:extLst>
              <a:ext uri="{FF2B5EF4-FFF2-40B4-BE49-F238E27FC236}">
                <a16:creationId xmlns:a16="http://schemas.microsoft.com/office/drawing/2014/main" id="{1EC0BDB8-B90D-49FE-8AF7-649C1023A732}"/>
              </a:ext>
            </a:extLst>
          </p:cNvPr>
          <p:cNvSpPr txBox="1"/>
          <p:nvPr/>
        </p:nvSpPr>
        <p:spPr>
          <a:xfrm>
            <a:off x="324825" y="4593715"/>
            <a:ext cx="7290810" cy="707886"/>
          </a:xfrm>
          <a:prstGeom prst="rect">
            <a:avLst/>
          </a:prstGeom>
          <a:noFill/>
        </p:spPr>
        <p:txBody>
          <a:bodyPr wrap="square" rtlCol="0">
            <a:spAutoFit/>
          </a:bodyPr>
          <a:lstStyle/>
          <a:p>
            <a:r>
              <a:rPr lang="pt-PT" sz="2000" dirty="0">
                <a:solidFill>
                  <a:srgbClr val="FFFF66"/>
                </a:solidFill>
                <a:hlinkClick r:id="rId4">
                  <a:extLst>
                    <a:ext uri="{A12FA001-AC4F-418D-AE19-62706E023703}">
                      <ahyp:hlinkClr xmlns:ahyp="http://schemas.microsoft.com/office/drawing/2018/hyperlinkcolor" val="tx"/>
                    </a:ext>
                  </a:extLst>
                </a:hlinkClick>
              </a:rPr>
              <a:t>https://www.ceru-europa.pt/icur2022/en</a:t>
            </a:r>
            <a:endParaRPr lang="pt-PT" sz="2000" dirty="0">
              <a:solidFill>
                <a:srgbClr val="FFFF66"/>
              </a:solidFill>
            </a:endParaRPr>
          </a:p>
          <a:p>
            <a:endParaRPr lang="pt-PT" sz="2000" dirty="0">
              <a:solidFill>
                <a:srgbClr val="FFFF66"/>
              </a:solidFill>
            </a:endParaRPr>
          </a:p>
        </p:txBody>
      </p:sp>
      <p:pic>
        <p:nvPicPr>
          <p:cNvPr id="17" name="Imagem 16" descr="Uma imagem com texto&#10;&#10;Descrição gerada automaticamente">
            <a:extLst>
              <a:ext uri="{FF2B5EF4-FFF2-40B4-BE49-F238E27FC236}">
                <a16:creationId xmlns:a16="http://schemas.microsoft.com/office/drawing/2014/main" id="{12A4ED31-1FED-4443-8738-31F8304030BA}"/>
              </a:ext>
            </a:extLst>
          </p:cNvPr>
          <p:cNvPicPr>
            <a:picLocks noChangeAspect="1"/>
          </p:cNvPicPr>
          <p:nvPr/>
        </p:nvPicPr>
        <p:blipFill rotWithShape="1">
          <a:blip r:embed="rId5">
            <a:extLst>
              <a:ext uri="{28A0092B-C50C-407E-A947-70E740481C1C}">
                <a14:useLocalDpi xmlns:a14="http://schemas.microsoft.com/office/drawing/2010/main" val="0"/>
              </a:ext>
            </a:extLst>
          </a:blip>
          <a:srcRect l="13312" t="13132" r="15941" b="5442"/>
          <a:stretch/>
        </p:blipFill>
        <p:spPr>
          <a:xfrm>
            <a:off x="-18510" y="932508"/>
            <a:ext cx="9124419" cy="5904391"/>
          </a:xfrm>
          <a:prstGeom prst="rect">
            <a:avLst/>
          </a:prstGeom>
        </p:spPr>
      </p:pic>
    </p:spTree>
    <p:extLst>
      <p:ext uri="{BB962C8B-B14F-4D97-AF65-F5344CB8AC3E}">
        <p14:creationId xmlns:p14="http://schemas.microsoft.com/office/powerpoint/2010/main" val="13571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FB3E9FD-607F-43CE-A526-E66B7FCFCD91}"/>
              </a:ext>
            </a:extLst>
          </p:cNvPr>
          <p:cNvPicPr>
            <a:picLocks noChangeAspect="1"/>
          </p:cNvPicPr>
          <p:nvPr/>
        </p:nvPicPr>
        <p:blipFill rotWithShape="1">
          <a:blip r:embed="rId2"/>
          <a:srcRect l="4626" t="4425" r="2810"/>
          <a:stretch/>
        </p:blipFill>
        <p:spPr>
          <a:xfrm>
            <a:off x="251520" y="188641"/>
            <a:ext cx="4005445" cy="2690124"/>
          </a:xfrm>
          <a:prstGeom prst="rect">
            <a:avLst/>
          </a:prstGeom>
        </p:spPr>
      </p:pic>
      <p:sp>
        <p:nvSpPr>
          <p:cNvPr id="4" name="CaixaDeTexto 3">
            <a:extLst>
              <a:ext uri="{FF2B5EF4-FFF2-40B4-BE49-F238E27FC236}">
                <a16:creationId xmlns:a16="http://schemas.microsoft.com/office/drawing/2014/main" id="{F5EB2943-9A32-4F56-BC68-1886FC4FAB56}"/>
              </a:ext>
            </a:extLst>
          </p:cNvPr>
          <p:cNvSpPr txBox="1"/>
          <p:nvPr/>
        </p:nvSpPr>
        <p:spPr>
          <a:xfrm>
            <a:off x="1961710" y="2978950"/>
            <a:ext cx="7110790" cy="3400931"/>
          </a:xfrm>
          <a:prstGeom prst="rect">
            <a:avLst/>
          </a:prstGeom>
          <a:noFill/>
        </p:spPr>
        <p:txBody>
          <a:bodyPr wrap="square" rtlCol="0">
            <a:spAutoFit/>
          </a:bodyPr>
          <a:lstStyle/>
          <a:p>
            <a:pPr marL="342900" indent="-342900">
              <a:spcAft>
                <a:spcPts val="600"/>
              </a:spcAft>
              <a:buAutoNum type="arabicPeriod"/>
            </a:pPr>
            <a:r>
              <a:rPr lang="pt-PT" sz="2000" dirty="0" err="1">
                <a:solidFill>
                  <a:schemeClr val="bg1"/>
                </a:solidFill>
                <a:latin typeface="+mn-lt"/>
              </a:rPr>
              <a:t>Risk</a:t>
            </a:r>
            <a:r>
              <a:rPr lang="pt-PT" sz="2000" dirty="0">
                <a:solidFill>
                  <a:schemeClr val="bg1"/>
                </a:solidFill>
                <a:latin typeface="+mn-lt"/>
              </a:rPr>
              <a:t> </a:t>
            </a:r>
            <a:r>
              <a:rPr lang="pt-PT" sz="2000" dirty="0" err="1">
                <a:solidFill>
                  <a:schemeClr val="bg1"/>
                </a:solidFill>
                <a:latin typeface="+mn-lt"/>
              </a:rPr>
              <a:t>and</a:t>
            </a:r>
            <a:r>
              <a:rPr lang="pt-PT" sz="2000" dirty="0">
                <a:solidFill>
                  <a:schemeClr val="bg1"/>
                </a:solidFill>
                <a:latin typeface="+mn-lt"/>
              </a:rPr>
              <a:t> </a:t>
            </a:r>
            <a:r>
              <a:rPr lang="pt-PT" sz="2000" dirty="0" err="1">
                <a:solidFill>
                  <a:schemeClr val="bg1"/>
                </a:solidFill>
                <a:latin typeface="+mn-lt"/>
              </a:rPr>
              <a:t>emergency</a:t>
            </a:r>
            <a:r>
              <a:rPr lang="pt-PT" sz="2000" dirty="0">
                <a:solidFill>
                  <a:schemeClr val="bg1"/>
                </a:solidFill>
                <a:latin typeface="+mn-lt"/>
              </a:rPr>
              <a:t> management</a:t>
            </a:r>
          </a:p>
          <a:p>
            <a:pPr marL="342900" indent="-342900">
              <a:spcAft>
                <a:spcPts val="600"/>
              </a:spcAft>
              <a:buAutoNum type="arabicPeriod"/>
            </a:pPr>
            <a:r>
              <a:rPr lang="pt-PT" sz="2000" dirty="0" err="1">
                <a:solidFill>
                  <a:schemeClr val="bg1"/>
                </a:solidFill>
                <a:latin typeface="+mn-lt"/>
              </a:rPr>
              <a:t>Urban</a:t>
            </a:r>
            <a:r>
              <a:rPr lang="pt-PT" sz="2000" dirty="0">
                <a:solidFill>
                  <a:schemeClr val="bg1"/>
                </a:solidFill>
                <a:latin typeface="+mn-lt"/>
              </a:rPr>
              <a:t> </a:t>
            </a:r>
            <a:r>
              <a:rPr lang="pt-PT" sz="2000" dirty="0" err="1">
                <a:solidFill>
                  <a:schemeClr val="bg1"/>
                </a:solidFill>
                <a:latin typeface="+mn-lt"/>
              </a:rPr>
              <a:t>risks</a:t>
            </a:r>
            <a:r>
              <a:rPr lang="pt-PT" sz="2000" dirty="0">
                <a:solidFill>
                  <a:schemeClr val="bg1"/>
                </a:solidFill>
                <a:latin typeface="+mn-lt"/>
              </a:rPr>
              <a:t> </a:t>
            </a:r>
            <a:r>
              <a:rPr lang="pt-PT" sz="2000" dirty="0" err="1">
                <a:solidFill>
                  <a:schemeClr val="bg1"/>
                </a:solidFill>
                <a:latin typeface="+mn-lt"/>
              </a:rPr>
              <a:t>induced</a:t>
            </a:r>
            <a:r>
              <a:rPr lang="pt-PT" sz="2000" dirty="0">
                <a:solidFill>
                  <a:schemeClr val="bg1"/>
                </a:solidFill>
                <a:latin typeface="+mn-lt"/>
              </a:rPr>
              <a:t> </a:t>
            </a:r>
            <a:r>
              <a:rPr lang="pt-PT" sz="2000" dirty="0" err="1">
                <a:solidFill>
                  <a:schemeClr val="bg1"/>
                </a:solidFill>
                <a:latin typeface="+mn-lt"/>
              </a:rPr>
              <a:t>by</a:t>
            </a:r>
            <a:r>
              <a:rPr lang="pt-PT" sz="2000" dirty="0">
                <a:solidFill>
                  <a:schemeClr val="bg1"/>
                </a:solidFill>
                <a:latin typeface="+mn-lt"/>
              </a:rPr>
              <a:t> natural </a:t>
            </a:r>
            <a:r>
              <a:rPr lang="pt-PT" sz="2000" dirty="0" err="1">
                <a:solidFill>
                  <a:schemeClr val="bg1"/>
                </a:solidFill>
                <a:latin typeface="+mn-lt"/>
              </a:rPr>
              <a:t>hazards</a:t>
            </a:r>
            <a:endParaRPr lang="pt-PT" sz="2000" dirty="0">
              <a:solidFill>
                <a:schemeClr val="bg1"/>
              </a:solidFill>
              <a:latin typeface="+mn-lt"/>
            </a:endParaRPr>
          </a:p>
          <a:p>
            <a:pPr marL="342900" indent="-342900">
              <a:spcAft>
                <a:spcPts val="600"/>
              </a:spcAft>
              <a:buAutoNum type="arabicPeriod"/>
            </a:pPr>
            <a:r>
              <a:rPr lang="en-US" sz="2000" b="0" i="0" dirty="0">
                <a:solidFill>
                  <a:srgbClr val="FFFFFF"/>
                </a:solidFill>
                <a:effectLst/>
                <a:latin typeface="+mn-lt"/>
              </a:rPr>
              <a:t>Critical infrastructures and cascading effects</a:t>
            </a:r>
            <a:endParaRPr lang="pt-PT" sz="2000" b="0" i="0" dirty="0">
              <a:solidFill>
                <a:schemeClr val="bg1"/>
              </a:solidFill>
              <a:effectLst/>
              <a:latin typeface="+mn-lt"/>
            </a:endParaRPr>
          </a:p>
          <a:p>
            <a:pPr marL="342900" indent="-342900">
              <a:spcAft>
                <a:spcPts val="600"/>
              </a:spcAft>
              <a:buAutoNum type="arabicPeriod"/>
            </a:pPr>
            <a:r>
              <a:rPr lang="en-US" sz="2000" b="0" i="0" dirty="0">
                <a:solidFill>
                  <a:srgbClr val="FFFFFF"/>
                </a:solidFill>
                <a:effectLst/>
                <a:latin typeface="+mn-lt"/>
              </a:rPr>
              <a:t>Urban environmental health risks and sustainability</a:t>
            </a:r>
            <a:endParaRPr lang="pt-PT" sz="2000" dirty="0">
              <a:solidFill>
                <a:schemeClr val="bg1"/>
              </a:solidFill>
              <a:latin typeface="+mn-lt"/>
            </a:endParaRPr>
          </a:p>
          <a:p>
            <a:pPr marL="342900" indent="-342900">
              <a:spcAft>
                <a:spcPts val="600"/>
              </a:spcAft>
              <a:buAutoNum type="arabicPeriod"/>
            </a:pPr>
            <a:r>
              <a:rPr lang="en-US" sz="2000" b="0" i="0" dirty="0">
                <a:solidFill>
                  <a:srgbClr val="FFFFFF"/>
                </a:solidFill>
                <a:effectLst/>
                <a:latin typeface="+mn-lt"/>
              </a:rPr>
              <a:t>Risk protection on cultural heritage and historical </a:t>
            </a:r>
            <a:r>
              <a:rPr lang="en-US" sz="2000" b="0" i="0" dirty="0" err="1">
                <a:solidFill>
                  <a:srgbClr val="FFFFFF"/>
                </a:solidFill>
                <a:effectLst/>
                <a:latin typeface="+mn-lt"/>
              </a:rPr>
              <a:t>centres</a:t>
            </a:r>
            <a:endParaRPr lang="pt-PT" sz="2000" b="0" i="0" dirty="0">
              <a:solidFill>
                <a:schemeClr val="bg1"/>
              </a:solidFill>
              <a:effectLst/>
              <a:latin typeface="+mn-lt"/>
            </a:endParaRPr>
          </a:p>
          <a:p>
            <a:pPr marL="342900" indent="-342900">
              <a:spcAft>
                <a:spcPts val="600"/>
              </a:spcAft>
              <a:buAutoNum type="arabicPeriod"/>
            </a:pPr>
            <a:r>
              <a:rPr lang="en-US" sz="2000" b="0" i="0" dirty="0">
                <a:solidFill>
                  <a:srgbClr val="FFFFFF"/>
                </a:solidFill>
                <a:effectLst/>
                <a:latin typeface="+mn-lt"/>
              </a:rPr>
              <a:t>Societal risks in a changing world</a:t>
            </a:r>
            <a:endParaRPr lang="pt-PT" sz="2000" dirty="0">
              <a:solidFill>
                <a:schemeClr val="bg1"/>
              </a:solidFill>
              <a:latin typeface="+mn-lt"/>
            </a:endParaRPr>
          </a:p>
          <a:p>
            <a:pPr marL="342900" indent="-342900">
              <a:spcAft>
                <a:spcPts val="600"/>
              </a:spcAft>
              <a:buAutoNum type="arabicPeriod"/>
            </a:pPr>
            <a:r>
              <a:rPr lang="en-US" sz="2000" b="0" i="0" dirty="0">
                <a:solidFill>
                  <a:srgbClr val="FFFFFF"/>
                </a:solidFill>
                <a:effectLst/>
                <a:latin typeface="+mn-lt"/>
              </a:rPr>
              <a:t>Citizen engagement and risk communication</a:t>
            </a:r>
            <a:endParaRPr lang="pt-PT" sz="2000" b="0" i="0" dirty="0">
              <a:solidFill>
                <a:schemeClr val="bg1"/>
              </a:solidFill>
              <a:effectLst/>
              <a:latin typeface="+mn-lt"/>
            </a:endParaRPr>
          </a:p>
          <a:p>
            <a:pPr>
              <a:spcAft>
                <a:spcPts val="600"/>
              </a:spcAft>
            </a:pPr>
            <a:r>
              <a:rPr lang="en-US" sz="2000" b="0" i="0" dirty="0">
                <a:solidFill>
                  <a:srgbClr val="FFFFFF"/>
                </a:solidFill>
                <a:effectLst/>
                <a:latin typeface="+mn-lt"/>
              </a:rPr>
              <a:t>SS: Multi-hazard risk assessment for resilient</a:t>
            </a:r>
            <a:br>
              <a:rPr lang="en-US" sz="2000" dirty="0">
                <a:latin typeface="+mn-lt"/>
              </a:rPr>
            </a:br>
            <a:r>
              <a:rPr lang="en-US" sz="2000" b="0" i="0" dirty="0">
                <a:solidFill>
                  <a:srgbClr val="FFFFFF"/>
                </a:solidFill>
                <a:effectLst/>
                <a:latin typeface="+mn-lt"/>
              </a:rPr>
              <a:t>and sustainable urban areas</a:t>
            </a:r>
            <a:endParaRPr lang="pt-PT" sz="2000" dirty="0">
              <a:solidFill>
                <a:schemeClr val="bg1"/>
              </a:solidFill>
              <a:latin typeface="+mn-lt"/>
            </a:endParaRPr>
          </a:p>
        </p:txBody>
      </p:sp>
      <p:sp>
        <p:nvSpPr>
          <p:cNvPr id="5" name="CaixaDeTexto 4">
            <a:extLst>
              <a:ext uri="{FF2B5EF4-FFF2-40B4-BE49-F238E27FC236}">
                <a16:creationId xmlns:a16="http://schemas.microsoft.com/office/drawing/2014/main" id="{20F518C8-26BD-40D9-BE81-C06D5D9A6C66}"/>
              </a:ext>
            </a:extLst>
          </p:cNvPr>
          <p:cNvSpPr txBox="1"/>
          <p:nvPr/>
        </p:nvSpPr>
        <p:spPr>
          <a:xfrm>
            <a:off x="4572000" y="1313765"/>
            <a:ext cx="4320480" cy="461665"/>
          </a:xfrm>
          <a:prstGeom prst="rect">
            <a:avLst/>
          </a:prstGeom>
          <a:noFill/>
        </p:spPr>
        <p:txBody>
          <a:bodyPr wrap="square" rtlCol="0">
            <a:spAutoFit/>
          </a:bodyPr>
          <a:lstStyle/>
          <a:p>
            <a:r>
              <a:rPr lang="pt-PT" sz="2400" dirty="0">
                <a:solidFill>
                  <a:schemeClr val="bg1"/>
                </a:solidFill>
              </a:rPr>
              <a:t>7 </a:t>
            </a:r>
            <a:r>
              <a:rPr lang="pt-PT" sz="2400" dirty="0" err="1">
                <a:solidFill>
                  <a:schemeClr val="bg1"/>
                </a:solidFill>
              </a:rPr>
              <a:t>Topics</a:t>
            </a:r>
            <a:r>
              <a:rPr lang="pt-PT" sz="2400" dirty="0">
                <a:solidFill>
                  <a:schemeClr val="bg1"/>
                </a:solidFill>
              </a:rPr>
              <a:t> + 1 </a:t>
            </a:r>
            <a:r>
              <a:rPr lang="pt-PT" sz="2400" dirty="0" err="1">
                <a:solidFill>
                  <a:schemeClr val="bg1"/>
                </a:solidFill>
              </a:rPr>
              <a:t>Special</a:t>
            </a:r>
            <a:r>
              <a:rPr lang="pt-PT" sz="2400" dirty="0">
                <a:solidFill>
                  <a:schemeClr val="bg1"/>
                </a:solidFill>
              </a:rPr>
              <a:t> </a:t>
            </a:r>
            <a:r>
              <a:rPr lang="pt-PT" sz="2400" dirty="0" err="1">
                <a:solidFill>
                  <a:schemeClr val="bg1"/>
                </a:solidFill>
              </a:rPr>
              <a:t>Session</a:t>
            </a:r>
            <a:endParaRPr lang="pt-PT" sz="2400" dirty="0">
              <a:solidFill>
                <a:schemeClr val="bg1"/>
              </a:solidFill>
            </a:endParaRPr>
          </a:p>
        </p:txBody>
      </p:sp>
      <p:sp>
        <p:nvSpPr>
          <p:cNvPr id="6" name="CaixaDeTexto 5">
            <a:extLst>
              <a:ext uri="{FF2B5EF4-FFF2-40B4-BE49-F238E27FC236}">
                <a16:creationId xmlns:a16="http://schemas.microsoft.com/office/drawing/2014/main" id="{5BBCFA44-1B98-4167-82EE-2E086EA14BE0}"/>
              </a:ext>
            </a:extLst>
          </p:cNvPr>
          <p:cNvSpPr txBox="1"/>
          <p:nvPr/>
        </p:nvSpPr>
        <p:spPr>
          <a:xfrm>
            <a:off x="161510" y="6424886"/>
            <a:ext cx="7290810" cy="707886"/>
          </a:xfrm>
          <a:prstGeom prst="rect">
            <a:avLst/>
          </a:prstGeom>
          <a:noFill/>
        </p:spPr>
        <p:txBody>
          <a:bodyPr wrap="square" rtlCol="0">
            <a:spAutoFit/>
          </a:bodyPr>
          <a:lstStyle/>
          <a:p>
            <a:r>
              <a:rPr lang="pt-PT" sz="2000" dirty="0">
                <a:solidFill>
                  <a:srgbClr val="FFFF66"/>
                </a:solidFill>
                <a:hlinkClick r:id="rId3">
                  <a:extLst>
                    <a:ext uri="{A12FA001-AC4F-418D-AE19-62706E023703}">
                      <ahyp:hlinkClr xmlns:ahyp="http://schemas.microsoft.com/office/drawing/2018/hyperlinkcolor" val="tx"/>
                    </a:ext>
                  </a:extLst>
                </a:hlinkClick>
              </a:rPr>
              <a:t>https://www.ceru-europa.pt/icur2022/en</a:t>
            </a:r>
            <a:endParaRPr lang="pt-PT" sz="2000" dirty="0">
              <a:solidFill>
                <a:srgbClr val="FFFF66"/>
              </a:solidFill>
            </a:endParaRPr>
          </a:p>
          <a:p>
            <a:endParaRPr lang="pt-PT" sz="2000" dirty="0">
              <a:solidFill>
                <a:srgbClr val="FFFF66"/>
              </a:solidFill>
            </a:endParaRPr>
          </a:p>
        </p:txBody>
      </p:sp>
      <p:pic>
        <p:nvPicPr>
          <p:cNvPr id="7" name="Picture 5" descr="C:\Users\mpcosta\Documents\CERU\Logotipo\Para tela_Paulo Oliveira\Logo_CERU_grande.jpg">
            <a:extLst>
              <a:ext uri="{FF2B5EF4-FFF2-40B4-BE49-F238E27FC236}">
                <a16:creationId xmlns:a16="http://schemas.microsoft.com/office/drawing/2014/main" id="{DB082EF2-E523-4B5D-A39C-9C3D4BEF764F}"/>
              </a:ext>
            </a:extLst>
          </p:cNvPr>
          <p:cNvPicPr>
            <a:picLocks noChangeAspect="1" noChangeArrowheads="1"/>
          </p:cNvPicPr>
          <p:nvPr/>
        </p:nvPicPr>
        <p:blipFill>
          <a:blip r:embed="rId4"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314931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mpcosta\Documents\CERU\Logotipo\Para tela_Paulo Oliveira\Logo_CERU_grande.jpg">
            <a:extLst>
              <a:ext uri="{FF2B5EF4-FFF2-40B4-BE49-F238E27FC236}">
                <a16:creationId xmlns:a16="http://schemas.microsoft.com/office/drawing/2014/main" id="{142C9295-DCE9-400E-A5FF-9F694A59FB62}"/>
              </a:ext>
            </a:extLst>
          </p:cNvPr>
          <p:cNvPicPr>
            <a:picLocks noChangeAspect="1" noChangeArrowheads="1"/>
          </p:cNvPicPr>
          <p:nvPr/>
        </p:nvPicPr>
        <p:blipFill>
          <a:blip r:embed="rId2" cstate="email"/>
          <a:srcRect/>
          <a:stretch>
            <a:fillRect/>
          </a:stretch>
        </p:blipFill>
        <p:spPr bwMode="auto">
          <a:xfrm>
            <a:off x="7710734" y="22801"/>
            <a:ext cx="1408884" cy="939256"/>
          </a:xfrm>
          <a:prstGeom prst="rect">
            <a:avLst/>
          </a:prstGeom>
          <a:noFill/>
        </p:spPr>
      </p:pic>
      <p:sp>
        <p:nvSpPr>
          <p:cNvPr id="3" name="Título 1">
            <a:extLst>
              <a:ext uri="{FF2B5EF4-FFF2-40B4-BE49-F238E27FC236}">
                <a16:creationId xmlns:a16="http://schemas.microsoft.com/office/drawing/2014/main" id="{FFE08196-F4C0-4DB6-9208-0D913DDF6A04}"/>
              </a:ext>
            </a:extLst>
          </p:cNvPr>
          <p:cNvSpPr txBox="1">
            <a:spLocks/>
          </p:cNvSpPr>
          <p:nvPr/>
        </p:nvSpPr>
        <p:spPr>
          <a:xfrm>
            <a:off x="620490" y="1493785"/>
            <a:ext cx="8164286" cy="1334301"/>
          </a:xfrm>
          <a:prstGeom prst="rect">
            <a:avLst/>
          </a:prstGeom>
        </p:spPr>
        <p:txBody>
          <a:bodyP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bg1"/>
                </a:solidFill>
                <a:effectLst/>
                <a:latin typeface="Tahoma" panose="020B0604030504040204" pitchFamily="34" charset="0"/>
                <a:ea typeface="Calibri" panose="020F0502020204030204" pitchFamily="34" charset="0"/>
              </a:rPr>
              <a:t>L</a:t>
            </a:r>
            <a:r>
              <a:rPr lang="en-US" sz="2800" dirty="0">
                <a:solidFill>
                  <a:schemeClr val="bg1"/>
                </a:solidFill>
                <a:effectLst/>
                <a:latin typeface="Tahoma" panose="020B0604030504040204" pitchFamily="34" charset="0"/>
                <a:ea typeface="Calibri" panose="020F0502020204030204" pitchFamily="34" charset="0"/>
              </a:rPr>
              <a:t>ocal </a:t>
            </a:r>
            <a:r>
              <a:rPr lang="en-US" sz="2800" b="1" dirty="0">
                <a:solidFill>
                  <a:schemeClr val="bg1"/>
                </a:solidFill>
                <a:effectLst/>
                <a:latin typeface="Tahoma" panose="020B0604030504040204" pitchFamily="34" charset="0"/>
                <a:ea typeface="Calibri" panose="020F0502020204030204" pitchFamily="34" charset="0"/>
              </a:rPr>
              <a:t>K</a:t>
            </a:r>
            <a:r>
              <a:rPr lang="en-US" sz="2800" dirty="0">
                <a:solidFill>
                  <a:schemeClr val="bg1"/>
                </a:solidFill>
                <a:effectLst/>
                <a:latin typeface="Tahoma" panose="020B0604030504040204" pitchFamily="34" charset="0"/>
                <a:ea typeface="Calibri" panose="020F0502020204030204" pitchFamily="34" charset="0"/>
              </a:rPr>
              <a:t>nowledge and </a:t>
            </a:r>
            <a:r>
              <a:rPr lang="en-US" sz="2800" b="1" dirty="0">
                <a:solidFill>
                  <a:schemeClr val="bg1"/>
                </a:solidFill>
                <a:effectLst/>
                <a:latin typeface="Tahoma" panose="020B0604030504040204" pitchFamily="34" charset="0"/>
                <a:ea typeface="Calibri" panose="020F0502020204030204" pitchFamily="34" charset="0"/>
              </a:rPr>
              <a:t>S</a:t>
            </a:r>
            <a:r>
              <a:rPr lang="en-US" sz="2800" dirty="0">
                <a:solidFill>
                  <a:schemeClr val="bg1"/>
                </a:solidFill>
                <a:effectLst/>
                <a:latin typeface="Tahoma" panose="020B0604030504040204" pitchFamily="34" charset="0"/>
                <a:ea typeface="Calibri" panose="020F0502020204030204" pitchFamily="34" charset="0"/>
              </a:rPr>
              <a:t>chools </a:t>
            </a:r>
            <a:r>
              <a:rPr lang="en-US" sz="2800" b="1" dirty="0">
                <a:solidFill>
                  <a:schemeClr val="bg1"/>
                </a:solidFill>
                <a:effectLst/>
                <a:latin typeface="Tahoma" panose="020B0604030504040204" pitchFamily="34" charset="0"/>
                <a:ea typeface="Calibri" panose="020F0502020204030204" pitchFamily="34" charset="0"/>
              </a:rPr>
              <a:t>A</a:t>
            </a:r>
            <a:r>
              <a:rPr lang="en-US" sz="2800" dirty="0">
                <a:solidFill>
                  <a:schemeClr val="bg1"/>
                </a:solidFill>
                <a:effectLst/>
                <a:latin typeface="Tahoma" panose="020B0604030504040204" pitchFamily="34" charset="0"/>
                <a:ea typeface="Calibri" panose="020F0502020204030204" pitchFamily="34" charset="0"/>
              </a:rPr>
              <a:t>gainst </a:t>
            </a:r>
            <a:r>
              <a:rPr lang="en-US" sz="2800" b="1" dirty="0">
                <a:solidFill>
                  <a:schemeClr val="bg1"/>
                </a:solidFill>
                <a:effectLst/>
                <a:latin typeface="Tahoma" panose="020B0604030504040204" pitchFamily="34" charset="0"/>
                <a:ea typeface="Calibri" panose="020F0502020204030204" pitchFamily="34" charset="0"/>
              </a:rPr>
              <a:t>N</a:t>
            </a:r>
            <a:r>
              <a:rPr lang="en-US" sz="2800" dirty="0">
                <a:solidFill>
                  <a:schemeClr val="bg1"/>
                </a:solidFill>
                <a:effectLst/>
                <a:latin typeface="Tahoma" panose="020B0604030504040204" pitchFamily="34" charset="0"/>
                <a:ea typeface="Calibri" panose="020F0502020204030204" pitchFamily="34" charset="0"/>
              </a:rPr>
              <a:t>atural </a:t>
            </a:r>
            <a:r>
              <a:rPr lang="en-US" sz="2800" b="1" dirty="0">
                <a:solidFill>
                  <a:schemeClr val="bg1"/>
                </a:solidFill>
                <a:effectLst/>
                <a:latin typeface="Tahoma" panose="020B0604030504040204" pitchFamily="34" charset="0"/>
                <a:ea typeface="Calibri" panose="020F0502020204030204" pitchFamily="34" charset="0"/>
              </a:rPr>
              <a:t>D</a:t>
            </a:r>
            <a:r>
              <a:rPr lang="en-US" sz="2800" dirty="0">
                <a:solidFill>
                  <a:schemeClr val="bg1"/>
                </a:solidFill>
                <a:effectLst/>
                <a:latin typeface="Tahoma" panose="020B0604030504040204" pitchFamily="34" charset="0"/>
                <a:ea typeface="Calibri" panose="020F0502020204030204" pitchFamily="34" charset="0"/>
              </a:rPr>
              <a:t>isasters (</a:t>
            </a:r>
            <a:r>
              <a:rPr lang="en-US" sz="2800" b="1" dirty="0" err="1">
                <a:solidFill>
                  <a:schemeClr val="bg1"/>
                </a:solidFill>
                <a:effectLst/>
                <a:latin typeface="Tahoma" panose="020B0604030504040204" pitchFamily="34" charset="0"/>
                <a:ea typeface="Calibri" panose="020F0502020204030204" pitchFamily="34" charset="0"/>
              </a:rPr>
              <a:t>LoKSAND</a:t>
            </a:r>
            <a:r>
              <a:rPr lang="en-US" sz="2800" dirty="0">
                <a:solidFill>
                  <a:schemeClr val="bg1"/>
                </a:solidFill>
                <a:effectLst/>
                <a:latin typeface="Tahoma" panose="020B0604030504040204" pitchFamily="34" charset="0"/>
                <a:ea typeface="Calibri" panose="020F0502020204030204" pitchFamily="34" charset="0"/>
              </a:rPr>
              <a:t>)</a:t>
            </a:r>
            <a:endParaRPr lang="pt-PT" sz="2800" b="1" dirty="0">
              <a:solidFill>
                <a:schemeClr val="bg1"/>
              </a:solidFill>
              <a:effectLst>
                <a:outerShdw blurRad="38100" dist="38100" dir="2700000" algn="tl">
                  <a:srgbClr val="000000">
                    <a:alpha val="43137"/>
                  </a:srgbClr>
                </a:outerShdw>
              </a:effectLst>
            </a:endParaRPr>
          </a:p>
        </p:txBody>
      </p:sp>
      <p:sp>
        <p:nvSpPr>
          <p:cNvPr id="4" name="Subtítulo 2">
            <a:extLst>
              <a:ext uri="{FF2B5EF4-FFF2-40B4-BE49-F238E27FC236}">
                <a16:creationId xmlns:a16="http://schemas.microsoft.com/office/drawing/2014/main" id="{924C5C3F-FD16-4ABB-879C-E67064021529}"/>
              </a:ext>
            </a:extLst>
          </p:cNvPr>
          <p:cNvSpPr txBox="1">
            <a:spLocks/>
          </p:cNvSpPr>
          <p:nvPr/>
        </p:nvSpPr>
        <p:spPr>
          <a:xfrm>
            <a:off x="-378550" y="2828086"/>
            <a:ext cx="6705745" cy="410668"/>
          </a:xfrm>
          <a:prstGeom prst="rect">
            <a:avLst/>
          </a:prstGeom>
        </p:spPr>
        <p:txBody>
          <a:bodyPr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pt-PT" sz="2800" dirty="0" err="1">
                <a:solidFill>
                  <a:schemeClr val="bg1"/>
                </a:solidFill>
                <a:effectLst>
                  <a:outerShdw blurRad="38100" dist="38100" dir="2700000" algn="tl">
                    <a:srgbClr val="000000">
                      <a:alpha val="43137"/>
                    </a:srgbClr>
                  </a:outerShdw>
                </a:effectLst>
                <a:latin typeface="+mj-lt"/>
              </a:rPr>
              <a:t>Coordinator</a:t>
            </a:r>
            <a:r>
              <a:rPr lang="pt-PT" sz="2800" dirty="0">
                <a:solidFill>
                  <a:schemeClr val="bg1"/>
                </a:solidFill>
                <a:effectLst>
                  <a:outerShdw blurRad="38100" dist="38100" dir="2700000" algn="tl">
                    <a:srgbClr val="000000">
                      <a:alpha val="43137"/>
                    </a:srgbClr>
                  </a:outerShdw>
                </a:effectLst>
                <a:latin typeface="+mj-lt"/>
              </a:rPr>
              <a:t> Centre: CUEBC(</a:t>
            </a:r>
            <a:r>
              <a:rPr lang="pt-PT" sz="2800" dirty="0" err="1">
                <a:solidFill>
                  <a:schemeClr val="bg1"/>
                </a:solidFill>
                <a:effectLst>
                  <a:outerShdw blurRad="38100" dist="38100" dir="2700000" algn="tl">
                    <a:srgbClr val="000000">
                      <a:alpha val="43137"/>
                    </a:srgbClr>
                  </a:outerShdw>
                </a:effectLst>
                <a:latin typeface="+mj-lt"/>
              </a:rPr>
              <a:t>Italy</a:t>
            </a:r>
            <a:r>
              <a:rPr lang="pt-PT" sz="2800" dirty="0">
                <a:solidFill>
                  <a:schemeClr val="bg1"/>
                </a:solidFill>
                <a:effectLst>
                  <a:outerShdw blurRad="38100" dist="38100" dir="2700000" algn="tl">
                    <a:srgbClr val="000000">
                      <a:alpha val="43137"/>
                    </a:srgbClr>
                  </a:outerShdw>
                </a:effectLst>
                <a:latin typeface="+mj-lt"/>
              </a:rPr>
              <a:t>)</a:t>
            </a:r>
          </a:p>
        </p:txBody>
      </p:sp>
      <p:sp>
        <p:nvSpPr>
          <p:cNvPr id="14" name="CaixaDeTexto 13">
            <a:extLst>
              <a:ext uri="{FF2B5EF4-FFF2-40B4-BE49-F238E27FC236}">
                <a16:creationId xmlns:a16="http://schemas.microsoft.com/office/drawing/2014/main" id="{AE9A4D39-12A4-47F3-A774-6D26F2E246D6}"/>
              </a:ext>
            </a:extLst>
          </p:cNvPr>
          <p:cNvSpPr txBox="1"/>
          <p:nvPr/>
        </p:nvSpPr>
        <p:spPr>
          <a:xfrm>
            <a:off x="478321" y="506186"/>
            <a:ext cx="1236180" cy="523220"/>
          </a:xfrm>
          <a:prstGeom prst="rect">
            <a:avLst/>
          </a:prstGeom>
          <a:noFill/>
        </p:spPr>
        <p:txBody>
          <a:bodyPr wrap="square" rtlCol="0">
            <a:spAutoFit/>
          </a:bodyPr>
          <a:lstStyle/>
          <a:p>
            <a:r>
              <a:rPr lang="pt-PT" sz="2800" dirty="0">
                <a:solidFill>
                  <a:schemeClr val="bg1"/>
                </a:solidFill>
              </a:rPr>
              <a:t>2021</a:t>
            </a:r>
          </a:p>
        </p:txBody>
      </p:sp>
      <p:sp>
        <p:nvSpPr>
          <p:cNvPr id="15" name="CaixaDeTexto 14">
            <a:extLst>
              <a:ext uri="{FF2B5EF4-FFF2-40B4-BE49-F238E27FC236}">
                <a16:creationId xmlns:a16="http://schemas.microsoft.com/office/drawing/2014/main" id="{B063114A-8CB8-407C-823F-AC18633076FE}"/>
              </a:ext>
            </a:extLst>
          </p:cNvPr>
          <p:cNvSpPr txBox="1"/>
          <p:nvPr/>
        </p:nvSpPr>
        <p:spPr>
          <a:xfrm>
            <a:off x="1219127" y="3880354"/>
            <a:ext cx="6705745" cy="2314160"/>
          </a:xfrm>
          <a:prstGeom prst="rect">
            <a:avLst/>
          </a:prstGeom>
          <a:noFill/>
        </p:spPr>
        <p:txBody>
          <a:bodyPr wrap="square" rtlCol="0">
            <a:spAutoFit/>
          </a:bodyPr>
          <a:lstStyle/>
          <a:p>
            <a:pPr>
              <a:lnSpc>
                <a:spcPct val="115000"/>
              </a:lnSpc>
              <a:spcBef>
                <a:spcPts val="600"/>
              </a:spcBef>
              <a:spcAft>
                <a:spcPts val="1000"/>
              </a:spcAft>
            </a:pPr>
            <a:r>
              <a:rPr lang="en-US" sz="2000" u="sng" dirty="0">
                <a:solidFill>
                  <a:schemeClr val="bg1"/>
                </a:solidFill>
                <a:ea typeface="Calibri" panose="020F0502020204030204" pitchFamily="34" charset="0"/>
                <a:cs typeface="Times New Roman" panose="02020603050405020304" pitchFamily="18" charset="0"/>
              </a:rPr>
              <a:t>C</a:t>
            </a:r>
            <a:r>
              <a:rPr lang="en-US" sz="20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ERU Activities:</a:t>
            </a:r>
            <a:endParaRPr lang="pt-PT"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Selection of a pilot area</a:t>
            </a:r>
          </a:p>
          <a:p>
            <a:pPr marL="342900" lvl="0" indent="-342900">
              <a:lnSpc>
                <a:spcPct val="115000"/>
              </a:lnSpc>
              <a:buFont typeface="Symbol" panose="05050102010706020507" pitchFamily="18" charset="2"/>
              <a:buChar char=""/>
            </a:pPr>
            <a:r>
              <a:rPr lang="en-GB" sz="2000" dirty="0">
                <a:solidFill>
                  <a:schemeClr val="bg1"/>
                </a:solidFill>
                <a:ea typeface="Calibri" panose="020F0502020204030204" pitchFamily="34" charset="0"/>
                <a:cs typeface="Arial" panose="020B0604020202020204" pitchFamily="34" charset="0"/>
              </a:rPr>
              <a:t>I</a:t>
            </a: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mplementation of PYT page devoted to main risks</a:t>
            </a:r>
            <a:endParaRPr lang="pt-PT"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Awareness raising campaigns (1 school)</a:t>
            </a:r>
            <a:endParaRPr lang="pt-PT"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Cooperation with the local Civil Protection for dissemination of the project/page</a:t>
            </a:r>
          </a:p>
        </p:txBody>
      </p:sp>
    </p:spTree>
    <p:extLst>
      <p:ext uri="{BB962C8B-B14F-4D97-AF65-F5344CB8AC3E}">
        <p14:creationId xmlns:p14="http://schemas.microsoft.com/office/powerpoint/2010/main" val="222321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texto&#10;&#10;Descrição gerada automaticamente">
            <a:extLst>
              <a:ext uri="{FF2B5EF4-FFF2-40B4-BE49-F238E27FC236}">
                <a16:creationId xmlns:a16="http://schemas.microsoft.com/office/drawing/2014/main" id="{B6CD3BAA-BAD6-4441-A1AE-FE284A7B5684}"/>
              </a:ext>
            </a:extLst>
          </p:cNvPr>
          <p:cNvPicPr>
            <a:picLocks noChangeAspect="1"/>
          </p:cNvPicPr>
          <p:nvPr/>
        </p:nvPicPr>
        <p:blipFill rotWithShape="1">
          <a:blip r:embed="rId2">
            <a:extLst>
              <a:ext uri="{28A0092B-C50C-407E-A947-70E740481C1C}">
                <a14:useLocalDpi xmlns:a14="http://schemas.microsoft.com/office/drawing/2010/main" val="0"/>
              </a:ext>
            </a:extLst>
          </a:blip>
          <a:srcRect t="13131" r="8165" b="4580"/>
          <a:stretch/>
        </p:blipFill>
        <p:spPr>
          <a:xfrm>
            <a:off x="0" y="188640"/>
            <a:ext cx="9144000" cy="4635516"/>
          </a:xfrm>
          <a:prstGeom prst="rect">
            <a:avLst/>
          </a:prstGeom>
        </p:spPr>
      </p:pic>
      <p:sp>
        <p:nvSpPr>
          <p:cNvPr id="8" name="CaixaDeTexto 7">
            <a:extLst>
              <a:ext uri="{FF2B5EF4-FFF2-40B4-BE49-F238E27FC236}">
                <a16:creationId xmlns:a16="http://schemas.microsoft.com/office/drawing/2014/main" id="{1D882616-4092-4D6D-9C2B-F5C8762376B8}"/>
              </a:ext>
            </a:extLst>
          </p:cNvPr>
          <p:cNvSpPr txBox="1"/>
          <p:nvPr/>
        </p:nvSpPr>
        <p:spPr>
          <a:xfrm>
            <a:off x="476545" y="5004175"/>
            <a:ext cx="2970330" cy="400110"/>
          </a:xfrm>
          <a:prstGeom prst="rect">
            <a:avLst/>
          </a:prstGeom>
          <a:noFill/>
        </p:spPr>
        <p:txBody>
          <a:bodyPr wrap="square" rtlCol="0">
            <a:spAutoFit/>
          </a:bodyPr>
          <a:lstStyle/>
          <a:p>
            <a:r>
              <a:rPr lang="pt-PT" sz="2000" dirty="0">
                <a:solidFill>
                  <a:srgbClr val="00B0F0"/>
                </a:solidFill>
              </a:rPr>
              <a:t>https://riscosurbanos.pt/</a:t>
            </a:r>
          </a:p>
        </p:txBody>
      </p:sp>
      <p:sp>
        <p:nvSpPr>
          <p:cNvPr id="9" name="CaixaDeTexto 8">
            <a:extLst>
              <a:ext uri="{FF2B5EF4-FFF2-40B4-BE49-F238E27FC236}">
                <a16:creationId xmlns:a16="http://schemas.microsoft.com/office/drawing/2014/main" id="{12D0B87B-4E24-4B82-98F6-ECDABA795D69}"/>
              </a:ext>
            </a:extLst>
          </p:cNvPr>
          <p:cNvSpPr txBox="1"/>
          <p:nvPr/>
        </p:nvSpPr>
        <p:spPr>
          <a:xfrm>
            <a:off x="476545" y="5589240"/>
            <a:ext cx="8460940" cy="1631216"/>
          </a:xfrm>
          <a:prstGeom prst="rect">
            <a:avLst/>
          </a:prstGeom>
          <a:noFill/>
        </p:spPr>
        <p:txBody>
          <a:bodyPr wrap="square" rtlCol="0">
            <a:spAutoFit/>
          </a:bodyPr>
          <a:lstStyle/>
          <a:p>
            <a:r>
              <a:rPr lang="pt-PT" sz="2000" dirty="0" err="1">
                <a:solidFill>
                  <a:schemeClr val="bg1"/>
                </a:solidFill>
              </a:rPr>
              <a:t>Advantages</a:t>
            </a:r>
            <a:r>
              <a:rPr lang="pt-PT" sz="2000" dirty="0">
                <a:solidFill>
                  <a:schemeClr val="bg1"/>
                </a:solidFill>
              </a:rPr>
              <a:t>:	</a:t>
            </a:r>
            <a:r>
              <a:rPr lang="pt-PT" sz="2000" dirty="0" err="1">
                <a:solidFill>
                  <a:schemeClr val="bg1"/>
                </a:solidFill>
              </a:rPr>
              <a:t>It</a:t>
            </a:r>
            <a:r>
              <a:rPr lang="pt-PT" sz="2000" dirty="0">
                <a:solidFill>
                  <a:schemeClr val="bg1"/>
                </a:solidFill>
              </a:rPr>
              <a:t> can </a:t>
            </a:r>
            <a:r>
              <a:rPr lang="pt-PT" sz="2000" dirty="0" err="1">
                <a:solidFill>
                  <a:schemeClr val="bg1"/>
                </a:solidFill>
              </a:rPr>
              <a:t>be</a:t>
            </a:r>
            <a:r>
              <a:rPr lang="pt-PT" sz="2000" dirty="0">
                <a:solidFill>
                  <a:schemeClr val="bg1"/>
                </a:solidFill>
              </a:rPr>
              <a:t> </a:t>
            </a:r>
            <a:r>
              <a:rPr lang="pt-PT" sz="2000" dirty="0" err="1">
                <a:solidFill>
                  <a:schemeClr val="bg1"/>
                </a:solidFill>
              </a:rPr>
              <a:t>used</a:t>
            </a:r>
            <a:r>
              <a:rPr lang="pt-PT" sz="2000" dirty="0">
                <a:solidFill>
                  <a:schemeClr val="bg1"/>
                </a:solidFill>
              </a:rPr>
              <a:t> as </a:t>
            </a:r>
            <a:r>
              <a:rPr lang="pt-PT" sz="2000" dirty="0" err="1">
                <a:solidFill>
                  <a:schemeClr val="bg1"/>
                </a:solidFill>
              </a:rPr>
              <a:t>an</a:t>
            </a:r>
            <a:r>
              <a:rPr lang="pt-PT" sz="2000" dirty="0">
                <a:solidFill>
                  <a:schemeClr val="bg1"/>
                </a:solidFill>
              </a:rPr>
              <a:t> app in </a:t>
            </a:r>
            <a:r>
              <a:rPr lang="pt-PT" sz="2000" dirty="0" err="1">
                <a:solidFill>
                  <a:schemeClr val="bg1"/>
                </a:solidFill>
              </a:rPr>
              <a:t>your</a:t>
            </a:r>
            <a:r>
              <a:rPr lang="pt-PT" sz="2000" dirty="0">
                <a:solidFill>
                  <a:schemeClr val="bg1"/>
                </a:solidFill>
              </a:rPr>
              <a:t> mobile</a:t>
            </a:r>
          </a:p>
          <a:p>
            <a:r>
              <a:rPr lang="pt-PT" sz="2000" dirty="0">
                <a:solidFill>
                  <a:schemeClr val="bg1"/>
                </a:solidFill>
              </a:rPr>
              <a:t>		</a:t>
            </a:r>
            <a:r>
              <a:rPr lang="pt-PT" sz="2000" dirty="0" err="1">
                <a:solidFill>
                  <a:schemeClr val="bg1"/>
                </a:solidFill>
              </a:rPr>
              <a:t>It</a:t>
            </a:r>
            <a:r>
              <a:rPr lang="pt-PT" sz="2000" dirty="0">
                <a:solidFill>
                  <a:schemeClr val="bg1"/>
                </a:solidFill>
              </a:rPr>
              <a:t> can </a:t>
            </a:r>
            <a:r>
              <a:rPr lang="pt-PT" sz="2000" dirty="0" err="1">
                <a:solidFill>
                  <a:schemeClr val="bg1"/>
                </a:solidFill>
              </a:rPr>
              <a:t>be</a:t>
            </a:r>
            <a:r>
              <a:rPr lang="pt-PT" sz="2000" dirty="0">
                <a:solidFill>
                  <a:schemeClr val="bg1"/>
                </a:solidFill>
              </a:rPr>
              <a:t> </a:t>
            </a:r>
            <a:r>
              <a:rPr lang="pt-PT" sz="2000" dirty="0" err="1">
                <a:solidFill>
                  <a:schemeClr val="bg1"/>
                </a:solidFill>
              </a:rPr>
              <a:t>automatic</a:t>
            </a:r>
            <a:r>
              <a:rPr lang="pt-PT" sz="2000" dirty="0">
                <a:solidFill>
                  <a:schemeClr val="bg1"/>
                </a:solidFill>
              </a:rPr>
              <a:t> </a:t>
            </a:r>
            <a:r>
              <a:rPr lang="pt-PT" sz="2000" dirty="0" err="1">
                <a:solidFill>
                  <a:schemeClr val="bg1"/>
                </a:solidFill>
              </a:rPr>
              <a:t>translated</a:t>
            </a:r>
            <a:r>
              <a:rPr lang="pt-PT" sz="2000" dirty="0">
                <a:solidFill>
                  <a:schemeClr val="bg1"/>
                </a:solidFill>
              </a:rPr>
              <a:t> in 6 </a:t>
            </a:r>
            <a:r>
              <a:rPr lang="pt-PT" sz="2000" dirty="0" err="1">
                <a:solidFill>
                  <a:schemeClr val="bg1"/>
                </a:solidFill>
              </a:rPr>
              <a:t>languages</a:t>
            </a:r>
            <a:r>
              <a:rPr lang="pt-PT" sz="2000" dirty="0">
                <a:solidFill>
                  <a:schemeClr val="bg1"/>
                </a:solidFill>
              </a:rPr>
              <a:t> (</a:t>
            </a:r>
            <a:r>
              <a:rPr lang="pt-PT" sz="2000" dirty="0" err="1">
                <a:solidFill>
                  <a:schemeClr val="bg1"/>
                </a:solidFill>
              </a:rPr>
              <a:t>English</a:t>
            </a:r>
            <a:r>
              <a:rPr lang="pt-PT" sz="2000" dirty="0">
                <a:solidFill>
                  <a:schemeClr val="bg1"/>
                </a:solidFill>
              </a:rPr>
              <a:t>, </a:t>
            </a:r>
            <a:r>
              <a:rPr lang="pt-PT" sz="2000" dirty="0" err="1">
                <a:solidFill>
                  <a:schemeClr val="bg1"/>
                </a:solidFill>
              </a:rPr>
              <a:t>French</a:t>
            </a:r>
            <a:r>
              <a:rPr lang="pt-PT" sz="2000" dirty="0">
                <a:solidFill>
                  <a:schemeClr val="bg1"/>
                </a:solidFill>
              </a:rPr>
              <a:t>, </a:t>
            </a:r>
            <a:r>
              <a:rPr lang="pt-PT" sz="2000" dirty="0" err="1">
                <a:solidFill>
                  <a:schemeClr val="bg1"/>
                </a:solidFill>
              </a:rPr>
              <a:t>Italian</a:t>
            </a:r>
            <a:r>
              <a:rPr lang="pt-PT" sz="2000" dirty="0">
                <a:solidFill>
                  <a:schemeClr val="bg1"/>
                </a:solidFill>
              </a:rPr>
              <a:t>, Portuguese, </a:t>
            </a:r>
            <a:r>
              <a:rPr lang="pt-PT" sz="2000" dirty="0" err="1">
                <a:solidFill>
                  <a:schemeClr val="bg1"/>
                </a:solidFill>
              </a:rPr>
              <a:t>Russian</a:t>
            </a:r>
            <a:r>
              <a:rPr lang="pt-PT" sz="2000" dirty="0">
                <a:solidFill>
                  <a:schemeClr val="bg1"/>
                </a:solidFill>
              </a:rPr>
              <a:t> </a:t>
            </a:r>
            <a:r>
              <a:rPr lang="pt-PT" sz="2000" dirty="0" err="1">
                <a:solidFill>
                  <a:schemeClr val="bg1"/>
                </a:solidFill>
              </a:rPr>
              <a:t>and</a:t>
            </a:r>
            <a:r>
              <a:rPr lang="pt-PT" sz="2000" dirty="0">
                <a:solidFill>
                  <a:schemeClr val="bg1"/>
                </a:solidFill>
              </a:rPr>
              <a:t> </a:t>
            </a:r>
            <a:r>
              <a:rPr lang="pt-PT" sz="2000" dirty="0" err="1">
                <a:solidFill>
                  <a:schemeClr val="bg1"/>
                </a:solidFill>
              </a:rPr>
              <a:t>Spanish</a:t>
            </a:r>
            <a:r>
              <a:rPr lang="pt-PT" sz="2000" dirty="0">
                <a:solidFill>
                  <a:schemeClr val="bg1"/>
                </a:solidFill>
              </a:rPr>
              <a:t>)</a:t>
            </a:r>
          </a:p>
          <a:p>
            <a:endParaRPr lang="pt-PT" sz="2000" dirty="0">
              <a:solidFill>
                <a:schemeClr val="bg1"/>
              </a:solidFill>
            </a:endParaRPr>
          </a:p>
          <a:p>
            <a:endParaRPr lang="pt-PT" sz="2000" dirty="0">
              <a:solidFill>
                <a:schemeClr val="bg1"/>
              </a:solidFill>
            </a:endParaRPr>
          </a:p>
        </p:txBody>
      </p:sp>
    </p:spTree>
    <p:extLst>
      <p:ext uri="{BB962C8B-B14F-4D97-AF65-F5344CB8AC3E}">
        <p14:creationId xmlns:p14="http://schemas.microsoft.com/office/powerpoint/2010/main" val="259835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ED8409FB-B57C-4F08-B597-8D3E0447FC51}"/>
              </a:ext>
            </a:extLst>
          </p:cNvPr>
          <p:cNvPicPr>
            <a:picLocks noChangeAspect="1"/>
          </p:cNvPicPr>
          <p:nvPr/>
        </p:nvPicPr>
        <p:blipFill rotWithShape="1">
          <a:blip r:embed="rId2">
            <a:extLst>
              <a:ext uri="{28A0092B-C50C-407E-A947-70E740481C1C}">
                <a14:useLocalDpi xmlns:a14="http://schemas.microsoft.com/office/drawing/2010/main" val="0"/>
              </a:ext>
            </a:extLst>
          </a:blip>
          <a:srcRect l="29531" t="13131" r="34540" b="7574"/>
          <a:stretch/>
        </p:blipFill>
        <p:spPr>
          <a:xfrm>
            <a:off x="26495" y="0"/>
            <a:ext cx="3960440" cy="4914165"/>
          </a:xfrm>
          <a:prstGeom prst="rect">
            <a:avLst/>
          </a:prstGeom>
        </p:spPr>
      </p:pic>
      <p:pic>
        <p:nvPicPr>
          <p:cNvPr id="4" name="Imagem 3" descr="Uma imagem com texto&#10;&#10;Descrição gerada automaticamente">
            <a:extLst>
              <a:ext uri="{FF2B5EF4-FFF2-40B4-BE49-F238E27FC236}">
                <a16:creationId xmlns:a16="http://schemas.microsoft.com/office/drawing/2014/main" id="{F1A232BB-D7DE-4454-8D02-646243E9D838}"/>
              </a:ext>
            </a:extLst>
          </p:cNvPr>
          <p:cNvPicPr>
            <a:picLocks noChangeAspect="1"/>
          </p:cNvPicPr>
          <p:nvPr/>
        </p:nvPicPr>
        <p:blipFill rotWithShape="1">
          <a:blip r:embed="rId3">
            <a:extLst>
              <a:ext uri="{28A0092B-C50C-407E-A947-70E740481C1C}">
                <a14:useLocalDpi xmlns:a14="http://schemas.microsoft.com/office/drawing/2010/main" val="0"/>
              </a:ext>
            </a:extLst>
          </a:blip>
          <a:srcRect l="9149" t="14108" r="10625" b="14983"/>
          <a:stretch/>
        </p:blipFill>
        <p:spPr>
          <a:xfrm>
            <a:off x="1808184" y="1268760"/>
            <a:ext cx="7335816" cy="3645405"/>
          </a:xfrm>
          <a:prstGeom prst="rect">
            <a:avLst/>
          </a:prstGeom>
        </p:spPr>
      </p:pic>
      <p:pic>
        <p:nvPicPr>
          <p:cNvPr id="9" name="Picture 5" descr="C:\Users\mpcosta\Documents\CERU\Logotipo\Para tela_Paulo Oliveira\Logo_CERU_grande.jpg">
            <a:extLst>
              <a:ext uri="{FF2B5EF4-FFF2-40B4-BE49-F238E27FC236}">
                <a16:creationId xmlns:a16="http://schemas.microsoft.com/office/drawing/2014/main" id="{91E85DAE-FFC4-4AC2-B631-9EF304C6DA5E}"/>
              </a:ext>
            </a:extLst>
          </p:cNvPr>
          <p:cNvPicPr>
            <a:picLocks noChangeAspect="1" noChangeArrowheads="1"/>
          </p:cNvPicPr>
          <p:nvPr/>
        </p:nvPicPr>
        <p:blipFill>
          <a:blip r:embed="rId4"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40869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ED8409FB-B57C-4F08-B597-8D3E0447FC51}"/>
              </a:ext>
            </a:extLst>
          </p:cNvPr>
          <p:cNvPicPr>
            <a:picLocks noChangeAspect="1"/>
          </p:cNvPicPr>
          <p:nvPr/>
        </p:nvPicPr>
        <p:blipFill rotWithShape="1">
          <a:blip r:embed="rId2">
            <a:extLst>
              <a:ext uri="{28A0092B-C50C-407E-A947-70E740481C1C}">
                <a14:useLocalDpi xmlns:a14="http://schemas.microsoft.com/office/drawing/2010/main" val="0"/>
              </a:ext>
            </a:extLst>
          </a:blip>
          <a:srcRect l="29531" t="13131" r="34540" b="7574"/>
          <a:stretch/>
        </p:blipFill>
        <p:spPr>
          <a:xfrm>
            <a:off x="26495" y="0"/>
            <a:ext cx="3960440" cy="4914165"/>
          </a:xfrm>
          <a:prstGeom prst="rect">
            <a:avLst/>
          </a:prstGeom>
        </p:spPr>
      </p:pic>
      <p:pic>
        <p:nvPicPr>
          <p:cNvPr id="8" name="Imagem 7">
            <a:extLst>
              <a:ext uri="{FF2B5EF4-FFF2-40B4-BE49-F238E27FC236}">
                <a16:creationId xmlns:a16="http://schemas.microsoft.com/office/drawing/2014/main" id="{3CE64B1E-12B3-4A97-9111-767A7CCE541D}"/>
              </a:ext>
            </a:extLst>
          </p:cNvPr>
          <p:cNvPicPr>
            <a:picLocks noChangeAspect="1"/>
          </p:cNvPicPr>
          <p:nvPr/>
        </p:nvPicPr>
        <p:blipFill rotWithShape="1">
          <a:blip r:embed="rId3">
            <a:extLst>
              <a:ext uri="{28A0092B-C50C-407E-A947-70E740481C1C}">
                <a14:useLocalDpi xmlns:a14="http://schemas.microsoft.com/office/drawing/2010/main" val="0"/>
              </a:ext>
            </a:extLst>
          </a:blip>
          <a:srcRect l="9149" t="13232" r="10625" b="4478"/>
          <a:stretch/>
        </p:blipFill>
        <p:spPr>
          <a:xfrm>
            <a:off x="656565" y="2481739"/>
            <a:ext cx="7335817" cy="4230471"/>
          </a:xfrm>
          <a:prstGeom prst="rect">
            <a:avLst/>
          </a:prstGeom>
        </p:spPr>
      </p:pic>
      <p:pic>
        <p:nvPicPr>
          <p:cNvPr id="6" name="Picture 5" descr="C:\Users\mpcosta\Documents\CERU\Logotipo\Para tela_Paulo Oliveira\Logo_CERU_grande.jpg">
            <a:extLst>
              <a:ext uri="{FF2B5EF4-FFF2-40B4-BE49-F238E27FC236}">
                <a16:creationId xmlns:a16="http://schemas.microsoft.com/office/drawing/2014/main" id="{CD113D75-5983-4130-9D9D-B77977A47020}"/>
              </a:ext>
            </a:extLst>
          </p:cNvPr>
          <p:cNvPicPr>
            <a:picLocks noChangeAspect="1" noChangeArrowheads="1"/>
          </p:cNvPicPr>
          <p:nvPr/>
        </p:nvPicPr>
        <p:blipFill>
          <a:blip r:embed="rId4"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23296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48BD011-2432-4FE1-8B7B-C35CF4A86725}"/>
              </a:ext>
            </a:extLst>
          </p:cNvPr>
          <p:cNvPicPr>
            <a:picLocks noChangeAspect="1"/>
          </p:cNvPicPr>
          <p:nvPr/>
        </p:nvPicPr>
        <p:blipFill rotWithShape="1">
          <a:blip r:embed="rId2">
            <a:extLst>
              <a:ext uri="{28A0092B-C50C-407E-A947-70E740481C1C}">
                <a14:useLocalDpi xmlns:a14="http://schemas.microsoft.com/office/drawing/2010/main" val="0"/>
              </a:ext>
            </a:extLst>
          </a:blip>
          <a:srcRect l="7384" t="14882" r="8454" b="6331"/>
          <a:stretch/>
        </p:blipFill>
        <p:spPr>
          <a:xfrm>
            <a:off x="8928" y="593685"/>
            <a:ext cx="7695856" cy="4050451"/>
          </a:xfrm>
          <a:prstGeom prst="rect">
            <a:avLst/>
          </a:prstGeom>
        </p:spPr>
      </p:pic>
      <p:sp>
        <p:nvSpPr>
          <p:cNvPr id="2" name="CaixaDeTexto 1">
            <a:extLst>
              <a:ext uri="{FF2B5EF4-FFF2-40B4-BE49-F238E27FC236}">
                <a16:creationId xmlns:a16="http://schemas.microsoft.com/office/drawing/2014/main" id="{9CF04967-D364-452F-9EE0-BFD873EF3A94}"/>
              </a:ext>
            </a:extLst>
          </p:cNvPr>
          <p:cNvSpPr txBox="1"/>
          <p:nvPr/>
        </p:nvSpPr>
        <p:spPr>
          <a:xfrm>
            <a:off x="836585" y="143635"/>
            <a:ext cx="2610290" cy="369332"/>
          </a:xfrm>
          <a:prstGeom prst="rect">
            <a:avLst/>
          </a:prstGeom>
          <a:noFill/>
        </p:spPr>
        <p:txBody>
          <a:bodyPr wrap="square" rtlCol="0">
            <a:spAutoFit/>
          </a:bodyPr>
          <a:lstStyle/>
          <a:p>
            <a:r>
              <a:rPr lang="pt-PT" dirty="0" err="1">
                <a:solidFill>
                  <a:schemeClr val="bg1"/>
                </a:solidFill>
              </a:rPr>
              <a:t>Reports</a:t>
            </a:r>
            <a:endParaRPr lang="pt-PT" dirty="0">
              <a:solidFill>
                <a:schemeClr val="bg1"/>
              </a:solidFill>
            </a:endParaRPr>
          </a:p>
        </p:txBody>
      </p:sp>
      <p:sp>
        <p:nvSpPr>
          <p:cNvPr id="6" name="CaixaDeTexto 5">
            <a:extLst>
              <a:ext uri="{FF2B5EF4-FFF2-40B4-BE49-F238E27FC236}">
                <a16:creationId xmlns:a16="http://schemas.microsoft.com/office/drawing/2014/main" id="{6EF29FCB-E87E-44F2-9834-C57EF9CA2EE6}"/>
              </a:ext>
            </a:extLst>
          </p:cNvPr>
          <p:cNvSpPr txBox="1"/>
          <p:nvPr/>
        </p:nvSpPr>
        <p:spPr>
          <a:xfrm>
            <a:off x="7722640" y="2557415"/>
            <a:ext cx="1421360" cy="369332"/>
          </a:xfrm>
          <a:prstGeom prst="rect">
            <a:avLst/>
          </a:prstGeom>
          <a:noFill/>
        </p:spPr>
        <p:txBody>
          <a:bodyPr wrap="square" rtlCol="0">
            <a:spAutoFit/>
          </a:bodyPr>
          <a:lstStyle/>
          <a:p>
            <a:r>
              <a:rPr lang="pt-PT" dirty="0" err="1">
                <a:solidFill>
                  <a:schemeClr val="bg1"/>
                </a:solidFill>
              </a:rPr>
              <a:t>Back</a:t>
            </a:r>
            <a:r>
              <a:rPr lang="pt-PT" dirty="0">
                <a:solidFill>
                  <a:schemeClr val="bg1"/>
                </a:solidFill>
              </a:rPr>
              <a:t> Office</a:t>
            </a:r>
          </a:p>
        </p:txBody>
      </p:sp>
      <p:pic>
        <p:nvPicPr>
          <p:cNvPr id="8" name="Imagem 7" descr="Uma imagem com texto, captura de ecrã, computador, portátil&#10;&#10;Descrição gerada automaticamente">
            <a:extLst>
              <a:ext uri="{FF2B5EF4-FFF2-40B4-BE49-F238E27FC236}">
                <a16:creationId xmlns:a16="http://schemas.microsoft.com/office/drawing/2014/main" id="{F9F20805-F91F-44E9-9F7F-C3B683E66E6C}"/>
              </a:ext>
            </a:extLst>
          </p:cNvPr>
          <p:cNvPicPr>
            <a:picLocks noChangeAspect="1"/>
          </p:cNvPicPr>
          <p:nvPr/>
        </p:nvPicPr>
        <p:blipFill rotWithShape="1">
          <a:blip r:embed="rId3">
            <a:extLst>
              <a:ext uri="{28A0092B-C50C-407E-A947-70E740481C1C}">
                <a14:useLocalDpi xmlns:a14="http://schemas.microsoft.com/office/drawing/2010/main" val="0"/>
              </a:ext>
            </a:extLst>
          </a:blip>
          <a:srcRect t="13232" b="21111"/>
          <a:stretch/>
        </p:blipFill>
        <p:spPr>
          <a:xfrm>
            <a:off x="-8928" y="3151772"/>
            <a:ext cx="9144000" cy="3375376"/>
          </a:xfrm>
          <a:prstGeom prst="rect">
            <a:avLst/>
          </a:prstGeom>
        </p:spPr>
      </p:pic>
      <p:pic>
        <p:nvPicPr>
          <p:cNvPr id="9" name="Picture 5" descr="C:\Users\mpcosta\Documents\CERU\Logotipo\Para tela_Paulo Oliveira\Logo_CERU_grande.jpg">
            <a:extLst>
              <a:ext uri="{FF2B5EF4-FFF2-40B4-BE49-F238E27FC236}">
                <a16:creationId xmlns:a16="http://schemas.microsoft.com/office/drawing/2014/main" id="{6220FA80-83EA-4238-A672-85A8B1BAF5A6}"/>
              </a:ext>
            </a:extLst>
          </p:cNvPr>
          <p:cNvPicPr>
            <a:picLocks noChangeAspect="1" noChangeArrowheads="1"/>
          </p:cNvPicPr>
          <p:nvPr/>
        </p:nvPicPr>
        <p:blipFill>
          <a:blip r:embed="rId4"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379789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9588" y="323655"/>
            <a:ext cx="89824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a:r>
              <a:rPr lang="en-US" sz="2400" b="1" cap="small" dirty="0">
                <a:solidFill>
                  <a:srgbClr val="FFFF00"/>
                </a:solidFill>
                <a:latin typeface="Arial Narrow" panose="020B0606020202030204" pitchFamily="34" charset="0"/>
              </a:rPr>
              <a:t>Project Proposal for 2022-23</a:t>
            </a:r>
          </a:p>
          <a:p>
            <a:pPr lvl="0" algn="ctr"/>
            <a:endParaRPr lang="en-US" sz="2400" b="1" cap="small" dirty="0">
              <a:solidFill>
                <a:srgbClr val="FFFF00"/>
              </a:solidFill>
              <a:latin typeface="Arial Narrow" panose="020B0606020202030204" pitchFamily="34" charset="0"/>
            </a:endParaRPr>
          </a:p>
          <a:p>
            <a:pPr lvl="0" algn="ctr"/>
            <a:r>
              <a:rPr lang="en-US" sz="2400" b="1" cap="small" dirty="0" err="1">
                <a:solidFill>
                  <a:srgbClr val="FFFF00"/>
                </a:solidFill>
                <a:latin typeface="Arial Narrow" panose="020B0606020202030204" pitchFamily="34" charset="0"/>
              </a:rPr>
              <a:t>POPIRiM</a:t>
            </a:r>
            <a:r>
              <a:rPr lang="en-US" sz="2400" b="1" cap="small" dirty="0">
                <a:solidFill>
                  <a:srgbClr val="FFFF00"/>
                </a:solidFill>
                <a:latin typeface="Arial Narrow" panose="020B0606020202030204" pitchFamily="34" charset="0"/>
              </a:rPr>
              <a:t>. </a:t>
            </a:r>
            <a:r>
              <a:rPr lang="en-US" sz="2400" b="1" cap="small" dirty="0" err="1">
                <a:solidFill>
                  <a:srgbClr val="FFFF00"/>
                </a:solidFill>
                <a:latin typeface="Arial Narrow" panose="020B0606020202030204" pitchFamily="34" charset="0"/>
              </a:rPr>
              <a:t>POPulation</a:t>
            </a:r>
            <a:r>
              <a:rPr lang="en-US" sz="2400" b="1" cap="small" dirty="0">
                <a:solidFill>
                  <a:srgbClr val="FFFF00"/>
                </a:solidFill>
                <a:latin typeface="Arial Narrow" panose="020B0606020202030204" pitchFamily="34" charset="0"/>
              </a:rPr>
              <a:t> Involvement on </a:t>
            </a:r>
            <a:r>
              <a:rPr lang="en-US" sz="2400" b="1" cap="small" dirty="0" err="1">
                <a:solidFill>
                  <a:srgbClr val="FFFF00"/>
                </a:solidFill>
                <a:latin typeface="Arial Narrow" panose="020B0606020202030204" pitchFamily="34" charset="0"/>
              </a:rPr>
              <a:t>RIsk</a:t>
            </a:r>
            <a:r>
              <a:rPr lang="en-US" sz="2400" b="1" cap="small" dirty="0">
                <a:solidFill>
                  <a:srgbClr val="FFFF00"/>
                </a:solidFill>
                <a:latin typeface="Arial Narrow" panose="020B0606020202030204" pitchFamily="34" charset="0"/>
              </a:rPr>
              <a:t> management and Mitigation - Testing in small communities</a:t>
            </a:r>
            <a:endParaRPr lang="pt-PT" sz="2400" b="1" cap="small" dirty="0">
              <a:solidFill>
                <a:srgbClr val="FFFF00"/>
              </a:solidFill>
              <a:latin typeface="Arial Narrow" panose="020B0606020202030204" pitchFamily="34" charset="0"/>
            </a:endParaRPr>
          </a:p>
        </p:txBody>
      </p:sp>
      <p:sp>
        <p:nvSpPr>
          <p:cNvPr id="2" name="Retângulo 1">
            <a:extLst>
              <a:ext uri="{FF2B5EF4-FFF2-40B4-BE49-F238E27FC236}">
                <a16:creationId xmlns:a16="http://schemas.microsoft.com/office/drawing/2014/main" id="{CE8C2C26-500C-4D57-9E01-AD659608D194}"/>
              </a:ext>
            </a:extLst>
          </p:cNvPr>
          <p:cNvSpPr/>
          <p:nvPr/>
        </p:nvSpPr>
        <p:spPr>
          <a:xfrm>
            <a:off x="173051" y="2071585"/>
            <a:ext cx="8797897" cy="4462760"/>
          </a:xfrm>
          <a:prstGeom prst="rect">
            <a:avLst/>
          </a:prstGeom>
        </p:spPr>
        <p:txBody>
          <a:bodyPr wrap="square">
            <a:spAutoFit/>
          </a:bodyPr>
          <a:lstStyle/>
          <a:p>
            <a:pPr algn="just">
              <a:spcBef>
                <a:spcPts val="600"/>
              </a:spcBef>
              <a:spcAft>
                <a:spcPts val="600"/>
              </a:spcAft>
            </a:pPr>
            <a:r>
              <a:rPr lang="en-US" sz="2400" dirty="0">
                <a:solidFill>
                  <a:schemeClr val="bg1"/>
                </a:solidFill>
              </a:rPr>
              <a:t>The project aims to test the public participation in governance and DRR in different communities exhibiting susceptibilities to one or more risks, in different countries. </a:t>
            </a:r>
          </a:p>
          <a:p>
            <a:pPr algn="just">
              <a:spcBef>
                <a:spcPts val="600"/>
              </a:spcBef>
              <a:spcAft>
                <a:spcPts val="600"/>
              </a:spcAft>
            </a:pPr>
            <a:r>
              <a:rPr lang="en-US" sz="2400" u="sng" dirty="0">
                <a:solidFill>
                  <a:srgbClr val="FFFF99"/>
                </a:solidFill>
              </a:rPr>
              <a:t>In Portugal it will be applied to a peripheral area of the city of Lisbon, (Serra da Luz, </a:t>
            </a:r>
            <a:r>
              <a:rPr lang="en-US" sz="2400" u="sng" dirty="0" err="1">
                <a:solidFill>
                  <a:srgbClr val="FFFF99"/>
                </a:solidFill>
              </a:rPr>
              <a:t>Odivelas</a:t>
            </a:r>
            <a:r>
              <a:rPr lang="en-US" sz="2400" u="sng" dirty="0">
                <a:solidFill>
                  <a:srgbClr val="FFFF99"/>
                </a:solidFill>
              </a:rPr>
              <a:t>)</a:t>
            </a:r>
            <a:r>
              <a:rPr lang="en-US" sz="2400" dirty="0">
                <a:solidFill>
                  <a:schemeClr val="bg1"/>
                </a:solidFill>
              </a:rPr>
              <a:t>, in France (CERG), it will be applied to the city of Barcelonnette (South Alps). Both sites present characteristics of strong susceptibility to landslides, floods and earthquakes. </a:t>
            </a:r>
          </a:p>
          <a:p>
            <a:pPr algn="just">
              <a:spcBef>
                <a:spcPts val="600"/>
              </a:spcBef>
              <a:spcAft>
                <a:spcPts val="600"/>
              </a:spcAft>
            </a:pPr>
            <a:r>
              <a:rPr lang="en-US" sz="2400" dirty="0">
                <a:solidFill>
                  <a:schemeClr val="bg1"/>
                </a:solidFill>
              </a:rPr>
              <a:t>Social characterization and critical analysis of population participation in awareness previous projects (Italy, </a:t>
            </a:r>
            <a:r>
              <a:rPr lang="en-US" sz="2400" dirty="0" err="1">
                <a:solidFill>
                  <a:schemeClr val="bg1"/>
                </a:solidFill>
              </a:rPr>
              <a:t>Almafi</a:t>
            </a:r>
            <a:r>
              <a:rPr lang="en-US" sz="2400" dirty="0">
                <a:solidFill>
                  <a:schemeClr val="bg1"/>
                </a:solidFill>
              </a:rPr>
              <a:t>, CUEBC) and risk perception.</a:t>
            </a:r>
            <a:endParaRPr lang="pt-PT" sz="2400" dirty="0">
              <a:solidFill>
                <a:schemeClr val="bg1"/>
              </a:solidFill>
            </a:endParaRPr>
          </a:p>
        </p:txBody>
      </p:sp>
      <p:pic>
        <p:nvPicPr>
          <p:cNvPr id="4" name="Picture 5" descr="C:\Users\mpcosta\Documents\CERU\Logotipo\Para tela_Paulo Oliveira\Logo_CERU_grande.jpg">
            <a:extLst>
              <a:ext uri="{FF2B5EF4-FFF2-40B4-BE49-F238E27FC236}">
                <a16:creationId xmlns:a16="http://schemas.microsoft.com/office/drawing/2014/main" id="{D1B22B28-BED4-4960-94B2-3FE0899CD828}"/>
              </a:ext>
            </a:extLst>
          </p:cNvPr>
          <p:cNvPicPr>
            <a:picLocks noChangeAspect="1" noChangeArrowheads="1"/>
          </p:cNvPicPr>
          <p:nvPr/>
        </p:nvPicPr>
        <p:blipFill>
          <a:blip r:embed="rId3"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136654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E8C2C26-500C-4D57-9E01-AD659608D194}"/>
              </a:ext>
            </a:extLst>
          </p:cNvPr>
          <p:cNvSpPr/>
          <p:nvPr/>
        </p:nvSpPr>
        <p:spPr>
          <a:xfrm>
            <a:off x="206515" y="1268760"/>
            <a:ext cx="5060196" cy="5093702"/>
          </a:xfrm>
          <a:prstGeom prst="rect">
            <a:avLst/>
          </a:prstGeom>
        </p:spPr>
        <p:txBody>
          <a:bodyPr wrap="square">
            <a:spAutoFit/>
          </a:bodyPr>
          <a:lstStyle/>
          <a:p>
            <a:pPr algn="just">
              <a:spcBef>
                <a:spcPts val="600"/>
              </a:spcBef>
            </a:pPr>
            <a:r>
              <a:rPr lang="en-US" sz="2000" dirty="0">
                <a:solidFill>
                  <a:schemeClr val="bg1"/>
                </a:solidFill>
              </a:rPr>
              <a:t>It is intended to characterize the social content of the area, in its demographic, socio-economic, urban and cultural components, so that, in association with the dangers present in the region, to identify the main social vulnerabilities and perceptions that are constructed about these types of risk on the part of the resident population. </a:t>
            </a:r>
          </a:p>
          <a:p>
            <a:pPr algn="just">
              <a:spcBef>
                <a:spcPts val="600"/>
              </a:spcBef>
            </a:pPr>
            <a:r>
              <a:rPr lang="en-US" sz="2000" dirty="0">
                <a:solidFill>
                  <a:schemeClr val="bg1"/>
                </a:solidFill>
              </a:rPr>
              <a:t>Through this survey and diagnosis, we intend to build a formative and informative program providing citizens with the conditions and tools needed to act in the field of disaster risk reduction, in order to adequate their behavior and to promote the public policies of local resilience.</a:t>
            </a:r>
            <a:endParaRPr lang="pt-PT" sz="2000" dirty="0">
              <a:solidFill>
                <a:schemeClr val="bg1"/>
              </a:solidFill>
            </a:endParaRPr>
          </a:p>
        </p:txBody>
      </p:sp>
      <p:pic>
        <p:nvPicPr>
          <p:cNvPr id="3" name="Imagem 2">
            <a:extLst>
              <a:ext uri="{FF2B5EF4-FFF2-40B4-BE49-F238E27FC236}">
                <a16:creationId xmlns:a16="http://schemas.microsoft.com/office/drawing/2014/main" id="{08484770-4EC8-48A6-AC38-9C76A63BF12A}"/>
              </a:ext>
            </a:extLst>
          </p:cNvPr>
          <p:cNvPicPr>
            <a:picLocks noChangeAspect="1"/>
          </p:cNvPicPr>
          <p:nvPr/>
        </p:nvPicPr>
        <p:blipFill>
          <a:blip r:embed="rId3"/>
          <a:stretch>
            <a:fillRect/>
          </a:stretch>
        </p:blipFill>
        <p:spPr>
          <a:xfrm>
            <a:off x="5382090" y="2078850"/>
            <a:ext cx="3665500" cy="2790310"/>
          </a:xfrm>
          <a:prstGeom prst="rect">
            <a:avLst/>
          </a:prstGeom>
        </p:spPr>
      </p:pic>
      <p:pic>
        <p:nvPicPr>
          <p:cNvPr id="5" name="Picture 5" descr="C:\Users\mpcosta\Documents\CERU\Logotipo\Para tela_Paulo Oliveira\Logo_CERU_grande.jpg">
            <a:extLst>
              <a:ext uri="{FF2B5EF4-FFF2-40B4-BE49-F238E27FC236}">
                <a16:creationId xmlns:a16="http://schemas.microsoft.com/office/drawing/2014/main" id="{29748C1F-85C9-430E-AE4B-C6424FCA3924}"/>
              </a:ext>
            </a:extLst>
          </p:cNvPr>
          <p:cNvPicPr>
            <a:picLocks noChangeAspect="1" noChangeArrowheads="1"/>
          </p:cNvPicPr>
          <p:nvPr/>
        </p:nvPicPr>
        <p:blipFill>
          <a:blip r:embed="rId4" cstate="email"/>
          <a:srcRect/>
          <a:stretch>
            <a:fillRect/>
          </a:stretch>
        </p:blipFill>
        <p:spPr bwMode="auto">
          <a:xfrm>
            <a:off x="7710734" y="22801"/>
            <a:ext cx="1408884" cy="939256"/>
          </a:xfrm>
          <a:prstGeom prst="rect">
            <a:avLst/>
          </a:prstGeom>
          <a:noFill/>
        </p:spPr>
      </p:pic>
      <p:sp>
        <p:nvSpPr>
          <p:cNvPr id="6" name="Text Box 5">
            <a:extLst>
              <a:ext uri="{FF2B5EF4-FFF2-40B4-BE49-F238E27FC236}">
                <a16:creationId xmlns:a16="http://schemas.microsoft.com/office/drawing/2014/main" id="{F4487878-4A67-4BEE-B876-D13EE5559904}"/>
              </a:ext>
            </a:extLst>
          </p:cNvPr>
          <p:cNvSpPr txBox="1">
            <a:spLocks noChangeArrowheads="1"/>
          </p:cNvSpPr>
          <p:nvPr/>
        </p:nvSpPr>
        <p:spPr bwMode="auto">
          <a:xfrm>
            <a:off x="139588" y="323655"/>
            <a:ext cx="7402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a:r>
              <a:rPr lang="en-US" sz="2400" b="1" cap="small" dirty="0" err="1">
                <a:solidFill>
                  <a:srgbClr val="FFFF00"/>
                </a:solidFill>
                <a:latin typeface="Arial Narrow" panose="020B0606020202030204" pitchFamily="34" charset="0"/>
              </a:rPr>
              <a:t>POPIRiM</a:t>
            </a:r>
            <a:r>
              <a:rPr lang="en-US" sz="2400" b="1" cap="small" dirty="0">
                <a:solidFill>
                  <a:srgbClr val="FFFF00"/>
                </a:solidFill>
                <a:latin typeface="Arial Narrow" panose="020B0606020202030204" pitchFamily="34" charset="0"/>
              </a:rPr>
              <a:t>. Population involvement on risk management and mitigation - Testing in small communities</a:t>
            </a:r>
            <a:endParaRPr lang="pt-PT" sz="2400" b="1" cap="small"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219412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9588" y="323655"/>
            <a:ext cx="7402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a:r>
              <a:rPr lang="en-US" sz="2400" b="1" cap="small" dirty="0" err="1">
                <a:solidFill>
                  <a:srgbClr val="FFFF00"/>
                </a:solidFill>
                <a:latin typeface="Arial Narrow" panose="020B0606020202030204" pitchFamily="34" charset="0"/>
              </a:rPr>
              <a:t>POPIRiM</a:t>
            </a:r>
            <a:r>
              <a:rPr lang="en-US" sz="2400" b="1" cap="small" dirty="0">
                <a:solidFill>
                  <a:srgbClr val="FFFF00"/>
                </a:solidFill>
                <a:latin typeface="Arial Narrow" panose="020B0606020202030204" pitchFamily="34" charset="0"/>
              </a:rPr>
              <a:t>. Population involvement on risk management and mitigation - Testing in small communities</a:t>
            </a:r>
            <a:endParaRPr lang="pt-PT" sz="2400" b="1" cap="small" dirty="0">
              <a:solidFill>
                <a:srgbClr val="FFFF00"/>
              </a:solidFill>
              <a:latin typeface="Arial Narrow" panose="020B0606020202030204" pitchFamily="34" charset="0"/>
            </a:endParaRPr>
          </a:p>
        </p:txBody>
      </p:sp>
      <p:sp>
        <p:nvSpPr>
          <p:cNvPr id="2" name="Retângulo 1">
            <a:extLst>
              <a:ext uri="{FF2B5EF4-FFF2-40B4-BE49-F238E27FC236}">
                <a16:creationId xmlns:a16="http://schemas.microsoft.com/office/drawing/2014/main" id="{CE8C2C26-500C-4D57-9E01-AD659608D194}"/>
              </a:ext>
            </a:extLst>
          </p:cNvPr>
          <p:cNvSpPr/>
          <p:nvPr/>
        </p:nvSpPr>
        <p:spPr>
          <a:xfrm>
            <a:off x="231884" y="1628800"/>
            <a:ext cx="8797897" cy="4478149"/>
          </a:xfrm>
          <a:prstGeom prst="rect">
            <a:avLst/>
          </a:prstGeom>
        </p:spPr>
        <p:txBody>
          <a:bodyPr wrap="square">
            <a:spAutoFit/>
          </a:bodyPr>
          <a:lstStyle/>
          <a:p>
            <a:pPr algn="ctr">
              <a:spcBef>
                <a:spcPts val="600"/>
              </a:spcBef>
            </a:pPr>
            <a:r>
              <a:rPr lang="en-US" sz="2000" dirty="0">
                <a:solidFill>
                  <a:srgbClr val="FFFF99"/>
                </a:solidFill>
              </a:rPr>
              <a:t>Expected Results</a:t>
            </a:r>
          </a:p>
          <a:p>
            <a:pPr algn="just">
              <a:spcBef>
                <a:spcPts val="600"/>
              </a:spcBef>
            </a:pPr>
            <a:endParaRPr lang="en-US" sz="2000" dirty="0">
              <a:solidFill>
                <a:schemeClr val="bg1"/>
              </a:solidFill>
            </a:endParaRPr>
          </a:p>
          <a:p>
            <a:pPr marL="342900" indent="-342900" algn="just">
              <a:spcBef>
                <a:spcPts val="600"/>
              </a:spcBef>
              <a:buFont typeface="Wingdings" panose="05000000000000000000" pitchFamily="2" charset="2"/>
              <a:buChar char="ü"/>
            </a:pPr>
            <a:r>
              <a:rPr lang="en-US" sz="2000" dirty="0">
                <a:solidFill>
                  <a:schemeClr val="bg1"/>
                </a:solidFill>
              </a:rPr>
              <a:t>Identification of the main risks and local vulnerabilities as well as the existent social capacities </a:t>
            </a:r>
          </a:p>
          <a:p>
            <a:pPr marL="342900" indent="-342900" algn="just">
              <a:spcBef>
                <a:spcPts val="600"/>
              </a:spcBef>
              <a:buFont typeface="Wingdings" panose="05000000000000000000" pitchFamily="2" charset="2"/>
              <a:buChar char="ü"/>
            </a:pPr>
            <a:r>
              <a:rPr lang="en-US" sz="2000" dirty="0">
                <a:solidFill>
                  <a:schemeClr val="bg1"/>
                </a:solidFill>
              </a:rPr>
              <a:t>Definition of local mechanisms for public participation of residents in the management of their security, enhancing the creation of groups of volunteers to support the subsequent development of the project</a:t>
            </a:r>
          </a:p>
          <a:p>
            <a:pPr marL="342900" indent="-342900" algn="just">
              <a:spcBef>
                <a:spcPts val="600"/>
              </a:spcBef>
              <a:buFont typeface="Wingdings" panose="05000000000000000000" pitchFamily="2" charset="2"/>
              <a:buChar char="ü"/>
            </a:pPr>
            <a:r>
              <a:rPr lang="en-US" sz="2000" dirty="0">
                <a:solidFill>
                  <a:schemeClr val="bg1"/>
                </a:solidFill>
              </a:rPr>
              <a:t>Synchronization of the action of the Civil Protection local department, in order to develop a concerted intervention with the population of the studied areas, to identify the main risks and establish measures for their management – mitigation, reduction and elimination.</a:t>
            </a:r>
          </a:p>
          <a:p>
            <a:pPr marL="342900" indent="-342900" algn="just">
              <a:spcBef>
                <a:spcPts val="600"/>
              </a:spcBef>
              <a:buFont typeface="Wingdings" panose="05000000000000000000" pitchFamily="2" charset="2"/>
              <a:buChar char="ü"/>
            </a:pPr>
            <a:r>
              <a:rPr lang="en-US" sz="2000" dirty="0">
                <a:solidFill>
                  <a:schemeClr val="bg1"/>
                </a:solidFill>
              </a:rPr>
              <a:t>Training exercises for the population on the management of the main risks. </a:t>
            </a:r>
          </a:p>
        </p:txBody>
      </p:sp>
      <p:pic>
        <p:nvPicPr>
          <p:cNvPr id="4" name="Picture 5" descr="C:\Users\mpcosta\Documents\CERU\Logotipo\Para tela_Paulo Oliveira\Logo_CERU_grande.jpg">
            <a:extLst>
              <a:ext uri="{FF2B5EF4-FFF2-40B4-BE49-F238E27FC236}">
                <a16:creationId xmlns:a16="http://schemas.microsoft.com/office/drawing/2014/main" id="{C49BAE77-6855-4786-A54A-E3B82664AC49}"/>
              </a:ext>
            </a:extLst>
          </p:cNvPr>
          <p:cNvPicPr>
            <a:picLocks noChangeAspect="1" noChangeArrowheads="1"/>
          </p:cNvPicPr>
          <p:nvPr/>
        </p:nvPicPr>
        <p:blipFill>
          <a:blip r:embed="rId3" cstate="email"/>
          <a:srcRect/>
          <a:stretch>
            <a:fillRect/>
          </a:stretch>
        </p:blipFill>
        <p:spPr bwMode="auto">
          <a:xfrm>
            <a:off x="7710734" y="22801"/>
            <a:ext cx="1408884" cy="939256"/>
          </a:xfrm>
          <a:prstGeom prst="rect">
            <a:avLst/>
          </a:prstGeom>
          <a:noFill/>
        </p:spPr>
      </p:pic>
    </p:spTree>
    <p:extLst>
      <p:ext uri="{BB962C8B-B14F-4D97-AF65-F5344CB8AC3E}">
        <p14:creationId xmlns:p14="http://schemas.microsoft.com/office/powerpoint/2010/main" val="2188880986"/>
      </p:ext>
    </p:extLst>
  </p:cSld>
  <p:clrMapOvr>
    <a:masterClrMapping/>
  </p:clrMapOvr>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6AEEF242E0F5D47A3A15C0F3615B45B" ma:contentTypeVersion="1" ma:contentTypeDescription="Criar um novo documento." ma:contentTypeScope="" ma:versionID="65e9a4b419ce88156f6d6c2921d9b533">
  <xsd:schema xmlns:xsd="http://www.w3.org/2001/XMLSchema" xmlns:p="http://schemas.microsoft.com/office/2006/metadata/properties" xmlns:ns1="http://schemas.microsoft.com/sharepoint/v3" targetNamespace="http://schemas.microsoft.com/office/2006/metadata/properties" ma:root="true" ma:fieldsID="59de9efe013eff66163b65e642feaba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Data de Início do Agendamento" ma:description="" ma:hidden="true" ma:internalName="PublishingStartDate">
      <xsd:simpleType>
        <xsd:restriction base="dms:Unknown"/>
      </xsd:simpleType>
    </xsd:element>
    <xsd:element name="PublishingExpirationDate" ma:index="9" nillable="true" ma:displayName="Data de Fim do Agendamento"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312C3D-882A-46EA-960A-514345024ED3}">
  <ds:schemaRefs>
    <ds:schemaRef ds:uri="http://schemas.microsoft.com/sharepoint/v3/contenttype/forms"/>
  </ds:schemaRefs>
</ds:datastoreItem>
</file>

<file path=customXml/itemProps2.xml><?xml version="1.0" encoding="utf-8"?>
<ds:datastoreItem xmlns:ds="http://schemas.openxmlformats.org/officeDocument/2006/customXml" ds:itemID="{D1E37443-682E-4E1F-9F13-25D0842EB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A100F73-D2F1-4818-B0DA-BA9135BF49CC}">
  <ds:schemaRef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10861</TotalTime>
  <Words>591</Words>
  <Application>Microsoft Office PowerPoint</Application>
  <PresentationFormat>On-screen Show (4:3)</PresentationFormat>
  <Paragraphs>51</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Symbol</vt:lpstr>
      <vt:lpstr>Tahoma</vt:lpstr>
      <vt:lpstr>Wingdings</vt:lpstr>
      <vt:lpstr>Wingdings 3</vt:lpstr>
      <vt:lpstr>Modelo de apresentação predefinido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mjr</dc:creator>
  <cp:lastModifiedBy>EMEZIE Catherine</cp:lastModifiedBy>
  <cp:revision>864</cp:revision>
  <cp:lastPrinted>2012-09-29T13:22:36Z</cp:lastPrinted>
  <dcterms:created xsi:type="dcterms:W3CDTF">2006-03-29T11:48:20Z</dcterms:created>
  <dcterms:modified xsi:type="dcterms:W3CDTF">2022-02-08T13:42:48Z</dcterms:modified>
</cp:coreProperties>
</file>