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8" r:id="rId3"/>
    <p:sldId id="257" r:id="rId4"/>
    <p:sldId id="277" r:id="rId5"/>
    <p:sldId id="278" r:id="rId6"/>
    <p:sldId id="260" r:id="rId7"/>
    <p:sldId id="279" r:id="rId8"/>
    <p:sldId id="280" r:id="rId9"/>
    <p:sldId id="273" r:id="rId10"/>
    <p:sldId id="274" r:id="rId11"/>
    <p:sldId id="263" r:id="rId12"/>
    <p:sldId id="265" r:id="rId13"/>
    <p:sldId id="264" r:id="rId14"/>
    <p:sldId id="284" r:id="rId15"/>
    <p:sldId id="267"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DEEF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BE33E-D519-49EF-BB96-54D16B0E4D91}" type="datetimeFigureOut">
              <a:rPr lang="en-GB" smtClean="0"/>
              <a:t>07/02/2022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2652-80BF-42B5-8475-943F1EA0AB8A}" type="slidenum">
              <a:rPr lang="en-GB" smtClean="0"/>
              <a:t>‹#›</a:t>
            </a:fld>
            <a:endParaRPr lang="en-GB"/>
          </a:p>
        </p:txBody>
      </p:sp>
    </p:spTree>
    <p:extLst>
      <p:ext uri="{BB962C8B-B14F-4D97-AF65-F5344CB8AC3E}">
        <p14:creationId xmlns:p14="http://schemas.microsoft.com/office/powerpoint/2010/main" val="35163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CE98-E0A8-4028-AF65-1299CB339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CCABB1-800E-4CA6-A592-1B94D598E9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8024C-C6AF-4FBA-B88D-DA32B0C447C0}"/>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5" name="Footer Placeholder 4">
            <a:extLst>
              <a:ext uri="{FF2B5EF4-FFF2-40B4-BE49-F238E27FC236}">
                <a16:creationId xmlns:a16="http://schemas.microsoft.com/office/drawing/2014/main" id="{D721CAFE-A370-491B-B400-F7E728DD20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CD850D-7FFC-49AC-A36A-F87AB0FB7463}"/>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39729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98C0-994F-4255-B710-AF988E8641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6CC08-D157-4A0C-948B-7DC2B75B5B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E9259-B7FE-4A2F-BCA7-A5B407676559}"/>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5" name="Footer Placeholder 4">
            <a:extLst>
              <a:ext uri="{FF2B5EF4-FFF2-40B4-BE49-F238E27FC236}">
                <a16:creationId xmlns:a16="http://schemas.microsoft.com/office/drawing/2014/main" id="{A90D1250-C9B5-488B-8BB1-6D13AF034B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99D47C-2455-4BFD-90BF-D0A4910714C4}"/>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346551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380B27-F49D-4E3C-B10E-74A505574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DF0B4E-7A75-46F9-8347-8AF9EEEF0A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E7B77-60E8-4D59-861F-002F7ACABB00}"/>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5" name="Footer Placeholder 4">
            <a:extLst>
              <a:ext uri="{FF2B5EF4-FFF2-40B4-BE49-F238E27FC236}">
                <a16:creationId xmlns:a16="http://schemas.microsoft.com/office/drawing/2014/main" id="{E4F4F318-0DD5-49D5-9764-6C8042AB12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DAD386-19D4-4F27-9301-F1BD06EFB3CC}"/>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406460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F232-1385-4A6E-933A-941BBF6BC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6C646-B587-4FD4-935E-F8F4E0DC68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0FE75-B755-427A-BE96-D5AD1B840318}"/>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5" name="Footer Placeholder 4">
            <a:extLst>
              <a:ext uri="{FF2B5EF4-FFF2-40B4-BE49-F238E27FC236}">
                <a16:creationId xmlns:a16="http://schemas.microsoft.com/office/drawing/2014/main" id="{EFEC23F6-2698-436B-AA41-4AB97D367D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A3E559-70F9-4FBE-B8A1-ED2AF82C1E17}"/>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260220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0ADA-FC6E-4304-982C-6F6728D7E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26F21-CDD0-4F06-AC17-933C3EB01C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4D0C49-F0C7-46F0-AB5D-D60BE3EC431C}"/>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5" name="Footer Placeholder 4">
            <a:extLst>
              <a:ext uri="{FF2B5EF4-FFF2-40B4-BE49-F238E27FC236}">
                <a16:creationId xmlns:a16="http://schemas.microsoft.com/office/drawing/2014/main" id="{0E9668B2-D52A-4140-9091-FFC7D62611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49B7D6-033F-46BB-8669-1DC2A7CFC870}"/>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272164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E606-F395-45FD-9D20-6917846D4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2ED88-EA37-4567-BCCA-546BD0498A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3B6661-9EDA-45F7-AC79-37232CFA33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348426-C293-471B-AA15-1951120E5A25}"/>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6" name="Footer Placeholder 5">
            <a:extLst>
              <a:ext uri="{FF2B5EF4-FFF2-40B4-BE49-F238E27FC236}">
                <a16:creationId xmlns:a16="http://schemas.microsoft.com/office/drawing/2014/main" id="{3C1DBBEE-785C-4B24-BAE4-1D2AC48F2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B87CFB-C819-4165-B2D3-2B1CA0F10068}"/>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372164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5CCC-24F6-4101-9455-A5B2B554AE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27DDB-C954-4BE0-A887-CC9DAE87C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21EA2E-8AB3-49D7-B29F-21689BA2B2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72640-757E-4777-BDB0-1D64A2E45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86A2AA-5380-4DCF-A62D-D21FC88B8B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E9FA01-8CEF-4046-90F1-FCBD658EA3DA}"/>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8" name="Footer Placeholder 7">
            <a:extLst>
              <a:ext uri="{FF2B5EF4-FFF2-40B4-BE49-F238E27FC236}">
                <a16:creationId xmlns:a16="http://schemas.microsoft.com/office/drawing/2014/main" id="{604A4EFF-F28A-42BF-80FA-EE482AF97E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B89FE70-64D1-4EC8-B0F1-0722286F0A3C}"/>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354907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4D9B-DEBE-4884-953C-FFDEBDE8C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E4635-BA99-4197-B0C6-7F07658DE508}"/>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4" name="Footer Placeholder 3">
            <a:extLst>
              <a:ext uri="{FF2B5EF4-FFF2-40B4-BE49-F238E27FC236}">
                <a16:creationId xmlns:a16="http://schemas.microsoft.com/office/drawing/2014/main" id="{20AD5CD3-8385-4CBB-9D7A-4D3D8AA467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53CC19-62E8-4AA1-89BE-8AA540C71EFF}"/>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89158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E52CF-1BD4-49E3-91A2-B18D038EBCA6}"/>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3" name="Footer Placeholder 2">
            <a:extLst>
              <a:ext uri="{FF2B5EF4-FFF2-40B4-BE49-F238E27FC236}">
                <a16:creationId xmlns:a16="http://schemas.microsoft.com/office/drawing/2014/main" id="{B9473E76-A7C8-468D-BE20-41CF238C2C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25F08F2-3DC2-4A59-940D-F6F1ED6CACEA}"/>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289576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2FF8-98E5-4501-BC56-B02FF5FBA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43E423-4BEB-4893-AC26-077FDC061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423C9C-246D-46B3-BED4-DF87214A9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BAD220-3A0F-400D-812B-033C90D47CF9}"/>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6" name="Footer Placeholder 5">
            <a:extLst>
              <a:ext uri="{FF2B5EF4-FFF2-40B4-BE49-F238E27FC236}">
                <a16:creationId xmlns:a16="http://schemas.microsoft.com/office/drawing/2014/main" id="{E7677FF2-1ED5-42B7-BF20-5455CC913B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FFEAA5-B3FB-4724-A617-9D9F59E0E18A}"/>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331279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5B14-0E28-4845-A768-52D536B9F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6F31CD-551D-4BD1-9B77-852319DCB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9DC5C3-BB13-4F3A-857A-E23FBA034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D03739-A12D-47D3-96CE-B75C21C9F07E}"/>
              </a:ext>
            </a:extLst>
          </p:cNvPr>
          <p:cNvSpPr>
            <a:spLocks noGrp="1"/>
          </p:cNvSpPr>
          <p:nvPr>
            <p:ph type="dt" sz="half" idx="10"/>
          </p:nvPr>
        </p:nvSpPr>
        <p:spPr/>
        <p:txBody>
          <a:bodyPr/>
          <a:lstStyle/>
          <a:p>
            <a:fld id="{7C30914E-8B5D-4A34-BFF2-92819A958375}" type="datetimeFigureOut">
              <a:rPr lang="en-US" smtClean="0"/>
              <a:t>2/7/2022</a:t>
            </a:fld>
            <a:endParaRPr lang="en-US" dirty="0"/>
          </a:p>
        </p:txBody>
      </p:sp>
      <p:sp>
        <p:nvSpPr>
          <p:cNvPr id="6" name="Footer Placeholder 5">
            <a:extLst>
              <a:ext uri="{FF2B5EF4-FFF2-40B4-BE49-F238E27FC236}">
                <a16:creationId xmlns:a16="http://schemas.microsoft.com/office/drawing/2014/main" id="{834912E5-2323-4D72-ACC6-BE68B2812A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EAE846-6EBC-4DD6-9F37-2AC6B27E32D3}"/>
              </a:ext>
            </a:extLst>
          </p:cNvPr>
          <p:cNvSpPr>
            <a:spLocks noGrp="1"/>
          </p:cNvSpPr>
          <p:nvPr>
            <p:ph type="sldNum" sz="quarter" idx="12"/>
          </p:nvPr>
        </p:nvSpPr>
        <p:spPr/>
        <p:txBody>
          <a:bodyPr/>
          <a:lstStyle/>
          <a:p>
            <a:fld id="{A99801F9-CF24-427B-8C3B-B9B30578F34A}" type="slidenum">
              <a:rPr lang="en-US" smtClean="0"/>
              <a:t>‹#›</a:t>
            </a:fld>
            <a:endParaRPr lang="en-US" dirty="0"/>
          </a:p>
        </p:txBody>
      </p:sp>
    </p:spTree>
    <p:extLst>
      <p:ext uri="{BB962C8B-B14F-4D97-AF65-F5344CB8AC3E}">
        <p14:creationId xmlns:p14="http://schemas.microsoft.com/office/powerpoint/2010/main" val="320416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F2E42-FBFD-428D-A482-9C9020548C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C5DD4A-4B21-4599-828C-40870F819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36F19-4238-420F-8540-CCB3D5739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0914E-8B5D-4A34-BFF2-92819A958375}" type="datetimeFigureOut">
              <a:rPr lang="en-US" smtClean="0"/>
              <a:t>2/7/2022</a:t>
            </a:fld>
            <a:endParaRPr lang="en-US" dirty="0"/>
          </a:p>
        </p:txBody>
      </p:sp>
      <p:sp>
        <p:nvSpPr>
          <p:cNvPr id="5" name="Footer Placeholder 4">
            <a:extLst>
              <a:ext uri="{FF2B5EF4-FFF2-40B4-BE49-F238E27FC236}">
                <a16:creationId xmlns:a16="http://schemas.microsoft.com/office/drawing/2014/main" id="{012FE0A7-2CE5-46C4-9681-D66379B61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C78234-4D35-4B41-8085-5871C4E73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801F9-CF24-427B-8C3B-B9B30578F34A}" type="slidenum">
              <a:rPr lang="en-US" smtClean="0"/>
              <a:t>‹#›</a:t>
            </a:fld>
            <a:endParaRPr lang="en-US" dirty="0"/>
          </a:p>
        </p:txBody>
      </p:sp>
    </p:spTree>
    <p:extLst>
      <p:ext uri="{BB962C8B-B14F-4D97-AF65-F5344CB8AC3E}">
        <p14:creationId xmlns:p14="http://schemas.microsoft.com/office/powerpoint/2010/main" val="151259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christou@cd.moi.gov.cy" TargetMode="External"/><Relationship Id="rId2" Type="http://schemas.openxmlformats.org/officeDocument/2006/relationships/hyperlink" Target="mailto:info@besafenet.net"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facebook.com/BeSafeNet" TargetMode="External"/><Relationship Id="rId4" Type="http://schemas.openxmlformats.org/officeDocument/2006/relationships/hyperlink" Target="mailto:mmala@cd.moi.gov.c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4072-1B59-4DEF-BD99-ECB59547088A}"/>
              </a:ext>
            </a:extLst>
          </p:cNvPr>
          <p:cNvSpPr>
            <a:spLocks noGrp="1"/>
          </p:cNvSpPr>
          <p:nvPr>
            <p:ph type="ctrTitle"/>
          </p:nvPr>
        </p:nvSpPr>
        <p:spPr>
          <a:xfrm>
            <a:off x="1524000" y="284198"/>
            <a:ext cx="9144000" cy="3807311"/>
          </a:xfrm>
        </p:spPr>
        <p:txBody>
          <a:bodyPr>
            <a:noAutofit/>
          </a:bodyPr>
          <a:lstStyle/>
          <a:p>
            <a:r>
              <a:rPr lang="en-US" sz="4400" b="1" dirty="0">
                <a:solidFill>
                  <a:schemeClr val="accent1">
                    <a:lumMod val="50000"/>
                  </a:schemeClr>
                </a:solidFill>
              </a:rPr>
              <a:t>European Center for Disaster Awareness </a:t>
            </a:r>
            <a:br>
              <a:rPr lang="en-US" sz="4400" b="1" dirty="0">
                <a:solidFill>
                  <a:schemeClr val="accent1">
                    <a:lumMod val="50000"/>
                  </a:schemeClr>
                </a:solidFill>
              </a:rPr>
            </a:br>
            <a:br>
              <a:rPr lang="en-US" sz="4400" b="1" dirty="0">
                <a:solidFill>
                  <a:schemeClr val="accent1">
                    <a:lumMod val="50000"/>
                  </a:schemeClr>
                </a:solidFill>
              </a:rPr>
            </a:br>
            <a:r>
              <a:rPr lang="en-US" sz="5400" b="1" dirty="0">
                <a:solidFill>
                  <a:schemeClr val="accent1">
                    <a:lumMod val="50000"/>
                  </a:schemeClr>
                </a:solidFill>
                <a:effectLst>
                  <a:outerShdw blurRad="38100" dist="38100" dir="2700000" algn="tl">
                    <a:srgbClr val="000000">
                      <a:alpha val="43137"/>
                    </a:srgbClr>
                  </a:outerShdw>
                </a:effectLst>
              </a:rPr>
              <a:t>“BeSafeNet“</a:t>
            </a:r>
            <a:br>
              <a:rPr lang="en-US" sz="5400" b="1" dirty="0">
                <a:solidFill>
                  <a:schemeClr val="accent1">
                    <a:lumMod val="50000"/>
                  </a:schemeClr>
                </a:solidFill>
                <a:effectLst>
                  <a:outerShdw blurRad="38100" dist="38100" dir="2700000" algn="tl">
                    <a:srgbClr val="000000">
                      <a:alpha val="43137"/>
                    </a:srgbClr>
                  </a:outerShdw>
                </a:effectLst>
              </a:rPr>
            </a:br>
            <a:endParaRPr lang="en-US" sz="5400" b="1" dirty="0">
              <a:solidFill>
                <a:schemeClr val="accent1">
                  <a:lumMod val="50000"/>
                </a:schemeClr>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2E274B8-87DE-4F41-BBE1-03CAD4479EC0}"/>
              </a:ext>
            </a:extLst>
          </p:cNvPr>
          <p:cNvSpPr>
            <a:spLocks noGrp="1"/>
          </p:cNvSpPr>
          <p:nvPr>
            <p:ph type="subTitle" idx="1"/>
          </p:nvPr>
        </p:nvSpPr>
        <p:spPr>
          <a:xfrm>
            <a:off x="1524000" y="3884102"/>
            <a:ext cx="9144000" cy="2400065"/>
          </a:xfrm>
        </p:spPr>
        <p:txBody>
          <a:bodyPr>
            <a:noAutofit/>
          </a:bodyPr>
          <a:lstStyle/>
          <a:p>
            <a:r>
              <a:rPr lang="en-US" b="1" dirty="0">
                <a:solidFill>
                  <a:schemeClr val="accent1">
                    <a:lumMod val="50000"/>
                  </a:schemeClr>
                </a:solidFill>
              </a:rPr>
              <a:t>Demetris Christou</a:t>
            </a:r>
          </a:p>
          <a:p>
            <a:r>
              <a:rPr lang="en-US" b="1" dirty="0">
                <a:solidFill>
                  <a:schemeClr val="accent1">
                    <a:lumMod val="50000"/>
                  </a:schemeClr>
                </a:solidFill>
              </a:rPr>
              <a:t>Cyprus Ministry of Interior</a:t>
            </a:r>
          </a:p>
          <a:p>
            <a:endParaRPr lang="en-US" sz="1100" b="1" dirty="0">
              <a:solidFill>
                <a:schemeClr val="accent1">
                  <a:lumMod val="50000"/>
                </a:schemeClr>
              </a:solidFill>
            </a:endParaRPr>
          </a:p>
          <a:p>
            <a:r>
              <a:rPr lang="en-US" b="1" dirty="0">
                <a:solidFill>
                  <a:schemeClr val="accent1">
                    <a:lumMod val="50000"/>
                  </a:schemeClr>
                </a:solidFill>
              </a:rPr>
              <a:t>February 2022</a:t>
            </a:r>
          </a:p>
        </p:txBody>
      </p:sp>
    </p:spTree>
    <p:extLst>
      <p:ext uri="{BB962C8B-B14F-4D97-AF65-F5344CB8AC3E}">
        <p14:creationId xmlns:p14="http://schemas.microsoft.com/office/powerpoint/2010/main" val="239281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4BC4581-5438-4ABF-99A0-F90DF890C717}"/>
              </a:ext>
            </a:extLst>
          </p:cNvPr>
          <p:cNvSpPr>
            <a:spLocks noGrp="1"/>
          </p:cNvSpPr>
          <p:nvPr>
            <p:ph idx="1"/>
          </p:nvPr>
        </p:nvSpPr>
        <p:spPr>
          <a:xfrm>
            <a:off x="838200" y="1740372"/>
            <a:ext cx="10515600" cy="4221889"/>
          </a:xfrm>
        </p:spPr>
        <p:txBody>
          <a:bodyPr>
            <a:normAutofit fontScale="92500" lnSpcReduction="10000"/>
          </a:bodyPr>
          <a:lstStyle/>
          <a:p>
            <a:pPr algn="just"/>
            <a:r>
              <a:rPr lang="en-US" dirty="0">
                <a:solidFill>
                  <a:schemeClr val="accent1">
                    <a:lumMod val="50000"/>
                  </a:schemeClr>
                </a:solidFill>
              </a:rPr>
              <a:t>In cooperation with European Center for Disaster Medicine, CEMEC, a topic on Pandemics is now live on our website.</a:t>
            </a:r>
          </a:p>
          <a:p>
            <a:pPr algn="just"/>
            <a:r>
              <a:rPr lang="en-US" dirty="0">
                <a:solidFill>
                  <a:schemeClr val="accent1">
                    <a:lumMod val="50000"/>
                  </a:schemeClr>
                </a:solidFill>
              </a:rPr>
              <a:t>In cooperation with </a:t>
            </a:r>
            <a:r>
              <a:rPr lang="en-GB" dirty="0">
                <a:solidFill>
                  <a:schemeClr val="accent1">
                    <a:lumMod val="50000"/>
                  </a:schemeClr>
                </a:solidFill>
              </a:rPr>
              <a:t>European Centre on Prevention and Forecasting of Earthquakes</a:t>
            </a:r>
            <a:r>
              <a:rPr lang="el-GR" dirty="0">
                <a:solidFill>
                  <a:schemeClr val="accent1">
                    <a:lumMod val="50000"/>
                  </a:schemeClr>
                </a:solidFill>
              </a:rPr>
              <a:t> </a:t>
            </a:r>
            <a:r>
              <a:rPr lang="en-US" dirty="0">
                <a:solidFill>
                  <a:schemeClr val="accent1">
                    <a:lumMod val="50000"/>
                  </a:schemeClr>
                </a:solidFill>
              </a:rPr>
              <a:t>a topic on Cultural Heritage is almost finished.</a:t>
            </a:r>
          </a:p>
          <a:p>
            <a:pPr algn="just"/>
            <a:r>
              <a:rPr lang="en-US" dirty="0">
                <a:solidFill>
                  <a:schemeClr val="accent1">
                    <a:lumMod val="50000"/>
                  </a:schemeClr>
                </a:solidFill>
              </a:rPr>
              <a:t>Continuous update of our Facebook page.</a:t>
            </a:r>
          </a:p>
          <a:p>
            <a:pPr algn="just"/>
            <a:r>
              <a:rPr lang="en-GB" dirty="0">
                <a:solidFill>
                  <a:schemeClr val="accent1">
                    <a:lumMod val="50000"/>
                  </a:schemeClr>
                </a:solidFill>
              </a:rPr>
              <a:t>In cooperation with our new IT partner in BeSafeNet, the new website and the competition page are finally ready.</a:t>
            </a:r>
          </a:p>
          <a:p>
            <a:pPr algn="just"/>
            <a:r>
              <a:rPr lang="en-US" dirty="0">
                <a:solidFill>
                  <a:schemeClr val="accent1">
                    <a:lumMod val="50000"/>
                  </a:schemeClr>
                </a:solidFill>
              </a:rPr>
              <a:t>Preparation and Dissemination for Olympiad 2022. </a:t>
            </a:r>
          </a:p>
          <a:p>
            <a:pPr algn="just"/>
            <a:r>
              <a:rPr lang="en-US" dirty="0">
                <a:solidFill>
                  <a:schemeClr val="accent1">
                    <a:lumMod val="50000"/>
                  </a:schemeClr>
                </a:solidFill>
              </a:rPr>
              <a:t>A promotional poster and banners for Olympiad was created and is ready for dissemination. </a:t>
            </a:r>
          </a:p>
          <a:p>
            <a:pPr algn="just"/>
            <a:endParaRPr lang="en-US" dirty="0">
              <a:solidFill>
                <a:schemeClr val="accent1">
                  <a:lumMod val="50000"/>
                </a:schemeClr>
              </a:solidFill>
            </a:endParaRPr>
          </a:p>
          <a:p>
            <a:pPr marL="0" indent="0" algn="just">
              <a:buNone/>
            </a:pPr>
            <a:endParaRPr lang="en-US" dirty="0">
              <a:solidFill>
                <a:schemeClr val="accent1">
                  <a:lumMod val="50000"/>
                </a:schemeClr>
              </a:solidFill>
            </a:endParaRPr>
          </a:p>
        </p:txBody>
      </p:sp>
    </p:spTree>
    <p:extLst>
      <p:ext uri="{BB962C8B-B14F-4D97-AF65-F5344CB8AC3E}">
        <p14:creationId xmlns:p14="http://schemas.microsoft.com/office/powerpoint/2010/main" val="306101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38200" y="493309"/>
            <a:ext cx="10515600" cy="2014181"/>
          </a:xfrm>
        </p:spPr>
        <p:txBody>
          <a:bodyPr/>
          <a:lstStyle/>
          <a:p>
            <a:r>
              <a:rPr lang="en-US" b="1" dirty="0">
                <a:solidFill>
                  <a:schemeClr val="accent1">
                    <a:lumMod val="50000"/>
                  </a:schemeClr>
                </a:solidFill>
              </a:rPr>
              <a:t>What’s next?</a:t>
            </a:r>
            <a:br>
              <a:rPr lang="en-US" b="1" dirty="0">
                <a:solidFill>
                  <a:schemeClr val="accent1">
                    <a:lumMod val="50000"/>
                  </a:schemeClr>
                </a:solidFill>
              </a:rPr>
            </a:br>
            <a:r>
              <a:rPr lang="en-US" sz="3200" b="1" dirty="0">
                <a:solidFill>
                  <a:schemeClr val="accent1">
                    <a:lumMod val="50000"/>
                  </a:schemeClr>
                </a:solidFill>
              </a:rPr>
              <a:t>Project Proposals 2022-2023</a:t>
            </a:r>
          </a:p>
        </p:txBody>
      </p:sp>
      <p:sp>
        <p:nvSpPr>
          <p:cNvPr id="3" name="Content Placeholder 2">
            <a:extLst>
              <a:ext uri="{FF2B5EF4-FFF2-40B4-BE49-F238E27FC236}">
                <a16:creationId xmlns:a16="http://schemas.microsoft.com/office/drawing/2014/main" id="{857B98E2-931C-4211-AF42-43A2DD98A28B}"/>
              </a:ext>
            </a:extLst>
          </p:cNvPr>
          <p:cNvSpPr>
            <a:spLocks noGrp="1"/>
          </p:cNvSpPr>
          <p:nvPr>
            <p:ph idx="1"/>
          </p:nvPr>
        </p:nvSpPr>
        <p:spPr>
          <a:xfrm>
            <a:off x="838200" y="2389247"/>
            <a:ext cx="10591800" cy="4226865"/>
          </a:xfrm>
        </p:spPr>
        <p:txBody>
          <a:bodyPr>
            <a:normAutofit fontScale="92500"/>
          </a:bodyPr>
          <a:lstStyle/>
          <a:p>
            <a:pPr marL="0" indent="0">
              <a:buNone/>
            </a:pPr>
            <a:r>
              <a:rPr lang="en-US" b="1" dirty="0">
                <a:solidFill>
                  <a:schemeClr val="accent1">
                    <a:lumMod val="50000"/>
                  </a:schemeClr>
                </a:solidFill>
              </a:rPr>
              <a:t>Q1–Q2</a:t>
            </a:r>
          </a:p>
          <a:p>
            <a:r>
              <a:rPr lang="en-US" dirty="0">
                <a:solidFill>
                  <a:schemeClr val="accent1">
                    <a:lumMod val="50000"/>
                  </a:schemeClr>
                </a:solidFill>
              </a:rPr>
              <a:t>Foster in Promoting the Olympiad competition among the participating Countries in order to engage as many participating teams as possible.</a:t>
            </a:r>
          </a:p>
          <a:p>
            <a:r>
              <a:rPr lang="en-US" dirty="0">
                <a:solidFill>
                  <a:schemeClr val="accent1">
                    <a:lumMod val="50000"/>
                  </a:schemeClr>
                </a:solidFill>
              </a:rPr>
              <a:t>Launch the Olympiad 2022 competition on the </a:t>
            </a:r>
            <a:r>
              <a:rPr lang="en-US" b="1" dirty="0">
                <a:solidFill>
                  <a:schemeClr val="accent1">
                    <a:lumMod val="50000"/>
                  </a:schemeClr>
                </a:solidFill>
              </a:rPr>
              <a:t>18</a:t>
            </a:r>
            <a:r>
              <a:rPr lang="en-US" b="1" baseline="30000" dirty="0">
                <a:solidFill>
                  <a:schemeClr val="accent1">
                    <a:lumMod val="50000"/>
                  </a:schemeClr>
                </a:solidFill>
              </a:rPr>
              <a:t>th</a:t>
            </a:r>
            <a:r>
              <a:rPr lang="en-US" b="1" dirty="0">
                <a:solidFill>
                  <a:schemeClr val="accent1">
                    <a:lumMod val="50000"/>
                  </a:schemeClr>
                </a:solidFill>
              </a:rPr>
              <a:t> of February 2022</a:t>
            </a:r>
            <a:r>
              <a:rPr lang="en-US" dirty="0">
                <a:solidFill>
                  <a:schemeClr val="accent1">
                    <a:lumMod val="50000"/>
                  </a:schemeClr>
                </a:solidFill>
              </a:rPr>
              <a:t>.</a:t>
            </a:r>
          </a:p>
          <a:p>
            <a:r>
              <a:rPr lang="en-US" dirty="0">
                <a:solidFill>
                  <a:schemeClr val="accent1">
                    <a:lumMod val="50000"/>
                  </a:schemeClr>
                </a:solidFill>
              </a:rPr>
              <a:t>Evaluate the tests and essays.</a:t>
            </a:r>
          </a:p>
          <a:p>
            <a:r>
              <a:rPr lang="en-US" dirty="0">
                <a:solidFill>
                  <a:schemeClr val="accent1">
                    <a:lumMod val="50000"/>
                  </a:schemeClr>
                </a:solidFill>
              </a:rPr>
              <a:t>Organize an Award Ceremony.</a:t>
            </a:r>
          </a:p>
          <a:p>
            <a:r>
              <a:rPr lang="en-US" dirty="0">
                <a:solidFill>
                  <a:schemeClr val="accent1">
                    <a:lumMod val="50000"/>
                  </a:schemeClr>
                </a:solidFill>
              </a:rPr>
              <a:t>Translate new topics.</a:t>
            </a:r>
          </a:p>
          <a:p>
            <a:r>
              <a:rPr lang="en-US" dirty="0">
                <a:solidFill>
                  <a:schemeClr val="accent1">
                    <a:lumMod val="50000"/>
                  </a:schemeClr>
                </a:solidFill>
              </a:rPr>
              <a:t>Prepare a guide on how to add new hazards and MCQs to the competition will be prepared.</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72446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B98E2-931C-4211-AF42-43A2DD98A28B}"/>
              </a:ext>
            </a:extLst>
          </p:cNvPr>
          <p:cNvSpPr>
            <a:spLocks noGrp="1"/>
          </p:cNvSpPr>
          <p:nvPr>
            <p:ph idx="1"/>
          </p:nvPr>
        </p:nvSpPr>
        <p:spPr>
          <a:xfrm>
            <a:off x="838200" y="2486993"/>
            <a:ext cx="10235268" cy="4226865"/>
          </a:xfrm>
        </p:spPr>
        <p:txBody>
          <a:bodyPr>
            <a:normAutofit/>
          </a:bodyPr>
          <a:lstStyle/>
          <a:p>
            <a:pPr marL="0" indent="0">
              <a:buNone/>
            </a:pPr>
            <a:r>
              <a:rPr lang="en-US" b="1" dirty="0">
                <a:solidFill>
                  <a:schemeClr val="accent1">
                    <a:lumMod val="50000"/>
                  </a:schemeClr>
                </a:solidFill>
              </a:rPr>
              <a:t>Q3–Q4</a:t>
            </a:r>
            <a:endParaRPr lang="en-US" dirty="0">
              <a:solidFill>
                <a:schemeClr val="accent1">
                  <a:lumMod val="50000"/>
                </a:schemeClr>
              </a:solidFill>
            </a:endParaRPr>
          </a:p>
          <a:p>
            <a:r>
              <a:rPr lang="en-US" dirty="0">
                <a:solidFill>
                  <a:schemeClr val="accent1">
                    <a:lumMod val="50000"/>
                  </a:schemeClr>
                </a:solidFill>
              </a:rPr>
              <a:t>Finalize and upload topic on Cultural Heritage.</a:t>
            </a:r>
          </a:p>
          <a:p>
            <a:r>
              <a:rPr lang="en-US" dirty="0">
                <a:solidFill>
                  <a:schemeClr val="accent1">
                    <a:lumMod val="50000"/>
                  </a:schemeClr>
                </a:solidFill>
              </a:rPr>
              <a:t>Enrich the content of the website.</a:t>
            </a:r>
          </a:p>
          <a:p>
            <a:r>
              <a:rPr lang="en-US" dirty="0">
                <a:solidFill>
                  <a:schemeClr val="accent1">
                    <a:lumMod val="50000"/>
                  </a:schemeClr>
                </a:solidFill>
              </a:rPr>
              <a:t>Seek for cooperation in presenting a topic on Climate Change.</a:t>
            </a:r>
          </a:p>
          <a:p>
            <a:r>
              <a:rPr lang="en-US" dirty="0">
                <a:solidFill>
                  <a:schemeClr val="accent1">
                    <a:lumMod val="50000"/>
                  </a:schemeClr>
                </a:solidFill>
              </a:rPr>
              <a:t>Update the content with new hazards.</a:t>
            </a:r>
          </a:p>
          <a:p>
            <a:r>
              <a:rPr lang="en-US" dirty="0">
                <a:solidFill>
                  <a:schemeClr val="accent1">
                    <a:lumMod val="50000"/>
                  </a:schemeClr>
                </a:solidFill>
              </a:rPr>
              <a:t>Start preparations on the new Olympiad.</a:t>
            </a:r>
          </a:p>
          <a:p>
            <a:r>
              <a:rPr lang="en-US" dirty="0">
                <a:solidFill>
                  <a:schemeClr val="accent1">
                    <a:lumMod val="50000"/>
                  </a:schemeClr>
                </a:solidFill>
              </a:rPr>
              <a:t>Launch Olympiad 2023 registration.</a:t>
            </a:r>
          </a:p>
          <a:p>
            <a:endParaRPr lang="en-US" dirty="0">
              <a:solidFill>
                <a:schemeClr val="accent1">
                  <a:lumMod val="50000"/>
                </a:schemeClr>
              </a:solidFill>
            </a:endParaRPr>
          </a:p>
          <a:p>
            <a:endParaRPr lang="en-US" dirty="0"/>
          </a:p>
        </p:txBody>
      </p:sp>
      <p:sp>
        <p:nvSpPr>
          <p:cNvPr id="8" name="Title 1">
            <a:extLst>
              <a:ext uri="{FF2B5EF4-FFF2-40B4-BE49-F238E27FC236}">
                <a16:creationId xmlns:a16="http://schemas.microsoft.com/office/drawing/2014/main" id="{29E71DB8-247A-44CA-9E42-2D620AE3BD36}"/>
              </a:ext>
            </a:extLst>
          </p:cNvPr>
          <p:cNvSpPr txBox="1">
            <a:spLocks/>
          </p:cNvSpPr>
          <p:nvPr/>
        </p:nvSpPr>
        <p:spPr>
          <a:xfrm>
            <a:off x="838200" y="655683"/>
            <a:ext cx="10515600" cy="2014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What’s next? (2)</a:t>
            </a:r>
            <a:br>
              <a:rPr lang="en-US" b="1" dirty="0">
                <a:solidFill>
                  <a:schemeClr val="accent1">
                    <a:lumMod val="50000"/>
                  </a:schemeClr>
                </a:solidFill>
              </a:rPr>
            </a:br>
            <a:r>
              <a:rPr lang="en-US" sz="3200" b="1" dirty="0">
                <a:solidFill>
                  <a:schemeClr val="accent1">
                    <a:lumMod val="50000"/>
                  </a:schemeClr>
                </a:solidFill>
              </a:rPr>
              <a:t>Project Proposals 2022-2023</a:t>
            </a:r>
          </a:p>
        </p:txBody>
      </p:sp>
    </p:spTree>
    <p:extLst>
      <p:ext uri="{BB962C8B-B14F-4D97-AF65-F5344CB8AC3E}">
        <p14:creationId xmlns:p14="http://schemas.microsoft.com/office/powerpoint/2010/main" val="229541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38200" y="499348"/>
            <a:ext cx="10515600" cy="2014181"/>
          </a:xfrm>
        </p:spPr>
        <p:txBody>
          <a:bodyPr/>
          <a:lstStyle/>
          <a:p>
            <a:r>
              <a:rPr lang="en-US" b="1" dirty="0">
                <a:solidFill>
                  <a:schemeClr val="accent1">
                    <a:lumMod val="50000"/>
                  </a:schemeClr>
                </a:solidFill>
              </a:rPr>
              <a:t>The Olympiad competition</a:t>
            </a:r>
            <a:br>
              <a:rPr lang="en-US" b="1" dirty="0">
                <a:solidFill>
                  <a:schemeClr val="accent1">
                    <a:lumMod val="50000"/>
                  </a:schemeClr>
                </a:solidFill>
              </a:rPr>
            </a:br>
            <a:r>
              <a:rPr lang="en-US" sz="3200" b="1" dirty="0">
                <a:solidFill>
                  <a:schemeClr val="accent1">
                    <a:lumMod val="50000"/>
                  </a:schemeClr>
                </a:solidFill>
              </a:rPr>
              <a:t>“Better knowledge against disasters”</a:t>
            </a:r>
          </a:p>
        </p:txBody>
      </p:sp>
      <p:sp>
        <p:nvSpPr>
          <p:cNvPr id="3" name="Content Placeholder 2">
            <a:extLst>
              <a:ext uri="{FF2B5EF4-FFF2-40B4-BE49-F238E27FC236}">
                <a16:creationId xmlns:a16="http://schemas.microsoft.com/office/drawing/2014/main" id="{857B98E2-931C-4211-AF42-43A2DD98A28B}"/>
              </a:ext>
            </a:extLst>
          </p:cNvPr>
          <p:cNvSpPr>
            <a:spLocks noGrp="1"/>
          </p:cNvSpPr>
          <p:nvPr>
            <p:ph idx="1"/>
          </p:nvPr>
        </p:nvSpPr>
        <p:spPr>
          <a:xfrm>
            <a:off x="838200" y="2243712"/>
            <a:ext cx="10319158" cy="4226865"/>
          </a:xfrm>
        </p:spPr>
        <p:txBody>
          <a:bodyPr>
            <a:normAutofit/>
          </a:bodyPr>
          <a:lstStyle/>
          <a:p>
            <a:pPr lvl="1"/>
            <a:r>
              <a:rPr lang="en-US" dirty="0">
                <a:solidFill>
                  <a:schemeClr val="accent1">
                    <a:lumMod val="50000"/>
                  </a:schemeClr>
                </a:solidFill>
              </a:rPr>
              <a:t>Is  between school classes open to students up to secondary school. </a:t>
            </a:r>
          </a:p>
          <a:p>
            <a:pPr lvl="1"/>
            <a:r>
              <a:rPr lang="en-US" dirty="0">
                <a:solidFill>
                  <a:schemeClr val="accent1">
                    <a:lumMod val="50000"/>
                  </a:schemeClr>
                </a:solidFill>
              </a:rPr>
              <a:t>Its purpose is to enchase more and more children to enrich their knowledge against disasters.</a:t>
            </a:r>
          </a:p>
          <a:p>
            <a:pPr lvl="1"/>
            <a:r>
              <a:rPr lang="en-US" dirty="0">
                <a:solidFill>
                  <a:schemeClr val="accent1">
                    <a:lumMod val="50000"/>
                  </a:schemeClr>
                </a:solidFill>
              </a:rPr>
              <a:t>The competition is conducted in English Language.</a:t>
            </a:r>
          </a:p>
          <a:p>
            <a:pPr lvl="1"/>
            <a:r>
              <a:rPr lang="en-US" dirty="0">
                <a:solidFill>
                  <a:schemeClr val="accent1">
                    <a:lumMod val="50000"/>
                  </a:schemeClr>
                </a:solidFill>
              </a:rPr>
              <a:t>Olympiad 2022 will be on the 18</a:t>
            </a:r>
            <a:r>
              <a:rPr lang="en-US" baseline="30000" dirty="0">
                <a:solidFill>
                  <a:schemeClr val="accent1">
                    <a:lumMod val="50000"/>
                  </a:schemeClr>
                </a:solidFill>
              </a:rPr>
              <a:t>th</a:t>
            </a:r>
            <a:r>
              <a:rPr lang="en-US" dirty="0">
                <a:solidFill>
                  <a:schemeClr val="accent1">
                    <a:lumMod val="50000"/>
                  </a:schemeClr>
                </a:solidFill>
              </a:rPr>
              <a:t> of February 2022.</a:t>
            </a:r>
          </a:p>
          <a:p>
            <a:pPr lvl="1"/>
            <a:r>
              <a:rPr lang="en-US" dirty="0">
                <a:solidFill>
                  <a:schemeClr val="accent1">
                    <a:lumMod val="50000"/>
                  </a:schemeClr>
                </a:solidFill>
              </a:rPr>
              <a:t>The registration of participants is open until the 18</a:t>
            </a:r>
            <a:r>
              <a:rPr lang="en-US" baseline="30000" dirty="0">
                <a:solidFill>
                  <a:schemeClr val="accent1">
                    <a:lumMod val="50000"/>
                  </a:schemeClr>
                </a:solidFill>
              </a:rPr>
              <a:t>th</a:t>
            </a:r>
            <a:r>
              <a:rPr lang="en-US" dirty="0">
                <a:solidFill>
                  <a:schemeClr val="accent1">
                    <a:lumMod val="50000"/>
                  </a:schemeClr>
                </a:solidFill>
              </a:rPr>
              <a:t> of February 2022.</a:t>
            </a:r>
          </a:p>
          <a:p>
            <a:pPr lvl="1"/>
            <a:r>
              <a:rPr lang="en-US" dirty="0">
                <a:solidFill>
                  <a:schemeClr val="accent1">
                    <a:lumMod val="50000"/>
                  </a:schemeClr>
                </a:solidFill>
              </a:rPr>
              <a:t>Participants must be organized in teams of maximum four students and should be endorsed by a teacher.</a:t>
            </a:r>
          </a:p>
          <a:p>
            <a:pPr lvl="1"/>
            <a:r>
              <a:rPr lang="en-US" dirty="0">
                <a:solidFill>
                  <a:schemeClr val="accent1">
                    <a:lumMod val="50000"/>
                  </a:schemeClr>
                </a:solidFill>
              </a:rPr>
              <a:t>The schools of the three best teams and their team members will be awarded. </a:t>
            </a:r>
          </a:p>
        </p:txBody>
      </p:sp>
      <p:pic>
        <p:nvPicPr>
          <p:cNvPr id="7" name="Picture 6">
            <a:extLst>
              <a:ext uri="{FF2B5EF4-FFF2-40B4-BE49-F238E27FC236}">
                <a16:creationId xmlns:a16="http://schemas.microsoft.com/office/drawing/2014/main" id="{31E569C1-6615-4999-A3BC-69CFC179AC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36204" y="874342"/>
            <a:ext cx="3199700" cy="1119895"/>
          </a:xfrm>
          <a:prstGeom prst="rect">
            <a:avLst/>
          </a:prstGeom>
        </p:spPr>
      </p:pic>
    </p:spTree>
    <p:extLst>
      <p:ext uri="{BB962C8B-B14F-4D97-AF65-F5344CB8AC3E}">
        <p14:creationId xmlns:p14="http://schemas.microsoft.com/office/powerpoint/2010/main" val="269805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F30063-08FA-446A-A69F-D9472E397E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190" y="9525"/>
            <a:ext cx="12162668" cy="6848475"/>
          </a:xfrm>
          <a:prstGeom prst="rect">
            <a:avLst/>
          </a:prstGeom>
        </p:spPr>
      </p:pic>
      <p:pic>
        <p:nvPicPr>
          <p:cNvPr id="11" name="Picture 10">
            <a:extLst>
              <a:ext uri="{FF2B5EF4-FFF2-40B4-BE49-F238E27FC236}">
                <a16:creationId xmlns:a16="http://schemas.microsoft.com/office/drawing/2014/main" id="{BC1E97FC-2550-413C-BA23-076B80F64E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4136" y="-4763"/>
            <a:ext cx="4686165" cy="6858000"/>
          </a:xfrm>
          <a:prstGeom prst="rect">
            <a:avLst/>
          </a:prstGeom>
        </p:spPr>
      </p:pic>
    </p:spTree>
    <p:extLst>
      <p:ext uri="{BB962C8B-B14F-4D97-AF65-F5344CB8AC3E}">
        <p14:creationId xmlns:p14="http://schemas.microsoft.com/office/powerpoint/2010/main" val="22706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38200" y="365124"/>
            <a:ext cx="10515600" cy="2014181"/>
          </a:xfrm>
        </p:spPr>
        <p:txBody>
          <a:bodyPr/>
          <a:lstStyle/>
          <a:p>
            <a:r>
              <a:rPr lang="en-US" b="1" dirty="0">
                <a:solidFill>
                  <a:schemeClr val="accent1">
                    <a:lumMod val="50000"/>
                  </a:schemeClr>
                </a:solidFill>
              </a:rPr>
              <a:t>You can contact us at:</a:t>
            </a:r>
          </a:p>
        </p:txBody>
      </p:sp>
      <p:sp>
        <p:nvSpPr>
          <p:cNvPr id="3" name="Content Placeholder 2">
            <a:extLst>
              <a:ext uri="{FF2B5EF4-FFF2-40B4-BE49-F238E27FC236}">
                <a16:creationId xmlns:a16="http://schemas.microsoft.com/office/drawing/2014/main" id="{857B98E2-931C-4211-AF42-43A2DD98A28B}"/>
              </a:ext>
            </a:extLst>
          </p:cNvPr>
          <p:cNvSpPr>
            <a:spLocks noGrp="1"/>
          </p:cNvSpPr>
          <p:nvPr>
            <p:ph idx="1"/>
          </p:nvPr>
        </p:nvSpPr>
        <p:spPr>
          <a:xfrm>
            <a:off x="838200" y="1950097"/>
            <a:ext cx="10515600" cy="4226865"/>
          </a:xfrm>
        </p:spPr>
        <p:txBody>
          <a:bodyPr>
            <a:normAutofit fontScale="62500" lnSpcReduction="20000"/>
          </a:bodyPr>
          <a:lstStyle/>
          <a:p>
            <a:pPr lvl="1">
              <a:lnSpc>
                <a:spcPct val="150000"/>
              </a:lnSpc>
              <a:buFont typeface="Wingdings" panose="05000000000000000000" pitchFamily="2" charset="2"/>
              <a:buChar char="q"/>
            </a:pPr>
            <a:r>
              <a:rPr lang="en-US" dirty="0">
                <a:solidFill>
                  <a:schemeClr val="accent1">
                    <a:lumMod val="50000"/>
                  </a:schemeClr>
                </a:solidFill>
              </a:rPr>
              <a:t>BeSafeNet:</a:t>
            </a:r>
          </a:p>
          <a:p>
            <a:pPr marL="457200" lvl="1" indent="0">
              <a:lnSpc>
                <a:spcPct val="150000"/>
              </a:lnSpc>
              <a:buNone/>
            </a:pPr>
            <a:r>
              <a:rPr lang="en-US" dirty="0">
                <a:solidFill>
                  <a:schemeClr val="accent1">
                    <a:lumMod val="50000"/>
                  </a:schemeClr>
                </a:solidFill>
              </a:rPr>
              <a:t>	</a:t>
            </a:r>
            <a:r>
              <a:rPr lang="en-US" dirty="0">
                <a:solidFill>
                  <a:schemeClr val="accent1">
                    <a:lumMod val="50000"/>
                  </a:schemeClr>
                </a:solidFill>
                <a:hlinkClick r:id="rId2"/>
              </a:rPr>
              <a:t>info@besafenet.net</a:t>
            </a:r>
            <a:r>
              <a:rPr lang="en-US" dirty="0">
                <a:solidFill>
                  <a:schemeClr val="accent1">
                    <a:lumMod val="50000"/>
                  </a:schemeClr>
                </a:solidFill>
              </a:rPr>
              <a:t> </a:t>
            </a:r>
          </a:p>
          <a:p>
            <a:pPr marL="457200" lvl="1" indent="0">
              <a:lnSpc>
                <a:spcPct val="150000"/>
              </a:lnSpc>
              <a:buNone/>
            </a:pPr>
            <a:endParaRPr lang="en-US" dirty="0">
              <a:solidFill>
                <a:schemeClr val="accent1">
                  <a:lumMod val="50000"/>
                </a:schemeClr>
              </a:solidFill>
            </a:endParaRPr>
          </a:p>
          <a:p>
            <a:pPr lvl="1">
              <a:lnSpc>
                <a:spcPct val="150000"/>
              </a:lnSpc>
              <a:buFont typeface="Wingdings" panose="05000000000000000000" pitchFamily="2" charset="2"/>
              <a:buChar char="q"/>
            </a:pPr>
            <a:r>
              <a:rPr lang="en-US" dirty="0">
                <a:solidFill>
                  <a:schemeClr val="accent1">
                    <a:lumMod val="50000"/>
                  </a:schemeClr>
                </a:solidFill>
              </a:rPr>
              <a:t>Demetris Christou – Director of the Specialized Center</a:t>
            </a:r>
          </a:p>
          <a:p>
            <a:pPr marL="457200" lvl="1" indent="0">
              <a:lnSpc>
                <a:spcPct val="150000"/>
              </a:lnSpc>
              <a:buNone/>
            </a:pPr>
            <a:r>
              <a:rPr lang="en-US" dirty="0">
                <a:solidFill>
                  <a:schemeClr val="accent1">
                    <a:lumMod val="50000"/>
                  </a:schemeClr>
                </a:solidFill>
              </a:rPr>
              <a:t>	</a:t>
            </a:r>
            <a:r>
              <a:rPr lang="en-US" dirty="0">
                <a:solidFill>
                  <a:schemeClr val="accent1">
                    <a:lumMod val="50000"/>
                  </a:schemeClr>
                </a:solidFill>
                <a:hlinkClick r:id="rId3"/>
              </a:rPr>
              <a:t>dchristou@cd.moi.gov.cy</a:t>
            </a:r>
            <a:r>
              <a:rPr lang="en-US" dirty="0">
                <a:solidFill>
                  <a:schemeClr val="accent1">
                    <a:lumMod val="50000"/>
                  </a:schemeClr>
                </a:solidFill>
              </a:rPr>
              <a:t> </a:t>
            </a:r>
          </a:p>
          <a:p>
            <a:pPr marL="457200" lvl="1" indent="0">
              <a:lnSpc>
                <a:spcPct val="150000"/>
              </a:lnSpc>
              <a:buNone/>
            </a:pPr>
            <a:endParaRPr lang="en-US" dirty="0">
              <a:solidFill>
                <a:schemeClr val="accent1">
                  <a:lumMod val="50000"/>
                </a:schemeClr>
              </a:solidFill>
            </a:endParaRPr>
          </a:p>
          <a:p>
            <a:pPr lvl="1">
              <a:lnSpc>
                <a:spcPct val="150000"/>
              </a:lnSpc>
              <a:buFont typeface="Wingdings" panose="05000000000000000000" pitchFamily="2" charset="2"/>
              <a:buChar char="q"/>
            </a:pPr>
            <a:r>
              <a:rPr lang="en-US" dirty="0">
                <a:solidFill>
                  <a:schemeClr val="accent1">
                    <a:lumMod val="50000"/>
                  </a:schemeClr>
                </a:solidFill>
              </a:rPr>
              <a:t>Mikaella Mala – Committee Permanent Correspondence </a:t>
            </a:r>
          </a:p>
          <a:p>
            <a:pPr marL="457200" lvl="1" indent="0">
              <a:lnSpc>
                <a:spcPct val="150000"/>
              </a:lnSpc>
              <a:buNone/>
            </a:pPr>
            <a:r>
              <a:rPr lang="en-US" dirty="0">
                <a:solidFill>
                  <a:schemeClr val="accent1">
                    <a:lumMod val="50000"/>
                  </a:schemeClr>
                </a:solidFill>
              </a:rPr>
              <a:t>	</a:t>
            </a:r>
            <a:r>
              <a:rPr lang="en-US" dirty="0">
                <a:solidFill>
                  <a:schemeClr val="accent1">
                    <a:lumMod val="50000"/>
                  </a:schemeClr>
                </a:solidFill>
                <a:hlinkClick r:id="rId4"/>
              </a:rPr>
              <a:t>mmala@cd.moi.gov.cy</a:t>
            </a:r>
            <a:r>
              <a:rPr lang="en-US" dirty="0">
                <a:solidFill>
                  <a:schemeClr val="accent1">
                    <a:lumMod val="50000"/>
                  </a:schemeClr>
                </a:solidFill>
              </a:rPr>
              <a:t> </a:t>
            </a:r>
          </a:p>
          <a:p>
            <a:pPr marL="457200" lvl="1" indent="0">
              <a:lnSpc>
                <a:spcPct val="150000"/>
              </a:lnSpc>
              <a:buNone/>
            </a:pPr>
            <a:endParaRPr lang="en-US" dirty="0">
              <a:solidFill>
                <a:schemeClr val="accent1">
                  <a:lumMod val="50000"/>
                </a:schemeClr>
              </a:solidFill>
            </a:endParaRPr>
          </a:p>
          <a:p>
            <a:pPr lvl="1">
              <a:lnSpc>
                <a:spcPct val="150000"/>
              </a:lnSpc>
              <a:buFont typeface="Wingdings" panose="05000000000000000000" pitchFamily="2" charset="2"/>
              <a:buChar char="q"/>
            </a:pPr>
            <a:r>
              <a:rPr lang="en-US" dirty="0">
                <a:solidFill>
                  <a:schemeClr val="accent1">
                    <a:lumMod val="50000"/>
                  </a:schemeClr>
                </a:solidFill>
              </a:rPr>
              <a:t>Facebook page:</a:t>
            </a:r>
          </a:p>
          <a:p>
            <a:pPr marL="457200" lvl="1" indent="0">
              <a:lnSpc>
                <a:spcPct val="150000"/>
              </a:lnSpc>
              <a:buNone/>
            </a:pPr>
            <a:r>
              <a:rPr lang="en-US" dirty="0">
                <a:solidFill>
                  <a:schemeClr val="accent1">
                    <a:lumMod val="50000"/>
                  </a:schemeClr>
                </a:solidFill>
              </a:rPr>
              <a:t>	</a:t>
            </a:r>
            <a:r>
              <a:rPr lang="en-US" dirty="0">
                <a:solidFill>
                  <a:schemeClr val="accent1">
                    <a:lumMod val="50000"/>
                  </a:schemeClr>
                </a:solidFill>
                <a:hlinkClick r:id="rId5"/>
              </a:rPr>
              <a:t>www.facebook.com/BeSafeNet</a:t>
            </a:r>
            <a:endParaRPr lang="en-US" dirty="0">
              <a:solidFill>
                <a:schemeClr val="accent1">
                  <a:lumMod val="50000"/>
                </a:schemeClr>
              </a:solidFill>
            </a:endParaRPr>
          </a:p>
          <a:p>
            <a:pPr marL="457200" lvl="1" indent="0">
              <a:lnSpc>
                <a:spcPct val="150000"/>
              </a:lnSpc>
              <a:buNone/>
            </a:pPr>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6C993A4D-404B-42BF-918F-AFE32ABD2F16}"/>
              </a:ext>
            </a:extLst>
          </p:cNvPr>
          <p:cNvPicPr>
            <a:picLocks noChangeAspect="1"/>
          </p:cNvPicPr>
          <p:nvPr/>
        </p:nvPicPr>
        <p:blipFill rotWithShape="1">
          <a:blip r:embed="rId6">
            <a:extLst>
              <a:ext uri="{28A0092B-C50C-407E-A947-70E740481C1C}">
                <a14:useLocalDpi xmlns:a14="http://schemas.microsoft.com/office/drawing/2010/main" val="0"/>
              </a:ext>
            </a:extLst>
          </a:blip>
          <a:srcRect t="36430" b="37644"/>
          <a:stretch/>
        </p:blipFill>
        <p:spPr>
          <a:xfrm>
            <a:off x="4668558" y="5352388"/>
            <a:ext cx="1881532" cy="487805"/>
          </a:xfrm>
          <a:prstGeom prst="rect">
            <a:avLst/>
          </a:prstGeom>
        </p:spPr>
      </p:pic>
    </p:spTree>
    <p:extLst>
      <p:ext uri="{BB962C8B-B14F-4D97-AF65-F5344CB8AC3E}">
        <p14:creationId xmlns:p14="http://schemas.microsoft.com/office/powerpoint/2010/main" val="4017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50666" y="2442772"/>
            <a:ext cx="10515600" cy="2014181"/>
          </a:xfrm>
        </p:spPr>
        <p:txBody>
          <a:bodyPr/>
          <a:lstStyle/>
          <a:p>
            <a:pPr algn="ctr"/>
            <a:r>
              <a:rPr lang="el-GR" b="1" dirty="0">
                <a:solidFill>
                  <a:schemeClr val="accent1">
                    <a:lumMod val="50000"/>
                  </a:schemeClr>
                </a:solidFill>
              </a:rPr>
              <a:t>Ευχαριστώ</a:t>
            </a:r>
            <a:r>
              <a:rPr lang="en-US" b="1" dirty="0">
                <a:solidFill>
                  <a:schemeClr val="accent1">
                    <a:lumMod val="50000"/>
                  </a:schemeClr>
                </a:solidFill>
              </a:rPr>
              <a:t>!</a:t>
            </a:r>
            <a:br>
              <a:rPr lang="el-GR" b="1" dirty="0">
                <a:solidFill>
                  <a:schemeClr val="accent1">
                    <a:lumMod val="50000"/>
                  </a:schemeClr>
                </a:solidFill>
              </a:rPr>
            </a:br>
            <a:r>
              <a:rPr lang="en-US" b="1" dirty="0">
                <a:solidFill>
                  <a:schemeClr val="accent1">
                    <a:lumMod val="50000"/>
                  </a:schemeClr>
                </a:solidFill>
              </a:rPr>
              <a:t>Thank you!</a:t>
            </a:r>
          </a:p>
        </p:txBody>
      </p:sp>
    </p:spTree>
    <p:extLst>
      <p:ext uri="{BB962C8B-B14F-4D97-AF65-F5344CB8AC3E}">
        <p14:creationId xmlns:p14="http://schemas.microsoft.com/office/powerpoint/2010/main" val="120262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38200" y="365124"/>
            <a:ext cx="10515600" cy="2014181"/>
          </a:xfrm>
        </p:spPr>
        <p:txBody>
          <a:bodyPr/>
          <a:lstStyle/>
          <a:p>
            <a:r>
              <a:rPr lang="en-US" b="1" dirty="0">
                <a:solidFill>
                  <a:schemeClr val="accent1">
                    <a:lumMod val="50000"/>
                  </a:schemeClr>
                </a:solidFill>
              </a:rPr>
              <a:t>What is BeSafeNet?</a:t>
            </a:r>
          </a:p>
        </p:txBody>
      </p:sp>
      <p:sp>
        <p:nvSpPr>
          <p:cNvPr id="3" name="Content Placeholder 2">
            <a:extLst>
              <a:ext uri="{FF2B5EF4-FFF2-40B4-BE49-F238E27FC236}">
                <a16:creationId xmlns:a16="http://schemas.microsoft.com/office/drawing/2014/main" id="{857B98E2-931C-4211-AF42-43A2DD98A28B}"/>
              </a:ext>
            </a:extLst>
          </p:cNvPr>
          <p:cNvSpPr>
            <a:spLocks noGrp="1"/>
          </p:cNvSpPr>
          <p:nvPr>
            <p:ph idx="1"/>
          </p:nvPr>
        </p:nvSpPr>
        <p:spPr>
          <a:xfrm>
            <a:off x="838200" y="2327602"/>
            <a:ext cx="10515600" cy="4226865"/>
          </a:xfrm>
        </p:spPr>
        <p:txBody>
          <a:bodyPr>
            <a:normAutofit/>
          </a:bodyPr>
          <a:lstStyle/>
          <a:p>
            <a:pPr marL="457200" lvl="1" indent="0">
              <a:buNone/>
            </a:pPr>
            <a:r>
              <a:rPr lang="en-US" sz="3600" b="1" dirty="0">
                <a:solidFill>
                  <a:schemeClr val="accent1">
                    <a:lumMod val="50000"/>
                  </a:schemeClr>
                </a:solidFill>
              </a:rPr>
              <a:t>BeSafeNet</a:t>
            </a:r>
            <a:r>
              <a:rPr lang="en-US" sz="3600" dirty="0">
                <a:solidFill>
                  <a:schemeClr val="accent1">
                    <a:lumMod val="50000"/>
                  </a:schemeClr>
                </a:solidFill>
              </a:rPr>
              <a:t> is a tool for promoting risk culture among populations.</a:t>
            </a:r>
          </a:p>
          <a:p>
            <a:pPr marL="457200" lvl="1" indent="0">
              <a:buNone/>
            </a:pPr>
            <a:endParaRPr lang="en-US" sz="3600" dirty="0">
              <a:solidFill>
                <a:schemeClr val="accent1">
                  <a:lumMod val="50000"/>
                </a:schemeClr>
              </a:solidFill>
            </a:endParaRPr>
          </a:p>
          <a:p>
            <a:pPr marL="457200" lvl="1" indent="0" algn="just">
              <a:buNone/>
            </a:pPr>
            <a:r>
              <a:rPr lang="en-US" dirty="0">
                <a:solidFill>
                  <a:schemeClr val="accent1">
                    <a:lumMod val="50000"/>
                  </a:schemeClr>
                </a:solidFill>
              </a:rPr>
              <a:t>Natural and technological disasters cause great human and economic losses. We cannot prevent many of them but there is a way to minimize the risk of disaster by sharing internationally valid and reliable information on the nature, causes and consequences of natural and technological disasters.</a:t>
            </a:r>
          </a:p>
          <a:p>
            <a:pPr lvl="1">
              <a:buFont typeface="Wingdings" panose="05000000000000000000" pitchFamily="2" charset="2"/>
              <a:buChar char="Ø"/>
            </a:pPr>
            <a:endParaRPr lang="en-US" dirty="0">
              <a:solidFill>
                <a:schemeClr val="accent1">
                  <a:lumMod val="50000"/>
                </a:schemeClr>
              </a:solidFill>
            </a:endParaRPr>
          </a:p>
        </p:txBody>
      </p:sp>
    </p:spTree>
    <p:extLst>
      <p:ext uri="{BB962C8B-B14F-4D97-AF65-F5344CB8AC3E}">
        <p14:creationId xmlns:p14="http://schemas.microsoft.com/office/powerpoint/2010/main" val="92692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38200" y="365124"/>
            <a:ext cx="10515600" cy="2014181"/>
          </a:xfrm>
        </p:spPr>
        <p:txBody>
          <a:bodyPr/>
          <a:lstStyle/>
          <a:p>
            <a:r>
              <a:rPr lang="en-US" b="1" dirty="0">
                <a:solidFill>
                  <a:schemeClr val="accent1">
                    <a:lumMod val="50000"/>
                  </a:schemeClr>
                </a:solidFill>
              </a:rPr>
              <a:t>Who are we?</a:t>
            </a:r>
          </a:p>
        </p:txBody>
      </p:sp>
      <p:sp>
        <p:nvSpPr>
          <p:cNvPr id="3" name="Content Placeholder 2">
            <a:extLst>
              <a:ext uri="{FF2B5EF4-FFF2-40B4-BE49-F238E27FC236}">
                <a16:creationId xmlns:a16="http://schemas.microsoft.com/office/drawing/2014/main" id="{857B98E2-931C-4211-AF42-43A2DD98A28B}"/>
              </a:ext>
            </a:extLst>
          </p:cNvPr>
          <p:cNvSpPr>
            <a:spLocks noGrp="1"/>
          </p:cNvSpPr>
          <p:nvPr>
            <p:ph idx="1"/>
          </p:nvPr>
        </p:nvSpPr>
        <p:spPr>
          <a:xfrm>
            <a:off x="838200" y="2327602"/>
            <a:ext cx="10515600" cy="4226865"/>
          </a:xfrm>
        </p:spPr>
        <p:txBody>
          <a:bodyPr>
            <a:normAutofit/>
          </a:bodyPr>
          <a:lstStyle/>
          <a:p>
            <a:r>
              <a:rPr lang="en-US" dirty="0">
                <a:solidFill>
                  <a:schemeClr val="accent1">
                    <a:lumMod val="50000"/>
                  </a:schemeClr>
                </a:solidFill>
              </a:rPr>
              <a:t>Leader:  European Centre for Disaster Awareness - Cyprus Civil Defence.</a:t>
            </a:r>
          </a:p>
          <a:p>
            <a:r>
              <a:rPr lang="en-US" dirty="0">
                <a:solidFill>
                  <a:schemeClr val="accent1">
                    <a:lumMod val="50000"/>
                  </a:schemeClr>
                </a:solidFill>
              </a:rPr>
              <a:t>Partners:</a:t>
            </a:r>
          </a:p>
          <a:p>
            <a:pPr lvl="1">
              <a:buFont typeface="Wingdings" panose="05000000000000000000" pitchFamily="2" charset="2"/>
              <a:buChar char="Ø"/>
            </a:pPr>
            <a:r>
              <a:rPr lang="en-US" dirty="0">
                <a:solidFill>
                  <a:schemeClr val="accent1">
                    <a:lumMod val="50000"/>
                  </a:schemeClr>
                </a:solidFill>
              </a:rPr>
              <a:t>TESEC: European Centre of Technological Safety in Kiev.</a:t>
            </a:r>
          </a:p>
          <a:p>
            <a:pPr lvl="1">
              <a:buFont typeface="Wingdings" panose="05000000000000000000" pitchFamily="2" charset="2"/>
              <a:buChar char="Ø"/>
            </a:pPr>
            <a:r>
              <a:rPr lang="en-US" dirty="0">
                <a:solidFill>
                  <a:schemeClr val="accent1">
                    <a:lumMod val="50000"/>
                  </a:schemeClr>
                </a:solidFill>
              </a:rPr>
              <a:t>ICOD: </a:t>
            </a:r>
            <a:r>
              <a:rPr lang="it-IT" dirty="0">
                <a:solidFill>
                  <a:schemeClr val="accent1">
                    <a:lumMod val="50000"/>
                  </a:schemeClr>
                </a:solidFill>
              </a:rPr>
              <a:t>Euro-Mediterranean Centre on Insular Coastal Dynamics in Valletta.</a:t>
            </a:r>
            <a:endParaRPr lang="en-US" dirty="0">
              <a:solidFill>
                <a:schemeClr val="accent1">
                  <a:lumMod val="50000"/>
                </a:schemeClr>
              </a:solidFill>
            </a:endParaRPr>
          </a:p>
          <a:p>
            <a:pPr lvl="1">
              <a:buFont typeface="Wingdings" panose="05000000000000000000" pitchFamily="2" charset="2"/>
              <a:buChar char="Ø"/>
            </a:pPr>
            <a:r>
              <a:rPr lang="en-US" dirty="0">
                <a:solidFill>
                  <a:schemeClr val="accent1">
                    <a:lumMod val="50000"/>
                  </a:schemeClr>
                </a:solidFill>
              </a:rPr>
              <a:t>CERG: European Center for Seismic and Geomorphogical Hazards in Strasbourg.</a:t>
            </a:r>
            <a:endParaRPr lang="it-IT" dirty="0">
              <a:solidFill>
                <a:schemeClr val="accent1">
                  <a:lumMod val="50000"/>
                </a:schemeClr>
              </a:solidFill>
            </a:endParaRP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97094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38200" y="365124"/>
            <a:ext cx="10515600" cy="2014181"/>
          </a:xfrm>
        </p:spPr>
        <p:txBody>
          <a:bodyPr/>
          <a:lstStyle/>
          <a:p>
            <a:r>
              <a:rPr lang="en-US" b="1" dirty="0">
                <a:solidFill>
                  <a:schemeClr val="accent1">
                    <a:lumMod val="50000"/>
                  </a:schemeClr>
                </a:solidFill>
              </a:rPr>
              <a:t>What is the aim?</a:t>
            </a:r>
          </a:p>
        </p:txBody>
      </p:sp>
      <p:sp>
        <p:nvSpPr>
          <p:cNvPr id="3" name="Content Placeholder 2">
            <a:extLst>
              <a:ext uri="{FF2B5EF4-FFF2-40B4-BE49-F238E27FC236}">
                <a16:creationId xmlns:a16="http://schemas.microsoft.com/office/drawing/2014/main" id="{857B98E2-931C-4211-AF42-43A2DD98A28B}"/>
              </a:ext>
            </a:extLst>
          </p:cNvPr>
          <p:cNvSpPr>
            <a:spLocks noGrp="1"/>
          </p:cNvSpPr>
          <p:nvPr>
            <p:ph idx="1"/>
          </p:nvPr>
        </p:nvSpPr>
        <p:spPr>
          <a:xfrm>
            <a:off x="838200" y="1740372"/>
            <a:ext cx="10515600" cy="1315617"/>
          </a:xfrm>
        </p:spPr>
        <p:txBody>
          <a:bodyPr>
            <a:normAutofit/>
          </a:bodyPr>
          <a:lstStyle/>
          <a:p>
            <a:pPr algn="just"/>
            <a:r>
              <a:rPr lang="en-US" dirty="0">
                <a:solidFill>
                  <a:schemeClr val="accent1">
                    <a:lumMod val="50000"/>
                  </a:schemeClr>
                </a:solidFill>
              </a:rPr>
              <a:t>The aim of BeSafeNet is to become an educational tool in the hands of teachers, focusing at risk prevention, preparedness, immediate reaction and rehabilitation.</a:t>
            </a:r>
          </a:p>
        </p:txBody>
      </p:sp>
      <p:sp>
        <p:nvSpPr>
          <p:cNvPr id="4" name="Title 1">
            <a:extLst>
              <a:ext uri="{FF2B5EF4-FFF2-40B4-BE49-F238E27FC236}">
                <a16:creationId xmlns:a16="http://schemas.microsoft.com/office/drawing/2014/main" id="{23956704-1BCE-4F83-9359-89A1BDAA185B}"/>
              </a:ext>
            </a:extLst>
          </p:cNvPr>
          <p:cNvSpPr txBox="1">
            <a:spLocks/>
          </p:cNvSpPr>
          <p:nvPr/>
        </p:nvSpPr>
        <p:spPr>
          <a:xfrm>
            <a:off x="841304" y="2711173"/>
            <a:ext cx="10515600" cy="2014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What are BeSafeNet’s goals?</a:t>
            </a:r>
          </a:p>
        </p:txBody>
      </p:sp>
      <p:sp>
        <p:nvSpPr>
          <p:cNvPr id="5" name="Content Placeholder 2">
            <a:extLst>
              <a:ext uri="{FF2B5EF4-FFF2-40B4-BE49-F238E27FC236}">
                <a16:creationId xmlns:a16="http://schemas.microsoft.com/office/drawing/2014/main" id="{D8DF8688-4DD0-43EE-B590-B34FB033EAB4}"/>
              </a:ext>
            </a:extLst>
          </p:cNvPr>
          <p:cNvSpPr txBox="1">
            <a:spLocks/>
          </p:cNvSpPr>
          <p:nvPr/>
        </p:nvSpPr>
        <p:spPr>
          <a:xfrm>
            <a:off x="841312" y="4175619"/>
            <a:ext cx="10515600" cy="1939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50000"/>
                  </a:schemeClr>
                </a:solidFill>
              </a:rPr>
              <a:t>Promote a culture of safety among a new generation of people</a:t>
            </a:r>
          </a:p>
          <a:p>
            <a:r>
              <a:rPr lang="en-US" dirty="0">
                <a:solidFill>
                  <a:schemeClr val="accent1">
                    <a:lumMod val="50000"/>
                  </a:schemeClr>
                </a:solidFill>
              </a:rPr>
              <a:t>Disseminate knowledge to multilingual societies</a:t>
            </a:r>
          </a:p>
          <a:p>
            <a:r>
              <a:rPr lang="en-US" dirty="0">
                <a:solidFill>
                  <a:schemeClr val="accent1">
                    <a:lumMod val="50000"/>
                  </a:schemeClr>
                </a:solidFill>
              </a:rPr>
              <a:t>Establish the website as an Interactive tool</a:t>
            </a:r>
          </a:p>
          <a:p>
            <a:endParaRPr lang="en-US" dirty="0">
              <a:solidFill>
                <a:schemeClr val="accent1">
                  <a:lumMod val="50000"/>
                </a:schemeClr>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350014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38200" y="365124"/>
            <a:ext cx="10515600" cy="2014181"/>
          </a:xfrm>
        </p:spPr>
        <p:txBody>
          <a:bodyPr/>
          <a:lstStyle/>
          <a:p>
            <a:r>
              <a:rPr lang="en-US" b="1" dirty="0">
                <a:solidFill>
                  <a:schemeClr val="accent1">
                    <a:lumMod val="50000"/>
                  </a:schemeClr>
                </a:solidFill>
              </a:rPr>
              <a:t>What is BeSafeNet dealing with?</a:t>
            </a:r>
          </a:p>
        </p:txBody>
      </p:sp>
      <p:sp>
        <p:nvSpPr>
          <p:cNvPr id="4" name="Rectangle 3">
            <a:extLst>
              <a:ext uri="{FF2B5EF4-FFF2-40B4-BE49-F238E27FC236}">
                <a16:creationId xmlns:a16="http://schemas.microsoft.com/office/drawing/2014/main" id="{50C383D4-B332-44E3-8D33-DE631BC98F76}"/>
              </a:ext>
            </a:extLst>
          </p:cNvPr>
          <p:cNvSpPr/>
          <p:nvPr/>
        </p:nvSpPr>
        <p:spPr>
          <a:xfrm>
            <a:off x="655366" y="2079030"/>
            <a:ext cx="2961052" cy="4212714"/>
          </a:xfrm>
          <a:prstGeom prst="rect">
            <a:avLst/>
          </a:prstGeom>
          <a:gradFill>
            <a:gsLst>
              <a:gs pos="25000">
                <a:srgbClr val="DEEFC5"/>
              </a:gs>
              <a:gs pos="100000">
                <a:srgbClr val="FFFFFF"/>
              </a:gs>
            </a:gsLst>
            <a:lin ang="5400000" scaled="1"/>
          </a:gradFill>
        </p:spPr>
        <p:style>
          <a:lnRef idx="3">
            <a:schemeClr val="lt1"/>
          </a:lnRef>
          <a:fillRef idx="1">
            <a:schemeClr val="accent4"/>
          </a:fillRef>
          <a:effectRef idx="1">
            <a:schemeClr val="accent4"/>
          </a:effectRef>
          <a:fontRef idx="minor">
            <a:schemeClr val="lt1"/>
          </a:fontRef>
        </p:style>
        <p:txBody>
          <a:bodyPr/>
          <a:lstStyle/>
          <a:p>
            <a:pPr>
              <a:defRPr/>
            </a:pPr>
            <a:r>
              <a:rPr lang="en-GB" sz="2400" dirty="0">
                <a:solidFill>
                  <a:schemeClr val="accent1">
                    <a:lumMod val="50000"/>
                  </a:schemeClr>
                </a:solidFill>
              </a:rPr>
              <a:t>Natural</a:t>
            </a:r>
            <a:r>
              <a:rPr lang="en-GB" sz="2400" dirty="0">
                <a:solidFill>
                  <a:srgbClr val="19194B"/>
                </a:solidFill>
              </a:rPr>
              <a:t> Hazards</a:t>
            </a:r>
          </a:p>
          <a:p>
            <a:pPr>
              <a:defRPr/>
            </a:pPr>
            <a:endParaRPr lang="en-US" sz="1400" b="1" dirty="0">
              <a:solidFill>
                <a:schemeClr val="tx1"/>
              </a:solidFill>
            </a:endParaRPr>
          </a:p>
          <a:p>
            <a:pPr>
              <a:defRPr/>
            </a:pPr>
            <a:r>
              <a:rPr lang="en-US" sz="1400" b="1" dirty="0">
                <a:solidFill>
                  <a:schemeClr val="tx1"/>
                </a:solidFill>
              </a:rPr>
              <a:t>Geological Hazards</a:t>
            </a:r>
            <a:endParaRPr lang="en-GB" sz="1400" dirty="0">
              <a:solidFill>
                <a:schemeClr val="tx1"/>
              </a:solidFill>
            </a:endParaRPr>
          </a:p>
          <a:p>
            <a:pPr>
              <a:buFontTx/>
              <a:buAutoNum type="arabicPeriod"/>
              <a:defRPr/>
            </a:pPr>
            <a:r>
              <a:rPr lang="en-US" sz="1400" dirty="0">
                <a:solidFill>
                  <a:srgbClr val="C00000"/>
                </a:solidFill>
              </a:rPr>
              <a:t>Volcanic Eruptions </a:t>
            </a:r>
          </a:p>
          <a:p>
            <a:pPr>
              <a:buFontTx/>
              <a:buAutoNum type="arabicPeriod"/>
              <a:defRPr/>
            </a:pPr>
            <a:r>
              <a:rPr lang="en-US" sz="1400" dirty="0">
                <a:solidFill>
                  <a:srgbClr val="C00000"/>
                </a:solidFill>
              </a:rPr>
              <a:t>Earthquakes </a:t>
            </a:r>
          </a:p>
          <a:p>
            <a:pPr>
              <a:buFontTx/>
              <a:buAutoNum type="arabicPeriod"/>
              <a:defRPr/>
            </a:pPr>
            <a:r>
              <a:rPr lang="en-US" sz="1400" dirty="0">
                <a:solidFill>
                  <a:srgbClr val="C00000"/>
                </a:solidFill>
              </a:rPr>
              <a:t>Tsunami</a:t>
            </a:r>
          </a:p>
          <a:p>
            <a:pPr>
              <a:buFontTx/>
              <a:buAutoNum type="arabicPeriod"/>
              <a:defRPr/>
            </a:pPr>
            <a:r>
              <a:rPr lang="en-US" sz="1400" dirty="0">
                <a:solidFill>
                  <a:srgbClr val="C00000"/>
                </a:solidFill>
              </a:rPr>
              <a:t>Landslides </a:t>
            </a:r>
          </a:p>
          <a:p>
            <a:pPr>
              <a:buFontTx/>
              <a:buAutoNum type="arabicPeriod"/>
              <a:defRPr/>
            </a:pPr>
            <a:r>
              <a:rPr lang="en-US" sz="1400" dirty="0">
                <a:solidFill>
                  <a:srgbClr val="C00000"/>
                </a:solidFill>
              </a:rPr>
              <a:t>Landscape fires </a:t>
            </a:r>
            <a:endParaRPr lang="en-US" sz="1400" dirty="0">
              <a:solidFill>
                <a:schemeClr val="accent1"/>
              </a:solidFill>
            </a:endParaRPr>
          </a:p>
          <a:p>
            <a:pPr>
              <a:buFontTx/>
              <a:buAutoNum type="arabicPeriod"/>
              <a:defRPr/>
            </a:pPr>
            <a:endParaRPr lang="en-US" sz="1400" b="1" dirty="0">
              <a:solidFill>
                <a:schemeClr val="tx1"/>
              </a:solidFill>
            </a:endParaRPr>
          </a:p>
          <a:p>
            <a:pPr>
              <a:defRPr/>
            </a:pPr>
            <a:r>
              <a:rPr lang="en-US" sz="1400" b="1" dirty="0">
                <a:solidFill>
                  <a:schemeClr val="tx1"/>
                </a:solidFill>
              </a:rPr>
              <a:t>Hydro-Meteorological Hazards</a:t>
            </a:r>
            <a:endParaRPr lang="en-US" sz="1400" dirty="0">
              <a:solidFill>
                <a:schemeClr val="tx1"/>
              </a:solidFill>
            </a:endParaRPr>
          </a:p>
          <a:p>
            <a:pPr>
              <a:buFontTx/>
              <a:buAutoNum type="arabicPeriod"/>
              <a:defRPr/>
            </a:pPr>
            <a:r>
              <a:rPr lang="en-US" sz="1400" dirty="0">
                <a:solidFill>
                  <a:srgbClr val="C00000"/>
                </a:solidFill>
              </a:rPr>
              <a:t>Floods </a:t>
            </a:r>
            <a:endParaRPr lang="en-US" sz="1400" dirty="0">
              <a:solidFill>
                <a:schemeClr val="accent1"/>
              </a:solidFill>
            </a:endParaRPr>
          </a:p>
          <a:p>
            <a:pPr>
              <a:buFontTx/>
              <a:buAutoNum type="arabicPeriod"/>
              <a:defRPr/>
            </a:pPr>
            <a:r>
              <a:rPr lang="en-US" sz="1400" dirty="0">
                <a:solidFill>
                  <a:srgbClr val="C00000"/>
                </a:solidFill>
              </a:rPr>
              <a:t>Drought and Desertification</a:t>
            </a:r>
          </a:p>
          <a:p>
            <a:pPr>
              <a:buFontTx/>
              <a:buAutoNum type="arabicPeriod"/>
              <a:defRPr/>
            </a:pPr>
            <a:r>
              <a:rPr lang="en-US" sz="1400" dirty="0">
                <a:solidFill>
                  <a:srgbClr val="C00000"/>
                </a:solidFill>
              </a:rPr>
              <a:t>Avalanches</a:t>
            </a:r>
          </a:p>
          <a:p>
            <a:pPr>
              <a:buFontTx/>
              <a:buAutoNum type="arabicPeriod"/>
              <a:defRPr/>
            </a:pPr>
            <a:r>
              <a:rPr lang="en-US" sz="1400" dirty="0">
                <a:solidFill>
                  <a:srgbClr val="C00000"/>
                </a:solidFill>
              </a:rPr>
              <a:t>Hurricanes and Storm Surges</a:t>
            </a:r>
            <a:endParaRPr lang="en-GB" sz="1400" dirty="0">
              <a:solidFill>
                <a:srgbClr val="C00000"/>
              </a:solidFill>
            </a:endParaRPr>
          </a:p>
          <a:p>
            <a:pPr>
              <a:buFontTx/>
              <a:buAutoNum type="arabicPeriod"/>
              <a:defRPr/>
            </a:pPr>
            <a:r>
              <a:rPr lang="en-US" sz="1400" dirty="0">
                <a:solidFill>
                  <a:srgbClr val="C00000"/>
                </a:solidFill>
              </a:rPr>
              <a:t>Sea Level Rise</a:t>
            </a:r>
          </a:p>
          <a:p>
            <a:pPr>
              <a:defRPr/>
            </a:pPr>
            <a:endParaRPr lang="en-US" sz="1400" dirty="0">
              <a:solidFill>
                <a:srgbClr val="C00000"/>
              </a:solidFill>
            </a:endParaRPr>
          </a:p>
          <a:p>
            <a:pPr>
              <a:defRPr/>
            </a:pPr>
            <a:r>
              <a:rPr lang="en-US" sz="1400" b="1" dirty="0">
                <a:solidFill>
                  <a:schemeClr val="tx1"/>
                </a:solidFill>
              </a:rPr>
              <a:t>Biological Hazards</a:t>
            </a:r>
          </a:p>
          <a:p>
            <a:pPr>
              <a:defRPr/>
            </a:pPr>
            <a:r>
              <a:rPr lang="en-US" sz="1400" dirty="0">
                <a:solidFill>
                  <a:srgbClr val="C00000"/>
                </a:solidFill>
              </a:rPr>
              <a:t>1.Pandemics </a:t>
            </a:r>
            <a:r>
              <a:rPr lang="en-US" sz="1400" dirty="0">
                <a:solidFill>
                  <a:schemeClr val="accent1"/>
                </a:solidFill>
              </a:rPr>
              <a:t>(New)</a:t>
            </a:r>
          </a:p>
          <a:p>
            <a:pPr>
              <a:defRPr/>
            </a:pPr>
            <a:endParaRPr lang="en-US" sz="1400" b="1" dirty="0">
              <a:solidFill>
                <a:schemeClr val="tx1"/>
              </a:solidFill>
            </a:endParaRPr>
          </a:p>
        </p:txBody>
      </p:sp>
      <p:sp>
        <p:nvSpPr>
          <p:cNvPr id="5" name="Rectangle 4">
            <a:extLst>
              <a:ext uri="{FF2B5EF4-FFF2-40B4-BE49-F238E27FC236}">
                <a16:creationId xmlns:a16="http://schemas.microsoft.com/office/drawing/2014/main" id="{85522F7E-6196-48F2-8303-D44232E2260F}"/>
              </a:ext>
            </a:extLst>
          </p:cNvPr>
          <p:cNvSpPr/>
          <p:nvPr/>
        </p:nvSpPr>
        <p:spPr>
          <a:xfrm>
            <a:off x="4064901" y="2397812"/>
            <a:ext cx="2961052" cy="2484582"/>
          </a:xfrm>
          <a:prstGeom prst="rect">
            <a:avLst/>
          </a:prstGeom>
          <a:gradFill>
            <a:gsLst>
              <a:gs pos="25000">
                <a:srgbClr val="DEEFC5">
                  <a:lumMod val="100000"/>
                </a:srgbClr>
              </a:gs>
              <a:gs pos="100000">
                <a:srgbClr val="FFFFFF"/>
              </a:gs>
            </a:gsLst>
            <a:lin ang="5400000" scaled="1"/>
          </a:gradFill>
        </p:spPr>
        <p:style>
          <a:lnRef idx="3">
            <a:schemeClr val="lt1"/>
          </a:lnRef>
          <a:fillRef idx="1">
            <a:schemeClr val="accent4"/>
          </a:fillRef>
          <a:effectRef idx="1">
            <a:schemeClr val="accent4"/>
          </a:effectRef>
          <a:fontRef idx="minor">
            <a:schemeClr val="lt1"/>
          </a:fontRef>
        </p:style>
        <p:txBody>
          <a:bodyPr/>
          <a:lstStyle/>
          <a:p>
            <a:pPr marL="457200" indent="-457200">
              <a:spcBef>
                <a:spcPct val="20000"/>
              </a:spcBef>
              <a:defRPr/>
            </a:pPr>
            <a:r>
              <a:rPr lang="en-GB" sz="2400" kern="0" dirty="0">
                <a:solidFill>
                  <a:schemeClr val="accent1">
                    <a:lumMod val="50000"/>
                  </a:schemeClr>
                </a:solidFill>
              </a:rPr>
              <a:t>Technological Hazards</a:t>
            </a:r>
          </a:p>
          <a:p>
            <a:pPr marL="457200" indent="-457200">
              <a:spcBef>
                <a:spcPct val="20000"/>
              </a:spcBef>
              <a:defRPr/>
            </a:pPr>
            <a:endParaRPr lang="en-US" sz="1400" kern="0" dirty="0">
              <a:solidFill>
                <a:srgbClr val="C00000"/>
              </a:solidFill>
            </a:endParaRPr>
          </a:p>
          <a:p>
            <a:pPr marL="342900" indent="-342900">
              <a:spcBef>
                <a:spcPct val="20000"/>
              </a:spcBef>
              <a:buFont typeface="+mj-lt"/>
              <a:buAutoNum type="arabicPeriod"/>
              <a:defRPr/>
            </a:pPr>
            <a:r>
              <a:rPr lang="en-US" sz="1400" kern="0" dirty="0">
                <a:solidFill>
                  <a:srgbClr val="C00000"/>
                </a:solidFill>
              </a:rPr>
              <a:t>Chemical Emergencies</a:t>
            </a:r>
          </a:p>
          <a:p>
            <a:pPr marL="342900" indent="-342900">
              <a:spcBef>
                <a:spcPct val="20000"/>
              </a:spcBef>
              <a:buFont typeface="+mj-lt"/>
              <a:buAutoNum type="arabicPeriod"/>
              <a:defRPr/>
            </a:pPr>
            <a:r>
              <a:rPr lang="en-US" sz="1400" kern="0" dirty="0">
                <a:solidFill>
                  <a:srgbClr val="C00000"/>
                </a:solidFill>
              </a:rPr>
              <a:t>Radiological Emergencies</a:t>
            </a:r>
          </a:p>
          <a:p>
            <a:pPr marL="342900" indent="-342900">
              <a:spcBef>
                <a:spcPct val="20000"/>
              </a:spcBef>
              <a:buFont typeface="+mj-lt"/>
              <a:buAutoNum type="arabicPeriod"/>
              <a:defRPr/>
            </a:pPr>
            <a:r>
              <a:rPr lang="en-US" sz="1400" kern="0" dirty="0">
                <a:solidFill>
                  <a:srgbClr val="C00000"/>
                </a:solidFill>
              </a:rPr>
              <a:t>Dam failure</a:t>
            </a:r>
          </a:p>
          <a:p>
            <a:pPr marL="342900" indent="-342900">
              <a:spcBef>
                <a:spcPct val="20000"/>
              </a:spcBef>
              <a:defRPr/>
            </a:pPr>
            <a:endParaRPr lang="en-US" sz="1400" kern="0" dirty="0">
              <a:solidFill>
                <a:srgbClr val="C00000"/>
              </a:solidFill>
            </a:endParaRPr>
          </a:p>
          <a:p>
            <a:pPr marL="342900" indent="-342900">
              <a:spcBef>
                <a:spcPct val="20000"/>
              </a:spcBef>
              <a:buFont typeface="+mj-lt"/>
              <a:buAutoNum type="arabicPeriod"/>
              <a:defRPr/>
            </a:pPr>
            <a:endParaRPr lang="en-US" sz="1400" kern="0" dirty="0">
              <a:solidFill>
                <a:srgbClr val="C00000"/>
              </a:solidFill>
            </a:endParaRPr>
          </a:p>
          <a:p>
            <a:pPr marL="342900" indent="-342900">
              <a:spcBef>
                <a:spcPct val="20000"/>
              </a:spcBef>
              <a:buFont typeface="+mj-lt"/>
              <a:buAutoNum type="arabicPeriod"/>
              <a:defRPr/>
            </a:pPr>
            <a:endParaRPr lang="en-US" sz="1400" kern="0" dirty="0">
              <a:solidFill>
                <a:srgbClr val="C00000"/>
              </a:solidFill>
            </a:endParaRPr>
          </a:p>
          <a:p>
            <a:pPr marL="342900" indent="-342900">
              <a:spcBef>
                <a:spcPct val="20000"/>
              </a:spcBef>
              <a:buFont typeface="+mj-lt"/>
              <a:buAutoNum type="arabicPeriod"/>
              <a:defRPr/>
            </a:pPr>
            <a:endParaRPr lang="en-GB" sz="1400" kern="0" dirty="0">
              <a:solidFill>
                <a:srgbClr val="C00000"/>
              </a:solidFill>
            </a:endParaRPr>
          </a:p>
        </p:txBody>
      </p:sp>
      <p:sp>
        <p:nvSpPr>
          <p:cNvPr id="6" name="Rectangle 5">
            <a:extLst>
              <a:ext uri="{FF2B5EF4-FFF2-40B4-BE49-F238E27FC236}">
                <a16:creationId xmlns:a16="http://schemas.microsoft.com/office/drawing/2014/main" id="{9E52500C-7DDC-41B8-AC6A-BD1A4F2A276C}"/>
              </a:ext>
            </a:extLst>
          </p:cNvPr>
          <p:cNvSpPr/>
          <p:nvPr/>
        </p:nvSpPr>
        <p:spPr>
          <a:xfrm>
            <a:off x="4064901" y="5051902"/>
            <a:ext cx="2961052" cy="937837"/>
          </a:xfrm>
          <a:prstGeom prst="rect">
            <a:avLst/>
          </a:prstGeom>
          <a:gradFill>
            <a:gsLst>
              <a:gs pos="25000">
                <a:srgbClr val="DEEFC5">
                  <a:lumMod val="100000"/>
                </a:srgbClr>
              </a:gs>
              <a:gs pos="100000">
                <a:srgbClr val="FFFFFF"/>
              </a:gs>
            </a:gsLst>
            <a:lin ang="5400000" scaled="1"/>
          </a:gradFill>
        </p:spPr>
        <p:style>
          <a:lnRef idx="3">
            <a:schemeClr val="lt1"/>
          </a:lnRef>
          <a:fillRef idx="1">
            <a:schemeClr val="accent4"/>
          </a:fillRef>
          <a:effectRef idx="1">
            <a:schemeClr val="accent4"/>
          </a:effectRef>
          <a:fontRef idx="minor">
            <a:schemeClr val="lt1"/>
          </a:fontRef>
        </p:style>
        <p:txBody>
          <a:bodyPr/>
          <a:lstStyle/>
          <a:p>
            <a:pPr marL="457200" indent="-457200">
              <a:spcBef>
                <a:spcPct val="20000"/>
              </a:spcBef>
              <a:defRPr/>
            </a:pPr>
            <a:r>
              <a:rPr lang="en-GB" sz="2400" kern="0" dirty="0">
                <a:solidFill>
                  <a:schemeClr val="accent1">
                    <a:lumMod val="50000"/>
                  </a:schemeClr>
                </a:solidFill>
              </a:rPr>
              <a:t>Related to Hazards</a:t>
            </a:r>
          </a:p>
          <a:p>
            <a:pPr marL="457200" indent="-457200">
              <a:spcBef>
                <a:spcPct val="20000"/>
              </a:spcBef>
              <a:defRPr/>
            </a:pPr>
            <a:endParaRPr lang="en-US" sz="1400" kern="0" dirty="0">
              <a:solidFill>
                <a:srgbClr val="C00000"/>
              </a:solidFill>
            </a:endParaRPr>
          </a:p>
          <a:p>
            <a:pPr marL="342900" indent="-342900">
              <a:spcBef>
                <a:spcPct val="20000"/>
              </a:spcBef>
              <a:buFont typeface="+mj-lt"/>
              <a:buAutoNum type="arabicPeriod"/>
              <a:defRPr/>
            </a:pPr>
            <a:r>
              <a:rPr lang="en-US" sz="1400" kern="0" dirty="0">
                <a:solidFill>
                  <a:srgbClr val="C00000"/>
                </a:solidFill>
              </a:rPr>
              <a:t>Cultural Heritage </a:t>
            </a:r>
            <a:r>
              <a:rPr lang="en-US" sz="1400" dirty="0">
                <a:solidFill>
                  <a:schemeClr val="accent1"/>
                </a:solidFill>
              </a:rPr>
              <a:t>(Soon)</a:t>
            </a:r>
          </a:p>
          <a:p>
            <a:pPr marL="342900" indent="-342900">
              <a:spcBef>
                <a:spcPct val="20000"/>
              </a:spcBef>
              <a:buFont typeface="+mj-lt"/>
              <a:buAutoNum type="arabicPeriod"/>
              <a:defRPr/>
            </a:pPr>
            <a:endParaRPr lang="en-US" sz="1400" kern="0" dirty="0">
              <a:solidFill>
                <a:srgbClr val="C00000"/>
              </a:solidFill>
            </a:endParaRPr>
          </a:p>
          <a:p>
            <a:pPr marL="342900" indent="-342900">
              <a:spcBef>
                <a:spcPct val="20000"/>
              </a:spcBef>
              <a:defRPr/>
            </a:pPr>
            <a:endParaRPr lang="en-US" sz="1400" kern="0" dirty="0">
              <a:solidFill>
                <a:srgbClr val="C00000"/>
              </a:solidFill>
            </a:endParaRPr>
          </a:p>
          <a:p>
            <a:pPr marL="342900" indent="-342900">
              <a:spcBef>
                <a:spcPct val="20000"/>
              </a:spcBef>
              <a:buFont typeface="+mj-lt"/>
              <a:buAutoNum type="arabicPeriod"/>
              <a:defRPr/>
            </a:pPr>
            <a:endParaRPr lang="en-US" sz="1400" kern="0" dirty="0">
              <a:solidFill>
                <a:srgbClr val="C00000"/>
              </a:solidFill>
            </a:endParaRPr>
          </a:p>
          <a:p>
            <a:pPr marL="342900" indent="-342900">
              <a:spcBef>
                <a:spcPct val="20000"/>
              </a:spcBef>
              <a:buFont typeface="+mj-lt"/>
              <a:buAutoNum type="arabicPeriod"/>
              <a:defRPr/>
            </a:pPr>
            <a:endParaRPr lang="en-US" sz="1400" kern="0" dirty="0">
              <a:solidFill>
                <a:srgbClr val="C00000"/>
              </a:solidFill>
            </a:endParaRPr>
          </a:p>
          <a:p>
            <a:pPr marL="342900" indent="-342900">
              <a:spcBef>
                <a:spcPct val="20000"/>
              </a:spcBef>
              <a:buFont typeface="+mj-lt"/>
              <a:buAutoNum type="arabicPeriod"/>
              <a:defRPr/>
            </a:pPr>
            <a:endParaRPr lang="en-GB" sz="1400" kern="0" dirty="0">
              <a:solidFill>
                <a:srgbClr val="C00000"/>
              </a:solidFill>
            </a:endParaRPr>
          </a:p>
        </p:txBody>
      </p:sp>
    </p:spTree>
    <p:extLst>
      <p:ext uri="{BB962C8B-B14F-4D97-AF65-F5344CB8AC3E}">
        <p14:creationId xmlns:p14="http://schemas.microsoft.com/office/powerpoint/2010/main" val="22182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AD9-246F-432B-BC38-3438F3300A14}"/>
              </a:ext>
            </a:extLst>
          </p:cNvPr>
          <p:cNvSpPr>
            <a:spLocks noGrp="1"/>
          </p:cNvSpPr>
          <p:nvPr>
            <p:ph type="title"/>
          </p:nvPr>
        </p:nvSpPr>
        <p:spPr>
          <a:xfrm>
            <a:off x="838200" y="365124"/>
            <a:ext cx="10515600" cy="2014181"/>
          </a:xfrm>
        </p:spPr>
        <p:txBody>
          <a:bodyPr/>
          <a:lstStyle/>
          <a:p>
            <a:r>
              <a:rPr lang="en-US" b="1" dirty="0">
                <a:solidFill>
                  <a:schemeClr val="accent1">
                    <a:lumMod val="50000"/>
                  </a:schemeClr>
                </a:solidFill>
              </a:rPr>
              <a:t>What have we done in 2021?</a:t>
            </a:r>
          </a:p>
        </p:txBody>
      </p:sp>
      <p:sp>
        <p:nvSpPr>
          <p:cNvPr id="14" name="Content Placeholder 2">
            <a:extLst>
              <a:ext uri="{FF2B5EF4-FFF2-40B4-BE49-F238E27FC236}">
                <a16:creationId xmlns:a16="http://schemas.microsoft.com/office/drawing/2014/main" id="{94BC4581-5438-4ABF-99A0-F90DF890C717}"/>
              </a:ext>
            </a:extLst>
          </p:cNvPr>
          <p:cNvSpPr>
            <a:spLocks noGrp="1"/>
          </p:cNvSpPr>
          <p:nvPr>
            <p:ph idx="1"/>
          </p:nvPr>
        </p:nvSpPr>
        <p:spPr>
          <a:xfrm>
            <a:off x="838200" y="2001638"/>
            <a:ext cx="10515600" cy="4324868"/>
          </a:xfrm>
        </p:spPr>
        <p:txBody>
          <a:bodyPr>
            <a:normAutofit/>
          </a:bodyPr>
          <a:lstStyle/>
          <a:p>
            <a:pPr algn="just"/>
            <a:r>
              <a:rPr lang="en-US" dirty="0">
                <a:solidFill>
                  <a:schemeClr val="accent1">
                    <a:lumMod val="50000"/>
                  </a:schemeClr>
                </a:solidFill>
              </a:rPr>
              <a:t>Olympiad 2021 was organized to launch the BeSafeNet interactive tool as an online competition between schools on the theme “Better knowledge against disasters”. It was open to secondary schools in the member States of the Agreement. The age limit to participate was 16 years and under. The competition gave students a chance to increase their knowledge on natural and technological hazards that they could face even outside of school. The students have learned the adequate behavior in these situations and how to reduce/prevent as much as possible the potential impact of disasters. </a:t>
            </a:r>
          </a:p>
          <a:p>
            <a:pPr lvl="1" algn="just"/>
            <a:endParaRPr lang="en-US" dirty="0">
              <a:solidFill>
                <a:schemeClr val="accent1">
                  <a:lumMod val="50000"/>
                </a:schemeClr>
              </a:solidFill>
            </a:endParaRPr>
          </a:p>
        </p:txBody>
      </p:sp>
    </p:spTree>
    <p:extLst>
      <p:ext uri="{BB962C8B-B14F-4D97-AF65-F5344CB8AC3E}">
        <p14:creationId xmlns:p14="http://schemas.microsoft.com/office/powerpoint/2010/main" val="609413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4BC4581-5438-4ABF-99A0-F90DF890C717}"/>
              </a:ext>
            </a:extLst>
          </p:cNvPr>
          <p:cNvSpPr>
            <a:spLocks noGrp="1"/>
          </p:cNvSpPr>
          <p:nvPr>
            <p:ph idx="1"/>
          </p:nvPr>
        </p:nvSpPr>
        <p:spPr>
          <a:xfrm>
            <a:off x="838200" y="1283516"/>
            <a:ext cx="10515600" cy="4966282"/>
          </a:xfrm>
        </p:spPr>
        <p:txBody>
          <a:bodyPr>
            <a:normAutofit fontScale="62500" lnSpcReduction="20000"/>
          </a:bodyPr>
          <a:lstStyle/>
          <a:p>
            <a:pPr algn="just"/>
            <a:r>
              <a:rPr lang="en-US" dirty="0">
                <a:solidFill>
                  <a:schemeClr val="accent1">
                    <a:lumMod val="50000"/>
                  </a:schemeClr>
                </a:solidFill>
              </a:rPr>
              <a:t>During the competition, more than 500 students and more than 130 teams from 12 different Countries competed together for Olympiad 2021.</a:t>
            </a:r>
          </a:p>
          <a:p>
            <a:pPr algn="just"/>
            <a:r>
              <a:rPr lang="en-US" dirty="0">
                <a:solidFill>
                  <a:schemeClr val="accent1">
                    <a:lumMod val="50000"/>
                  </a:schemeClr>
                </a:solidFill>
              </a:rPr>
              <a:t>Olympiad 2019-202</a:t>
            </a:r>
            <a:r>
              <a:rPr lang="el-GR" dirty="0">
                <a:solidFill>
                  <a:schemeClr val="accent1">
                    <a:lumMod val="50000"/>
                  </a:schemeClr>
                </a:solidFill>
              </a:rPr>
              <a:t>1</a:t>
            </a:r>
            <a:r>
              <a:rPr lang="en-US" dirty="0">
                <a:solidFill>
                  <a:schemeClr val="accent1">
                    <a:lumMod val="50000"/>
                  </a:schemeClr>
                </a:solidFill>
              </a:rPr>
              <a:t> Statistics</a:t>
            </a:r>
            <a:endParaRPr lang="en-GB"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algn="just"/>
            <a:r>
              <a:rPr lang="en-US" dirty="0">
                <a:solidFill>
                  <a:schemeClr val="accent1">
                    <a:lumMod val="50000"/>
                  </a:schemeClr>
                </a:solidFill>
              </a:rPr>
              <a:t>Also, it is good to note that more than 100 new different Essays on Natural and/or technological Hazards, expressing student’s point of view, were submitted during the competition and are now available on line.</a:t>
            </a:r>
          </a:p>
        </p:txBody>
      </p:sp>
      <p:graphicFrame>
        <p:nvGraphicFramePr>
          <p:cNvPr id="5" name="Table 4">
            <a:extLst>
              <a:ext uri="{FF2B5EF4-FFF2-40B4-BE49-F238E27FC236}">
                <a16:creationId xmlns:a16="http://schemas.microsoft.com/office/drawing/2014/main" id="{7703B2BC-94EE-4518-BF5C-D45CD71082C2}"/>
              </a:ext>
            </a:extLst>
          </p:cNvPr>
          <p:cNvGraphicFramePr>
            <a:graphicFrameLocks noGrp="1"/>
          </p:cNvGraphicFramePr>
          <p:nvPr>
            <p:extLst>
              <p:ext uri="{D42A27DB-BD31-4B8C-83A1-F6EECF244321}">
                <p14:modId xmlns:p14="http://schemas.microsoft.com/office/powerpoint/2010/main" val="4056087181"/>
              </p:ext>
            </p:extLst>
          </p:nvPr>
        </p:nvGraphicFramePr>
        <p:xfrm>
          <a:off x="1223074" y="2197681"/>
          <a:ext cx="7509866" cy="3275203"/>
        </p:xfrm>
        <a:graphic>
          <a:graphicData uri="http://schemas.openxmlformats.org/drawingml/2006/table">
            <a:tbl>
              <a:tblPr firstRow="1" firstCol="1" bandRow="1">
                <a:tableStyleId>{5940675A-B579-460E-94D1-54222C63F5DA}</a:tableStyleId>
              </a:tblPr>
              <a:tblGrid>
                <a:gridCol w="1459792">
                  <a:extLst>
                    <a:ext uri="{9D8B030D-6E8A-4147-A177-3AD203B41FA5}">
                      <a16:colId xmlns:a16="http://schemas.microsoft.com/office/drawing/2014/main" val="3960255464"/>
                    </a:ext>
                  </a:extLst>
                </a:gridCol>
                <a:gridCol w="2300195">
                  <a:extLst>
                    <a:ext uri="{9D8B030D-6E8A-4147-A177-3AD203B41FA5}">
                      <a16:colId xmlns:a16="http://schemas.microsoft.com/office/drawing/2014/main" val="1086106201"/>
                    </a:ext>
                  </a:extLst>
                </a:gridCol>
                <a:gridCol w="1669409">
                  <a:extLst>
                    <a:ext uri="{9D8B030D-6E8A-4147-A177-3AD203B41FA5}">
                      <a16:colId xmlns:a16="http://schemas.microsoft.com/office/drawing/2014/main" val="3820941969"/>
                    </a:ext>
                  </a:extLst>
                </a:gridCol>
                <a:gridCol w="2080470">
                  <a:extLst>
                    <a:ext uri="{9D8B030D-6E8A-4147-A177-3AD203B41FA5}">
                      <a16:colId xmlns:a16="http://schemas.microsoft.com/office/drawing/2014/main" val="3658128932"/>
                    </a:ext>
                  </a:extLst>
                </a:gridCol>
              </a:tblGrid>
              <a:tr h="0">
                <a:tc>
                  <a:txBody>
                    <a:bodyPr/>
                    <a:lstStyle/>
                    <a:p>
                      <a:pPr>
                        <a:lnSpc>
                          <a:spcPct val="107000"/>
                        </a:lnSpc>
                        <a:spcAft>
                          <a:spcPts val="800"/>
                        </a:spcAft>
                      </a:pPr>
                      <a:r>
                        <a:rPr lang="en-US" sz="1200" dirty="0">
                          <a:solidFill>
                            <a:schemeClr val="accent1">
                              <a:lumMod val="75000"/>
                            </a:schemeClr>
                          </a:solidFill>
                          <a:effectLst/>
                        </a:rPr>
                        <a:t> </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Olympiad 2019</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Olympiad 2020</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solidFill>
                            <a:schemeClr val="accent1">
                              <a:lumMod val="75000"/>
                            </a:schemeClr>
                          </a:solidFill>
                          <a:effectLst/>
                        </a:rPr>
                        <a:t>Olympiad 2021</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1782201"/>
                  </a:ext>
                </a:extLst>
              </a:tr>
              <a:tr h="0">
                <a:tc>
                  <a:txBody>
                    <a:bodyPr/>
                    <a:lstStyle/>
                    <a:p>
                      <a:pPr>
                        <a:lnSpc>
                          <a:spcPct val="107000"/>
                        </a:lnSpc>
                        <a:spcAft>
                          <a:spcPts val="800"/>
                        </a:spcAft>
                      </a:pPr>
                      <a:r>
                        <a:rPr lang="en-US" sz="1200" dirty="0">
                          <a:solidFill>
                            <a:schemeClr val="accent1">
                              <a:lumMod val="75000"/>
                            </a:schemeClr>
                          </a:solidFill>
                          <a:effectLst/>
                        </a:rPr>
                        <a:t>Registered Teams </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167</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a:solidFill>
                            <a:schemeClr val="accent1">
                              <a:lumMod val="75000"/>
                            </a:schemeClr>
                          </a:solidFill>
                          <a:effectLst/>
                        </a:rPr>
                        <a:t>339</a:t>
                      </a:r>
                      <a:endParaRPr lang="en-GB" sz="12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144</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551653"/>
                  </a:ext>
                </a:extLst>
              </a:tr>
              <a:tr h="0">
                <a:tc>
                  <a:txBody>
                    <a:bodyPr/>
                    <a:lstStyle/>
                    <a:p>
                      <a:pPr>
                        <a:lnSpc>
                          <a:spcPct val="107000"/>
                        </a:lnSpc>
                        <a:spcAft>
                          <a:spcPts val="800"/>
                        </a:spcAft>
                      </a:pPr>
                      <a:r>
                        <a:rPr lang="en-US" sz="1200" dirty="0">
                          <a:solidFill>
                            <a:schemeClr val="accent1">
                              <a:lumMod val="75000"/>
                            </a:schemeClr>
                          </a:solidFill>
                          <a:effectLst/>
                        </a:rPr>
                        <a:t>Participated Teams</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113</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272</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135</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848947"/>
                  </a:ext>
                </a:extLst>
              </a:tr>
              <a:tr h="0">
                <a:tc>
                  <a:txBody>
                    <a:bodyPr/>
                    <a:lstStyle/>
                    <a:p>
                      <a:pPr>
                        <a:lnSpc>
                          <a:spcPct val="107000"/>
                        </a:lnSpc>
                        <a:spcAft>
                          <a:spcPts val="800"/>
                        </a:spcAft>
                      </a:pPr>
                      <a:r>
                        <a:rPr lang="en-US" sz="1200" dirty="0">
                          <a:solidFill>
                            <a:schemeClr val="accent1">
                              <a:lumMod val="75000"/>
                            </a:schemeClr>
                          </a:solidFill>
                          <a:effectLst/>
                        </a:rPr>
                        <a:t>Countries</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mj-lt"/>
                        <a:buAutoNum type="arabicPeriod"/>
                      </a:pPr>
                      <a:r>
                        <a:rPr lang="en-US" sz="1200" dirty="0">
                          <a:solidFill>
                            <a:schemeClr val="accent1">
                              <a:lumMod val="75000"/>
                            </a:schemeClr>
                          </a:solidFill>
                          <a:effectLst/>
                        </a:rPr>
                        <a:t>ALBANIA</a:t>
                      </a:r>
                    </a:p>
                    <a:p>
                      <a:pPr marL="342900" lvl="0" indent="-342900">
                        <a:lnSpc>
                          <a:spcPct val="107000"/>
                        </a:lnSpc>
                        <a:buFont typeface="+mj-lt"/>
                        <a:buAutoNum type="arabicPeriod"/>
                      </a:pPr>
                      <a:r>
                        <a:rPr lang="en-US" sz="1200" dirty="0">
                          <a:solidFill>
                            <a:schemeClr val="accent1">
                              <a:lumMod val="75000"/>
                            </a:schemeClr>
                          </a:solidFill>
                          <a:effectLst/>
                        </a:rPr>
                        <a:t>ARMENIA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ALGERIA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BOSNIA AND HERZEGOVINA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BULGARIA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CYPRUS</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GREECE</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MALTA</a:t>
                      </a:r>
                    </a:p>
                    <a:p>
                      <a:pPr marL="342900" lvl="0" indent="-342900">
                        <a:lnSpc>
                          <a:spcPct val="107000"/>
                        </a:lnSpc>
                        <a:buFont typeface="+mj-lt"/>
                        <a:buAutoNum type="arabicPeriod"/>
                      </a:pPr>
                      <a:r>
                        <a:rPr lang="en-US" sz="1200" dirty="0">
                          <a:solidFill>
                            <a:schemeClr val="accent1">
                              <a:lumMod val="75000"/>
                            </a:schemeClr>
                          </a:solidFill>
                          <a:effectLst/>
                        </a:rPr>
                        <a:t>MONACO</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ROMANIA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SLOVAK REPUBLIC</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UKRAINE</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mj-lt"/>
                        <a:buAutoNum type="arabicPeriod"/>
                      </a:pPr>
                      <a:r>
                        <a:rPr lang="en-US" sz="1200" dirty="0">
                          <a:solidFill>
                            <a:schemeClr val="accent1">
                              <a:lumMod val="75000"/>
                            </a:schemeClr>
                          </a:solidFill>
                          <a:effectLst/>
                        </a:rPr>
                        <a:t>ALBANIA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ALGERIA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BULGARIA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CYPRUS</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GEORGIA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GREECE</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MALTA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ROMANIA</a:t>
                      </a:r>
                      <a:endParaRPr lang="en-GB" sz="1200" dirty="0">
                        <a:solidFill>
                          <a:schemeClr val="accent1">
                            <a:lumMod val="75000"/>
                          </a:schemeClr>
                        </a:solidFill>
                        <a:effectLst/>
                      </a:endParaRPr>
                    </a:p>
                    <a:p>
                      <a:pPr marL="342900" lvl="0" indent="-342900">
                        <a:lnSpc>
                          <a:spcPct val="107000"/>
                        </a:lnSpc>
                        <a:spcAft>
                          <a:spcPts val="800"/>
                        </a:spcAft>
                        <a:buFont typeface="+mj-lt"/>
                        <a:buAutoNum type="arabicPeriod"/>
                      </a:pPr>
                      <a:r>
                        <a:rPr lang="en-US" sz="1200" dirty="0">
                          <a:solidFill>
                            <a:schemeClr val="accent1">
                              <a:lumMod val="75000"/>
                            </a:schemeClr>
                          </a:solidFill>
                          <a:effectLst/>
                        </a:rPr>
                        <a:t>SLOVAK REPUBLIC</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mj-lt"/>
                        <a:buAutoNum type="arabicPeriod"/>
                      </a:pPr>
                      <a:r>
                        <a:rPr lang="en-US" sz="1200" dirty="0">
                          <a:solidFill>
                            <a:schemeClr val="accent1">
                              <a:lumMod val="75000"/>
                            </a:schemeClr>
                          </a:solidFill>
                          <a:effectLst/>
                        </a:rPr>
                        <a:t>ALBANIA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BULGARIA</a:t>
                      </a:r>
                    </a:p>
                    <a:p>
                      <a:pPr marL="342900" lvl="0" indent="-342900">
                        <a:lnSpc>
                          <a:spcPct val="107000"/>
                        </a:lnSpc>
                        <a:buFont typeface="+mj-lt"/>
                        <a:buAutoNum type="arabicPeriod"/>
                      </a:pPr>
                      <a:r>
                        <a:rPr lang="en-US" sz="1200" dirty="0">
                          <a:solidFill>
                            <a:schemeClr val="accent1">
                              <a:lumMod val="75000"/>
                            </a:schemeClr>
                          </a:solidFill>
                          <a:effectLst/>
                        </a:rPr>
                        <a:t>CROATIA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CYPRUS</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GEORGIA</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GREECE</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MALTA</a:t>
                      </a:r>
                    </a:p>
                    <a:p>
                      <a:pPr marL="342900" lvl="0" indent="-342900">
                        <a:lnSpc>
                          <a:spcPct val="107000"/>
                        </a:lnSpc>
                        <a:buFont typeface="+mj-lt"/>
                        <a:buAutoNum type="arabicPeriod"/>
                      </a:pPr>
                      <a:r>
                        <a:rPr lang="en-US" sz="1200" dirty="0">
                          <a:solidFill>
                            <a:schemeClr val="accent1">
                              <a:lumMod val="75000"/>
                            </a:schemeClr>
                          </a:solidFill>
                          <a:effectLst/>
                        </a:rPr>
                        <a:t>MONACO</a:t>
                      </a:r>
                      <a:endParaRPr lang="en-GB" sz="1200" dirty="0">
                        <a:solidFill>
                          <a:schemeClr val="accent1">
                            <a:lumMod val="75000"/>
                          </a:schemeClr>
                        </a:solidFill>
                        <a:effectLst/>
                      </a:endParaRPr>
                    </a:p>
                    <a:p>
                      <a:pPr marL="342900" lvl="0" indent="-342900">
                        <a:lnSpc>
                          <a:spcPct val="107000"/>
                        </a:lnSpc>
                        <a:buFont typeface="+mj-lt"/>
                        <a:buAutoNum type="arabicPeriod"/>
                      </a:pPr>
                      <a:r>
                        <a:rPr lang="en-US" sz="1200" dirty="0">
                          <a:solidFill>
                            <a:schemeClr val="accent1">
                              <a:lumMod val="75000"/>
                            </a:schemeClr>
                          </a:solidFill>
                          <a:effectLst/>
                        </a:rPr>
                        <a:t>ROMANIA</a:t>
                      </a:r>
                    </a:p>
                    <a:p>
                      <a:pPr marL="342900" lvl="0" indent="-342900">
                        <a:lnSpc>
                          <a:spcPct val="107000"/>
                        </a:lnSpc>
                        <a:buFont typeface="+mj-lt"/>
                        <a:buAutoNum type="arabicPeriod"/>
                      </a:pPr>
                      <a:r>
                        <a:rPr lang="en-US" sz="1200" dirty="0">
                          <a:solidFill>
                            <a:schemeClr val="accent1">
                              <a:lumMod val="75000"/>
                            </a:schemeClr>
                          </a:solidFill>
                          <a:effectLst/>
                        </a:rPr>
                        <a:t>RUSSIAN FEDERATION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1200" dirty="0">
                          <a:solidFill>
                            <a:schemeClr val="accent1">
                              <a:lumMod val="75000"/>
                            </a:schemeClr>
                          </a:solidFill>
                          <a:effectLst/>
                        </a:rPr>
                        <a:t>SLOVAK REPUBLIC</a:t>
                      </a:r>
                      <a:endParaRPr lang="en-GB" sz="1200" dirty="0">
                        <a:solidFill>
                          <a:schemeClr val="accent1">
                            <a:lumMod val="75000"/>
                          </a:schemeClr>
                        </a:solidFill>
                        <a:effectLst/>
                      </a:endParaRPr>
                    </a:p>
                    <a:p>
                      <a:pPr marL="342900" lvl="0" indent="-342900">
                        <a:lnSpc>
                          <a:spcPct val="107000"/>
                        </a:lnSpc>
                        <a:spcAft>
                          <a:spcPts val="800"/>
                        </a:spcAft>
                        <a:buFont typeface="+mj-lt"/>
                        <a:buAutoNum type="arabicPeriod"/>
                      </a:pPr>
                      <a:r>
                        <a:rPr lang="en-US"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SAN MARINO</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6462903"/>
                  </a:ext>
                </a:extLst>
              </a:tr>
              <a:tr h="0">
                <a:tc>
                  <a:txBody>
                    <a:bodyPr/>
                    <a:lstStyle/>
                    <a:p>
                      <a:pPr>
                        <a:lnSpc>
                          <a:spcPct val="107000"/>
                        </a:lnSpc>
                        <a:spcAft>
                          <a:spcPts val="800"/>
                        </a:spcAft>
                      </a:pPr>
                      <a:r>
                        <a:rPr lang="en-US" sz="1200">
                          <a:solidFill>
                            <a:schemeClr val="accent1">
                              <a:lumMod val="75000"/>
                            </a:schemeClr>
                          </a:solidFill>
                          <a:effectLst/>
                        </a:rPr>
                        <a:t>Schools</a:t>
                      </a:r>
                      <a:endParaRPr lang="en-GB" sz="12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99</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176</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92</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7745065"/>
                  </a:ext>
                </a:extLst>
              </a:tr>
              <a:tr h="0">
                <a:tc>
                  <a:txBody>
                    <a:bodyPr/>
                    <a:lstStyle/>
                    <a:p>
                      <a:pPr>
                        <a:lnSpc>
                          <a:spcPct val="107000"/>
                        </a:lnSpc>
                        <a:spcAft>
                          <a:spcPts val="800"/>
                        </a:spcAft>
                      </a:pPr>
                      <a:r>
                        <a:rPr lang="en-US" sz="1200" dirty="0">
                          <a:solidFill>
                            <a:schemeClr val="accent1">
                              <a:lumMod val="75000"/>
                            </a:schemeClr>
                          </a:solidFill>
                          <a:effectLst/>
                        </a:rPr>
                        <a:t>Students</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796</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rPr>
                        <a:t>1015</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508</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4999086"/>
                  </a:ext>
                </a:extLst>
              </a:tr>
            </a:tbl>
          </a:graphicData>
        </a:graphic>
      </p:graphicFrame>
    </p:spTree>
    <p:extLst>
      <p:ext uri="{BB962C8B-B14F-4D97-AF65-F5344CB8AC3E}">
        <p14:creationId xmlns:p14="http://schemas.microsoft.com/office/powerpoint/2010/main" val="3704964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71F9E4-8182-44D6-B960-9850E357BB3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695180" y="550990"/>
            <a:ext cx="4801640" cy="6402188"/>
          </a:xfrm>
        </p:spPr>
      </p:pic>
      <p:pic>
        <p:nvPicPr>
          <p:cNvPr id="8" name="Picture 7">
            <a:extLst>
              <a:ext uri="{FF2B5EF4-FFF2-40B4-BE49-F238E27FC236}">
                <a16:creationId xmlns:a16="http://schemas.microsoft.com/office/drawing/2014/main" id="{71BCC04C-4C86-41B8-831C-D1FCFB62AE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00" y="323084"/>
            <a:ext cx="9144000" cy="6858000"/>
          </a:xfrm>
          <a:prstGeom prst="rect">
            <a:avLst/>
          </a:prstGeom>
        </p:spPr>
      </p:pic>
      <p:pic>
        <p:nvPicPr>
          <p:cNvPr id="14" name="Picture 13">
            <a:extLst>
              <a:ext uri="{FF2B5EF4-FFF2-40B4-BE49-F238E27FC236}">
                <a16:creationId xmlns:a16="http://schemas.microsoft.com/office/drawing/2014/main" id="{2714E2FE-F06B-41E0-ADD9-2AE5C15B56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95462" y="527547"/>
            <a:ext cx="8601075" cy="6858000"/>
          </a:xfrm>
          <a:prstGeom prst="rect">
            <a:avLst/>
          </a:prstGeom>
        </p:spPr>
      </p:pic>
      <p:pic>
        <p:nvPicPr>
          <p:cNvPr id="18" name="Picture 17">
            <a:extLst>
              <a:ext uri="{FF2B5EF4-FFF2-40B4-BE49-F238E27FC236}">
                <a16:creationId xmlns:a16="http://schemas.microsoft.com/office/drawing/2014/main" id="{406C6E27-FE12-4693-818D-8FDE74175C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24000" y="392357"/>
            <a:ext cx="9144000" cy="6788727"/>
          </a:xfrm>
          <a:prstGeom prst="rect">
            <a:avLst/>
          </a:prstGeom>
        </p:spPr>
      </p:pic>
      <p:pic>
        <p:nvPicPr>
          <p:cNvPr id="20" name="Picture 19">
            <a:extLst>
              <a:ext uri="{FF2B5EF4-FFF2-40B4-BE49-F238E27FC236}">
                <a16:creationId xmlns:a16="http://schemas.microsoft.com/office/drawing/2014/main" id="{635A89E8-2600-42B3-86A2-402244EC317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3999" y="256938"/>
            <a:ext cx="9144000" cy="6858000"/>
          </a:xfrm>
          <a:prstGeom prst="rect">
            <a:avLst/>
          </a:prstGeom>
        </p:spPr>
      </p:pic>
    </p:spTree>
    <p:extLst>
      <p:ext uri="{BB962C8B-B14F-4D97-AF65-F5344CB8AC3E}">
        <p14:creationId xmlns:p14="http://schemas.microsoft.com/office/powerpoint/2010/main" val="73132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4BC4581-5438-4ABF-99A0-F90DF890C717}"/>
              </a:ext>
            </a:extLst>
          </p:cNvPr>
          <p:cNvSpPr>
            <a:spLocks noGrp="1"/>
          </p:cNvSpPr>
          <p:nvPr>
            <p:ph idx="1"/>
          </p:nvPr>
        </p:nvSpPr>
        <p:spPr>
          <a:xfrm>
            <a:off x="838200" y="1740372"/>
            <a:ext cx="10515600" cy="1315617"/>
          </a:xfrm>
        </p:spPr>
        <p:txBody>
          <a:bodyPr>
            <a:normAutofit lnSpcReduction="10000"/>
          </a:bodyPr>
          <a:lstStyle/>
          <a:p>
            <a:pPr algn="just"/>
            <a:r>
              <a:rPr lang="en-US" dirty="0">
                <a:solidFill>
                  <a:schemeClr val="accent1">
                    <a:lumMod val="50000"/>
                  </a:schemeClr>
                </a:solidFill>
              </a:rPr>
              <a:t>A virtual Award Ceremony was organized, very different than the one we planned.</a:t>
            </a:r>
          </a:p>
          <a:p>
            <a:pPr algn="just"/>
            <a:r>
              <a:rPr lang="en-US" dirty="0">
                <a:solidFill>
                  <a:schemeClr val="accent1">
                    <a:lumMod val="50000"/>
                  </a:schemeClr>
                </a:solidFill>
              </a:rPr>
              <a:t>The three best teams were: </a:t>
            </a:r>
          </a:p>
          <a:p>
            <a:pPr algn="just"/>
            <a:endParaRPr lang="en-US" dirty="0">
              <a:solidFill>
                <a:schemeClr val="accent1">
                  <a:lumMod val="50000"/>
                </a:schemeClr>
              </a:solidFill>
            </a:endParaRPr>
          </a:p>
          <a:p>
            <a:pPr algn="just"/>
            <a:endParaRPr lang="en-US" dirty="0">
              <a:solidFill>
                <a:schemeClr val="accent1">
                  <a:lumMod val="50000"/>
                </a:schemeClr>
              </a:solidFill>
            </a:endParaRPr>
          </a:p>
          <a:p>
            <a:pPr marL="914400" lvl="2" indent="0" algn="just">
              <a:buNone/>
            </a:pPr>
            <a:endParaRPr lang="en-US" dirty="0">
              <a:solidFill>
                <a:schemeClr val="accent1">
                  <a:lumMod val="50000"/>
                </a:schemeClr>
              </a:solidFill>
            </a:endParaRPr>
          </a:p>
          <a:p>
            <a:pPr lvl="2" algn="just"/>
            <a:endParaRPr lang="en-US" dirty="0">
              <a:solidFill>
                <a:schemeClr val="accent1">
                  <a:lumMod val="50000"/>
                </a:schemeClr>
              </a:solidFill>
            </a:endParaRPr>
          </a:p>
          <a:p>
            <a:pPr algn="just"/>
            <a:endParaRPr lang="en-US" dirty="0">
              <a:solidFill>
                <a:schemeClr val="accent1">
                  <a:lumMod val="50000"/>
                </a:schemeClr>
              </a:solidFill>
            </a:endParaRPr>
          </a:p>
          <a:p>
            <a:pPr algn="just"/>
            <a:endParaRPr lang="en-US" dirty="0">
              <a:solidFill>
                <a:schemeClr val="accent1">
                  <a:lumMod val="50000"/>
                </a:schemeClr>
              </a:solidFill>
            </a:endParaRPr>
          </a:p>
          <a:p>
            <a:pPr marL="0" indent="0" algn="just">
              <a:buNone/>
            </a:pPr>
            <a:endParaRPr lang="en-US" dirty="0">
              <a:solidFill>
                <a:schemeClr val="accent1">
                  <a:lumMod val="50000"/>
                </a:schemeClr>
              </a:solidFill>
            </a:endParaRPr>
          </a:p>
        </p:txBody>
      </p:sp>
      <p:graphicFrame>
        <p:nvGraphicFramePr>
          <p:cNvPr id="3" name="Table 4">
            <a:extLst>
              <a:ext uri="{FF2B5EF4-FFF2-40B4-BE49-F238E27FC236}">
                <a16:creationId xmlns:a16="http://schemas.microsoft.com/office/drawing/2014/main" id="{7F73C55C-CEC0-47FE-AF5A-78737A33D574}"/>
              </a:ext>
            </a:extLst>
          </p:cNvPr>
          <p:cNvGraphicFramePr>
            <a:graphicFrameLocks noGrp="1"/>
          </p:cNvGraphicFramePr>
          <p:nvPr>
            <p:extLst>
              <p:ext uri="{D42A27DB-BD31-4B8C-83A1-F6EECF244321}">
                <p14:modId xmlns:p14="http://schemas.microsoft.com/office/powerpoint/2010/main" val="465935580"/>
              </p:ext>
            </p:extLst>
          </p:nvPr>
        </p:nvGraphicFramePr>
        <p:xfrm>
          <a:off x="1820411" y="3131489"/>
          <a:ext cx="7097088" cy="3017520"/>
        </p:xfrm>
        <a:graphic>
          <a:graphicData uri="http://schemas.openxmlformats.org/drawingml/2006/table">
            <a:tbl>
              <a:tblPr firstRow="1" bandRow="1">
                <a:tableStyleId>{69CF1AB2-1976-4502-BF36-3FF5EA218861}</a:tableStyleId>
              </a:tblPr>
              <a:tblGrid>
                <a:gridCol w="570451">
                  <a:extLst>
                    <a:ext uri="{9D8B030D-6E8A-4147-A177-3AD203B41FA5}">
                      <a16:colId xmlns:a16="http://schemas.microsoft.com/office/drawing/2014/main" val="2533195012"/>
                    </a:ext>
                  </a:extLst>
                </a:gridCol>
                <a:gridCol w="6526637">
                  <a:extLst>
                    <a:ext uri="{9D8B030D-6E8A-4147-A177-3AD203B41FA5}">
                      <a16:colId xmlns:a16="http://schemas.microsoft.com/office/drawing/2014/main" val="1761512457"/>
                    </a:ext>
                  </a:extLst>
                </a:gridCol>
              </a:tblGrid>
              <a:tr h="370840">
                <a:tc>
                  <a:txBody>
                    <a:bodyPr/>
                    <a:lstStyle/>
                    <a:p>
                      <a:r>
                        <a:rPr lang="en-US" sz="2000" b="0" kern="1200" dirty="0">
                          <a:solidFill>
                            <a:schemeClr val="accent1">
                              <a:lumMod val="50000"/>
                            </a:schemeClr>
                          </a:solidFill>
                          <a:latin typeface="+mn-lt"/>
                          <a:ea typeface="+mn-ea"/>
                          <a:cs typeface="+mn-cs"/>
                        </a:rPr>
                        <a:t>1</a:t>
                      </a:r>
                    </a:p>
                  </a:txBody>
                  <a:tcPr>
                    <a:noFill/>
                  </a:tcPr>
                </a:tc>
                <a:tc>
                  <a:txBody>
                    <a:bodyPr/>
                    <a:lstStyle/>
                    <a:p>
                      <a:r>
                        <a:rPr lang="en-US" sz="2000" b="0" kern="1200" dirty="0">
                          <a:solidFill>
                            <a:schemeClr val="accent1">
                              <a:lumMod val="50000"/>
                            </a:schemeClr>
                          </a:solidFill>
                          <a:latin typeface="+mn-lt"/>
                          <a:ea typeface="+mn-ea"/>
                          <a:cs typeface="+mn-cs"/>
                        </a:rPr>
                        <a:t>Country: Romania</a:t>
                      </a:r>
                    </a:p>
                    <a:p>
                      <a:r>
                        <a:rPr lang="en-US" sz="2000" b="0" kern="1200" dirty="0">
                          <a:solidFill>
                            <a:schemeClr val="accent1">
                              <a:lumMod val="50000"/>
                            </a:schemeClr>
                          </a:solidFill>
                          <a:latin typeface="+mn-lt"/>
                          <a:ea typeface="+mn-ea"/>
                          <a:cs typeface="+mn-cs"/>
                        </a:rPr>
                        <a:t>Team: </a:t>
                      </a:r>
                      <a:r>
                        <a:rPr lang="en-GB" sz="2000" b="0" kern="1200" dirty="0">
                          <a:solidFill>
                            <a:schemeClr val="accent1">
                              <a:lumMod val="50000"/>
                            </a:schemeClr>
                          </a:solidFill>
                          <a:latin typeface="+mn-lt"/>
                          <a:ea typeface="+mn-ea"/>
                          <a:cs typeface="+mn-cs"/>
                        </a:rPr>
                        <a:t>Terra Blue</a:t>
                      </a:r>
                    </a:p>
                    <a:p>
                      <a:r>
                        <a:rPr lang="en-GB" sz="2000" b="0" kern="1200" dirty="0">
                          <a:solidFill>
                            <a:schemeClr val="accent1">
                              <a:lumMod val="50000"/>
                            </a:schemeClr>
                          </a:solidFill>
                          <a:latin typeface="+mn-lt"/>
                          <a:ea typeface="+mn-ea"/>
                          <a:cs typeface="+mn-cs"/>
                        </a:rPr>
                        <a:t>School: ”Gheorghe </a:t>
                      </a:r>
                      <a:r>
                        <a:rPr lang="en-GB" sz="2000" b="0" kern="1200" dirty="0" err="1">
                          <a:solidFill>
                            <a:schemeClr val="accent1">
                              <a:lumMod val="50000"/>
                            </a:schemeClr>
                          </a:solidFill>
                          <a:latin typeface="+mn-lt"/>
                          <a:ea typeface="+mn-ea"/>
                          <a:cs typeface="+mn-cs"/>
                        </a:rPr>
                        <a:t>Lazăr</a:t>
                      </a:r>
                      <a:r>
                        <a:rPr lang="en-GB" sz="2000" b="0" kern="1200" dirty="0">
                          <a:solidFill>
                            <a:schemeClr val="accent1">
                              <a:lumMod val="50000"/>
                            </a:schemeClr>
                          </a:solidFill>
                          <a:latin typeface="+mn-lt"/>
                          <a:ea typeface="+mn-ea"/>
                          <a:cs typeface="+mn-cs"/>
                        </a:rPr>
                        <a:t>” National College</a:t>
                      </a:r>
                    </a:p>
                  </a:txBody>
                  <a:tcPr>
                    <a:noFill/>
                  </a:tcPr>
                </a:tc>
                <a:extLst>
                  <a:ext uri="{0D108BD9-81ED-4DB2-BD59-A6C34878D82A}">
                    <a16:rowId xmlns:a16="http://schemas.microsoft.com/office/drawing/2014/main" val="236785692"/>
                  </a:ext>
                </a:extLst>
              </a:tr>
              <a:tr h="370840">
                <a:tc>
                  <a:txBody>
                    <a:bodyPr/>
                    <a:lstStyle/>
                    <a:p>
                      <a:r>
                        <a:rPr lang="en-US" sz="2000" b="0" kern="1200" dirty="0">
                          <a:solidFill>
                            <a:schemeClr val="accent1">
                              <a:lumMod val="50000"/>
                            </a:schemeClr>
                          </a:solidFill>
                          <a:latin typeface="+mn-lt"/>
                          <a:ea typeface="+mn-ea"/>
                          <a:cs typeface="+mn-cs"/>
                        </a:rPr>
                        <a:t>2</a:t>
                      </a:r>
                    </a:p>
                  </a:txBody>
                  <a:tcPr>
                    <a:noFill/>
                  </a:tcPr>
                </a:tc>
                <a:tc>
                  <a:txBody>
                    <a:bodyPr/>
                    <a:lstStyle/>
                    <a:p>
                      <a:r>
                        <a:rPr lang="en-US" sz="2000" b="0" kern="1200" dirty="0">
                          <a:solidFill>
                            <a:schemeClr val="accent1">
                              <a:lumMod val="50000"/>
                            </a:schemeClr>
                          </a:solidFill>
                          <a:latin typeface="+mn-lt"/>
                          <a:ea typeface="+mn-ea"/>
                          <a:cs typeface="+mn-cs"/>
                        </a:rPr>
                        <a:t>Country: Croatia</a:t>
                      </a:r>
                    </a:p>
                    <a:p>
                      <a:r>
                        <a:rPr lang="en-US" sz="2000" b="0" kern="1200" dirty="0">
                          <a:solidFill>
                            <a:schemeClr val="accent1">
                              <a:lumMod val="50000"/>
                            </a:schemeClr>
                          </a:solidFill>
                          <a:latin typeface="+mn-lt"/>
                          <a:ea typeface="+mn-ea"/>
                          <a:cs typeface="+mn-cs"/>
                        </a:rPr>
                        <a:t>Team: Labin team</a:t>
                      </a:r>
                    </a:p>
                    <a:p>
                      <a:r>
                        <a:rPr lang="en-GB" sz="2000" b="0" kern="1200" dirty="0">
                          <a:solidFill>
                            <a:schemeClr val="accent1">
                              <a:lumMod val="50000"/>
                            </a:schemeClr>
                          </a:solidFill>
                          <a:latin typeface="+mn-lt"/>
                          <a:ea typeface="+mn-ea"/>
                          <a:cs typeface="+mn-cs"/>
                        </a:rPr>
                        <a:t>School: High School Mate </a:t>
                      </a:r>
                      <a:r>
                        <a:rPr lang="en-GB" sz="2000" b="0" kern="1200" dirty="0" err="1">
                          <a:solidFill>
                            <a:schemeClr val="accent1">
                              <a:lumMod val="50000"/>
                            </a:schemeClr>
                          </a:solidFill>
                          <a:latin typeface="+mn-lt"/>
                          <a:ea typeface="+mn-ea"/>
                          <a:cs typeface="+mn-cs"/>
                        </a:rPr>
                        <a:t>Blažine</a:t>
                      </a:r>
                      <a:endParaRPr lang="en-US" sz="2000" b="0" kern="1200" dirty="0">
                        <a:solidFill>
                          <a:schemeClr val="accent1">
                            <a:lumMod val="50000"/>
                          </a:schemeClr>
                        </a:solidFill>
                        <a:latin typeface="+mn-lt"/>
                        <a:ea typeface="+mn-ea"/>
                        <a:cs typeface="+mn-cs"/>
                      </a:endParaRPr>
                    </a:p>
                  </a:txBody>
                  <a:tcPr>
                    <a:noFill/>
                  </a:tcPr>
                </a:tc>
                <a:extLst>
                  <a:ext uri="{0D108BD9-81ED-4DB2-BD59-A6C34878D82A}">
                    <a16:rowId xmlns:a16="http://schemas.microsoft.com/office/drawing/2014/main" val="1815510595"/>
                  </a:ext>
                </a:extLst>
              </a:tr>
              <a:tr h="370840">
                <a:tc>
                  <a:txBody>
                    <a:bodyPr/>
                    <a:lstStyle/>
                    <a:p>
                      <a:r>
                        <a:rPr lang="en-US" sz="2000" b="0" kern="1200" dirty="0">
                          <a:solidFill>
                            <a:schemeClr val="accent1">
                              <a:lumMod val="50000"/>
                            </a:schemeClr>
                          </a:solidFill>
                          <a:latin typeface="+mn-lt"/>
                          <a:ea typeface="+mn-ea"/>
                          <a:cs typeface="+mn-cs"/>
                        </a:rPr>
                        <a:t>3</a:t>
                      </a:r>
                    </a:p>
                  </a:txBody>
                  <a:tcPr>
                    <a:noFill/>
                  </a:tcPr>
                </a:tc>
                <a:tc>
                  <a:txBody>
                    <a:bodyPr/>
                    <a:lstStyle/>
                    <a:p>
                      <a:r>
                        <a:rPr lang="en-US" sz="2000" b="0" kern="1200" dirty="0">
                          <a:solidFill>
                            <a:schemeClr val="accent1">
                              <a:lumMod val="50000"/>
                            </a:schemeClr>
                          </a:solidFill>
                          <a:latin typeface="+mn-lt"/>
                          <a:ea typeface="+mn-ea"/>
                          <a:cs typeface="+mn-cs"/>
                        </a:rPr>
                        <a:t>Country: Romania</a:t>
                      </a:r>
                    </a:p>
                    <a:p>
                      <a:r>
                        <a:rPr lang="en-US" sz="2000" b="0" kern="1200" dirty="0">
                          <a:solidFill>
                            <a:schemeClr val="accent1">
                              <a:lumMod val="50000"/>
                            </a:schemeClr>
                          </a:solidFill>
                          <a:latin typeface="+mn-lt"/>
                          <a:ea typeface="+mn-ea"/>
                          <a:cs typeface="+mn-cs"/>
                        </a:rPr>
                        <a:t>Team: Detectives of Hazards</a:t>
                      </a:r>
                    </a:p>
                    <a:p>
                      <a:r>
                        <a:rPr lang="en-US" sz="2000" b="0" kern="1200" dirty="0">
                          <a:solidFill>
                            <a:schemeClr val="accent1">
                              <a:lumMod val="50000"/>
                            </a:schemeClr>
                          </a:solidFill>
                          <a:latin typeface="+mn-lt"/>
                          <a:ea typeface="+mn-ea"/>
                          <a:cs typeface="+mn-cs"/>
                        </a:rPr>
                        <a:t>School: </a:t>
                      </a:r>
                      <a:r>
                        <a:rPr lang="en-US" sz="2000" b="0" kern="1200" dirty="0" err="1">
                          <a:solidFill>
                            <a:schemeClr val="accent1">
                              <a:lumMod val="50000"/>
                            </a:schemeClr>
                          </a:solidFill>
                          <a:latin typeface="+mn-lt"/>
                          <a:ea typeface="+mn-ea"/>
                          <a:cs typeface="+mn-cs"/>
                        </a:rPr>
                        <a:t>Liceul</a:t>
                      </a:r>
                      <a:r>
                        <a:rPr lang="en-US" sz="2000" b="0" kern="1200" dirty="0">
                          <a:solidFill>
                            <a:schemeClr val="accent1">
                              <a:lumMod val="50000"/>
                            </a:schemeClr>
                          </a:solidFill>
                          <a:latin typeface="+mn-lt"/>
                          <a:ea typeface="+mn-ea"/>
                          <a:cs typeface="+mn-cs"/>
                        </a:rPr>
                        <a:t> ”Regina Maria”</a:t>
                      </a:r>
                    </a:p>
                  </a:txBody>
                  <a:tcPr>
                    <a:noFill/>
                  </a:tcPr>
                </a:tc>
                <a:extLst>
                  <a:ext uri="{0D108BD9-81ED-4DB2-BD59-A6C34878D82A}">
                    <a16:rowId xmlns:a16="http://schemas.microsoft.com/office/drawing/2014/main" val="1098053906"/>
                  </a:ext>
                </a:extLst>
              </a:tr>
            </a:tbl>
          </a:graphicData>
        </a:graphic>
      </p:graphicFrame>
    </p:spTree>
    <p:extLst>
      <p:ext uri="{BB962C8B-B14F-4D97-AF65-F5344CB8AC3E}">
        <p14:creationId xmlns:p14="http://schemas.microsoft.com/office/powerpoint/2010/main" val="719756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950</Words>
  <Application>Microsoft Office PowerPoint</Application>
  <PresentationFormat>Widescreen</PresentationFormat>
  <Paragraphs>185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European Center for Disaster Awareness   “BeSafeNet“ </vt:lpstr>
      <vt:lpstr>What is BeSafeNet?</vt:lpstr>
      <vt:lpstr>Who are we?</vt:lpstr>
      <vt:lpstr>What is the aim?</vt:lpstr>
      <vt:lpstr>What is BeSafeNet dealing with?</vt:lpstr>
      <vt:lpstr>What have we done in 2021?</vt:lpstr>
      <vt:lpstr>PowerPoint Presentation</vt:lpstr>
      <vt:lpstr>PowerPoint Presentation</vt:lpstr>
      <vt:lpstr>PowerPoint Presentation</vt:lpstr>
      <vt:lpstr>PowerPoint Presentation</vt:lpstr>
      <vt:lpstr>What’s next? Project Proposals 2022-2023</vt:lpstr>
      <vt:lpstr>PowerPoint Presentation</vt:lpstr>
      <vt:lpstr>The Olympiad competition “Better knowledge against disasters”</vt:lpstr>
      <vt:lpstr>PowerPoint Presentation</vt:lpstr>
      <vt:lpstr>You can contact us at:</vt:lpstr>
      <vt:lpstr>Ευχαριστώ!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Demetris Christou</dc:creator>
  <cp:lastModifiedBy>EMEZIE Catherine</cp:lastModifiedBy>
  <cp:revision>112</cp:revision>
  <dcterms:created xsi:type="dcterms:W3CDTF">2017-10-18T09:23:28Z</dcterms:created>
  <dcterms:modified xsi:type="dcterms:W3CDTF">2022-02-07T17:33:54Z</dcterms:modified>
</cp:coreProperties>
</file>