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72" r:id="rId2"/>
    <p:sldId id="273" r:id="rId3"/>
    <p:sldId id="297" r:id="rId4"/>
    <p:sldId id="298" r:id="rId5"/>
    <p:sldId id="304" r:id="rId6"/>
    <p:sldId id="276" r:id="rId7"/>
    <p:sldId id="277" r:id="rId8"/>
    <p:sldId id="275" r:id="rId9"/>
    <p:sldId id="282" r:id="rId10"/>
    <p:sldId id="300" r:id="rId11"/>
    <p:sldId id="301" r:id="rId12"/>
    <p:sldId id="303" r:id="rId13"/>
    <p:sldId id="302" r:id="rId14"/>
    <p:sldId id="286" r:id="rId15"/>
    <p:sldId id="299" r:id="rId16"/>
    <p:sldId id="294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ky Rae" initials="VR" lastIdx="2" clrIdx="0">
    <p:extLst>
      <p:ext uri="{19B8F6BF-5375-455C-9EA6-DF929625EA0E}">
        <p15:presenceInfo xmlns:p15="http://schemas.microsoft.com/office/powerpoint/2012/main" xmlns="" userId="Vicky Rae" providerId="None"/>
      </p:ext>
    </p:extLst>
  </p:cmAuthor>
  <p:cmAuthor id="2" name="k.andreanidou" initials="KA" lastIdx="16" clrIdx="1">
    <p:extLst>
      <p:ext uri="{19B8F6BF-5375-455C-9EA6-DF929625EA0E}">
        <p15:presenceInfo xmlns:p15="http://schemas.microsoft.com/office/powerpoint/2012/main" xmlns="" userId="k.andreanidou" providerId="None"/>
      </p:ext>
    </p:extLst>
  </p:cmAuthor>
  <p:cmAuthor id="3" name="Nadia A" initials="NA" lastIdx="2" clrIdx="2">
    <p:extLst>
      <p:ext uri="{19B8F6BF-5375-455C-9EA6-DF929625EA0E}">
        <p15:presenceInfo xmlns:p15="http://schemas.microsoft.com/office/powerpoint/2012/main" xmlns="" userId="3f277d4864c9e1c5" providerId="Windows Live"/>
      </p:ext>
    </p:extLst>
  </p:cmAuthor>
  <p:cmAuthor id="4" name="Georgios Sampson" initials="GS" lastIdx="1" clrIdx="3">
    <p:extLst>
      <p:ext uri="{19B8F6BF-5375-455C-9EA6-DF929625EA0E}">
        <p15:presenceInfo xmlns:p15="http://schemas.microsoft.com/office/powerpoint/2012/main" xmlns="" userId="dac747906e6a39d4" providerId="Windows Live"/>
      </p:ext>
    </p:extLst>
  </p:cmAuthor>
  <p:cmAuthor id="5" name="Vicky" initials="V" lastIdx="6" clrIdx="4">
    <p:extLst>
      <p:ext uri="{19B8F6BF-5375-455C-9EA6-DF929625EA0E}">
        <p15:presenceInfo xmlns:p15="http://schemas.microsoft.com/office/powerpoint/2012/main" xmlns="" userId="Vicky" providerId="None"/>
      </p:ext>
    </p:extLst>
  </p:cmAuthor>
  <p:cmAuthor id="6" name="Vicky Rae" initials="VR [2]" lastIdx="7" clrIdx="5">
    <p:extLst>
      <p:ext uri="{19B8F6BF-5375-455C-9EA6-DF929625EA0E}">
        <p15:presenceInfo xmlns:p15="http://schemas.microsoft.com/office/powerpoint/2012/main" xmlns="" userId="2f88d905c6d1c7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3766F"/>
    <a:srgbClr val="70766E"/>
    <a:srgbClr val="5B9BD5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349" autoAdjust="0"/>
  </p:normalViewPr>
  <p:slideViewPr>
    <p:cSldViewPr snapToGrid="0">
      <p:cViewPr>
        <p:scale>
          <a:sx n="66" d="100"/>
          <a:sy n="66" d="100"/>
        </p:scale>
        <p:origin x="-1266" y="-5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F046A-6CFD-4892-BF3C-3DEA0D50E136}" type="datetimeFigureOut">
              <a:rPr lang="en-US" smtClean="0"/>
              <a:pPr/>
              <a:t>12/1/2021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F9EF-6E31-4A27-BBD0-6B029B8846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74426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2FA4-14B1-4740-BD75-4E7090BB292A}" type="datetimeFigureOut">
              <a:rPr lang="el-GR" smtClean="0"/>
              <a:pPr/>
              <a:t>1/12/2021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ED43E-F727-4B85-B886-2276B231479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3459663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2ED43E-F727-4B85-B886-2276B2314793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1090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D0C82-BEE9-4E5E-B668-7CCDEEF248EF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026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AAE56-7B2E-42FA-AEF2-53F13FA1AA6C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0777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0B7C9-BF07-4627-A89C-F358DEB40365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8932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1EFAE-4AC2-429E-89F0-9D315B5022C0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35761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361D-99C9-45F6-A831-B68A3ADD37CC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398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21345-6FA3-4937-B87F-E5EF31C06935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9169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E3D7-B845-4288-B354-02B79D4482B1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8336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DD5B4-6A48-4BD1-B93C-A3D8FAF4B49B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0965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B136-CB7F-4D7A-8FDF-75DA16569E04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7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E28F-8ECD-4647-8CD6-AA1A508EE574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3438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F1247-3BAD-4B65-93E4-0AD695949857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7265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5B043-189A-454C-A77C-672802FD3770}" type="datetime1">
              <a:rPr lang="el-GR" smtClean="0"/>
              <a:pPr/>
              <a:t>1/12/2021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8FE93-62CA-43A0-8BF7-A214B573F9D2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0121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jpeg"/><Relationship Id="rId7" Type="http://schemas.microsoft.com/office/2007/relationships/hdphoto" Target="../media/hdphoto1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microsoft.com/office/2007/relationships/hdphoto" Target="../media/hdphoto1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natura2000.eea.europa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8.wdp"/><Relationship Id="rId3" Type="http://schemas.openxmlformats.org/officeDocument/2006/relationships/image" Target="../media/image2.jpeg"/><Relationship Id="rId7" Type="http://schemas.microsoft.com/office/2007/relationships/hdphoto" Target="../media/hdphoto5.wdp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88135" y="-28388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58859" y="719876"/>
            <a:ext cx="7772400" cy="288032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cs typeface="Vani" panose="020B0502040204020203" pitchFamily="34" charset="0"/>
              </a:rPr>
              <a:t>Agenda </a:t>
            </a:r>
            <a:r>
              <a:rPr lang="en-US" sz="4000" b="1" dirty="0" smtClean="0">
                <a:cs typeface="Vani" panose="020B0502040204020203" pitchFamily="34" charset="0"/>
              </a:rPr>
              <a:t>Item 6.2: Files Opened</a:t>
            </a:r>
            <a:r>
              <a:rPr lang="en-US" sz="4400" dirty="0">
                <a:cs typeface="Vani" panose="020B0502040204020203" pitchFamily="34" charset="0"/>
              </a:rPr>
              <a:t/>
            </a:r>
            <a:br>
              <a:rPr lang="en-US" sz="4400" dirty="0">
                <a:cs typeface="Vani" panose="020B0502040204020203" pitchFamily="34" charset="0"/>
              </a:rPr>
            </a:br>
            <a:r>
              <a:rPr lang="en-US" sz="4000" dirty="0">
                <a:cs typeface="Vani" panose="020B0502040204020203" pitchFamily="34" charset="0"/>
              </a:rPr>
              <a:t/>
            </a:r>
            <a:br>
              <a:rPr lang="en-US" sz="4000" dirty="0">
                <a:cs typeface="Vani" panose="020B0502040204020203" pitchFamily="34" charset="0"/>
              </a:rPr>
            </a:br>
            <a:r>
              <a:rPr lang="en-US" sz="4000" u="sng" dirty="0" smtClean="0">
                <a:cs typeface="Vani" panose="020B0502040204020203" pitchFamily="34" charset="0"/>
              </a:rPr>
              <a:t>Greece</a:t>
            </a:r>
            <a:r>
              <a:rPr lang="en-US" sz="4000" u="sng" dirty="0">
                <a:cs typeface="Vani" panose="020B0502040204020203" pitchFamily="34" charset="0"/>
              </a:rPr>
              <a:t>: Recommendation No. 9 (1987) on the protection of </a:t>
            </a:r>
            <a:r>
              <a:rPr lang="en-US" sz="4000" i="1" u="sng" dirty="0">
                <a:cs typeface="Vani" panose="020B0502040204020203" pitchFamily="34" charset="0"/>
              </a:rPr>
              <a:t>Caretta </a:t>
            </a:r>
            <a:r>
              <a:rPr lang="en-US" sz="4000" i="1" u="sng" dirty="0" err="1">
                <a:cs typeface="Vani" panose="020B0502040204020203" pitchFamily="34" charset="0"/>
              </a:rPr>
              <a:t>c</a:t>
            </a:r>
            <a:r>
              <a:rPr lang="en-US" sz="4000" i="1" u="sng" dirty="0" err="1" smtClean="0">
                <a:cs typeface="Vani" panose="020B0502040204020203" pitchFamily="34" charset="0"/>
              </a:rPr>
              <a:t>aretta</a:t>
            </a:r>
            <a:r>
              <a:rPr lang="en-US" sz="4000" i="1" u="sng" dirty="0" smtClean="0">
                <a:cs typeface="Vani" panose="020B0502040204020203" pitchFamily="34" charset="0"/>
              </a:rPr>
              <a:t> </a:t>
            </a:r>
            <a:r>
              <a:rPr lang="en-US" sz="4000" u="sng" dirty="0">
                <a:cs typeface="Vani" panose="020B0502040204020203" pitchFamily="34" charset="0"/>
              </a:rPr>
              <a:t>in Laganas bay,</a:t>
            </a:r>
            <a:br>
              <a:rPr lang="en-US" sz="4000" u="sng" dirty="0">
                <a:cs typeface="Vani" panose="020B0502040204020203" pitchFamily="34" charset="0"/>
              </a:rPr>
            </a:br>
            <a:r>
              <a:rPr lang="en-US" sz="4000" u="sng" dirty="0">
                <a:cs typeface="Vani" panose="020B0502040204020203" pitchFamily="34" charset="0"/>
              </a:rPr>
              <a:t>Zakynthos</a:t>
            </a:r>
            <a:endParaRPr lang="el-GR" sz="4000" u="sng" dirty="0">
              <a:cs typeface="Vani" panose="020B0502040204020203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2255970" y="3994884"/>
            <a:ext cx="7775289" cy="14250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n w="0"/>
                <a:latin typeface="+mj-lt"/>
                <a:cs typeface="Vani" panose="020B0502040204020203" pitchFamily="34" charset="0"/>
              </a:rPr>
              <a:t>41</a:t>
            </a:r>
            <a:r>
              <a:rPr lang="en-US" sz="2400" baseline="30000" dirty="0" smtClean="0">
                <a:ln w="0"/>
                <a:latin typeface="+mj-lt"/>
                <a:cs typeface="Vani" panose="020B0502040204020203" pitchFamily="34" charset="0"/>
              </a:rPr>
              <a:t>st</a:t>
            </a:r>
            <a:r>
              <a:rPr lang="en-US" sz="2400" dirty="0" smtClean="0">
                <a:ln w="0"/>
                <a:latin typeface="+mj-lt"/>
                <a:cs typeface="Vani" panose="020B0502040204020203" pitchFamily="34" charset="0"/>
              </a:rPr>
              <a:t>  </a:t>
            </a:r>
            <a:r>
              <a:rPr lang="en-US" sz="2400" dirty="0">
                <a:ln w="0"/>
                <a:latin typeface="+mj-lt"/>
                <a:cs typeface="Vani" panose="020B0502040204020203" pitchFamily="34" charset="0"/>
              </a:rPr>
              <a:t>Meeting of the Standing Committee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n w="0"/>
                <a:latin typeface="+mj-lt"/>
                <a:cs typeface="Vani" panose="020B0502040204020203" pitchFamily="34" charset="0"/>
              </a:rPr>
              <a:t>Bern </a:t>
            </a:r>
            <a:r>
              <a:rPr lang="en-US" sz="2400" dirty="0" smtClean="0">
                <a:ln w="0"/>
                <a:latin typeface="+mj-lt"/>
                <a:cs typeface="Vani" panose="020B0502040204020203" pitchFamily="34" charset="0"/>
              </a:rPr>
              <a:t>Convention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ln w="0"/>
              <a:latin typeface="+mj-lt"/>
              <a:cs typeface="Vani" panose="020B0502040204020203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a-DK" dirty="0" smtClean="0">
                <a:latin typeface="+mj-lt"/>
              </a:rPr>
              <a:t>29th November – 3rd December 2021</a:t>
            </a:r>
            <a:r>
              <a:rPr lang="da-DK" dirty="0">
                <a:latin typeface="+mj-lt"/>
              </a:rPr>
              <a:t/>
            </a:r>
            <a:br>
              <a:rPr lang="da-DK" dirty="0">
                <a:latin typeface="+mj-lt"/>
              </a:rPr>
            </a:br>
            <a:endParaRPr lang="el-GR" sz="2400" dirty="0">
              <a:ln w="0"/>
              <a:latin typeface="+mj-lt"/>
              <a:cs typeface="Van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914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310"/>
    </mc:Choice>
    <mc:Fallback>
      <p:transition spd="slow" advTm="53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886" y="61016"/>
            <a:ext cx="12181114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7" name="Picture 3" descr="C:\Users\Acer\Downloads\20210714_212736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93915" y="4272643"/>
            <a:ext cx="6076950" cy="2585357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7205" y="61016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Insufficient presence of wardens resulting in a l</a:t>
            </a:r>
            <a:r>
              <a:rPr lang="en-GB" sz="2400" b="1" dirty="0" err="1" smtClean="0">
                <a:latin typeface="+mj-lt"/>
              </a:rPr>
              <a:t>ack</a:t>
            </a:r>
            <a:r>
              <a:rPr lang="en-GB" sz="2400" b="1" dirty="0" smtClean="0">
                <a:latin typeface="+mj-lt"/>
              </a:rPr>
              <a:t> of enforcement of protective management measures on nesting beaches: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2400" b="1" u="sng" dirty="0" smtClean="0">
                <a:latin typeface="+mj-lt"/>
              </a:rPr>
              <a:t>Violations of restricted access </a:t>
            </a:r>
            <a:r>
              <a:rPr lang="en-GB" sz="2400" dirty="0" smtClean="0">
                <a:latin typeface="+mj-lt"/>
              </a:rPr>
              <a:t>to the nesting beaches </a:t>
            </a:r>
            <a:r>
              <a:rPr lang="en-GB" sz="2400" b="1" u="sng" dirty="0" smtClean="0">
                <a:latin typeface="+mj-lt"/>
              </a:rPr>
              <a:t>at night</a:t>
            </a:r>
            <a:endParaRPr lang="en-GB" sz="2400" b="1" u="sng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92230" y="715489"/>
            <a:ext cx="16471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97204" y="2111229"/>
            <a:ext cx="51119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+mj-lt"/>
              </a:rPr>
              <a:t>Lack of wardens at </a:t>
            </a:r>
            <a:r>
              <a:rPr lang="en-US" sz="2400" dirty="0" err="1" smtClean="0">
                <a:latin typeface="+mj-lt"/>
              </a:rPr>
              <a:t>Kalamaki</a:t>
            </a:r>
            <a:r>
              <a:rPr lang="en-US" sz="2400" dirty="0" smtClean="0">
                <a:latin typeface="+mj-lt"/>
              </a:rPr>
              <a:t> nesting beach enabled visitors to freely access and remain on </a:t>
            </a:r>
            <a:r>
              <a:rPr lang="en-US" sz="2400" dirty="0" err="1" smtClean="0">
                <a:latin typeface="+mj-lt"/>
              </a:rPr>
              <a:t>Kalamaki</a:t>
            </a:r>
            <a:r>
              <a:rPr lang="en-US" sz="2400" dirty="0" smtClean="0">
                <a:latin typeface="+mj-lt"/>
              </a:rPr>
              <a:t> nesting beach after sunset. </a:t>
            </a:r>
          </a:p>
          <a:p>
            <a:pPr algn="just"/>
            <a:endParaRPr lang="en-US" sz="2400" dirty="0" smtClean="0">
              <a:latin typeface="+mj-lt"/>
            </a:endParaRPr>
          </a:p>
          <a:p>
            <a:pPr algn="just"/>
            <a:endParaRPr lang="en-US" sz="2400" dirty="0" smtClean="0">
              <a:latin typeface="+mj-lt"/>
            </a:endParaRPr>
          </a:p>
          <a:p>
            <a:pPr algn="just"/>
            <a:r>
              <a:rPr lang="en-US" sz="2400" b="1" dirty="0" smtClean="0">
                <a:latin typeface="+mj-lt"/>
              </a:rPr>
              <a:t>The presence of humans on the nesting beaches at night presents a significant threat and risk of disturbing nesting females during this sensitive period.</a:t>
            </a:r>
          </a:p>
          <a:p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47204" y="4269805"/>
            <a:ext cx="574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Photo taken 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14/07/2021 at 21:27 of swimmers</a:t>
            </a:r>
            <a:endParaRPr lang="en-US" b="1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190" y="6387329"/>
            <a:ext cx="1996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©MEDASSET 2021: </a:t>
            </a:r>
            <a:r>
              <a:rPr lang="en-US" sz="1200" dirty="0" err="1" smtClean="0">
                <a:solidFill>
                  <a:schemeClr val="bg1"/>
                </a:solidFill>
              </a:rPr>
              <a:t>Kalamaki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77692" y="1565785"/>
            <a:ext cx="6061515" cy="2584170"/>
            <a:chOff x="277692" y="1565785"/>
            <a:chExt cx="6061515" cy="2584170"/>
          </a:xfrm>
        </p:grpSpPr>
        <p:grpSp>
          <p:nvGrpSpPr>
            <p:cNvPr id="28" name="Group 27"/>
            <p:cNvGrpSpPr/>
            <p:nvPr/>
          </p:nvGrpSpPr>
          <p:grpSpPr>
            <a:xfrm>
              <a:off x="277692" y="1565785"/>
              <a:ext cx="6052806" cy="2584170"/>
              <a:chOff x="277692" y="1652875"/>
              <a:chExt cx="6052806" cy="2584170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86401" y="1684984"/>
                <a:ext cx="6044097" cy="2552061"/>
                <a:chOff x="164475" y="1684984"/>
                <a:chExt cx="6044097" cy="2552061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7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>
                <a:xfrm>
                  <a:off x="164475" y="1684984"/>
                  <a:ext cx="6044097" cy="2552061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sp>
              <p:nvSpPr>
                <p:cNvPr id="14" name="Oval 13"/>
                <p:cNvSpPr/>
                <p:nvPr/>
              </p:nvSpPr>
              <p:spPr>
                <a:xfrm>
                  <a:off x="2685544" y="3169920"/>
                  <a:ext cx="905692" cy="988270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2004554" y="2798676"/>
                  <a:ext cx="604195" cy="55163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186932" y="2938378"/>
                  <a:ext cx="604195" cy="551638"/>
                </a:xfrm>
                <a:prstGeom prst="ellipse">
                  <a:avLst/>
                </a:pr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77692" y="1652875"/>
                <a:ext cx="33450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latin typeface="+mj-lt"/>
                  </a:rPr>
                  <a:t>Photo taken </a:t>
                </a:r>
                <a:r>
                  <a:rPr lang="en-US" b="1" dirty="0" smtClean="0">
                    <a:solidFill>
                      <a:schemeClr val="bg1"/>
                    </a:solidFill>
                    <a:latin typeface="+mj-lt"/>
                  </a:rPr>
                  <a:t>14/07/2021 at 21:19</a:t>
                </a:r>
                <a:endParaRPr lang="en-US" b="1" dirty="0">
                  <a:solidFill>
                    <a:schemeClr val="bg1"/>
                  </a:solidFill>
                  <a:latin typeface="+mj-lt"/>
                </a:endParaRPr>
              </a:p>
              <a:p>
                <a:endParaRPr lang="en-US" dirty="0">
                  <a:latin typeface="+mj-lt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362705" y="3847074"/>
              <a:ext cx="19765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Kalamaki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Oval 30"/>
          <p:cNvSpPr/>
          <p:nvPr/>
        </p:nvSpPr>
        <p:spPr>
          <a:xfrm>
            <a:off x="2379299" y="4904373"/>
            <a:ext cx="905692" cy="9882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882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3"/>
    </mc:Choice>
    <mc:Fallback>
      <p:transition spd="slow" advTm="55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9408"/>
            <a:ext cx="12181114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043" y="115324"/>
            <a:ext cx="10019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+mj-lt"/>
              </a:rPr>
              <a:t>Lack of enforcement of protective management measures on nesting beaches:</a:t>
            </a:r>
          </a:p>
          <a:p>
            <a:endParaRPr lang="en-GB" sz="2400" b="1" dirty="0" smtClean="0">
              <a:latin typeface="+mj-lt"/>
            </a:endParaRPr>
          </a:p>
          <a:p>
            <a:r>
              <a:rPr lang="en-GB" sz="2400" b="1" dirty="0" smtClean="0">
                <a:latin typeface="+mj-lt"/>
              </a:rPr>
              <a:t>		</a:t>
            </a:r>
            <a:endParaRPr lang="en-GB" sz="24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48686" y="715489"/>
            <a:ext cx="1690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55818" y="2255520"/>
            <a:ext cx="1550126" cy="7402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3659" y="5470497"/>
            <a:ext cx="541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H</a:t>
            </a:r>
            <a:r>
              <a:rPr lang="en-US" dirty="0" smtClean="0"/>
              <a:t>orse riding tours observed numerous times on the protected sand dunes of Laganas East 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6083515" y="5464950"/>
            <a:ext cx="5411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Horse riding tour at </a:t>
            </a:r>
            <a:r>
              <a:rPr lang="en-US" dirty="0" err="1" smtClean="0"/>
              <a:t>Vrondonero</a:t>
            </a:r>
            <a:r>
              <a:rPr lang="en-US" dirty="0" smtClean="0"/>
              <a:t> nesting beach</a:t>
            </a:r>
            <a:endParaRPr lang="el-GR" dirty="0"/>
          </a:p>
        </p:txBody>
      </p:sp>
      <p:grpSp>
        <p:nvGrpSpPr>
          <p:cNvPr id="25" name="Group 24"/>
          <p:cNvGrpSpPr/>
          <p:nvPr/>
        </p:nvGrpSpPr>
        <p:grpSpPr>
          <a:xfrm>
            <a:off x="252545" y="1735282"/>
            <a:ext cx="5723492" cy="3735215"/>
            <a:chOff x="252545" y="1735282"/>
            <a:chExt cx="5723492" cy="37352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52545" y="1735282"/>
              <a:ext cx="5680743" cy="37352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737333" y="5156798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r>
                <a:rPr lang="en-US" sz="1200" dirty="0" smtClean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4847" y="1735282"/>
            <a:ext cx="5981831" cy="3735215"/>
            <a:chOff x="6034847" y="1735282"/>
            <a:chExt cx="5981831" cy="37352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034847" y="1735282"/>
              <a:ext cx="5909743" cy="3735215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8495213" y="3585471"/>
              <a:ext cx="1550126" cy="74022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777974" y="1771573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Vrondonero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2444932" y="2265695"/>
            <a:ext cx="1550126" cy="7402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46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5"/>
    </mc:Choice>
    <mc:Fallback>
      <p:transition spd="slow" advTm="1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886" y="61016"/>
            <a:ext cx="12181114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043" y="115324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Insufficient presence of wardens resulting in a l</a:t>
            </a:r>
            <a:r>
              <a:rPr lang="en-GB" sz="2400" b="1" dirty="0" err="1" smtClean="0">
                <a:latin typeface="+mj-lt"/>
              </a:rPr>
              <a:t>ack</a:t>
            </a:r>
            <a:r>
              <a:rPr lang="en-GB" sz="2400" b="1" dirty="0" smtClean="0">
                <a:latin typeface="+mj-lt"/>
              </a:rPr>
              <a:t> of enforcement of protective management measures in the Maritime Area:</a:t>
            </a:r>
          </a:p>
          <a:p>
            <a:endParaRPr lang="en-GB" sz="1000" dirty="0" smtClean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Violations of the Bay’s Maritime speed restriction (Max. 6 knots)</a:t>
            </a:r>
            <a:endParaRPr lang="en-GB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18057" y="715489"/>
            <a:ext cx="1812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72027" y="1885950"/>
            <a:ext cx="7124564" cy="1532197"/>
            <a:chOff x="272027" y="1885950"/>
            <a:chExt cx="7124564" cy="153219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72027" y="1885950"/>
              <a:ext cx="6925056" cy="14954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28008" y="3141148"/>
              <a:ext cx="2468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Maritime Area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2027" y="3552826"/>
            <a:ext cx="7124563" cy="1504950"/>
            <a:chOff x="272027" y="3552826"/>
            <a:chExt cx="7124563" cy="15049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-276"/>
            <a:stretch/>
          </p:blipFill>
          <p:spPr>
            <a:xfrm>
              <a:off x="272027" y="3552826"/>
              <a:ext cx="6925056" cy="15049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928007" y="4780777"/>
              <a:ext cx="2468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Maritime Area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027" y="5230166"/>
            <a:ext cx="7124562" cy="1313510"/>
            <a:chOff x="272027" y="5230166"/>
            <a:chExt cx="7124562" cy="1313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272027" y="5230166"/>
              <a:ext cx="6925056" cy="13135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28006" y="6261913"/>
              <a:ext cx="2468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Maritime Area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396589" y="1865247"/>
            <a:ext cx="4449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Numerous observations of boats exceeding the NMP 6 knot speed limit. 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endParaRPr lang="en-US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During 2021 </a:t>
            </a:r>
            <a:r>
              <a:rPr lang="en-US" dirty="0">
                <a:latin typeface="+mj-lt"/>
              </a:rPr>
              <a:t>2</a:t>
            </a:r>
            <a:r>
              <a:rPr lang="en-US" dirty="0" smtClean="0">
                <a:latin typeface="+mj-lt"/>
              </a:rPr>
              <a:t>* fatalities were recorded by ARCHELON/NMP wardens with attributed collision injures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PHOTOS: a boat greatly exceeding the 6 knot speed limit.</a:t>
            </a: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i="1" dirty="0" smtClean="0">
                <a:latin typeface="+mj-lt"/>
              </a:rPr>
              <a:t>* Data provided by ARCHELON </a:t>
            </a:r>
            <a:endParaRPr lang="el-GR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43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5"/>
    </mc:Choice>
    <mc:Fallback>
      <p:transition spd="slow" advTm="30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886" y="61016"/>
            <a:ext cx="12181114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5043" y="115324"/>
            <a:ext cx="1001997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Insufficient presence of wardens resulting in a l</a:t>
            </a:r>
            <a:r>
              <a:rPr lang="en-GB" sz="2400" b="1" dirty="0" err="1" smtClean="0">
                <a:latin typeface="+mj-lt"/>
              </a:rPr>
              <a:t>ack</a:t>
            </a:r>
            <a:r>
              <a:rPr lang="en-GB" sz="2400" b="1" dirty="0" smtClean="0">
                <a:latin typeface="+mj-lt"/>
              </a:rPr>
              <a:t> of enforcement of protective management measures in the Maritime Area:</a:t>
            </a:r>
          </a:p>
          <a:p>
            <a:endParaRPr lang="en-GB" sz="1000" b="1" dirty="0" smtClean="0">
              <a:latin typeface="+mj-lt"/>
            </a:endParaRPr>
          </a:p>
          <a:p>
            <a:r>
              <a:rPr lang="en-GB" sz="2400" dirty="0" smtClean="0">
                <a:latin typeface="+mj-lt"/>
              </a:rPr>
              <a:t>Violations of Maritime Zonation regulations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22857" y="715489"/>
            <a:ext cx="15077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6" name="Picture 2" descr="https://www.monachus-guardian.org/images09/mapper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442" y="1495619"/>
            <a:ext cx="4290090" cy="30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5-Point Star 16"/>
          <p:cNvSpPr/>
          <p:nvPr/>
        </p:nvSpPr>
        <p:spPr>
          <a:xfrm>
            <a:off x="1757855" y="3377363"/>
            <a:ext cx="142875" cy="1428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442" y="4611486"/>
            <a:ext cx="42900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Numerous vessels (private and tourist hire) observed anchored in Zone B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and in the prohibited area of Zone A</a:t>
            </a:r>
          </a:p>
          <a:p>
            <a:pPr algn="just"/>
            <a:endParaRPr lang="en-US" dirty="0" smtClean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Red star shows the approximate locations of the photos taken. </a:t>
            </a:r>
            <a:endParaRPr lang="el-GR" dirty="0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60088" y="1453604"/>
            <a:ext cx="6925056" cy="2177905"/>
            <a:chOff x="4660087" y="4377580"/>
            <a:chExt cx="6925056" cy="217790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660087" y="4377580"/>
              <a:ext cx="6925056" cy="217790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8610600" y="6266035"/>
              <a:ext cx="2973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2021:Marathonisi Islet Zone B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60088" y="3746516"/>
            <a:ext cx="6924369" cy="2609834"/>
            <a:chOff x="4660088" y="3746516"/>
            <a:chExt cx="6924369" cy="2609834"/>
          </a:xfrm>
        </p:grpSpPr>
        <p:pic>
          <p:nvPicPr>
            <p:cNvPr id="21" name="Picture 20" descr="A picture containing sky, outdoor, water, nature&#10;&#10;Description automatically generated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660088" y="3746516"/>
              <a:ext cx="6874873" cy="260983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115874" y="6020309"/>
              <a:ext cx="24685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©ARCHELON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Gerakas</a:t>
              </a:r>
              <a:r>
                <a:rPr lang="en-US" sz="1200" dirty="0" smtClean="0">
                  <a:solidFill>
                    <a:schemeClr val="bg1"/>
                  </a:solidFill>
                </a:rPr>
                <a:t> Zone A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5-Point Star 22"/>
          <p:cNvSpPr/>
          <p:nvPr/>
        </p:nvSpPr>
        <p:spPr>
          <a:xfrm>
            <a:off x="3872053" y="3014376"/>
            <a:ext cx="142875" cy="1428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248525" y="4000500"/>
            <a:ext cx="923926" cy="1114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3325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7"/>
    </mc:Choice>
    <mc:Fallback>
      <p:transition spd="slow" advTm="20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1177"/>
            <a:ext cx="12192000" cy="685800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9187" y="141737"/>
            <a:ext cx="477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latin typeface="+mj-lt"/>
              </a:rPr>
              <a:t>At National Level</a:t>
            </a:r>
            <a:endParaRPr lang="en-US" sz="4000" b="1" u="sng" dirty="0">
              <a:latin typeface="+mj-lt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89187" y="1568611"/>
            <a:ext cx="1098483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dirty="0" smtClean="0">
                <a:latin typeface="Candara" panose="020E0502030303020204" pitchFamily="34" charset="0"/>
              </a:rPr>
              <a:t>   </a:t>
            </a:r>
          </a:p>
          <a:p>
            <a:pPr algn="l"/>
            <a:endParaRPr lang="el-GR" sz="3200" dirty="0"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348" y="1755239"/>
            <a:ext cx="1131302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>
                <a:latin typeface="+mj-lt"/>
                <a:cs typeface="Vani" panose="020B0502040204020203" pitchFamily="34" charset="0"/>
              </a:rPr>
              <a:t>National </a:t>
            </a:r>
            <a:r>
              <a:rPr lang="en-US" sz="3200" b="1" dirty="0">
                <a:latin typeface="+mj-lt"/>
                <a:cs typeface="Vani" panose="020B0502040204020203" pitchFamily="34" charset="0"/>
              </a:rPr>
              <a:t>governance </a:t>
            </a:r>
            <a:r>
              <a:rPr lang="en-US" sz="3200" b="1" dirty="0" smtClean="0">
                <a:latin typeface="+mj-lt"/>
                <a:cs typeface="Vani" panose="020B0502040204020203" pitchFamily="34" charset="0"/>
              </a:rPr>
              <a:t>framework </a:t>
            </a:r>
            <a:r>
              <a:rPr lang="en-US" sz="3200" b="1" dirty="0">
                <a:latin typeface="+mj-lt"/>
                <a:cs typeface="Vani" panose="020B0502040204020203" pitchFamily="34" charset="0"/>
              </a:rPr>
              <a:t>for the management of the protected areas has been fundamentally changed</a:t>
            </a:r>
            <a:r>
              <a:rPr lang="en-US" sz="3200" dirty="0">
                <a:latin typeface="+mj-lt"/>
                <a:cs typeface="Vani" panose="020B0502040204020203" pitchFamily="34" charset="0"/>
              </a:rPr>
              <a:t> </a:t>
            </a:r>
            <a:r>
              <a:rPr lang="en-US" sz="3200" dirty="0" smtClean="0">
                <a:latin typeface="+mj-lt"/>
                <a:cs typeface="Vani" panose="020B0502040204020203" pitchFamily="34" charset="0"/>
              </a:rPr>
              <a:t>with 36 Management Agencies reformed into 25 new Management Units- supervised and coordinated by “OFYPEKA”.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3200" dirty="0">
              <a:latin typeface="+mj-lt"/>
              <a:cs typeface="Vani" panose="020B0502040204020203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+mj-lt"/>
                <a:cs typeface="Vani" panose="020B0502040204020203" pitchFamily="34" charset="0"/>
              </a:rPr>
              <a:t>Great </a:t>
            </a:r>
            <a:r>
              <a:rPr lang="en-US" sz="3200" b="1" dirty="0">
                <a:latin typeface="+mj-lt"/>
                <a:cs typeface="Vani" panose="020B0502040204020203" pitchFamily="34" charset="0"/>
              </a:rPr>
              <a:t>concerns</a:t>
            </a:r>
            <a:r>
              <a:rPr lang="en-US" sz="3200" dirty="0">
                <a:latin typeface="+mj-lt"/>
                <a:cs typeface="Vani" panose="020B0502040204020203" pitchFamily="34" charset="0"/>
              </a:rPr>
              <a:t> also evoke the </a:t>
            </a:r>
            <a:r>
              <a:rPr lang="en-US" sz="3200" b="1" dirty="0">
                <a:latin typeface="+mj-lt"/>
                <a:cs typeface="Vani" panose="020B0502040204020203" pitchFamily="34" charset="0"/>
              </a:rPr>
              <a:t>new national laws, which remove funding and responsibilities for </a:t>
            </a:r>
            <a:r>
              <a:rPr lang="en-US" sz="3200" b="1" dirty="0" smtClean="0">
                <a:latin typeface="+mj-lt"/>
                <a:cs typeface="Vani" panose="020B0502040204020203" pitchFamily="34" charset="0"/>
              </a:rPr>
              <a:t>biodiversity </a:t>
            </a:r>
            <a:r>
              <a:rPr lang="en-US" sz="3200" b="1" dirty="0">
                <a:latin typeface="+mj-lt"/>
                <a:cs typeface="Vani" panose="020B0502040204020203" pitchFamily="34" charset="0"/>
              </a:rPr>
              <a:t>conservation from the newly formed </a:t>
            </a:r>
            <a:r>
              <a:rPr lang="en-US" sz="3200" b="1" dirty="0" smtClean="0">
                <a:latin typeface="+mj-lt"/>
                <a:cs typeface="Vani" panose="020B0502040204020203" pitchFamily="34" charset="0"/>
              </a:rPr>
              <a:t>“OFYPEKA”.</a:t>
            </a:r>
            <a:endParaRPr lang="en-US" sz="3200" b="1" dirty="0">
              <a:latin typeface="+mj-lt"/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00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5"/>
    </mc:Choice>
    <mc:Fallback>
      <p:transition spd="slow" advTm="54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0"/>
            <a:ext cx="12192000" cy="685800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9187" y="141737"/>
            <a:ext cx="3430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u="sng" dirty="0" smtClean="0">
                <a:latin typeface="+mj-lt"/>
              </a:rPr>
              <a:t>Conclusions</a:t>
            </a:r>
            <a:endParaRPr lang="en-US" sz="4000" b="1" u="sng" dirty="0">
              <a:latin typeface="+mj-lt"/>
            </a:endParaRPr>
          </a:p>
        </p:txBody>
      </p:sp>
      <p:sp>
        <p:nvSpPr>
          <p:cNvPr id="11" name="Content Placeholder 8"/>
          <p:cNvSpPr txBox="1">
            <a:spLocks/>
          </p:cNvSpPr>
          <p:nvPr/>
        </p:nvSpPr>
        <p:spPr>
          <a:xfrm>
            <a:off x="189187" y="1568611"/>
            <a:ext cx="10984832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FF0000"/>
                </a:solidFill>
                <a:latin typeface="+mj-lt"/>
              </a:rPr>
              <a:t>Extreme pressure </a:t>
            </a:r>
            <a:r>
              <a:rPr lang="en-US" dirty="0" smtClean="0">
                <a:latin typeface="+mj-lt"/>
              </a:rPr>
              <a:t>in </a:t>
            </a:r>
            <a:r>
              <a:rPr lang="en-US" dirty="0" err="1" smtClean="0">
                <a:latin typeface="+mj-lt"/>
              </a:rPr>
              <a:t>Laganas</a:t>
            </a:r>
            <a:r>
              <a:rPr lang="en-US" dirty="0" smtClean="0">
                <a:latin typeface="+mj-lt"/>
              </a:rPr>
              <a:t> Bay due to:</a:t>
            </a:r>
          </a:p>
          <a:p>
            <a:pPr algn="l"/>
            <a:endParaRPr lang="en-US" dirty="0" smtClean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+mj-lt"/>
              </a:rPr>
              <a:t>Tourism</a:t>
            </a:r>
            <a:r>
              <a:rPr lang="en-US" sz="2400" dirty="0" smtClean="0">
                <a:latin typeface="+mj-lt"/>
              </a:rPr>
              <a:t> though not representative due to Covid-19</a:t>
            </a:r>
          </a:p>
          <a:p>
            <a:pPr lvl="1" algn="l"/>
            <a:endParaRPr lang="en-US" sz="2400" dirty="0" smtClean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+mj-lt"/>
              </a:rPr>
              <a:t>Poor implementation/ enforcement </a:t>
            </a:r>
            <a:r>
              <a:rPr lang="en-US" sz="2400" dirty="0" smtClean="0">
                <a:latin typeface="+mj-lt"/>
              </a:rPr>
              <a:t>of EU, National Environment Legislation, PD and ZNMP Management Agency Measures</a:t>
            </a:r>
          </a:p>
          <a:p>
            <a:pPr lvl="1" algn="l"/>
            <a:endParaRPr lang="en-US" sz="2400" dirty="0" smtClean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+mj-lt"/>
              </a:rPr>
              <a:t>ZNMP’s Management Agency </a:t>
            </a:r>
            <a:r>
              <a:rPr lang="en-US" sz="2400" b="1" dirty="0" smtClean="0">
                <a:latin typeface="+mj-lt"/>
              </a:rPr>
              <a:t>lack of financial resources and staffing</a:t>
            </a:r>
            <a:r>
              <a:rPr lang="en-US" sz="2400" dirty="0" smtClean="0">
                <a:latin typeface="+mj-lt"/>
              </a:rPr>
              <a:t>.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endParaRPr lang="en-US" sz="2400" dirty="0">
              <a:latin typeface="+mj-lt"/>
            </a:endParaRP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+mj-lt"/>
              </a:rPr>
              <a:t>Uncontrolled maritime activity </a:t>
            </a:r>
          </a:p>
          <a:p>
            <a:pPr algn="l"/>
            <a:endParaRPr lang="el-GR" sz="32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9944" y="715489"/>
            <a:ext cx="141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56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9"/>
    </mc:Choice>
    <mc:Fallback>
      <p:transition spd="slow" advTm="38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8"/>
          <p:cNvSpPr txBox="1">
            <a:spLocks/>
          </p:cNvSpPr>
          <p:nvPr/>
        </p:nvSpPr>
        <p:spPr>
          <a:xfrm>
            <a:off x="348107" y="1303357"/>
            <a:ext cx="11277599" cy="512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2800" b="1" dirty="0" smtClean="0">
                <a:latin typeface="+mj-lt"/>
                <a:cs typeface="Vani" panose="020B0502040204020203" pitchFamily="34" charset="0"/>
              </a:rPr>
              <a:t>Calls on the Greek Government to: 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Increase and secure funding </a:t>
            </a:r>
            <a:r>
              <a:rPr lang="en-US" sz="2400" dirty="0" smtClean="0">
                <a:latin typeface="+mj-lt"/>
              </a:rPr>
              <a:t>to the ZNMP Management Agency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Enforce </a:t>
            </a:r>
            <a:r>
              <a:rPr lang="en-US" sz="2400" dirty="0" smtClean="0">
                <a:latin typeface="+mj-lt"/>
              </a:rPr>
              <a:t>EU, National and NMPZ PD regulations </a:t>
            </a:r>
            <a:r>
              <a:rPr lang="en-US" sz="2400" b="1" dirty="0" smtClean="0">
                <a:latin typeface="+mj-lt"/>
              </a:rPr>
              <a:t>Impose, implement and enforce appropriate fines and penalties </a:t>
            </a:r>
            <a:r>
              <a:rPr lang="en-US" sz="2400" dirty="0" smtClean="0">
                <a:latin typeface="+mj-lt"/>
              </a:rPr>
              <a:t>to deter further illegal activity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Take action </a:t>
            </a:r>
            <a:r>
              <a:rPr lang="en-US" sz="2400" dirty="0" smtClean="0">
                <a:latin typeface="+mj-lt"/>
              </a:rPr>
              <a:t>to stop operation of illegal businesses in Daphni &amp; </a:t>
            </a:r>
            <a:r>
              <a:rPr lang="en-US" sz="2400" b="1" dirty="0" smtClean="0">
                <a:latin typeface="+mj-lt"/>
              </a:rPr>
              <a:t>restore</a:t>
            </a:r>
            <a:r>
              <a:rPr lang="en-US" sz="2400" dirty="0" smtClean="0">
                <a:latin typeface="+mj-lt"/>
              </a:rPr>
              <a:t> the habitat</a:t>
            </a:r>
          </a:p>
          <a:p>
            <a:pPr algn="just"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Vani" panose="020B0502040204020203" pitchFamily="34" charset="0"/>
              </a:rPr>
              <a:t>Calls on the Standing Committee of the Bern Convention to: 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Keep open </a:t>
            </a:r>
            <a:r>
              <a:rPr lang="en-US" sz="2400" dirty="0" smtClean="0">
                <a:latin typeface="+mj-lt"/>
              </a:rPr>
              <a:t>the case file of Zakynthos, </a:t>
            </a:r>
            <a:r>
              <a:rPr lang="en-US" sz="2400" dirty="0" err="1" smtClean="0">
                <a:latin typeface="+mj-lt"/>
              </a:rPr>
              <a:t>Laganas</a:t>
            </a:r>
            <a:r>
              <a:rPr lang="en-US" sz="2400" dirty="0" smtClean="0">
                <a:latin typeface="+mj-lt"/>
              </a:rPr>
              <a:t> Bay</a:t>
            </a: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Follow-up</a:t>
            </a:r>
            <a:r>
              <a:rPr lang="en-US" sz="2400" dirty="0" smtClean="0">
                <a:latin typeface="+mj-lt"/>
              </a:rPr>
              <a:t> through the Greek Government Recommendation No 9, and in particular Measure No 1 regarding </a:t>
            </a:r>
            <a:r>
              <a:rPr lang="en-US" sz="2400" dirty="0" err="1" smtClean="0">
                <a:latin typeface="+mj-lt"/>
              </a:rPr>
              <a:t>Daphni</a:t>
            </a:r>
            <a:endParaRPr lang="en-US" sz="2400" dirty="0" smtClean="0">
              <a:latin typeface="+mj-lt"/>
            </a:endParaRPr>
          </a:p>
          <a:p>
            <a:pPr marL="800100" lvl="1" indent="-342900" algn="just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j-lt"/>
              </a:rPr>
              <a:t>Perform</a:t>
            </a:r>
            <a:r>
              <a:rPr lang="en-US" sz="2400" dirty="0" smtClean="0">
                <a:latin typeface="+mj-lt"/>
              </a:rPr>
              <a:t> an on-the- spot appraisal of </a:t>
            </a:r>
            <a:r>
              <a:rPr lang="en-US" sz="2400" dirty="0" err="1" smtClean="0">
                <a:latin typeface="+mj-lt"/>
              </a:rPr>
              <a:t>Laganas</a:t>
            </a:r>
            <a:r>
              <a:rPr lang="en-US" sz="2400" dirty="0" smtClean="0">
                <a:latin typeface="+mj-lt"/>
              </a:rPr>
              <a:t> Bay’s nesting beaches, in order to update and amend Recommendation </a:t>
            </a:r>
            <a:r>
              <a:rPr lang="en-US" sz="2400" dirty="0">
                <a:latin typeface="+mj-lt"/>
              </a:rPr>
              <a:t>No </a:t>
            </a:r>
            <a:r>
              <a:rPr lang="en-US" sz="2400" dirty="0" smtClean="0">
                <a:latin typeface="+mj-lt"/>
              </a:rPr>
              <a:t>9 </a:t>
            </a:r>
            <a:endParaRPr lang="el-GR" sz="2400" dirty="0" smtClean="0">
              <a:latin typeface="+mj-lt"/>
            </a:endParaRPr>
          </a:p>
          <a:p>
            <a:pPr lvl="1" algn="l">
              <a:lnSpc>
                <a:spcPct val="150000"/>
              </a:lnSpc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Vani" panose="020B0502040204020203" pitchFamily="34" charset="0"/>
            </a:endParaRPr>
          </a:p>
          <a:p>
            <a:pPr algn="l"/>
            <a:endParaRPr lang="el-GR" sz="2000" dirty="0">
              <a:latin typeface="+mj-lt"/>
            </a:endParaRPr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302508" y="42629"/>
            <a:ext cx="9679692" cy="11242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u="sng" dirty="0" smtClean="0"/>
              <a:t>MEDASSET</a:t>
            </a:r>
          </a:p>
          <a:p>
            <a:pPr algn="l"/>
            <a:r>
              <a:rPr lang="en-US" sz="2800" u="sng" dirty="0" smtClean="0"/>
              <a:t>Mediterranean Association to Save the Sea Turtles </a:t>
            </a:r>
            <a:endParaRPr lang="el-GR" sz="28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0290629" y="715489"/>
            <a:ext cx="17226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22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1"/>
    </mc:Choice>
    <mc:Fallback>
      <p:transition spd="slow" advTm="39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43926" y="7602"/>
            <a:ext cx="7417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Violations of National </a:t>
            </a:r>
            <a:r>
              <a:rPr lang="en-US" sz="2400" b="1" u="sng" dirty="0" smtClean="0">
                <a:latin typeface="+mj-lt"/>
              </a:rPr>
              <a:t>and EU Legislation </a:t>
            </a:r>
            <a:r>
              <a:rPr lang="en-US" sz="2400" b="1" u="sng" dirty="0">
                <a:latin typeface="+mj-lt"/>
              </a:rPr>
              <a:t>&amp; Lack of Enforcement of </a:t>
            </a:r>
            <a:r>
              <a:rPr lang="en-US" sz="2400" b="1" u="sng" dirty="0" smtClean="0">
                <a:latin typeface="+mj-lt"/>
              </a:rPr>
              <a:t>Zakynthos National </a:t>
            </a:r>
            <a:r>
              <a:rPr lang="en-US" sz="2400" b="1" u="sng" dirty="0">
                <a:latin typeface="+mj-lt"/>
              </a:rPr>
              <a:t>Marine </a:t>
            </a:r>
            <a:r>
              <a:rPr lang="en-US" sz="2400" b="1" u="sng" dirty="0" smtClean="0">
                <a:latin typeface="+mj-lt"/>
              </a:rPr>
              <a:t>Park (ZNMP) </a:t>
            </a:r>
            <a:r>
              <a:rPr lang="en-US" sz="2400" b="1" u="sng" dirty="0">
                <a:latin typeface="+mj-lt"/>
              </a:rPr>
              <a:t>Protection Measures</a:t>
            </a:r>
          </a:p>
        </p:txBody>
      </p:sp>
      <p:pic>
        <p:nvPicPr>
          <p:cNvPr id="11" name="Picture 2" descr="https://www.monachus-guardian.org/images09/mapper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26" y="1362040"/>
            <a:ext cx="6603352" cy="46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067938" y="1207931"/>
            <a:ext cx="447723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algn="just"/>
            <a:r>
              <a:rPr lang="en-US" sz="2000" dirty="0" smtClean="0">
                <a:latin typeface="+mj-lt"/>
              </a:rPr>
              <a:t>Zakynthos (</a:t>
            </a:r>
            <a:r>
              <a:rPr lang="en-US" sz="2000" dirty="0" err="1" smtClean="0">
                <a:latin typeface="+mj-lt"/>
              </a:rPr>
              <a:t>Laganas</a:t>
            </a:r>
            <a:r>
              <a:rPr lang="en-US" sz="2000" dirty="0" smtClean="0">
                <a:latin typeface="+mj-lt"/>
              </a:rPr>
              <a:t> Bay)</a:t>
            </a:r>
          </a:p>
          <a:p>
            <a:pPr algn="just"/>
            <a:endParaRPr lang="en-US" sz="2000" dirty="0" smtClean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Hosts one of the largest Loggerhead sea turtle breeding aggregations in the Mediterranean (Av.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1,200</a:t>
            </a:r>
            <a:r>
              <a:rPr lang="en-US" sz="2000" dirty="0" smtClean="0">
                <a:latin typeface="+mj-lt"/>
              </a:rPr>
              <a:t>* nests/yr1). During 2021 nesting season over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1,300</a:t>
            </a:r>
            <a:r>
              <a:rPr lang="en-US" sz="2000" dirty="0" smtClean="0">
                <a:latin typeface="+mj-lt"/>
              </a:rPr>
              <a:t>* </a:t>
            </a:r>
            <a:r>
              <a:rPr lang="en-US" sz="2000" dirty="0">
                <a:latin typeface="+mj-lt"/>
              </a:rPr>
              <a:t>nests were recorded</a:t>
            </a:r>
            <a:endParaRPr lang="en-US" sz="2000" dirty="0" smtClean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Nesting primarily occurs along six beaches, approx. 5.5km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j-lt"/>
              </a:rPr>
              <a:t>The ZNMP </a:t>
            </a:r>
            <a:r>
              <a:rPr lang="en-US" sz="2000" dirty="0">
                <a:latin typeface="+mj-lt"/>
              </a:rPr>
              <a:t>was established in 1999 and </a:t>
            </a:r>
            <a:r>
              <a:rPr lang="en-US" sz="2000" dirty="0" smtClean="0">
                <a:latin typeface="+mj-lt"/>
              </a:rPr>
              <a:t>the Management Agency (MA) </a:t>
            </a:r>
            <a:r>
              <a:rPr lang="en-US" sz="2000" dirty="0">
                <a:latin typeface="+mj-lt"/>
              </a:rPr>
              <a:t>in </a:t>
            </a:r>
            <a:r>
              <a:rPr lang="en-US" sz="2000" dirty="0" smtClean="0">
                <a:latin typeface="+mj-lt"/>
              </a:rPr>
              <a:t>2000</a:t>
            </a:r>
          </a:p>
          <a:p>
            <a:endParaRPr lang="en-US" sz="2000" dirty="0" smtClean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1400" i="1" dirty="0" smtClean="0"/>
              <a:t>* Data </a:t>
            </a:r>
            <a:r>
              <a:rPr lang="en-US" sz="1400" i="1" dirty="0"/>
              <a:t>provided by ARCHELON </a:t>
            </a:r>
            <a:endParaRPr lang="el-GR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39457" y="6014514"/>
            <a:ext cx="305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Maritime zonation of the NMPZ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042469" y="715489"/>
            <a:ext cx="1040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434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9"/>
    </mc:Choice>
    <mc:Fallback>
      <p:transition spd="slow" advTm="19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5987" y="12509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11762" y="-2074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0941455" y="715489"/>
            <a:ext cx="1141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</a:t>
            </a:r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786" y="462401"/>
            <a:ext cx="10311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+mj-lt"/>
              </a:rPr>
              <a:t>(Measure No </a:t>
            </a:r>
            <a:r>
              <a:rPr lang="en-US" sz="2400" b="1" u="sng" dirty="0" smtClean="0">
                <a:latin typeface="+mj-lt"/>
              </a:rPr>
              <a:t>1) Remove the prefabricated houses in Dafni</a:t>
            </a:r>
          </a:p>
          <a:p>
            <a:r>
              <a:rPr lang="en-US" sz="2400" b="1" u="sng" dirty="0" smtClean="0">
                <a:latin typeface="+mj-lt"/>
              </a:rPr>
              <a:t>Illegal Constructions &amp; lack of compliance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410064" y="1317812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3530" y="3454567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7051" y="3449235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60423" y="160902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38" y="43691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</a:t>
            </a:r>
            <a:r>
              <a:rPr lang="en-US" dirty="0" smtClean="0">
                <a:latin typeface="+mj-lt"/>
              </a:rPr>
              <a:t>Recommendation. No 9 </a:t>
            </a:r>
            <a:r>
              <a:rPr lang="en-US" dirty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1987) 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8111" y="4005459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8814" y="3992211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38" y="809454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9732" y="1472016"/>
            <a:ext cx="410464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+mj-lt"/>
              </a:rPr>
              <a:t>Illegal construction and expansion of businesses have continued to operate unhindered on the protected sand dune system, behind </a:t>
            </a:r>
            <a:r>
              <a:rPr lang="en-US" sz="2000" dirty="0" err="1" smtClean="0">
                <a:latin typeface="+mj-lt"/>
              </a:rPr>
              <a:t>Daphni</a:t>
            </a:r>
            <a:r>
              <a:rPr lang="en-US" sz="2000" dirty="0" smtClean="0">
                <a:latin typeface="+mj-lt"/>
              </a:rPr>
              <a:t> nesting beach. </a:t>
            </a: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r>
              <a:rPr lang="en-US" sz="2000" dirty="0" smtClean="0">
                <a:latin typeface="+mj-lt"/>
              </a:rPr>
              <a:t>The sand dune system has now been completely destroyed.</a:t>
            </a:r>
          </a:p>
          <a:p>
            <a:pPr algn="just"/>
            <a:endParaRPr lang="en-US" sz="2000" dirty="0">
              <a:latin typeface="+mj-lt"/>
            </a:endParaRPr>
          </a:p>
          <a:p>
            <a:pPr algn="just"/>
            <a:endParaRPr lang="en-US" sz="2000" dirty="0" smtClean="0">
              <a:latin typeface="+mj-lt"/>
            </a:endParaRPr>
          </a:p>
          <a:p>
            <a:pPr algn="just"/>
            <a:r>
              <a:rPr lang="en-US" sz="2000" dirty="0" smtClean="0">
                <a:latin typeface="+mj-lt"/>
              </a:rPr>
              <a:t>Lack of zonation management on nesting beach. Visitors are able to walked in-between and in close proximity to caged nests. </a:t>
            </a:r>
            <a:endParaRPr lang="el-GR" sz="2000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90245" y="4015696"/>
            <a:ext cx="6925056" cy="264227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5476863" y="4709542"/>
            <a:ext cx="676275" cy="1254586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Oval 20"/>
          <p:cNvSpPr/>
          <p:nvPr/>
        </p:nvSpPr>
        <p:spPr>
          <a:xfrm>
            <a:off x="1085838" y="4581525"/>
            <a:ext cx="676275" cy="63817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Oval 21"/>
          <p:cNvSpPr/>
          <p:nvPr/>
        </p:nvSpPr>
        <p:spPr>
          <a:xfrm>
            <a:off x="2066913" y="4810125"/>
            <a:ext cx="676275" cy="63817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3" name="Picture 22" descr="A picture containing outdoor, nature&#10;&#10;Description automatically generated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54844" y="1496294"/>
            <a:ext cx="6938558" cy="24357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6346" y="6348744"/>
            <a:ext cx="223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©MEDASSET 2021: </a:t>
            </a:r>
            <a:r>
              <a:rPr lang="en-US" sz="1200" dirty="0" err="1" smtClean="0">
                <a:solidFill>
                  <a:schemeClr val="bg1"/>
                </a:solidFill>
              </a:rPr>
              <a:t>Daphni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028" y="3635489"/>
            <a:ext cx="223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©ARCHELON 2021: </a:t>
            </a:r>
            <a:r>
              <a:rPr lang="en-US" sz="1200" dirty="0" err="1" smtClean="0">
                <a:solidFill>
                  <a:schemeClr val="bg1"/>
                </a:solidFill>
              </a:rPr>
              <a:t>Daphni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910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8"/>
    </mc:Choice>
    <mc:Fallback>
      <p:transition spd="slow" advTm="1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2617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786" y="558653"/>
            <a:ext cx="121622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latin typeface="+mj-lt"/>
              </a:rPr>
              <a:t>(</a:t>
            </a:r>
            <a:r>
              <a:rPr lang="en-US" sz="2000" b="1" u="sng" dirty="0" smtClean="0">
                <a:latin typeface="+mj-lt"/>
              </a:rPr>
              <a:t>Measure No 5) Remove trees and ban and penalize the use of deck chairs, sunshades and </a:t>
            </a:r>
            <a:r>
              <a:rPr lang="en-US" sz="2000" b="1" u="sng" dirty="0" err="1" smtClean="0">
                <a:latin typeface="+mj-lt"/>
              </a:rPr>
              <a:t>pedalos</a:t>
            </a:r>
            <a:r>
              <a:rPr lang="en-US" sz="2000" b="1" u="sng" dirty="0" smtClean="0">
                <a:latin typeface="+mj-lt"/>
              </a:rPr>
              <a:t> on the nesting beaches of </a:t>
            </a:r>
            <a:r>
              <a:rPr lang="en-US" sz="2000" b="1" u="sng" dirty="0" err="1" smtClean="0">
                <a:latin typeface="+mj-lt"/>
              </a:rPr>
              <a:t>Gerakas</a:t>
            </a:r>
            <a:r>
              <a:rPr lang="en-US" sz="2000" b="1" u="sng" dirty="0" smtClean="0">
                <a:latin typeface="+mj-lt"/>
              </a:rPr>
              <a:t>, </a:t>
            </a:r>
            <a:r>
              <a:rPr lang="en-US" sz="2000" b="1" u="sng" dirty="0" err="1" smtClean="0">
                <a:latin typeface="+mj-lt"/>
              </a:rPr>
              <a:t>Kalamaki</a:t>
            </a:r>
            <a:r>
              <a:rPr lang="en-US" sz="2000" b="1" u="sng" dirty="0" smtClean="0">
                <a:latin typeface="+mj-lt"/>
              </a:rPr>
              <a:t>, eastern </a:t>
            </a:r>
            <a:r>
              <a:rPr lang="en-US" sz="2000" b="1" u="sng" dirty="0" err="1" smtClean="0">
                <a:latin typeface="+mj-lt"/>
              </a:rPr>
              <a:t>Laganas</a:t>
            </a:r>
            <a:r>
              <a:rPr lang="en-US" sz="2000" b="1" u="sng" dirty="0" smtClean="0">
                <a:latin typeface="+mj-lt"/>
              </a:rPr>
              <a:t> and </a:t>
            </a:r>
            <a:r>
              <a:rPr lang="en-US" sz="2000" b="1" u="sng" dirty="0" err="1" smtClean="0">
                <a:latin typeface="+mj-lt"/>
              </a:rPr>
              <a:t>Marathonisi</a:t>
            </a:r>
            <a:endParaRPr lang="en-US" sz="2000" b="1" u="sng" dirty="0" smtClean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10064" y="1317812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3530" y="3454567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7051" y="3449235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60423" y="160902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38" y="43691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</a:t>
            </a:r>
            <a:r>
              <a:rPr lang="en-US" dirty="0" smtClean="0">
                <a:latin typeface="+mj-lt"/>
              </a:rPr>
              <a:t>Recommendation. No 9 </a:t>
            </a:r>
            <a:r>
              <a:rPr lang="en-US" dirty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1987) 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8111" y="4005459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8814" y="3992211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38" y="809454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3680935"/>
            <a:ext cx="6952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1600" b="1" u="sng" dirty="0" smtClean="0">
                <a:latin typeface="+mj-lt"/>
              </a:rPr>
              <a:t>No sunbeds were observed to be removed from the front of the beaches at night; </a:t>
            </a:r>
            <a:r>
              <a:rPr lang="en-US" sz="1600" dirty="0" smtClean="0">
                <a:latin typeface="+mj-lt"/>
              </a:rPr>
              <a:t>all were placed on their sides </a:t>
            </a:r>
            <a:r>
              <a:rPr lang="en-US" sz="1600" i="1" dirty="0" smtClean="0">
                <a:latin typeface="+mj-lt"/>
              </a:rPr>
              <a:t>in-situ</a:t>
            </a:r>
            <a:r>
              <a:rPr lang="en-US" sz="1600" dirty="0" smtClean="0">
                <a:latin typeface="+mj-lt"/>
              </a:rPr>
              <a:t>.</a:t>
            </a:r>
          </a:p>
          <a:p>
            <a:pPr algn="just"/>
            <a:endParaRPr lang="en-US" sz="1600" dirty="0">
              <a:latin typeface="+mj-lt"/>
            </a:endParaRPr>
          </a:p>
          <a:p>
            <a:endParaRPr lang="el-GR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1521851"/>
            <a:ext cx="6994482" cy="2202302"/>
            <a:chOff x="4947536" y="1835825"/>
            <a:chExt cx="6994482" cy="22023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947536" y="1835825"/>
              <a:ext cx="6925056" cy="21907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703314" y="3761128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r>
                <a:rPr lang="en-US" sz="1200" dirty="0" smtClean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Picture 23" descr="A couple of people walking on a beach&#10;&#10;Description automatically generated with low confidenc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71912" y="1268967"/>
            <a:ext cx="3364988" cy="34399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636761"/>
            <a:ext cx="1107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/>
              <a:t>Maximum </a:t>
            </a:r>
            <a:r>
              <a:rPr lang="en-US" b="1" u="sng" dirty="0" smtClean="0"/>
              <a:t>permitted No. of </a:t>
            </a:r>
            <a:r>
              <a:rPr lang="en-US" b="1" u="sng" dirty="0"/>
              <a:t>umbrellas </a:t>
            </a:r>
            <a:r>
              <a:rPr lang="en-US" b="1" u="sng" dirty="0" smtClean="0"/>
              <a:t>&amp; sunbeds was </a:t>
            </a:r>
            <a:r>
              <a:rPr lang="en-US" b="1" u="sng" dirty="0"/>
              <a:t>greatly exceeded </a:t>
            </a:r>
            <a:r>
              <a:rPr lang="en-US" b="1" u="sng" dirty="0" smtClean="0"/>
              <a:t>:</a:t>
            </a:r>
          </a:p>
          <a:p>
            <a:pPr algn="just"/>
            <a:r>
              <a:rPr lang="en-US" dirty="0" smtClean="0"/>
              <a:t>Laganas east and </a:t>
            </a:r>
            <a:r>
              <a:rPr lang="en-US" dirty="0" err="1" smtClean="0"/>
              <a:t>Kalamaki</a:t>
            </a:r>
            <a:r>
              <a:rPr lang="en-US" dirty="0" smtClean="0"/>
              <a:t> nesting beaches: </a:t>
            </a:r>
            <a:r>
              <a:rPr lang="en-US" b="1" dirty="0" smtClean="0">
                <a:solidFill>
                  <a:srgbClr val="FF0000"/>
                </a:solidFill>
              </a:rPr>
              <a:t>645 </a:t>
            </a:r>
            <a:r>
              <a:rPr lang="en-US" dirty="0" smtClean="0"/>
              <a:t>on 15</a:t>
            </a:r>
            <a:r>
              <a:rPr lang="en-US" baseline="30000" dirty="0" smtClean="0"/>
              <a:t>th</a:t>
            </a:r>
            <a:r>
              <a:rPr lang="en-US" dirty="0" smtClean="0"/>
              <a:t> July and </a:t>
            </a:r>
            <a:r>
              <a:rPr lang="en-US" b="1" dirty="0" smtClean="0">
                <a:solidFill>
                  <a:srgbClr val="FF0000"/>
                </a:solidFill>
              </a:rPr>
              <a:t>683 </a:t>
            </a:r>
            <a:r>
              <a:rPr lang="en-US" dirty="0" smtClean="0"/>
              <a:t>in August (</a:t>
            </a:r>
            <a:r>
              <a:rPr lang="en-US" dirty="0" err="1" smtClean="0"/>
              <a:t>Arhcelon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instead of </a:t>
            </a:r>
            <a:r>
              <a:rPr lang="en-US" dirty="0" smtClean="0"/>
              <a:t> </a:t>
            </a:r>
            <a:r>
              <a:rPr lang="en-US" b="1" dirty="0" smtClean="0"/>
              <a:t>450 permitted</a:t>
            </a:r>
            <a:endParaRPr lang="en-US" dirty="0" smtClean="0"/>
          </a:p>
          <a:p>
            <a:pPr algn="just"/>
            <a:r>
              <a:rPr lang="en-US" dirty="0" err="1" smtClean="0"/>
              <a:t>Gerakas</a:t>
            </a:r>
            <a:r>
              <a:rPr lang="en-US" dirty="0" smtClean="0"/>
              <a:t>: </a:t>
            </a:r>
            <a:r>
              <a:rPr lang="en-US" b="1" dirty="0" smtClean="0">
                <a:solidFill>
                  <a:srgbClr val="FF0000"/>
                </a:solidFill>
              </a:rPr>
              <a:t>188 </a:t>
            </a:r>
            <a:r>
              <a:rPr lang="en-US" b="1" dirty="0">
                <a:solidFill>
                  <a:srgbClr val="FF0000"/>
                </a:solidFill>
              </a:rPr>
              <a:t>sunbeds </a:t>
            </a:r>
            <a:r>
              <a:rPr lang="en-US" dirty="0" smtClean="0"/>
              <a:t>in August (</a:t>
            </a:r>
            <a:r>
              <a:rPr lang="en-US" dirty="0" err="1" smtClean="0"/>
              <a:t>Arhcelon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instead of </a:t>
            </a:r>
            <a:r>
              <a:rPr lang="en-US" b="1" dirty="0" smtClean="0"/>
              <a:t>120</a:t>
            </a:r>
            <a:r>
              <a:rPr lang="en-US" dirty="0" smtClean="0"/>
              <a:t> </a:t>
            </a:r>
            <a:r>
              <a:rPr lang="en-US" b="1" dirty="0" smtClean="0"/>
              <a:t>permitted</a:t>
            </a:r>
            <a:endParaRPr lang="el-GR" dirty="0"/>
          </a:p>
        </p:txBody>
      </p:sp>
      <p:sp>
        <p:nvSpPr>
          <p:cNvPr id="27" name="TextBox 26"/>
          <p:cNvSpPr txBox="1"/>
          <p:nvPr/>
        </p:nvSpPr>
        <p:spPr>
          <a:xfrm>
            <a:off x="609665" y="5840577"/>
            <a:ext cx="1028000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+mj-lt"/>
              </a:rPr>
              <a:t>Increases in beach furniture and failure to remove from the front of the nesting beaches, </a:t>
            </a:r>
            <a:r>
              <a:rPr lang="en-US" b="1" u="sng" dirty="0" smtClean="0">
                <a:latin typeface="+mj-lt"/>
              </a:rPr>
              <a:t>increases obstacles for both emerging females to reach the suitable beach nesting areas and emerging hatchlings reaching the sea.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55286" y="1302423"/>
            <a:ext cx="323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©ARCHELON 2021: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84795" y="1601905"/>
            <a:ext cx="270512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FAILED NESTING ATTEMPT</a:t>
            </a:r>
            <a:endParaRPr lang="el-G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02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2"/>
    </mc:Choice>
    <mc:Fallback>
      <p:transition spd="slow" advTm="16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34925"/>
            <a:ext cx="12192000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786" y="462401"/>
            <a:ext cx="9566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latin typeface="+mj-lt"/>
              </a:rPr>
              <a:t>(Measure No 5) Remove trees and ban and penalize the use of deck chairs, sunshades and </a:t>
            </a:r>
            <a:r>
              <a:rPr lang="en-US" sz="2400" b="1" u="sng" dirty="0" err="1" smtClean="0">
                <a:latin typeface="+mj-lt"/>
              </a:rPr>
              <a:t>pedalos</a:t>
            </a:r>
            <a:r>
              <a:rPr lang="en-US" sz="2400" b="1" u="sng" dirty="0" smtClean="0">
                <a:latin typeface="+mj-lt"/>
              </a:rPr>
              <a:t> on the nesting beaches of </a:t>
            </a:r>
            <a:r>
              <a:rPr lang="en-US" sz="2400" b="1" u="sng" dirty="0" err="1" smtClean="0">
                <a:latin typeface="+mj-lt"/>
              </a:rPr>
              <a:t>Gerakas</a:t>
            </a:r>
            <a:r>
              <a:rPr lang="en-US" sz="2400" b="1" u="sng" dirty="0" smtClean="0">
                <a:latin typeface="+mj-lt"/>
              </a:rPr>
              <a:t>, </a:t>
            </a:r>
            <a:r>
              <a:rPr lang="en-US" sz="2400" b="1" u="sng" dirty="0" err="1" smtClean="0">
                <a:latin typeface="+mj-lt"/>
              </a:rPr>
              <a:t>Kalamaki</a:t>
            </a:r>
            <a:r>
              <a:rPr lang="en-US" sz="2400" b="1" u="sng" dirty="0" smtClean="0">
                <a:latin typeface="+mj-lt"/>
              </a:rPr>
              <a:t>, eastern </a:t>
            </a:r>
            <a:r>
              <a:rPr lang="en-US" sz="2400" b="1" u="sng" dirty="0" err="1" smtClean="0">
                <a:latin typeface="+mj-lt"/>
              </a:rPr>
              <a:t>Laganas</a:t>
            </a:r>
            <a:r>
              <a:rPr lang="en-US" sz="2400" b="1" u="sng" dirty="0" smtClean="0">
                <a:latin typeface="+mj-lt"/>
              </a:rPr>
              <a:t> and </a:t>
            </a:r>
            <a:r>
              <a:rPr lang="en-US" sz="2400" b="1" u="sng" dirty="0" err="1" smtClean="0">
                <a:latin typeface="+mj-lt"/>
              </a:rPr>
              <a:t>Marathonisi</a:t>
            </a:r>
            <a:endParaRPr lang="en-US" sz="2400" b="1" u="sng" dirty="0" smtClean="0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10064" y="1317812"/>
            <a:ext cx="4010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43530" y="3454567"/>
            <a:ext cx="4122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987051" y="3449235"/>
            <a:ext cx="431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(c)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60423" y="160902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138" y="43691"/>
            <a:ext cx="456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VIOLATIONS OF </a:t>
            </a:r>
            <a:r>
              <a:rPr lang="en-US" dirty="0" smtClean="0">
                <a:latin typeface="+mj-lt"/>
              </a:rPr>
              <a:t>Recommendation. No 9 </a:t>
            </a:r>
            <a:r>
              <a:rPr lang="en-US" dirty="0">
                <a:latin typeface="+mj-lt"/>
              </a:rPr>
              <a:t>(</a:t>
            </a:r>
            <a:r>
              <a:rPr lang="en-US" dirty="0" smtClean="0">
                <a:latin typeface="+mj-lt"/>
              </a:rPr>
              <a:t>1987) </a:t>
            </a:r>
            <a:endParaRPr lang="en-US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8111" y="4005459"/>
            <a:ext cx="3529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(a)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68814" y="3992211"/>
            <a:ext cx="3626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Candara" panose="020E0502030303020204" pitchFamily="34" charset="0"/>
              </a:rPr>
              <a:t>(b)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38" y="809454"/>
            <a:ext cx="739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105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21257" y="715489"/>
            <a:ext cx="166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3143" y="1793688"/>
            <a:ext cx="7528263" cy="1714533"/>
            <a:chOff x="193143" y="1793688"/>
            <a:chExt cx="7528263" cy="171453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93143" y="1793688"/>
              <a:ext cx="7528263" cy="170835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482702" y="3231222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Marathonisi</a:t>
              </a:r>
              <a:r>
                <a:rPr lang="en-US" sz="1200" dirty="0" smtClean="0">
                  <a:solidFill>
                    <a:schemeClr val="bg1"/>
                  </a:solidFill>
                </a:rPr>
                <a:t>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54285" y="2347876"/>
            <a:ext cx="37020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Number of boats anchored along the nesting beach of  </a:t>
            </a:r>
            <a:r>
              <a:rPr lang="en-US" dirty="0" err="1" smtClean="0">
                <a:latin typeface="+mj-lt"/>
              </a:rPr>
              <a:t>Marathonisi</a:t>
            </a:r>
            <a:r>
              <a:rPr lang="en-US" dirty="0" smtClean="0">
                <a:latin typeface="+mj-lt"/>
              </a:rPr>
              <a:t> greatly exceeded the maximum limit of 10 at any one time. (19 boats counted at 15:15 on 15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July 2021). </a:t>
            </a:r>
          </a:p>
          <a:p>
            <a:pPr algn="just"/>
            <a:endParaRPr lang="en-US" dirty="0">
              <a:latin typeface="+mj-lt"/>
            </a:endParaRPr>
          </a:p>
          <a:p>
            <a:pPr algn="just"/>
            <a:r>
              <a:rPr lang="en-US" dirty="0" smtClean="0">
                <a:latin typeface="+mj-lt"/>
              </a:rPr>
              <a:t>No sea platform was observed at the time of the survey.  </a:t>
            </a:r>
            <a:endParaRPr lang="el-GR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3144" y="3757011"/>
            <a:ext cx="7575884" cy="2022375"/>
            <a:chOff x="193144" y="3757011"/>
            <a:chExt cx="7575884" cy="2022375"/>
          </a:xfrm>
        </p:grpSpPr>
        <p:grpSp>
          <p:nvGrpSpPr>
            <p:cNvPr id="7" name="Group 6"/>
            <p:cNvGrpSpPr/>
            <p:nvPr/>
          </p:nvGrpSpPr>
          <p:grpSpPr>
            <a:xfrm>
              <a:off x="193144" y="3757011"/>
              <a:ext cx="7575884" cy="1915561"/>
              <a:chOff x="193144" y="3757011"/>
              <a:chExt cx="7575884" cy="191556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193144" y="3757011"/>
                <a:ext cx="7528263" cy="191036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530324" y="5395573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©MEDASSET 2021: 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Marathonisi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2724150" y="4510470"/>
              <a:ext cx="676275" cy="1268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6" name="Oval 25"/>
            <p:cNvSpPr/>
            <p:nvPr/>
          </p:nvSpPr>
          <p:spPr>
            <a:xfrm>
              <a:off x="1847322" y="4524800"/>
              <a:ext cx="676275" cy="125458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xmlns="" val="342206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7"/>
    </mc:Choice>
    <mc:Fallback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7181" y="109353"/>
            <a:ext cx="12192000" cy="6748647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5693" y="500045"/>
            <a:ext cx="6925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latin typeface="Candara" panose="020E0502030303020204" pitchFamily="34" charset="0"/>
              </a:rPr>
              <a:t>Gerakas</a:t>
            </a:r>
            <a:r>
              <a:rPr lang="en-US" sz="2400" b="1" u="sng" dirty="0" smtClean="0">
                <a:latin typeface="Candara" panose="020E0502030303020204" pitchFamily="34" charset="0"/>
              </a:rPr>
              <a:t> - </a:t>
            </a:r>
            <a:r>
              <a:rPr lang="el-GR" sz="2400" b="1" u="sng" dirty="0" smtClean="0">
                <a:latin typeface="Candara" panose="020E0502030303020204" pitchFamily="34" charset="0"/>
              </a:rPr>
              <a:t>Ι</a:t>
            </a:r>
            <a:r>
              <a:rPr lang="en-US" sz="2400" b="1" u="sng" dirty="0" err="1" smtClean="0">
                <a:latin typeface="+mj-lt"/>
              </a:rPr>
              <a:t>llegal</a:t>
            </a:r>
            <a:r>
              <a:rPr lang="en-US" sz="2400" b="1" u="sng" dirty="0" smtClean="0">
                <a:latin typeface="Candara" panose="020E0502030303020204" pitchFamily="34" charset="0"/>
              </a:rPr>
              <a:t> </a:t>
            </a:r>
            <a:r>
              <a:rPr lang="en-US" sz="2400" b="1" u="sng" dirty="0">
                <a:latin typeface="Candara" panose="020E0502030303020204" pitchFamily="34" charset="0"/>
              </a:rPr>
              <a:t>constructions &amp; lack of </a:t>
            </a:r>
            <a:r>
              <a:rPr lang="en-US" sz="2400" b="1" u="sng" dirty="0" smtClean="0">
                <a:latin typeface="Candara" panose="020E0502030303020204" pitchFamily="34" charset="0"/>
              </a:rPr>
              <a:t>compliance</a:t>
            </a:r>
            <a:endParaRPr lang="en-US" sz="2400" b="1" u="sng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41847" y="1405266"/>
            <a:ext cx="42790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smtClean="0">
                <a:latin typeface="Candara" panose="020E0502030303020204" pitchFamily="34" charset="0"/>
              </a:rPr>
              <a:t>Illegal building at </a:t>
            </a:r>
            <a:r>
              <a:rPr lang="en-GB" sz="2000" dirty="0" err="1" smtClean="0">
                <a:latin typeface="Candara" panose="020E0502030303020204" pitchFamily="34" charset="0"/>
              </a:rPr>
              <a:t>Gerakas</a:t>
            </a:r>
            <a:r>
              <a:rPr lang="en-GB" sz="2000" dirty="0" smtClean="0">
                <a:latin typeface="Candara" panose="020E0502030303020204" pitchFamily="34" charset="0"/>
              </a:rPr>
              <a:t>  built in 2017 </a:t>
            </a:r>
            <a:r>
              <a:rPr lang="en-GB" sz="2000" dirty="0" smtClean="0">
                <a:latin typeface="+mj-lt"/>
              </a:rPr>
              <a:t>within</a:t>
            </a:r>
            <a:r>
              <a:rPr lang="en-GB" sz="2000" dirty="0" smtClean="0">
                <a:latin typeface="Candara" panose="020E0502030303020204" pitchFamily="34" charset="0"/>
              </a:rPr>
              <a:t> the boundary of the Natura 2000 site has yet to be demolished. </a:t>
            </a:r>
          </a:p>
          <a:p>
            <a:pPr algn="just"/>
            <a:endParaRPr lang="en-GB" sz="2000" dirty="0" smtClean="0">
              <a:latin typeface="Candara" panose="020E0502030303020204" pitchFamily="34" charset="0"/>
            </a:endParaRP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r>
              <a:rPr lang="en-GB" sz="2000" dirty="0" smtClean="0">
                <a:latin typeface="Candara" panose="020E0502030303020204" pitchFamily="34" charset="0"/>
              </a:rPr>
              <a:t>Natura 2000 site GR2210002 is defined in Google Earth maps (top) by the yellow line. </a:t>
            </a:r>
            <a:r>
              <a:rPr lang="en-GB" sz="2000" dirty="0">
                <a:latin typeface="Candara" panose="020E0502030303020204" pitchFamily="34" charset="0"/>
              </a:rPr>
              <a:t>Boundary taken from </a:t>
            </a:r>
            <a:r>
              <a:rPr lang="en-GB" sz="2000" dirty="0">
                <a:latin typeface="Candara" panose="020E0502030303020204" pitchFamily="34" charset="0"/>
                <a:hlinkClick r:id="rId4"/>
              </a:rPr>
              <a:t>https://natura2000.eea.europa.eu</a:t>
            </a:r>
            <a:r>
              <a:rPr lang="en-GB" sz="2000" dirty="0" smtClean="0">
                <a:latin typeface="Candara" panose="020E0502030303020204" pitchFamily="34" charset="0"/>
                <a:hlinkClick r:id="rId4"/>
              </a:rPr>
              <a:t>/</a:t>
            </a:r>
            <a:r>
              <a:rPr lang="en-GB" sz="2000" dirty="0" smtClean="0">
                <a:latin typeface="Candara" panose="020E0502030303020204" pitchFamily="34" charset="0"/>
              </a:rPr>
              <a:t> . White star on map insert shows location of illegal building.</a:t>
            </a:r>
            <a:endParaRPr lang="en-GB" sz="2000" dirty="0">
              <a:latin typeface="Candara" panose="020E0502030303020204" pitchFamily="34" charset="0"/>
            </a:endParaRPr>
          </a:p>
          <a:p>
            <a:r>
              <a:rPr lang="en-GB" sz="2000" dirty="0" smtClean="0">
                <a:latin typeface="Candara" panose="020E0502030303020204" pitchFamily="34" charset="0"/>
              </a:rPr>
              <a:t>	</a:t>
            </a:r>
            <a:endParaRPr lang="en-US" sz="2000" i="1" dirty="0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1665" y="5368842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9354"/>
            <a:ext cx="6788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VIOLATIONS OF </a:t>
            </a:r>
            <a:r>
              <a:rPr lang="en-US" dirty="0" smtClean="0">
                <a:latin typeface="+mj-lt"/>
              </a:rPr>
              <a:t>NATIONAL</a:t>
            </a:r>
            <a:r>
              <a:rPr lang="en-US" dirty="0" smtClean="0">
                <a:latin typeface="Candara" panose="020E0502030303020204" pitchFamily="34" charset="0"/>
              </a:rPr>
              <a:t> LEGISLATION – ILLEGAL DEVELOPMENTS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50286" y="715490"/>
            <a:ext cx="1589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/>
          <a:srcRect/>
          <a:stretch/>
        </p:blipFill>
        <p:spPr>
          <a:xfrm>
            <a:off x="138077" y="961710"/>
            <a:ext cx="7141846" cy="2597067"/>
          </a:xfrm>
          <a:prstGeom prst="rect">
            <a:avLst/>
          </a:prstGeom>
        </p:spPr>
      </p:pic>
      <p:pic>
        <p:nvPicPr>
          <p:cNvPr id="15" name="Θέση περιεχομένου 3">
            <a:extLst>
              <a:ext uri="{FF2B5EF4-FFF2-40B4-BE49-F238E27FC236}">
                <a16:creationId xmlns:a16="http://schemas.microsoft.com/office/drawing/2014/main" xmlns="" id="{0C64A700-65E5-4DF5-8BB7-CCC0E016CA73}"/>
              </a:ext>
            </a:extLst>
          </p:cNvPr>
          <p:cNvPicPr/>
          <p:nvPr/>
        </p:nvPicPr>
        <p:blipFill rotWithShape="1">
          <a:blip r:embed="rId6" cstate="print"/>
          <a:srcRect/>
          <a:stretch/>
        </p:blipFill>
        <p:spPr>
          <a:xfrm>
            <a:off x="161926" y="3609918"/>
            <a:ext cx="7117998" cy="2971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/>
          <a:srcRect/>
          <a:stretch/>
        </p:blipFill>
        <p:spPr>
          <a:xfrm>
            <a:off x="138077" y="950099"/>
            <a:ext cx="3982580" cy="225030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4438650" y="2466975"/>
            <a:ext cx="1019175" cy="819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5-Point Star 16"/>
          <p:cNvSpPr/>
          <p:nvPr/>
        </p:nvSpPr>
        <p:spPr>
          <a:xfrm>
            <a:off x="3924300" y="2027738"/>
            <a:ext cx="139207" cy="15348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5446441" y="972340"/>
            <a:ext cx="1838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Google</a:t>
            </a:r>
            <a:r>
              <a:rPr lang="en-US" dirty="0" smtClean="0">
                <a:solidFill>
                  <a:schemeClr val="bg1"/>
                </a:solidFill>
              </a:rPr>
              <a:t> Earth Image 05/2020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08372" y="6273998"/>
            <a:ext cx="228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© WWF GREECE 2020</a:t>
            </a:r>
            <a:endParaRPr lang="el-G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1311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"/>
    </mc:Choice>
    <mc:Fallback>
      <p:transition spd="slow" advTm="1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"/>
            <a:ext cx="12220269" cy="6858000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9059" y="580880"/>
            <a:ext cx="37657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latin typeface="Candara" panose="020E0502030303020204" pitchFamily="34" charset="0"/>
              </a:rPr>
              <a:t>Illegal </a:t>
            </a:r>
            <a:r>
              <a:rPr lang="en-US" sz="2400" b="1" u="sng" dirty="0" smtClean="0">
                <a:latin typeface="+mj-lt"/>
              </a:rPr>
              <a:t>landfill</a:t>
            </a:r>
            <a:r>
              <a:rPr lang="en-US" sz="2400" b="1" u="sng" dirty="0" smtClean="0">
                <a:latin typeface="Candara" panose="020E0502030303020204" pitchFamily="34" charset="0"/>
              </a:rPr>
              <a:t> not restored </a:t>
            </a:r>
            <a:endParaRPr lang="en-US" sz="2400" b="1" u="sng" dirty="0"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6805" y="2447008"/>
            <a:ext cx="4414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saturated illegal landfill that operated </a:t>
            </a:r>
            <a:r>
              <a:rPr lang="en-US" sz="2400" dirty="0" smtClean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</a:t>
            </a:r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 smtClean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ZNMP </a:t>
            </a:r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boundaries and the Natura 2000 site </a:t>
            </a:r>
            <a:r>
              <a:rPr lang="en-US" sz="2400" dirty="0" smtClean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</a:t>
            </a:r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</a:t>
            </a:r>
            <a:r>
              <a:rPr lang="en-US" sz="2400" dirty="0" smtClean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restored </a:t>
            </a:r>
            <a:r>
              <a:rPr lang="en-US" sz="2400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despite its closure since December </a:t>
            </a:r>
            <a:r>
              <a:rPr lang="en-US" sz="2400" dirty="0" smtClean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US" sz="2400" dirty="0">
              <a:latin typeface="Candara" panose="020E0502030303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3328" y="5754817"/>
            <a:ext cx="83704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ARCHELON</a:t>
            </a:r>
            <a:endParaRPr lang="en-US" sz="6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9354"/>
            <a:ext cx="677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ndara" panose="020E0502030303020204" pitchFamily="34" charset="0"/>
              </a:rPr>
              <a:t>VIOLATIONS OF </a:t>
            </a:r>
            <a:r>
              <a:rPr lang="en-US" dirty="0" smtClean="0">
                <a:latin typeface="+mj-lt"/>
              </a:rPr>
              <a:t>NATIONAL</a:t>
            </a:r>
            <a:r>
              <a:rPr lang="en-US" dirty="0" smtClean="0">
                <a:latin typeface="Candara" panose="020E0502030303020204" pitchFamily="34" charset="0"/>
              </a:rPr>
              <a:t> LEGISLATION- ILLEGAL DEVELOPMENTS</a:t>
            </a:r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61600" y="715489"/>
            <a:ext cx="1777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4" name="Picture 13" descr="A high angle view of a dam&#10;&#10;Description automatically generated with low confidenc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627" y="1479834"/>
            <a:ext cx="6609074" cy="47755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306860" y="5917848"/>
            <a:ext cx="1468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©ARCHELON 2021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33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"/>
    </mc:Choice>
    <mc:Fallback>
      <p:transition spd="slow" advTm="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45059" y="2252750"/>
            <a:ext cx="6046941" cy="4605251"/>
            <a:chOff x="-465622" y="-375176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406" y="495424"/>
            <a:ext cx="1017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 smtClean="0">
                <a:latin typeface="+mj-lt"/>
              </a:rPr>
              <a:t>Ι</a:t>
            </a:r>
            <a:r>
              <a:rPr lang="en-US" sz="2400" b="1" u="sng" dirty="0" err="1" smtClean="0">
                <a:latin typeface="+mj-lt"/>
              </a:rPr>
              <a:t>llegal</a:t>
            </a:r>
            <a:r>
              <a:rPr lang="en-US" sz="2400" b="1" u="sng" dirty="0" smtClean="0">
                <a:latin typeface="+mj-lt"/>
              </a:rPr>
              <a:t> </a:t>
            </a:r>
            <a:r>
              <a:rPr lang="en-US" sz="2400" b="1" u="sng" dirty="0">
                <a:latin typeface="+mj-lt"/>
              </a:rPr>
              <a:t>constructions &amp; lack of </a:t>
            </a:r>
            <a:r>
              <a:rPr lang="en-US" sz="2400" b="1" u="sng" dirty="0" smtClean="0">
                <a:latin typeface="+mj-lt"/>
              </a:rPr>
              <a:t>compliance</a:t>
            </a:r>
            <a:endParaRPr lang="en-US" sz="2400" b="1" u="sng" dirty="0">
              <a:solidFill>
                <a:srgbClr val="00B050"/>
              </a:solidFill>
              <a:latin typeface="+mj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13526" y="2814158"/>
            <a:ext cx="45084" cy="266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68341" y="2814158"/>
            <a:ext cx="889634" cy="2667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134074" y="2606713"/>
            <a:ext cx="1501994" cy="20744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536342" y="2146864"/>
            <a:ext cx="1100101" cy="29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b="1" dirty="0" smtClean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Illegal Road</a:t>
            </a:r>
            <a:endParaRPr lang="en-US" sz="1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894433" y="2554941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2"/>
          <p:cNvSpPr txBox="1">
            <a:spLocks noChangeArrowheads="1"/>
          </p:cNvSpPr>
          <p:nvPr/>
        </p:nvSpPr>
        <p:spPr bwMode="auto">
          <a:xfrm>
            <a:off x="7534732" y="2900265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 smtClean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</a:t>
            </a:r>
            <a:endParaRPr lang="en-US" sz="11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8006760" y="992437"/>
            <a:ext cx="52578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b="1" dirty="0" smtClean="0">
                <a:solidFill>
                  <a:srgbClr val="FFFFFF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US" sz="11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56302" y="4417353"/>
            <a:ext cx="7080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Despite the issue </a:t>
            </a:r>
            <a:r>
              <a:rPr lang="en-US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 fines and orders </a:t>
            </a:r>
            <a:r>
              <a:rPr lang="en-US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after the construction and for the restoration of the illegal road since 2016, further illegal construction works have been observed during 2021, with the reinforcement of a stone wall along the illegal road. </a:t>
            </a:r>
            <a:endParaRPr lang="en-US" sz="20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78147" y="1149010"/>
            <a:ext cx="3270323" cy="5397552"/>
            <a:chOff x="7406672" y="1149010"/>
            <a:chExt cx="3270323" cy="539755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/>
            <a:srcRect/>
            <a:stretch/>
          </p:blipFill>
          <p:spPr>
            <a:xfrm>
              <a:off x="7427618" y="3119413"/>
              <a:ext cx="3227063" cy="169176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/>
          </p:blipFill>
          <p:spPr>
            <a:xfrm>
              <a:off x="7427618" y="4885658"/>
              <a:ext cx="3249377" cy="166090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27618" y="3074370"/>
              <a:ext cx="31998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Post illegal Construction: Google Earth Image captured: 28</a:t>
              </a:r>
              <a:r>
                <a:rPr lang="en-US" sz="1400" b="1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June 2017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427950" y="4824038"/>
              <a:ext cx="3180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Post illegal Construction: Google Earth Image captured: 24</a:t>
              </a:r>
              <a:r>
                <a:rPr lang="en-US" sz="1400" b="1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March 2019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8392250" y="3488156"/>
              <a:ext cx="1267327" cy="87239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7" name="Oval 36"/>
            <p:cNvSpPr/>
            <p:nvPr/>
          </p:nvSpPr>
          <p:spPr>
            <a:xfrm>
              <a:off x="8418642" y="5156892"/>
              <a:ext cx="1267327" cy="88802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>
            <a:xfrm>
              <a:off x="7406672" y="1149010"/>
              <a:ext cx="3257534" cy="191588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7447000" y="1191469"/>
              <a:ext cx="30971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Pre illegal Construction: Google </a:t>
              </a:r>
              <a:r>
                <a:rPr lang="en-US" sz="1400" b="1" dirty="0">
                  <a:solidFill>
                    <a:schemeClr val="bg1"/>
                  </a:solidFill>
                </a:rPr>
                <a:t>Earth Image captured: 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13</a:t>
              </a:r>
              <a:r>
                <a:rPr lang="en-US" sz="1400" b="1" baseline="30000" dirty="0" smtClean="0">
                  <a:solidFill>
                    <a:schemeClr val="bg1"/>
                  </a:solidFill>
                </a:rPr>
                <a:t>th</a:t>
              </a:r>
              <a:r>
                <a:rPr lang="en-US" sz="1400" b="1" dirty="0" smtClean="0">
                  <a:solidFill>
                    <a:schemeClr val="bg1"/>
                  </a:solidFill>
                </a:rPr>
                <a:t> April 2013</a:t>
              </a:r>
              <a:endParaRPr lang="el-GR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8321465" y="1652495"/>
              <a:ext cx="1267327" cy="84792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1565" y="109354"/>
            <a:ext cx="642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VIOLATIONS OF NATIONAL LEGISLATION – ILLEGAL DEVELOPMENTS </a:t>
            </a:r>
            <a:endParaRPr lang="en-US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319656" y="715489"/>
            <a:ext cx="171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SURVEY 2021</a:t>
            </a:r>
            <a:endParaRPr lang="en-US" sz="12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1" name="Picture 30" descr="C:\Users\Nadia A\AppData\Local\Temp\IMG-20210225-WA0001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58765" y="1983679"/>
            <a:ext cx="3560398" cy="216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 descr="C:\Users\Nadia A\Desktop\Capture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22443" y="1989844"/>
            <a:ext cx="3234394" cy="22179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5695570" y="3886130"/>
            <a:ext cx="228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© WWF GREECE 2020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66910" y="3874917"/>
            <a:ext cx="2287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© WWF GREECE 2020</a:t>
            </a:r>
            <a:endParaRPr lang="el-G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07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0"/>
    </mc:Choice>
    <mc:Fallback>
      <p:transition spd="slow" advTm="29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886" y="0"/>
            <a:ext cx="12181114" cy="6858000"/>
            <a:chOff x="-465622" y="-432304"/>
            <a:chExt cx="9649072" cy="7208819"/>
          </a:xfrm>
        </p:grpSpPr>
        <p:pic>
          <p:nvPicPr>
            <p:cNvPr id="5" name="Picture 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432304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l" rtl="0" fontAlgn="base">
                <a:spcBef>
                  <a:spcPct val="0"/>
                </a:spcBef>
                <a:spcAft>
                  <a:spcPct val="0"/>
                </a:spcAft>
                <a:defRPr sz="41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2pPr>
              <a:lvl3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3pPr>
              <a:lvl4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4pPr>
              <a:lvl5pPr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4100" b="1">
                  <a:solidFill>
                    <a:schemeClr val="tx2"/>
                  </a:solidFill>
                  <a:latin typeface="Arial" charset="0"/>
                </a:defRPr>
              </a:lvl9pPr>
              <a:extLst/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03186-55BD-4063-9A22-7A984CE8603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8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45012" y="-53991"/>
            <a:ext cx="2046988" cy="85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04041" y="715489"/>
            <a:ext cx="1907628" cy="41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5216" y="97407"/>
            <a:ext cx="110042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Insufficient presence of wardens resulting in a l</a:t>
            </a:r>
            <a:r>
              <a:rPr lang="en-GB" sz="2400" b="1" dirty="0" err="1" smtClean="0">
                <a:latin typeface="+mj-lt"/>
              </a:rPr>
              <a:t>ack</a:t>
            </a:r>
            <a:r>
              <a:rPr lang="en-GB" sz="2400" b="1" dirty="0" smtClean="0">
                <a:latin typeface="+mj-lt"/>
              </a:rPr>
              <a:t> of enforcement </a:t>
            </a:r>
          </a:p>
          <a:p>
            <a:r>
              <a:rPr lang="en-GB" sz="2400" b="1" dirty="0" smtClean="0">
                <a:latin typeface="+mj-lt"/>
              </a:rPr>
              <a:t>of protective management measures on nesting beaches:</a:t>
            </a:r>
          </a:p>
          <a:p>
            <a:endParaRPr lang="en-GB" sz="2000" b="1" dirty="0" smtClean="0">
              <a:latin typeface="+mj-lt"/>
            </a:endParaRPr>
          </a:p>
          <a:p>
            <a:r>
              <a:rPr lang="en-GB" sz="2400" b="1" u="sng" dirty="0" smtClean="0">
                <a:latin typeface="+mj-lt"/>
              </a:rPr>
              <a:t>Non compliance </a:t>
            </a:r>
            <a:r>
              <a:rPr lang="en-GB" sz="2400" dirty="0" smtClean="0">
                <a:latin typeface="+mj-lt"/>
              </a:rPr>
              <a:t>by beach users </a:t>
            </a:r>
            <a:r>
              <a:rPr lang="en-GB" sz="2400" b="1" u="sng" dirty="0" smtClean="0">
                <a:latin typeface="+mj-lt"/>
              </a:rPr>
              <a:t>in restricted nesting areas </a:t>
            </a:r>
            <a:r>
              <a:rPr lang="en-GB" sz="2400" dirty="0" smtClean="0">
                <a:latin typeface="+mj-lt"/>
              </a:rPr>
              <a:t>during the day </a:t>
            </a:r>
            <a:endParaRPr lang="en-GB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5130" y="5728271"/>
            <a:ext cx="5737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+mj-lt"/>
              </a:rPr>
              <a:t>Visitors on </a:t>
            </a:r>
            <a:r>
              <a:rPr lang="en-US" dirty="0" err="1" smtClean="0">
                <a:latin typeface="+mj-lt"/>
              </a:rPr>
              <a:t>Laganas</a:t>
            </a:r>
            <a:r>
              <a:rPr lang="en-US" dirty="0" smtClean="0">
                <a:latin typeface="+mj-lt"/>
              </a:rPr>
              <a:t> East walking along the back of the beach next to a closed warden hut, through a high density nesting area. Caged nests highlighted by stars. </a:t>
            </a:r>
            <a:endParaRPr lang="el-GR" dirty="0"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242880" y="4404767"/>
            <a:ext cx="5431526" cy="2211888"/>
            <a:chOff x="6388712" y="1853721"/>
            <a:chExt cx="5431526" cy="2211888"/>
          </a:xfrm>
        </p:grpSpPr>
        <p:sp>
          <p:nvSpPr>
            <p:cNvPr id="10" name="TextBox 9"/>
            <p:cNvSpPr txBox="1"/>
            <p:nvPr/>
          </p:nvSpPr>
          <p:spPr>
            <a:xfrm>
              <a:off x="6388712" y="3419278"/>
              <a:ext cx="54315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atin typeface="+mj-lt"/>
                </a:rPr>
                <a:t>People entering the restricted roped nesting areas on </a:t>
              </a:r>
              <a:r>
                <a:rPr lang="en-US" dirty="0" err="1" smtClean="0">
                  <a:latin typeface="+mj-lt"/>
                </a:rPr>
                <a:t>Marathonisi</a:t>
              </a:r>
              <a:r>
                <a:rPr lang="en-US" dirty="0" smtClean="0">
                  <a:latin typeface="+mj-lt"/>
                </a:rPr>
                <a:t> Islet</a:t>
              </a:r>
              <a:endParaRPr lang="el-GR" dirty="0">
                <a:latin typeface="+mj-l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618055" y="1853721"/>
              <a:ext cx="4753289" cy="1658687"/>
              <a:chOff x="6618055" y="1853721"/>
              <a:chExt cx="4753289" cy="165868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6618055" y="1853721"/>
                <a:ext cx="4636926" cy="1636295"/>
              </a:xfrm>
              <a:prstGeom prst="rect">
                <a:avLst/>
              </a:prstGeom>
            </p:spPr>
          </p:pic>
          <p:sp>
            <p:nvSpPr>
              <p:cNvPr id="47" name="Oval 46"/>
              <p:cNvSpPr/>
              <p:nvPr/>
            </p:nvSpPr>
            <p:spPr>
              <a:xfrm>
                <a:off x="7411453" y="2501931"/>
                <a:ext cx="1199147" cy="988085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726903" y="2485413"/>
                <a:ext cx="18547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+mj-lt"/>
                  </a:rPr>
                  <a:t>NMP sign &amp; rope</a:t>
                </a:r>
                <a:endParaRPr lang="el-GR" sz="1400" dirty="0">
                  <a:latin typeface="+mj-lt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 flipH="1">
                <a:off x="9167166" y="2752754"/>
                <a:ext cx="101525" cy="237731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9709265" y="2724072"/>
                <a:ext cx="272935" cy="24611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TextBox 80"/>
              <p:cNvSpPr txBox="1"/>
              <p:nvPr/>
            </p:nvSpPr>
            <p:spPr>
              <a:xfrm>
                <a:off x="9132640" y="3235409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©MEDASSET 2021: 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Marathonisi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255933" y="1835967"/>
            <a:ext cx="5652967" cy="1586503"/>
            <a:chOff x="255933" y="1835967"/>
            <a:chExt cx="5652967" cy="1586503"/>
          </a:xfrm>
        </p:grpSpPr>
        <p:grpSp>
          <p:nvGrpSpPr>
            <p:cNvPr id="101" name="Group 100"/>
            <p:cNvGrpSpPr/>
            <p:nvPr/>
          </p:nvGrpSpPr>
          <p:grpSpPr>
            <a:xfrm>
              <a:off x="255933" y="1853722"/>
              <a:ext cx="5572798" cy="1568748"/>
              <a:chOff x="255933" y="1853722"/>
              <a:chExt cx="5572798" cy="1568748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 xmlns="">
                      <a14:imgLayer r:embed="rId7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255933" y="1853722"/>
                <a:ext cx="5572798" cy="1568748"/>
              </a:xfrm>
              <a:prstGeom prst="rect">
                <a:avLst/>
              </a:prstGeom>
            </p:spPr>
          </p:pic>
          <p:sp>
            <p:nvSpPr>
              <p:cNvPr id="63" name="5-Point Star 62"/>
              <p:cNvSpPr/>
              <p:nvPr/>
            </p:nvSpPr>
            <p:spPr>
              <a:xfrm>
                <a:off x="2245421" y="2915666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5-Point Star 63"/>
              <p:cNvSpPr/>
              <p:nvPr/>
            </p:nvSpPr>
            <p:spPr>
              <a:xfrm>
                <a:off x="2397821" y="290260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5-Point Star 64"/>
              <p:cNvSpPr/>
              <p:nvPr/>
            </p:nvSpPr>
            <p:spPr>
              <a:xfrm>
                <a:off x="2942110" y="2828573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5-Point Star 65"/>
              <p:cNvSpPr/>
              <p:nvPr/>
            </p:nvSpPr>
            <p:spPr>
              <a:xfrm>
                <a:off x="2576348" y="2724072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5-Point Star 66"/>
              <p:cNvSpPr/>
              <p:nvPr/>
            </p:nvSpPr>
            <p:spPr>
              <a:xfrm>
                <a:off x="3438500" y="2802442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5-Point Star 68"/>
              <p:cNvSpPr/>
              <p:nvPr/>
            </p:nvSpPr>
            <p:spPr>
              <a:xfrm>
                <a:off x="303398" y="286341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5-Point Star 76"/>
              <p:cNvSpPr/>
              <p:nvPr/>
            </p:nvSpPr>
            <p:spPr>
              <a:xfrm>
                <a:off x="403546" y="2745843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5-Point Star 84"/>
              <p:cNvSpPr/>
              <p:nvPr/>
            </p:nvSpPr>
            <p:spPr>
              <a:xfrm>
                <a:off x="555946" y="2898243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5-Point Star 85"/>
              <p:cNvSpPr/>
              <p:nvPr/>
            </p:nvSpPr>
            <p:spPr>
              <a:xfrm>
                <a:off x="656092" y="285905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5-Point Star 86"/>
              <p:cNvSpPr/>
              <p:nvPr/>
            </p:nvSpPr>
            <p:spPr>
              <a:xfrm>
                <a:off x="847686" y="2798099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5-Point Star 87"/>
              <p:cNvSpPr/>
              <p:nvPr/>
            </p:nvSpPr>
            <p:spPr>
              <a:xfrm>
                <a:off x="3512519" y="2693578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5-Point Star 88"/>
              <p:cNvSpPr/>
              <p:nvPr/>
            </p:nvSpPr>
            <p:spPr>
              <a:xfrm>
                <a:off x="3886991" y="2737124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5-Point Star 89"/>
              <p:cNvSpPr/>
              <p:nvPr/>
            </p:nvSpPr>
            <p:spPr>
              <a:xfrm>
                <a:off x="4095998" y="2780662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5-Point Star 90"/>
              <p:cNvSpPr/>
              <p:nvPr/>
            </p:nvSpPr>
            <p:spPr>
              <a:xfrm>
                <a:off x="4100346" y="2732761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5-Point Star 91"/>
              <p:cNvSpPr/>
              <p:nvPr/>
            </p:nvSpPr>
            <p:spPr>
              <a:xfrm>
                <a:off x="4283232" y="2689217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5-Point Star 92"/>
              <p:cNvSpPr/>
              <p:nvPr/>
            </p:nvSpPr>
            <p:spPr>
              <a:xfrm>
                <a:off x="4361607" y="2689218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5-Point Star 93"/>
              <p:cNvSpPr/>
              <p:nvPr/>
            </p:nvSpPr>
            <p:spPr>
              <a:xfrm>
                <a:off x="4457401" y="2706633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3630546" y="2368731"/>
                <a:ext cx="495937" cy="60145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3670196" y="1835967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r>
                <a:rPr lang="en-US" sz="1200" dirty="0" smtClean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1207" y="3436787"/>
            <a:ext cx="5648724" cy="1152616"/>
            <a:chOff x="261207" y="3436787"/>
            <a:chExt cx="5648724" cy="1152616"/>
          </a:xfrm>
        </p:grpSpPr>
        <p:grpSp>
          <p:nvGrpSpPr>
            <p:cNvPr id="110" name="Group 109"/>
            <p:cNvGrpSpPr/>
            <p:nvPr/>
          </p:nvGrpSpPr>
          <p:grpSpPr>
            <a:xfrm>
              <a:off x="261207" y="3466312"/>
              <a:ext cx="5562249" cy="1123091"/>
              <a:chOff x="261207" y="3588238"/>
              <a:chExt cx="5562249" cy="1123091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 xmlns="">
                      <a14:imgLayer r:embed="rId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261207" y="3588238"/>
                <a:ext cx="5562249" cy="1123091"/>
              </a:xfrm>
              <a:prstGeom prst="rect">
                <a:avLst/>
              </a:prstGeom>
            </p:spPr>
          </p:pic>
          <p:sp>
            <p:nvSpPr>
              <p:cNvPr id="68" name="5-Point Star 67"/>
              <p:cNvSpPr/>
              <p:nvPr/>
            </p:nvSpPr>
            <p:spPr>
              <a:xfrm>
                <a:off x="1322301" y="4361281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5-Point Star 94"/>
              <p:cNvSpPr/>
              <p:nvPr/>
            </p:nvSpPr>
            <p:spPr>
              <a:xfrm>
                <a:off x="1418554" y="4490184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809608" y="3934674"/>
                <a:ext cx="495937" cy="51885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5-Point Star 99"/>
              <p:cNvSpPr/>
              <p:nvPr/>
            </p:nvSpPr>
            <p:spPr>
              <a:xfrm>
                <a:off x="2250220" y="4450986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5-Point Star 101"/>
              <p:cNvSpPr/>
              <p:nvPr/>
            </p:nvSpPr>
            <p:spPr>
              <a:xfrm>
                <a:off x="3317020" y="435954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5-Point Star 102"/>
              <p:cNvSpPr/>
              <p:nvPr/>
            </p:nvSpPr>
            <p:spPr>
              <a:xfrm>
                <a:off x="3739384" y="4311645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5-Point Star 103"/>
              <p:cNvSpPr/>
              <p:nvPr/>
            </p:nvSpPr>
            <p:spPr>
              <a:xfrm>
                <a:off x="3944044" y="4272457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5-Point Star 104"/>
              <p:cNvSpPr/>
              <p:nvPr/>
            </p:nvSpPr>
            <p:spPr>
              <a:xfrm>
                <a:off x="3391050" y="423327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5-Point Star 105"/>
              <p:cNvSpPr/>
              <p:nvPr/>
            </p:nvSpPr>
            <p:spPr>
              <a:xfrm>
                <a:off x="3526021" y="4316004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5-Point Star 106"/>
              <p:cNvSpPr/>
              <p:nvPr/>
            </p:nvSpPr>
            <p:spPr>
              <a:xfrm>
                <a:off x="2642104" y="4311638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5-Point Star 107"/>
              <p:cNvSpPr/>
              <p:nvPr/>
            </p:nvSpPr>
            <p:spPr>
              <a:xfrm>
                <a:off x="2811922" y="427244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5-Point Star 108"/>
              <p:cNvSpPr/>
              <p:nvPr/>
            </p:nvSpPr>
            <p:spPr>
              <a:xfrm>
                <a:off x="3195100" y="4307276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3671227" y="3436787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©MEDASSET 2021: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Laganas</a:t>
              </a:r>
              <a:r>
                <a:rPr lang="en-US" sz="1200" dirty="0" smtClean="0">
                  <a:solidFill>
                    <a:schemeClr val="bg1"/>
                  </a:solidFill>
                </a:rPr>
                <a:t> East </a:t>
              </a:r>
              <a:endParaRPr lang="el-G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56926" y="4633764"/>
            <a:ext cx="5669239" cy="1076449"/>
            <a:chOff x="256926" y="4633764"/>
            <a:chExt cx="5669239" cy="1076449"/>
          </a:xfrm>
        </p:grpSpPr>
        <p:grpSp>
          <p:nvGrpSpPr>
            <p:cNvPr id="120" name="Group 119"/>
            <p:cNvGrpSpPr/>
            <p:nvPr/>
          </p:nvGrpSpPr>
          <p:grpSpPr>
            <a:xfrm>
              <a:off x="256926" y="4633764"/>
              <a:ext cx="5566529" cy="1076449"/>
              <a:chOff x="274345" y="5043075"/>
              <a:chExt cx="5531952" cy="1076449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 xmlns="">
                      <a14:imgLayer r:embed="rId11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/>
            </p:blipFill>
            <p:spPr>
              <a:xfrm>
                <a:off x="274345" y="5043075"/>
                <a:ext cx="5531952" cy="1076449"/>
              </a:xfrm>
              <a:prstGeom prst="rect">
                <a:avLst/>
              </a:prstGeom>
            </p:spPr>
          </p:pic>
          <p:sp>
            <p:nvSpPr>
              <p:cNvPr id="99" name="Oval 98"/>
              <p:cNvSpPr/>
              <p:nvPr/>
            </p:nvSpPr>
            <p:spPr>
              <a:xfrm>
                <a:off x="308104" y="5359967"/>
                <a:ext cx="919805" cy="60145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5-Point Star 110"/>
              <p:cNvSpPr/>
              <p:nvPr/>
            </p:nvSpPr>
            <p:spPr>
              <a:xfrm>
                <a:off x="1305335" y="5805167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5-Point Star 111"/>
              <p:cNvSpPr/>
              <p:nvPr/>
            </p:nvSpPr>
            <p:spPr>
              <a:xfrm>
                <a:off x="2137004" y="5896604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5-Point Star 112"/>
              <p:cNvSpPr/>
              <p:nvPr/>
            </p:nvSpPr>
            <p:spPr>
              <a:xfrm>
                <a:off x="2193608" y="5700662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5-Point Star 113"/>
              <p:cNvSpPr/>
              <p:nvPr/>
            </p:nvSpPr>
            <p:spPr>
              <a:xfrm>
                <a:off x="2302467" y="5826935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5-Point Star 114"/>
              <p:cNvSpPr/>
              <p:nvPr/>
            </p:nvSpPr>
            <p:spPr>
              <a:xfrm>
                <a:off x="2916414" y="5779036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5-Point Star 115"/>
              <p:cNvSpPr/>
              <p:nvPr/>
            </p:nvSpPr>
            <p:spPr>
              <a:xfrm>
                <a:off x="3260400" y="5757260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5-Point Star 116"/>
              <p:cNvSpPr/>
              <p:nvPr/>
            </p:nvSpPr>
            <p:spPr>
              <a:xfrm>
                <a:off x="3003492" y="5709361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5-Point Star 117"/>
              <p:cNvSpPr/>
              <p:nvPr/>
            </p:nvSpPr>
            <p:spPr>
              <a:xfrm>
                <a:off x="3600036" y="5774674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5-Point Star 118"/>
              <p:cNvSpPr/>
              <p:nvPr/>
            </p:nvSpPr>
            <p:spPr>
              <a:xfrm>
                <a:off x="3430215" y="5752901"/>
                <a:ext cx="96253" cy="92242"/>
              </a:xfrm>
              <a:prstGeom prst="star5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3687461" y="4643394"/>
              <a:ext cx="22387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©MEDASSET 2021: </a:t>
              </a:r>
              <a:r>
                <a:rPr lang="en-US" sz="1200" dirty="0" err="1" smtClean="0"/>
                <a:t>Laganas</a:t>
              </a:r>
              <a:r>
                <a:rPr lang="en-US" sz="1200" dirty="0" smtClean="0"/>
                <a:t> East </a:t>
              </a:r>
              <a:endParaRPr lang="el-GR" sz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71045" y="1864862"/>
            <a:ext cx="5431526" cy="2504968"/>
            <a:chOff x="6388712" y="4085300"/>
            <a:chExt cx="5431526" cy="2504968"/>
          </a:xfrm>
        </p:grpSpPr>
        <p:sp>
          <p:nvSpPr>
            <p:cNvPr id="71" name="TextBox 70"/>
            <p:cNvSpPr txBox="1"/>
            <p:nvPr/>
          </p:nvSpPr>
          <p:spPr>
            <a:xfrm>
              <a:off x="6388712" y="5666938"/>
              <a:ext cx="543152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dirty="0" smtClean="0">
                  <a:latin typeface="+mj-lt"/>
                </a:rPr>
                <a:t>Visitors located at the back of </a:t>
              </a:r>
              <a:r>
                <a:rPr lang="en-US" dirty="0" err="1" smtClean="0">
                  <a:latin typeface="+mj-lt"/>
                </a:rPr>
                <a:t>Laganas</a:t>
              </a:r>
              <a:r>
                <a:rPr lang="en-US" dirty="0" smtClean="0">
                  <a:latin typeface="+mj-lt"/>
                </a:rPr>
                <a:t> East nesting beach (red arrows), one group observed using an umbrella. White stars show location of caged nests. </a:t>
              </a:r>
              <a:endParaRPr lang="el-GR" dirty="0">
                <a:latin typeface="+mj-l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18055" y="4085300"/>
              <a:ext cx="4684560" cy="1633526"/>
              <a:chOff x="6618055" y="4085300"/>
              <a:chExt cx="4684560" cy="163352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618055" y="4085300"/>
                <a:ext cx="4611419" cy="1620253"/>
                <a:chOff x="6618055" y="4354079"/>
                <a:chExt cx="4611419" cy="1620253"/>
              </a:xfrm>
            </p:grpSpPr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 xmlns="">
                        <a14:imgLayer r:embed="rId1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/>
              </p:blipFill>
              <p:spPr>
                <a:xfrm>
                  <a:off x="6618055" y="4354079"/>
                  <a:ext cx="4611419" cy="1620253"/>
                </a:xfrm>
                <a:prstGeom prst="rect">
                  <a:avLst/>
                </a:prstGeom>
              </p:spPr>
            </p:pic>
            <p:sp>
              <p:nvSpPr>
                <p:cNvPr id="56" name="5-Point Star 55"/>
                <p:cNvSpPr/>
                <p:nvPr/>
              </p:nvSpPr>
              <p:spPr>
                <a:xfrm>
                  <a:off x="8093242" y="5489058"/>
                  <a:ext cx="96253" cy="92242"/>
                </a:xfrm>
                <a:prstGeom prst="star5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5-Point Star 56"/>
                <p:cNvSpPr/>
                <p:nvPr/>
              </p:nvSpPr>
              <p:spPr>
                <a:xfrm>
                  <a:off x="8245642" y="5456975"/>
                  <a:ext cx="96253" cy="92242"/>
                </a:xfrm>
                <a:prstGeom prst="star5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5-Point Star 57"/>
                <p:cNvSpPr/>
                <p:nvPr/>
              </p:nvSpPr>
              <p:spPr>
                <a:xfrm>
                  <a:off x="8726903" y="5440934"/>
                  <a:ext cx="96253" cy="92242"/>
                </a:xfrm>
                <a:prstGeom prst="star5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7235281" y="4348280"/>
                <a:ext cx="93781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Visitors</a:t>
                </a:r>
                <a:endParaRPr lang="el-GR" dirty="0">
                  <a:latin typeface="+mj-lt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7340138" y="4633764"/>
                <a:ext cx="71315" cy="31689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7823619" y="4633764"/>
                <a:ext cx="0" cy="60055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9063911" y="5441827"/>
                <a:ext cx="22387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</a:rPr>
                  <a:t>©MEDASSET 2021: </a:t>
                </a:r>
                <a:r>
                  <a:rPr lang="en-US" sz="1200" dirty="0" err="1" smtClean="0">
                    <a:solidFill>
                      <a:schemeClr val="bg1"/>
                    </a:solidFill>
                  </a:rPr>
                  <a:t>Laganas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East </a:t>
                </a:r>
                <a:endParaRPr lang="el-GR" sz="12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71204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6"/>
    </mc:Choice>
    <mc:Fallback>
      <p:transition spd="slow" advTm="59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8294</TotalTime>
  <Words>1443</Words>
  <Application>Microsoft Office PowerPoint</Application>
  <PresentationFormat>Custom</PresentationFormat>
  <Paragraphs>204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Agenda Item 6.2: Files Opened  Greece: Recommendation No. 9 (1987) on the protection of Caretta caretta in Laganas bay, Zakynthos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Company>Medasset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 Item 6.3. Follow-up of previous complaints &amp; Recommendations  Recommendation No. 9 (1987) on the protection of Caretta caretta in Laganas bay, Zakynthos (Greece)</dc:title>
  <dc:creator>Vicky Rae</dc:creator>
  <cp:lastModifiedBy>Liza Boura</cp:lastModifiedBy>
  <cp:revision>355</cp:revision>
  <dcterms:created xsi:type="dcterms:W3CDTF">2019-10-29T09:33:25Z</dcterms:created>
  <dcterms:modified xsi:type="dcterms:W3CDTF">2021-12-01T13:08:29Z</dcterms:modified>
</cp:coreProperties>
</file>