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66" r:id="rId4"/>
    <p:sldId id="432" r:id="rId5"/>
    <p:sldId id="433" r:id="rId6"/>
    <p:sldId id="434" r:id="rId7"/>
    <p:sldId id="257" r:id="rId8"/>
    <p:sldId id="267" r:id="rId9"/>
    <p:sldId id="268" r:id="rId10"/>
    <p:sldId id="438" r:id="rId11"/>
    <p:sldId id="271" r:id="rId12"/>
    <p:sldId id="297" r:id="rId13"/>
    <p:sldId id="435" r:id="rId14"/>
    <p:sldId id="436" r:id="rId15"/>
    <p:sldId id="437" r:id="rId16"/>
    <p:sldId id="265" r:id="rId17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/>
    <p:restoredTop sz="96405"/>
  </p:normalViewPr>
  <p:slideViewPr>
    <p:cSldViewPr snapToGrid="0" snapToObjects="1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D83A-AED0-3348-B71C-FA45D9B8F25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DE839-A0F7-3941-9901-E3F77F42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08A55-0008-1E40-88E7-A8090C214B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8373" y="2155611"/>
            <a:ext cx="9395254" cy="127338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8500">
                <a:solidFill>
                  <a:schemeClr val="bg1"/>
                </a:solidFill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0094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8758-FBCC-D240-A5F9-4765336529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965" y="2082891"/>
            <a:ext cx="6204857" cy="1346109"/>
          </a:xfrm>
        </p:spPr>
        <p:txBody>
          <a:bodyPr>
            <a:noAutofit/>
          </a:bodyPr>
          <a:lstStyle>
            <a:lvl1pPr>
              <a:defRPr sz="8000" b="1"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THANK YOU!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46708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5B825E7-83D2-204F-9606-D783B6824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81168" y="2607276"/>
            <a:ext cx="4310447" cy="1062681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GEOMANIST-BOOK" panose="02000503000000020004" pitchFamily="2" charset="77"/>
              </a:defRPr>
            </a:lvl1pPr>
          </a:lstStyle>
          <a:p>
            <a:r>
              <a:rPr lang="en-BE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53754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477D67B-C845-0A4E-87E3-467977407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7665" y="2607276"/>
            <a:ext cx="4223950" cy="100089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GEOMANIST-BOOK" panose="02000503000000020004" pitchFamily="2" charset="77"/>
              </a:defRPr>
            </a:lvl1pPr>
          </a:lstStyle>
          <a:p>
            <a:r>
              <a:rPr lang="en-BE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19829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7848-4E9C-1543-8B8D-52A951919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Slide title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ABB8-5F8F-274F-A7D7-FBEF88609D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611348"/>
          </a:xfrm>
          <a:prstGeom prst="rect">
            <a:avLst/>
          </a:prstGeom>
        </p:spPr>
        <p:txBody>
          <a:bodyPr/>
          <a:lstStyle>
            <a:lvl1pPr>
              <a:defRPr>
                <a:latin typeface="GEOMANIST-BOOK" panose="02000503000000020004" pitchFamily="2" charset="77"/>
              </a:defRPr>
            </a:lvl1pPr>
            <a:lvl2pPr>
              <a:defRPr>
                <a:latin typeface="GEOMANIST-BOOK" panose="02000503000000020004" pitchFamily="2" charset="77"/>
              </a:defRPr>
            </a:lvl2pPr>
            <a:lvl3pPr>
              <a:defRPr>
                <a:latin typeface="GEOMANIST-BOOK" panose="02000503000000020004" pitchFamily="2" charset="77"/>
              </a:defRPr>
            </a:lvl3pPr>
            <a:lvl4pPr>
              <a:defRPr>
                <a:latin typeface="GEOMANIST-BOOK" panose="02000503000000020004" pitchFamily="2" charset="77"/>
              </a:defRPr>
            </a:lvl4pPr>
            <a:lvl5pPr>
              <a:defRPr>
                <a:latin typeface="GEOMANIST-BOOK" panose="02000503000000020004" pitchFamily="2" charset="77"/>
              </a:defRPr>
            </a:lvl5pPr>
          </a:lstStyle>
          <a:p>
            <a:pPr lvl="0"/>
            <a:r>
              <a:rPr lang="en-GB" dirty="0"/>
              <a:t>Content of the slide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7225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AF6D-2DE0-364B-9653-0236767E0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D47FA-C3AE-FE46-953D-EC1BEA9A0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719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1DA15-130C-364E-863B-2C1C6AFAD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719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>
              <a:defRPr sz="20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77613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13A0631-40BD-F246-B6F5-E2B51C1D4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7527" y="2940908"/>
            <a:ext cx="4396945" cy="976183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GEOMANIST-BOOK" panose="02000503000000020004" pitchFamily="2" charset="77"/>
              </a:defRPr>
            </a:lvl1pPr>
          </a:lstStyle>
          <a:p>
            <a:r>
              <a:rPr lang="en-BE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39321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0C33AFC-3B9E-1F4D-B321-A0F624AC00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22241" y="2922373"/>
            <a:ext cx="4347518" cy="1013254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GEOMANIST-BOOK" panose="02000503000000020004" pitchFamily="2" charset="77"/>
              </a:defRPr>
            </a:lvl1pPr>
          </a:lstStyle>
          <a:p>
            <a:r>
              <a:rPr lang="en-BE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3690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DF5C-7D62-DC48-B93D-8ACA19D8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C4A3F-00F1-254B-B6B6-C98DF40A1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>
              <a:defRPr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>
              <a:defRPr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>
              <a:defRPr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599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32A3-6183-BA42-AEB9-03B3B225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MANIST-BOOK" panose="02000503000000020004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C8722-AA0F-E04B-B16D-34F545196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97845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2CE3B-0D0F-544A-BA4E-C6538C27D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97845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4373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0E958E2-DCC6-6D41-A3D8-D67BC9D14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4ED0D98-D4BE-8C4F-B890-183D7CE0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774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5" r:id="rId3"/>
    <p:sldLayoutId id="2147483650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945B7-2FB7-8D44-906C-0C4E1E52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DE65F-5D50-4747-904C-22B5D91F2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91C1B-60BA-7545-ABD3-FFFE90A2F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F9B66-20C8-E84B-AB6C-054D4567EB8B}" type="datetimeFigureOut">
              <a:rPr lang="en-BE" smtClean="0"/>
              <a:t>12/16/2021</a:t>
            </a:fld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00445-26C6-E646-BDCA-D692D1F7F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28AC-D11A-5347-A041-7898562C0CC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4062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4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36BDD-7749-6849-9607-67556FA74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373" y="3549388"/>
            <a:ext cx="9395254" cy="1273389"/>
          </a:xfrm>
        </p:spPr>
        <p:txBody>
          <a:bodyPr/>
          <a:lstStyle/>
          <a:p>
            <a:r>
              <a:rPr lang="en-GB" sz="5400" dirty="0">
                <a:latin typeface="Amsi Pro Cond Bold" panose="020B0A06020201010104" pitchFamily="34" charset="77"/>
              </a:rPr>
              <a:t>Mental health in digital environments </a:t>
            </a:r>
            <a:br>
              <a:rPr lang="en-US" sz="5400" dirty="0">
                <a:latin typeface="Amsi Pro Cond Bold" panose="020B0A06020201010104" pitchFamily="34" charset="77"/>
              </a:rPr>
            </a:br>
            <a:r>
              <a:rPr lang="en-US" sz="2000" b="1" dirty="0"/>
              <a:t>The role of the European Youth Card in supporting a resilient generation</a:t>
            </a:r>
            <a:br>
              <a:rPr lang="es-ES" sz="5400" dirty="0">
                <a:latin typeface="Amsi Pro Cond Bold" panose="020B0A06020201010104" pitchFamily="34" charset="77"/>
              </a:rPr>
            </a:br>
            <a:r>
              <a:rPr lang="en-GB" sz="3600" dirty="0">
                <a:latin typeface="Amsi Pro Cond Bold" panose="020B0A06020201010104" pitchFamily="34" charset="77"/>
              </a:rPr>
              <a:t> </a:t>
            </a:r>
            <a:br>
              <a:rPr lang="en-US" dirty="0"/>
            </a:br>
            <a:endParaRPr lang="en-BE" sz="5400" dirty="0">
              <a:latin typeface="Amsi Pro Cond Bold" panose="020B0A060202010101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AE93F-41AF-E442-A788-AB3274C15CBB}"/>
              </a:ext>
            </a:extLst>
          </p:cNvPr>
          <p:cNvSpPr txBox="1"/>
          <p:nvPr/>
        </p:nvSpPr>
        <p:spPr>
          <a:xfrm>
            <a:off x="2097157" y="4075043"/>
            <a:ext cx="74245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Amsi Pro Cond Bold" panose="020B0A06020201010104" pitchFamily="34" charset="77"/>
                <a:ea typeface="+mj-ea"/>
                <a:cs typeface="+mj-cs"/>
              </a:rPr>
              <a:t>18 October 2021, online</a:t>
            </a:r>
            <a:endParaRPr lang="en-US" sz="3600" dirty="0">
              <a:solidFill>
                <a:schemeClr val="bg1"/>
              </a:solidFill>
              <a:latin typeface="Amsi Pro Cond Bold" panose="020B0A06020201010104" pitchFamily="34" charset="77"/>
              <a:ea typeface="+mj-ea"/>
              <a:cs typeface="+mj-cs"/>
            </a:endParaRP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Amsi Pro Cond Bold" panose="020B0A06020201010104" pitchFamily="34" charset="77"/>
                <a:ea typeface="+mj-ea"/>
                <a:cs typeface="+mj-cs"/>
              </a:rPr>
              <a:t>Ljubljana, Slovenia</a:t>
            </a:r>
            <a:endParaRPr lang="en-US" sz="3600" dirty="0">
              <a:solidFill>
                <a:schemeClr val="bg1"/>
              </a:solidFill>
              <a:latin typeface="Amsi Pro Cond Bold" panose="020B0A06020201010104" pitchFamily="34" charset="77"/>
              <a:ea typeface="+mj-ea"/>
              <a:cs typeface="+mj-cs"/>
            </a:endParaRPr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56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062" y="3496919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/>
              <a:t>Keynote speech: New realities for young people</a:t>
            </a:r>
            <a:br>
              <a:rPr lang="en-GB" sz="4400" b="1" dirty="0"/>
            </a:br>
            <a:r>
              <a:rPr lang="en-GB" sz="4400" dirty="0" err="1"/>
              <a:t>Dr.</a:t>
            </a:r>
            <a:r>
              <a:rPr lang="en-GB" sz="4400" dirty="0"/>
              <a:t> Matej </a:t>
            </a:r>
            <a:r>
              <a:rPr lang="en-GB" sz="4400" dirty="0" err="1"/>
              <a:t>Vinko</a:t>
            </a:r>
            <a:r>
              <a:rPr lang="en-GB" sz="4400" dirty="0"/>
              <a:t> – Slovenian National Public Health Institute</a:t>
            </a:r>
            <a:br>
              <a:rPr lang="en-US" dirty="0"/>
            </a:b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223583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CECB-F00C-9445-8C43-EA8D1760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603499"/>
            <a:ext cx="11303000" cy="1356841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cs typeface="Helvetica Neue" panose="02000503000000020004" pitchFamily="2" charset="0"/>
              </a:rPr>
            </a:br>
            <a:br>
              <a:rPr lang="en-GB" dirty="0">
                <a:cs typeface="Amsi Pro Cond Bold"/>
              </a:rPr>
            </a:br>
            <a:br>
              <a:rPr lang="en-GB" dirty="0">
                <a:cs typeface="Amsi Pro Cond Bold"/>
              </a:rPr>
            </a:br>
            <a:r>
              <a:rPr lang="en-GB" sz="4900" dirty="0">
                <a:latin typeface="Amsi Pro Cond Bold" panose="020B0A06020201010104" pitchFamily="34" charset="77"/>
              </a:rPr>
              <a:t>COFFEE BREAK</a:t>
            </a:r>
            <a:br>
              <a:rPr lang="en-GB" sz="4900" dirty="0">
                <a:latin typeface="Amsi Pro Cond Bold" panose="020B0A06020201010104" pitchFamily="34" charset="77"/>
              </a:rPr>
            </a:br>
            <a:r>
              <a:rPr lang="en-GB" sz="4900" i="1" dirty="0">
                <a:latin typeface="Amsi Pro Cond Bold" panose="020B0A06020201010104" pitchFamily="34" charset="77"/>
              </a:rPr>
              <a:t>15 minutes</a:t>
            </a:r>
            <a:br>
              <a:rPr lang="en-GB" sz="4900" i="1" dirty="0">
                <a:latin typeface="Amsi Pro Cond Bold" panose="020B0A06020201010104" pitchFamily="34" charset="77"/>
              </a:rPr>
            </a:br>
            <a:br>
              <a:rPr lang="en-GB" sz="4900" i="1" dirty="0">
                <a:latin typeface="Amsi Pro Cond Bold" panose="020B0A06020201010104" pitchFamily="34" charset="77"/>
              </a:rPr>
            </a:br>
            <a:r>
              <a:rPr lang="en-GB" sz="4000" i="1" dirty="0">
                <a:latin typeface="Amsi Pro Cond Bold" panose="020B0A06020201010104" pitchFamily="34" charset="77"/>
              </a:rPr>
              <a:t>Do not disconnect, please! </a:t>
            </a:r>
            <a:endParaRPr lang="en-BE" sz="4000" i="1" dirty="0">
              <a:latin typeface="Amsi Pro Cond Bold" panose="020B0A06020201010104" pitchFamily="34" charset="77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0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61B709-E443-2447-8434-6ADCAD54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936" y="4716119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Thematic working groups led by EYCA members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88677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CECB-F00C-9445-8C43-EA8D1760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603499"/>
            <a:ext cx="11303000" cy="1356841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cs typeface="Helvetica Neue" panose="02000503000000020004" pitchFamily="2" charset="0"/>
              </a:rPr>
            </a:br>
            <a:br>
              <a:rPr lang="en-GB" dirty="0">
                <a:cs typeface="Amsi Pro Cond Bold"/>
              </a:rPr>
            </a:br>
            <a:br>
              <a:rPr lang="en-GB" dirty="0">
                <a:cs typeface="Amsi Pro Cond Bold"/>
              </a:rPr>
            </a:br>
            <a:r>
              <a:rPr lang="en-GB" sz="4900" dirty="0">
                <a:latin typeface="Amsi Pro Cond Bold" panose="020B0A06020201010104" pitchFamily="34" charset="77"/>
              </a:rPr>
              <a:t>COFFEE BREAK</a:t>
            </a:r>
            <a:br>
              <a:rPr lang="en-GB" sz="4900" dirty="0">
                <a:latin typeface="Amsi Pro Cond Bold" panose="020B0A06020201010104" pitchFamily="34" charset="77"/>
              </a:rPr>
            </a:br>
            <a:r>
              <a:rPr lang="en-GB" sz="4900" i="1" dirty="0">
                <a:latin typeface="Amsi Pro Cond Bold" panose="020B0A06020201010104" pitchFamily="34" charset="77"/>
              </a:rPr>
              <a:t>5 minutes</a:t>
            </a:r>
            <a:endParaRPr lang="en-BE" sz="4900" i="1" dirty="0">
              <a:latin typeface="Amsi Pro Cond Bold" panose="020B0A06020201010104" pitchFamily="34" charset="77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987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61B709-E443-2447-8434-6ADCAD54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104" y="3335620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Mental Health in the Digital World: Future of Policy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endParaRPr lang="en-BE" b="1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B5FE6BD-B393-B943-BA9F-396ECBDBDABE}"/>
              </a:ext>
            </a:extLst>
          </p:cNvPr>
          <p:cNvSpPr txBox="1">
            <a:spLocks/>
          </p:cNvSpPr>
          <p:nvPr/>
        </p:nvSpPr>
        <p:spPr>
          <a:xfrm>
            <a:off x="-208547" y="4154644"/>
            <a:ext cx="12769515" cy="23118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GEOMANIST-BOOK" panose="02000503000000020004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GB" sz="11100" dirty="0"/>
              <a:t>- Mental Health Europe: Dominique de Marne,</a:t>
            </a:r>
          </a:p>
          <a:p>
            <a:pPr algn="ctr"/>
            <a:r>
              <a:rPr lang="en-GB" sz="11100" dirty="0"/>
              <a:t>Senior Policy Advisor for Youth</a:t>
            </a:r>
          </a:p>
          <a:p>
            <a:pPr algn="ctr"/>
            <a:endParaRPr lang="en-GB" sz="11100" dirty="0"/>
          </a:p>
          <a:p>
            <a:pPr algn="ctr"/>
            <a:r>
              <a:rPr lang="en-GB" sz="11100" dirty="0"/>
              <a:t>- YHO: Andrej Martin Vujkovac, President</a:t>
            </a:r>
            <a:r>
              <a:rPr lang="en-US" sz="11100" dirty="0"/>
              <a:t> </a:t>
            </a:r>
          </a:p>
          <a:p>
            <a:pPr marL="1143000" indent="-1143000" algn="ctr">
              <a:buFontTx/>
              <a:buChar char="-"/>
            </a:pPr>
            <a:endParaRPr lang="en-US" sz="11100" dirty="0"/>
          </a:p>
          <a:p>
            <a:pPr algn="ctr"/>
            <a:r>
              <a:rPr lang="en-GB" sz="11100" dirty="0"/>
              <a:t>- EFPSA: Emilia Gregorian, Advocacy Coordinator</a:t>
            </a:r>
          </a:p>
          <a:p>
            <a:pPr marL="1143000" indent="-1143000" algn="ctr">
              <a:buFontTx/>
              <a:buChar char="-"/>
            </a:pPr>
            <a:endParaRPr lang="en-GB" sz="11100" dirty="0"/>
          </a:p>
          <a:p>
            <a:pPr algn="ctr"/>
            <a:r>
              <a:rPr lang="en-GB" sz="11100" dirty="0"/>
              <a:t>- IFMSA: Mohamed Mamdouh Eissa, </a:t>
            </a:r>
          </a:p>
          <a:p>
            <a:pPr algn="ctr"/>
            <a:r>
              <a:rPr lang="en-GB" sz="11100" dirty="0"/>
              <a:t>Liaison Officer for Public Health Issues</a:t>
            </a:r>
          </a:p>
          <a:p>
            <a:pPr algn="ctr"/>
            <a:endParaRPr lang="en-GB" sz="11100" dirty="0"/>
          </a:p>
          <a:p>
            <a:pPr algn="ctr"/>
            <a:r>
              <a:rPr lang="en-US" sz="11100" b="1" dirty="0"/>
              <a:t>- </a:t>
            </a:r>
            <a:r>
              <a:rPr lang="en-US" sz="11100" dirty="0"/>
              <a:t>EYCA: Jan Peloza, President</a:t>
            </a:r>
          </a:p>
          <a:p>
            <a:pPr algn="ctr"/>
            <a:br>
              <a:rPr lang="en-US" sz="5300" dirty="0"/>
            </a:br>
            <a:endParaRPr lang="en-BE" sz="5300" b="1" dirty="0"/>
          </a:p>
        </p:txBody>
      </p:sp>
    </p:spTree>
    <p:extLst>
      <p:ext uri="{BB962C8B-B14F-4D97-AF65-F5344CB8AC3E}">
        <p14:creationId xmlns:p14="http://schemas.microsoft.com/office/powerpoint/2010/main" val="194190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FC644-FC7F-864A-8BB3-6F7BE4D8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msi Pro Cond Bold" panose="020B0A06020201010104" pitchFamily="34" charset="77"/>
              </a:rPr>
              <a:t>THANK YOU!</a:t>
            </a:r>
            <a:endParaRPr lang="en-BE">
              <a:latin typeface="Amsi Pro Cond Bold" panose="020B0A060202010101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1939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09" y="2085214"/>
            <a:ext cx="8931965" cy="1317205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WELCOME!</a:t>
            </a: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358765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6EFBDC-B9CE-C74A-9142-2E17DAC3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46" y="3464835"/>
            <a:ext cx="11653844" cy="131720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Vesna Marinko,</a:t>
            </a:r>
            <a:br>
              <a:rPr lang="es-ES" b="1" dirty="0"/>
            </a:br>
            <a:r>
              <a:rPr lang="en-US" b="1" dirty="0"/>
              <a:t>Head of Unit for Health Promotion</a:t>
            </a:r>
            <a:br>
              <a:rPr lang="en-US" b="1" dirty="0"/>
            </a:br>
            <a:r>
              <a:rPr lang="en-US" b="1" dirty="0"/>
              <a:t>Ministry of Health</a:t>
            </a:r>
            <a:br>
              <a:rPr lang="en-US" dirty="0"/>
            </a:b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84848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6EFBDC-B9CE-C74A-9142-2E17DAC3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46" y="3529003"/>
            <a:ext cx="11653844" cy="131720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Mag. Dolores Kores,</a:t>
            </a:r>
            <a:br>
              <a:rPr lang="en-US" b="1" dirty="0"/>
            </a:br>
            <a:r>
              <a:rPr lang="en-US" b="1" dirty="0"/>
              <a:t>Director Office for Youth</a:t>
            </a:r>
            <a:br>
              <a:rPr lang="en-US" b="1" dirty="0"/>
            </a:br>
            <a:r>
              <a:rPr lang="en-US" b="1" dirty="0"/>
              <a:t>Ministry of Education of Sports</a:t>
            </a:r>
            <a:br>
              <a:rPr lang="en-US" b="1" dirty="0"/>
            </a:b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22358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F0D944-ECE4-0440-BD7F-2D619CF0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25" y="3561087"/>
            <a:ext cx="11653844" cy="131720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b="1" dirty="0"/>
              <a:t>Dr. Aiga Rurane, </a:t>
            </a:r>
            <a:br>
              <a:rPr lang="en-US" b="1" dirty="0"/>
            </a:br>
            <a:r>
              <a:rPr lang="en-US" b="1" dirty="0"/>
              <a:t>Head of Slovenian Office</a:t>
            </a:r>
            <a:br>
              <a:rPr lang="en-US" b="1" dirty="0"/>
            </a:br>
            <a:r>
              <a:rPr lang="en-US" b="1" dirty="0"/>
              <a:t>World Health Organization. </a:t>
            </a:r>
            <a:br>
              <a:rPr lang="en-US" b="1" dirty="0"/>
            </a:b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43172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09" y="2085214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err="1"/>
              <a:t>Natalja</a:t>
            </a:r>
            <a:r>
              <a:rPr lang="es-ES" b="1" dirty="0"/>
              <a:t> </a:t>
            </a:r>
            <a:r>
              <a:rPr lang="es-ES" b="1" dirty="0" err="1"/>
              <a:t>Turenne</a:t>
            </a:r>
            <a:r>
              <a:rPr lang="es-ES" b="1" dirty="0"/>
              <a:t>,</a:t>
            </a:r>
            <a:br>
              <a:rPr lang="es-ES" b="1" dirty="0"/>
            </a:br>
            <a:r>
              <a:rPr lang="es-ES" b="1" dirty="0"/>
              <a:t>Council of </a:t>
            </a:r>
            <a:r>
              <a:rPr lang="es-ES" b="1" dirty="0" err="1"/>
              <a:t>Europe</a:t>
            </a: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22545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09" y="2085214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err="1"/>
              <a:t>Jan</a:t>
            </a:r>
            <a:r>
              <a:rPr lang="es-ES" b="1" dirty="0"/>
              <a:t> </a:t>
            </a:r>
            <a:r>
              <a:rPr lang="es-ES" b="1" dirty="0" err="1"/>
              <a:t>Peloza</a:t>
            </a:r>
            <a:r>
              <a:rPr lang="es-ES" b="1" dirty="0"/>
              <a:t>,</a:t>
            </a:r>
            <a:br>
              <a:rPr lang="es-ES" b="1" dirty="0"/>
            </a:br>
            <a:r>
              <a:rPr lang="es-ES" b="1" dirty="0"/>
              <a:t>EYCA </a:t>
            </a:r>
            <a:r>
              <a:rPr lang="es-ES" b="1" dirty="0" err="1"/>
              <a:t>President</a:t>
            </a:r>
            <a:r>
              <a:rPr lang="es-ES" b="1" dirty="0"/>
              <a:t> </a:t>
            </a: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222271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09" y="2085214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err="1"/>
              <a:t>Nika</a:t>
            </a:r>
            <a:r>
              <a:rPr lang="es-ES" b="1" dirty="0"/>
              <a:t> </a:t>
            </a:r>
            <a:r>
              <a:rPr lang="es-ES" b="1" dirty="0" err="1"/>
              <a:t>Stegovic</a:t>
            </a:r>
            <a:r>
              <a:rPr lang="es-ES" b="1" dirty="0"/>
              <a:t>,</a:t>
            </a:r>
            <a:br>
              <a:rPr lang="es-ES" b="1" dirty="0"/>
            </a:br>
            <a:r>
              <a:rPr lang="es-ES" b="1" dirty="0"/>
              <a:t>SLOAM </a:t>
            </a:r>
            <a:r>
              <a:rPr lang="es-ES" b="1" dirty="0" err="1"/>
              <a:t>Secretary</a:t>
            </a:r>
            <a:r>
              <a:rPr lang="es-ES" b="1" dirty="0"/>
              <a:t> General</a:t>
            </a: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279437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1EDC38-EF2B-7441-9266-847619183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09" y="2085214"/>
            <a:ext cx="8931965" cy="131720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err="1"/>
              <a:t>Katja</a:t>
            </a:r>
            <a:r>
              <a:rPr lang="es-ES" b="1" dirty="0"/>
              <a:t> </a:t>
            </a:r>
            <a:r>
              <a:rPr lang="es-ES" b="1" dirty="0" err="1"/>
              <a:t>Cic</a:t>
            </a:r>
            <a:r>
              <a:rPr lang="es-ES" b="1" dirty="0"/>
              <a:t>,</a:t>
            </a:r>
            <a:br>
              <a:rPr lang="es-ES" b="1" dirty="0"/>
            </a:br>
            <a:r>
              <a:rPr lang="es-ES" b="1" dirty="0"/>
              <a:t>International </a:t>
            </a:r>
            <a:r>
              <a:rPr lang="es-ES" b="1" dirty="0" err="1"/>
              <a:t>Youth</a:t>
            </a:r>
            <a:r>
              <a:rPr lang="es-ES" b="1" dirty="0"/>
              <a:t> </a:t>
            </a:r>
            <a:r>
              <a:rPr lang="es-ES" b="1" dirty="0" err="1"/>
              <a:t>Health</a:t>
            </a:r>
            <a:r>
              <a:rPr lang="es-ES" b="1" dirty="0"/>
              <a:t> </a:t>
            </a:r>
            <a:r>
              <a:rPr lang="es-ES" b="1" dirty="0" err="1"/>
              <a:t>Organisation</a:t>
            </a:r>
            <a:r>
              <a:rPr lang="es-ES" b="1" dirty="0"/>
              <a:t>, </a:t>
            </a:r>
            <a:r>
              <a:rPr lang="es-ES" b="1" dirty="0" err="1"/>
              <a:t>Facilitator</a:t>
            </a:r>
            <a:endParaRPr lang="en-BE" b="1" dirty="0"/>
          </a:p>
        </p:txBody>
      </p:sp>
    </p:spTree>
    <p:extLst>
      <p:ext uri="{BB962C8B-B14F-4D97-AF65-F5344CB8AC3E}">
        <p14:creationId xmlns:p14="http://schemas.microsoft.com/office/powerpoint/2010/main" val="163464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236</Words>
  <Application>Microsoft Office PowerPoint</Application>
  <PresentationFormat>Widescreen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Amsi Pro Cond Bold</vt:lpstr>
      <vt:lpstr>Arial</vt:lpstr>
      <vt:lpstr>Calibri</vt:lpstr>
      <vt:lpstr>Calibri Light</vt:lpstr>
      <vt:lpstr>GEOMANIST-BOOK</vt:lpstr>
      <vt:lpstr>Helvetica</vt:lpstr>
      <vt:lpstr>Helvetica Neue</vt:lpstr>
      <vt:lpstr>Office Theme</vt:lpstr>
      <vt:lpstr>Custom Design</vt:lpstr>
      <vt:lpstr>Mental health in digital environments  The role of the European Youth Card in supporting a resilient generation   </vt:lpstr>
      <vt:lpstr>WELCOME!</vt:lpstr>
      <vt:lpstr> Vesna Marinko, Head of Unit for Health Promotion Ministry of Health </vt:lpstr>
      <vt:lpstr> Mag. Dolores Kores, Director Office for Youth Ministry of Education of Sports </vt:lpstr>
      <vt:lpstr> Dr. Aiga Rurane,  Head of Slovenian Office World Health Organization.  </vt:lpstr>
      <vt:lpstr>Natalja Turenne, Council of Europe</vt:lpstr>
      <vt:lpstr>Jan Peloza, EYCA President </vt:lpstr>
      <vt:lpstr>Nika Stegovic, SLOAM Secretary General</vt:lpstr>
      <vt:lpstr>Katja Cic, International Youth Health Organisation, Facilitator</vt:lpstr>
      <vt:lpstr>Keynote speech: New realities for young people Dr. Matej Vinko – Slovenian National Public Health Institute </vt:lpstr>
      <vt:lpstr>   COFFEE BREAK 15 minutes  Do not disconnect, please! </vt:lpstr>
      <vt:lpstr>Thematic working groups led by EYCA members    </vt:lpstr>
      <vt:lpstr>   COFFEE BREAK 5 minutes</vt:lpstr>
      <vt:lpstr>Mental Health in the Digital World: Future of Policy   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JULIEN Muriel</cp:lastModifiedBy>
  <cp:revision>42</cp:revision>
  <dcterms:created xsi:type="dcterms:W3CDTF">2021-03-04T11:22:40Z</dcterms:created>
  <dcterms:modified xsi:type="dcterms:W3CDTF">2021-12-16T15:11:34Z</dcterms:modified>
</cp:coreProperties>
</file>