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31"/>
  </p:notesMasterIdLst>
  <p:handoutMasterIdLst>
    <p:handoutMasterId r:id="rId32"/>
  </p:handoutMasterIdLst>
  <p:sldIdLst>
    <p:sldId id="264" r:id="rId5"/>
    <p:sldId id="275" r:id="rId6"/>
    <p:sldId id="276" r:id="rId7"/>
    <p:sldId id="277" r:id="rId8"/>
    <p:sldId id="283" r:id="rId9"/>
    <p:sldId id="293" r:id="rId10"/>
    <p:sldId id="284" r:id="rId11"/>
    <p:sldId id="292" r:id="rId12"/>
    <p:sldId id="309" r:id="rId13"/>
    <p:sldId id="280" r:id="rId14"/>
    <p:sldId id="281" r:id="rId15"/>
    <p:sldId id="296" r:id="rId16"/>
    <p:sldId id="294" r:id="rId17"/>
    <p:sldId id="282" r:id="rId18"/>
    <p:sldId id="298" r:id="rId19"/>
    <p:sldId id="297" r:id="rId20"/>
    <p:sldId id="299" r:id="rId21"/>
    <p:sldId id="300" r:id="rId22"/>
    <p:sldId id="302" r:id="rId23"/>
    <p:sldId id="301" r:id="rId24"/>
    <p:sldId id="291" r:id="rId25"/>
    <p:sldId id="303" r:id="rId26"/>
    <p:sldId id="310" r:id="rId27"/>
    <p:sldId id="305" r:id="rId28"/>
    <p:sldId id="308" r:id="rId29"/>
    <p:sldId id="306" r:id="rId30"/>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3" autoAdjust="0"/>
    <p:restoredTop sz="94496" autoAdjust="0"/>
  </p:normalViewPr>
  <p:slideViewPr>
    <p:cSldViewPr snapToGrid="0" snapToObjects="1">
      <p:cViewPr varScale="1">
        <p:scale>
          <a:sx n="87" d="100"/>
          <a:sy n="87" d="100"/>
        </p:scale>
        <p:origin x="12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Blad1!$B$1</c:f>
              <c:strCache>
                <c:ptCount val="1"/>
                <c:pt idx="0">
                  <c:v>UK</c:v>
                </c:pt>
              </c:strCache>
            </c:strRef>
          </c:tx>
          <c:spPr>
            <a:ln w="28575" cap="rnd">
              <a:solidFill>
                <a:schemeClr val="accent1"/>
              </a:solidFill>
              <a:round/>
            </a:ln>
            <a:effectLst/>
          </c:spPr>
          <c:marker>
            <c:symbol val="none"/>
          </c:marker>
          <c:cat>
            <c:numRef>
              <c:f>Blad1!$A$2:$A$25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Blad1!$B$2:$B$25</c:f>
              <c:numCache>
                <c:formatCode>General</c:formatCode>
                <c:ptCount val="24"/>
                <c:pt idx="0">
                  <c:v>34071</c:v>
                </c:pt>
                <c:pt idx="1">
                  <c:v>30938</c:v>
                </c:pt>
                <c:pt idx="2">
                  <c:v>33255</c:v>
                </c:pt>
                <c:pt idx="3">
                  <c:v>26820</c:v>
                </c:pt>
                <c:pt idx="4">
                  <c:v>41428</c:v>
                </c:pt>
                <c:pt idx="5">
                  <c:v>42091</c:v>
                </c:pt>
                <c:pt idx="6">
                  <c:v>62405</c:v>
                </c:pt>
                <c:pt idx="7">
                  <c:v>68120</c:v>
                </c:pt>
                <c:pt idx="8">
                  <c:v>92010</c:v>
                </c:pt>
                <c:pt idx="9">
                  <c:v>91720</c:v>
                </c:pt>
                <c:pt idx="10">
                  <c:v>104510</c:v>
                </c:pt>
                <c:pt idx="11">
                  <c:v>111830</c:v>
                </c:pt>
                <c:pt idx="12">
                  <c:v>104665</c:v>
                </c:pt>
                <c:pt idx="13">
                  <c:v>118210</c:v>
                </c:pt>
                <c:pt idx="14">
                  <c:v>94790</c:v>
                </c:pt>
                <c:pt idx="15">
                  <c:v>152100</c:v>
                </c:pt>
                <c:pt idx="16">
                  <c:v>140710</c:v>
                </c:pt>
                <c:pt idx="17">
                  <c:v>130280</c:v>
                </c:pt>
                <c:pt idx="18">
                  <c:v>146330</c:v>
                </c:pt>
                <c:pt idx="19">
                  <c:v>159640</c:v>
                </c:pt>
                <c:pt idx="20">
                  <c:v>88696</c:v>
                </c:pt>
                <c:pt idx="21">
                  <c:v>85196</c:v>
                </c:pt>
                <c:pt idx="22">
                  <c:v>104450</c:v>
                </c:pt>
              </c:numCache>
            </c:numRef>
          </c:val>
          <c:smooth val="0"/>
          <c:extLst xmlns:c16r2="http://schemas.microsoft.com/office/drawing/2015/06/chart">
            <c:ext xmlns:c16="http://schemas.microsoft.com/office/drawing/2014/chart" uri="{C3380CC4-5D6E-409C-BE32-E72D297353CC}">
              <c16:uniqueId val="{00000000-F33E-4E8E-BDEB-3C43F94CE737}"/>
            </c:ext>
          </c:extLst>
        </c:ser>
        <c:ser>
          <c:idx val="1"/>
          <c:order val="1"/>
          <c:tx>
            <c:strRef>
              <c:f>Blad1!$C$1</c:f>
              <c:strCache>
                <c:ptCount val="1"/>
                <c:pt idx="0">
                  <c:v>Germany</c:v>
                </c:pt>
              </c:strCache>
            </c:strRef>
          </c:tx>
          <c:spPr>
            <a:ln w="28575" cap="rnd">
              <a:solidFill>
                <a:schemeClr val="accent2"/>
              </a:solidFill>
              <a:round/>
            </a:ln>
            <a:effectLst/>
          </c:spPr>
          <c:marker>
            <c:symbol val="none"/>
          </c:marker>
          <c:cat>
            <c:numRef>
              <c:f>Blad1!$A$2:$A$25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Blad1!$C$2:$C$25</c:f>
              <c:numCache>
                <c:formatCode>General</c:formatCode>
                <c:ptCount val="24"/>
                <c:pt idx="0">
                  <c:v>61709</c:v>
                </c:pt>
                <c:pt idx="1">
                  <c:v>71981</c:v>
                </c:pt>
                <c:pt idx="2">
                  <c:v>86356</c:v>
                </c:pt>
                <c:pt idx="3">
                  <c:v>82913</c:v>
                </c:pt>
                <c:pt idx="4">
                  <c:v>106790</c:v>
                </c:pt>
                <c:pt idx="5">
                  <c:v>143267</c:v>
                </c:pt>
                <c:pt idx="6">
                  <c:v>186688</c:v>
                </c:pt>
                <c:pt idx="7">
                  <c:v>178098</c:v>
                </c:pt>
                <c:pt idx="8">
                  <c:v>154547</c:v>
                </c:pt>
                <c:pt idx="9">
                  <c:v>140731</c:v>
                </c:pt>
                <c:pt idx="10">
                  <c:v>127153</c:v>
                </c:pt>
                <c:pt idx="11">
                  <c:v>117241</c:v>
                </c:pt>
                <c:pt idx="12">
                  <c:v>124566</c:v>
                </c:pt>
                <c:pt idx="13">
                  <c:v>113030</c:v>
                </c:pt>
                <c:pt idx="14">
                  <c:v>94470</c:v>
                </c:pt>
                <c:pt idx="15">
                  <c:v>96121</c:v>
                </c:pt>
                <c:pt idx="16">
                  <c:v>101570</c:v>
                </c:pt>
                <c:pt idx="17">
                  <c:v>106900</c:v>
                </c:pt>
                <c:pt idx="18">
                  <c:v>112348</c:v>
                </c:pt>
                <c:pt idx="19">
                  <c:v>112353</c:v>
                </c:pt>
                <c:pt idx="20">
                  <c:v>108422</c:v>
                </c:pt>
                <c:pt idx="21">
                  <c:v>107317</c:v>
                </c:pt>
                <c:pt idx="22">
                  <c:v>110383</c:v>
                </c:pt>
                <c:pt idx="23">
                  <c:v>112211</c:v>
                </c:pt>
              </c:numCache>
            </c:numRef>
          </c:val>
          <c:smooth val="0"/>
          <c:extLst xmlns:c16r2="http://schemas.microsoft.com/office/drawing/2015/06/chart">
            <c:ext xmlns:c16="http://schemas.microsoft.com/office/drawing/2014/chart" uri="{C3380CC4-5D6E-409C-BE32-E72D297353CC}">
              <c16:uniqueId val="{00000001-F33E-4E8E-BDEB-3C43F94CE737}"/>
            </c:ext>
          </c:extLst>
        </c:ser>
        <c:ser>
          <c:idx val="2"/>
          <c:order val="2"/>
          <c:tx>
            <c:strRef>
              <c:f>Blad1!$D$1</c:f>
              <c:strCache>
                <c:ptCount val="1"/>
                <c:pt idx="0">
                  <c:v>the Netherlands</c:v>
                </c:pt>
              </c:strCache>
            </c:strRef>
          </c:tx>
          <c:spPr>
            <a:ln w="28575" cap="rnd">
              <a:solidFill>
                <a:schemeClr val="accent3"/>
              </a:solidFill>
              <a:round/>
            </a:ln>
            <a:effectLst/>
          </c:spPr>
          <c:marker>
            <c:symbol val="none"/>
          </c:marker>
          <c:cat>
            <c:numRef>
              <c:f>Blad1!$A$2:$A$25</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Blad1!$D$2:$D$25</c:f>
              <c:numCache>
                <c:formatCode>General</c:formatCode>
                <c:ptCount val="24"/>
                <c:pt idx="0">
                  <c:v>15128</c:v>
                </c:pt>
                <c:pt idx="1">
                  <c:v>44272</c:v>
                </c:pt>
                <c:pt idx="2">
                  <c:v>53929</c:v>
                </c:pt>
                <c:pt idx="3">
                  <c:v>41241</c:v>
                </c:pt>
                <c:pt idx="4">
                  <c:v>37227</c:v>
                </c:pt>
                <c:pt idx="5">
                  <c:v>42095</c:v>
                </c:pt>
                <c:pt idx="6">
                  <c:v>34117</c:v>
                </c:pt>
                <c:pt idx="7">
                  <c:v>30839</c:v>
                </c:pt>
                <c:pt idx="8">
                  <c:v>28906</c:v>
                </c:pt>
                <c:pt idx="9">
                  <c:v>20949</c:v>
                </c:pt>
                <c:pt idx="10">
                  <c:v>15089</c:v>
                </c:pt>
                <c:pt idx="11">
                  <c:v>16715</c:v>
                </c:pt>
                <c:pt idx="12">
                  <c:v>14893</c:v>
                </c:pt>
                <c:pt idx="13">
                  <c:v>16301</c:v>
                </c:pt>
                <c:pt idx="14">
                  <c:v>17195</c:v>
                </c:pt>
                <c:pt idx="15">
                  <c:v>18143</c:v>
                </c:pt>
                <c:pt idx="16">
                  <c:v>14088</c:v>
                </c:pt>
                <c:pt idx="17">
                  <c:v>16216</c:v>
                </c:pt>
                <c:pt idx="20">
                  <c:v>19390</c:v>
                </c:pt>
                <c:pt idx="21">
                  <c:v>16320</c:v>
                </c:pt>
                <c:pt idx="22">
                  <c:v>15780</c:v>
                </c:pt>
                <c:pt idx="23">
                  <c:v>14340</c:v>
                </c:pt>
              </c:numCache>
            </c:numRef>
          </c:val>
          <c:smooth val="0"/>
          <c:extLst xmlns:c16r2="http://schemas.microsoft.com/office/drawing/2015/06/chart">
            <c:ext xmlns:c16="http://schemas.microsoft.com/office/drawing/2014/chart" uri="{C3380CC4-5D6E-409C-BE32-E72D297353CC}">
              <c16:uniqueId val="{00000002-F33E-4E8E-BDEB-3C43F94CE737}"/>
            </c:ext>
          </c:extLst>
        </c:ser>
        <c:dLbls>
          <c:showLegendKey val="0"/>
          <c:showVal val="0"/>
          <c:showCatName val="0"/>
          <c:showSerName val="0"/>
          <c:showPercent val="0"/>
          <c:showBubbleSize val="0"/>
        </c:dLbls>
        <c:smooth val="0"/>
        <c:axId val="-1603487264"/>
        <c:axId val="-1603483456"/>
      </c:lineChart>
      <c:catAx>
        <c:axId val="-160348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603483456"/>
        <c:crosses val="autoZero"/>
        <c:auto val="1"/>
        <c:lblAlgn val="ctr"/>
        <c:lblOffset val="100"/>
        <c:noMultiLvlLbl val="0"/>
      </c:catAx>
      <c:valAx>
        <c:axId val="-160348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60348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15/10/2019</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‹nr.›</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15/10/2019</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‹nr.›</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‹nr.›</a:t>
            </a:fld>
            <a:endParaRPr lang="fr-FR"/>
          </a:p>
        </p:txBody>
      </p:sp>
    </p:spTree>
    <p:extLst>
      <p:ext uri="{BB962C8B-B14F-4D97-AF65-F5344CB8AC3E}">
        <p14:creationId xmlns:p14="http://schemas.microsoft.com/office/powerpoint/2010/main" val="3423443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‹nr.›</a:t>
            </a:fld>
            <a:endParaRPr lang="fr-FR" dirty="0"/>
          </a:p>
        </p:txBody>
      </p:sp>
    </p:spTree>
    <p:extLst>
      <p:ext uri="{BB962C8B-B14F-4D97-AF65-F5344CB8AC3E}">
        <p14:creationId xmlns:p14="http://schemas.microsoft.com/office/powerpoint/2010/main" val="515530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15/10/2019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‹nr.›</a:t>
            </a:fld>
            <a:endParaRPr lang="fr-FR" dirty="0"/>
          </a:p>
        </p:txBody>
      </p:sp>
    </p:spTree>
    <p:extLst>
      <p:ext uri="{BB962C8B-B14F-4D97-AF65-F5344CB8AC3E}">
        <p14:creationId xmlns:p14="http://schemas.microsoft.com/office/powerpoint/2010/main" val="39747736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15/10/2019</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‹nr.›</a:t>
            </a:fld>
            <a:endParaRPr lang="fr-FR" dirty="0"/>
          </a:p>
        </p:txBody>
      </p:sp>
    </p:spTree>
    <p:extLst>
      <p:ext uri="{BB962C8B-B14F-4D97-AF65-F5344CB8AC3E}">
        <p14:creationId xmlns:p14="http://schemas.microsoft.com/office/powerpoint/2010/main" val="24992003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‹nr.›</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15/10/2019</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‹nr.›</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15/10/2019</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‹nr.›</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smtClean="0"/>
              <a:t>Name of the </a:t>
            </a:r>
            <a:r>
              <a:rPr lang="fr-FR" dirty="0" err="1" smtClean="0"/>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smtClean="0"/>
              <a:t>Nom de la présentation</a:t>
            </a:r>
            <a:endParaRPr lang="fr-FR" dirty="0"/>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15/10/2019</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‹nr.›</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oefenexamensduo.nl/Portal/appmodules/examen/navigeer.ctr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4238625"/>
            <a:ext cx="9144000" cy="1905000"/>
          </a:xfrm>
          <a:prstGeom prst="rect">
            <a:avLst/>
          </a:prstGeom>
        </p:spPr>
        <p:txBody>
          <a:bodyPr>
            <a:normAutofit/>
          </a:bodyPr>
          <a:lstStyle/>
          <a:p>
            <a:pPr algn="ctr"/>
            <a:r>
              <a:rPr lang="fr-FR" sz="3200" b="1" dirty="0" smtClean="0">
                <a:solidFill>
                  <a:srgbClr val="0D347D"/>
                </a:solidFill>
                <a:latin typeface="Arial Narrow" panose="020B0606020202030204" pitchFamily="34" charset="0"/>
              </a:rPr>
              <a:t>The impact of </a:t>
            </a:r>
            <a:r>
              <a:rPr lang="fr-FR" sz="3200" b="1" dirty="0" err="1" smtClean="0">
                <a:solidFill>
                  <a:srgbClr val="0D347D"/>
                </a:solidFill>
                <a:latin typeface="Arial Narrow" panose="020B0606020202030204" pitchFamily="34" charset="0"/>
              </a:rPr>
              <a:t>language</a:t>
            </a:r>
            <a:r>
              <a:rPr lang="fr-FR" sz="3200" b="1" dirty="0" smtClean="0">
                <a:solidFill>
                  <a:srgbClr val="0D347D"/>
                </a:solidFill>
                <a:latin typeface="Arial Narrow" panose="020B0606020202030204" pitchFamily="34" charset="0"/>
              </a:rPr>
              <a:t> and </a:t>
            </a:r>
            <a:r>
              <a:rPr lang="fr-FR" sz="3200" b="1" dirty="0" err="1" smtClean="0">
                <a:solidFill>
                  <a:srgbClr val="0D347D"/>
                </a:solidFill>
                <a:latin typeface="Arial Narrow" panose="020B0606020202030204" pitchFamily="34" charset="0"/>
              </a:rPr>
              <a:t>knowledge</a:t>
            </a:r>
            <a:r>
              <a:rPr lang="fr-FR" sz="3200" b="1" dirty="0" smtClean="0">
                <a:solidFill>
                  <a:srgbClr val="0D347D"/>
                </a:solidFill>
                <a:latin typeface="Arial Narrow" panose="020B0606020202030204" pitchFamily="34" charset="0"/>
              </a:rPr>
              <a:t> of society </a:t>
            </a:r>
            <a:r>
              <a:rPr lang="fr-FR" sz="3200" b="1" dirty="0" err="1" smtClean="0">
                <a:solidFill>
                  <a:srgbClr val="0D347D"/>
                </a:solidFill>
                <a:latin typeface="Arial Narrow" panose="020B0606020202030204" pitchFamily="34" charset="0"/>
              </a:rPr>
              <a:t>requirements</a:t>
            </a:r>
            <a:r>
              <a:rPr lang="fr-FR" sz="3200" b="1" dirty="0" smtClean="0">
                <a:solidFill>
                  <a:srgbClr val="0D347D"/>
                </a:solidFill>
                <a:latin typeface="Arial Narrow" panose="020B0606020202030204" pitchFamily="34" charset="0"/>
              </a:rPr>
              <a:t> on </a:t>
            </a:r>
            <a:r>
              <a:rPr lang="fr-FR" sz="3200" b="1" dirty="0" err="1" smtClean="0">
                <a:solidFill>
                  <a:srgbClr val="0D347D"/>
                </a:solidFill>
                <a:latin typeface="Arial Narrow" panose="020B0606020202030204" pitchFamily="34" charset="0"/>
              </a:rPr>
              <a:t>integration</a:t>
            </a:r>
            <a:r>
              <a:rPr lang="fr-FR" sz="3200" b="1" dirty="0" smtClean="0">
                <a:solidFill>
                  <a:srgbClr val="0D347D"/>
                </a:solidFill>
                <a:latin typeface="Arial Narrow" panose="020B0606020202030204" pitchFamily="34" charset="0"/>
              </a:rPr>
              <a:t/>
            </a:r>
            <a:br>
              <a:rPr lang="fr-FR" sz="3200" b="1" dirty="0" smtClean="0">
                <a:solidFill>
                  <a:srgbClr val="0D347D"/>
                </a:solidFill>
                <a:latin typeface="Arial Narrow" panose="020B0606020202030204" pitchFamily="34" charset="0"/>
              </a:rPr>
            </a:br>
            <a:r>
              <a:rPr lang="fr-FR" sz="1400" dirty="0" smtClean="0">
                <a:latin typeface="Arial" panose="020B0604020202020204" pitchFamily="34" charset="0"/>
                <a:cs typeface="Arial" panose="020B0604020202020204" pitchFamily="34" charset="0"/>
              </a:rPr>
              <a:t>Dr. Ricky van </a:t>
            </a:r>
            <a:r>
              <a:rPr lang="fr-FR" sz="1400" dirty="0" err="1" smtClean="0">
                <a:latin typeface="Arial" panose="020B0604020202020204" pitchFamily="34" charset="0"/>
                <a:cs typeface="Arial" panose="020B0604020202020204" pitchFamily="34" charset="0"/>
              </a:rPr>
              <a:t>Oers</a:t>
            </a:r>
            <a:endParaRPr lang="fr-FR" sz="1400" dirty="0">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
        <p:nvSpPr>
          <p:cNvPr id="1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latin typeface="Arial Narrow" charset="0"/>
                <a:ea typeface="Arial Narrow" charset="0"/>
                <a:cs typeface="Arial Narrow" charset="0"/>
              </a:rPr>
              <a:pPr/>
              <a:t>15/10/2019</a:t>
            </a:fld>
            <a:endParaRPr lang="fr-FR" dirty="0">
              <a:latin typeface="Arial Narrow" charset="0"/>
              <a:ea typeface="Arial Narrow" charset="0"/>
              <a:cs typeface="Arial Narrow" charset="0"/>
            </a:endParaRPr>
          </a:p>
        </p:txBody>
      </p:sp>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Tree>
    <p:extLst>
      <p:ext uri="{BB962C8B-B14F-4D97-AF65-F5344CB8AC3E}">
        <p14:creationId xmlns:p14="http://schemas.microsoft.com/office/powerpoint/2010/main" val="2739046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10</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Effects: quantitative</a:t>
            </a:r>
          </a:p>
          <a:p>
            <a:r>
              <a:rPr lang="en-US" sz="2000" dirty="0" err="1" smtClean="0">
                <a:latin typeface="Arial" charset="0"/>
                <a:ea typeface="Arial" charset="0"/>
                <a:cs typeface="Arial" charset="0"/>
              </a:rPr>
              <a:t>Naturalisations</a:t>
            </a:r>
            <a:r>
              <a:rPr lang="en-US" sz="2000" dirty="0" smtClean="0">
                <a:latin typeface="Arial" charset="0"/>
                <a:ea typeface="Arial" charset="0"/>
                <a:cs typeface="Arial" charset="0"/>
              </a:rPr>
              <a:t> in the Netherlands, Germany and the UK</a:t>
            </a: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graphicFrame>
        <p:nvGraphicFramePr>
          <p:cNvPr id="7" name="Grafiek 6"/>
          <p:cNvGraphicFramePr/>
          <p:nvPr>
            <p:extLst>
              <p:ext uri="{D42A27DB-BD31-4B8C-83A1-F6EECF244321}">
                <p14:modId xmlns:p14="http://schemas.microsoft.com/office/powerpoint/2010/main" val="2815231436"/>
              </p:ext>
            </p:extLst>
          </p:nvPr>
        </p:nvGraphicFramePr>
        <p:xfrm>
          <a:off x="1377108" y="2831335"/>
          <a:ext cx="6059277" cy="3525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719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11</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Effects: quantitative</a:t>
            </a:r>
          </a:p>
          <a:p>
            <a:pPr marL="457200" indent="-457200">
              <a:buFont typeface="Arial" charset="0"/>
              <a:buChar char="•"/>
            </a:pPr>
            <a:r>
              <a:rPr lang="en-US" sz="2800" dirty="0" smtClean="0">
                <a:latin typeface="Arial" charset="0"/>
                <a:ea typeface="Arial" charset="0"/>
                <a:cs typeface="Arial" charset="0"/>
              </a:rPr>
              <a:t>Pass rates</a:t>
            </a:r>
          </a:p>
          <a:p>
            <a:pPr marL="914400" lvl="1" indent="-457200">
              <a:buFont typeface="Arial" charset="0"/>
              <a:buChar char="•"/>
            </a:pPr>
            <a:r>
              <a:rPr lang="en-US" sz="2400" dirty="0" smtClean="0">
                <a:latin typeface="Arial" charset="0"/>
                <a:ea typeface="Arial" charset="0"/>
                <a:cs typeface="Arial" charset="0"/>
              </a:rPr>
              <a:t>Germany:</a:t>
            </a:r>
          </a:p>
          <a:p>
            <a:pPr marL="1371600" lvl="2" indent="-457200">
              <a:buFont typeface="Arial" charset="0"/>
              <a:buChar char="•"/>
            </a:pPr>
            <a:r>
              <a:rPr lang="en-US" sz="2000" dirty="0" smtClean="0">
                <a:latin typeface="Arial" panose="020B0604020202020204" pitchFamily="34" charset="0"/>
                <a:ea typeface="Arial" charset="0"/>
                <a:cs typeface="Arial" panose="020B0604020202020204" pitchFamily="34" charset="0"/>
              </a:rPr>
              <a:t>Between </a:t>
            </a:r>
            <a:r>
              <a:rPr lang="en-GB" sz="2000" dirty="0">
                <a:latin typeface="Arial" panose="020B0604020202020204" pitchFamily="34" charset="0"/>
                <a:cs typeface="Arial" panose="020B0604020202020204" pitchFamily="34" charset="0"/>
              </a:rPr>
              <a:t>2005 and 2018 on average 60% of all test candidates </a:t>
            </a:r>
            <a:r>
              <a:rPr lang="en-GB" sz="2000" dirty="0" smtClean="0">
                <a:latin typeface="Arial" panose="020B0604020202020204" pitchFamily="34" charset="0"/>
                <a:cs typeface="Arial" panose="020B0604020202020204" pitchFamily="34" charset="0"/>
              </a:rPr>
              <a:t>reached level B1 at test taken at end of integration course.</a:t>
            </a:r>
          </a:p>
          <a:p>
            <a:pPr marL="914400" lvl="1" indent="-457200">
              <a:buFont typeface="Arial" charset="0"/>
              <a:buChar char="•"/>
            </a:pPr>
            <a:r>
              <a:rPr lang="en-US" sz="2400" dirty="0">
                <a:latin typeface="Arial" charset="0"/>
                <a:ea typeface="Arial" charset="0"/>
                <a:cs typeface="Arial" charset="0"/>
              </a:rPr>
              <a:t>NL (new test applied since 2007)</a:t>
            </a:r>
          </a:p>
          <a:p>
            <a:pPr marL="1371600" lvl="2" indent="-457200">
              <a:buFont typeface="Arial" charset="0"/>
              <a:buChar char="•"/>
            </a:pPr>
            <a:r>
              <a:rPr lang="en-US" sz="2000" dirty="0" smtClean="0">
                <a:latin typeface="Arial" charset="0"/>
                <a:ea typeface="Arial" charset="0"/>
                <a:cs typeface="Arial" charset="0"/>
              </a:rPr>
              <a:t>2003-2007: 60%</a:t>
            </a:r>
          </a:p>
          <a:p>
            <a:pPr marL="1371600" lvl="2" indent="-457200">
              <a:buFont typeface="Arial" charset="0"/>
              <a:buChar char="•"/>
            </a:pPr>
            <a:r>
              <a:rPr lang="en-US" sz="2000" dirty="0" smtClean="0">
                <a:latin typeface="Arial" charset="0"/>
                <a:ea typeface="Arial" charset="0"/>
                <a:cs typeface="Arial" charset="0"/>
              </a:rPr>
              <a:t>Pass </a:t>
            </a:r>
            <a:r>
              <a:rPr lang="en-US" sz="2000" dirty="0">
                <a:latin typeface="Arial" charset="0"/>
                <a:ea typeface="Arial" charset="0"/>
                <a:cs typeface="Arial" charset="0"/>
              </a:rPr>
              <a:t>rate 2007-2009: 79%</a:t>
            </a:r>
            <a:br>
              <a:rPr lang="en-US" sz="2000" dirty="0">
                <a:latin typeface="Arial" charset="0"/>
                <a:ea typeface="Arial" charset="0"/>
                <a:cs typeface="Arial" charset="0"/>
              </a:rPr>
            </a:br>
            <a:r>
              <a:rPr lang="en-US" sz="2000" dirty="0">
                <a:latin typeface="Arial" charset="0"/>
                <a:ea typeface="Arial" charset="0"/>
                <a:cs typeface="Arial" charset="0"/>
              </a:rPr>
              <a:t>Pass rate 2011-2014: 67,5% </a:t>
            </a:r>
          </a:p>
          <a:p>
            <a:pPr marL="1371600" lvl="2" indent="-457200">
              <a:buFont typeface="Arial" charset="0"/>
              <a:buChar char="•"/>
            </a:pPr>
            <a:endParaRPr lang="en-US" sz="2000" dirty="0" smtClean="0">
              <a:latin typeface="Arial" panose="020B0604020202020204" pitchFamily="34" charset="0"/>
              <a:ea typeface="Arial" charset="0"/>
              <a:cs typeface="Arial" panose="020B0604020202020204" pitchFamily="34"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3381986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12</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Effects: quantitative</a:t>
            </a:r>
          </a:p>
          <a:p>
            <a:pPr marL="457200" indent="-457200">
              <a:buFont typeface="Arial" charset="0"/>
              <a:buChar char="•"/>
            </a:pPr>
            <a:r>
              <a:rPr lang="en-US" sz="2800" dirty="0" smtClean="0">
                <a:latin typeface="Arial" charset="0"/>
                <a:ea typeface="Arial" charset="0"/>
                <a:cs typeface="Arial" charset="0"/>
              </a:rPr>
              <a:t>Pass rates</a:t>
            </a:r>
          </a:p>
          <a:p>
            <a:pPr marL="914400" lvl="1" indent="-457200">
              <a:buFont typeface="Arial" charset="0"/>
              <a:buChar char="•"/>
            </a:pPr>
            <a:r>
              <a:rPr lang="en-US" sz="2800" dirty="0">
                <a:latin typeface="Arial" charset="0"/>
                <a:ea typeface="Arial" charset="0"/>
                <a:cs typeface="Arial" charset="0"/>
              </a:rPr>
              <a:t>UK:</a:t>
            </a:r>
          </a:p>
          <a:p>
            <a:pPr marL="1371600" lvl="2" indent="-457200">
              <a:buFont typeface="Arial" charset="0"/>
              <a:buChar char="•"/>
            </a:pPr>
            <a:r>
              <a:rPr lang="en-US" sz="2000" dirty="0">
                <a:latin typeface="Arial" charset="0"/>
                <a:ea typeface="Arial" charset="0"/>
                <a:cs typeface="Arial" charset="0"/>
              </a:rPr>
              <a:t>Pass rate Life in UK test around 70%</a:t>
            </a:r>
          </a:p>
          <a:p>
            <a:pPr marL="1371600" lvl="2" indent="-457200">
              <a:buFont typeface="Arial" charset="0"/>
              <a:buChar char="•"/>
            </a:pPr>
            <a:r>
              <a:rPr lang="en-US" sz="2000" dirty="0">
                <a:latin typeface="Arial" charset="0"/>
                <a:ea typeface="Arial" charset="0"/>
                <a:cs typeface="Arial" charset="0"/>
              </a:rPr>
              <a:t>Differences between nationalities</a:t>
            </a:r>
          </a:p>
          <a:p>
            <a:pPr marL="1371600" lvl="2" indent="-457200">
              <a:buFont typeface="Arial" charset="0"/>
              <a:buChar char="•"/>
            </a:pPr>
            <a:r>
              <a:rPr lang="en-GB" sz="2000" dirty="0">
                <a:latin typeface="Arial" panose="020B0604020202020204" pitchFamily="34" charset="0"/>
                <a:cs typeface="Arial" panose="020B0604020202020204" pitchFamily="34" charset="0"/>
              </a:rPr>
              <a:t>EU-countries (86%) vs other  (68%). </a:t>
            </a:r>
          </a:p>
          <a:p>
            <a:pPr marL="1371600" lvl="2" indent="-457200">
              <a:buFont typeface="Arial" charset="0"/>
              <a:buChar char="•"/>
            </a:pPr>
            <a:r>
              <a:rPr lang="en-GB" sz="2000" dirty="0">
                <a:latin typeface="Arial" panose="020B0604020202020204" pitchFamily="34" charset="0"/>
                <a:cs typeface="Arial" panose="020B0604020202020204" pitchFamily="34" charset="0"/>
              </a:rPr>
              <a:t>Afghanistan (40%), Burundi (44%), Tunisia (48%), Turkey (49%).</a:t>
            </a:r>
            <a:r>
              <a:rPr lang="nl-NL" sz="2000" dirty="0">
                <a:latin typeface="Arial" panose="020B0604020202020204" pitchFamily="34" charset="0"/>
                <a:cs typeface="Arial" panose="020B0604020202020204" pitchFamily="34" charset="0"/>
              </a:rPr>
              <a:t> </a:t>
            </a:r>
            <a:endParaRPr lang="en-US" sz="2000" dirty="0">
              <a:latin typeface="Arial" panose="020B0604020202020204" pitchFamily="34" charset="0"/>
              <a:ea typeface="Arial" charset="0"/>
              <a:cs typeface="Arial" panose="020B0604020202020204" pitchFamily="34" charset="0"/>
            </a:endParaRPr>
          </a:p>
          <a:p>
            <a:pPr marL="457200" indent="-457200">
              <a:buFont typeface="Arial" charset="0"/>
              <a:buChar char="•"/>
            </a:pPr>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70342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13</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Effects</a:t>
            </a:r>
            <a:r>
              <a:rPr lang="en-US" sz="2800" smtClean="0">
                <a:latin typeface="Arial" charset="0"/>
                <a:ea typeface="Arial" charset="0"/>
                <a:cs typeface="Arial" charset="0"/>
              </a:rPr>
              <a:t>: qualitative (200+ interviews)</a:t>
            </a:r>
            <a:endParaRPr lang="en-US" sz="2800" dirty="0" smtClean="0">
              <a:latin typeface="Arial" charset="0"/>
              <a:ea typeface="Arial" charset="0"/>
              <a:cs typeface="Arial" charset="0"/>
            </a:endParaRPr>
          </a:p>
          <a:p>
            <a:pPr marL="457200" indent="-457200">
              <a:buFont typeface="Arial" charset="0"/>
              <a:buChar char="•"/>
            </a:pPr>
            <a:r>
              <a:rPr lang="en-US" sz="2800" dirty="0" smtClean="0">
                <a:latin typeface="Arial" charset="0"/>
                <a:ea typeface="Arial" charset="0"/>
                <a:cs typeface="Arial" charset="0"/>
              </a:rPr>
              <a:t>Two ‘problem categories’</a:t>
            </a: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46855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14</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Category 1: </a:t>
            </a:r>
            <a:r>
              <a:rPr lang="en-GB" sz="2800" dirty="0">
                <a:latin typeface="Arial" panose="020B0604020202020204" pitchFamily="34" charset="0"/>
                <a:cs typeface="Arial" panose="020B0604020202020204" pitchFamily="34" charset="0"/>
              </a:rPr>
              <a:t>immigrants for whom the test constitutes a redundant requirement </a:t>
            </a:r>
            <a:endParaRPr lang="nl-NL" sz="2800" dirty="0">
              <a:latin typeface="Arial" panose="020B0604020202020204" pitchFamily="34" charset="0"/>
              <a:cs typeface="Arial" panose="020B0604020202020204" pitchFamily="34" charset="0"/>
            </a:endParaRPr>
          </a:p>
          <a:p>
            <a:pPr marL="914400" lvl="1" indent="-457200">
              <a:buFont typeface="Arial" charset="0"/>
              <a:buChar char="•"/>
            </a:pPr>
            <a:endParaRPr lang="en-US" sz="2800" dirty="0" smtClean="0">
              <a:latin typeface="Arial" charset="0"/>
              <a:ea typeface="Arial" charset="0"/>
              <a:cs typeface="Arial" charset="0"/>
            </a:endParaRPr>
          </a:p>
          <a:p>
            <a:pPr marL="914400" lvl="1" indent="-457200">
              <a:buFont typeface="Arial" charset="0"/>
              <a:buChar char="•"/>
            </a:pPr>
            <a:r>
              <a:rPr lang="en-US" sz="2800" dirty="0" smtClean="0">
                <a:latin typeface="Arial" panose="020B0604020202020204" pitchFamily="34" charset="0"/>
                <a:ea typeface="Arial" charset="0"/>
                <a:cs typeface="Arial" panose="020B0604020202020204" pitchFamily="34" charset="0"/>
              </a:rPr>
              <a:t>Those who have integrated based on </a:t>
            </a:r>
            <a:r>
              <a:rPr lang="en-GB" sz="2800" dirty="0" smtClean="0">
                <a:latin typeface="Arial" panose="020B0604020202020204" pitchFamily="34" charset="0"/>
                <a:cs typeface="Arial" panose="020B0604020202020204" pitchFamily="34" charset="0"/>
              </a:rPr>
              <a:t>long </a:t>
            </a:r>
            <a:r>
              <a:rPr lang="en-GB" sz="2800" dirty="0">
                <a:latin typeface="Arial" panose="020B0604020202020204" pitchFamily="34" charset="0"/>
                <a:cs typeface="Arial" panose="020B0604020202020204" pitchFamily="34" charset="0"/>
              </a:rPr>
              <a:t>residence, </a:t>
            </a:r>
            <a:r>
              <a:rPr lang="en-GB" sz="2800" dirty="0" smtClean="0">
                <a:latin typeface="Arial" panose="020B0604020202020204" pitchFamily="34" charset="0"/>
                <a:cs typeface="Arial" panose="020B0604020202020204" pitchFamily="34" charset="0"/>
              </a:rPr>
              <a:t>by </a:t>
            </a:r>
            <a:r>
              <a:rPr lang="en-GB" sz="2800" dirty="0">
                <a:latin typeface="Arial" panose="020B0604020202020204" pitchFamily="34" charset="0"/>
                <a:cs typeface="Arial" panose="020B0604020202020204" pitchFamily="34" charset="0"/>
              </a:rPr>
              <a:t>being born </a:t>
            </a:r>
            <a:r>
              <a:rPr lang="en-GB" sz="2800" dirty="0" smtClean="0">
                <a:latin typeface="Arial" panose="020B0604020202020204" pitchFamily="34" charset="0"/>
                <a:cs typeface="Arial" panose="020B0604020202020204" pitchFamily="34" charset="0"/>
              </a:rPr>
              <a:t>in country of residence, native </a:t>
            </a:r>
            <a:r>
              <a:rPr lang="en-GB" sz="2800" dirty="0">
                <a:latin typeface="Arial" panose="020B0604020202020204" pitchFamily="34" charset="0"/>
                <a:cs typeface="Arial" panose="020B0604020202020204" pitchFamily="34" charset="0"/>
              </a:rPr>
              <a:t>speakers </a:t>
            </a:r>
            <a:endParaRPr lang="en-GB" sz="2800" dirty="0" smtClean="0">
              <a:latin typeface="Arial" panose="020B0604020202020204" pitchFamily="34" charset="0"/>
              <a:cs typeface="Arial" panose="020B0604020202020204" pitchFamily="34"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1314892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15</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2000" i="1" dirty="0"/>
              <a:t>I have been living here for 16 years. Why should I take this test? A civil servant would have directly seen that my integration is OK. </a:t>
            </a:r>
            <a:r>
              <a:rPr lang="en-GB" sz="2000" i="1" dirty="0" smtClean="0"/>
              <a:t>(test candidate Netherlands, </a:t>
            </a:r>
            <a:r>
              <a:rPr lang="en-GB" sz="2000" i="1" dirty="0"/>
              <a:t>man, Turkish nationality, 38 years old)</a:t>
            </a:r>
            <a:endParaRPr lang="nl-NL" sz="2000" dirty="0"/>
          </a:p>
          <a:p>
            <a:r>
              <a:rPr lang="en-GB" sz="2800" i="1" dirty="0"/>
              <a:t> </a:t>
            </a:r>
            <a:endParaRPr lang="nl-NL" sz="2800" dirty="0"/>
          </a:p>
          <a:p>
            <a:r>
              <a:rPr lang="en-GB" sz="2000" i="1" dirty="0" smtClean="0"/>
              <a:t>I </a:t>
            </a:r>
            <a:r>
              <a:rPr lang="en-GB" sz="2000" i="1" dirty="0"/>
              <a:t>was shocked when I heard I needed to take this test. I have been living here for 22 years already and I have studied here and I work here. For me personally this is a joke. </a:t>
            </a:r>
            <a:r>
              <a:rPr lang="en-US" sz="2000" i="1" dirty="0"/>
              <a:t>It is unnecessary and annoying. </a:t>
            </a:r>
            <a:r>
              <a:rPr lang="en-GB" sz="2000" i="1" dirty="0"/>
              <a:t>(</a:t>
            </a:r>
            <a:r>
              <a:rPr lang="en-GB" sz="2000" i="1" dirty="0" err="1"/>
              <a:t>Einbürgerungstest</a:t>
            </a:r>
            <a:r>
              <a:rPr lang="en-GB" sz="2000" i="1" dirty="0"/>
              <a:t> candidate, man, </a:t>
            </a:r>
            <a:r>
              <a:rPr lang="en-GB" sz="2000" i="1" dirty="0" err="1"/>
              <a:t>Tunesian</a:t>
            </a:r>
            <a:r>
              <a:rPr lang="en-GB" sz="2000" i="1" dirty="0"/>
              <a:t> nationality, 50 years old). </a:t>
            </a:r>
            <a:endParaRPr lang="nl-NL" sz="2000" dirty="0"/>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1923175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16</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Tests do no contribute to the integration of immigrants who are already well-integrated</a:t>
            </a:r>
          </a:p>
          <a:p>
            <a:endParaRPr lang="en-US" sz="2800" dirty="0" smtClean="0">
              <a:latin typeface="Arial" charset="0"/>
              <a:ea typeface="Arial" charset="0"/>
              <a:cs typeface="Arial" charset="0"/>
            </a:endParaRPr>
          </a:p>
          <a:p>
            <a:pPr marL="457200" indent="-457200">
              <a:buFont typeface="Arial" charset="0"/>
              <a:buChar char="•"/>
            </a:pPr>
            <a:r>
              <a:rPr lang="en-US" sz="2800" dirty="0" smtClean="0">
                <a:latin typeface="Arial" charset="0"/>
                <a:ea typeface="Arial" charset="0"/>
                <a:cs typeface="Arial" charset="0"/>
              </a:rPr>
              <a:t>On the contrary: they feel belittled and frustrated</a:t>
            </a:r>
            <a:endParaRPr lang="en-US" sz="2000" dirty="0" smtClean="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840646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17</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Category 2: vulnerable groups</a:t>
            </a:r>
          </a:p>
          <a:p>
            <a:pPr marL="457200" indent="-457200">
              <a:buFont typeface="Arial" charset="0"/>
              <a:buChar char="•"/>
            </a:pPr>
            <a:endParaRPr lang="en-US" sz="2400" dirty="0" smtClean="0">
              <a:latin typeface="Arial" panose="020B0604020202020204" pitchFamily="34" charset="0"/>
              <a:cs typeface="Arial" panose="020B0604020202020204" pitchFamily="34" charset="0"/>
            </a:endParaRPr>
          </a:p>
          <a:p>
            <a:pPr marL="457200" indent="-457200">
              <a:buFont typeface="Arial" charset="0"/>
              <a:buChar char="•"/>
            </a:pPr>
            <a:r>
              <a:rPr lang="en-US" sz="2400" dirty="0" smtClean="0">
                <a:latin typeface="Arial" panose="020B0604020202020204" pitchFamily="34" charset="0"/>
                <a:cs typeface="Arial" panose="020B0604020202020204" pitchFamily="34" charset="0"/>
              </a:rPr>
              <a:t>Elderly</a:t>
            </a:r>
            <a:r>
              <a:rPr lang="en-US" sz="2400" dirty="0">
                <a:latin typeface="Arial" panose="020B0604020202020204" pitchFamily="34" charset="0"/>
                <a:cs typeface="Arial" panose="020B0604020202020204" pitchFamily="34" charset="0"/>
              </a:rPr>
              <a:t>, the low-educated and illiterates, women in disadvantaged positions, and </a:t>
            </a:r>
            <a:r>
              <a:rPr lang="en-US" sz="2400" dirty="0" err="1">
                <a:latin typeface="Arial" panose="020B0604020202020204" pitchFamily="34" charset="0"/>
                <a:cs typeface="Arial" panose="020B0604020202020204" pitchFamily="34" charset="0"/>
              </a:rPr>
              <a:t>traumatised</a:t>
            </a:r>
            <a:r>
              <a:rPr lang="en-US" sz="2400" dirty="0">
                <a:latin typeface="Arial" panose="020B0604020202020204" pitchFamily="34" charset="0"/>
                <a:cs typeface="Arial" panose="020B0604020202020204" pitchFamily="34" charset="0"/>
              </a:rPr>
              <a:t> refugees</a:t>
            </a:r>
            <a:endParaRPr lang="en-US" sz="2400" dirty="0" smtClean="0">
              <a:latin typeface="Arial" panose="020B0604020202020204" pitchFamily="34" charset="0"/>
              <a:ea typeface="Arial" charset="0"/>
              <a:cs typeface="Arial" panose="020B0604020202020204" pitchFamily="34"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301526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18</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2800" i="1" dirty="0"/>
              <a:t>We had a really good laugh when we heard that we needed to take the test. We only came to the Netherlands when we were aged 66. My wife speaks a little bit of Dutch, but I don’t speak Dutch at all. I speak good English, and that is why I have always managed well. If we are not exempt from the test via the doctor, we will need to forget about Dutch nationality. We will not take the test, that’s a waste of time. </a:t>
            </a:r>
            <a:endParaRPr lang="nl-NL" sz="2800" i="1" dirty="0"/>
          </a:p>
          <a:p>
            <a:r>
              <a:rPr lang="en-US" sz="2000" dirty="0" smtClean="0">
                <a:latin typeface="Arial" charset="0"/>
                <a:ea typeface="Arial" charset="0"/>
                <a:cs typeface="Arial" charset="0"/>
              </a:rPr>
              <a:t>(74 year old Iraqi couple, Netherlands, 8 years in NL)</a:t>
            </a: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3173572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19</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72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2800" i="1" dirty="0"/>
              <a:t>I only went to school for four years in Iran. I now have a family and I have to make sure that there is enough money. I cannot learn what is required and I know that many with me have no possibilities to learn everything […]  From what I’ve heard, the language test is really hard. My language and script are totally different. I have learnt it a little bit, it is enough to cope at work. But it is too much for me to learn everything.</a:t>
            </a:r>
            <a:endParaRPr lang="nl-NL" sz="2800" i="1" dirty="0"/>
          </a:p>
          <a:p>
            <a:r>
              <a:rPr lang="en-US" sz="2000" dirty="0" smtClean="0">
                <a:latin typeface="Arial" charset="0"/>
                <a:ea typeface="Arial" charset="0"/>
                <a:cs typeface="Arial" charset="0"/>
              </a:rPr>
              <a:t>(33 year old Iranian man, Germany)</a:t>
            </a: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1926195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Zoom in on 3 countries: Germany, the Netherlands and the UK </a:t>
            </a:r>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pPr marL="457200" indent="-457200">
              <a:buFont typeface="Arial" panose="020B0604020202020204" pitchFamily="34" charset="0"/>
              <a:buChar char="•"/>
            </a:pPr>
            <a:r>
              <a:rPr lang="en-US" sz="2800" dirty="0" smtClean="0">
                <a:latin typeface="Arial" charset="0"/>
                <a:ea typeface="Arial" charset="0"/>
                <a:cs typeface="Arial" charset="0"/>
              </a:rPr>
              <a:t>Focus on requirements for citizenship (citizenship tests)</a:t>
            </a:r>
            <a:r>
              <a:rPr lang="en-US" sz="2000" dirty="0">
                <a:latin typeface="Arial" charset="0"/>
                <a:ea typeface="Arial" charset="0"/>
                <a:cs typeface="Arial" charset="0"/>
              </a:rPr>
              <a:t/>
            </a:r>
            <a:br>
              <a:rPr lang="en-US" sz="2000" dirty="0">
                <a:latin typeface="Arial" charset="0"/>
                <a:ea typeface="Arial" charset="0"/>
                <a:cs typeface="Arial" charset="0"/>
              </a:rPr>
            </a:br>
            <a:r>
              <a:rPr lang="en-US" sz="2000" dirty="0">
                <a:latin typeface="Arial" charset="0"/>
                <a:ea typeface="Arial" charset="0"/>
                <a:cs typeface="Arial" charset="0"/>
              </a:rPr>
              <a:t>	</a:t>
            </a:r>
            <a:r>
              <a:rPr lang="en-US" sz="1600" dirty="0" smtClean="0">
                <a:latin typeface="Arial" charset="0"/>
                <a:ea typeface="Arial" charset="0"/>
                <a:cs typeface="Arial" charset="0"/>
              </a:rPr>
              <a:t>LIAM</a:t>
            </a:r>
            <a:r>
              <a:rPr lang="en-US" sz="1600" dirty="0">
                <a:latin typeface="Arial" charset="0"/>
                <a:ea typeface="Arial" charset="0"/>
                <a:cs typeface="Arial" charset="0"/>
              </a:rPr>
              <a:t>:</a:t>
            </a:r>
          </a:p>
          <a:p>
            <a:pPr marL="1371600" lvl="2" indent="-457200">
              <a:buFont typeface="Arial" charset="0"/>
              <a:buChar char="•"/>
            </a:pPr>
            <a:r>
              <a:rPr lang="en-US" sz="1600" dirty="0">
                <a:latin typeface="Arial" charset="0"/>
                <a:ea typeface="Arial" charset="0"/>
                <a:cs typeface="Arial" charset="0"/>
              </a:rPr>
              <a:t>Most common context for formal integration requirements</a:t>
            </a:r>
          </a:p>
          <a:p>
            <a:pPr marL="1371600" lvl="2" indent="-457200">
              <a:buFont typeface="Arial" charset="0"/>
              <a:buChar char="•"/>
            </a:pPr>
            <a:r>
              <a:rPr lang="en-US" sz="1600" dirty="0">
                <a:latin typeface="Arial" charset="0"/>
                <a:ea typeface="Arial" charset="0"/>
                <a:cs typeface="Arial" charset="0"/>
              </a:rPr>
              <a:t># of </a:t>
            </a:r>
            <a:r>
              <a:rPr lang="en-US" sz="1600" dirty="0" err="1">
                <a:latin typeface="Arial" charset="0"/>
                <a:ea typeface="Arial" charset="0"/>
                <a:cs typeface="Arial" charset="0"/>
              </a:rPr>
              <a:t>CoE</a:t>
            </a:r>
            <a:r>
              <a:rPr lang="en-US" sz="1600" dirty="0">
                <a:latin typeface="Arial" charset="0"/>
                <a:ea typeface="Arial" charset="0"/>
                <a:cs typeface="Arial" charset="0"/>
              </a:rPr>
              <a:t> MS applying integration requirements for citizenship has doubled from 2007 to 2018; knowledge levels have </a:t>
            </a:r>
            <a:r>
              <a:rPr lang="en-US" sz="1600" dirty="0" smtClean="0">
                <a:latin typeface="Arial" charset="0"/>
                <a:ea typeface="Arial" charset="0"/>
                <a:cs typeface="Arial" charset="0"/>
              </a:rPr>
              <a:t>increased (</a:t>
            </a:r>
            <a:r>
              <a:rPr lang="en-US" sz="1600" smtClean="0">
                <a:latin typeface="Arial" charset="0"/>
                <a:ea typeface="Arial" charset="0"/>
                <a:cs typeface="Arial" charset="0"/>
              </a:rPr>
              <a:t>p. 46)</a:t>
            </a:r>
            <a:endParaRPr lang="en-US" sz="2000" dirty="0" smtClean="0">
              <a:latin typeface="Arial" charset="0"/>
              <a:ea typeface="Arial" charset="0"/>
              <a:cs typeface="Arial" charset="0"/>
            </a:endParaRPr>
          </a:p>
          <a:p>
            <a:pPr marL="457200" indent="-457200">
              <a:buFont typeface="Arial" charset="0"/>
              <a:buChar char="•"/>
            </a:pPr>
            <a:r>
              <a:rPr lang="en-US" sz="2800" dirty="0" smtClean="0">
                <a:latin typeface="Arial" charset="0"/>
                <a:ea typeface="Arial" charset="0"/>
                <a:cs typeface="Arial" charset="0"/>
              </a:rPr>
              <a:t>Brief excursion to Dutch Integration Act at the end  </a:t>
            </a:r>
            <a:endParaRPr lang="en-US" sz="2800" dirty="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127627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20</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000" smtClean="0">
                <a:latin typeface="Arial" charset="0"/>
                <a:ea typeface="Arial" charset="0"/>
                <a:cs typeface="Arial" charset="0"/>
              </a:rPr>
              <a:t>My research confirms the following LIAM findings: </a:t>
            </a:r>
          </a:p>
          <a:p>
            <a:pPr marL="457200" indent="-457200">
              <a:buFont typeface="Arial" charset="0"/>
              <a:buChar char="•"/>
            </a:pPr>
            <a:r>
              <a:rPr lang="en-US" sz="2000" smtClean="0">
                <a:latin typeface="Arial" charset="0"/>
                <a:ea typeface="Arial" charset="0"/>
                <a:cs typeface="Arial" charset="0"/>
              </a:rPr>
              <a:t>policy </a:t>
            </a:r>
            <a:r>
              <a:rPr lang="en-US" sz="2000" dirty="0" smtClean="0">
                <a:latin typeface="Arial" charset="0"/>
                <a:ea typeface="Arial" charset="0"/>
                <a:cs typeface="Arial" charset="0"/>
              </a:rPr>
              <a:t>rarely considers vulnerable groups</a:t>
            </a:r>
          </a:p>
          <a:p>
            <a:pPr lvl="1"/>
            <a:r>
              <a:rPr lang="en-US" sz="2000" smtClean="0">
                <a:latin typeface="Arial" charset="0"/>
                <a:ea typeface="Arial" charset="0"/>
                <a:cs typeface="Arial" charset="0"/>
              </a:rPr>
              <a:t>(+numbers </a:t>
            </a:r>
            <a:r>
              <a:rPr lang="en-US" sz="2000" dirty="0" smtClean="0">
                <a:latin typeface="Arial" charset="0"/>
                <a:ea typeface="Arial" charset="0"/>
                <a:cs typeface="Arial" charset="0"/>
              </a:rPr>
              <a:t>of persons being exempt from obligation to pass test </a:t>
            </a:r>
            <a:r>
              <a:rPr lang="en-US" sz="2000" smtClean="0">
                <a:latin typeface="Arial" charset="0"/>
                <a:ea typeface="Arial" charset="0"/>
                <a:cs typeface="Arial" charset="0"/>
              </a:rPr>
              <a:t>are low).  </a:t>
            </a:r>
            <a:endParaRPr lang="en-US" sz="2000" dirty="0" smtClean="0">
              <a:latin typeface="Arial" charset="0"/>
              <a:ea typeface="Arial" charset="0"/>
              <a:cs typeface="Arial" charset="0"/>
            </a:endParaRPr>
          </a:p>
          <a:p>
            <a:pPr marL="457200" indent="-457200">
              <a:buFont typeface="Arial" charset="0"/>
              <a:buChar char="•"/>
            </a:pPr>
            <a:r>
              <a:rPr lang="en-US" sz="2000" smtClean="0">
                <a:latin typeface="Arial" charset="0"/>
                <a:ea typeface="Arial" charset="0"/>
                <a:cs typeface="Arial" charset="0"/>
              </a:rPr>
              <a:t>When </a:t>
            </a:r>
            <a:r>
              <a:rPr lang="en-US" sz="2000" dirty="0" err="1" smtClean="0">
                <a:latin typeface="Arial" charset="0"/>
                <a:ea typeface="Arial" charset="0"/>
                <a:cs typeface="Arial" charset="0"/>
              </a:rPr>
              <a:t>KoS</a:t>
            </a:r>
            <a:r>
              <a:rPr lang="en-US" sz="2000" dirty="0" smtClean="0">
                <a:latin typeface="Arial" charset="0"/>
                <a:ea typeface="Arial" charset="0"/>
                <a:cs typeface="Arial" charset="0"/>
              </a:rPr>
              <a:t> tests are administered in an official language of the host country, and when they require reading or writing skills, they constitute an additional language and literacy requirement, potentially disadvantaging migrants with a low-literate profile (p</a:t>
            </a:r>
            <a:r>
              <a:rPr lang="en-US" sz="2000" smtClean="0">
                <a:latin typeface="Arial" charset="0"/>
                <a:ea typeface="Arial" charset="0"/>
                <a:cs typeface="Arial" charset="0"/>
              </a:rPr>
              <a:t>. 31). </a:t>
            </a:r>
            <a:r>
              <a:rPr lang="en-US" sz="2000" dirty="0" smtClean="0">
                <a:latin typeface="Arial" charset="0"/>
                <a:ea typeface="Arial" charset="0"/>
                <a:cs typeface="Arial" charset="0"/>
              </a:rPr>
              <a:t>This finding is confirmed by my </a:t>
            </a:r>
            <a:r>
              <a:rPr lang="en-US" sz="2000" smtClean="0">
                <a:latin typeface="Arial" charset="0"/>
                <a:ea typeface="Arial" charset="0"/>
                <a:cs typeface="Arial" charset="0"/>
              </a:rPr>
              <a:t>research.</a:t>
            </a:r>
          </a:p>
          <a:p>
            <a:endParaRPr lang="en-US" sz="2000" dirty="0" smtClean="0">
              <a:latin typeface="Arial" charset="0"/>
              <a:ea typeface="Arial" charset="0"/>
              <a:cs typeface="Arial" charset="0"/>
            </a:endParaRPr>
          </a:p>
          <a:p>
            <a:r>
              <a:rPr lang="en-US" sz="2000" smtClean="0">
                <a:latin typeface="Arial" charset="0"/>
                <a:ea typeface="Arial" charset="0"/>
                <a:cs typeface="Arial" charset="0"/>
              </a:rPr>
              <a:t>=&gt;Integration </a:t>
            </a:r>
            <a:r>
              <a:rPr lang="en-US" sz="2000" dirty="0">
                <a:latin typeface="Arial" charset="0"/>
                <a:ea typeface="Arial" charset="0"/>
                <a:cs typeface="Arial" charset="0"/>
              </a:rPr>
              <a:t>of vulnerable groups is not furthered by duty to pass exam. By being excluded from full membership rights, integration is hampered rather than fostered.  </a:t>
            </a:r>
            <a:endParaRPr lang="en-US" sz="2000" dirty="0" smtClean="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4027330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21</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Some </a:t>
            </a:r>
            <a:r>
              <a:rPr lang="en-US" sz="2800" dirty="0" smtClean="0">
                <a:latin typeface="Arial" charset="0"/>
                <a:ea typeface="Arial" charset="0"/>
                <a:cs typeface="Arial" charset="0"/>
              </a:rPr>
              <a:t>side remarks </a:t>
            </a:r>
            <a:r>
              <a:rPr lang="en-US" sz="2800" dirty="0" smtClean="0">
                <a:latin typeface="Arial" charset="0"/>
                <a:ea typeface="Arial" charset="0"/>
                <a:cs typeface="Arial" charset="0"/>
              </a:rPr>
              <a:t>on the Dutch </a:t>
            </a:r>
            <a:r>
              <a:rPr lang="en-US" sz="2800" dirty="0" smtClean="0">
                <a:latin typeface="Arial" charset="0"/>
                <a:ea typeface="Arial" charset="0"/>
                <a:cs typeface="Arial" charset="0"/>
              </a:rPr>
              <a:t>integration system</a:t>
            </a:r>
            <a:endParaRPr lang="en-US" sz="2800" dirty="0" smtClean="0">
              <a:latin typeface="Arial" charset="0"/>
              <a:ea typeface="Arial" charset="0"/>
              <a:cs typeface="Arial" charset="0"/>
            </a:endParaRPr>
          </a:p>
          <a:p>
            <a:pPr marL="457200" indent="-457200">
              <a:buFont typeface="Arial" charset="0"/>
              <a:buChar char="•"/>
            </a:pPr>
            <a:r>
              <a:rPr lang="en-US" sz="2000" dirty="0" smtClean="0">
                <a:latin typeface="Arial" charset="0"/>
                <a:ea typeface="Arial" charset="0"/>
                <a:cs typeface="Arial" charset="0"/>
              </a:rPr>
              <a:t>1998-2007: Newcomers Integration Act (NIA)</a:t>
            </a:r>
          </a:p>
          <a:p>
            <a:pPr marL="457200" indent="-457200">
              <a:buFont typeface="Arial" charset="0"/>
              <a:buChar char="•"/>
            </a:pPr>
            <a:r>
              <a:rPr lang="en-US" sz="2000" dirty="0" smtClean="0">
                <a:latin typeface="Arial" charset="0"/>
                <a:ea typeface="Arial" charset="0"/>
                <a:cs typeface="Arial" charset="0"/>
              </a:rPr>
              <a:t>NIA replaced by Integration Act in 2007</a:t>
            </a:r>
          </a:p>
          <a:p>
            <a:pPr marL="457200" indent="-457200">
              <a:buFont typeface="Arial" charset="0"/>
              <a:buChar char="•"/>
            </a:pPr>
            <a:r>
              <a:rPr lang="en-US" sz="2000" dirty="0" smtClean="0">
                <a:latin typeface="Arial" charset="0"/>
                <a:ea typeface="Arial" charset="0"/>
                <a:cs typeface="Arial" charset="0"/>
              </a:rPr>
              <a:t>Altered 10 times since, each time introducing new or higher requirements for immigrants</a:t>
            </a:r>
            <a:endParaRPr lang="en-US" sz="2800" dirty="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2335285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22</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000" dirty="0" smtClean="0">
                <a:latin typeface="Arial" charset="0"/>
                <a:ea typeface="Arial" charset="0"/>
                <a:cs typeface="Arial" charset="0"/>
              </a:rPr>
              <a:t>Currently the Dutch integration Act entails:</a:t>
            </a:r>
          </a:p>
          <a:p>
            <a:pPr marL="800100" lvl="1" indent="-342900">
              <a:buFont typeface="Arial" panose="020B0604020202020204" pitchFamily="34" charset="0"/>
              <a:buChar char="•"/>
            </a:pPr>
            <a:r>
              <a:rPr lang="en-US" sz="2000" dirty="0" smtClean="0">
                <a:latin typeface="Arial" panose="020B0604020202020204" pitchFamily="34" charset="0"/>
                <a:ea typeface="Arial" charset="0"/>
                <a:cs typeface="Arial" panose="020B0604020202020204" pitchFamily="34" charset="0"/>
              </a:rPr>
              <a:t>Duty to </a:t>
            </a:r>
            <a:r>
              <a:rPr lang="en-US" sz="2000" u="sng" dirty="0" smtClean="0">
                <a:latin typeface="Arial" panose="020B0604020202020204" pitchFamily="34" charset="0"/>
                <a:ea typeface="Arial" charset="0"/>
                <a:cs typeface="Arial" panose="020B0604020202020204" pitchFamily="34" charset="0"/>
              </a:rPr>
              <a:t>pass</a:t>
            </a:r>
            <a:r>
              <a:rPr lang="en-US" sz="2000" dirty="0" smtClean="0">
                <a:latin typeface="Arial" panose="020B0604020202020204" pitchFamily="34" charset="0"/>
                <a:ea typeface="Arial" charset="0"/>
                <a:cs typeface="Arial" panose="020B0604020202020204" pitchFamily="34" charset="0"/>
              </a:rPr>
              <a:t> integration </a:t>
            </a:r>
            <a:r>
              <a:rPr lang="en-US" sz="2000" u="sng" dirty="0" smtClean="0">
                <a:latin typeface="Arial" panose="020B0604020202020204" pitchFamily="34" charset="0"/>
                <a:ea typeface="Arial" charset="0"/>
                <a:cs typeface="Arial" panose="020B0604020202020204" pitchFamily="34" charset="0"/>
              </a:rPr>
              <a:t>exam</a:t>
            </a:r>
            <a:r>
              <a:rPr lang="en-US" sz="2000" dirty="0" smtClean="0">
                <a:latin typeface="Arial" panose="020B0604020202020204" pitchFamily="34" charset="0"/>
                <a:ea typeface="Arial" charset="0"/>
                <a:cs typeface="Arial" panose="020B0604020202020204" pitchFamily="34" charset="0"/>
              </a:rPr>
              <a:t> within 3 years</a:t>
            </a:r>
          </a:p>
          <a:p>
            <a:pPr marL="742950" lvl="1" indent="-285750">
              <a:buFont typeface="Arial" panose="020B0604020202020204" pitchFamily="34" charset="0"/>
              <a:buChar char="•"/>
            </a:pPr>
            <a:r>
              <a:rPr lang="nl-NL" sz="2000" dirty="0" err="1" smtClean="0">
                <a:latin typeface="Arial" panose="020B0604020202020204" pitchFamily="34" charset="0"/>
                <a:cs typeface="Arial" panose="020B0604020202020204" pitchFamily="34" charset="0"/>
              </a:rPr>
              <a:t>Immigrants</a:t>
            </a:r>
            <a:r>
              <a:rPr lang="nl-NL" sz="2000" dirty="0" smtClean="0">
                <a:latin typeface="Arial" panose="020B0604020202020204" pitchFamily="34" charset="0"/>
                <a:cs typeface="Arial" panose="020B0604020202020204" pitchFamily="34" charset="0"/>
              </a:rPr>
              <a:t> have </a:t>
            </a:r>
            <a:r>
              <a:rPr lang="nl-NL" sz="2000" dirty="0" err="1" smtClean="0">
                <a:latin typeface="Arial" panose="020B0604020202020204" pitchFamily="34" charset="0"/>
                <a:cs typeface="Arial" panose="020B0604020202020204" pitchFamily="34" charset="0"/>
              </a:rPr>
              <a:t>to</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pay</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for</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the</a:t>
            </a:r>
            <a:r>
              <a:rPr lang="nl-NL" sz="2000" dirty="0" smtClean="0">
                <a:latin typeface="Arial" panose="020B0604020202020204" pitchFamily="34" charset="0"/>
                <a:cs typeface="Arial" panose="020B0604020202020204" pitchFamily="34" charset="0"/>
              </a:rPr>
              <a:t> courses </a:t>
            </a:r>
            <a:r>
              <a:rPr lang="nl-NL" sz="2000" dirty="0" err="1" smtClean="0">
                <a:latin typeface="Arial" panose="020B0604020202020204" pitchFamily="34" charset="0"/>
                <a:cs typeface="Arial" panose="020B0604020202020204" pitchFamily="34" charset="0"/>
              </a:rPr>
              <a:t>and</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the</a:t>
            </a:r>
            <a:r>
              <a:rPr lang="nl-NL" sz="2000" dirty="0" smtClean="0">
                <a:latin typeface="Arial" panose="020B0604020202020204" pitchFamily="34" charset="0"/>
                <a:cs typeface="Arial" panose="020B0604020202020204" pitchFamily="34" charset="0"/>
              </a:rPr>
              <a:t> test </a:t>
            </a:r>
            <a:r>
              <a:rPr lang="nl-NL" sz="2000" dirty="0" err="1" smtClean="0">
                <a:latin typeface="Arial" panose="020B0604020202020204" pitchFamily="34" charset="0"/>
                <a:cs typeface="Arial" panose="020B0604020202020204" pitchFamily="34" charset="0"/>
              </a:rPr>
              <a:t>themselves</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asylum</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seekers</a:t>
            </a:r>
            <a:r>
              <a:rPr lang="nl-NL" sz="2000" dirty="0" smtClean="0">
                <a:latin typeface="Arial" panose="020B0604020202020204" pitchFamily="34" charset="0"/>
                <a:cs typeface="Arial" panose="020B0604020202020204" pitchFamily="34" charset="0"/>
              </a:rPr>
              <a:t> do </a:t>
            </a:r>
            <a:r>
              <a:rPr lang="nl-NL" sz="2000" dirty="0" err="1" smtClean="0">
                <a:latin typeface="Arial" panose="020B0604020202020204" pitchFamily="34" charset="0"/>
                <a:cs typeface="Arial" panose="020B0604020202020204" pitchFamily="34" charset="0"/>
              </a:rPr>
              <a:t>not</a:t>
            </a:r>
            <a:r>
              <a:rPr lang="nl-NL" sz="2000" dirty="0" smtClean="0">
                <a:latin typeface="Arial" panose="020B0604020202020204" pitchFamily="34" charset="0"/>
                <a:cs typeface="Arial" panose="020B0604020202020204" pitchFamily="34" charset="0"/>
              </a:rPr>
              <a:t> have </a:t>
            </a:r>
            <a:r>
              <a:rPr lang="nl-NL" sz="2000" dirty="0" err="1" smtClean="0">
                <a:latin typeface="Arial" panose="020B0604020202020204" pitchFamily="34" charset="0"/>
                <a:cs typeface="Arial" panose="020B0604020202020204" pitchFamily="34" charset="0"/>
              </a:rPr>
              <a:t>to</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pay</a:t>
            </a:r>
            <a:r>
              <a:rPr lang="nl-NL" sz="2000" dirty="0" smtClean="0">
                <a:latin typeface="Arial" panose="020B0604020202020204" pitchFamily="34" charset="0"/>
                <a:cs typeface="Arial" panose="020B0604020202020204" pitchFamily="34" charset="0"/>
              </a:rPr>
              <a:t> back </a:t>
            </a:r>
            <a:r>
              <a:rPr lang="nl-NL" sz="2000" dirty="0" err="1" smtClean="0">
                <a:latin typeface="Arial" panose="020B0604020202020204" pitchFamily="34" charset="0"/>
                <a:cs typeface="Arial" panose="020B0604020202020204" pitchFamily="34" charset="0"/>
              </a:rPr>
              <a:t>the</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loan</a:t>
            </a:r>
            <a:r>
              <a:rPr lang="nl-NL" sz="2000" dirty="0" smtClean="0">
                <a:latin typeface="Arial" panose="020B0604020202020204" pitchFamily="34" charset="0"/>
                <a:cs typeface="Arial" panose="020B0604020202020204" pitchFamily="34" charset="0"/>
              </a:rPr>
              <a:t> (€10,000) in case </a:t>
            </a:r>
            <a:r>
              <a:rPr lang="nl-NL" sz="2000" dirty="0" err="1" smtClean="0">
                <a:latin typeface="Arial" panose="020B0604020202020204" pitchFamily="34" charset="0"/>
                <a:cs typeface="Arial" panose="020B0604020202020204" pitchFamily="34" charset="0"/>
              </a:rPr>
              <a:t>they</a:t>
            </a:r>
            <a:r>
              <a:rPr lang="nl-NL" sz="2000" dirty="0" smtClean="0">
                <a:latin typeface="Arial" panose="020B0604020202020204" pitchFamily="34" charset="0"/>
                <a:cs typeface="Arial" panose="020B0604020202020204" pitchFamily="34" charset="0"/>
              </a:rPr>
              <a:t> pass in time </a:t>
            </a:r>
          </a:p>
          <a:p>
            <a:pPr marL="742950" lvl="1" indent="-285750">
              <a:buFont typeface="Arial" panose="020B0604020202020204" pitchFamily="34" charset="0"/>
              <a:buChar char="•"/>
            </a:pPr>
            <a:r>
              <a:rPr lang="nl-NL" sz="2000" dirty="0" err="1" smtClean="0">
                <a:latin typeface="Arial" panose="020B0604020202020204" pitchFamily="34" charset="0"/>
                <a:cs typeface="Arial" panose="020B0604020202020204" pitchFamily="34" charset="0"/>
              </a:rPr>
              <a:t>Sanctions</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fines</a:t>
            </a:r>
            <a:r>
              <a:rPr lang="nl-NL" sz="2000" dirty="0" smtClean="0">
                <a:latin typeface="Arial" panose="020B0604020202020204" pitchFamily="34" charset="0"/>
                <a:cs typeface="Arial" panose="020B0604020202020204" pitchFamily="34" charset="0"/>
              </a:rPr>
              <a:t> (max </a:t>
            </a:r>
            <a:r>
              <a:rPr lang="nl-NL" sz="2000" dirty="0">
                <a:latin typeface="Arial" panose="020B0604020202020204" pitchFamily="34" charset="0"/>
                <a:cs typeface="Arial" panose="020B0604020202020204" pitchFamily="34" charset="0"/>
              </a:rPr>
              <a:t>€1.250</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pay</a:t>
            </a:r>
            <a:r>
              <a:rPr lang="nl-NL" sz="2000" dirty="0" smtClean="0">
                <a:latin typeface="Arial" panose="020B0604020202020204" pitchFamily="34" charset="0"/>
                <a:cs typeface="Arial" panose="020B0604020202020204" pitchFamily="34" charset="0"/>
              </a:rPr>
              <a:t> back </a:t>
            </a:r>
            <a:r>
              <a:rPr lang="nl-NL" sz="2000" dirty="0" err="1" smtClean="0">
                <a:latin typeface="Arial" panose="020B0604020202020204" pitchFamily="34" charset="0"/>
                <a:cs typeface="Arial" panose="020B0604020202020204" pitchFamily="34" charset="0"/>
              </a:rPr>
              <a:t>the</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loan</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threat</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to</a:t>
            </a:r>
            <a:r>
              <a:rPr lang="nl-NL" sz="2000" dirty="0" smtClean="0">
                <a:latin typeface="Arial" panose="020B0604020202020204" pitchFamily="34" charset="0"/>
                <a:cs typeface="Arial" panose="020B0604020202020204" pitchFamily="34" charset="0"/>
              </a:rPr>
              <a:t> end </a:t>
            </a:r>
            <a:r>
              <a:rPr lang="nl-NL" sz="2000" dirty="0" err="1" smtClean="0">
                <a:latin typeface="Arial" panose="020B0604020202020204" pitchFamily="34" charset="0"/>
                <a:cs typeface="Arial" panose="020B0604020202020204" pitchFamily="34" charset="0"/>
              </a:rPr>
              <a:t>lawful</a:t>
            </a:r>
            <a:r>
              <a:rPr lang="nl-NL" sz="2000" dirty="0" smtClean="0">
                <a:latin typeface="Arial" panose="020B0604020202020204" pitchFamily="34" charset="0"/>
                <a:cs typeface="Arial" panose="020B0604020202020204" pitchFamily="34" charset="0"/>
              </a:rPr>
              <a:t> </a:t>
            </a:r>
            <a:r>
              <a:rPr lang="nl-NL" sz="2000" dirty="0" err="1" smtClean="0">
                <a:latin typeface="Arial" panose="020B0604020202020204" pitchFamily="34" charset="0"/>
                <a:cs typeface="Arial" panose="020B0604020202020204" pitchFamily="34" charset="0"/>
              </a:rPr>
              <a:t>residence</a:t>
            </a:r>
            <a:r>
              <a:rPr lang="nl-NL" sz="2000" dirty="0" smtClean="0">
                <a:latin typeface="Arial" panose="020B0604020202020204" pitchFamily="34" charset="0"/>
                <a:cs typeface="Arial" panose="020B0604020202020204" pitchFamily="34" charset="0"/>
              </a:rPr>
              <a:t>, no permanent </a:t>
            </a:r>
            <a:r>
              <a:rPr lang="nl-NL" sz="2000" dirty="0" err="1" smtClean="0">
                <a:latin typeface="Arial" panose="020B0604020202020204" pitchFamily="34" charset="0"/>
                <a:cs typeface="Arial" panose="020B0604020202020204" pitchFamily="34" charset="0"/>
              </a:rPr>
              <a:t>residence</a:t>
            </a:r>
            <a:r>
              <a:rPr lang="nl-NL" sz="2000" dirty="0" smtClean="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2000" dirty="0" err="1" smtClean="0">
                <a:latin typeface="Arial" panose="020B0604020202020204" pitchFamily="34" charset="0"/>
                <a:ea typeface="Arial" charset="0"/>
                <a:cs typeface="Arial" panose="020B0604020202020204" pitchFamily="34" charset="0"/>
              </a:rPr>
              <a:t>Organisation</a:t>
            </a:r>
            <a:r>
              <a:rPr lang="en-US" sz="2000" dirty="0" smtClean="0">
                <a:latin typeface="Arial" panose="020B0604020202020204" pitchFamily="34" charset="0"/>
                <a:ea typeface="Arial" charset="0"/>
                <a:cs typeface="Arial" panose="020B0604020202020204" pitchFamily="34" charset="0"/>
              </a:rPr>
              <a:t> of courses is left to the market</a:t>
            </a:r>
            <a:r>
              <a:rPr lang="en-US" sz="2000" dirty="0" smtClean="0">
                <a:latin typeface="Arial" charset="0"/>
                <a:ea typeface="Arial" charset="0"/>
                <a:cs typeface="Arial" charset="0"/>
              </a:rPr>
              <a:t> </a:t>
            </a:r>
          </a:p>
          <a:p>
            <a:pPr marL="742950" lvl="1" indent="-285750">
              <a:buFont typeface="Arial" panose="020B0604020202020204" pitchFamily="34" charset="0"/>
              <a:buChar char="•"/>
            </a:pPr>
            <a:r>
              <a:rPr lang="en-US" sz="2000" dirty="0" smtClean="0">
                <a:latin typeface="Arial" charset="0"/>
                <a:ea typeface="Arial" charset="0"/>
                <a:cs typeface="Arial" charset="0"/>
              </a:rPr>
              <a:t>Focus on groups who can be obliged to integrate; excluding Turks, EU-migrants (50% of </a:t>
            </a:r>
            <a:r>
              <a:rPr lang="en-US" sz="2000" dirty="0" err="1" smtClean="0">
                <a:latin typeface="Arial" charset="0"/>
                <a:ea typeface="Arial" charset="0"/>
                <a:cs typeface="Arial" charset="0"/>
              </a:rPr>
              <a:t>imm</a:t>
            </a:r>
            <a:r>
              <a:rPr lang="en-US" sz="2000" dirty="0" smtClean="0">
                <a:latin typeface="Arial" charset="0"/>
                <a:ea typeface="Arial" charset="0"/>
                <a:cs typeface="Arial" charset="0"/>
              </a:rPr>
              <a:t> in NL)</a:t>
            </a:r>
          </a:p>
          <a:p>
            <a:pPr marL="457200" indent="-457200">
              <a:buFont typeface="Arial" charset="0"/>
              <a:buChar char="•"/>
            </a:pPr>
            <a:endParaRPr lang="en-US" sz="2800" dirty="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730312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23</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723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pPr marL="457200" indent="-457200">
              <a:buFont typeface="Arial" charset="0"/>
              <a:buChar char="•"/>
            </a:pPr>
            <a:r>
              <a:rPr lang="en-US" sz="2000" b="1" dirty="0">
                <a:latin typeface="Arial" charset="0"/>
                <a:ea typeface="Arial" charset="0"/>
                <a:cs typeface="Arial" charset="0"/>
              </a:rPr>
              <a:t>T</a:t>
            </a:r>
            <a:r>
              <a:rPr lang="en-US" sz="2000" b="1" dirty="0" smtClean="0">
                <a:latin typeface="Arial" charset="0"/>
                <a:ea typeface="Arial" charset="0"/>
                <a:cs typeface="Arial" charset="0"/>
              </a:rPr>
              <a:t>he </a:t>
            </a:r>
            <a:r>
              <a:rPr lang="en-US" sz="2000" b="1" dirty="0">
                <a:latin typeface="Arial" charset="0"/>
                <a:ea typeface="Arial" charset="0"/>
                <a:cs typeface="Arial" charset="0"/>
              </a:rPr>
              <a:t>Netherlands as </a:t>
            </a:r>
            <a:r>
              <a:rPr lang="en-US" sz="2000" b="1" i="1" dirty="0" err="1">
                <a:latin typeface="Arial" charset="0"/>
                <a:ea typeface="Arial" charset="0"/>
                <a:cs typeface="Arial" charset="0"/>
              </a:rPr>
              <a:t>Einzelgänger</a:t>
            </a:r>
            <a:r>
              <a:rPr lang="en-US" sz="2000" b="1" i="1" dirty="0">
                <a:latin typeface="Arial" charset="0"/>
                <a:ea typeface="Arial" charset="0"/>
                <a:cs typeface="Arial" charset="0"/>
              </a:rPr>
              <a:t> </a:t>
            </a:r>
            <a:r>
              <a:rPr lang="en-US" sz="2000" b="1" dirty="0">
                <a:latin typeface="Arial" charset="0"/>
                <a:ea typeface="Arial" charset="0"/>
                <a:cs typeface="Arial" charset="0"/>
              </a:rPr>
              <a:t>in the </a:t>
            </a:r>
            <a:r>
              <a:rPr lang="en-US" sz="2000" b="1" dirty="0" smtClean="0">
                <a:latin typeface="Arial" charset="0"/>
                <a:ea typeface="Arial" charset="0"/>
                <a:cs typeface="Arial" charset="0"/>
              </a:rPr>
              <a:t>EU?</a:t>
            </a:r>
          </a:p>
          <a:p>
            <a:endParaRPr lang="en-US" sz="2000" b="1" dirty="0" smtClean="0">
              <a:latin typeface="Arial" charset="0"/>
              <a:ea typeface="Arial" charset="0"/>
              <a:cs typeface="Arial" charset="0"/>
            </a:endParaRPr>
          </a:p>
          <a:p>
            <a:pPr marL="800100" lvl="1" indent="-342900">
              <a:buFont typeface="Arial" panose="020B0604020202020204" pitchFamily="34" charset="0"/>
              <a:buChar char="•"/>
            </a:pPr>
            <a:r>
              <a:rPr lang="en-US" sz="2000" dirty="0" smtClean="0">
                <a:latin typeface="Arial" charset="0"/>
                <a:ea typeface="Arial" charset="0"/>
                <a:cs typeface="Arial" charset="0"/>
              </a:rPr>
              <a:t>Only country that requires passing exam within 3 years</a:t>
            </a:r>
          </a:p>
          <a:p>
            <a:pPr marL="800100" lvl="1" indent="-342900">
              <a:buFont typeface="Arial" panose="020B0604020202020204" pitchFamily="34" charset="0"/>
              <a:buChar char="•"/>
            </a:pPr>
            <a:r>
              <a:rPr lang="en-US" sz="2000" dirty="0" smtClean="0">
                <a:latin typeface="Arial" charset="0"/>
                <a:ea typeface="Arial" charset="0"/>
                <a:cs typeface="Arial" charset="0"/>
              </a:rPr>
              <a:t>Only country which requires immigrants to pay for the courses and test; refugees only in case they do not pass in time</a:t>
            </a:r>
          </a:p>
          <a:p>
            <a:pPr marL="800100" lvl="1" indent="-342900">
              <a:buFont typeface="Arial" panose="020B0604020202020204" pitchFamily="34" charset="0"/>
              <a:buChar char="•"/>
            </a:pPr>
            <a:r>
              <a:rPr lang="en-US" sz="2000" dirty="0" smtClean="0">
                <a:latin typeface="Arial" charset="0"/>
                <a:ea typeface="Arial" charset="0"/>
                <a:cs typeface="Arial" charset="0"/>
              </a:rPr>
              <a:t>High sanctions in the form of fines and consequences for residence</a:t>
            </a:r>
            <a:endParaRPr lang="en-US" sz="2000" dirty="0" smtClean="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r>
              <a:rPr lang="en-US" sz="2400" dirty="0" smtClean="0">
                <a:latin typeface="Arial" charset="0"/>
                <a:ea typeface="Arial" charset="0"/>
                <a:cs typeface="Arial" charset="0"/>
              </a:rPr>
              <a:t>Focus on duties and sanctions: </a:t>
            </a:r>
            <a:r>
              <a:rPr lang="en-US" sz="2400" u="sng" dirty="0" smtClean="0">
                <a:latin typeface="Arial" charset="0"/>
                <a:ea typeface="Arial" charset="0"/>
                <a:cs typeface="Arial" charset="0"/>
              </a:rPr>
              <a:t>forcing and punishing</a:t>
            </a:r>
            <a:r>
              <a:rPr lang="en-US" sz="2400" dirty="0" smtClean="0">
                <a:latin typeface="Arial" charset="0"/>
                <a:ea typeface="Arial" charset="0"/>
                <a:cs typeface="Arial" charset="0"/>
              </a:rPr>
              <a:t> vs </a:t>
            </a:r>
            <a:r>
              <a:rPr lang="en-US" sz="2400" u="sng" dirty="0" smtClean="0">
                <a:latin typeface="Arial" charset="0"/>
                <a:ea typeface="Arial" charset="0"/>
                <a:cs typeface="Arial" charset="0"/>
              </a:rPr>
              <a:t>stimulating and rewarding</a:t>
            </a:r>
            <a:endParaRPr lang="en-US" sz="2400" u="sng"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3030871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24</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nl-NL" sz="2000" dirty="0" smtClean="0">
                <a:latin typeface="Arial" charset="0"/>
                <a:ea typeface="Arial" charset="0"/>
                <a:cs typeface="Arial" charset="0"/>
              </a:rPr>
              <a:t>Germany</a:t>
            </a:r>
          </a:p>
          <a:p>
            <a:pPr marL="914400" lvl="1" indent="-457200">
              <a:buFont typeface="Arial" charset="0"/>
              <a:buChar char="•"/>
            </a:pPr>
            <a:r>
              <a:rPr lang="nl-NL" sz="2000" dirty="0" smtClean="0">
                <a:latin typeface="Arial" charset="0"/>
                <a:ea typeface="Arial" charset="0"/>
                <a:cs typeface="Arial" charset="0"/>
              </a:rPr>
              <a:t>‘</a:t>
            </a:r>
            <a:r>
              <a:rPr lang="nl-NL" sz="2000" dirty="0" err="1" smtClean="0">
                <a:latin typeface="Arial" charset="0"/>
                <a:ea typeface="Arial" charset="0"/>
                <a:cs typeface="Arial" charset="0"/>
              </a:rPr>
              <a:t>Copied</a:t>
            </a:r>
            <a:r>
              <a:rPr lang="nl-NL" sz="2000" dirty="0" smtClean="0">
                <a:latin typeface="Arial" charset="0"/>
                <a:ea typeface="Arial" charset="0"/>
                <a:cs typeface="Arial" charset="0"/>
              </a:rPr>
              <a:t>’ Dutch </a:t>
            </a:r>
            <a:r>
              <a:rPr lang="nl-NL" sz="2000" dirty="0" err="1" smtClean="0">
                <a:latin typeface="Arial" charset="0"/>
                <a:ea typeface="Arial" charset="0"/>
                <a:cs typeface="Arial" charset="0"/>
              </a:rPr>
              <a:t>Newcomers</a:t>
            </a:r>
            <a:r>
              <a:rPr lang="nl-NL" sz="2000" dirty="0" smtClean="0">
                <a:latin typeface="Arial" charset="0"/>
                <a:ea typeface="Arial" charset="0"/>
                <a:cs typeface="Arial" charset="0"/>
              </a:rPr>
              <a:t> Integration Act; has </a:t>
            </a:r>
            <a:r>
              <a:rPr lang="nl-NL" sz="2000" dirty="0" err="1" smtClean="0">
                <a:latin typeface="Arial" charset="0"/>
                <a:ea typeface="Arial" charset="0"/>
                <a:cs typeface="Arial" charset="0"/>
              </a:rPr>
              <a:t>applied</a:t>
            </a:r>
            <a:r>
              <a:rPr lang="nl-NL" sz="2000" dirty="0" smtClean="0">
                <a:latin typeface="Arial" charset="0"/>
                <a:ea typeface="Arial" charset="0"/>
                <a:cs typeface="Arial" charset="0"/>
              </a:rPr>
              <a:t> </a:t>
            </a:r>
            <a:r>
              <a:rPr lang="nl-NL" sz="2000" dirty="0" err="1" smtClean="0">
                <a:latin typeface="Arial" charset="0"/>
                <a:ea typeface="Arial" charset="0"/>
                <a:cs typeface="Arial" charset="0"/>
              </a:rPr>
              <a:t>since</a:t>
            </a:r>
            <a:r>
              <a:rPr lang="nl-NL" sz="2000" dirty="0" smtClean="0">
                <a:latin typeface="Arial" charset="0"/>
                <a:ea typeface="Arial" charset="0"/>
                <a:cs typeface="Arial" charset="0"/>
              </a:rPr>
              <a:t> 2005</a:t>
            </a:r>
          </a:p>
          <a:p>
            <a:pPr marL="914400" lvl="1" indent="-457200">
              <a:buFont typeface="Arial" charset="0"/>
              <a:buChar char="•"/>
            </a:pPr>
            <a:r>
              <a:rPr lang="nl-NL" sz="2000" dirty="0" err="1" smtClean="0">
                <a:latin typeface="Arial" charset="0"/>
                <a:ea typeface="Arial" charset="0"/>
                <a:cs typeface="Arial" charset="0"/>
              </a:rPr>
              <a:t>Duty</a:t>
            </a:r>
            <a:r>
              <a:rPr lang="nl-NL" sz="2000" dirty="0" smtClean="0">
                <a:latin typeface="Arial" charset="0"/>
                <a:ea typeface="Arial" charset="0"/>
                <a:cs typeface="Arial" charset="0"/>
              </a:rPr>
              <a:t> </a:t>
            </a:r>
            <a:r>
              <a:rPr lang="nl-NL" sz="2000" dirty="0" err="1" smtClean="0">
                <a:latin typeface="Arial" charset="0"/>
                <a:ea typeface="Arial" charset="0"/>
                <a:cs typeface="Arial" charset="0"/>
              </a:rPr>
              <a:t>to</a:t>
            </a:r>
            <a:r>
              <a:rPr lang="nl-NL" sz="2000" dirty="0" smtClean="0">
                <a:latin typeface="Arial" charset="0"/>
                <a:ea typeface="Arial" charset="0"/>
                <a:cs typeface="Arial" charset="0"/>
              </a:rPr>
              <a:t> follow courses </a:t>
            </a:r>
            <a:r>
              <a:rPr lang="nl-NL" sz="2000" dirty="0" err="1" smtClean="0">
                <a:latin typeface="Arial" charset="0"/>
                <a:ea typeface="Arial" charset="0"/>
                <a:cs typeface="Arial" charset="0"/>
              </a:rPr>
              <a:t>and</a:t>
            </a:r>
            <a:r>
              <a:rPr lang="nl-NL" sz="2000" dirty="0" smtClean="0">
                <a:latin typeface="Arial" charset="0"/>
                <a:ea typeface="Arial" charset="0"/>
                <a:cs typeface="Arial" charset="0"/>
              </a:rPr>
              <a:t> take part in test</a:t>
            </a:r>
          </a:p>
          <a:p>
            <a:pPr marL="914400" lvl="1" indent="-457200">
              <a:buFont typeface="Arial" charset="0"/>
              <a:buChar char="•"/>
            </a:pPr>
            <a:r>
              <a:rPr lang="nl-NL" sz="2000" dirty="0" err="1" smtClean="0">
                <a:latin typeface="Arial" charset="0"/>
                <a:ea typeface="Arial" charset="0"/>
                <a:cs typeface="Arial" charset="0"/>
              </a:rPr>
              <a:t>Main</a:t>
            </a:r>
            <a:r>
              <a:rPr lang="nl-NL" sz="2000" dirty="0" smtClean="0">
                <a:latin typeface="Arial" charset="0"/>
                <a:ea typeface="Arial" charset="0"/>
                <a:cs typeface="Arial" charset="0"/>
              </a:rPr>
              <a:t> </a:t>
            </a:r>
            <a:r>
              <a:rPr lang="nl-NL" sz="2000" dirty="0" err="1" smtClean="0">
                <a:latin typeface="Arial" charset="0"/>
                <a:ea typeface="Arial" charset="0"/>
                <a:cs typeface="Arial" charset="0"/>
              </a:rPr>
              <a:t>sanction</a:t>
            </a:r>
            <a:r>
              <a:rPr lang="nl-NL" sz="2000" dirty="0" smtClean="0">
                <a:latin typeface="Arial" charset="0"/>
                <a:ea typeface="Arial" charset="0"/>
                <a:cs typeface="Arial" charset="0"/>
              </a:rPr>
              <a:t>: </a:t>
            </a:r>
            <a:r>
              <a:rPr lang="nl-NL" sz="2000" dirty="0" err="1" smtClean="0">
                <a:latin typeface="Arial" charset="0"/>
                <a:ea typeface="Arial" charset="0"/>
                <a:cs typeface="Arial" charset="0"/>
              </a:rPr>
              <a:t>reduction</a:t>
            </a:r>
            <a:r>
              <a:rPr lang="nl-NL" sz="2000" dirty="0" smtClean="0">
                <a:latin typeface="Arial" charset="0"/>
                <a:ea typeface="Arial" charset="0"/>
                <a:cs typeface="Arial" charset="0"/>
              </a:rPr>
              <a:t> of </a:t>
            </a:r>
            <a:r>
              <a:rPr lang="nl-NL" sz="2000" dirty="0" err="1" smtClean="0">
                <a:latin typeface="Arial" charset="0"/>
                <a:ea typeface="Arial" charset="0"/>
                <a:cs typeface="Arial" charset="0"/>
              </a:rPr>
              <a:t>social</a:t>
            </a:r>
            <a:r>
              <a:rPr lang="nl-NL" sz="2000" dirty="0" smtClean="0">
                <a:latin typeface="Arial" charset="0"/>
                <a:ea typeface="Arial" charset="0"/>
                <a:cs typeface="Arial" charset="0"/>
              </a:rPr>
              <a:t> benefits</a:t>
            </a:r>
          </a:p>
          <a:p>
            <a:pPr marL="914400" lvl="1" indent="-457200">
              <a:buFont typeface="Arial" charset="0"/>
              <a:buChar char="•"/>
            </a:pPr>
            <a:r>
              <a:rPr lang="nl-NL" sz="2000" dirty="0" err="1" smtClean="0">
                <a:latin typeface="Arial" charset="0"/>
                <a:ea typeface="Arial" charset="0"/>
                <a:cs typeface="Arial" charset="0"/>
              </a:rPr>
              <a:t>Government</a:t>
            </a:r>
            <a:r>
              <a:rPr lang="nl-NL" sz="2000" dirty="0" smtClean="0">
                <a:latin typeface="Arial" charset="0"/>
                <a:ea typeface="Arial" charset="0"/>
                <a:cs typeface="Arial" charset="0"/>
              </a:rPr>
              <a:t> </a:t>
            </a:r>
            <a:r>
              <a:rPr lang="nl-NL" sz="2000" dirty="0" err="1" smtClean="0">
                <a:latin typeface="Arial" charset="0"/>
                <a:ea typeface="Arial" charset="0"/>
                <a:cs typeface="Arial" charset="0"/>
              </a:rPr>
              <a:t>largely</a:t>
            </a:r>
            <a:r>
              <a:rPr lang="nl-NL" sz="2000" dirty="0" smtClean="0">
                <a:latin typeface="Arial" charset="0"/>
                <a:ea typeface="Arial" charset="0"/>
                <a:cs typeface="Arial" charset="0"/>
              </a:rPr>
              <a:t> </a:t>
            </a:r>
            <a:r>
              <a:rPr lang="nl-NL" sz="2000" dirty="0" err="1" smtClean="0">
                <a:latin typeface="Arial" charset="0"/>
                <a:ea typeface="Arial" charset="0"/>
                <a:cs typeface="Arial" charset="0"/>
              </a:rPr>
              <a:t>pays</a:t>
            </a:r>
            <a:r>
              <a:rPr lang="nl-NL" sz="2000" dirty="0" smtClean="0">
                <a:latin typeface="Arial" charset="0"/>
                <a:ea typeface="Arial" charset="0"/>
                <a:cs typeface="Arial" charset="0"/>
              </a:rPr>
              <a:t> </a:t>
            </a:r>
            <a:r>
              <a:rPr lang="nl-NL" sz="2000" dirty="0" err="1" smtClean="0">
                <a:latin typeface="Arial" charset="0"/>
                <a:ea typeface="Arial" charset="0"/>
                <a:cs typeface="Arial" charset="0"/>
              </a:rPr>
              <a:t>for</a:t>
            </a:r>
            <a:r>
              <a:rPr lang="nl-NL" sz="2000" dirty="0" smtClean="0">
                <a:latin typeface="Arial" charset="0"/>
                <a:ea typeface="Arial" charset="0"/>
                <a:cs typeface="Arial" charset="0"/>
              </a:rPr>
              <a:t> courses </a:t>
            </a:r>
            <a:r>
              <a:rPr lang="nl-NL" sz="2000" dirty="0" err="1" smtClean="0">
                <a:latin typeface="Arial" charset="0"/>
                <a:ea typeface="Arial" charset="0"/>
                <a:cs typeface="Arial" charset="0"/>
              </a:rPr>
              <a:t>and</a:t>
            </a:r>
            <a:r>
              <a:rPr lang="nl-NL" sz="2000" dirty="0" smtClean="0">
                <a:latin typeface="Arial" charset="0"/>
                <a:ea typeface="Arial" charset="0"/>
                <a:cs typeface="Arial" charset="0"/>
              </a:rPr>
              <a:t> test</a:t>
            </a:r>
          </a:p>
          <a:p>
            <a:pPr marL="914400" lvl="1" indent="-457200">
              <a:buFont typeface="Arial" charset="0"/>
              <a:buChar char="•"/>
            </a:pPr>
            <a:endParaRPr lang="nl-NL" sz="2000" dirty="0" smtClean="0">
              <a:latin typeface="Arial" charset="0"/>
              <a:ea typeface="Arial" charset="0"/>
              <a:cs typeface="Arial" charset="0"/>
            </a:endParaRPr>
          </a:p>
          <a:p>
            <a:pPr marL="914400" lvl="1" indent="-457200">
              <a:buFont typeface="Arial" charset="0"/>
              <a:buChar char="•"/>
            </a:pPr>
            <a:endParaRPr lang="en-US" sz="2000" dirty="0" smtClean="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1223524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25</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smtClean="0">
                <a:latin typeface="Arial" charset="0"/>
                <a:ea typeface="Arial" charset="0"/>
                <a:cs typeface="Arial" charset="0"/>
              </a:rPr>
              <a:t>Results: NL vs Germany</a:t>
            </a:r>
            <a:endParaRPr lang="en-US" sz="2800" dirty="0" smtClean="0">
              <a:latin typeface="Arial" charset="0"/>
              <a:ea typeface="Arial" charset="0"/>
              <a:cs typeface="Arial" charset="0"/>
            </a:endParaRPr>
          </a:p>
          <a:p>
            <a:pPr marL="457200" indent="-457200">
              <a:buFont typeface="Arial" charset="0"/>
              <a:buChar char="•"/>
            </a:pPr>
            <a:r>
              <a:rPr lang="en-US" sz="2400" b="1" dirty="0" smtClean="0">
                <a:latin typeface="Arial" charset="0"/>
                <a:ea typeface="Arial" charset="0"/>
                <a:cs typeface="Arial" charset="0"/>
              </a:rPr>
              <a:t>Netherlands</a:t>
            </a:r>
          </a:p>
          <a:p>
            <a:pPr marL="914400" lvl="1" indent="-457200">
              <a:buFont typeface="Arial" charset="0"/>
              <a:buChar char="•"/>
            </a:pPr>
            <a:r>
              <a:rPr lang="nl-NL" sz="2000" dirty="0" err="1" smtClean="0">
                <a:latin typeface="Arial" panose="020B0604020202020204" pitchFamily="34" charset="0"/>
                <a:ea typeface="Arial" charset="0"/>
                <a:cs typeface="Arial" panose="020B0604020202020204" pitchFamily="34" charset="0"/>
              </a:rPr>
              <a:t>Immigrants</a:t>
            </a:r>
            <a:r>
              <a:rPr lang="nl-NL" sz="2000" dirty="0" smtClean="0">
                <a:latin typeface="Arial" panose="020B0604020202020204" pitchFamily="34" charset="0"/>
                <a:ea typeface="Arial" charset="0"/>
                <a:cs typeface="Arial" panose="020B0604020202020204" pitchFamily="34" charset="0"/>
              </a:rPr>
              <a:t> </a:t>
            </a:r>
            <a:r>
              <a:rPr lang="nl-NL" sz="2000" dirty="0" err="1">
                <a:latin typeface="Arial" panose="020B0604020202020204" pitchFamily="34" charset="0"/>
                <a:ea typeface="Arial" charset="0"/>
                <a:cs typeface="Arial" panose="020B0604020202020204" pitchFamily="34" charset="0"/>
              </a:rPr>
              <a:t>who</a:t>
            </a:r>
            <a:r>
              <a:rPr lang="nl-NL" sz="2000" dirty="0">
                <a:latin typeface="Arial" panose="020B0604020202020204" pitchFamily="34" charset="0"/>
                <a:ea typeface="Arial" charset="0"/>
                <a:cs typeface="Arial" panose="020B0604020202020204" pitchFamily="34" charset="0"/>
              </a:rPr>
              <a:t> have no </a:t>
            </a:r>
            <a:r>
              <a:rPr lang="nl-NL" sz="2000" dirty="0" err="1">
                <a:latin typeface="Arial" panose="020B0604020202020204" pitchFamily="34" charset="0"/>
                <a:ea typeface="Arial" charset="0"/>
                <a:cs typeface="Arial" panose="020B0604020202020204" pitchFamily="34" charset="0"/>
              </a:rPr>
              <a:t>duty</a:t>
            </a:r>
            <a:r>
              <a:rPr lang="nl-NL" sz="2000" dirty="0">
                <a:latin typeface="Arial" panose="020B0604020202020204" pitchFamily="34" charset="0"/>
                <a:ea typeface="Arial" charset="0"/>
                <a:cs typeface="Arial" panose="020B0604020202020204" pitchFamily="34" charset="0"/>
              </a:rPr>
              <a:t> </a:t>
            </a:r>
            <a:r>
              <a:rPr lang="nl-NL" sz="2000" dirty="0" err="1">
                <a:latin typeface="Arial" panose="020B0604020202020204" pitchFamily="34" charset="0"/>
                <a:ea typeface="Arial" charset="0"/>
                <a:cs typeface="Arial" panose="020B0604020202020204" pitchFamily="34" charset="0"/>
              </a:rPr>
              <a:t>to</a:t>
            </a:r>
            <a:r>
              <a:rPr lang="nl-NL" sz="2000" dirty="0">
                <a:latin typeface="Arial" panose="020B0604020202020204" pitchFamily="34" charset="0"/>
                <a:ea typeface="Arial" charset="0"/>
                <a:cs typeface="Arial" panose="020B0604020202020204" pitchFamily="34" charset="0"/>
              </a:rPr>
              <a:t> </a:t>
            </a:r>
            <a:r>
              <a:rPr lang="nl-NL" sz="2000" dirty="0" err="1">
                <a:latin typeface="Arial" panose="020B0604020202020204" pitchFamily="34" charset="0"/>
                <a:ea typeface="Arial" charset="0"/>
                <a:cs typeface="Arial" panose="020B0604020202020204" pitchFamily="34" charset="0"/>
              </a:rPr>
              <a:t>integrate</a:t>
            </a:r>
            <a:r>
              <a:rPr lang="nl-NL" sz="2000" dirty="0">
                <a:latin typeface="Arial" panose="020B0604020202020204" pitchFamily="34" charset="0"/>
                <a:ea typeface="Arial" charset="0"/>
                <a:cs typeface="Arial" panose="020B0604020202020204" pitchFamily="34" charset="0"/>
              </a:rPr>
              <a:t> do </a:t>
            </a:r>
            <a:r>
              <a:rPr lang="nl-NL" sz="2000" dirty="0" err="1">
                <a:latin typeface="Arial" panose="020B0604020202020204" pitchFamily="34" charset="0"/>
                <a:ea typeface="Arial" charset="0"/>
                <a:cs typeface="Arial" panose="020B0604020202020204" pitchFamily="34" charset="0"/>
              </a:rPr>
              <a:t>not</a:t>
            </a:r>
            <a:r>
              <a:rPr lang="nl-NL" sz="2000" dirty="0">
                <a:latin typeface="Arial" panose="020B0604020202020204" pitchFamily="34" charset="0"/>
                <a:ea typeface="Arial" charset="0"/>
                <a:cs typeface="Arial" panose="020B0604020202020204" pitchFamily="34" charset="0"/>
              </a:rPr>
              <a:t> take part in courses </a:t>
            </a:r>
          </a:p>
          <a:p>
            <a:pPr marL="914400" lvl="1" indent="-457200">
              <a:buFont typeface="Arial" charset="0"/>
              <a:buChar char="•"/>
            </a:pPr>
            <a:r>
              <a:rPr lang="nl-NL" sz="2000" dirty="0">
                <a:latin typeface="Arial" panose="020B0604020202020204" pitchFamily="34" charset="0"/>
                <a:cs typeface="Arial" panose="020B0604020202020204" pitchFamily="34" charset="0"/>
              </a:rPr>
              <a:t>In 2018, of </a:t>
            </a:r>
            <a:r>
              <a:rPr lang="nl-NL" sz="2000" dirty="0" err="1">
                <a:latin typeface="Arial" panose="020B0604020202020204" pitchFamily="34" charset="0"/>
                <a:cs typeface="Arial" panose="020B0604020202020204" pitchFamily="34" charset="0"/>
              </a:rPr>
              <a:t>those</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whose</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duty</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to</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integrate</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started</a:t>
            </a:r>
            <a:r>
              <a:rPr lang="nl-NL" sz="2000" dirty="0">
                <a:latin typeface="Arial" panose="020B0604020202020204" pitchFamily="34" charset="0"/>
                <a:cs typeface="Arial" panose="020B0604020202020204" pitchFamily="34" charset="0"/>
              </a:rPr>
              <a:t> in 2014: 2% level B1, 58% level A2, 20% </a:t>
            </a:r>
            <a:r>
              <a:rPr lang="nl-NL" sz="2000" dirty="0" err="1" smtClean="0">
                <a:latin typeface="Arial" panose="020B0604020202020204" pitchFamily="34" charset="0"/>
                <a:cs typeface="Arial" panose="020B0604020202020204" pitchFamily="34" charset="0"/>
              </a:rPr>
              <a:t>exempted</a:t>
            </a:r>
            <a:endParaRPr lang="en-US" sz="2000" b="1" dirty="0" smtClean="0">
              <a:latin typeface="Arial" panose="020B0604020202020204" pitchFamily="34" charset="0"/>
              <a:ea typeface="Arial" charset="0"/>
              <a:cs typeface="Arial" panose="020B0604020202020204" pitchFamily="34" charset="0"/>
            </a:endParaRPr>
          </a:p>
          <a:p>
            <a:pPr marL="457200" indent="-457200">
              <a:buFont typeface="Arial" charset="0"/>
              <a:buChar char="•"/>
            </a:pPr>
            <a:r>
              <a:rPr lang="en-US" sz="2400" b="1" dirty="0" smtClean="0">
                <a:latin typeface="Arial" charset="0"/>
                <a:ea typeface="Arial" charset="0"/>
                <a:cs typeface="Arial" charset="0"/>
              </a:rPr>
              <a:t>Germany</a:t>
            </a:r>
          </a:p>
          <a:p>
            <a:pPr marL="914400" lvl="1" indent="-457200">
              <a:buFont typeface="Arial" charset="0"/>
              <a:buChar char="•"/>
            </a:pPr>
            <a:r>
              <a:rPr lang="nl-NL" sz="2000" dirty="0" err="1">
                <a:latin typeface="Arial" panose="020B0604020202020204" pitchFamily="34" charset="0"/>
                <a:cs typeface="Arial" panose="020B0604020202020204" pitchFamily="34" charset="0"/>
              </a:rPr>
              <a:t>Majority</a:t>
            </a:r>
            <a:r>
              <a:rPr lang="nl-NL" sz="2000" dirty="0">
                <a:latin typeface="Arial" panose="020B0604020202020204" pitchFamily="34" charset="0"/>
                <a:cs typeface="Arial" panose="020B0604020202020204" pitchFamily="34" charset="0"/>
              </a:rPr>
              <a:t> of </a:t>
            </a:r>
            <a:r>
              <a:rPr lang="nl-NL" sz="2000" dirty="0" err="1">
                <a:latin typeface="Arial" panose="020B0604020202020204" pitchFamily="34" charset="0"/>
                <a:cs typeface="Arial" panose="020B0604020202020204" pitchFamily="34" charset="0"/>
              </a:rPr>
              <a:t>participants</a:t>
            </a:r>
            <a:r>
              <a:rPr lang="nl-NL" sz="2000" dirty="0">
                <a:latin typeface="Arial" panose="020B0604020202020204" pitchFamily="34" charset="0"/>
                <a:cs typeface="Arial" panose="020B0604020202020204" pitchFamily="34" charset="0"/>
              </a:rPr>
              <a:t> takes part in courses </a:t>
            </a:r>
            <a:r>
              <a:rPr lang="nl-NL" sz="2000" dirty="0" err="1">
                <a:latin typeface="Arial" panose="020B0604020202020204" pitchFamily="34" charset="0"/>
                <a:cs typeface="Arial" panose="020B0604020202020204" pitchFamily="34" charset="0"/>
              </a:rPr>
              <a:t>and</a:t>
            </a:r>
            <a:r>
              <a:rPr lang="nl-NL" sz="2000" dirty="0">
                <a:latin typeface="Arial" panose="020B0604020202020204" pitchFamily="34" charset="0"/>
                <a:cs typeface="Arial" panose="020B0604020202020204" pitchFamily="34" charset="0"/>
              </a:rPr>
              <a:t> test on a </a:t>
            </a:r>
            <a:r>
              <a:rPr lang="nl-NL" sz="2000" dirty="0" err="1">
                <a:latin typeface="Arial" panose="020B0604020202020204" pitchFamily="34" charset="0"/>
                <a:cs typeface="Arial" panose="020B0604020202020204" pitchFamily="34" charset="0"/>
              </a:rPr>
              <a:t>voluntary</a:t>
            </a:r>
            <a:r>
              <a:rPr lang="nl-NL" sz="2000" dirty="0">
                <a:latin typeface="Arial" panose="020B0604020202020204" pitchFamily="34" charset="0"/>
                <a:cs typeface="Arial" panose="020B0604020202020204" pitchFamily="34" charset="0"/>
              </a:rPr>
              <a:t> basis </a:t>
            </a:r>
            <a:r>
              <a:rPr lang="nl-NL" sz="2000" dirty="0" err="1">
                <a:latin typeface="Arial" panose="020B0604020202020204" pitchFamily="34" charset="0"/>
                <a:cs typeface="Arial" panose="020B0604020202020204" pitchFamily="34" charset="0"/>
              </a:rPr>
              <a:t>among</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whom</a:t>
            </a:r>
            <a:r>
              <a:rPr lang="nl-NL" sz="2000" dirty="0">
                <a:latin typeface="Arial" panose="020B0604020202020204" pitchFamily="34" charset="0"/>
                <a:cs typeface="Arial" panose="020B0604020202020204" pitchFamily="34" charset="0"/>
              </a:rPr>
              <a:t> in 2018: 50.000 </a:t>
            </a:r>
            <a:r>
              <a:rPr lang="nl-NL" sz="2000" dirty="0" smtClean="0">
                <a:latin typeface="Arial" panose="020B0604020202020204" pitchFamily="34" charset="0"/>
                <a:cs typeface="Arial" panose="020B0604020202020204" pitchFamily="34" charset="0"/>
              </a:rPr>
              <a:t>EU </a:t>
            </a:r>
            <a:r>
              <a:rPr lang="nl-NL" sz="2000" dirty="0" err="1" smtClean="0">
                <a:latin typeface="Arial" panose="020B0604020202020204" pitchFamily="34" charset="0"/>
                <a:cs typeface="Arial" panose="020B0604020202020204" pitchFamily="34" charset="0"/>
              </a:rPr>
              <a:t>citizens</a:t>
            </a:r>
            <a:r>
              <a:rPr lang="nl-NL" sz="2000" dirty="0" smtClean="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and</a:t>
            </a:r>
            <a:r>
              <a:rPr lang="nl-NL" sz="2000" dirty="0">
                <a:latin typeface="Arial" panose="020B0604020202020204" pitchFamily="34" charset="0"/>
                <a:cs typeface="Arial" panose="020B0604020202020204" pitchFamily="34" charset="0"/>
              </a:rPr>
              <a:t> 10.000 </a:t>
            </a:r>
            <a:r>
              <a:rPr lang="nl-NL" sz="2000" dirty="0" err="1">
                <a:latin typeface="Arial" panose="020B0604020202020204" pitchFamily="34" charset="0"/>
                <a:cs typeface="Arial" panose="020B0604020202020204" pitchFamily="34" charset="0"/>
              </a:rPr>
              <a:t>Turkish</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citizens</a:t>
            </a:r>
            <a:r>
              <a:rPr lang="nl-NL" sz="2000" dirty="0">
                <a:latin typeface="Arial" panose="020B0604020202020204" pitchFamily="34" charset="0"/>
                <a:cs typeface="Arial" panose="020B0604020202020204" pitchFamily="34" charset="0"/>
              </a:rPr>
              <a:t> </a:t>
            </a:r>
          </a:p>
          <a:p>
            <a:pPr marL="914400" lvl="1" indent="-457200">
              <a:buFont typeface="Arial" charset="0"/>
              <a:buChar char="•"/>
            </a:pPr>
            <a:r>
              <a:rPr lang="nl-NL" sz="2000" dirty="0">
                <a:latin typeface="Arial" panose="020B0604020202020204" pitchFamily="34" charset="0"/>
                <a:cs typeface="Arial" panose="020B0604020202020204" pitchFamily="34" charset="0"/>
              </a:rPr>
              <a:t>2018: 52% </a:t>
            </a:r>
            <a:r>
              <a:rPr lang="nl-NL" sz="2000" dirty="0" err="1">
                <a:latin typeface="Arial" panose="020B0604020202020204" pitchFamily="34" charset="0"/>
                <a:cs typeface="Arial" panose="020B0604020202020204" pitchFamily="34" charset="0"/>
              </a:rPr>
              <a:t>passed</a:t>
            </a:r>
            <a:r>
              <a:rPr lang="nl-NL" sz="2000" dirty="0">
                <a:latin typeface="Arial" panose="020B0604020202020204" pitchFamily="34" charset="0"/>
                <a:cs typeface="Arial" panose="020B0604020202020204" pitchFamily="34" charset="0"/>
              </a:rPr>
              <a:t> test at level B1, 33% at level </a:t>
            </a:r>
            <a:r>
              <a:rPr lang="nl-NL" sz="2000" dirty="0" smtClean="0">
                <a:latin typeface="Arial" panose="020B0604020202020204" pitchFamily="34" charset="0"/>
                <a:cs typeface="Arial" panose="020B0604020202020204" pitchFamily="34" charset="0"/>
              </a:rPr>
              <a:t>A2, 15% </a:t>
            </a:r>
            <a:r>
              <a:rPr lang="nl-NL" sz="2000" dirty="0" err="1" smtClean="0">
                <a:latin typeface="Arial" panose="020B0604020202020204" pitchFamily="34" charset="0"/>
                <a:cs typeface="Arial" panose="020B0604020202020204" pitchFamily="34" charset="0"/>
              </a:rPr>
              <a:t>lower</a:t>
            </a:r>
            <a:r>
              <a:rPr lang="nl-NL" sz="2000" dirty="0" smtClean="0">
                <a:latin typeface="Arial" panose="020B0604020202020204" pitchFamily="34" charset="0"/>
                <a:cs typeface="Arial" panose="020B0604020202020204" pitchFamily="34" charset="0"/>
              </a:rPr>
              <a:t> level</a:t>
            </a:r>
            <a:endParaRPr lang="en-US" sz="2000" dirty="0" smtClean="0">
              <a:latin typeface="Arial" panose="020B0604020202020204" pitchFamily="34" charset="0"/>
              <a:ea typeface="Arial" charset="0"/>
              <a:cs typeface="Arial" panose="020B0604020202020204" pitchFamily="34" charset="0"/>
            </a:endParaRPr>
          </a:p>
          <a:p>
            <a:pPr marL="457200" indent="-457200">
              <a:buFont typeface="Arial" charset="0"/>
              <a:buChar char="•"/>
            </a:pPr>
            <a:endParaRPr lang="en-US" sz="2800" dirty="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1600575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26</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nl-NL" sz="2400" dirty="0" smtClean="0">
                <a:latin typeface="Arial" charset="0"/>
                <a:ea typeface="Arial" charset="0"/>
                <a:cs typeface="Arial" charset="0"/>
              </a:rPr>
              <a:t>Active </a:t>
            </a:r>
            <a:r>
              <a:rPr lang="nl-NL" sz="2400" dirty="0" err="1" smtClean="0">
                <a:latin typeface="Arial" charset="0"/>
                <a:ea typeface="Arial" charset="0"/>
                <a:cs typeface="Arial" charset="0"/>
              </a:rPr>
              <a:t>government</a:t>
            </a:r>
            <a:r>
              <a:rPr lang="nl-NL" sz="2400" dirty="0" smtClean="0">
                <a:latin typeface="Arial" charset="0"/>
                <a:ea typeface="Arial" charset="0"/>
                <a:cs typeface="Arial" charset="0"/>
              </a:rPr>
              <a:t> </a:t>
            </a:r>
            <a:r>
              <a:rPr lang="nl-NL" sz="2400" dirty="0" err="1" smtClean="0">
                <a:latin typeface="Arial" charset="0"/>
                <a:ea typeface="Arial" charset="0"/>
                <a:cs typeface="Arial" charset="0"/>
              </a:rPr>
              <a:t>and</a:t>
            </a:r>
            <a:r>
              <a:rPr lang="nl-NL" sz="2400" dirty="0" smtClean="0">
                <a:latin typeface="Arial" charset="0"/>
                <a:ea typeface="Arial" charset="0"/>
                <a:cs typeface="Arial" charset="0"/>
              </a:rPr>
              <a:t> absence of </a:t>
            </a:r>
            <a:r>
              <a:rPr lang="nl-NL" sz="2400" dirty="0" err="1" smtClean="0">
                <a:latin typeface="Arial" charset="0"/>
                <a:ea typeface="Arial" charset="0"/>
                <a:cs typeface="Arial" charset="0"/>
              </a:rPr>
              <a:t>sanctions</a:t>
            </a:r>
            <a:r>
              <a:rPr lang="nl-NL" sz="2400" dirty="0" smtClean="0">
                <a:latin typeface="Arial" charset="0"/>
                <a:ea typeface="Arial" charset="0"/>
                <a:cs typeface="Arial" charset="0"/>
              </a:rPr>
              <a:t> </a:t>
            </a:r>
          </a:p>
          <a:p>
            <a:endParaRPr lang="nl-NL" sz="2400" dirty="0">
              <a:latin typeface="Arial" charset="0"/>
              <a:ea typeface="Arial" charset="0"/>
              <a:cs typeface="Arial" charset="0"/>
            </a:endParaRPr>
          </a:p>
          <a:p>
            <a:r>
              <a:rPr lang="nl-NL" sz="2400" dirty="0" err="1">
                <a:latin typeface="Arial" charset="0"/>
                <a:ea typeface="Arial" charset="0"/>
                <a:cs typeface="Arial" charset="0"/>
              </a:rPr>
              <a:t>v</a:t>
            </a:r>
            <a:r>
              <a:rPr lang="nl-NL" sz="2400" dirty="0" err="1" smtClean="0">
                <a:latin typeface="Arial" charset="0"/>
                <a:ea typeface="Arial" charset="0"/>
                <a:cs typeface="Arial" charset="0"/>
              </a:rPr>
              <a:t>s</a:t>
            </a:r>
            <a:endParaRPr lang="nl-NL" sz="2400" dirty="0">
              <a:latin typeface="Arial" charset="0"/>
              <a:ea typeface="Arial" charset="0"/>
              <a:cs typeface="Arial" charset="0"/>
            </a:endParaRPr>
          </a:p>
          <a:p>
            <a:endParaRPr lang="nl-NL" sz="2400" dirty="0" smtClean="0">
              <a:latin typeface="Arial" charset="0"/>
              <a:ea typeface="Arial" charset="0"/>
              <a:cs typeface="Arial" charset="0"/>
            </a:endParaRPr>
          </a:p>
          <a:p>
            <a:endParaRPr lang="nl-NL" sz="2400" dirty="0" smtClean="0">
              <a:latin typeface="Arial" charset="0"/>
              <a:ea typeface="Arial" charset="0"/>
              <a:cs typeface="Arial" charset="0"/>
            </a:endParaRPr>
          </a:p>
          <a:p>
            <a:r>
              <a:rPr lang="nl-NL" sz="2400" dirty="0" smtClean="0">
                <a:latin typeface="Arial" charset="0"/>
                <a:ea typeface="Arial" charset="0"/>
                <a:cs typeface="Arial" charset="0"/>
              </a:rPr>
              <a:t>‘Absent</a:t>
            </a:r>
            <a:r>
              <a:rPr lang="nl-NL" sz="2400" dirty="0">
                <a:latin typeface="Arial" charset="0"/>
                <a:ea typeface="Arial" charset="0"/>
                <a:cs typeface="Arial" charset="0"/>
              </a:rPr>
              <a:t>’ </a:t>
            </a:r>
            <a:r>
              <a:rPr lang="nl-NL" sz="2400" dirty="0" err="1">
                <a:latin typeface="Arial" charset="0"/>
                <a:ea typeface="Arial" charset="0"/>
                <a:cs typeface="Arial" charset="0"/>
              </a:rPr>
              <a:t>government</a:t>
            </a:r>
            <a:r>
              <a:rPr lang="nl-NL" sz="2400" dirty="0">
                <a:latin typeface="Arial" charset="0"/>
                <a:ea typeface="Arial" charset="0"/>
                <a:cs typeface="Arial" charset="0"/>
              </a:rPr>
              <a:t> </a:t>
            </a:r>
            <a:r>
              <a:rPr lang="nl-NL" sz="2400" dirty="0" err="1">
                <a:latin typeface="Arial" charset="0"/>
                <a:ea typeface="Arial" charset="0"/>
                <a:cs typeface="Arial" charset="0"/>
              </a:rPr>
              <a:t>and</a:t>
            </a:r>
            <a:r>
              <a:rPr lang="nl-NL" sz="2400" dirty="0">
                <a:latin typeface="Arial" charset="0"/>
                <a:ea typeface="Arial" charset="0"/>
                <a:cs typeface="Arial" charset="0"/>
              </a:rPr>
              <a:t> </a:t>
            </a:r>
            <a:r>
              <a:rPr lang="nl-NL" sz="2400" dirty="0" smtClean="0">
                <a:latin typeface="Arial" charset="0"/>
                <a:ea typeface="Arial" charset="0"/>
                <a:cs typeface="Arial" charset="0"/>
              </a:rPr>
              <a:t>heavy </a:t>
            </a:r>
            <a:r>
              <a:rPr lang="nl-NL" sz="2400" dirty="0" err="1" smtClean="0">
                <a:latin typeface="Arial" charset="0"/>
                <a:ea typeface="Arial" charset="0"/>
                <a:cs typeface="Arial" charset="0"/>
              </a:rPr>
              <a:t>sanctions</a:t>
            </a:r>
            <a:endParaRPr lang="nl-NL" sz="2400" dirty="0" smtClean="0">
              <a:latin typeface="Arial" charset="0"/>
              <a:ea typeface="Arial" charset="0"/>
              <a:cs typeface="Arial" charset="0"/>
            </a:endParaRPr>
          </a:p>
          <a:p>
            <a:pPr marL="914400" lvl="1" indent="-457200">
              <a:buFont typeface="Arial" charset="0"/>
              <a:buChar char="•"/>
            </a:pPr>
            <a:endParaRPr lang="en-US" sz="2000" dirty="0" smtClean="0">
              <a:latin typeface="Arial" charset="0"/>
              <a:ea typeface="Arial" charset="0"/>
              <a:cs typeface="Arial" charset="0"/>
            </a:endParaRPr>
          </a:p>
          <a:p>
            <a:r>
              <a:rPr lang="en-US" sz="2800" i="1" dirty="0" smtClean="0">
                <a:latin typeface="Arial" charset="0"/>
                <a:ea typeface="Arial" charset="0"/>
                <a:cs typeface="Arial" charset="0"/>
              </a:rPr>
              <a:t>In the name of integration, what </a:t>
            </a:r>
            <a:r>
              <a:rPr lang="en-US" sz="2800" i="1" dirty="0" smtClean="0">
                <a:latin typeface="Arial" charset="0"/>
                <a:ea typeface="Arial" charset="0"/>
                <a:cs typeface="Arial" charset="0"/>
              </a:rPr>
              <a:t>would you prefer?</a:t>
            </a:r>
            <a:endParaRPr lang="en-US" sz="2800" i="1" dirty="0">
              <a:latin typeface="Arial" charset="0"/>
              <a:ea typeface="Arial" charset="0"/>
              <a:cs typeface="Arial" charset="0"/>
            </a:endParaRPr>
          </a:p>
          <a:p>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3662361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3</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Deserving Citizenship: Citizenship tests in Germany, the Netherlands and the UK (Van </a:t>
            </a:r>
            <a:r>
              <a:rPr lang="en-US" sz="2800" dirty="0" err="1" smtClean="0">
                <a:latin typeface="Arial" charset="0"/>
                <a:ea typeface="Arial" charset="0"/>
                <a:cs typeface="Arial" charset="0"/>
              </a:rPr>
              <a:t>Oers</a:t>
            </a:r>
            <a:r>
              <a:rPr lang="en-US" sz="2800" dirty="0" smtClean="0">
                <a:latin typeface="Arial" charset="0"/>
                <a:ea typeface="Arial" charset="0"/>
                <a:cs typeface="Arial" charset="0"/>
              </a:rPr>
              <a:t> 2014, Brill)</a:t>
            </a: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endParaRPr lang="en-US" sz="2800" dirty="0" smtClean="0">
              <a:latin typeface="Arial" charset="0"/>
              <a:ea typeface="Arial" charset="0"/>
              <a:cs typeface="Arial" charset="0"/>
            </a:endParaRPr>
          </a:p>
          <a:p>
            <a:pPr marL="457200" indent="-457200">
              <a:buFont typeface="Arial" charset="0"/>
              <a:buChar char="•"/>
            </a:pPr>
            <a:endParaRPr lang="en-US" sz="2800" dirty="0" smtClean="0">
              <a:latin typeface="Arial" charset="0"/>
              <a:ea typeface="Arial" charset="0"/>
              <a:cs typeface="Arial" charset="0"/>
            </a:endParaRPr>
          </a:p>
          <a:p>
            <a:pPr marL="457200" indent="-457200">
              <a:buFont typeface="Arial" charset="0"/>
              <a:buChar char="•"/>
            </a:pPr>
            <a:endParaRPr lang="en-US" sz="2800" dirty="0" smtClean="0">
              <a:latin typeface="Arial" charset="0"/>
              <a:ea typeface="Arial" charset="0"/>
              <a:cs typeface="Arial" charset="0"/>
            </a:endParaRPr>
          </a:p>
          <a:p>
            <a:pPr marL="457200" indent="-457200">
              <a:buFont typeface="Arial" charset="0"/>
              <a:buChar char="•"/>
            </a:pPr>
            <a:endParaRPr lang="en-US" sz="2800" dirty="0">
              <a:latin typeface="Arial" charset="0"/>
              <a:ea typeface="Arial" charset="0"/>
              <a:cs typeface="Arial" charset="0"/>
            </a:endParaRPr>
          </a:p>
          <a:p>
            <a:pPr marL="457200" indent="-457200">
              <a:buFont typeface="Arial" charset="0"/>
              <a:buChar char="•"/>
            </a:pPr>
            <a:r>
              <a:rPr lang="en-US" sz="2800" dirty="0" smtClean="0">
                <a:latin typeface="Arial" charset="0"/>
                <a:ea typeface="Arial" charset="0"/>
                <a:cs typeface="Arial" charset="0"/>
              </a:rPr>
              <a:t>Forthcoming Ethnicities special issue</a:t>
            </a:r>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347" y="3525398"/>
            <a:ext cx="1277957" cy="1784732"/>
          </a:xfrm>
          <a:prstGeom prst="rect">
            <a:avLst/>
          </a:prstGeom>
        </p:spPr>
      </p:pic>
    </p:spTree>
    <p:extLst>
      <p:ext uri="{BB962C8B-B14F-4D97-AF65-F5344CB8AC3E}">
        <p14:creationId xmlns:p14="http://schemas.microsoft.com/office/powerpoint/2010/main" val="3187176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4</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dirty="0" smtClean="0">
                <a:latin typeface="Arial" charset="0"/>
                <a:ea typeface="Arial" charset="0"/>
                <a:cs typeface="Arial" charset="0"/>
              </a:rPr>
              <a:t>Reasons for introduction of the tests</a:t>
            </a: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pPr marL="457200" indent="-457200">
              <a:buFont typeface="Arial" charset="0"/>
              <a:buChar char="•"/>
            </a:pPr>
            <a:r>
              <a:rPr lang="en-US" sz="2800" b="1" u="sng" dirty="0" smtClean="0">
                <a:latin typeface="Arial" charset="0"/>
                <a:ea typeface="Arial" charset="0"/>
                <a:cs typeface="Arial" charset="0"/>
              </a:rPr>
              <a:t>Effects the tests produced</a:t>
            </a: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pPr marL="457200" indent="-457200">
              <a:buFont typeface="Arial" charset="0"/>
              <a:buChar char="•"/>
            </a:pPr>
            <a:r>
              <a:rPr lang="en-US" sz="2800" dirty="0" smtClean="0">
                <a:latin typeface="Arial" charset="0"/>
                <a:ea typeface="Arial" charset="0"/>
                <a:cs typeface="Arial" charset="0"/>
              </a:rPr>
              <a:t>Content of the tests</a:t>
            </a:r>
            <a:endParaRPr lang="en-US" sz="2800" dirty="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236500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5</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806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400" u="sng" dirty="0" smtClean="0">
                <a:latin typeface="Arial" charset="0"/>
                <a:ea typeface="Arial" charset="0"/>
                <a:cs typeface="Arial" charset="0"/>
              </a:rPr>
              <a:t>Level of knowledge required</a:t>
            </a:r>
          </a:p>
          <a:p>
            <a:endParaRPr lang="en-US" sz="2400" u="sng" dirty="0" smtClean="0">
              <a:latin typeface="Arial" charset="0"/>
              <a:ea typeface="Arial" charset="0"/>
              <a:cs typeface="Arial" charset="0"/>
            </a:endParaRPr>
          </a:p>
          <a:p>
            <a:pPr marL="914400" lvl="1" indent="-457200">
              <a:buFont typeface="Arial" charset="0"/>
              <a:buChar char="•"/>
            </a:pPr>
            <a:r>
              <a:rPr lang="en-US" sz="2400" i="1" dirty="0" smtClean="0">
                <a:latin typeface="Arial" charset="0"/>
                <a:ea typeface="Arial" charset="0"/>
                <a:cs typeface="Arial" charset="0"/>
              </a:rPr>
              <a:t>Germany</a:t>
            </a:r>
          </a:p>
          <a:p>
            <a:pPr marL="1200150" lvl="2" indent="-285750">
              <a:buFont typeface="Arial" panose="020B0604020202020204" pitchFamily="34" charset="0"/>
              <a:buChar char="•"/>
              <a:defRPr/>
            </a:pPr>
            <a:r>
              <a:rPr lang="nl-NL" altLang="nl-NL" dirty="0">
                <a:latin typeface="Arial" panose="020B0604020202020204" pitchFamily="34" charset="0"/>
                <a:cs typeface="Arial" panose="020B0604020202020204" pitchFamily="34" charset="0"/>
              </a:rPr>
              <a:t>Language: B1 (August </a:t>
            </a:r>
            <a:r>
              <a:rPr lang="nl-NL" altLang="nl-NL" dirty="0" smtClean="0">
                <a:latin typeface="Arial" panose="020B0604020202020204" pitchFamily="34" charset="0"/>
                <a:cs typeface="Arial" panose="020B0604020202020204" pitchFamily="34" charset="0"/>
              </a:rPr>
              <a:t>2007; </a:t>
            </a:r>
            <a:r>
              <a:rPr lang="nl-NL" altLang="nl-NL" dirty="0" err="1" smtClean="0">
                <a:latin typeface="Arial" panose="020B0604020202020204" pitchFamily="34" charset="0"/>
                <a:cs typeface="Arial" panose="020B0604020202020204" pitchFamily="34" charset="0"/>
              </a:rPr>
              <a:t>all</a:t>
            </a:r>
            <a:r>
              <a:rPr lang="nl-NL" altLang="nl-NL" dirty="0" smtClean="0">
                <a:latin typeface="Arial" panose="020B0604020202020204" pitchFamily="34" charset="0"/>
                <a:cs typeface="Arial" panose="020B0604020202020204" pitchFamily="34" charset="0"/>
              </a:rPr>
              <a:t> 4 skills)</a:t>
            </a:r>
            <a:endParaRPr lang="nl-NL" altLang="nl-NL"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defRPr/>
            </a:pPr>
            <a:r>
              <a:rPr lang="nl-NL" altLang="nl-NL" dirty="0">
                <a:latin typeface="Arial" panose="020B0604020202020204" pitchFamily="34" charset="0"/>
                <a:cs typeface="Arial" panose="020B0604020202020204" pitchFamily="34" charset="0"/>
              </a:rPr>
              <a:t>Knowledge of society (September 2008; multiple </a:t>
            </a:r>
            <a:r>
              <a:rPr lang="nl-NL" altLang="nl-NL" dirty="0" err="1">
                <a:latin typeface="Arial" panose="020B0604020202020204" pitchFamily="34" charset="0"/>
                <a:cs typeface="Arial" panose="020B0604020202020204" pitchFamily="34" charset="0"/>
              </a:rPr>
              <a:t>choice</a:t>
            </a:r>
            <a:r>
              <a:rPr lang="nl-NL" altLang="nl-NL" dirty="0">
                <a:latin typeface="Arial" panose="020B0604020202020204" pitchFamily="34" charset="0"/>
                <a:cs typeface="Arial" panose="020B0604020202020204" pitchFamily="34" charset="0"/>
              </a:rPr>
              <a:t>, </a:t>
            </a:r>
            <a:r>
              <a:rPr lang="nl-NL" altLang="nl-NL" dirty="0" err="1">
                <a:latin typeface="Arial" panose="020B0604020202020204" pitchFamily="34" charset="0"/>
                <a:cs typeface="Arial" panose="020B0604020202020204" pitchFamily="34" charset="0"/>
              </a:rPr>
              <a:t>questions</a:t>
            </a:r>
            <a:r>
              <a:rPr lang="nl-NL" altLang="nl-NL" dirty="0">
                <a:latin typeface="Arial" panose="020B0604020202020204" pitchFamily="34" charset="0"/>
                <a:cs typeface="Arial" panose="020B0604020202020204" pitchFamily="34" charset="0"/>
              </a:rPr>
              <a:t> + </a:t>
            </a:r>
            <a:r>
              <a:rPr lang="nl-NL" altLang="nl-NL" dirty="0" err="1">
                <a:latin typeface="Arial" panose="020B0604020202020204" pitchFamily="34" charset="0"/>
                <a:cs typeface="Arial" panose="020B0604020202020204" pitchFamily="34" charset="0"/>
              </a:rPr>
              <a:t>answers</a:t>
            </a:r>
            <a:r>
              <a:rPr lang="nl-NL" altLang="nl-NL" dirty="0">
                <a:latin typeface="Arial" panose="020B0604020202020204" pitchFamily="34" charset="0"/>
                <a:cs typeface="Arial" panose="020B0604020202020204" pitchFamily="34" charset="0"/>
              </a:rPr>
              <a:t> </a:t>
            </a:r>
            <a:r>
              <a:rPr lang="nl-NL" altLang="nl-NL" dirty="0" err="1" smtClean="0">
                <a:latin typeface="Arial" panose="020B0604020202020204" pitchFamily="34" charset="0"/>
                <a:cs typeface="Arial" panose="020B0604020202020204" pitchFamily="34" charset="0"/>
              </a:rPr>
              <a:t>published</a:t>
            </a:r>
            <a:r>
              <a:rPr lang="nl-NL" altLang="nl-NL" dirty="0" smtClean="0">
                <a:latin typeface="Arial" panose="020B0604020202020204" pitchFamily="34" charset="0"/>
                <a:cs typeface="Arial" panose="020B0604020202020204" pitchFamily="34" charset="0"/>
              </a:rPr>
              <a:t>)</a:t>
            </a:r>
          </a:p>
          <a:p>
            <a:pPr marL="1200150" lvl="2" indent="-285750">
              <a:buFont typeface="Arial" panose="020B0604020202020204" pitchFamily="34" charset="0"/>
              <a:buChar char="•"/>
              <a:defRPr/>
            </a:pPr>
            <a:r>
              <a:rPr lang="nl-NL" dirty="0" err="1" smtClean="0">
                <a:latin typeface="Arial" panose="020B0604020202020204" pitchFamily="34" charset="0"/>
                <a:cs typeface="Arial" panose="020B0604020202020204" pitchFamily="34" charset="0"/>
              </a:rPr>
              <a:t>Costs</a:t>
            </a:r>
            <a:r>
              <a:rPr lang="nl-NL" dirty="0" smtClean="0">
                <a:latin typeface="Arial" panose="020B0604020202020204" pitchFamily="34" charset="0"/>
                <a:cs typeface="Arial" panose="020B0604020202020204" pitchFamily="34" charset="0"/>
              </a:rPr>
              <a:t> </a:t>
            </a:r>
            <a:r>
              <a:rPr lang="nl-NL" dirty="0" err="1" smtClean="0">
                <a:latin typeface="Arial" panose="020B0604020202020204" pitchFamily="34" charset="0"/>
                <a:cs typeface="Arial" panose="020B0604020202020204" pitchFamily="34" charset="0"/>
              </a:rPr>
              <a:t>Einbürgerungstest</a:t>
            </a:r>
            <a:r>
              <a:rPr lang="nl-NL" dirty="0">
                <a:latin typeface="Arial" panose="020B0604020202020204" pitchFamily="34" charset="0"/>
                <a:cs typeface="Arial" panose="020B0604020202020204" pitchFamily="34" charset="0"/>
              </a:rPr>
              <a:t>: €</a:t>
            </a:r>
            <a:r>
              <a:rPr lang="nl-NL" dirty="0" smtClean="0">
                <a:latin typeface="Arial" panose="020B0604020202020204" pitchFamily="34" charset="0"/>
                <a:cs typeface="Arial" panose="020B0604020202020204" pitchFamily="34" charset="0"/>
              </a:rPr>
              <a:t>25</a:t>
            </a:r>
          </a:p>
          <a:p>
            <a:pPr marL="1200150" lvl="2" indent="-285750">
              <a:buFont typeface="Arial" panose="020B0604020202020204" pitchFamily="34" charset="0"/>
              <a:buChar char="•"/>
              <a:defRPr/>
            </a:pPr>
            <a:r>
              <a:rPr lang="nl-NL" dirty="0" err="1" smtClean="0">
                <a:latin typeface="Arial" panose="020B0604020202020204" pitchFamily="34" charset="0"/>
                <a:cs typeface="Arial" panose="020B0604020202020204" pitchFamily="34" charset="0"/>
              </a:rPr>
              <a:t>Costs</a:t>
            </a:r>
            <a:r>
              <a:rPr lang="nl-NL" dirty="0" smtClean="0">
                <a:latin typeface="Arial" panose="020B0604020202020204" pitchFamily="34" charset="0"/>
                <a:cs typeface="Arial" panose="020B0604020202020204" pitchFamily="34" charset="0"/>
              </a:rPr>
              <a:t> </a:t>
            </a:r>
            <a:r>
              <a:rPr lang="nl-NL" dirty="0" err="1" smtClean="0">
                <a:latin typeface="Arial" panose="020B0604020202020204" pitchFamily="34" charset="0"/>
                <a:cs typeface="Arial" panose="020B0604020202020204" pitchFamily="34" charset="0"/>
              </a:rPr>
              <a:t>language</a:t>
            </a:r>
            <a:r>
              <a:rPr lang="nl-NL" dirty="0" smtClean="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test: </a:t>
            </a:r>
            <a:r>
              <a:rPr lang="nl-NL" dirty="0" err="1" smtClean="0">
                <a:latin typeface="Arial" panose="020B0604020202020204" pitchFamily="34" charset="0"/>
                <a:cs typeface="Arial" panose="020B0604020202020204" pitchFamily="34" charset="0"/>
              </a:rPr>
              <a:t>vary</a:t>
            </a:r>
            <a:endParaRPr lang="nl-NL" dirty="0" smtClean="0">
              <a:latin typeface="Arial" panose="020B0604020202020204" pitchFamily="34" charset="0"/>
              <a:cs typeface="Arial" panose="020B0604020202020204" pitchFamily="34" charset="0"/>
            </a:endParaRPr>
          </a:p>
          <a:p>
            <a:pPr lvl="2">
              <a:defRPr/>
            </a:pPr>
            <a:endParaRPr lang="en-US" dirty="0" smtClean="0">
              <a:latin typeface="Arial" panose="020B0604020202020204" pitchFamily="34" charset="0"/>
              <a:ea typeface="Arial" charset="0"/>
              <a:cs typeface="Arial" panose="020B0604020202020204" pitchFamily="34" charset="0"/>
            </a:endParaRPr>
          </a:p>
          <a:p>
            <a:pPr marL="914400" lvl="1" indent="-457200">
              <a:buFont typeface="Arial" charset="0"/>
              <a:buChar char="•"/>
            </a:pPr>
            <a:r>
              <a:rPr lang="en-US" sz="2400" i="1" dirty="0" smtClean="0">
                <a:latin typeface="Arial" charset="0"/>
                <a:ea typeface="Arial" charset="0"/>
                <a:cs typeface="Arial" charset="0"/>
              </a:rPr>
              <a:t>Netherlands</a:t>
            </a:r>
          </a:p>
          <a:p>
            <a:pPr marL="1257300" lvl="2" indent="-342900">
              <a:buFont typeface="Arial" panose="020B0604020202020204" pitchFamily="34" charset="0"/>
              <a:buChar char="•"/>
              <a:defRPr/>
            </a:pPr>
            <a:r>
              <a:rPr lang="nl-NL" altLang="nl-NL" dirty="0">
                <a:latin typeface="Arial" panose="020B0604020202020204" pitchFamily="34" charset="0"/>
                <a:cs typeface="Arial" panose="020B0604020202020204" pitchFamily="34" charset="0"/>
              </a:rPr>
              <a:t>Language: </a:t>
            </a:r>
            <a:r>
              <a:rPr lang="nl-NL" altLang="nl-NL" dirty="0" smtClean="0">
                <a:latin typeface="Arial" panose="020B0604020202020204" pitchFamily="34" charset="0"/>
                <a:cs typeface="Arial" panose="020B0604020202020204" pitchFamily="34" charset="0"/>
              </a:rPr>
              <a:t>A2 (</a:t>
            </a:r>
            <a:r>
              <a:rPr lang="nl-NL" altLang="nl-NL" dirty="0" err="1" smtClean="0">
                <a:latin typeface="Arial" panose="020B0604020202020204" pitchFamily="34" charset="0"/>
                <a:cs typeface="Arial" panose="020B0604020202020204" pitchFamily="34" charset="0"/>
              </a:rPr>
              <a:t>all</a:t>
            </a:r>
            <a:r>
              <a:rPr lang="nl-NL" altLang="nl-NL" dirty="0" smtClean="0">
                <a:latin typeface="Arial" panose="020B0604020202020204" pitchFamily="34" charset="0"/>
                <a:cs typeface="Arial" panose="020B0604020202020204" pitchFamily="34" charset="0"/>
              </a:rPr>
              <a:t> 4 skills)</a:t>
            </a:r>
            <a:endParaRPr lang="nl-NL" altLang="nl-NL"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defRPr/>
            </a:pPr>
            <a:r>
              <a:rPr lang="nl-NL" altLang="nl-NL" dirty="0" smtClean="0">
                <a:latin typeface="Arial" panose="020B0604020202020204" pitchFamily="34" charset="0"/>
                <a:cs typeface="Arial" panose="020B0604020202020204" pitchFamily="34" charset="0"/>
              </a:rPr>
              <a:t>Knowledge </a:t>
            </a:r>
            <a:r>
              <a:rPr lang="nl-NL" altLang="nl-NL" dirty="0">
                <a:latin typeface="Arial" panose="020B0604020202020204" pitchFamily="34" charset="0"/>
                <a:cs typeface="Arial" panose="020B0604020202020204" pitchFamily="34" charset="0"/>
              </a:rPr>
              <a:t>of society</a:t>
            </a:r>
          </a:p>
          <a:p>
            <a:pPr marL="1257300" lvl="2" indent="-342900">
              <a:buFont typeface="Arial" panose="020B0604020202020204" pitchFamily="34" charset="0"/>
              <a:buChar char="•"/>
              <a:defRPr/>
            </a:pPr>
            <a:r>
              <a:rPr lang="nl-NL" altLang="nl-NL" dirty="0">
                <a:latin typeface="Arial" panose="020B0604020202020204" pitchFamily="34" charset="0"/>
                <a:cs typeface="Arial" panose="020B0604020202020204" pitchFamily="34" charset="0"/>
              </a:rPr>
              <a:t>Central </a:t>
            </a:r>
            <a:r>
              <a:rPr lang="nl-NL" altLang="nl-NL" dirty="0" err="1">
                <a:latin typeface="Arial" panose="020B0604020202020204" pitchFamily="34" charset="0"/>
                <a:cs typeface="Arial" panose="020B0604020202020204" pitchFamily="34" charset="0"/>
              </a:rPr>
              <a:t>exam</a:t>
            </a:r>
            <a:r>
              <a:rPr lang="nl-NL" altLang="nl-NL" dirty="0">
                <a:latin typeface="Arial" panose="020B0604020202020204" pitchFamily="34" charset="0"/>
                <a:cs typeface="Arial" panose="020B0604020202020204" pitchFamily="34" charset="0"/>
              </a:rPr>
              <a:t>, </a:t>
            </a:r>
            <a:r>
              <a:rPr lang="nl-NL" altLang="nl-NL" dirty="0" err="1" smtClean="0">
                <a:latin typeface="Arial" panose="020B0604020202020204" pitchFamily="34" charset="0"/>
                <a:cs typeface="Arial" panose="020B0604020202020204" pitchFamily="34" charset="0"/>
              </a:rPr>
              <a:t>computerised</a:t>
            </a:r>
            <a:endParaRPr lang="nl-NL" altLang="nl-NL" dirty="0" smtClean="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defRPr/>
            </a:pPr>
            <a:r>
              <a:rPr lang="nl-NL" dirty="0" err="1" smtClean="0">
                <a:latin typeface="Arial" panose="020B0604020202020204" pitchFamily="34" charset="0"/>
                <a:ea typeface="Arial" charset="0"/>
                <a:cs typeface="Arial" panose="020B0604020202020204" pitchFamily="34" charset="0"/>
              </a:rPr>
              <a:t>Costs</a:t>
            </a:r>
            <a:r>
              <a:rPr lang="nl-NL" dirty="0" smtClean="0">
                <a:latin typeface="Arial" panose="020B0604020202020204" pitchFamily="34" charset="0"/>
                <a:ea typeface="Arial" charset="0"/>
                <a:cs typeface="Arial" panose="020B0604020202020204" pitchFamily="34" charset="0"/>
              </a:rPr>
              <a:t>: € </a:t>
            </a:r>
            <a:r>
              <a:rPr lang="nl-NL" dirty="0" smtClean="0">
                <a:latin typeface="Arial" panose="020B0604020202020204" pitchFamily="34" charset="0"/>
                <a:ea typeface="Arial" charset="0"/>
                <a:cs typeface="Arial" panose="020B0604020202020204" pitchFamily="34" charset="0"/>
              </a:rPr>
              <a:t>290</a:t>
            </a:r>
            <a:endParaRPr lang="en-US" dirty="0" smtClean="0">
              <a:latin typeface="Arial" panose="020B0604020202020204" pitchFamily="34" charset="0"/>
              <a:ea typeface="Arial" charset="0"/>
              <a:cs typeface="Arial" panose="020B0604020202020204" pitchFamily="34" charset="0"/>
            </a:endParaRPr>
          </a:p>
          <a:p>
            <a:pPr lvl="2">
              <a:defRPr/>
            </a:pPr>
            <a:endParaRPr lang="nl-NL" altLang="nl-NL" dirty="0">
              <a:latin typeface="Arial" panose="020B0604020202020204" pitchFamily="34" charset="0"/>
              <a:cs typeface="Arial" panose="020B0604020202020204" pitchFamily="34" charset="0"/>
            </a:endParaRPr>
          </a:p>
          <a:p>
            <a:pPr marL="914400" lvl="1" indent="-457200">
              <a:buFont typeface="Arial" charset="0"/>
              <a:buChar char="•"/>
            </a:pPr>
            <a:endParaRPr lang="en-US" sz="2800" dirty="0" smtClean="0">
              <a:latin typeface="Arial" charset="0"/>
              <a:ea typeface="Arial" charset="0"/>
              <a:cs typeface="Arial" charset="0"/>
            </a:endParaRPr>
          </a:p>
          <a:p>
            <a:pPr lvl="1"/>
            <a:endParaRPr lang="en-US" sz="2800" dirty="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1471510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6</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400" u="sng" dirty="0" smtClean="0">
                <a:latin typeface="Arial" charset="0"/>
                <a:ea typeface="Arial" charset="0"/>
                <a:cs typeface="Arial" charset="0"/>
              </a:rPr>
              <a:t>Level of knowledge required</a:t>
            </a:r>
          </a:p>
          <a:p>
            <a:endParaRPr lang="en-US" sz="2400" u="sng" dirty="0" smtClean="0">
              <a:latin typeface="Arial" charset="0"/>
              <a:ea typeface="Arial" charset="0"/>
              <a:cs typeface="Arial" charset="0"/>
            </a:endParaRPr>
          </a:p>
          <a:p>
            <a:pPr marL="914400" lvl="1" indent="-457200">
              <a:buFont typeface="Arial" charset="0"/>
              <a:buChar char="•"/>
            </a:pPr>
            <a:r>
              <a:rPr lang="en-US" sz="2400" i="1" dirty="0">
                <a:latin typeface="Arial" charset="0"/>
                <a:ea typeface="Arial" charset="0"/>
                <a:cs typeface="Arial" charset="0"/>
              </a:rPr>
              <a:t>UK</a:t>
            </a:r>
          </a:p>
          <a:p>
            <a:pPr marL="1257300" lvl="2" indent="-342900">
              <a:buFont typeface="Arial" panose="020B0604020202020204" pitchFamily="34" charset="0"/>
              <a:buChar char="•"/>
              <a:defRPr/>
            </a:pPr>
            <a:r>
              <a:rPr lang="nl-NL" altLang="nl-NL" dirty="0">
                <a:latin typeface="Arial" panose="020B0604020202020204" pitchFamily="34" charset="0"/>
                <a:cs typeface="Arial" panose="020B0604020202020204" pitchFamily="34" charset="0"/>
              </a:rPr>
              <a:t>Language (</a:t>
            </a:r>
            <a:r>
              <a:rPr lang="nl-NL" altLang="nl-NL" dirty="0" err="1">
                <a:latin typeface="Arial" panose="020B0604020202020204" pitchFamily="34" charset="0"/>
                <a:cs typeface="Arial" panose="020B0604020202020204" pitchFamily="34" charset="0"/>
              </a:rPr>
              <a:t>July</a:t>
            </a:r>
            <a:r>
              <a:rPr lang="nl-NL" altLang="nl-NL" dirty="0">
                <a:latin typeface="Arial" panose="020B0604020202020204" pitchFamily="34" charset="0"/>
                <a:cs typeface="Arial" panose="020B0604020202020204" pitchFamily="34" charset="0"/>
              </a:rPr>
              <a:t> 2004): </a:t>
            </a:r>
            <a:r>
              <a:rPr lang="nl-NL" altLang="nl-NL" dirty="0" err="1">
                <a:latin typeface="Arial" panose="020B0604020202020204" pitchFamily="34" charset="0"/>
                <a:cs typeface="Arial" panose="020B0604020202020204" pitchFamily="34" charset="0"/>
              </a:rPr>
              <a:t>until</a:t>
            </a:r>
            <a:r>
              <a:rPr lang="nl-NL" altLang="nl-NL" dirty="0">
                <a:latin typeface="Arial" panose="020B0604020202020204" pitchFamily="34" charset="0"/>
                <a:cs typeface="Arial" panose="020B0604020202020204" pitchFamily="34" charset="0"/>
              </a:rPr>
              <a:t> </a:t>
            </a:r>
            <a:r>
              <a:rPr lang="nl-NL" altLang="nl-NL" dirty="0" err="1">
                <a:latin typeface="Arial" panose="020B0604020202020204" pitchFamily="34" charset="0"/>
                <a:cs typeface="Arial" panose="020B0604020202020204" pitchFamily="34" charset="0"/>
              </a:rPr>
              <a:t>October</a:t>
            </a:r>
            <a:r>
              <a:rPr lang="nl-NL" altLang="nl-NL" dirty="0">
                <a:latin typeface="Arial" panose="020B0604020202020204" pitchFamily="34" charset="0"/>
                <a:cs typeface="Arial" panose="020B0604020202020204" pitchFamily="34" charset="0"/>
              </a:rPr>
              <a:t> 2013: </a:t>
            </a:r>
            <a:r>
              <a:rPr lang="nl-NL" altLang="nl-NL" dirty="0" err="1">
                <a:latin typeface="Arial" panose="020B0604020202020204" pitchFamily="34" charset="0"/>
                <a:cs typeface="Arial" panose="020B0604020202020204" pitchFamily="34" charset="0"/>
              </a:rPr>
              <a:t>varied</a:t>
            </a:r>
            <a:r>
              <a:rPr lang="nl-NL" altLang="nl-NL" dirty="0">
                <a:latin typeface="Arial" panose="020B0604020202020204" pitchFamily="34" charset="0"/>
                <a:cs typeface="Arial" panose="020B0604020202020204" pitchFamily="34" charset="0"/>
              </a:rPr>
              <a:t>, </a:t>
            </a:r>
            <a:r>
              <a:rPr lang="nl-NL" altLang="nl-NL" dirty="0" err="1">
                <a:latin typeface="Arial" panose="020B0604020202020204" pitchFamily="34" charset="0"/>
                <a:cs typeface="Arial" panose="020B0604020202020204" pitchFamily="34" charset="0"/>
              </a:rPr>
              <a:t>since</a:t>
            </a:r>
            <a:r>
              <a:rPr lang="nl-NL" altLang="nl-NL" dirty="0">
                <a:latin typeface="Arial" panose="020B0604020202020204" pitchFamily="34" charset="0"/>
                <a:cs typeface="Arial" panose="020B0604020202020204" pitchFamily="34" charset="0"/>
              </a:rPr>
              <a:t>: B1 (</a:t>
            </a:r>
            <a:r>
              <a:rPr lang="nl-NL" altLang="nl-NL" dirty="0" err="1">
                <a:latin typeface="Arial" panose="020B0604020202020204" pitchFamily="34" charset="0"/>
                <a:cs typeface="Arial" panose="020B0604020202020204" pitchFamily="34" charset="0"/>
              </a:rPr>
              <a:t>speaking</a:t>
            </a:r>
            <a:r>
              <a:rPr lang="nl-NL" altLang="nl-NL" dirty="0">
                <a:latin typeface="Arial" panose="020B0604020202020204" pitchFamily="34" charset="0"/>
                <a:cs typeface="Arial" panose="020B0604020202020204" pitchFamily="34" charset="0"/>
              </a:rPr>
              <a:t> </a:t>
            </a:r>
            <a:r>
              <a:rPr lang="nl-NL" altLang="nl-NL" dirty="0" err="1">
                <a:latin typeface="Arial" panose="020B0604020202020204" pitchFamily="34" charset="0"/>
                <a:cs typeface="Arial" panose="020B0604020202020204" pitchFamily="34" charset="0"/>
              </a:rPr>
              <a:t>and</a:t>
            </a:r>
            <a:r>
              <a:rPr lang="nl-NL" altLang="nl-NL" dirty="0">
                <a:latin typeface="Arial" panose="020B0604020202020204" pitchFamily="34" charset="0"/>
                <a:cs typeface="Arial" panose="020B0604020202020204" pitchFamily="34" charset="0"/>
              </a:rPr>
              <a:t> </a:t>
            </a:r>
            <a:r>
              <a:rPr lang="nl-NL" altLang="nl-NL" dirty="0" err="1">
                <a:latin typeface="Arial" panose="020B0604020202020204" pitchFamily="34" charset="0"/>
                <a:cs typeface="Arial" panose="020B0604020202020204" pitchFamily="34" charset="0"/>
              </a:rPr>
              <a:t>listening</a:t>
            </a:r>
            <a:r>
              <a:rPr lang="nl-NL" altLang="nl-NL" dirty="0">
                <a:latin typeface="Arial" panose="020B0604020202020204" pitchFamily="34" charset="0"/>
                <a:cs typeface="Arial" panose="020B0604020202020204" pitchFamily="34" charset="0"/>
              </a:rPr>
              <a:t>)</a:t>
            </a:r>
          </a:p>
          <a:p>
            <a:pPr marL="1257300" lvl="2" indent="-342900">
              <a:buFont typeface="Arial" panose="020B0604020202020204" pitchFamily="34" charset="0"/>
              <a:buChar char="•"/>
              <a:defRPr/>
            </a:pPr>
            <a:r>
              <a:rPr lang="nl-NL" altLang="nl-NL" dirty="0">
                <a:latin typeface="Arial" panose="020B0604020202020204" pitchFamily="34" charset="0"/>
                <a:cs typeface="Arial" panose="020B0604020202020204" pitchFamily="34" charset="0"/>
              </a:rPr>
              <a:t>Life in </a:t>
            </a:r>
            <a:r>
              <a:rPr lang="nl-NL" altLang="nl-NL" dirty="0" err="1">
                <a:latin typeface="Arial" panose="020B0604020202020204" pitchFamily="34" charset="0"/>
                <a:cs typeface="Arial" panose="020B0604020202020204" pitchFamily="34" charset="0"/>
              </a:rPr>
              <a:t>the</a:t>
            </a:r>
            <a:r>
              <a:rPr lang="nl-NL" altLang="nl-NL" dirty="0">
                <a:latin typeface="Arial" panose="020B0604020202020204" pitchFamily="34" charset="0"/>
                <a:cs typeface="Arial" panose="020B0604020202020204" pitchFamily="34" charset="0"/>
              </a:rPr>
              <a:t> UK test (November 2005; level B1; </a:t>
            </a:r>
            <a:r>
              <a:rPr lang="nl-NL" altLang="nl-NL" dirty="0" err="1" smtClean="0">
                <a:latin typeface="Arial" panose="020B0604020202020204" pitchFamily="34" charset="0"/>
                <a:cs typeface="Arial" panose="020B0604020202020204" pitchFamily="34" charset="0"/>
              </a:rPr>
              <a:t>computerised</a:t>
            </a:r>
            <a:r>
              <a:rPr lang="nl-NL" altLang="nl-NL" dirty="0" smtClean="0">
                <a:latin typeface="Arial" panose="020B0604020202020204" pitchFamily="34" charset="0"/>
                <a:cs typeface="Arial" panose="020B0604020202020204" pitchFamily="34" charset="0"/>
              </a:rPr>
              <a:t>)</a:t>
            </a:r>
            <a:endParaRPr lang="nl-NL" altLang="nl-NL"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defRPr/>
            </a:pPr>
            <a:r>
              <a:rPr lang="nl-NL" dirty="0">
                <a:latin typeface="Arial" panose="020B0604020202020204" pitchFamily="34" charset="0"/>
                <a:cs typeface="Arial" panose="020B0604020202020204" pitchFamily="34" charset="0"/>
              </a:rPr>
              <a:t>Life in </a:t>
            </a:r>
            <a:r>
              <a:rPr lang="nl-NL" dirty="0" err="1">
                <a:latin typeface="Arial" panose="020B0604020202020204" pitchFamily="34" charset="0"/>
                <a:cs typeface="Arial" panose="020B0604020202020204" pitchFamily="34" charset="0"/>
              </a:rPr>
              <a:t>the</a:t>
            </a:r>
            <a:r>
              <a:rPr lang="nl-NL" dirty="0">
                <a:latin typeface="Arial" panose="020B0604020202020204" pitchFamily="34" charset="0"/>
                <a:cs typeface="Arial" panose="020B0604020202020204" pitchFamily="34" charset="0"/>
              </a:rPr>
              <a:t> UK test: £50</a:t>
            </a:r>
          </a:p>
          <a:p>
            <a:pPr marL="1257300" lvl="2" indent="-342900">
              <a:buFont typeface="Arial" panose="020B0604020202020204" pitchFamily="34" charset="0"/>
              <a:buChar char="•"/>
              <a:defRPr/>
            </a:pPr>
            <a:r>
              <a:rPr lang="nl-NL" dirty="0">
                <a:latin typeface="Arial" panose="020B0604020202020204" pitchFamily="34" charset="0"/>
                <a:cs typeface="Arial" panose="020B0604020202020204" pitchFamily="34" charset="0"/>
              </a:rPr>
              <a:t>Language </a:t>
            </a:r>
            <a:r>
              <a:rPr lang="nl-NL" dirty="0" err="1">
                <a:latin typeface="Arial" panose="020B0604020202020204" pitchFamily="34" charset="0"/>
                <a:cs typeface="Arial" panose="020B0604020202020204" pitchFamily="34" charset="0"/>
              </a:rPr>
              <a:t>requirement</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varies</a:t>
            </a:r>
            <a:endParaRPr lang="nl-NL" dirty="0">
              <a:latin typeface="Arial" panose="020B0604020202020204" pitchFamily="34" charset="0"/>
              <a:cs typeface="Arial" panose="020B0604020202020204" pitchFamily="34" charset="0"/>
            </a:endParaRPr>
          </a:p>
          <a:p>
            <a:pPr lvl="2">
              <a:defRPr/>
            </a:pPr>
            <a:endParaRPr lang="nl-NL" altLang="nl-NL" dirty="0">
              <a:latin typeface="Arial" panose="020B0604020202020204" pitchFamily="34" charset="0"/>
              <a:cs typeface="Arial" panose="020B0604020202020204" pitchFamily="34" charset="0"/>
            </a:endParaRPr>
          </a:p>
          <a:p>
            <a:pPr marL="914400" lvl="1" indent="-457200">
              <a:buFont typeface="Arial" charset="0"/>
              <a:buChar char="•"/>
            </a:pPr>
            <a:endParaRPr lang="en-US" sz="2800" dirty="0" smtClean="0">
              <a:latin typeface="Arial" charset="0"/>
              <a:ea typeface="Arial" charset="0"/>
              <a:cs typeface="Arial" charset="0"/>
            </a:endParaRPr>
          </a:p>
          <a:p>
            <a:pPr lvl="1"/>
            <a:endParaRPr lang="en-US" sz="2800" dirty="0">
              <a:latin typeface="Arial" charset="0"/>
              <a:ea typeface="Arial" charset="0"/>
              <a:cs typeface="Arial" charset="0"/>
            </a:endParaRPr>
          </a:p>
          <a:p>
            <a:pPr lvl="1"/>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241906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7</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dirty="0" err="1" smtClean="0">
                <a:latin typeface="Arial" charset="0"/>
                <a:ea typeface="Arial" charset="0"/>
                <a:cs typeface="Arial" charset="0"/>
              </a:rPr>
              <a:t>KoS</a:t>
            </a:r>
            <a:r>
              <a:rPr lang="en-US" sz="2800" dirty="0" smtClean="0">
                <a:latin typeface="Arial" charset="0"/>
                <a:ea typeface="Arial" charset="0"/>
                <a:cs typeface="Arial" charset="0"/>
              </a:rPr>
              <a:t> questions</a:t>
            </a:r>
          </a:p>
          <a:p>
            <a:pPr marL="457200" indent="-457200">
              <a:buFont typeface="Arial" panose="020B0604020202020204" pitchFamily="34" charset="0"/>
              <a:buChar char="•"/>
            </a:pPr>
            <a:r>
              <a:rPr lang="en-US" altLang="nl-NL" sz="2000" dirty="0">
                <a:latin typeface="Arial" panose="020B0604020202020204" pitchFamily="34" charset="0"/>
                <a:cs typeface="Arial" panose="020B0604020202020204" pitchFamily="34" charset="0"/>
              </a:rPr>
              <a:t>Who was the first Briton to win the Olympic gold medal in the 10,000 meters?</a:t>
            </a:r>
          </a:p>
          <a:p>
            <a:pPr marL="457200" indent="-457200">
              <a:buFont typeface="Arial" panose="020B0604020202020204" pitchFamily="34" charset="0"/>
              <a:buChar char="•"/>
            </a:pPr>
            <a:r>
              <a:rPr lang="en-US" altLang="nl-NL" sz="2000" dirty="0">
                <a:latin typeface="Arial" panose="020B0604020202020204" pitchFamily="34" charset="0"/>
                <a:cs typeface="Arial" panose="020B0604020202020204" pitchFamily="34" charset="0"/>
              </a:rPr>
              <a:t>Where is the Cenotaph located?</a:t>
            </a:r>
          </a:p>
          <a:p>
            <a:pPr marL="457200" indent="-457200">
              <a:buFont typeface="Arial" panose="020B0604020202020204" pitchFamily="34" charset="0"/>
              <a:buChar char="•"/>
            </a:pPr>
            <a:r>
              <a:rPr lang="nl-NL" altLang="nl-NL" sz="2000" dirty="0" err="1">
                <a:latin typeface="Arial" panose="020B0604020202020204" pitchFamily="34" charset="0"/>
                <a:cs typeface="Arial" panose="020B0604020202020204" pitchFamily="34" charset="0"/>
              </a:rPr>
              <a:t>What</a:t>
            </a:r>
            <a:r>
              <a:rPr lang="nl-NL" altLang="nl-NL" sz="2000" dirty="0">
                <a:latin typeface="Arial" panose="020B0604020202020204" pitchFamily="34" charset="0"/>
                <a:cs typeface="Arial" panose="020B0604020202020204" pitchFamily="34" charset="0"/>
              </a:rPr>
              <a:t> was </a:t>
            </a:r>
            <a:r>
              <a:rPr lang="nl-NL" altLang="nl-NL" sz="2000" dirty="0" err="1">
                <a:latin typeface="Arial" panose="020B0604020202020204" pitchFamily="34" charset="0"/>
                <a:cs typeface="Arial" panose="020B0604020202020204" pitchFamily="34" charset="0"/>
              </a:rPr>
              <a:t>the</a:t>
            </a:r>
            <a:r>
              <a:rPr lang="nl-NL" altLang="nl-NL" sz="2000" dirty="0">
                <a:latin typeface="Arial" panose="020B0604020202020204" pitchFamily="34" charset="0"/>
                <a:cs typeface="Arial" panose="020B0604020202020204" pitchFamily="34" charset="0"/>
              </a:rPr>
              <a:t> name of </a:t>
            </a:r>
            <a:r>
              <a:rPr lang="nl-NL" altLang="nl-NL" sz="2000" dirty="0" err="1">
                <a:latin typeface="Arial" panose="020B0604020202020204" pitchFamily="34" charset="0"/>
                <a:cs typeface="Arial" panose="020B0604020202020204" pitchFamily="34" charset="0"/>
              </a:rPr>
              <a:t>the</a:t>
            </a:r>
            <a:r>
              <a:rPr lang="nl-NL" altLang="nl-NL" sz="2000" dirty="0">
                <a:latin typeface="Arial" panose="020B0604020202020204" pitchFamily="34" charset="0"/>
                <a:cs typeface="Arial" panose="020B0604020202020204" pitchFamily="34" charset="0"/>
              </a:rPr>
              <a:t> first </a:t>
            </a:r>
            <a:r>
              <a:rPr lang="nl-NL" altLang="nl-NL" sz="2000" dirty="0" err="1" smtClean="0">
                <a:latin typeface="Arial" panose="020B0604020202020204" pitchFamily="34" charset="0"/>
                <a:cs typeface="Arial" panose="020B0604020202020204" pitchFamily="34" charset="0"/>
              </a:rPr>
              <a:t>German</a:t>
            </a:r>
            <a:r>
              <a:rPr lang="nl-NL" altLang="nl-NL" sz="2000" dirty="0" smtClean="0">
                <a:latin typeface="Arial" panose="020B0604020202020204" pitchFamily="34" charset="0"/>
                <a:cs typeface="Arial" panose="020B0604020202020204" pitchFamily="34" charset="0"/>
              </a:rPr>
              <a:t> </a:t>
            </a:r>
            <a:r>
              <a:rPr lang="nl-NL" altLang="nl-NL" sz="2000" dirty="0" err="1">
                <a:latin typeface="Arial" panose="020B0604020202020204" pitchFamily="34" charset="0"/>
                <a:cs typeface="Arial" panose="020B0604020202020204" pitchFamily="34" charset="0"/>
              </a:rPr>
              <a:t>Bundeskanzler</a:t>
            </a:r>
            <a:r>
              <a:rPr lang="nl-NL" altLang="nl-NL" sz="2000" dirty="0">
                <a:latin typeface="Arial" panose="020B0604020202020204" pitchFamily="34" charset="0"/>
                <a:cs typeface="Arial" panose="020B0604020202020204" pitchFamily="34" charset="0"/>
              </a:rPr>
              <a:t> of </a:t>
            </a:r>
            <a:r>
              <a:rPr lang="nl-NL" altLang="nl-NL" sz="2000" dirty="0" err="1">
                <a:latin typeface="Arial" panose="020B0604020202020204" pitchFamily="34" charset="0"/>
                <a:cs typeface="Arial" panose="020B0604020202020204" pitchFamily="34" charset="0"/>
              </a:rPr>
              <a:t>the</a:t>
            </a:r>
            <a:r>
              <a:rPr lang="nl-NL" altLang="nl-NL" sz="2000" dirty="0">
                <a:latin typeface="Arial" panose="020B0604020202020204" pitchFamily="34" charset="0"/>
                <a:cs typeface="Arial" panose="020B0604020202020204" pitchFamily="34" charset="0"/>
              </a:rPr>
              <a:t> </a:t>
            </a:r>
            <a:r>
              <a:rPr lang="nl-NL" altLang="nl-NL" sz="2000" dirty="0" err="1">
                <a:latin typeface="Arial" panose="020B0604020202020204" pitchFamily="34" charset="0"/>
                <a:cs typeface="Arial" panose="020B0604020202020204" pitchFamily="34" charset="0"/>
              </a:rPr>
              <a:t>federal</a:t>
            </a:r>
            <a:r>
              <a:rPr lang="nl-NL" altLang="nl-NL" sz="2000" dirty="0">
                <a:latin typeface="Arial" panose="020B0604020202020204" pitchFamily="34" charset="0"/>
                <a:cs typeface="Arial" panose="020B0604020202020204" pitchFamily="34" charset="0"/>
              </a:rPr>
              <a:t> </a:t>
            </a:r>
            <a:r>
              <a:rPr lang="nl-NL" altLang="nl-NL" sz="2000" dirty="0" err="1">
                <a:latin typeface="Arial" panose="020B0604020202020204" pitchFamily="34" charset="0"/>
                <a:cs typeface="Arial" panose="020B0604020202020204" pitchFamily="34" charset="0"/>
              </a:rPr>
              <a:t>German</a:t>
            </a:r>
            <a:r>
              <a:rPr lang="nl-NL" altLang="nl-NL" sz="2000" dirty="0">
                <a:latin typeface="Arial" panose="020B0604020202020204" pitchFamily="34" charset="0"/>
                <a:cs typeface="Arial" panose="020B0604020202020204" pitchFamily="34" charset="0"/>
              </a:rPr>
              <a:t> </a:t>
            </a:r>
            <a:r>
              <a:rPr lang="nl-NL" altLang="nl-NL" sz="2000" dirty="0" err="1">
                <a:latin typeface="Arial" panose="020B0604020202020204" pitchFamily="34" charset="0"/>
                <a:cs typeface="Arial" panose="020B0604020202020204" pitchFamily="34" charset="0"/>
              </a:rPr>
              <a:t>republic</a:t>
            </a:r>
            <a:r>
              <a:rPr lang="nl-NL" altLang="nl-NL" sz="20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nl-NL" altLang="nl-NL" sz="2000" dirty="0">
                <a:latin typeface="Arial" panose="020B0604020202020204" pitchFamily="34" charset="0"/>
                <a:cs typeface="Arial" panose="020B0604020202020204" pitchFamily="34" charset="0"/>
              </a:rPr>
              <a:t>At </a:t>
            </a:r>
            <a:r>
              <a:rPr lang="nl-NL" altLang="nl-NL" sz="2000" dirty="0" err="1">
                <a:latin typeface="Arial" panose="020B0604020202020204" pitchFamily="34" charset="0"/>
                <a:cs typeface="Arial" panose="020B0604020202020204" pitchFamily="34" charset="0"/>
              </a:rPr>
              <a:t>which</a:t>
            </a:r>
            <a:r>
              <a:rPr lang="nl-NL" altLang="nl-NL" sz="2000" dirty="0">
                <a:latin typeface="Arial" panose="020B0604020202020204" pitchFamily="34" charset="0"/>
                <a:cs typeface="Arial" panose="020B0604020202020204" pitchFamily="34" charset="0"/>
              </a:rPr>
              <a:t> bureau </a:t>
            </a:r>
            <a:r>
              <a:rPr lang="nl-NL" altLang="nl-NL" sz="2000" dirty="0" err="1">
                <a:latin typeface="Arial" panose="020B0604020202020204" pitchFamily="34" charset="0"/>
                <a:cs typeface="Arial" panose="020B0604020202020204" pitchFamily="34" charset="0"/>
              </a:rPr>
              <a:t>should</a:t>
            </a:r>
            <a:r>
              <a:rPr lang="nl-NL" altLang="nl-NL" sz="2000" dirty="0">
                <a:latin typeface="Arial" panose="020B0604020202020204" pitchFamily="34" charset="0"/>
                <a:cs typeface="Arial" panose="020B0604020202020204" pitchFamily="34" charset="0"/>
              </a:rPr>
              <a:t> </a:t>
            </a:r>
            <a:r>
              <a:rPr lang="nl-NL" altLang="nl-NL" sz="2000" dirty="0" err="1">
                <a:latin typeface="Arial" panose="020B0604020202020204" pitchFamily="34" charset="0"/>
                <a:cs typeface="Arial" panose="020B0604020202020204" pitchFamily="34" charset="0"/>
              </a:rPr>
              <a:t>one</a:t>
            </a:r>
            <a:r>
              <a:rPr lang="nl-NL" altLang="nl-NL" sz="2000" dirty="0">
                <a:latin typeface="Arial" panose="020B0604020202020204" pitchFamily="34" charset="0"/>
                <a:cs typeface="Arial" panose="020B0604020202020204" pitchFamily="34" charset="0"/>
              </a:rPr>
              <a:t> </a:t>
            </a:r>
            <a:r>
              <a:rPr lang="nl-NL" altLang="nl-NL" sz="2000" dirty="0" err="1">
                <a:latin typeface="Arial" panose="020B0604020202020204" pitchFamily="34" charset="0"/>
                <a:cs typeface="Arial" panose="020B0604020202020204" pitchFamily="34" charset="0"/>
              </a:rPr>
              <a:t>generally</a:t>
            </a:r>
            <a:r>
              <a:rPr lang="nl-NL" altLang="nl-NL" sz="2000" dirty="0">
                <a:latin typeface="Arial" panose="020B0604020202020204" pitchFamily="34" charset="0"/>
                <a:cs typeface="Arial" panose="020B0604020202020204" pitchFamily="34" charset="0"/>
              </a:rPr>
              <a:t> register </a:t>
            </a:r>
            <a:r>
              <a:rPr lang="nl-NL" altLang="nl-NL" sz="2000" dirty="0" err="1">
                <a:latin typeface="Arial" panose="020B0604020202020204" pitchFamily="34" charset="0"/>
                <a:cs typeface="Arial" panose="020B0604020202020204" pitchFamily="34" charset="0"/>
              </a:rPr>
              <a:t>their</a:t>
            </a:r>
            <a:r>
              <a:rPr lang="nl-NL" altLang="nl-NL" sz="2000" dirty="0">
                <a:latin typeface="Arial" panose="020B0604020202020204" pitchFamily="34" charset="0"/>
                <a:cs typeface="Arial" panose="020B0604020202020204" pitchFamily="34" charset="0"/>
              </a:rPr>
              <a:t> dog?</a:t>
            </a:r>
          </a:p>
          <a:p>
            <a:pPr marL="457200" indent="-457200">
              <a:buFont typeface="Arial" panose="020B0604020202020204" pitchFamily="34" charset="0"/>
              <a:buChar char="•"/>
            </a:pPr>
            <a:r>
              <a:rPr lang="nl-NL" altLang="nl-NL" sz="2000" dirty="0">
                <a:latin typeface="Arial" panose="020B0604020202020204" pitchFamily="34" charset="0"/>
                <a:cs typeface="Arial" panose="020B0604020202020204" pitchFamily="34" charset="0"/>
                <a:hlinkClick r:id="rId2"/>
              </a:rPr>
              <a:t>https://</a:t>
            </a:r>
            <a:r>
              <a:rPr lang="nl-NL" altLang="nl-NL" sz="2000" dirty="0" smtClean="0">
                <a:latin typeface="Arial" panose="020B0604020202020204" pitchFamily="34" charset="0"/>
                <a:cs typeface="Arial" panose="020B0604020202020204" pitchFamily="34" charset="0"/>
                <a:hlinkClick r:id="rId2"/>
              </a:rPr>
              <a:t>www.oefenexamensduo.nl/Portal/appmodules/examen/navigeer.ctrl</a:t>
            </a:r>
            <a:endParaRPr lang="nl-NL" altLang="nl-NL"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nl-NL" altLang="nl-NL" sz="2000" dirty="0" smtClean="0">
                <a:latin typeface="Arial" panose="020B0604020202020204" pitchFamily="34" charset="0"/>
                <a:cs typeface="Arial" panose="020B0604020202020204" pitchFamily="34" charset="0"/>
              </a:rPr>
              <a:t>Netherlands: </a:t>
            </a:r>
            <a:r>
              <a:rPr lang="nl-NL" altLang="nl-NL" sz="2000" dirty="0" err="1" smtClean="0">
                <a:latin typeface="Arial" panose="020B0604020202020204" pitchFamily="34" charset="0"/>
                <a:cs typeface="Arial" panose="020B0604020202020204" pitchFamily="34" charset="0"/>
              </a:rPr>
              <a:t>Orientation</a:t>
            </a:r>
            <a:r>
              <a:rPr lang="nl-NL" altLang="nl-NL" sz="2000" dirty="0" smtClean="0">
                <a:latin typeface="Arial" panose="020B0604020202020204" pitchFamily="34" charset="0"/>
                <a:cs typeface="Arial" panose="020B0604020202020204" pitchFamily="34" charset="0"/>
              </a:rPr>
              <a:t> Dutch </a:t>
            </a:r>
            <a:r>
              <a:rPr lang="nl-NL" altLang="nl-NL" sz="2000" dirty="0" err="1" smtClean="0">
                <a:latin typeface="Arial" panose="020B0604020202020204" pitchFamily="34" charset="0"/>
                <a:cs typeface="Arial" panose="020B0604020202020204" pitchFamily="34" charset="0"/>
              </a:rPr>
              <a:t>Employment</a:t>
            </a:r>
            <a:r>
              <a:rPr lang="nl-NL" altLang="nl-NL" sz="2000" dirty="0" smtClean="0">
                <a:latin typeface="Arial" panose="020B0604020202020204" pitchFamily="34" charset="0"/>
                <a:cs typeface="Arial" panose="020B0604020202020204" pitchFamily="34" charset="0"/>
              </a:rPr>
              <a:t> Market (separate test, next </a:t>
            </a:r>
            <a:r>
              <a:rPr lang="nl-NL" altLang="nl-NL" sz="2000" dirty="0" err="1" smtClean="0">
                <a:latin typeface="Arial" panose="020B0604020202020204" pitchFamily="34" charset="0"/>
                <a:cs typeface="Arial" panose="020B0604020202020204" pitchFamily="34" charset="0"/>
              </a:rPr>
              <a:t>to</a:t>
            </a:r>
            <a:r>
              <a:rPr lang="nl-NL" altLang="nl-NL" sz="2000" dirty="0" smtClean="0">
                <a:latin typeface="Arial" panose="020B0604020202020204" pitchFamily="34" charset="0"/>
                <a:cs typeface="Arial" panose="020B0604020202020204" pitchFamily="34" charset="0"/>
              </a:rPr>
              <a:t> </a:t>
            </a:r>
            <a:r>
              <a:rPr lang="nl-NL" altLang="nl-NL" sz="2000" dirty="0" err="1" smtClean="0">
                <a:latin typeface="Arial" panose="020B0604020202020204" pitchFamily="34" charset="0"/>
                <a:cs typeface="Arial" panose="020B0604020202020204" pitchFamily="34" charset="0"/>
              </a:rPr>
              <a:t>language</a:t>
            </a:r>
            <a:r>
              <a:rPr lang="nl-NL" altLang="nl-NL" sz="2000" dirty="0" smtClean="0">
                <a:latin typeface="Arial" panose="020B0604020202020204" pitchFamily="34" charset="0"/>
                <a:cs typeface="Arial" panose="020B0604020202020204" pitchFamily="34" charset="0"/>
              </a:rPr>
              <a:t> </a:t>
            </a:r>
            <a:r>
              <a:rPr lang="nl-NL" altLang="nl-NL" sz="2000" dirty="0" err="1" smtClean="0">
                <a:latin typeface="Arial" panose="020B0604020202020204" pitchFamily="34" charset="0"/>
                <a:cs typeface="Arial" panose="020B0604020202020204" pitchFamily="34" charset="0"/>
              </a:rPr>
              <a:t>and</a:t>
            </a:r>
            <a:r>
              <a:rPr lang="nl-NL" altLang="nl-NL" sz="2000" dirty="0" smtClean="0">
                <a:latin typeface="Arial" panose="020B0604020202020204" pitchFamily="34" charset="0"/>
                <a:cs typeface="Arial" panose="020B0604020202020204" pitchFamily="34" charset="0"/>
              </a:rPr>
              <a:t> </a:t>
            </a:r>
            <a:r>
              <a:rPr lang="nl-NL" altLang="nl-NL" sz="2000" dirty="0" err="1" smtClean="0">
                <a:latin typeface="Arial" panose="020B0604020202020204" pitchFamily="34" charset="0"/>
                <a:cs typeface="Arial" panose="020B0604020202020204" pitchFamily="34" charset="0"/>
              </a:rPr>
              <a:t>knowledge</a:t>
            </a:r>
            <a:r>
              <a:rPr lang="nl-NL" altLang="nl-NL" sz="2000" dirty="0" smtClean="0">
                <a:latin typeface="Arial" panose="020B0604020202020204" pitchFamily="34" charset="0"/>
                <a:cs typeface="Arial" panose="020B0604020202020204" pitchFamily="34" charset="0"/>
              </a:rPr>
              <a:t> of society</a:t>
            </a:r>
            <a:r>
              <a:rPr lang="nl-NL" altLang="nl-NL" sz="2000" dirty="0" smtClean="0">
                <a:latin typeface="Arial" panose="020B0604020202020204" pitchFamily="34" charset="0"/>
                <a:cs typeface="Arial" panose="020B0604020202020204" pitchFamily="34" charset="0"/>
              </a:rPr>
              <a:t>) + </a:t>
            </a:r>
            <a:r>
              <a:rPr lang="nl-NL" altLang="nl-NL" sz="2000" dirty="0" err="1" smtClean="0">
                <a:latin typeface="Arial" panose="020B0604020202020204" pitchFamily="34" charset="0"/>
                <a:cs typeface="Arial" panose="020B0604020202020204" pitchFamily="34" charset="0"/>
              </a:rPr>
              <a:t>declaration</a:t>
            </a:r>
            <a:r>
              <a:rPr lang="nl-NL" altLang="nl-NL" sz="2000" dirty="0" smtClean="0">
                <a:latin typeface="Arial" panose="020B0604020202020204" pitchFamily="34" charset="0"/>
                <a:cs typeface="Arial" panose="020B0604020202020204" pitchFamily="34" charset="0"/>
              </a:rPr>
              <a:t> of </a:t>
            </a:r>
            <a:r>
              <a:rPr lang="nl-NL" altLang="nl-NL" sz="2000" dirty="0" err="1" smtClean="0">
                <a:latin typeface="Arial" panose="020B0604020202020204" pitchFamily="34" charset="0"/>
                <a:cs typeface="Arial" panose="020B0604020202020204" pitchFamily="34" charset="0"/>
              </a:rPr>
              <a:t>participation</a:t>
            </a:r>
            <a:endParaRPr lang="nl-NL" altLang="nl-NL" sz="2000" dirty="0">
              <a:latin typeface="Arial" panose="020B0604020202020204" pitchFamily="34" charset="0"/>
              <a:cs typeface="Arial" panose="020B0604020202020204" pitchFamily="34" charset="0"/>
            </a:endParaRP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2289056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8</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800" dirty="0" smtClean="0">
              <a:latin typeface="Arial" charset="0"/>
              <a:ea typeface="Arial" charset="0"/>
              <a:cs typeface="Arial" charset="0"/>
            </a:endParaRPr>
          </a:p>
          <a:p>
            <a:pPr marL="914400" lvl="1" indent="-457200">
              <a:buFont typeface="Arial" panose="020B0604020202020204" pitchFamily="34" charset="0"/>
              <a:buChar char="•"/>
            </a:pPr>
            <a:r>
              <a:rPr lang="en-US" sz="2800" dirty="0">
                <a:latin typeface="Arial" charset="0"/>
                <a:ea typeface="Arial" charset="0"/>
                <a:cs typeface="Arial" charset="0"/>
              </a:rPr>
              <a:t>Except for UK until 2015: no differentiated </a:t>
            </a:r>
            <a:r>
              <a:rPr lang="en-US" sz="2800" dirty="0" smtClean="0">
                <a:latin typeface="Arial" charset="0"/>
                <a:ea typeface="Arial" charset="0"/>
                <a:cs typeface="Arial" charset="0"/>
              </a:rPr>
              <a:t>requirements</a:t>
            </a:r>
            <a:r>
              <a:rPr lang="en-US" sz="2800" dirty="0">
                <a:latin typeface="Arial" charset="0"/>
                <a:ea typeface="Arial" charset="0"/>
                <a:cs typeface="Arial" charset="0"/>
              </a:rPr>
              <a:t>; all applicants for citizenship have to jump through the same hoop. </a:t>
            </a:r>
          </a:p>
          <a:p>
            <a:pPr marL="914400" lvl="1" indent="-457200">
              <a:buFont typeface="Arial" panose="020B0604020202020204" pitchFamily="34" charset="0"/>
              <a:buChar char="•"/>
            </a:pPr>
            <a:r>
              <a:rPr lang="en-US" sz="2800" dirty="0" err="1" smtClean="0">
                <a:latin typeface="Arial" charset="0"/>
                <a:ea typeface="Arial" charset="0"/>
                <a:cs typeface="Arial" charset="0"/>
              </a:rPr>
              <a:t>KoS</a:t>
            </a:r>
            <a:r>
              <a:rPr lang="en-US" sz="2800" dirty="0" smtClean="0">
                <a:latin typeface="Arial" charset="0"/>
                <a:ea typeface="Arial" charset="0"/>
                <a:cs typeface="Arial" charset="0"/>
              </a:rPr>
              <a:t> tests function as covert language tests + computer skills required in NL and </a:t>
            </a:r>
            <a:r>
              <a:rPr lang="en-US" sz="2800" dirty="0" smtClean="0">
                <a:latin typeface="Arial" charset="0"/>
                <a:ea typeface="Arial" charset="0"/>
                <a:cs typeface="Arial" charset="0"/>
              </a:rPr>
              <a:t>UK</a:t>
            </a:r>
          </a:p>
          <a:p>
            <a:pPr marL="914400" lvl="1" indent="-457200">
              <a:buFont typeface="Arial" panose="020B0604020202020204" pitchFamily="34" charset="0"/>
              <a:buChar char="•"/>
            </a:pPr>
            <a:r>
              <a:rPr lang="en-US" sz="2800" dirty="0" smtClean="0">
                <a:latin typeface="Arial" charset="0"/>
                <a:ea typeface="Arial" charset="0"/>
                <a:cs typeface="Arial" charset="0"/>
              </a:rPr>
              <a:t>All countries require test literacy</a:t>
            </a: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85570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9</a:t>
            </a:fld>
            <a:endParaRPr lang="fr-FR">
              <a:latin typeface="Arial Narrow" charset="0"/>
              <a:ea typeface="Arial Narrow" charset="0"/>
              <a:cs typeface="Arial Narrow" charset="0"/>
            </a:endParaRPr>
          </a:p>
        </p:txBody>
      </p:sp>
      <p:sp>
        <p:nvSpPr>
          <p:cNvPr id="8" name="Titre 2"/>
          <p:cNvSpPr txBox="1">
            <a:spLocks/>
          </p:cNvSpPr>
          <p:nvPr/>
        </p:nvSpPr>
        <p:spPr>
          <a:xfrm>
            <a:off x="4472174" y="274638"/>
            <a:ext cx="4214625" cy="504459"/>
          </a:xfrm>
          <a:prstGeom prst="rect">
            <a:avLst/>
          </a:prstGeom>
        </p:spPr>
        <p:txBody>
          <a:bodyPr vert="horz" lIns="91440" tIns="45720" rIns="91440" bIns="45720" rtlCol="0" anchor="ctr">
            <a:normAutofit fontScale="62500" lnSpcReduction="20000"/>
          </a:bodyPr>
          <a:lstStyle>
            <a:lvl1pPr algn="r" defTabSz="457200" rtl="0" eaLnBrk="1" latinLnBrk="0" hangingPunct="1">
              <a:spcBef>
                <a:spcPct val="0"/>
              </a:spcBef>
              <a:buNone/>
              <a:defRPr sz="1600" kern="1200">
                <a:solidFill>
                  <a:srgbClr val="FFFFFF"/>
                </a:solidFill>
                <a:latin typeface="+mj-lt"/>
                <a:ea typeface="+mj-ea"/>
                <a:cs typeface="+mj-cs"/>
              </a:defRPr>
            </a:lvl1pPr>
          </a:lstStyle>
          <a:p>
            <a:r>
              <a:rPr lang="fr-FR" sz="2400" dirty="0" smtClean="0">
                <a:latin typeface="Arial Narrow" panose="020B0606020202030204" pitchFamily="34" charset="0"/>
                <a:ea typeface="Century Gothic" charset="0"/>
                <a:cs typeface="Century Gothic" charset="0"/>
              </a:rPr>
              <a:t>The impact of </a:t>
            </a:r>
            <a:r>
              <a:rPr lang="fr-FR" sz="2400" dirty="0" err="1" smtClean="0">
                <a:latin typeface="Arial Narrow" panose="020B0606020202030204" pitchFamily="34" charset="0"/>
                <a:ea typeface="Century Gothic" charset="0"/>
                <a:cs typeface="Century Gothic" charset="0"/>
              </a:rPr>
              <a:t>language</a:t>
            </a:r>
            <a:r>
              <a:rPr lang="fr-FR" sz="2400" dirty="0" smtClean="0">
                <a:latin typeface="Arial Narrow" panose="020B0606020202030204" pitchFamily="34" charset="0"/>
                <a:ea typeface="Century Gothic" charset="0"/>
                <a:cs typeface="Century Gothic" charset="0"/>
              </a:rPr>
              <a:t> and </a:t>
            </a:r>
            <a:r>
              <a:rPr lang="fr-FR" sz="2400" dirty="0" err="1" smtClean="0">
                <a:latin typeface="Arial Narrow" panose="020B0606020202030204" pitchFamily="34" charset="0"/>
                <a:ea typeface="Century Gothic" charset="0"/>
                <a:cs typeface="Century Gothic" charset="0"/>
              </a:rPr>
              <a:t>KoS</a:t>
            </a:r>
            <a:r>
              <a:rPr lang="fr-FR" sz="2400" dirty="0" smtClean="0">
                <a:latin typeface="Arial Narrow" panose="020B0606020202030204" pitchFamily="34" charset="0"/>
                <a:ea typeface="Century Gothic" charset="0"/>
                <a:cs typeface="Century Gothic" charset="0"/>
              </a:rPr>
              <a:t> </a:t>
            </a:r>
            <a:r>
              <a:rPr lang="fr-FR" sz="2400" dirty="0" err="1" smtClean="0">
                <a:latin typeface="Arial Narrow" panose="020B0606020202030204" pitchFamily="34" charset="0"/>
                <a:ea typeface="Century Gothic" charset="0"/>
                <a:cs typeface="Century Gothic" charset="0"/>
              </a:rPr>
              <a:t>requirements</a:t>
            </a:r>
            <a:r>
              <a:rPr lang="fr-FR" sz="2400" dirty="0" smtClean="0">
                <a:latin typeface="Arial Narrow" panose="020B0606020202030204" pitchFamily="34" charset="0"/>
                <a:ea typeface="Century Gothic" charset="0"/>
                <a:cs typeface="Century Gothic" charset="0"/>
              </a:rPr>
              <a:t> on </a:t>
            </a:r>
            <a:r>
              <a:rPr lang="fr-FR" sz="2400" dirty="0" err="1" smtClean="0">
                <a:latin typeface="Arial Narrow" panose="020B0606020202030204" pitchFamily="34" charset="0"/>
                <a:ea typeface="Century Gothic" charset="0"/>
                <a:cs typeface="Century Gothic" charset="0"/>
              </a:rPr>
              <a:t>integration</a:t>
            </a:r>
            <a:endParaRPr lang="fr-FR" sz="2400" dirty="0">
              <a:latin typeface="Arial Narrow" panose="020B0606020202030204" pitchFamily="34" charset="0"/>
              <a:ea typeface="Century Gothic" charset="0"/>
              <a:cs typeface="Century Gothic" charset="0"/>
            </a:endParaRPr>
          </a:p>
        </p:txBody>
      </p:sp>
      <p:sp>
        <p:nvSpPr>
          <p:cNvPr id="9" name="Rectangle 20"/>
          <p:cNvSpPr>
            <a:spLocks noChangeArrowheads="1"/>
          </p:cNvSpPr>
          <p:nvPr/>
        </p:nvSpPr>
        <p:spPr bwMode="auto">
          <a:xfrm>
            <a:off x="1590261" y="2036616"/>
            <a:ext cx="676751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buFont typeface="Arial" charset="0"/>
              <a:buChar char="•"/>
            </a:pPr>
            <a:r>
              <a:rPr lang="en-US" sz="2800" smtClean="0">
                <a:latin typeface="Arial" charset="0"/>
                <a:ea typeface="Arial" charset="0"/>
                <a:cs typeface="Arial" charset="0"/>
              </a:rPr>
              <a:t>Effects: main conclusions:</a:t>
            </a:r>
            <a:endParaRPr lang="en-US" sz="2800" dirty="0" smtClean="0">
              <a:latin typeface="Arial" charset="0"/>
              <a:ea typeface="Arial" charset="0"/>
              <a:cs typeface="Arial" charset="0"/>
            </a:endParaRPr>
          </a:p>
          <a:p>
            <a:pPr lvl="1"/>
            <a:endParaRPr lang="en-US" sz="2800" dirty="0" smtClean="0">
              <a:latin typeface="Arial" charset="0"/>
              <a:ea typeface="Arial" charset="0"/>
              <a:cs typeface="Arial" charset="0"/>
            </a:endParaRPr>
          </a:p>
          <a:p>
            <a:pPr marL="914400" lvl="1" indent="-457200">
              <a:buFont typeface="Arial" charset="0"/>
              <a:buChar char="•"/>
            </a:pPr>
            <a:r>
              <a:rPr lang="en-US" sz="2800" dirty="0" smtClean="0">
                <a:latin typeface="Arial" charset="0"/>
                <a:ea typeface="Arial" charset="0"/>
                <a:cs typeface="Arial" charset="0"/>
              </a:rPr>
              <a:t>Tests lead to lower numbers of </a:t>
            </a:r>
            <a:r>
              <a:rPr lang="en-US" sz="2800" dirty="0" err="1" smtClean="0">
                <a:latin typeface="Arial" charset="0"/>
                <a:ea typeface="Arial" charset="0"/>
                <a:cs typeface="Arial" charset="0"/>
              </a:rPr>
              <a:t>naturalisations</a:t>
            </a:r>
            <a:endParaRPr lang="en-US" sz="2800" dirty="0" smtClean="0">
              <a:latin typeface="Arial" charset="0"/>
              <a:ea typeface="Arial" charset="0"/>
              <a:cs typeface="Arial" charset="0"/>
            </a:endParaRPr>
          </a:p>
          <a:p>
            <a:pPr marL="914400" lvl="1" indent="-457200">
              <a:buFont typeface="Arial" charset="0"/>
              <a:buChar char="•"/>
            </a:pPr>
            <a:r>
              <a:rPr lang="en-US" sz="2800" dirty="0" smtClean="0">
                <a:latin typeface="Arial" charset="0"/>
                <a:ea typeface="Arial" charset="0"/>
                <a:cs typeface="Arial" charset="0"/>
              </a:rPr>
              <a:t>Tests affect certain categories of immigrants more than others</a:t>
            </a:r>
          </a:p>
          <a:p>
            <a:pPr marL="914400" lvl="1" indent="-457200">
              <a:buFont typeface="Arial" charset="0"/>
              <a:buChar char="•"/>
            </a:pP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US" sz="2800" dirty="0">
                <a:latin typeface="Arial" charset="0"/>
                <a:ea typeface="Arial" charset="0"/>
                <a:cs typeface="Arial" charset="0"/>
              </a:rPr>
              <a:t/>
            </a:r>
            <a:br>
              <a:rPr lang="en-US" sz="2800" dirty="0">
                <a:latin typeface="Arial" charset="0"/>
                <a:ea typeface="Arial" charset="0"/>
                <a:cs typeface="Arial" charset="0"/>
              </a:rPr>
            </a:br>
            <a:endParaRPr lang="en-US" sz="2800" dirty="0" smtClean="0">
              <a:latin typeface="Arial" charset="0"/>
              <a:ea typeface="Arial" charset="0"/>
              <a:cs typeface="Arial" charset="0"/>
            </a:endParaRPr>
          </a:p>
          <a:p>
            <a:endParaRPr lang="en-US" sz="2800" dirty="0" smtClean="0">
              <a:latin typeface="Arial" charset="0"/>
              <a:ea typeface="Arial" charset="0"/>
              <a:cs typeface="Arial" charset="0"/>
            </a:endParaRPr>
          </a:p>
        </p:txBody>
      </p:sp>
    </p:spTree>
    <p:extLst>
      <p:ext uri="{BB962C8B-B14F-4D97-AF65-F5344CB8AC3E}">
        <p14:creationId xmlns:p14="http://schemas.microsoft.com/office/powerpoint/2010/main" val="561263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1469</Words>
  <Application>Microsoft Office PowerPoint</Application>
  <PresentationFormat>Diavoorstelling (4:3)</PresentationFormat>
  <Paragraphs>300</Paragraphs>
  <Slides>26</Slides>
  <Notes>0</Notes>
  <HiddenSlides>0</HiddenSlides>
  <MMClips>0</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26</vt:i4>
      </vt:variant>
    </vt:vector>
  </HeadingPairs>
  <TitlesOfParts>
    <vt:vector size="34" baseType="lpstr">
      <vt:lpstr>Arial</vt:lpstr>
      <vt:lpstr>Arial Narrow</vt:lpstr>
      <vt:lpstr>Calibri</vt:lpstr>
      <vt:lpstr>Century Gothic</vt:lpstr>
      <vt:lpstr>1_Conception personnalisée</vt:lpstr>
      <vt:lpstr>Conception personnalisée</vt:lpstr>
      <vt:lpstr>4_Conception personnalisée</vt:lpstr>
      <vt:lpstr>3_Conception personnalisée</vt:lpstr>
      <vt:lpstr>The impact of language and knowledge of society requirements on integration Dr. Ricky van Oers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2019-10-15T20:51:06Z</dcterms:modified>
</cp:coreProperties>
</file>