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59" r:id="rId6"/>
    <p:sldId id="346" r:id="rId7"/>
    <p:sldId id="348" r:id="rId8"/>
    <p:sldId id="349" r:id="rId9"/>
    <p:sldId id="350" r:id="rId10"/>
    <p:sldId id="351" r:id="rId11"/>
    <p:sldId id="360" r:id="rId12"/>
    <p:sldId id="352" r:id="rId13"/>
    <p:sldId id="353" r:id="rId14"/>
    <p:sldId id="355" r:id="rId15"/>
    <p:sldId id="356" r:id="rId16"/>
    <p:sldId id="357" r:id="rId17"/>
    <p:sldId id="335" r:id="rId18"/>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EBENSEN Penelope" initials="P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DAA"/>
    <a:srgbClr val="210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93E83-A967-47F3-AD57-AADA3BB79A5A}" v="1" dt="2019-11-27T13:30:54.163"/>
    <p1510:client id="{9D86E6F9-CBEE-4264-9A6F-D0DC856F320A}" v="7" dt="2019-11-28T11:18:10.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3" autoAdjust="0"/>
    <p:restoredTop sz="94660"/>
  </p:normalViewPr>
  <p:slideViewPr>
    <p:cSldViewPr>
      <p:cViewPr varScale="1">
        <p:scale>
          <a:sx n="108" d="100"/>
          <a:sy n="108" d="100"/>
        </p:scale>
        <p:origin x="17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mi LOISON" userId="cd366149-bad4-4458-a29d-b712d1a9c58e" providerId="ADAL" clId="{93F93E83-A967-47F3-AD57-AADA3BB79A5A}"/>
    <pc:docChg chg="modSld">
      <pc:chgData name="Rémi LOISON" userId="cd366149-bad4-4458-a29d-b712d1a9c58e" providerId="ADAL" clId="{93F93E83-A967-47F3-AD57-AADA3BB79A5A}" dt="2019-11-27T13:32:30.115" v="9" actId="14100"/>
      <pc:docMkLst>
        <pc:docMk/>
      </pc:docMkLst>
      <pc:sldChg chg="modSp">
        <pc:chgData name="Rémi LOISON" userId="cd366149-bad4-4458-a29d-b712d1a9c58e" providerId="ADAL" clId="{93F93E83-A967-47F3-AD57-AADA3BB79A5A}" dt="2019-11-27T13:31:12.841" v="4" actId="20577"/>
        <pc:sldMkLst>
          <pc:docMk/>
          <pc:sldMk cId="4115951733" sldId="346"/>
        </pc:sldMkLst>
        <pc:spChg chg="mod">
          <ac:chgData name="Rémi LOISON" userId="cd366149-bad4-4458-a29d-b712d1a9c58e" providerId="ADAL" clId="{93F93E83-A967-47F3-AD57-AADA3BB79A5A}" dt="2019-11-27T13:31:12.841" v="4" actId="20577"/>
          <ac:spMkLst>
            <pc:docMk/>
            <pc:sldMk cId="4115951733" sldId="346"/>
            <ac:spMk id="15" creationId="{BDCDE0D3-6F94-47B7-920F-6794FB2CECDC}"/>
          </ac:spMkLst>
        </pc:spChg>
      </pc:sldChg>
      <pc:sldChg chg="modSp">
        <pc:chgData name="Rémi LOISON" userId="cd366149-bad4-4458-a29d-b712d1a9c58e" providerId="ADAL" clId="{93F93E83-A967-47F3-AD57-AADA3BB79A5A}" dt="2019-11-27T13:31:53.851" v="5" actId="1076"/>
        <pc:sldMkLst>
          <pc:docMk/>
          <pc:sldMk cId="1024317441" sldId="352"/>
        </pc:sldMkLst>
        <pc:spChg chg="mod">
          <ac:chgData name="Rémi LOISON" userId="cd366149-bad4-4458-a29d-b712d1a9c58e" providerId="ADAL" clId="{93F93E83-A967-47F3-AD57-AADA3BB79A5A}" dt="2019-11-27T13:31:53.851" v="5" actId="1076"/>
          <ac:spMkLst>
            <pc:docMk/>
            <pc:sldMk cId="1024317441" sldId="352"/>
            <ac:spMk id="15" creationId="{BDCDE0D3-6F94-47B7-920F-6794FB2CECDC}"/>
          </ac:spMkLst>
        </pc:spChg>
      </pc:sldChg>
      <pc:sldChg chg="modSp">
        <pc:chgData name="Rémi LOISON" userId="cd366149-bad4-4458-a29d-b712d1a9c58e" providerId="ADAL" clId="{93F93E83-A967-47F3-AD57-AADA3BB79A5A}" dt="2019-11-27T13:32:08.182" v="8" actId="1076"/>
        <pc:sldMkLst>
          <pc:docMk/>
          <pc:sldMk cId="551161317" sldId="353"/>
        </pc:sldMkLst>
        <pc:spChg chg="mod">
          <ac:chgData name="Rémi LOISON" userId="cd366149-bad4-4458-a29d-b712d1a9c58e" providerId="ADAL" clId="{93F93E83-A967-47F3-AD57-AADA3BB79A5A}" dt="2019-11-27T13:32:08.182" v="8" actId="1076"/>
          <ac:spMkLst>
            <pc:docMk/>
            <pc:sldMk cId="551161317" sldId="353"/>
            <ac:spMk id="15" creationId="{BDCDE0D3-6F94-47B7-920F-6794FB2CECDC}"/>
          </ac:spMkLst>
        </pc:spChg>
      </pc:sldChg>
      <pc:sldChg chg="modSp">
        <pc:chgData name="Rémi LOISON" userId="cd366149-bad4-4458-a29d-b712d1a9c58e" providerId="ADAL" clId="{93F93E83-A967-47F3-AD57-AADA3BB79A5A}" dt="2019-11-27T13:32:30.115" v="9" actId="14100"/>
        <pc:sldMkLst>
          <pc:docMk/>
          <pc:sldMk cId="3337240474" sldId="357"/>
        </pc:sldMkLst>
        <pc:spChg chg="mod">
          <ac:chgData name="Rémi LOISON" userId="cd366149-bad4-4458-a29d-b712d1a9c58e" providerId="ADAL" clId="{93F93E83-A967-47F3-AD57-AADA3BB79A5A}" dt="2019-11-27T13:32:30.115" v="9" actId="14100"/>
          <ac:spMkLst>
            <pc:docMk/>
            <pc:sldMk cId="3337240474" sldId="357"/>
            <ac:spMk id="15" creationId="{BDCDE0D3-6F94-47B7-920F-6794FB2CECDC}"/>
          </ac:spMkLst>
        </pc:spChg>
      </pc:sldChg>
    </pc:docChg>
  </pc:docChgLst>
  <pc:docChgLst>
    <pc:chgData name="Rémi LOISON" userId="cd366149-bad4-4458-a29d-b712d1a9c58e" providerId="ADAL" clId="{9D86E6F9-CBEE-4264-9A6F-D0DC856F320A}"/>
    <pc:docChg chg="custSel modSld">
      <pc:chgData name="Rémi LOISON" userId="cd366149-bad4-4458-a29d-b712d1a9c58e" providerId="ADAL" clId="{9D86E6F9-CBEE-4264-9A6F-D0DC856F320A}" dt="2019-11-28T11:24:28.785" v="248" actId="20577"/>
      <pc:docMkLst>
        <pc:docMk/>
      </pc:docMkLst>
      <pc:sldChg chg="modSp">
        <pc:chgData name="Rémi LOISON" userId="cd366149-bad4-4458-a29d-b712d1a9c58e" providerId="ADAL" clId="{9D86E6F9-CBEE-4264-9A6F-D0DC856F320A}" dt="2019-11-28T11:24:28.785" v="248" actId="20577"/>
        <pc:sldMkLst>
          <pc:docMk/>
          <pc:sldMk cId="3777215271" sldId="256"/>
        </pc:sldMkLst>
        <pc:spChg chg="mod">
          <ac:chgData name="Rémi LOISON" userId="cd366149-bad4-4458-a29d-b712d1a9c58e" providerId="ADAL" clId="{9D86E6F9-CBEE-4264-9A6F-D0DC856F320A}" dt="2019-11-28T11:24:28.785" v="248" actId="20577"/>
          <ac:spMkLst>
            <pc:docMk/>
            <pc:sldMk cId="3777215271" sldId="256"/>
            <ac:spMk id="9" creationId="{0A809E3C-06BF-4DF4-B180-944187ECA7DC}"/>
          </ac:spMkLst>
        </pc:spChg>
      </pc:sldChg>
      <pc:sldChg chg="modSp">
        <pc:chgData name="Rémi LOISON" userId="cd366149-bad4-4458-a29d-b712d1a9c58e" providerId="ADAL" clId="{9D86E6F9-CBEE-4264-9A6F-D0DC856F320A}" dt="2019-11-28T11:18:30.554" v="246" actId="255"/>
        <pc:sldMkLst>
          <pc:docMk/>
          <pc:sldMk cId="638702308" sldId="259"/>
        </pc:sldMkLst>
        <pc:spChg chg="mod">
          <ac:chgData name="Rémi LOISON" userId="cd366149-bad4-4458-a29d-b712d1a9c58e" providerId="ADAL" clId="{9D86E6F9-CBEE-4264-9A6F-D0DC856F320A}" dt="2019-11-28T11:06:01.305" v="196" actId="1076"/>
          <ac:spMkLst>
            <pc:docMk/>
            <pc:sldMk cId="638702308" sldId="259"/>
            <ac:spMk id="14" creationId="{16C8CA04-00E5-4BCB-8A56-8A1177D42C2E}"/>
          </ac:spMkLst>
        </pc:spChg>
        <pc:spChg chg="mod">
          <ac:chgData name="Rémi LOISON" userId="cd366149-bad4-4458-a29d-b712d1a9c58e" providerId="ADAL" clId="{9D86E6F9-CBEE-4264-9A6F-D0DC856F320A}" dt="2019-11-28T11:18:30.554" v="246" actId="255"/>
          <ac:spMkLst>
            <pc:docMk/>
            <pc:sldMk cId="638702308" sldId="259"/>
            <ac:spMk id="15" creationId="{BDCDE0D3-6F94-47B7-920F-6794FB2CECDC}"/>
          </ac:spMkLst>
        </pc:spChg>
        <pc:cxnChg chg="mod">
          <ac:chgData name="Rémi LOISON" userId="cd366149-bad4-4458-a29d-b712d1a9c58e" providerId="ADAL" clId="{9D86E6F9-CBEE-4264-9A6F-D0DC856F320A}" dt="2019-11-28T11:06:03.477" v="197" actId="1076"/>
          <ac:cxnSpMkLst>
            <pc:docMk/>
            <pc:sldMk cId="638702308" sldId="259"/>
            <ac:cxnSpMk id="20" creationId="{3E622C74-A549-447B-913C-CD118E227E78}"/>
          </ac:cxnSpMkLst>
        </pc:cxnChg>
      </pc:sldChg>
      <pc:sldChg chg="modSp">
        <pc:chgData name="Rémi LOISON" userId="cd366149-bad4-4458-a29d-b712d1a9c58e" providerId="ADAL" clId="{9D86E6F9-CBEE-4264-9A6F-D0DC856F320A}" dt="2019-11-28T11:07:28.457" v="204" actId="20577"/>
        <pc:sldMkLst>
          <pc:docMk/>
          <pc:sldMk cId="454592517" sldId="350"/>
        </pc:sldMkLst>
        <pc:spChg chg="mod">
          <ac:chgData name="Rémi LOISON" userId="cd366149-bad4-4458-a29d-b712d1a9c58e" providerId="ADAL" clId="{9D86E6F9-CBEE-4264-9A6F-D0DC856F320A}" dt="2019-11-28T11:07:28.457" v="204" actId="20577"/>
          <ac:spMkLst>
            <pc:docMk/>
            <pc:sldMk cId="454592517" sldId="350"/>
            <ac:spMk id="15" creationId="{BDCDE0D3-6F94-47B7-920F-6794FB2CEC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925"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62388" y="0"/>
            <a:ext cx="2955925" cy="495300"/>
          </a:xfrm>
          <a:prstGeom prst="rect">
            <a:avLst/>
          </a:prstGeom>
        </p:spPr>
        <p:txBody>
          <a:bodyPr vert="horz" lIns="91440" tIns="45720" rIns="91440" bIns="45720" rtlCol="0"/>
          <a:lstStyle>
            <a:lvl1pPr algn="r">
              <a:defRPr sz="1200"/>
            </a:lvl1pPr>
          </a:lstStyle>
          <a:p>
            <a:fld id="{68327F4E-AD81-4D9D-B25D-C49A8A978409}" type="datetimeFigureOut">
              <a:rPr lang="en-US" smtClean="0"/>
              <a:t>11/28/2019</a:t>
            </a:fld>
            <a:endParaRPr lang="en-US"/>
          </a:p>
        </p:txBody>
      </p:sp>
      <p:sp>
        <p:nvSpPr>
          <p:cNvPr id="4" name="Footer Placeholder 3"/>
          <p:cNvSpPr>
            <a:spLocks noGrp="1"/>
          </p:cNvSpPr>
          <p:nvPr>
            <p:ph type="ftr" sz="quarter" idx="2"/>
          </p:nvPr>
        </p:nvSpPr>
        <p:spPr>
          <a:xfrm>
            <a:off x="0" y="9421813"/>
            <a:ext cx="2955925"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62388" y="9421813"/>
            <a:ext cx="2955925" cy="495300"/>
          </a:xfrm>
          <a:prstGeom prst="rect">
            <a:avLst/>
          </a:prstGeom>
        </p:spPr>
        <p:txBody>
          <a:bodyPr vert="horz" lIns="91440" tIns="45720" rIns="91440" bIns="45720" rtlCol="0" anchor="b"/>
          <a:lstStyle>
            <a:lvl1pPr algn="r">
              <a:defRPr sz="1200"/>
            </a:lvl1pPr>
          </a:lstStyle>
          <a:p>
            <a:fld id="{21765DDC-7D0A-483F-A15D-D3215106766E}" type="slidenum">
              <a:rPr lang="en-US" smtClean="0"/>
              <a:t>‹N°›</a:t>
            </a:fld>
            <a:endParaRPr lang="en-US"/>
          </a:p>
        </p:txBody>
      </p:sp>
    </p:spTree>
    <p:extLst>
      <p:ext uri="{BB962C8B-B14F-4D97-AF65-F5344CB8AC3E}">
        <p14:creationId xmlns:p14="http://schemas.microsoft.com/office/powerpoint/2010/main" val="122719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5658DE1A-E2A8-4A59-BDE1-A65241812CDB}" type="datetimeFigureOut">
              <a:rPr lang="en-US" smtClean="0"/>
              <a:t>11/28/2019</a:t>
            </a:fld>
            <a:endParaRPr lang="en-US"/>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0BE719D4-07B3-458F-8137-3ED293972AF5}" type="slidenum">
              <a:rPr lang="en-US" smtClean="0"/>
              <a:t>‹N°›</a:t>
            </a:fld>
            <a:endParaRPr lang="en-US"/>
          </a:p>
        </p:txBody>
      </p:sp>
    </p:spTree>
    <p:extLst>
      <p:ext uri="{BB962C8B-B14F-4D97-AF65-F5344CB8AC3E}">
        <p14:creationId xmlns:p14="http://schemas.microsoft.com/office/powerpoint/2010/main" val="5217209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79C52DB-07FC-4132-B3B6-BA6E6C0478C0}" type="slidenum">
              <a:rPr lang="fr-FR" smtClean="0"/>
              <a:t>1</a:t>
            </a:fld>
            <a:endParaRPr lang="fr-FR"/>
          </a:p>
        </p:txBody>
      </p:sp>
    </p:spTree>
    <p:extLst>
      <p:ext uri="{BB962C8B-B14F-4D97-AF65-F5344CB8AC3E}">
        <p14:creationId xmlns:p14="http://schemas.microsoft.com/office/powerpoint/2010/main" val="243311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10</a:t>
            </a:fld>
            <a:endParaRPr lang="fr-FR"/>
          </a:p>
        </p:txBody>
      </p:sp>
    </p:spTree>
    <p:extLst>
      <p:ext uri="{BB962C8B-B14F-4D97-AF65-F5344CB8AC3E}">
        <p14:creationId xmlns:p14="http://schemas.microsoft.com/office/powerpoint/2010/main" val="262074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11</a:t>
            </a:fld>
            <a:endParaRPr lang="fr-FR"/>
          </a:p>
        </p:txBody>
      </p:sp>
    </p:spTree>
    <p:extLst>
      <p:ext uri="{BB962C8B-B14F-4D97-AF65-F5344CB8AC3E}">
        <p14:creationId xmlns:p14="http://schemas.microsoft.com/office/powerpoint/2010/main" val="357238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12</a:t>
            </a:fld>
            <a:endParaRPr lang="fr-FR"/>
          </a:p>
        </p:txBody>
      </p:sp>
    </p:spTree>
    <p:extLst>
      <p:ext uri="{BB962C8B-B14F-4D97-AF65-F5344CB8AC3E}">
        <p14:creationId xmlns:p14="http://schemas.microsoft.com/office/powerpoint/2010/main" val="566185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13</a:t>
            </a:fld>
            <a:endParaRPr lang="fr-FR"/>
          </a:p>
        </p:txBody>
      </p:sp>
    </p:spTree>
    <p:extLst>
      <p:ext uri="{BB962C8B-B14F-4D97-AF65-F5344CB8AC3E}">
        <p14:creationId xmlns:p14="http://schemas.microsoft.com/office/powerpoint/2010/main" val="308626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2</a:t>
            </a:fld>
            <a:endParaRPr lang="fr-FR"/>
          </a:p>
        </p:txBody>
      </p:sp>
    </p:spTree>
    <p:extLst>
      <p:ext uri="{BB962C8B-B14F-4D97-AF65-F5344CB8AC3E}">
        <p14:creationId xmlns:p14="http://schemas.microsoft.com/office/powerpoint/2010/main" val="342711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3</a:t>
            </a:fld>
            <a:endParaRPr lang="fr-FR"/>
          </a:p>
        </p:txBody>
      </p:sp>
    </p:spTree>
    <p:extLst>
      <p:ext uri="{BB962C8B-B14F-4D97-AF65-F5344CB8AC3E}">
        <p14:creationId xmlns:p14="http://schemas.microsoft.com/office/powerpoint/2010/main" val="225217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4</a:t>
            </a:fld>
            <a:endParaRPr lang="fr-FR"/>
          </a:p>
        </p:txBody>
      </p:sp>
    </p:spTree>
    <p:extLst>
      <p:ext uri="{BB962C8B-B14F-4D97-AF65-F5344CB8AC3E}">
        <p14:creationId xmlns:p14="http://schemas.microsoft.com/office/powerpoint/2010/main" val="2333952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5</a:t>
            </a:fld>
            <a:endParaRPr lang="fr-FR"/>
          </a:p>
        </p:txBody>
      </p:sp>
    </p:spTree>
    <p:extLst>
      <p:ext uri="{BB962C8B-B14F-4D97-AF65-F5344CB8AC3E}">
        <p14:creationId xmlns:p14="http://schemas.microsoft.com/office/powerpoint/2010/main" val="294324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6</a:t>
            </a:fld>
            <a:endParaRPr lang="fr-FR"/>
          </a:p>
        </p:txBody>
      </p:sp>
    </p:spTree>
    <p:extLst>
      <p:ext uri="{BB962C8B-B14F-4D97-AF65-F5344CB8AC3E}">
        <p14:creationId xmlns:p14="http://schemas.microsoft.com/office/powerpoint/2010/main" val="234182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7</a:t>
            </a:fld>
            <a:endParaRPr lang="fr-FR"/>
          </a:p>
        </p:txBody>
      </p:sp>
    </p:spTree>
    <p:extLst>
      <p:ext uri="{BB962C8B-B14F-4D97-AF65-F5344CB8AC3E}">
        <p14:creationId xmlns:p14="http://schemas.microsoft.com/office/powerpoint/2010/main" val="204479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8</a:t>
            </a:fld>
            <a:endParaRPr lang="fr-FR"/>
          </a:p>
        </p:txBody>
      </p:sp>
    </p:spTree>
    <p:extLst>
      <p:ext uri="{BB962C8B-B14F-4D97-AF65-F5344CB8AC3E}">
        <p14:creationId xmlns:p14="http://schemas.microsoft.com/office/powerpoint/2010/main" val="277922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E705EBF-98D2-43A4-B5A7-1DEBC436553A}" type="slidenum">
              <a:rPr lang="fr-FR" smtClean="0"/>
              <a:t>9</a:t>
            </a:fld>
            <a:endParaRPr lang="fr-FR"/>
          </a:p>
        </p:txBody>
      </p:sp>
    </p:spTree>
    <p:extLst>
      <p:ext uri="{BB962C8B-B14F-4D97-AF65-F5344CB8AC3E}">
        <p14:creationId xmlns:p14="http://schemas.microsoft.com/office/powerpoint/2010/main" val="9204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1647F1-3375-45E6-96AD-EDF988178DFD}"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2986260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EB37E-406C-4190-9765-02D5E3A2B099}"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102971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E3B8E-DA78-43F9-8F45-2256A6DA7941}"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210897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AA53ED-F088-432D-9C3B-20F15A53F48A}"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236938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56C26-9CF2-44A6-B40F-091EFE47E06D}" type="datetime1">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62234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FF79C-0211-4F6F-A302-117B95F8DB0A}" type="datetime1">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427451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612501-D994-4B0D-AA19-50B05FA7A51B}" type="datetime1">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72890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3F9EE-639B-4F3A-94D4-3871C6985A05}" type="datetime1">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350140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349BD-2C28-4DE3-9EF1-12571BFEF1C4}" type="datetime1">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414808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1FF45-9188-46BF-8D8F-8A538267316E}" type="datetime1">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11206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CBF63-9591-413A-BC8D-64085CE0AD01}" type="datetime1">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B7698-8919-4C7E-B175-D9F71F4163EB}" type="slidenum">
              <a:rPr lang="en-US" smtClean="0"/>
              <a:t>‹N°›</a:t>
            </a:fld>
            <a:endParaRPr lang="en-US"/>
          </a:p>
        </p:txBody>
      </p:sp>
    </p:spTree>
    <p:extLst>
      <p:ext uri="{BB962C8B-B14F-4D97-AF65-F5344CB8AC3E}">
        <p14:creationId xmlns:p14="http://schemas.microsoft.com/office/powerpoint/2010/main" val="345776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9C6BE-CD5F-405F-B6FF-C68069D57247}" type="datetime1">
              <a:rPr lang="en-US" smtClean="0"/>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B7698-8919-4C7E-B175-D9F71F4163EB}" type="slidenum">
              <a:rPr lang="en-US" smtClean="0"/>
              <a:t>‹N°›</a:t>
            </a:fld>
            <a:endParaRPr lang="en-US"/>
          </a:p>
        </p:txBody>
      </p:sp>
    </p:spTree>
    <p:extLst>
      <p:ext uri="{BB962C8B-B14F-4D97-AF65-F5344CB8AC3E}">
        <p14:creationId xmlns:p14="http://schemas.microsoft.com/office/powerpoint/2010/main" val="2103809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FB177AB-D5AF-49B7-82B1-8B9C89D1A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50927" cy="5135177"/>
          </a:xfrm>
          <a:prstGeom prst="rect">
            <a:avLst/>
          </a:prstGeom>
        </p:spPr>
      </p:pic>
      <p:sp>
        <p:nvSpPr>
          <p:cNvPr id="13" name="ZoneTexte 12">
            <a:extLst>
              <a:ext uri="{FF2B5EF4-FFF2-40B4-BE49-F238E27FC236}">
                <a16:creationId xmlns:a16="http://schemas.microsoft.com/office/drawing/2014/main" id="{7832215B-1F8A-4915-A5AB-F36AFCD3F263}"/>
              </a:ext>
            </a:extLst>
          </p:cNvPr>
          <p:cNvSpPr txBox="1"/>
          <p:nvPr/>
        </p:nvSpPr>
        <p:spPr>
          <a:xfrm>
            <a:off x="3995936" y="1973526"/>
            <a:ext cx="2376264" cy="2793072"/>
          </a:xfrm>
          <a:prstGeom prst="rect">
            <a:avLst/>
          </a:prstGeom>
          <a:noFill/>
        </p:spPr>
        <p:txBody>
          <a:bodyPr wrap="square" rtlCol="0">
            <a:spAutoFit/>
          </a:bodyPr>
          <a:lstStyle/>
          <a:p>
            <a:pPr algn="ctr"/>
            <a:r>
              <a:rPr lang="fr-FR" sz="1600" b="1" dirty="0">
                <a:solidFill>
                  <a:schemeClr val="bg1"/>
                </a:solidFill>
                <a:latin typeface="Roboto" pitchFamily="2" charset="0"/>
                <a:ea typeface="Roboto" pitchFamily="2" charset="0"/>
              </a:rPr>
              <a:t>Education contre la corruption : création conjointe d’un cours de sensibilisation</a:t>
            </a:r>
          </a:p>
          <a:p>
            <a:pPr algn="ctr"/>
            <a:r>
              <a:rPr lang="fr-FR" sz="1600" b="1" dirty="0">
                <a:solidFill>
                  <a:schemeClr val="bg1"/>
                </a:solidFill>
                <a:latin typeface="Roboto" pitchFamily="2" charset="0"/>
                <a:ea typeface="Roboto" pitchFamily="2" charset="0"/>
              </a:rPr>
              <a:t>GRECO/FEDE</a:t>
            </a:r>
            <a:r>
              <a:rPr lang="fr-FR" sz="1950" b="1" dirty="0">
                <a:solidFill>
                  <a:schemeClr val="bg1"/>
                </a:solidFill>
                <a:latin typeface="Roboto" pitchFamily="2" charset="0"/>
                <a:ea typeface="Roboto" pitchFamily="2" charset="0"/>
              </a:rPr>
              <a:t> </a:t>
            </a:r>
            <a:endParaRPr lang="fr-FR" sz="1500" dirty="0">
              <a:solidFill>
                <a:schemeClr val="bg1"/>
              </a:solidFill>
              <a:latin typeface="Roboto" pitchFamily="2" charset="0"/>
              <a:ea typeface="Roboto" pitchFamily="2" charset="0"/>
            </a:endParaRPr>
          </a:p>
          <a:p>
            <a:pPr algn="ctr"/>
            <a:r>
              <a:rPr lang="fr-FR" sz="1200" dirty="0">
                <a:solidFill>
                  <a:schemeClr val="bg1"/>
                </a:solidFill>
                <a:latin typeface="Roboto" pitchFamily="2" charset="0"/>
                <a:ea typeface="Roboto" pitchFamily="2" charset="0"/>
              </a:rPr>
              <a:t>------</a:t>
            </a:r>
          </a:p>
          <a:p>
            <a:pPr algn="ctr"/>
            <a:r>
              <a:rPr lang="en-US" sz="1600" b="1" dirty="0">
                <a:solidFill>
                  <a:schemeClr val="bg1"/>
                </a:solidFill>
                <a:latin typeface="Roboto" pitchFamily="2" charset="0"/>
                <a:ea typeface="Roboto" pitchFamily="2" charset="0"/>
              </a:rPr>
              <a:t>Education against corruption: joint creation of an awareness course GRECO/FEDE</a:t>
            </a:r>
            <a:endParaRPr lang="fr-FR" sz="1600" b="1" dirty="0">
              <a:solidFill>
                <a:schemeClr val="bg1"/>
              </a:solidFill>
              <a:latin typeface="Roboto" pitchFamily="2" charset="0"/>
              <a:ea typeface="Roboto" pitchFamily="2" charset="0"/>
            </a:endParaRPr>
          </a:p>
        </p:txBody>
      </p:sp>
      <p:sp>
        <p:nvSpPr>
          <p:cNvPr id="7" name="ZoneTexte 6">
            <a:extLst>
              <a:ext uri="{FF2B5EF4-FFF2-40B4-BE49-F238E27FC236}">
                <a16:creationId xmlns:a16="http://schemas.microsoft.com/office/drawing/2014/main" id="{3CB9C371-8D74-4DF5-BE20-732580F95881}"/>
              </a:ext>
            </a:extLst>
          </p:cNvPr>
          <p:cNvSpPr txBox="1"/>
          <p:nvPr/>
        </p:nvSpPr>
        <p:spPr>
          <a:xfrm>
            <a:off x="368406" y="641372"/>
            <a:ext cx="5238836" cy="584775"/>
          </a:xfrm>
          <a:prstGeom prst="rect">
            <a:avLst/>
          </a:prstGeom>
          <a:noFill/>
          <a:ln>
            <a:noFill/>
          </a:ln>
        </p:spPr>
        <p:txBody>
          <a:bodyPr wrap="square" rtlCol="0">
            <a:spAutoFit/>
          </a:bodyPr>
          <a:lstStyle>
            <a:defPPr>
              <a:defRPr lang="fr-FR"/>
            </a:defPPr>
            <a:lvl1pPr>
              <a:defRPr sz="1200">
                <a:solidFill>
                  <a:srgbClr val="A11462"/>
                </a:solidFill>
                <a:latin typeface="Roboto" pitchFamily="2" charset="0"/>
                <a:ea typeface="Roboto" pitchFamily="2" charset="0"/>
              </a:defRPr>
            </a:lvl1pPr>
          </a:lstStyle>
          <a:p>
            <a:r>
              <a:rPr lang="en-US" sz="1600" b="1" dirty="0"/>
              <a:t>PARTAGER LES SAVOIRS, CONSTRUIRE L’AVENIR </a:t>
            </a:r>
          </a:p>
          <a:p>
            <a:r>
              <a:rPr lang="en-US" sz="1600" b="1" dirty="0">
                <a:solidFill>
                  <a:srgbClr val="0C3DAA"/>
                </a:solidFill>
              </a:rPr>
              <a:t>SHARING EDUCATION, SHAPING THE FUTURE </a:t>
            </a:r>
            <a:endParaRPr lang="fr-FR" sz="1600" b="1" dirty="0">
              <a:solidFill>
                <a:srgbClr val="0C3DAA"/>
              </a:solidFill>
            </a:endParaRPr>
          </a:p>
        </p:txBody>
      </p:sp>
      <p:sp>
        <p:nvSpPr>
          <p:cNvPr id="8" name="ZoneTexte 7">
            <a:extLst>
              <a:ext uri="{FF2B5EF4-FFF2-40B4-BE49-F238E27FC236}">
                <a16:creationId xmlns:a16="http://schemas.microsoft.com/office/drawing/2014/main" id="{B9E8CEC3-3DF0-4CE9-8834-2F43C1F9903D}"/>
              </a:ext>
            </a:extLst>
          </p:cNvPr>
          <p:cNvSpPr txBox="1"/>
          <p:nvPr/>
        </p:nvSpPr>
        <p:spPr>
          <a:xfrm>
            <a:off x="4932040" y="646008"/>
            <a:ext cx="4032447" cy="784830"/>
          </a:xfrm>
          <a:prstGeom prst="rect">
            <a:avLst/>
          </a:prstGeom>
          <a:noFill/>
          <a:ln>
            <a:noFill/>
          </a:ln>
        </p:spPr>
        <p:txBody>
          <a:bodyPr wrap="square" rtlCol="0">
            <a:spAutoFit/>
          </a:bodyPr>
          <a:lstStyle/>
          <a:p>
            <a:pPr algn="r"/>
            <a:r>
              <a:rPr lang="en-US" sz="1500" b="1" dirty="0">
                <a:solidFill>
                  <a:srgbClr val="A11462"/>
                </a:solidFill>
                <a:latin typeface="Roboto" pitchFamily="2" charset="0"/>
                <a:ea typeface="Roboto" pitchFamily="2" charset="0"/>
              </a:rPr>
              <a:t>ETINED </a:t>
            </a:r>
          </a:p>
          <a:p>
            <a:pPr algn="r"/>
            <a:r>
              <a:rPr lang="en-US" sz="1500" dirty="0">
                <a:solidFill>
                  <a:srgbClr val="A11462"/>
                </a:solidFill>
                <a:latin typeface="Roboto" pitchFamily="2" charset="0"/>
                <a:ea typeface="Roboto" pitchFamily="2" charset="0"/>
              </a:rPr>
              <a:t>29 novembre 2019</a:t>
            </a:r>
          </a:p>
          <a:p>
            <a:pPr algn="r"/>
            <a:r>
              <a:rPr lang="en-US" sz="1500" dirty="0">
                <a:solidFill>
                  <a:srgbClr val="A11462"/>
                </a:solidFill>
                <a:latin typeface="Roboto" pitchFamily="2" charset="0"/>
                <a:ea typeface="Roboto" pitchFamily="2" charset="0"/>
              </a:rPr>
              <a:t>Prague</a:t>
            </a:r>
            <a:endParaRPr lang="fr-FR" sz="1500" dirty="0">
              <a:solidFill>
                <a:srgbClr val="A11462"/>
              </a:solidFill>
              <a:latin typeface="Roboto" pitchFamily="2" charset="0"/>
              <a:ea typeface="Roboto" pitchFamily="2" charset="0"/>
            </a:endParaRPr>
          </a:p>
        </p:txBody>
      </p:sp>
      <p:sp>
        <p:nvSpPr>
          <p:cNvPr id="9" name="ZoneTexte 8">
            <a:extLst>
              <a:ext uri="{FF2B5EF4-FFF2-40B4-BE49-F238E27FC236}">
                <a16:creationId xmlns:a16="http://schemas.microsoft.com/office/drawing/2014/main" id="{0A809E3C-06BF-4DF4-B180-944187ECA7DC}"/>
              </a:ext>
            </a:extLst>
          </p:cNvPr>
          <p:cNvSpPr txBox="1"/>
          <p:nvPr/>
        </p:nvSpPr>
        <p:spPr>
          <a:xfrm>
            <a:off x="1565353" y="5089693"/>
            <a:ext cx="6013292" cy="738664"/>
          </a:xfrm>
          <a:prstGeom prst="rect">
            <a:avLst/>
          </a:prstGeom>
          <a:noFill/>
          <a:ln>
            <a:noFill/>
          </a:ln>
        </p:spPr>
        <p:txBody>
          <a:bodyPr wrap="square" rtlCol="0">
            <a:spAutoFit/>
          </a:bodyPr>
          <a:lstStyle/>
          <a:p>
            <a:r>
              <a:rPr lang="en-US" sz="1400" b="1" dirty="0">
                <a:solidFill>
                  <a:srgbClr val="A11462"/>
                </a:solidFill>
                <a:latin typeface="Roboto" pitchFamily="2" charset="0"/>
                <a:ea typeface="Roboto" pitchFamily="2" charset="0"/>
              </a:rPr>
              <a:t>Claude Vivier Le Got</a:t>
            </a:r>
          </a:p>
          <a:p>
            <a:r>
              <a:rPr lang="en-US" sz="1400" dirty="0">
                <a:solidFill>
                  <a:srgbClr val="A11462"/>
                </a:solidFill>
                <a:latin typeface="Roboto" pitchFamily="2" charset="0"/>
                <a:ea typeface="Roboto" pitchFamily="2" charset="0"/>
              </a:rPr>
              <a:t>Présidente de la FEDE </a:t>
            </a:r>
            <a:r>
              <a:rPr lang="en-US" sz="1400" dirty="0">
                <a:solidFill>
                  <a:schemeClr val="bg1"/>
                </a:solidFill>
                <a:latin typeface="Roboto" pitchFamily="2" charset="0"/>
                <a:ea typeface="Roboto" pitchFamily="2" charset="0"/>
              </a:rPr>
              <a:t>-                    </a:t>
            </a:r>
            <a:r>
              <a:rPr lang="en-US" sz="1400" dirty="0">
                <a:solidFill>
                  <a:srgbClr val="A11462"/>
                </a:solidFill>
                <a:latin typeface="Roboto" pitchFamily="2" charset="0"/>
                <a:ea typeface="Roboto" pitchFamily="2" charset="0"/>
              </a:rPr>
              <a:t> </a:t>
            </a:r>
            <a:r>
              <a:rPr lang="en-US" sz="1400">
                <a:solidFill>
                  <a:srgbClr val="0C3DAA"/>
                </a:solidFill>
                <a:latin typeface="Roboto" pitchFamily="2" charset="0"/>
                <a:ea typeface="Roboto" pitchFamily="2" charset="0"/>
              </a:rPr>
              <a:t>FEDE Chairwoman </a:t>
            </a:r>
            <a:endParaRPr lang="en-US" sz="1400" dirty="0">
              <a:solidFill>
                <a:srgbClr val="0C3DAA"/>
              </a:solidFill>
              <a:latin typeface="Roboto" pitchFamily="2" charset="0"/>
              <a:ea typeface="Roboto" pitchFamily="2" charset="0"/>
            </a:endParaRPr>
          </a:p>
          <a:p>
            <a:r>
              <a:rPr lang="en-US" sz="1400" dirty="0">
                <a:solidFill>
                  <a:srgbClr val="A11462"/>
                </a:solidFill>
                <a:latin typeface="Roboto" pitchFamily="2" charset="0"/>
                <a:ea typeface="Roboto" pitchFamily="2" charset="0"/>
              </a:rPr>
              <a:t>Fédération Européenne des Ecoles </a:t>
            </a:r>
            <a:r>
              <a:rPr lang="en-US" sz="1400" dirty="0">
                <a:solidFill>
                  <a:schemeClr val="bg1"/>
                </a:solidFill>
                <a:latin typeface="Roboto" pitchFamily="2" charset="0"/>
                <a:ea typeface="Roboto" pitchFamily="2" charset="0"/>
              </a:rPr>
              <a:t>-</a:t>
            </a:r>
            <a:r>
              <a:rPr lang="en-US" sz="1400" dirty="0">
                <a:solidFill>
                  <a:srgbClr val="A11462"/>
                </a:solidFill>
                <a:latin typeface="Roboto" pitchFamily="2" charset="0"/>
                <a:ea typeface="Roboto" pitchFamily="2" charset="0"/>
              </a:rPr>
              <a:t> </a:t>
            </a:r>
            <a:r>
              <a:rPr lang="en-US" sz="1400" b="1" dirty="0">
                <a:solidFill>
                  <a:srgbClr val="0C3DAA"/>
                </a:solidFill>
                <a:latin typeface="Roboto" pitchFamily="2" charset="0"/>
                <a:ea typeface="Roboto" pitchFamily="2" charset="0"/>
              </a:rPr>
              <a:t>F</a:t>
            </a:r>
            <a:r>
              <a:rPr lang="en-US" sz="1400" dirty="0">
                <a:solidFill>
                  <a:srgbClr val="0C3DAA"/>
                </a:solidFill>
                <a:latin typeface="Roboto" pitchFamily="2" charset="0"/>
                <a:ea typeface="Roboto" pitchFamily="2" charset="0"/>
              </a:rPr>
              <a:t>ederation for </a:t>
            </a:r>
            <a:r>
              <a:rPr lang="en-US" sz="1400" b="1" dirty="0">
                <a:solidFill>
                  <a:srgbClr val="0C3DAA"/>
                </a:solidFill>
                <a:latin typeface="Roboto" pitchFamily="2" charset="0"/>
                <a:ea typeface="Roboto" pitchFamily="2" charset="0"/>
              </a:rPr>
              <a:t>ED</a:t>
            </a:r>
            <a:r>
              <a:rPr lang="en-US" sz="1400" dirty="0">
                <a:solidFill>
                  <a:srgbClr val="0C3DAA"/>
                </a:solidFill>
                <a:latin typeface="Roboto" pitchFamily="2" charset="0"/>
                <a:ea typeface="Roboto" pitchFamily="2" charset="0"/>
              </a:rPr>
              <a:t>ucation in </a:t>
            </a:r>
            <a:r>
              <a:rPr lang="en-US" sz="1400" b="1" dirty="0">
                <a:solidFill>
                  <a:srgbClr val="0C3DAA"/>
                </a:solidFill>
                <a:latin typeface="Roboto" pitchFamily="2" charset="0"/>
                <a:ea typeface="Roboto" pitchFamily="2" charset="0"/>
              </a:rPr>
              <a:t>E</a:t>
            </a:r>
            <a:r>
              <a:rPr lang="en-US" sz="1400" dirty="0">
                <a:solidFill>
                  <a:srgbClr val="0C3DAA"/>
                </a:solidFill>
                <a:latin typeface="Roboto" pitchFamily="2" charset="0"/>
                <a:ea typeface="Roboto" pitchFamily="2" charset="0"/>
              </a:rPr>
              <a:t>urope</a:t>
            </a:r>
          </a:p>
        </p:txBody>
      </p:sp>
      <p:pic>
        <p:nvPicPr>
          <p:cNvPr id="6" name="Image 5" descr="Une image contenant texte, écran, moniteur, horloge&#10;&#10;Description générée automatiquement">
            <a:extLst>
              <a:ext uri="{FF2B5EF4-FFF2-40B4-BE49-F238E27FC236}">
                <a16:creationId xmlns:a16="http://schemas.microsoft.com/office/drawing/2014/main" id="{8032A9A0-6D1F-431D-9071-35F982CC1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4" y="5008735"/>
            <a:ext cx="1296144" cy="972108"/>
          </a:xfrm>
          <a:prstGeom prst="rect">
            <a:avLst/>
          </a:prstGeom>
        </p:spPr>
      </p:pic>
      <p:pic>
        <p:nvPicPr>
          <p:cNvPr id="11" name="Image 10">
            <a:extLst>
              <a:ext uri="{FF2B5EF4-FFF2-40B4-BE49-F238E27FC236}">
                <a16:creationId xmlns:a16="http://schemas.microsoft.com/office/drawing/2014/main" id="{F5CB328E-2D33-4EF8-A8EA-DD4418C4AA62}"/>
              </a:ext>
            </a:extLst>
          </p:cNvPr>
          <p:cNvPicPr>
            <a:picLocks noChangeAspect="1"/>
          </p:cNvPicPr>
          <p:nvPr/>
        </p:nvPicPr>
        <p:blipFill>
          <a:blip r:embed="rId5">
            <a:alphaModFix amt="33000"/>
          </a:blip>
          <a:stretch>
            <a:fillRect/>
          </a:stretch>
        </p:blipFill>
        <p:spPr>
          <a:xfrm>
            <a:off x="2904059" y="6064685"/>
            <a:ext cx="3180110" cy="613374"/>
          </a:xfrm>
          <a:prstGeom prst="rect">
            <a:avLst/>
          </a:prstGeom>
        </p:spPr>
      </p:pic>
      <p:sp>
        <p:nvSpPr>
          <p:cNvPr id="5" name="Espace réservé du numéro de diapositive 4">
            <a:extLst>
              <a:ext uri="{FF2B5EF4-FFF2-40B4-BE49-F238E27FC236}">
                <a16:creationId xmlns:a16="http://schemas.microsoft.com/office/drawing/2014/main" id="{735F9E0E-46C1-44C6-BADC-E69F1C0713E7}"/>
              </a:ext>
            </a:extLst>
          </p:cNvPr>
          <p:cNvSpPr>
            <a:spLocks noGrp="1"/>
          </p:cNvSpPr>
          <p:nvPr>
            <p:ph type="sldNum" sz="quarter" idx="12"/>
          </p:nvPr>
        </p:nvSpPr>
        <p:spPr/>
        <p:txBody>
          <a:bodyPr/>
          <a:lstStyle/>
          <a:p>
            <a:fld id="{54BB7698-8919-4C7E-B175-D9F71F4163EB}" type="slidenum">
              <a:rPr lang="en-US" smtClean="0"/>
              <a:t>1</a:t>
            </a:fld>
            <a:endParaRPr lang="en-US"/>
          </a:p>
        </p:txBody>
      </p:sp>
    </p:spTree>
    <p:extLst>
      <p:ext uri="{BB962C8B-B14F-4D97-AF65-F5344CB8AC3E}">
        <p14:creationId xmlns:p14="http://schemas.microsoft.com/office/powerpoint/2010/main" val="377721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429429-899F-43D2-82D6-558312E64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069" y="1379360"/>
            <a:ext cx="2803750" cy="4216166"/>
          </a:xfrm>
          <a:prstGeom prst="rect">
            <a:avLst/>
          </a:prstGeom>
        </p:spPr>
      </p:pic>
      <p:sp>
        <p:nvSpPr>
          <p:cNvPr id="14" name="ZoneTexte 13">
            <a:extLst>
              <a:ext uri="{FF2B5EF4-FFF2-40B4-BE49-F238E27FC236}">
                <a16:creationId xmlns:a16="http://schemas.microsoft.com/office/drawing/2014/main" id="{16C8CA04-00E5-4BCB-8A56-8A1177D42C2E}"/>
              </a:ext>
            </a:extLst>
          </p:cNvPr>
          <p:cNvSpPr txBox="1"/>
          <p:nvPr/>
        </p:nvSpPr>
        <p:spPr>
          <a:xfrm>
            <a:off x="1459512" y="146803"/>
            <a:ext cx="5988234"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Les têtes de chapitres principaux du cours  </a:t>
            </a:r>
          </a:p>
          <a:p>
            <a:r>
              <a:rPr lang="en-US" sz="2400" dirty="0">
                <a:solidFill>
                  <a:srgbClr val="0C3DAA"/>
                </a:solidFill>
                <a:latin typeface="Roboto" pitchFamily="2" charset="0"/>
                <a:ea typeface="Roboto" pitchFamily="2" charset="0"/>
              </a:rPr>
              <a:t>The main chapter headings of the course</a:t>
            </a:r>
            <a:r>
              <a:rPr lang="en-US" sz="2400" dirty="0">
                <a:solidFill>
                  <a:srgbClr val="A11462"/>
                </a:solidFill>
                <a:latin typeface="Roboto" pitchFamily="2" charset="0"/>
                <a:ea typeface="Roboto" pitchFamily="2" charset="0"/>
              </a:rPr>
              <a:t> </a:t>
            </a:r>
            <a:endParaRPr lang="fr-FR" sz="2400" dirty="0">
              <a:solidFill>
                <a:srgbClr val="A11462"/>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467544" y="1378987"/>
            <a:ext cx="5400600" cy="4216539"/>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sz="1400" dirty="0">
                <a:solidFill>
                  <a:srgbClr val="A11462"/>
                </a:solidFill>
                <a:latin typeface="Roboto" pitchFamily="2" charset="0"/>
              </a:rPr>
              <a:t>Introduction </a:t>
            </a:r>
          </a:p>
          <a:p>
            <a:pPr marL="214313" indent="-214313" algn="just">
              <a:buClr>
                <a:srgbClr val="A11462"/>
              </a:buClr>
              <a:buFont typeface="Wingdings" panose="05000000000000000000" pitchFamily="2" charset="2"/>
              <a:buChar char="Ø"/>
            </a:pPr>
            <a:r>
              <a:rPr lang="fr-FR" sz="1400" dirty="0">
                <a:solidFill>
                  <a:srgbClr val="A11462"/>
                </a:solidFill>
                <a:latin typeface="Roboto" pitchFamily="2" charset="0"/>
              </a:rPr>
              <a:t>Définir la corruption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Formes de corruption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Mesurer et surveiller la corruption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Les causes de la corruption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Autres variables explicatives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Réponses à la corruption </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Normes internationales en matière de lutte contre la corruption</a:t>
            </a:r>
          </a:p>
          <a:p>
            <a:pPr marL="214313" lvl="0" indent="-214313" algn="just">
              <a:buClr>
                <a:srgbClr val="A11462"/>
              </a:buClr>
              <a:buFont typeface="Wingdings" panose="05000000000000000000" pitchFamily="2" charset="2"/>
              <a:buChar char="Ø"/>
            </a:pPr>
            <a:r>
              <a:rPr lang="fr-FR" sz="1400" dirty="0">
                <a:solidFill>
                  <a:srgbClr val="A11462"/>
                </a:solidFill>
                <a:latin typeface="Roboto" pitchFamily="2" charset="0"/>
              </a:rPr>
              <a:t>Références bibliographiques  </a:t>
            </a:r>
          </a:p>
          <a:p>
            <a:pPr lvl="0" algn="just">
              <a:buClr>
                <a:srgbClr val="A11462"/>
              </a:buClr>
            </a:pPr>
            <a:endParaRPr lang="fr-FR" sz="1600" dirty="0">
              <a:solidFill>
                <a:srgbClr val="A11462"/>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Introduction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Defining corruption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Forms of corruption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Measuring and monitoring corruption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Causes of corruption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Other explanatory variables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Responses to corruption </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International standards on fighting corruption</a:t>
            </a:r>
          </a:p>
          <a:p>
            <a:pPr marL="285750" lvl="0" indent="-285750" algn="just">
              <a:buClr>
                <a:srgbClr val="0C3DAA"/>
              </a:buClr>
              <a:buFont typeface="Wingdings" panose="05000000000000000000" pitchFamily="2" charset="2"/>
              <a:buChar char="Ø"/>
            </a:pPr>
            <a:r>
              <a:rPr lang="en-US" sz="1400" dirty="0">
                <a:solidFill>
                  <a:srgbClr val="0C3DAA"/>
                </a:solidFill>
                <a:latin typeface="Roboto" pitchFamily="2" charset="0"/>
              </a:rPr>
              <a:t>Bibliographical references</a:t>
            </a:r>
            <a:endParaRPr lang="fr-FR" sz="1400" dirty="0">
              <a:solidFill>
                <a:srgbClr val="0C3DAA"/>
              </a:solidFill>
              <a:latin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259632" y="266981"/>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7D15D67E-4868-4834-8A2B-9BAEE26E0AB6}"/>
              </a:ext>
            </a:extLst>
          </p:cNvPr>
          <p:cNvSpPr>
            <a:spLocks noGrp="1"/>
          </p:cNvSpPr>
          <p:nvPr>
            <p:ph type="sldNum" sz="quarter" idx="12"/>
          </p:nvPr>
        </p:nvSpPr>
        <p:spPr/>
        <p:txBody>
          <a:bodyPr/>
          <a:lstStyle/>
          <a:p>
            <a:fld id="{54BB7698-8919-4C7E-B175-D9F71F4163EB}" type="slidenum">
              <a:rPr lang="en-US" smtClean="0"/>
              <a:t>10</a:t>
            </a:fld>
            <a:endParaRPr lang="en-US"/>
          </a:p>
        </p:txBody>
      </p:sp>
      <p:pic>
        <p:nvPicPr>
          <p:cNvPr id="9" name="Image 8">
            <a:extLst>
              <a:ext uri="{FF2B5EF4-FFF2-40B4-BE49-F238E27FC236}">
                <a16:creationId xmlns:a16="http://schemas.microsoft.com/office/drawing/2014/main" id="{7693BD54-7A40-417E-8C97-4FAAEAF9BF67}"/>
              </a:ext>
            </a:extLst>
          </p:cNvPr>
          <p:cNvPicPr>
            <a:picLocks noChangeAspect="1"/>
          </p:cNvPicPr>
          <p:nvPr/>
        </p:nvPicPr>
        <p:blipFill>
          <a:blip r:embed="rId4">
            <a:alphaModFix amt="64000"/>
          </a:blip>
          <a:stretch>
            <a:fillRect/>
          </a:stretch>
        </p:blipFill>
        <p:spPr>
          <a:xfrm>
            <a:off x="2051720" y="5996714"/>
            <a:ext cx="3419000" cy="659451"/>
          </a:xfrm>
          <a:prstGeom prst="rect">
            <a:avLst/>
          </a:prstGeom>
        </p:spPr>
      </p:pic>
      <p:pic>
        <p:nvPicPr>
          <p:cNvPr id="10" name="Image 9" descr="Une image contenant texte, écran, moniteur, horloge&#10;&#10;Description générée automatiquement">
            <a:extLst>
              <a:ext uri="{FF2B5EF4-FFF2-40B4-BE49-F238E27FC236}">
                <a16:creationId xmlns:a16="http://schemas.microsoft.com/office/drawing/2014/main" id="{FF700272-17EC-4B5E-8CCB-1276495CA601}"/>
              </a:ext>
            </a:extLst>
          </p:cNvPr>
          <p:cNvPicPr>
            <a:picLocks noChangeAspect="1"/>
          </p:cNvPicPr>
          <p:nvPr/>
        </p:nvPicPr>
        <p:blipFill>
          <a:blip r:embed="rId5">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55116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429429-899F-43D2-82D6-558312E64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674" y="1383296"/>
            <a:ext cx="2599326" cy="3908761"/>
          </a:xfrm>
          <a:prstGeom prst="rect">
            <a:avLst/>
          </a:prstGeom>
        </p:spPr>
      </p:pic>
      <p:sp>
        <p:nvSpPr>
          <p:cNvPr id="14" name="ZoneTexte 13">
            <a:extLst>
              <a:ext uri="{FF2B5EF4-FFF2-40B4-BE49-F238E27FC236}">
                <a16:creationId xmlns:a16="http://schemas.microsoft.com/office/drawing/2014/main" id="{16C8CA04-00E5-4BCB-8A56-8A1177D42C2E}"/>
              </a:ext>
            </a:extLst>
          </p:cNvPr>
          <p:cNvSpPr txBox="1"/>
          <p:nvPr/>
        </p:nvSpPr>
        <p:spPr>
          <a:xfrm>
            <a:off x="1109726" y="271813"/>
            <a:ext cx="6924548"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Les perspectives de diffusion entre 2019 et 2022</a:t>
            </a:r>
          </a:p>
          <a:p>
            <a:r>
              <a:rPr lang="en-US" sz="2400" dirty="0">
                <a:solidFill>
                  <a:srgbClr val="0C3DAA"/>
                </a:solidFill>
                <a:latin typeface="Roboto" pitchFamily="2" charset="0"/>
                <a:ea typeface="Roboto" pitchFamily="2" charset="0"/>
              </a:rPr>
              <a:t>Dissemination prospects between 2019 and 2022</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107504" y="1383295"/>
            <a:ext cx="6048671" cy="3908762"/>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ea typeface="Roboto" pitchFamily="2" charset="0"/>
              </a:rPr>
              <a:t>Un public étudiant visé de plus en plus large</a:t>
            </a:r>
          </a:p>
          <a:p>
            <a:pPr algn="just">
              <a:buClr>
                <a:srgbClr val="A11462"/>
              </a:buClr>
            </a:pPr>
            <a:endParaRPr lang="fr-FR" sz="1000" dirty="0">
              <a:solidFill>
                <a:srgbClr val="A11462"/>
              </a:solidFill>
              <a:latin typeface="Roboto" pitchFamily="2" charset="0"/>
              <a:ea typeface="Roboto" pitchFamily="2" charset="0"/>
            </a:endParaRPr>
          </a:p>
          <a:p>
            <a:pPr marL="285750" indent="-285750" algn="just">
              <a:buClr>
                <a:srgbClr val="A11462"/>
              </a:buClr>
              <a:buFont typeface="Arial" panose="020B0604020202020204" pitchFamily="34" charset="0"/>
              <a:buChar char="•"/>
            </a:pPr>
            <a:r>
              <a:rPr lang="fr-FR" sz="1600" dirty="0">
                <a:solidFill>
                  <a:srgbClr val="A11462"/>
                </a:solidFill>
                <a:latin typeface="Roboto" pitchFamily="2" charset="0"/>
                <a:ea typeface="Roboto" pitchFamily="2" charset="0"/>
              </a:rPr>
              <a:t>2019 - 2020 : </a:t>
            </a:r>
            <a:r>
              <a:rPr lang="fr-FR" sz="1600" dirty="0">
                <a:latin typeface="Roboto" pitchFamily="2" charset="0"/>
              </a:rPr>
              <a:t>aujourd’hui, 6 000 étudiants des écoles FEDE suivent déjà ce cours depuis la rentrée 2019 </a:t>
            </a:r>
            <a:endParaRPr lang="fr-FR" sz="1600" dirty="0">
              <a:solidFill>
                <a:srgbClr val="A11462"/>
              </a:solidFill>
              <a:latin typeface="Roboto" pitchFamily="2" charset="0"/>
              <a:ea typeface="Roboto" pitchFamily="2" charset="0"/>
            </a:endParaRPr>
          </a:p>
          <a:p>
            <a:pPr marL="285750" indent="-285750" algn="just">
              <a:buClr>
                <a:srgbClr val="A11462"/>
              </a:buClr>
              <a:buFont typeface="Arial" panose="020B0604020202020204" pitchFamily="34" charset="0"/>
              <a:buChar char="•"/>
            </a:pPr>
            <a:r>
              <a:rPr lang="fr-FR" sz="1600" dirty="0">
                <a:solidFill>
                  <a:srgbClr val="A11462"/>
                </a:solidFill>
                <a:latin typeface="Roboto" pitchFamily="2" charset="0"/>
                <a:ea typeface="Roboto" pitchFamily="2" charset="0"/>
              </a:rPr>
              <a:t>2020 - 2021 : </a:t>
            </a:r>
            <a:r>
              <a:rPr lang="fr-FR" sz="1600" dirty="0">
                <a:latin typeface="Roboto" pitchFamily="2" charset="0"/>
              </a:rPr>
              <a:t>environ 7 000 étudiants visés </a:t>
            </a:r>
          </a:p>
          <a:p>
            <a:pPr marL="285750" indent="-285750" algn="just">
              <a:buClr>
                <a:srgbClr val="A11462"/>
              </a:buClr>
              <a:buFont typeface="Arial" panose="020B0604020202020204" pitchFamily="34" charset="0"/>
              <a:buChar char="•"/>
            </a:pPr>
            <a:r>
              <a:rPr lang="fr-FR" sz="1600" dirty="0">
                <a:solidFill>
                  <a:srgbClr val="A11462"/>
                </a:solidFill>
                <a:latin typeface="Roboto" pitchFamily="2" charset="0"/>
                <a:ea typeface="Roboto" pitchFamily="2" charset="0"/>
              </a:rPr>
              <a:t>2021 - 2022 : </a:t>
            </a:r>
            <a:r>
              <a:rPr lang="fr-FR" sz="1600" dirty="0">
                <a:latin typeface="Roboto" pitchFamily="2" charset="0"/>
              </a:rPr>
              <a:t>8</a:t>
            </a:r>
            <a:r>
              <a:rPr lang="fr-FR" sz="1600" dirty="0">
                <a:latin typeface="Roboto" pitchFamily="2" charset="0"/>
                <a:ea typeface="Roboto" pitchFamily="2" charset="0"/>
              </a:rPr>
              <a:t> 000 à 12 000 étudiants visés en élargissant la diffusion du cours aux étudiants en Master </a:t>
            </a:r>
          </a:p>
          <a:p>
            <a:pPr algn="just">
              <a:buClr>
                <a:srgbClr val="A11462"/>
              </a:buClr>
            </a:pPr>
            <a:endParaRPr lang="fr-FR" sz="1600" dirty="0">
              <a:solidFill>
                <a:srgbClr val="A11462"/>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en-US" dirty="0">
                <a:solidFill>
                  <a:srgbClr val="0C3DAA"/>
                </a:solidFill>
                <a:latin typeface="Roboto" pitchFamily="2" charset="0"/>
                <a:ea typeface="Roboto" pitchFamily="2" charset="0"/>
              </a:rPr>
              <a:t>An increasingly large target student audience</a:t>
            </a:r>
            <a:endParaRPr lang="fr-FR" dirty="0">
              <a:solidFill>
                <a:srgbClr val="0C3DAA"/>
              </a:solidFill>
              <a:latin typeface="Roboto" pitchFamily="2" charset="0"/>
              <a:ea typeface="Roboto" pitchFamily="2" charset="0"/>
            </a:endParaRPr>
          </a:p>
          <a:p>
            <a:pPr lvl="0" algn="just">
              <a:buClr>
                <a:srgbClr val="A11462"/>
              </a:buClr>
            </a:pPr>
            <a:endParaRPr lang="fr-FR" sz="1000" dirty="0">
              <a:solidFill>
                <a:srgbClr val="A11462"/>
              </a:solidFill>
              <a:latin typeface="Roboto" pitchFamily="2" charset="0"/>
              <a:ea typeface="Roboto" pitchFamily="2" charset="0"/>
            </a:endParaRPr>
          </a:p>
          <a:p>
            <a:pPr marL="285750" lvl="0" indent="-285750" algn="just">
              <a:buClr>
                <a:srgbClr val="0C3DAA"/>
              </a:buClr>
              <a:buFont typeface="Arial" panose="020B0604020202020204" pitchFamily="34" charset="0"/>
              <a:buChar char="•"/>
            </a:pPr>
            <a:r>
              <a:rPr lang="fr-FR" sz="1600" dirty="0">
                <a:solidFill>
                  <a:srgbClr val="0C3DAA"/>
                </a:solidFill>
                <a:latin typeface="Roboto" pitchFamily="2" charset="0"/>
                <a:ea typeface="Roboto" pitchFamily="2" charset="0"/>
              </a:rPr>
              <a:t>2019 - 2020 : </a:t>
            </a:r>
            <a:r>
              <a:rPr lang="fr-FR" sz="1600" dirty="0">
                <a:solidFill>
                  <a:prstClr val="black"/>
                </a:solidFill>
                <a:latin typeface="Roboto" pitchFamily="2" charset="0"/>
                <a:ea typeface="Roboto" pitchFamily="2" charset="0"/>
              </a:rPr>
              <a:t>t</a:t>
            </a:r>
            <a:r>
              <a:rPr lang="en-US" sz="1600" dirty="0">
                <a:solidFill>
                  <a:prstClr val="black"/>
                </a:solidFill>
                <a:latin typeface="Roboto" pitchFamily="2" charset="0"/>
              </a:rPr>
              <a:t>oday, 6,000 students from FEDE schools are already taking this course since the start of the 2019 academic year </a:t>
            </a:r>
            <a:endParaRPr lang="fr-FR" sz="1600" dirty="0">
              <a:solidFill>
                <a:prstClr val="black"/>
              </a:solidFill>
              <a:latin typeface="Roboto" pitchFamily="2" charset="0"/>
            </a:endParaRPr>
          </a:p>
          <a:p>
            <a:pPr marL="285750" lvl="0" indent="-285750" algn="just">
              <a:buClr>
                <a:srgbClr val="0C3DAA"/>
              </a:buClr>
              <a:buFont typeface="Arial" panose="020B0604020202020204" pitchFamily="34" charset="0"/>
              <a:buChar char="•"/>
            </a:pPr>
            <a:r>
              <a:rPr lang="fr-FR" sz="1600" dirty="0">
                <a:solidFill>
                  <a:srgbClr val="0C3DAA"/>
                </a:solidFill>
                <a:latin typeface="Roboto" pitchFamily="2" charset="0"/>
                <a:ea typeface="Roboto" pitchFamily="2" charset="0"/>
              </a:rPr>
              <a:t>2020 - 2021 : </a:t>
            </a:r>
            <a:r>
              <a:rPr lang="fr-FR" sz="1600" dirty="0">
                <a:solidFill>
                  <a:prstClr val="black"/>
                </a:solidFill>
                <a:latin typeface="Roboto" pitchFamily="2" charset="0"/>
              </a:rPr>
              <a:t>approximately 7,000 students targeted </a:t>
            </a:r>
          </a:p>
          <a:p>
            <a:pPr marL="285750" lvl="0" indent="-285750" algn="just">
              <a:buClr>
                <a:srgbClr val="0C3DAA"/>
              </a:buClr>
              <a:buFont typeface="Arial" panose="020B0604020202020204" pitchFamily="34" charset="0"/>
              <a:buChar char="•"/>
            </a:pPr>
            <a:r>
              <a:rPr lang="fr-FR" sz="1600" dirty="0">
                <a:solidFill>
                  <a:srgbClr val="0C3DAA"/>
                </a:solidFill>
                <a:latin typeface="Roboto" pitchFamily="2" charset="0"/>
                <a:ea typeface="Roboto" pitchFamily="2" charset="0"/>
              </a:rPr>
              <a:t>2021 - 2022 : </a:t>
            </a:r>
            <a:r>
              <a:rPr lang="fr-FR" sz="1600" dirty="0">
                <a:latin typeface="Roboto" pitchFamily="2" charset="0"/>
                <a:ea typeface="Roboto" pitchFamily="2" charset="0"/>
              </a:rPr>
              <a:t>8</a:t>
            </a:r>
            <a:r>
              <a:rPr lang="en-US" sz="1600" dirty="0">
                <a:latin typeface="Roboto" pitchFamily="2" charset="0"/>
                <a:ea typeface="Roboto" pitchFamily="2" charset="0"/>
              </a:rPr>
              <a:t>,000 to 12,000 students targeted by extending the course to Master students </a:t>
            </a:r>
            <a:endParaRPr lang="fr-FR" sz="1600" dirty="0">
              <a:latin typeface="Roboto" pitchFamily="2" charset="0"/>
              <a:ea typeface="Roboto" pitchFamily="2" charset="0"/>
            </a:endParaRPr>
          </a:p>
        </p:txBody>
      </p:sp>
      <p:pic>
        <p:nvPicPr>
          <p:cNvPr id="19" name="Image 18">
            <a:extLst>
              <a:ext uri="{FF2B5EF4-FFF2-40B4-BE49-F238E27FC236}">
                <a16:creationId xmlns:a16="http://schemas.microsoft.com/office/drawing/2014/main" id="{DCF2DDAC-5E0B-43ED-B5F3-2871081A3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174" y="5008668"/>
            <a:ext cx="163982" cy="163982"/>
          </a:xfrm>
          <a:prstGeom prst="rect">
            <a:avLst/>
          </a:prstGeom>
        </p:spPr>
      </p:pic>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899592" y="391991"/>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04F67D16-143C-45C8-8D02-9D30743A3509}"/>
              </a:ext>
            </a:extLst>
          </p:cNvPr>
          <p:cNvSpPr>
            <a:spLocks noGrp="1"/>
          </p:cNvSpPr>
          <p:nvPr>
            <p:ph type="sldNum" sz="quarter" idx="12"/>
          </p:nvPr>
        </p:nvSpPr>
        <p:spPr/>
        <p:txBody>
          <a:bodyPr/>
          <a:lstStyle/>
          <a:p>
            <a:fld id="{54BB7698-8919-4C7E-B175-D9F71F4163EB}" type="slidenum">
              <a:rPr lang="en-US" smtClean="0"/>
              <a:t>11</a:t>
            </a:fld>
            <a:endParaRPr lang="en-US"/>
          </a:p>
        </p:txBody>
      </p:sp>
      <p:pic>
        <p:nvPicPr>
          <p:cNvPr id="12" name="Image 11">
            <a:extLst>
              <a:ext uri="{FF2B5EF4-FFF2-40B4-BE49-F238E27FC236}">
                <a16:creationId xmlns:a16="http://schemas.microsoft.com/office/drawing/2014/main" id="{F3DC4A56-8737-4551-AAF4-E2ED76D1693E}"/>
              </a:ext>
            </a:extLst>
          </p:cNvPr>
          <p:cNvPicPr>
            <a:picLocks noChangeAspect="1"/>
          </p:cNvPicPr>
          <p:nvPr/>
        </p:nvPicPr>
        <p:blipFill>
          <a:blip r:embed="rId5">
            <a:alphaModFix amt="64000"/>
          </a:blip>
          <a:stretch>
            <a:fillRect/>
          </a:stretch>
        </p:blipFill>
        <p:spPr>
          <a:xfrm>
            <a:off x="2051720" y="5996714"/>
            <a:ext cx="3419000" cy="659451"/>
          </a:xfrm>
          <a:prstGeom prst="rect">
            <a:avLst/>
          </a:prstGeom>
        </p:spPr>
      </p:pic>
      <p:pic>
        <p:nvPicPr>
          <p:cNvPr id="13" name="Image 12" descr="Une image contenant texte, écran, moniteur, horloge&#10;&#10;Description générée automatiquement">
            <a:extLst>
              <a:ext uri="{FF2B5EF4-FFF2-40B4-BE49-F238E27FC236}">
                <a16:creationId xmlns:a16="http://schemas.microsoft.com/office/drawing/2014/main" id="{978FDCB7-AAF0-480E-94DD-6DC9C2195848}"/>
              </a:ext>
            </a:extLst>
          </p:cNvPr>
          <p:cNvPicPr>
            <a:picLocks noChangeAspect="1"/>
          </p:cNvPicPr>
          <p:nvPr/>
        </p:nvPicPr>
        <p:blipFill>
          <a:blip r:embed="rId6">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396842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429429-899F-43D2-82D6-558312E64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70860"/>
            <a:ext cx="2549607" cy="3833996"/>
          </a:xfrm>
          <a:prstGeom prst="rect">
            <a:avLst/>
          </a:prstGeom>
        </p:spPr>
      </p:pic>
      <p:sp>
        <p:nvSpPr>
          <p:cNvPr id="14" name="ZoneTexte 13">
            <a:extLst>
              <a:ext uri="{FF2B5EF4-FFF2-40B4-BE49-F238E27FC236}">
                <a16:creationId xmlns:a16="http://schemas.microsoft.com/office/drawing/2014/main" id="{16C8CA04-00E5-4BCB-8A56-8A1177D42C2E}"/>
              </a:ext>
            </a:extLst>
          </p:cNvPr>
          <p:cNvSpPr txBox="1"/>
          <p:nvPr/>
        </p:nvSpPr>
        <p:spPr>
          <a:xfrm>
            <a:off x="1475656" y="168677"/>
            <a:ext cx="5904654"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La déclinaison du cours au niveau Master </a:t>
            </a:r>
          </a:p>
          <a:p>
            <a:r>
              <a:rPr lang="en-US" sz="2400" dirty="0">
                <a:solidFill>
                  <a:srgbClr val="0C3DAA"/>
                </a:solidFill>
                <a:latin typeface="Roboto" pitchFamily="2" charset="0"/>
                <a:ea typeface="Roboto" pitchFamily="2" charset="0"/>
              </a:rPr>
              <a:t>The variation of the course at Master level </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59414" y="1470860"/>
            <a:ext cx="6239768" cy="3731791"/>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sz="1600" dirty="0">
                <a:solidFill>
                  <a:srgbClr val="A11462"/>
                </a:solidFill>
                <a:latin typeface="Roboto" pitchFamily="2" charset="0"/>
                <a:ea typeface="Roboto" pitchFamily="2" charset="0"/>
              </a:rPr>
              <a:t>Renforcement du cours sur les aspects juridiques à partir de 2021 - 2022 :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Adaptation envisagée du cours pour viser des étudiants de niveau Master </a:t>
            </a:r>
            <a:endParaRPr lang="fr-FR" sz="1450" dirty="0">
              <a:latin typeface="Roboto" pitchFamily="2" charset="0"/>
              <a:ea typeface="Roboto" pitchFamily="2" charset="0"/>
            </a:endParaRPr>
          </a:p>
          <a:p>
            <a:pPr marL="557213" lvl="1" indent="-214313" algn="just">
              <a:buClr>
                <a:srgbClr val="A11462"/>
              </a:buClr>
              <a:buFont typeface="Arial" panose="020B0604020202020204" pitchFamily="34" charset="0"/>
              <a:buChar char="•"/>
            </a:pPr>
            <a:r>
              <a:rPr lang="fr-FR" sz="1450" dirty="0">
                <a:latin typeface="Roboto" pitchFamily="2" charset="0"/>
                <a:ea typeface="Roboto" pitchFamily="2" charset="0"/>
              </a:rPr>
              <a:t>Approfondissement du contenu du cours pour former de futurs professionnels capables de comprendre l’environnement juridique de la corruption et de proposer des outils juridiques pour prévenir et combattre ce phénomène dans certains secteurs particulièrement touchés </a:t>
            </a:r>
          </a:p>
          <a:p>
            <a:pPr marL="342900" lvl="1" algn="just">
              <a:buClr>
                <a:srgbClr val="A11462"/>
              </a:buClr>
            </a:pPr>
            <a:endParaRPr lang="fr-FR" sz="1200" dirty="0">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en-US" sz="1600" dirty="0">
                <a:solidFill>
                  <a:srgbClr val="0C3DAA"/>
                </a:solidFill>
                <a:latin typeface="Roboto" pitchFamily="2" charset="0"/>
                <a:ea typeface="Roboto" pitchFamily="2" charset="0"/>
              </a:rPr>
              <a:t>Strengthening of the course on legal aspects from 2021 - 2022 : </a:t>
            </a:r>
            <a:r>
              <a:rPr lang="fr-FR" sz="1400" dirty="0">
                <a:solidFill>
                  <a:srgbClr val="0C3DAA"/>
                </a:solidFill>
                <a:latin typeface="Roboto" pitchFamily="2" charset="0"/>
                <a:ea typeface="Roboto" pitchFamily="2" charset="0"/>
              </a:rPr>
              <a:t> </a:t>
            </a:r>
          </a:p>
          <a:p>
            <a:pPr marL="557213" lvl="1" indent="-214313" algn="just">
              <a:buClr>
                <a:srgbClr val="0C3DAA"/>
              </a:buClr>
              <a:buFont typeface="Arial" panose="020B0604020202020204" pitchFamily="34" charset="0"/>
              <a:buChar char="•"/>
            </a:pPr>
            <a:r>
              <a:rPr lang="fr-FR" sz="1500" dirty="0">
                <a:solidFill>
                  <a:prstClr val="black"/>
                </a:solidFill>
                <a:latin typeface="Roboto" pitchFamily="2" charset="0"/>
                <a:ea typeface="Roboto" pitchFamily="2" charset="0"/>
              </a:rPr>
              <a:t>Adaptation of the </a:t>
            </a:r>
            <a:r>
              <a:rPr lang="en-US" sz="1500" dirty="0">
                <a:solidFill>
                  <a:prstClr val="black"/>
                </a:solidFill>
                <a:latin typeface="Roboto" pitchFamily="2" charset="0"/>
                <a:ea typeface="Roboto" pitchFamily="2" charset="0"/>
              </a:rPr>
              <a:t>course to target Master's level students </a:t>
            </a:r>
          </a:p>
          <a:p>
            <a:pPr marL="557213" lvl="1" indent="-214313" algn="just">
              <a:buClr>
                <a:srgbClr val="0C3DAA"/>
              </a:buClr>
              <a:buFont typeface="Arial" panose="020B0604020202020204" pitchFamily="34" charset="0"/>
              <a:buChar char="•"/>
            </a:pPr>
            <a:r>
              <a:rPr lang="en-US" sz="1500" dirty="0">
                <a:latin typeface="Roboto" pitchFamily="2" charset="0"/>
                <a:ea typeface="Roboto" pitchFamily="2" charset="0"/>
              </a:rPr>
              <a:t>Deepening the content of the course to train future professionals able to understand the legal environment of corruption and proposing legal tools to prevent and combat this phenomenon in certain sectors particularly affected </a:t>
            </a:r>
            <a:endParaRPr lang="fr-FR" sz="1500" dirty="0">
              <a:latin typeface="Roboto" pitchFamily="2" charset="0"/>
              <a:ea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259632" y="278157"/>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0FF48C6A-5C8D-41DD-AFF4-6CBE4FF4AC6C}"/>
              </a:ext>
            </a:extLst>
          </p:cNvPr>
          <p:cNvSpPr>
            <a:spLocks noGrp="1"/>
          </p:cNvSpPr>
          <p:nvPr>
            <p:ph type="sldNum" sz="quarter" idx="12"/>
          </p:nvPr>
        </p:nvSpPr>
        <p:spPr/>
        <p:txBody>
          <a:bodyPr/>
          <a:lstStyle/>
          <a:p>
            <a:fld id="{54BB7698-8919-4C7E-B175-D9F71F4163EB}" type="slidenum">
              <a:rPr lang="en-US" smtClean="0"/>
              <a:t>12</a:t>
            </a:fld>
            <a:endParaRPr lang="en-US"/>
          </a:p>
        </p:txBody>
      </p:sp>
      <p:pic>
        <p:nvPicPr>
          <p:cNvPr id="13" name="Image 12">
            <a:extLst>
              <a:ext uri="{FF2B5EF4-FFF2-40B4-BE49-F238E27FC236}">
                <a16:creationId xmlns:a16="http://schemas.microsoft.com/office/drawing/2014/main" id="{E4D3C0EC-A7D5-4BC3-83CF-2754755F4D7C}"/>
              </a:ext>
            </a:extLst>
          </p:cNvPr>
          <p:cNvPicPr>
            <a:picLocks noChangeAspect="1"/>
          </p:cNvPicPr>
          <p:nvPr/>
        </p:nvPicPr>
        <p:blipFill>
          <a:blip r:embed="rId4">
            <a:alphaModFix amt="64000"/>
          </a:blip>
          <a:stretch>
            <a:fillRect/>
          </a:stretch>
        </p:blipFill>
        <p:spPr>
          <a:xfrm>
            <a:off x="2051720" y="5996714"/>
            <a:ext cx="3419000" cy="659451"/>
          </a:xfrm>
          <a:prstGeom prst="rect">
            <a:avLst/>
          </a:prstGeom>
        </p:spPr>
      </p:pic>
      <p:pic>
        <p:nvPicPr>
          <p:cNvPr id="16" name="Image 15" descr="Une image contenant texte, écran, moniteur, horloge&#10;&#10;Description générée automatiquement">
            <a:extLst>
              <a:ext uri="{FF2B5EF4-FFF2-40B4-BE49-F238E27FC236}">
                <a16:creationId xmlns:a16="http://schemas.microsoft.com/office/drawing/2014/main" id="{670E57AF-E9A7-4B9C-A5A4-6890837A0A58}"/>
              </a:ext>
            </a:extLst>
          </p:cNvPr>
          <p:cNvPicPr>
            <a:picLocks noChangeAspect="1"/>
          </p:cNvPicPr>
          <p:nvPr/>
        </p:nvPicPr>
        <p:blipFill>
          <a:blip r:embed="rId5">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66772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C429429-899F-43D2-82D6-558312E64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40" y="1259834"/>
            <a:ext cx="2681196" cy="4031873"/>
          </a:xfrm>
          <a:prstGeom prst="rect">
            <a:avLst/>
          </a:prstGeom>
        </p:spPr>
      </p:pic>
      <p:sp>
        <p:nvSpPr>
          <p:cNvPr id="14" name="ZoneTexte 13">
            <a:extLst>
              <a:ext uri="{FF2B5EF4-FFF2-40B4-BE49-F238E27FC236}">
                <a16:creationId xmlns:a16="http://schemas.microsoft.com/office/drawing/2014/main" id="{16C8CA04-00E5-4BCB-8A56-8A1177D42C2E}"/>
              </a:ext>
            </a:extLst>
          </p:cNvPr>
          <p:cNvSpPr txBox="1"/>
          <p:nvPr/>
        </p:nvSpPr>
        <p:spPr>
          <a:xfrm>
            <a:off x="2123728" y="109875"/>
            <a:ext cx="2160240"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Conclusions </a:t>
            </a:r>
            <a:r>
              <a:rPr lang="fr-FR" sz="2400" dirty="0">
                <a:solidFill>
                  <a:srgbClr val="0C3DAA"/>
                </a:solidFill>
                <a:latin typeface="Roboto" pitchFamily="2" charset="0"/>
                <a:ea typeface="Roboto" pitchFamily="2" charset="0"/>
              </a:rPr>
              <a:t> </a:t>
            </a:r>
          </a:p>
          <a:p>
            <a:r>
              <a:rPr lang="fr-FR" sz="2400" dirty="0">
                <a:solidFill>
                  <a:srgbClr val="0C3DAA"/>
                </a:solidFill>
                <a:latin typeface="Roboto" pitchFamily="2" charset="0"/>
                <a:ea typeface="Roboto" pitchFamily="2" charset="0"/>
              </a:rPr>
              <a:t>Outcomes  </a:t>
            </a:r>
          </a:p>
        </p:txBody>
      </p:sp>
      <p:sp>
        <p:nvSpPr>
          <p:cNvPr id="15" name="ZoneTexte 14">
            <a:extLst>
              <a:ext uri="{FF2B5EF4-FFF2-40B4-BE49-F238E27FC236}">
                <a16:creationId xmlns:a16="http://schemas.microsoft.com/office/drawing/2014/main" id="{BDCDE0D3-6F94-47B7-920F-6794FB2CECDC}"/>
              </a:ext>
            </a:extLst>
          </p:cNvPr>
          <p:cNvSpPr txBox="1"/>
          <p:nvPr/>
        </p:nvSpPr>
        <p:spPr>
          <a:xfrm>
            <a:off x="395535" y="1259835"/>
            <a:ext cx="5832645" cy="4431983"/>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sz="1600" dirty="0">
                <a:solidFill>
                  <a:srgbClr val="A11462"/>
                </a:solidFill>
                <a:latin typeface="Roboto" pitchFamily="2" charset="0"/>
                <a:ea typeface="Roboto" pitchFamily="2" charset="0"/>
              </a:rPr>
              <a:t>Président croate du GRECO Marin Mrčela : </a:t>
            </a:r>
            <a:endParaRPr lang="fr-FR" sz="800" dirty="0">
              <a:solidFill>
                <a:srgbClr val="A11462"/>
              </a:solidFill>
              <a:latin typeface="Roboto" pitchFamily="2" charset="0"/>
              <a:ea typeface="Roboto" pitchFamily="2" charset="0"/>
            </a:endParaRPr>
          </a:p>
          <a:p>
            <a:pPr algn="just">
              <a:buClr>
                <a:srgbClr val="A11462"/>
              </a:buClr>
            </a:pPr>
            <a:r>
              <a:rPr lang="fr-FR" sz="1300" dirty="0">
                <a:latin typeface="Roboto" pitchFamily="2" charset="0"/>
                <a:ea typeface="Roboto" pitchFamily="2" charset="0"/>
              </a:rPr>
              <a:t>« </a:t>
            </a:r>
            <a:r>
              <a:rPr lang="fr-FR" sz="1300" i="1" dirty="0">
                <a:latin typeface="Roboto" pitchFamily="2" charset="0"/>
                <a:ea typeface="Roboto" pitchFamily="2" charset="0"/>
              </a:rPr>
              <a:t>Nous sommes fiers de travailler en partenariat avec la FEDE sur ce projet crucial et ambitieux. Je dis souvent que la lutte contre la corruption commence dans les écoles </a:t>
            </a:r>
            <a:r>
              <a:rPr lang="fr-FR" sz="1300" dirty="0">
                <a:latin typeface="Roboto" pitchFamily="2" charset="0"/>
                <a:ea typeface="Roboto" pitchFamily="2" charset="0"/>
              </a:rPr>
              <a:t>». </a:t>
            </a:r>
          </a:p>
          <a:p>
            <a:pPr algn="just">
              <a:buClr>
                <a:srgbClr val="A11462"/>
              </a:buClr>
            </a:pPr>
            <a:endParaRPr lang="fr-FR" sz="1000" dirty="0">
              <a:solidFill>
                <a:srgbClr val="A11462"/>
              </a:solidFill>
              <a:latin typeface="Roboto" pitchFamily="2" charset="0"/>
              <a:ea typeface="Roboto" pitchFamily="2" charset="0"/>
            </a:endParaRPr>
          </a:p>
          <a:p>
            <a:pPr marL="214313" indent="-214313" algn="just">
              <a:buClr>
                <a:srgbClr val="A11462"/>
              </a:buClr>
              <a:buFont typeface="Wingdings" panose="05000000000000000000" pitchFamily="2" charset="2"/>
              <a:buChar char="Ø"/>
            </a:pPr>
            <a:r>
              <a:rPr lang="fr-FR" sz="1600" dirty="0">
                <a:solidFill>
                  <a:srgbClr val="A11462"/>
                </a:solidFill>
                <a:latin typeface="Roboto" pitchFamily="2" charset="0"/>
                <a:ea typeface="Roboto" pitchFamily="2" charset="0"/>
              </a:rPr>
              <a:t>La FEDE : « </a:t>
            </a:r>
            <a:r>
              <a:rPr lang="fr-FR" sz="1600" i="1" dirty="0">
                <a:solidFill>
                  <a:srgbClr val="A11462"/>
                </a:solidFill>
                <a:latin typeface="Roboto" pitchFamily="2" charset="0"/>
                <a:ea typeface="Roboto" pitchFamily="2" charset="0"/>
              </a:rPr>
              <a:t>Partager les savoirs, construire l’avenir </a:t>
            </a:r>
            <a:r>
              <a:rPr lang="fr-FR" sz="1600" dirty="0">
                <a:solidFill>
                  <a:srgbClr val="A11462"/>
                </a:solidFill>
                <a:latin typeface="Roboto" pitchFamily="2" charset="0"/>
                <a:ea typeface="Roboto" pitchFamily="2" charset="0"/>
              </a:rPr>
              <a:t>» </a:t>
            </a:r>
            <a:endParaRPr lang="fr-FR" sz="800" dirty="0">
              <a:solidFill>
                <a:srgbClr val="A11462"/>
              </a:solidFill>
              <a:latin typeface="Roboto" pitchFamily="2" charset="0"/>
              <a:ea typeface="Roboto" pitchFamily="2" charset="0"/>
            </a:endParaRPr>
          </a:p>
          <a:p>
            <a:pPr algn="just">
              <a:buClr>
                <a:srgbClr val="A11462"/>
              </a:buClr>
            </a:pPr>
            <a:r>
              <a:rPr lang="fr-FR" sz="1300" dirty="0">
                <a:latin typeface="Roboto" pitchFamily="2" charset="0"/>
                <a:ea typeface="Roboto" pitchFamily="2" charset="0"/>
              </a:rPr>
              <a:t>Au plus proche des nouvelles pratiques pédagogiques, la FEDE prépare aux métiers d’aujourd’hui et de demain considérant comme Nelson Mandela que </a:t>
            </a:r>
            <a:r>
              <a:rPr lang="fr-FR" sz="1300" i="1" dirty="0">
                <a:latin typeface="Roboto" pitchFamily="2" charset="0"/>
                <a:ea typeface="Roboto" pitchFamily="2" charset="0"/>
              </a:rPr>
              <a:t>« l’éducation est l’arme la plus puissante qu’on puisse utiliser pour changer le monde </a:t>
            </a:r>
            <a:r>
              <a:rPr lang="fr-FR" sz="1300" dirty="0">
                <a:latin typeface="Roboto" pitchFamily="2" charset="0"/>
                <a:ea typeface="Roboto" pitchFamily="2" charset="0"/>
              </a:rPr>
              <a:t>». </a:t>
            </a:r>
          </a:p>
          <a:p>
            <a:pPr algn="just">
              <a:buClr>
                <a:srgbClr val="A11462"/>
              </a:buClr>
            </a:pPr>
            <a:endParaRPr lang="fr-FR" sz="1600" dirty="0">
              <a:solidFill>
                <a:srgbClr val="A11462"/>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fr-FR" sz="1600" dirty="0">
                <a:solidFill>
                  <a:srgbClr val="0C3DAA"/>
                </a:solidFill>
                <a:latin typeface="Roboto" pitchFamily="2" charset="0"/>
                <a:ea typeface="Roboto" pitchFamily="2" charset="0"/>
              </a:rPr>
              <a:t>Croatian President of GRECO Marin Mrčela : </a:t>
            </a:r>
            <a:endParaRPr lang="fr-FR" sz="800" dirty="0">
              <a:solidFill>
                <a:srgbClr val="A11462"/>
              </a:solidFill>
              <a:latin typeface="Roboto" pitchFamily="2" charset="0"/>
              <a:ea typeface="Roboto" pitchFamily="2" charset="0"/>
            </a:endParaRPr>
          </a:p>
          <a:p>
            <a:pPr lvl="0" algn="just">
              <a:buClr>
                <a:srgbClr val="A11462"/>
              </a:buClr>
            </a:pPr>
            <a:r>
              <a:rPr lang="en-US" sz="1300" i="1" dirty="0">
                <a:solidFill>
                  <a:prstClr val="black"/>
                </a:solidFill>
                <a:latin typeface="Roboto" pitchFamily="2" charset="0"/>
                <a:ea typeface="Roboto" pitchFamily="2" charset="0"/>
              </a:rPr>
              <a:t>“We are proud to work in partnership with the FEDE on this crucial and ambitious project. I often say that the fight against corruption begins in schools”. </a:t>
            </a:r>
            <a:r>
              <a:rPr lang="fr-FR" sz="1300" dirty="0">
                <a:solidFill>
                  <a:prstClr val="black"/>
                </a:solidFill>
                <a:latin typeface="Roboto" pitchFamily="2" charset="0"/>
                <a:ea typeface="Roboto" pitchFamily="2" charset="0"/>
              </a:rPr>
              <a:t> </a:t>
            </a:r>
          </a:p>
          <a:p>
            <a:pPr lvl="0" algn="just">
              <a:buClr>
                <a:srgbClr val="A11462"/>
              </a:buClr>
            </a:pPr>
            <a:endParaRPr lang="fr-FR" sz="1000" dirty="0">
              <a:solidFill>
                <a:srgbClr val="A11462"/>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fr-FR" sz="1600" dirty="0">
                <a:solidFill>
                  <a:srgbClr val="0C3DAA"/>
                </a:solidFill>
                <a:latin typeface="Roboto" pitchFamily="2" charset="0"/>
                <a:ea typeface="Roboto" pitchFamily="2" charset="0"/>
              </a:rPr>
              <a:t>The FEDE : “</a:t>
            </a:r>
            <a:r>
              <a:rPr lang="fr-FR" sz="1600" i="1" dirty="0">
                <a:solidFill>
                  <a:srgbClr val="0C3DAA"/>
                </a:solidFill>
                <a:latin typeface="Roboto" pitchFamily="2" charset="0"/>
                <a:ea typeface="Roboto" pitchFamily="2" charset="0"/>
              </a:rPr>
              <a:t>Sharing education, shaping the future</a:t>
            </a:r>
            <a:r>
              <a:rPr lang="fr-FR" sz="1600" dirty="0">
                <a:solidFill>
                  <a:srgbClr val="0C3DAA"/>
                </a:solidFill>
                <a:latin typeface="Roboto" pitchFamily="2" charset="0"/>
                <a:ea typeface="Roboto" pitchFamily="2" charset="0"/>
              </a:rPr>
              <a:t>“ </a:t>
            </a:r>
            <a:endParaRPr lang="fr-FR" sz="800" dirty="0">
              <a:solidFill>
                <a:srgbClr val="A11462"/>
              </a:solidFill>
              <a:latin typeface="Roboto" pitchFamily="2" charset="0"/>
              <a:ea typeface="Roboto" pitchFamily="2" charset="0"/>
            </a:endParaRPr>
          </a:p>
          <a:p>
            <a:pPr algn="just">
              <a:buClr>
                <a:srgbClr val="A11462"/>
              </a:buClr>
            </a:pPr>
            <a:r>
              <a:rPr lang="en-US" sz="1300" dirty="0">
                <a:latin typeface="Roboto" pitchFamily="2" charset="0"/>
                <a:ea typeface="Roboto" pitchFamily="2" charset="0"/>
              </a:rPr>
              <a:t>As close as possible to new pedagogical practices, the FEDE prepares for the professions of today and tomorrow, considering like Nelson Mandela, that "</a:t>
            </a:r>
            <a:r>
              <a:rPr lang="en-US" sz="1300" i="1" dirty="0">
                <a:latin typeface="Roboto" pitchFamily="2" charset="0"/>
                <a:ea typeface="Roboto" pitchFamily="2" charset="0"/>
              </a:rPr>
              <a:t>education is the most powerful weapon which you can use to change the world</a:t>
            </a:r>
            <a:r>
              <a:rPr lang="en-US" sz="1300" dirty="0">
                <a:latin typeface="Roboto" pitchFamily="2" charset="0"/>
                <a:ea typeface="Roboto" pitchFamily="2" charset="0"/>
              </a:rPr>
              <a:t>". </a:t>
            </a:r>
            <a:endParaRPr lang="fr-FR" sz="1300" dirty="0">
              <a:latin typeface="Roboto" pitchFamily="2" charset="0"/>
              <a:ea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763688" y="230053"/>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41B1C54E-070C-4E05-9CC5-BA605B4294C6}"/>
              </a:ext>
            </a:extLst>
          </p:cNvPr>
          <p:cNvSpPr>
            <a:spLocks noGrp="1"/>
          </p:cNvSpPr>
          <p:nvPr>
            <p:ph type="sldNum" sz="quarter" idx="12"/>
          </p:nvPr>
        </p:nvSpPr>
        <p:spPr/>
        <p:txBody>
          <a:bodyPr/>
          <a:lstStyle/>
          <a:p>
            <a:fld id="{54BB7698-8919-4C7E-B175-D9F71F4163EB}" type="slidenum">
              <a:rPr lang="en-US" smtClean="0"/>
              <a:t>13</a:t>
            </a:fld>
            <a:endParaRPr lang="en-US"/>
          </a:p>
        </p:txBody>
      </p:sp>
      <p:pic>
        <p:nvPicPr>
          <p:cNvPr id="11" name="Image 10">
            <a:extLst>
              <a:ext uri="{FF2B5EF4-FFF2-40B4-BE49-F238E27FC236}">
                <a16:creationId xmlns:a16="http://schemas.microsoft.com/office/drawing/2014/main" id="{C6DC8485-9DE9-4FB5-AFED-874046400FC1}"/>
              </a:ext>
            </a:extLst>
          </p:cNvPr>
          <p:cNvPicPr>
            <a:picLocks noChangeAspect="1"/>
          </p:cNvPicPr>
          <p:nvPr/>
        </p:nvPicPr>
        <p:blipFill>
          <a:blip r:embed="rId4">
            <a:alphaModFix amt="64000"/>
          </a:blip>
          <a:stretch>
            <a:fillRect/>
          </a:stretch>
        </p:blipFill>
        <p:spPr>
          <a:xfrm>
            <a:off x="2051720" y="5996714"/>
            <a:ext cx="3419000" cy="659451"/>
          </a:xfrm>
          <a:prstGeom prst="rect">
            <a:avLst/>
          </a:prstGeom>
        </p:spPr>
      </p:pic>
      <p:pic>
        <p:nvPicPr>
          <p:cNvPr id="12" name="Image 11" descr="Une image contenant texte, écran, moniteur, horloge&#10;&#10;Description générée automatiquement">
            <a:extLst>
              <a:ext uri="{FF2B5EF4-FFF2-40B4-BE49-F238E27FC236}">
                <a16:creationId xmlns:a16="http://schemas.microsoft.com/office/drawing/2014/main" id="{30E3FC35-C8CB-4A87-84EC-D1ADE889C4AF}"/>
              </a:ext>
            </a:extLst>
          </p:cNvPr>
          <p:cNvPicPr>
            <a:picLocks noChangeAspect="1"/>
          </p:cNvPicPr>
          <p:nvPr/>
        </p:nvPicPr>
        <p:blipFill>
          <a:blip r:embed="rId5">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3337240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A684659-98A3-49CB-9676-8F119AC4D6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8" t="9847" r="-414" b="6567"/>
          <a:stretch/>
        </p:blipFill>
        <p:spPr>
          <a:xfrm>
            <a:off x="-1" y="857250"/>
            <a:ext cx="9144001" cy="5143500"/>
          </a:xfrm>
          <a:prstGeom prst="rect">
            <a:avLst/>
          </a:prstGeom>
          <a:solidFill>
            <a:schemeClr val="tx1">
              <a:alpha val="84000"/>
            </a:schemeClr>
          </a:solidFill>
          <a:ln>
            <a:solidFill>
              <a:schemeClr val="dk1">
                <a:shade val="50000"/>
              </a:schemeClr>
            </a:solidFill>
            <a:miter lim="800000"/>
          </a:ln>
          <a:effectLst>
            <a:glow>
              <a:schemeClr val="accent1">
                <a:alpha val="99000"/>
              </a:schemeClr>
            </a:glow>
          </a:effectLst>
        </p:spPr>
      </p:pic>
      <p:sp>
        <p:nvSpPr>
          <p:cNvPr id="9" name="Rectangle 8">
            <a:extLst>
              <a:ext uri="{FF2B5EF4-FFF2-40B4-BE49-F238E27FC236}">
                <a16:creationId xmlns:a16="http://schemas.microsoft.com/office/drawing/2014/main" id="{DD8F3AC5-78EA-42E4-A89F-BEA66975AD7C}"/>
              </a:ext>
            </a:extLst>
          </p:cNvPr>
          <p:cNvSpPr/>
          <p:nvPr/>
        </p:nvSpPr>
        <p:spPr>
          <a:xfrm>
            <a:off x="-13119" y="836712"/>
            <a:ext cx="9144002" cy="514350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350" dirty="0"/>
          </a:p>
        </p:txBody>
      </p:sp>
      <p:sp>
        <p:nvSpPr>
          <p:cNvPr id="6" name="ZoneTexte 5">
            <a:extLst>
              <a:ext uri="{FF2B5EF4-FFF2-40B4-BE49-F238E27FC236}">
                <a16:creationId xmlns:a16="http://schemas.microsoft.com/office/drawing/2014/main" id="{66C70FE0-438F-4D32-AAFD-36F3B5401C50}"/>
              </a:ext>
            </a:extLst>
          </p:cNvPr>
          <p:cNvSpPr txBox="1"/>
          <p:nvPr/>
        </p:nvSpPr>
        <p:spPr>
          <a:xfrm>
            <a:off x="-86193" y="3849593"/>
            <a:ext cx="9144000" cy="1077218"/>
          </a:xfrm>
          <a:prstGeom prst="rect">
            <a:avLst/>
          </a:prstGeom>
          <a:noFill/>
          <a:effectLst>
            <a:glow>
              <a:schemeClr val="accent1">
                <a:alpha val="40000"/>
              </a:schemeClr>
            </a:glow>
          </a:effectLst>
        </p:spPr>
        <p:txBody>
          <a:bodyPr wrap="square" rtlCol="0">
            <a:spAutoFit/>
          </a:bodyPr>
          <a:lstStyle/>
          <a:p>
            <a:pPr algn="ctr"/>
            <a:r>
              <a:rPr lang="fr-FR" sz="3200" dirty="0">
                <a:solidFill>
                  <a:srgbClr val="A11462"/>
                </a:solidFill>
                <a:effectLst>
                  <a:outerShdw blurRad="38100" dist="38100" dir="2700000" algn="tl">
                    <a:srgbClr val="000000">
                      <a:alpha val="43137"/>
                    </a:srgbClr>
                  </a:outerShdw>
                </a:effectLst>
                <a:latin typeface="Roboto" pitchFamily="2" charset="0"/>
                <a:ea typeface="Roboto" pitchFamily="2" charset="0"/>
              </a:rPr>
              <a:t>Merci pour votre </a:t>
            </a:r>
            <a:r>
              <a:rPr lang="fr-FR" sz="3200" dirty="0">
                <a:solidFill>
                  <a:srgbClr val="A11462"/>
                </a:solidFill>
                <a:latin typeface="Roboto" pitchFamily="2" charset="0"/>
                <a:ea typeface="Roboto" pitchFamily="2" charset="0"/>
              </a:rPr>
              <a:t>attention</a:t>
            </a:r>
            <a:r>
              <a:rPr lang="fr-FR" sz="3200" dirty="0">
                <a:solidFill>
                  <a:srgbClr val="A11462"/>
                </a:solidFill>
                <a:effectLst>
                  <a:outerShdw blurRad="38100" dist="38100" dir="2700000" algn="tl">
                    <a:srgbClr val="000000">
                      <a:alpha val="43137"/>
                    </a:srgbClr>
                  </a:outerShdw>
                </a:effectLst>
                <a:latin typeface="Roboto" pitchFamily="2" charset="0"/>
                <a:ea typeface="Roboto" pitchFamily="2" charset="0"/>
              </a:rPr>
              <a:t> </a:t>
            </a:r>
          </a:p>
          <a:p>
            <a:pPr algn="ctr"/>
            <a:r>
              <a:rPr lang="fr-FR" sz="3200" dirty="0">
                <a:solidFill>
                  <a:srgbClr val="0C3DAA"/>
                </a:solidFill>
                <a:effectLst>
                  <a:outerShdw blurRad="38100" dist="38100" dir="2700000" algn="tl">
                    <a:srgbClr val="000000">
                      <a:alpha val="43137"/>
                    </a:srgbClr>
                  </a:outerShdw>
                </a:effectLst>
                <a:latin typeface="Roboto" pitchFamily="2" charset="0"/>
              </a:rPr>
              <a:t>Thank you for your attention </a:t>
            </a:r>
          </a:p>
        </p:txBody>
      </p:sp>
      <p:sp>
        <p:nvSpPr>
          <p:cNvPr id="10" name="Rectangle 9">
            <a:extLst>
              <a:ext uri="{FF2B5EF4-FFF2-40B4-BE49-F238E27FC236}">
                <a16:creationId xmlns:a16="http://schemas.microsoft.com/office/drawing/2014/main" id="{888B2ADD-70ED-4B88-BC7C-06D329D4BC92}"/>
              </a:ext>
            </a:extLst>
          </p:cNvPr>
          <p:cNvSpPr/>
          <p:nvPr/>
        </p:nvSpPr>
        <p:spPr>
          <a:xfrm>
            <a:off x="-112428" y="882217"/>
            <a:ext cx="9342620" cy="2062103"/>
          </a:xfrm>
          <a:prstGeom prst="rect">
            <a:avLst/>
          </a:prstGeom>
        </p:spPr>
        <p:txBody>
          <a:bodyPr wrap="square">
            <a:spAutoFit/>
          </a:bodyPr>
          <a:lstStyle/>
          <a:p>
            <a:pPr algn="ctr"/>
            <a:r>
              <a:rPr lang="fr-FR" sz="1550" dirty="0">
                <a:solidFill>
                  <a:schemeClr val="bg1"/>
                </a:solidFill>
                <a:effectLst>
                  <a:outerShdw blurRad="38100" dist="38100" dir="2700000" algn="tl">
                    <a:srgbClr val="000000">
                      <a:alpha val="43137"/>
                    </a:srgbClr>
                  </a:outerShdw>
                </a:effectLst>
                <a:latin typeface="Roboto" pitchFamily="2" charset="0"/>
                <a:ea typeface="Roboto" pitchFamily="2" charset="0"/>
              </a:rPr>
              <a:t>Education contre la corruption :</a:t>
            </a:r>
          </a:p>
          <a:p>
            <a:pPr algn="ctr"/>
            <a:r>
              <a:rPr lang="fr-FR" sz="1550" dirty="0">
                <a:solidFill>
                  <a:schemeClr val="bg1"/>
                </a:solidFill>
                <a:effectLst>
                  <a:outerShdw blurRad="38100" dist="38100" dir="2700000" algn="tl">
                    <a:srgbClr val="000000">
                      <a:alpha val="43137"/>
                    </a:srgbClr>
                  </a:outerShdw>
                </a:effectLst>
                <a:latin typeface="Roboto" pitchFamily="2" charset="0"/>
                <a:ea typeface="Roboto" pitchFamily="2" charset="0"/>
              </a:rPr>
              <a:t>création conjointe d’un cours de </a:t>
            </a:r>
          </a:p>
          <a:p>
            <a:pPr algn="ctr"/>
            <a:r>
              <a:rPr lang="fr-FR" sz="1550" dirty="0">
                <a:solidFill>
                  <a:schemeClr val="bg1"/>
                </a:solidFill>
                <a:effectLst>
                  <a:outerShdw blurRad="38100" dist="38100" dir="2700000" algn="tl">
                    <a:srgbClr val="000000">
                      <a:alpha val="43137"/>
                    </a:srgbClr>
                  </a:outerShdw>
                </a:effectLst>
                <a:latin typeface="Roboto" pitchFamily="2" charset="0"/>
                <a:ea typeface="Roboto" pitchFamily="2" charset="0"/>
              </a:rPr>
              <a:t>Sensibilisation GRECO/FEDE </a:t>
            </a:r>
          </a:p>
          <a:p>
            <a:pPr algn="ctr"/>
            <a:endParaRPr lang="en-US" sz="1600" dirty="0">
              <a:solidFill>
                <a:schemeClr val="bg1"/>
              </a:solidFill>
              <a:effectLst>
                <a:outerShdw blurRad="38100" dist="38100" dir="2700000" algn="tl">
                  <a:srgbClr val="000000">
                    <a:alpha val="43137"/>
                  </a:srgbClr>
                </a:outerShdw>
              </a:effectLst>
              <a:latin typeface="Roboto" pitchFamily="2" charset="0"/>
              <a:ea typeface="Roboto" pitchFamily="2" charset="0"/>
            </a:endParaRPr>
          </a:p>
          <a:p>
            <a:pPr algn="ctr"/>
            <a:r>
              <a:rPr lang="en-US" sz="1550" dirty="0">
                <a:solidFill>
                  <a:schemeClr val="bg1"/>
                </a:solidFill>
                <a:effectLst>
                  <a:outerShdw blurRad="38100" dist="38100" dir="2700000" algn="tl">
                    <a:srgbClr val="000000">
                      <a:alpha val="43137"/>
                    </a:srgbClr>
                  </a:outerShdw>
                </a:effectLst>
                <a:latin typeface="Roboto" pitchFamily="2" charset="0"/>
                <a:ea typeface="Roboto" pitchFamily="2" charset="0"/>
              </a:rPr>
              <a:t>Education against corruption: </a:t>
            </a:r>
          </a:p>
          <a:p>
            <a:pPr algn="ctr"/>
            <a:r>
              <a:rPr lang="en-US" sz="1550" dirty="0">
                <a:solidFill>
                  <a:schemeClr val="bg1"/>
                </a:solidFill>
                <a:effectLst>
                  <a:outerShdw blurRad="38100" dist="38100" dir="2700000" algn="tl">
                    <a:srgbClr val="000000">
                      <a:alpha val="43137"/>
                    </a:srgbClr>
                  </a:outerShdw>
                </a:effectLst>
                <a:latin typeface="Roboto" pitchFamily="2" charset="0"/>
                <a:ea typeface="Roboto" pitchFamily="2" charset="0"/>
              </a:rPr>
              <a:t>joint creation of an </a:t>
            </a:r>
          </a:p>
          <a:p>
            <a:pPr algn="ctr"/>
            <a:r>
              <a:rPr lang="en-US" sz="1550" dirty="0">
                <a:solidFill>
                  <a:schemeClr val="bg1"/>
                </a:solidFill>
                <a:effectLst>
                  <a:outerShdw blurRad="38100" dist="38100" dir="2700000" algn="tl">
                    <a:srgbClr val="000000">
                      <a:alpha val="43137"/>
                    </a:srgbClr>
                  </a:outerShdw>
                </a:effectLst>
                <a:latin typeface="Roboto" pitchFamily="2" charset="0"/>
                <a:ea typeface="Roboto" pitchFamily="2" charset="0"/>
              </a:rPr>
              <a:t>awareness course </a:t>
            </a:r>
          </a:p>
          <a:p>
            <a:pPr algn="ctr"/>
            <a:r>
              <a:rPr lang="en-US" sz="1550" dirty="0">
                <a:solidFill>
                  <a:schemeClr val="bg1"/>
                </a:solidFill>
                <a:effectLst>
                  <a:outerShdw blurRad="38100" dist="38100" dir="2700000" algn="tl">
                    <a:srgbClr val="000000">
                      <a:alpha val="43137"/>
                    </a:srgbClr>
                  </a:outerShdw>
                </a:effectLst>
                <a:latin typeface="Roboto" pitchFamily="2" charset="0"/>
                <a:ea typeface="Roboto" pitchFamily="2" charset="0"/>
              </a:rPr>
              <a:t>GRECO/FEDE</a:t>
            </a:r>
            <a:r>
              <a:rPr lang="fr-FR" sz="1550" dirty="0">
                <a:solidFill>
                  <a:schemeClr val="bg1"/>
                </a:solidFill>
                <a:effectLst>
                  <a:outerShdw blurRad="38100" dist="38100" dir="2700000" algn="tl">
                    <a:srgbClr val="000000">
                      <a:alpha val="43137"/>
                    </a:srgbClr>
                  </a:outerShdw>
                </a:effectLst>
                <a:latin typeface="Roboto" pitchFamily="2" charset="0"/>
                <a:ea typeface="Roboto" pitchFamily="2" charset="0"/>
              </a:rPr>
              <a:t> </a:t>
            </a:r>
            <a:endParaRPr lang="en-US" sz="1550" dirty="0">
              <a:solidFill>
                <a:schemeClr val="bg1"/>
              </a:solidFill>
              <a:effectLst>
                <a:outerShdw blurRad="38100" dist="38100" dir="2700000" algn="tl">
                  <a:srgbClr val="000000">
                    <a:alpha val="43137"/>
                  </a:srgbClr>
                </a:outerShdw>
              </a:effectLst>
              <a:latin typeface="Roboto" pitchFamily="2" charset="0"/>
              <a:ea typeface="Roboto" pitchFamily="2" charset="0"/>
            </a:endParaRPr>
          </a:p>
        </p:txBody>
      </p:sp>
      <p:sp>
        <p:nvSpPr>
          <p:cNvPr id="8" name="Triangle isocèle 7">
            <a:extLst>
              <a:ext uri="{FF2B5EF4-FFF2-40B4-BE49-F238E27FC236}">
                <a16:creationId xmlns:a16="http://schemas.microsoft.com/office/drawing/2014/main" id="{BC8E9D58-0CD3-4F19-8993-E5E2A6B78F59}"/>
              </a:ext>
            </a:extLst>
          </p:cNvPr>
          <p:cNvSpPr/>
          <p:nvPr/>
        </p:nvSpPr>
        <p:spPr>
          <a:xfrm flipV="1">
            <a:off x="1565989" y="895307"/>
            <a:ext cx="5985785" cy="2870681"/>
          </a:xfrm>
          <a:prstGeom prst="triangle">
            <a:avLst>
              <a:gd name="adj" fmla="val 50169"/>
            </a:avLst>
          </a:prstGeom>
          <a:noFill/>
          <a:ln w="76200">
            <a:solidFill>
              <a:srgbClr val="A114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FEF2D86F-1C12-42B0-81E0-9F8BC161D715}"/>
              </a:ext>
            </a:extLst>
          </p:cNvPr>
          <p:cNvSpPr/>
          <p:nvPr/>
        </p:nvSpPr>
        <p:spPr>
          <a:xfrm>
            <a:off x="1142093" y="5126177"/>
            <a:ext cx="6477907" cy="723275"/>
          </a:xfrm>
          <a:prstGeom prst="rect">
            <a:avLst/>
          </a:prstGeom>
        </p:spPr>
        <p:txBody>
          <a:bodyPr wrap="square">
            <a:spAutoFit/>
          </a:bodyPr>
          <a:lstStyle/>
          <a:p>
            <a:pPr algn="ctr"/>
            <a:r>
              <a:rPr lang="en-US" sz="1350" dirty="0">
                <a:solidFill>
                  <a:srgbClr val="A11462"/>
                </a:solidFill>
                <a:latin typeface="Roboto" pitchFamily="2" charset="0"/>
                <a:ea typeface="Roboto" pitchFamily="2" charset="0"/>
              </a:rPr>
              <a:t>https://www.fede.education/fr/ </a:t>
            </a:r>
            <a:r>
              <a:rPr lang="en-US" sz="1350" dirty="0">
                <a:latin typeface="Roboto" pitchFamily="2" charset="0"/>
                <a:ea typeface="Roboto" pitchFamily="2" charset="0"/>
              </a:rPr>
              <a:t>-</a:t>
            </a:r>
            <a:r>
              <a:rPr lang="en-US" sz="1350" dirty="0">
                <a:solidFill>
                  <a:srgbClr val="A11462"/>
                </a:solidFill>
                <a:latin typeface="Roboto" pitchFamily="2" charset="0"/>
                <a:ea typeface="Roboto" pitchFamily="2" charset="0"/>
              </a:rPr>
              <a:t> </a:t>
            </a:r>
            <a:r>
              <a:rPr lang="en-US" sz="1350" dirty="0">
                <a:solidFill>
                  <a:srgbClr val="0C3DAA"/>
                </a:solidFill>
                <a:latin typeface="Roboto" pitchFamily="2" charset="0"/>
                <a:ea typeface="Roboto" pitchFamily="2" charset="0"/>
              </a:rPr>
              <a:t>https://www.fede.education/</a:t>
            </a:r>
            <a:endParaRPr lang="en-US" sz="1350" dirty="0">
              <a:solidFill>
                <a:srgbClr val="A11462"/>
              </a:solidFill>
              <a:latin typeface="Roboto" pitchFamily="2" charset="0"/>
              <a:ea typeface="Roboto" pitchFamily="2" charset="0"/>
            </a:endParaRPr>
          </a:p>
          <a:p>
            <a:pPr algn="ctr"/>
            <a:r>
              <a:rPr lang="en-US" sz="1350" dirty="0">
                <a:solidFill>
                  <a:srgbClr val="A11462"/>
                </a:solidFill>
                <a:latin typeface="Roboto" pitchFamily="2" charset="0"/>
                <a:ea typeface="Roboto" pitchFamily="2" charset="0"/>
              </a:rPr>
              <a:t>https://www.coe.int/fr/web/greco/home </a:t>
            </a:r>
            <a:r>
              <a:rPr lang="en-US" sz="1350" dirty="0">
                <a:latin typeface="Roboto" pitchFamily="2" charset="0"/>
                <a:ea typeface="Roboto" pitchFamily="2" charset="0"/>
              </a:rPr>
              <a:t>-</a:t>
            </a:r>
            <a:r>
              <a:rPr lang="en-US" sz="1350" dirty="0">
                <a:solidFill>
                  <a:srgbClr val="A11462"/>
                </a:solidFill>
                <a:latin typeface="Roboto" pitchFamily="2" charset="0"/>
                <a:ea typeface="Roboto" pitchFamily="2" charset="0"/>
              </a:rPr>
              <a:t> </a:t>
            </a:r>
            <a:r>
              <a:rPr lang="en-US" sz="1350" dirty="0">
                <a:solidFill>
                  <a:srgbClr val="0C3DAA"/>
                </a:solidFill>
                <a:latin typeface="Roboto" pitchFamily="2" charset="0"/>
                <a:ea typeface="Roboto" pitchFamily="2" charset="0"/>
              </a:rPr>
              <a:t>https://www.coe.int/en/web/greco/home</a:t>
            </a:r>
          </a:p>
          <a:p>
            <a:pPr algn="ctr"/>
            <a:r>
              <a:rPr lang="en-US" sz="1400" b="1" dirty="0">
                <a:solidFill>
                  <a:schemeClr val="bg1"/>
                </a:solidFill>
                <a:effectLst>
                  <a:outerShdw blurRad="38100" dist="38100" dir="2700000" algn="tl">
                    <a:srgbClr val="000000">
                      <a:alpha val="43137"/>
                    </a:srgbClr>
                  </a:outerShdw>
                </a:effectLst>
                <a:latin typeface="Roboto" pitchFamily="2" charset="0"/>
              </a:rPr>
              <a:t>claude.vivierlegot@fede.education </a:t>
            </a:r>
          </a:p>
        </p:txBody>
      </p:sp>
      <p:sp>
        <p:nvSpPr>
          <p:cNvPr id="2" name="Espace réservé du numéro de diapositive 1">
            <a:extLst>
              <a:ext uri="{FF2B5EF4-FFF2-40B4-BE49-F238E27FC236}">
                <a16:creationId xmlns:a16="http://schemas.microsoft.com/office/drawing/2014/main" id="{E8DE5212-8777-4FA2-A1CA-C3E2AE2B3A88}"/>
              </a:ext>
            </a:extLst>
          </p:cNvPr>
          <p:cNvSpPr>
            <a:spLocks noGrp="1"/>
          </p:cNvSpPr>
          <p:nvPr>
            <p:ph type="sldNum" sz="quarter" idx="12"/>
          </p:nvPr>
        </p:nvSpPr>
        <p:spPr/>
        <p:txBody>
          <a:bodyPr/>
          <a:lstStyle/>
          <a:p>
            <a:fld id="{54BB7698-8919-4C7E-B175-D9F71F4163EB}" type="slidenum">
              <a:rPr lang="en-US" smtClean="0"/>
              <a:t>14</a:t>
            </a:fld>
            <a:endParaRPr lang="en-US"/>
          </a:p>
        </p:txBody>
      </p:sp>
      <p:cxnSp>
        <p:nvCxnSpPr>
          <p:cNvPr id="5" name="Connecteur droit 4">
            <a:extLst>
              <a:ext uri="{FF2B5EF4-FFF2-40B4-BE49-F238E27FC236}">
                <a16:creationId xmlns:a16="http://schemas.microsoft.com/office/drawing/2014/main" id="{DE4F0DE8-46DD-4233-9FC0-F077B993614A}"/>
              </a:ext>
            </a:extLst>
          </p:cNvPr>
          <p:cNvCxnSpPr/>
          <p:nvPr/>
        </p:nvCxnSpPr>
        <p:spPr>
          <a:xfrm>
            <a:off x="13117" y="5049083"/>
            <a:ext cx="91308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C62CD46F-EFE4-4B11-85E0-6EC728D61DC0}"/>
              </a:ext>
            </a:extLst>
          </p:cNvPr>
          <p:cNvCxnSpPr>
            <a:cxnSpLocks/>
          </p:cNvCxnSpPr>
          <p:nvPr/>
        </p:nvCxnSpPr>
        <p:spPr>
          <a:xfrm>
            <a:off x="2783242" y="1772816"/>
            <a:ext cx="35775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3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2483774" y="93878"/>
            <a:ext cx="4069426"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La FEDE en quelques mots  </a:t>
            </a:r>
          </a:p>
          <a:p>
            <a:r>
              <a:rPr lang="fr-FR" sz="2400" dirty="0">
                <a:solidFill>
                  <a:srgbClr val="0C3DAA"/>
                </a:solidFill>
                <a:latin typeface="Roboto" pitchFamily="2" charset="0"/>
                <a:ea typeface="Roboto" pitchFamily="2" charset="0"/>
              </a:rPr>
              <a:t>The FEDE in a few words  </a:t>
            </a:r>
          </a:p>
        </p:txBody>
      </p:sp>
      <p:sp>
        <p:nvSpPr>
          <p:cNvPr id="15" name="ZoneTexte 14">
            <a:extLst>
              <a:ext uri="{FF2B5EF4-FFF2-40B4-BE49-F238E27FC236}">
                <a16:creationId xmlns:a16="http://schemas.microsoft.com/office/drawing/2014/main" id="{BDCDE0D3-6F94-47B7-920F-6794FB2CECDC}"/>
              </a:ext>
            </a:extLst>
          </p:cNvPr>
          <p:cNvSpPr txBox="1"/>
          <p:nvPr/>
        </p:nvSpPr>
        <p:spPr>
          <a:xfrm>
            <a:off x="162004" y="966787"/>
            <a:ext cx="8712966" cy="4993675"/>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ea typeface="Roboto" pitchFamily="2" charset="0"/>
              </a:rPr>
              <a:t>La FEDE – Fédération Européenne des Ecoles </a:t>
            </a:r>
          </a:p>
          <a:p>
            <a:pPr algn="just">
              <a:buClr>
                <a:srgbClr val="A11462"/>
              </a:buClr>
            </a:pPr>
            <a:endParaRPr lang="fr-FR" sz="500" dirty="0">
              <a:solidFill>
                <a:srgbClr val="A11462"/>
              </a:solidFill>
              <a:latin typeface="Roboto" pitchFamily="2" charset="0"/>
              <a:ea typeface="Roboto" pitchFamily="2" charset="0"/>
            </a:endParaRP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ONG internationale (OING) créée en 1963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Rassemble 500 établissements supérieurs dans 39 pays (200 000 étudiants)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Projet d’éducation basé sur la construction de citoyens démocrates : unité d’enseignement « </a:t>
            </a:r>
            <a:r>
              <a:rPr lang="fr-FR" sz="1450" i="1" dirty="0">
                <a:solidFill>
                  <a:prstClr val="black"/>
                </a:solidFill>
                <a:latin typeface="Roboto" pitchFamily="2" charset="0"/>
                <a:ea typeface="Roboto" pitchFamily="2" charset="0"/>
              </a:rPr>
              <a:t>Culture et citoyenneté européennes </a:t>
            </a:r>
            <a:r>
              <a:rPr lang="fr-FR" sz="1450" dirty="0">
                <a:solidFill>
                  <a:prstClr val="black"/>
                </a:solidFill>
                <a:latin typeface="Roboto" pitchFamily="2" charset="0"/>
                <a:ea typeface="Roboto" pitchFamily="2" charset="0"/>
              </a:rPr>
              <a:t>»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OING bénéficiant du statut participatif auprès du Conseil de l’Europe (CoE) et du statut d’observateur auprès de la Francophonie (OIF)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Présidence Commission éducation et culture + activités du CDPPE et CDCPP </a:t>
            </a:r>
          </a:p>
          <a:p>
            <a:pPr marL="557213" lvl="1" indent="-214313" algn="just">
              <a:buClr>
                <a:srgbClr val="A11462"/>
              </a:buClr>
              <a:buFont typeface="Arial" panose="020B0604020202020204" pitchFamily="34" charset="0"/>
              <a:buChar char="•"/>
            </a:pPr>
            <a:r>
              <a:rPr lang="fr-FR" sz="1450" dirty="0">
                <a:solidFill>
                  <a:prstClr val="black"/>
                </a:solidFill>
                <a:latin typeface="Roboto" pitchFamily="2" charset="0"/>
                <a:ea typeface="Roboto" pitchFamily="2" charset="0"/>
              </a:rPr>
              <a:t>OING enregistrée sous le numéro 313869925841-90 au Registre de transparence de l’Union européenne </a:t>
            </a:r>
          </a:p>
          <a:p>
            <a:pPr marL="342900" lvl="1" algn="just">
              <a:buClr>
                <a:srgbClr val="A11462"/>
              </a:buClr>
            </a:pPr>
            <a:endParaRPr lang="fr-FR" sz="1200" dirty="0">
              <a:solidFill>
                <a:srgbClr val="A11462"/>
              </a:solidFill>
              <a:latin typeface="Roboto" pitchFamily="2" charset="0"/>
              <a:ea typeface="Roboto" pitchFamily="2" charset="0"/>
            </a:endParaRPr>
          </a:p>
          <a:p>
            <a:pPr marL="285750" indent="-285750" algn="just">
              <a:buClr>
                <a:srgbClr val="0C3DAA"/>
              </a:buClr>
              <a:buFont typeface="Wingdings" panose="05000000000000000000" pitchFamily="2" charset="2"/>
              <a:buChar char="Ø"/>
            </a:pPr>
            <a:r>
              <a:rPr lang="fr-FR" dirty="0">
                <a:solidFill>
                  <a:srgbClr val="0C3DAA"/>
                </a:solidFill>
                <a:latin typeface="Roboto" pitchFamily="2" charset="0"/>
                <a:ea typeface="Roboto" pitchFamily="2" charset="0"/>
              </a:rPr>
              <a:t>The FEDE – Federation for EDucation in Europe </a:t>
            </a:r>
          </a:p>
          <a:p>
            <a:pPr algn="just">
              <a:buClr>
                <a:srgbClr val="A11462"/>
              </a:buClr>
            </a:pPr>
            <a:endParaRPr lang="fr-FR" sz="500" dirty="0">
              <a:latin typeface="Roboto" pitchFamily="2" charset="0"/>
              <a:ea typeface="Roboto" pitchFamily="2" charset="0"/>
            </a:endParaRP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International NGO (INGO) created in 1963  </a:t>
            </a: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Gathers 500 higher education institutions in 39 countries (200,000 students)  </a:t>
            </a: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Education project based on the construction of democratic citizens: teaching unit "</a:t>
            </a:r>
            <a:r>
              <a:rPr lang="en-US" sz="1450" i="1" dirty="0">
                <a:latin typeface="Roboto" pitchFamily="2" charset="0"/>
                <a:ea typeface="Roboto" pitchFamily="2" charset="0"/>
              </a:rPr>
              <a:t>European culture and citizenship</a:t>
            </a:r>
            <a:r>
              <a:rPr lang="en-US" sz="1450" dirty="0">
                <a:latin typeface="Roboto" pitchFamily="2" charset="0"/>
                <a:ea typeface="Roboto" pitchFamily="2" charset="0"/>
              </a:rPr>
              <a:t>". </a:t>
            </a: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INGO enjoying participatory status with the Council of Europe (CoE) and observer status with the Francophonie (IOF) </a:t>
            </a: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Chairmanship Education and Culture Committee + activities of the CDPPE and CDCPP </a:t>
            </a:r>
          </a:p>
          <a:p>
            <a:pPr marL="557213" lvl="1" indent="-214313" algn="just">
              <a:buClr>
                <a:srgbClr val="0C3DAA"/>
              </a:buClr>
              <a:buFont typeface="Arial" panose="020B0604020202020204" pitchFamily="34" charset="0"/>
              <a:buChar char="•"/>
            </a:pPr>
            <a:r>
              <a:rPr lang="en-US" sz="1450" dirty="0">
                <a:latin typeface="Roboto" pitchFamily="2" charset="0"/>
                <a:ea typeface="Roboto" pitchFamily="2" charset="0"/>
              </a:rPr>
              <a:t>INGO registered in the European Union Transparency Register under number 313869925841-90 </a:t>
            </a:r>
          </a:p>
          <a:p>
            <a:pPr marL="557213" lvl="1" indent="-214313" algn="just">
              <a:buClr>
                <a:srgbClr val="0C3DAA"/>
              </a:buClr>
              <a:buFont typeface="Arial" panose="020B0604020202020204" pitchFamily="34" charset="0"/>
              <a:buChar char="•"/>
            </a:pPr>
            <a:endParaRPr lang="fr-FR" sz="1400" dirty="0">
              <a:latin typeface="Roboto" pitchFamily="2" charset="0"/>
              <a:ea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2267744" y="214056"/>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pic>
        <p:nvPicPr>
          <p:cNvPr id="4" name="Image 3" descr="Une image contenant texte, écran, moniteur, horloge&#10;&#10;Description générée automatiquement">
            <a:extLst>
              <a:ext uri="{FF2B5EF4-FFF2-40B4-BE49-F238E27FC236}">
                <a16:creationId xmlns:a16="http://schemas.microsoft.com/office/drawing/2014/main" id="{A8552774-61E9-40A9-9103-976CBCECC091}"/>
              </a:ext>
            </a:extLst>
          </p:cNvPr>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3736470" y="5723544"/>
            <a:ext cx="1564034" cy="1173026"/>
          </a:xfrm>
          <a:prstGeom prst="rect">
            <a:avLst/>
          </a:prstGeom>
        </p:spPr>
      </p:pic>
      <p:sp>
        <p:nvSpPr>
          <p:cNvPr id="2" name="Espace réservé du numéro de diapositive 1">
            <a:extLst>
              <a:ext uri="{FF2B5EF4-FFF2-40B4-BE49-F238E27FC236}">
                <a16:creationId xmlns:a16="http://schemas.microsoft.com/office/drawing/2014/main" id="{8347BA1A-4B2C-4134-A153-A39D3C349F18}"/>
              </a:ext>
            </a:extLst>
          </p:cNvPr>
          <p:cNvSpPr>
            <a:spLocks noGrp="1"/>
          </p:cNvSpPr>
          <p:nvPr>
            <p:ph type="sldNum" sz="quarter" idx="12"/>
          </p:nvPr>
        </p:nvSpPr>
        <p:spPr/>
        <p:txBody>
          <a:bodyPr/>
          <a:lstStyle/>
          <a:p>
            <a:fld id="{54BB7698-8919-4C7E-B175-D9F71F4163EB}" type="slidenum">
              <a:rPr lang="en-US" smtClean="0"/>
              <a:t>2</a:t>
            </a:fld>
            <a:endParaRPr lang="en-US"/>
          </a:p>
        </p:txBody>
      </p:sp>
    </p:spTree>
    <p:extLst>
      <p:ext uri="{BB962C8B-B14F-4D97-AF65-F5344CB8AC3E}">
        <p14:creationId xmlns:p14="http://schemas.microsoft.com/office/powerpoint/2010/main" val="63870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2220073" y="227637"/>
            <a:ext cx="4481273"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Le GRECO en quelques mots </a:t>
            </a:r>
          </a:p>
          <a:p>
            <a:r>
              <a:rPr lang="fr-FR" sz="2400" dirty="0">
                <a:solidFill>
                  <a:srgbClr val="0C3DAA"/>
                </a:solidFill>
                <a:latin typeface="Roboto" pitchFamily="2" charset="0"/>
                <a:ea typeface="Roboto" pitchFamily="2" charset="0"/>
              </a:rPr>
              <a:t>GRECO in a few words </a:t>
            </a:r>
          </a:p>
        </p:txBody>
      </p:sp>
      <p:sp>
        <p:nvSpPr>
          <p:cNvPr id="15" name="ZoneTexte 14">
            <a:extLst>
              <a:ext uri="{FF2B5EF4-FFF2-40B4-BE49-F238E27FC236}">
                <a16:creationId xmlns:a16="http://schemas.microsoft.com/office/drawing/2014/main" id="{BDCDE0D3-6F94-47B7-920F-6794FB2CECDC}"/>
              </a:ext>
            </a:extLst>
          </p:cNvPr>
          <p:cNvSpPr txBox="1"/>
          <p:nvPr/>
        </p:nvSpPr>
        <p:spPr>
          <a:xfrm>
            <a:off x="179512" y="1252615"/>
            <a:ext cx="8784974" cy="4416594"/>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ea typeface="Roboto" pitchFamily="2" charset="0"/>
              </a:rPr>
              <a:t>Le GRECO – Groupe d’Etats contre la corruption </a:t>
            </a:r>
          </a:p>
          <a:p>
            <a:pPr algn="just">
              <a:buClr>
                <a:srgbClr val="A11462"/>
              </a:buClr>
            </a:pPr>
            <a:endParaRPr lang="fr-FR" sz="800" dirty="0">
              <a:solidFill>
                <a:srgbClr val="A11462"/>
              </a:solidFill>
              <a:latin typeface="Roboto" pitchFamily="2" charset="0"/>
              <a:ea typeface="Roboto" pitchFamily="2" charset="0"/>
            </a:endParaRP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Créé en 1999, organe de contrôle chargé de veiller au respect des normes anti-corruption du Conseil de l'Europe (CoE) </a:t>
            </a: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Président du GRECO : Marin Mrčela, Vice-Président de la Cour suprême croate </a:t>
            </a: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Aujourd’hui, 49 membres (les 47 membres du CoE + Etats-Unis et Biélorussie) </a:t>
            </a: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Conventions pénales et civiles du CoE sur la corruption, 20 principes directeurs </a:t>
            </a: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Actions : évaluation mutuelle par thèmes / solide procédure de mise en conformité </a:t>
            </a:r>
          </a:p>
          <a:p>
            <a:pPr marL="557213" lvl="1" indent="-214313" algn="just">
              <a:buClr>
                <a:srgbClr val="A11462"/>
              </a:buClr>
              <a:buFont typeface="Arial" panose="020B0604020202020204" pitchFamily="34" charset="0"/>
              <a:buChar char="•"/>
            </a:pPr>
            <a:r>
              <a:rPr lang="fr-FR" sz="1550" dirty="0">
                <a:solidFill>
                  <a:prstClr val="black"/>
                </a:solidFill>
                <a:latin typeface="Roboto" pitchFamily="2" charset="0"/>
                <a:ea typeface="Roboto" pitchFamily="2" charset="0"/>
              </a:rPr>
              <a:t>Elaboration de recommandations et de rapports thématiques par pays </a:t>
            </a:r>
          </a:p>
          <a:p>
            <a:pPr algn="just">
              <a:buClr>
                <a:srgbClr val="A11462"/>
              </a:buClr>
            </a:pPr>
            <a:endParaRPr lang="fr-FR" sz="1200" dirty="0">
              <a:solidFill>
                <a:srgbClr val="A11462"/>
              </a:solidFill>
              <a:latin typeface="Roboto" pitchFamily="2" charset="0"/>
              <a:ea typeface="Roboto" pitchFamily="2" charset="0"/>
            </a:endParaRPr>
          </a:p>
          <a:p>
            <a:pPr marL="285750" indent="-285750" algn="just">
              <a:buClr>
                <a:srgbClr val="0C3DAA"/>
              </a:buClr>
              <a:buFont typeface="Wingdings" panose="05000000000000000000" pitchFamily="2" charset="2"/>
              <a:buChar char="Ø"/>
            </a:pPr>
            <a:r>
              <a:rPr lang="fr-FR" dirty="0">
                <a:solidFill>
                  <a:srgbClr val="0C3DAA"/>
                </a:solidFill>
                <a:latin typeface="Roboto" pitchFamily="2" charset="0"/>
                <a:ea typeface="Roboto" pitchFamily="2" charset="0"/>
              </a:rPr>
              <a:t>GRECO – Group of States against corruption </a:t>
            </a:r>
          </a:p>
          <a:p>
            <a:pPr algn="just">
              <a:buClr>
                <a:srgbClr val="A11462"/>
              </a:buClr>
            </a:pPr>
            <a:endParaRPr lang="fr-FR" sz="800" dirty="0">
              <a:solidFill>
                <a:srgbClr val="A11462"/>
              </a:solidFill>
              <a:latin typeface="Roboto" pitchFamily="2" charset="0"/>
              <a:ea typeface="Roboto" pitchFamily="2" charset="0"/>
            </a:endParaRP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Established in 1999, a supervisory body ensuring compliance with anti-corruption standards of the Council of Europe (CoE) </a:t>
            </a: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President of GRECO: Marin Mrčela, Vice-President of the Croatian Supreme Court </a:t>
            </a: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Today, 49 members (the 47 members of the CoE + United States and Belarus) </a:t>
            </a: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CoE Criminal and Civil Law Conventions on Corruption, 20 guiding principles </a:t>
            </a: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Actions: mutual thematic evaluation / strong compliance procedure </a:t>
            </a:r>
          </a:p>
          <a:p>
            <a:pPr marL="557213" lvl="1" indent="-214313" algn="just">
              <a:buClr>
                <a:srgbClr val="0C3DAA"/>
              </a:buClr>
              <a:buFont typeface="Arial" panose="020B0604020202020204" pitchFamily="34" charset="0"/>
              <a:buChar char="•"/>
            </a:pPr>
            <a:r>
              <a:rPr lang="en-US" sz="1550" dirty="0">
                <a:latin typeface="Roboto" pitchFamily="2" charset="0"/>
                <a:ea typeface="Roboto" pitchFamily="2" charset="0"/>
              </a:rPr>
              <a:t>Preparation of recommendations and thematic country reports </a:t>
            </a:r>
            <a:endParaRPr lang="fr-FR" sz="1550" dirty="0">
              <a:latin typeface="Roboto" pitchFamily="2" charset="0"/>
              <a:ea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979712" y="347815"/>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A7C56741-64A8-4617-A3F5-F0DDE8D02416}"/>
              </a:ext>
            </a:extLst>
          </p:cNvPr>
          <p:cNvSpPr>
            <a:spLocks noGrp="1"/>
          </p:cNvSpPr>
          <p:nvPr>
            <p:ph type="sldNum" sz="quarter" idx="12"/>
          </p:nvPr>
        </p:nvSpPr>
        <p:spPr/>
        <p:txBody>
          <a:bodyPr/>
          <a:lstStyle/>
          <a:p>
            <a:fld id="{54BB7698-8919-4C7E-B175-D9F71F4163EB}" type="slidenum">
              <a:rPr lang="en-US" smtClean="0"/>
              <a:t>3</a:t>
            </a:fld>
            <a:endParaRPr lang="en-US"/>
          </a:p>
        </p:txBody>
      </p:sp>
      <p:pic>
        <p:nvPicPr>
          <p:cNvPr id="7" name="Image 6">
            <a:extLst>
              <a:ext uri="{FF2B5EF4-FFF2-40B4-BE49-F238E27FC236}">
                <a16:creationId xmlns:a16="http://schemas.microsoft.com/office/drawing/2014/main" id="{A5A8D1B3-7A8E-4611-B7C7-F1B1A74B166A}"/>
              </a:ext>
            </a:extLst>
          </p:cNvPr>
          <p:cNvPicPr>
            <a:picLocks noChangeAspect="1"/>
          </p:cNvPicPr>
          <p:nvPr/>
        </p:nvPicPr>
        <p:blipFill>
          <a:blip r:embed="rId3">
            <a:alphaModFix amt="64000"/>
          </a:blip>
          <a:stretch>
            <a:fillRect/>
          </a:stretch>
        </p:blipFill>
        <p:spPr>
          <a:xfrm>
            <a:off x="2862499" y="5970912"/>
            <a:ext cx="3419000" cy="659451"/>
          </a:xfrm>
          <a:prstGeom prst="rect">
            <a:avLst/>
          </a:prstGeom>
        </p:spPr>
      </p:pic>
    </p:spTree>
    <p:extLst>
      <p:ext uri="{BB962C8B-B14F-4D97-AF65-F5344CB8AC3E}">
        <p14:creationId xmlns:p14="http://schemas.microsoft.com/office/powerpoint/2010/main" val="411595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1617690" y="191918"/>
            <a:ext cx="5952994"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Genèse du partenariat GRECO/FEDE </a:t>
            </a:r>
          </a:p>
          <a:p>
            <a:r>
              <a:rPr lang="en-US" sz="2400" dirty="0">
                <a:solidFill>
                  <a:srgbClr val="0C3DAA"/>
                </a:solidFill>
                <a:latin typeface="Roboto" pitchFamily="2" charset="0"/>
                <a:ea typeface="Roboto" pitchFamily="2" charset="0"/>
              </a:rPr>
              <a:t>Genesis of the GRECO/FEDE partnership</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179512" y="1382286"/>
            <a:ext cx="8712967" cy="4093428"/>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sz="1900" dirty="0">
                <a:solidFill>
                  <a:srgbClr val="A11462"/>
                </a:solidFill>
                <a:latin typeface="Roboto" pitchFamily="2" charset="0"/>
                <a:ea typeface="Roboto" pitchFamily="2" charset="0"/>
              </a:rPr>
              <a:t>2017-2019 </a:t>
            </a:r>
            <a:r>
              <a:rPr lang="fr-FR" sz="1400" dirty="0">
                <a:solidFill>
                  <a:srgbClr val="A11462"/>
                </a:solidFill>
                <a:latin typeface="Roboto" pitchFamily="2" charset="0"/>
                <a:ea typeface="Roboto" pitchFamily="2" charset="0"/>
              </a:rPr>
              <a:t> </a:t>
            </a:r>
            <a:endParaRPr lang="fr-FR" sz="1400" dirty="0">
              <a:latin typeface="Roboto" pitchFamily="2" charset="0"/>
              <a:ea typeface="Roboto" pitchFamily="2" charset="0"/>
            </a:endParaRP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Juin 2017 : première rencontre GRECO/FEDE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Janvier 2018 : proposition de partenariat d’élaboration conjointe d’un cours de la FEDE</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Tout au long de l’année 2018 : rencontres, répartition des tâches et élaboration du cours </a:t>
            </a:r>
          </a:p>
          <a:p>
            <a:pPr marL="557213" lvl="1" indent="-214313" algn="just">
              <a:buClr>
                <a:srgbClr val="A11462"/>
              </a:buClr>
              <a:buFont typeface="Arial" panose="020B0604020202020204" pitchFamily="34" charset="0"/>
              <a:buChar char="•"/>
            </a:pPr>
            <a:r>
              <a:rPr lang="fr-FR" sz="1500" dirty="0">
                <a:solidFill>
                  <a:prstClr val="black"/>
                </a:solidFill>
                <a:latin typeface="Roboto" pitchFamily="2" charset="0"/>
                <a:ea typeface="Roboto" pitchFamily="2" charset="0"/>
              </a:rPr>
              <a:t>Mars 2019 : validation du cours par le Président du GRECO Marin Mrčela  </a:t>
            </a:r>
          </a:p>
          <a:p>
            <a:pPr marL="557213" lvl="1" indent="-214313" algn="just">
              <a:buClr>
                <a:srgbClr val="A11462"/>
              </a:buClr>
              <a:buFont typeface="Arial" panose="020B0604020202020204" pitchFamily="34" charset="0"/>
              <a:buChar char="•"/>
            </a:pPr>
            <a:r>
              <a:rPr lang="fr-FR" sz="1500" dirty="0">
                <a:solidFill>
                  <a:prstClr val="black"/>
                </a:solidFill>
                <a:latin typeface="Roboto" pitchFamily="2" charset="0"/>
                <a:ea typeface="Roboto" pitchFamily="2" charset="0"/>
              </a:rPr>
              <a:t>Juin 2019 : participation de la FEDE conférence célébrant le 20</a:t>
            </a:r>
            <a:r>
              <a:rPr lang="fr-FR" sz="1500" baseline="30000" dirty="0">
                <a:solidFill>
                  <a:prstClr val="black"/>
                </a:solidFill>
                <a:latin typeface="Roboto" pitchFamily="2" charset="0"/>
                <a:ea typeface="Roboto" pitchFamily="2" charset="0"/>
              </a:rPr>
              <a:t>ème</a:t>
            </a:r>
            <a:r>
              <a:rPr lang="fr-FR" sz="1500" dirty="0">
                <a:solidFill>
                  <a:prstClr val="black"/>
                </a:solidFill>
                <a:latin typeface="Roboto" pitchFamily="2" charset="0"/>
                <a:ea typeface="Roboto" pitchFamily="2" charset="0"/>
              </a:rPr>
              <a:t> anniversaire du GRECO </a:t>
            </a:r>
          </a:p>
          <a:p>
            <a:pPr marL="557213" lvl="1" indent="-214313" algn="just">
              <a:buClr>
                <a:srgbClr val="A11462"/>
              </a:buClr>
              <a:buFont typeface="Arial" panose="020B0604020202020204" pitchFamily="34" charset="0"/>
              <a:buChar char="•"/>
            </a:pPr>
            <a:r>
              <a:rPr lang="fr-FR" sz="1500" dirty="0">
                <a:solidFill>
                  <a:prstClr val="black"/>
                </a:solidFill>
                <a:latin typeface="Roboto" pitchFamily="2" charset="0"/>
                <a:ea typeface="Roboto" pitchFamily="2" charset="0"/>
              </a:rPr>
              <a:t>Septembre 2019 : rentrée universitaire 2019-2020 et lancement du cours pour environ 6000 étudiants des écoles FEDE </a:t>
            </a:r>
          </a:p>
          <a:p>
            <a:pPr marL="342900" lvl="1" algn="just">
              <a:buClr>
                <a:srgbClr val="A11462"/>
              </a:buClr>
            </a:pPr>
            <a:endParaRPr lang="fr-FR" sz="1400" dirty="0">
              <a:solidFill>
                <a:prstClr val="black"/>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fr-FR" sz="1900" dirty="0">
                <a:solidFill>
                  <a:srgbClr val="0C3DAA"/>
                </a:solidFill>
                <a:latin typeface="Roboto" pitchFamily="2" charset="0"/>
                <a:ea typeface="Roboto" pitchFamily="2" charset="0"/>
              </a:rPr>
              <a:t>2017-2019</a:t>
            </a:r>
            <a:r>
              <a:rPr lang="fr-FR" sz="1400" dirty="0">
                <a:solidFill>
                  <a:srgbClr val="A11462"/>
                </a:solidFill>
                <a:latin typeface="Roboto" pitchFamily="2" charset="0"/>
                <a:ea typeface="Roboto" pitchFamily="2" charset="0"/>
              </a:rPr>
              <a:t>  </a:t>
            </a:r>
            <a:endParaRPr lang="fr-FR" sz="1400" dirty="0">
              <a:solidFill>
                <a:prstClr val="black"/>
              </a:solidFill>
              <a:latin typeface="Roboto" pitchFamily="2" charset="0"/>
              <a:ea typeface="Roboto" pitchFamily="2" charset="0"/>
            </a:endParaRP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June 2017: first GRECO/FEDE meeting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January 2018: FEDE partnership proposal for the joint development of a course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Throughout 2018: meetings, task allocation and course development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March 2019: validation of the course by the President of GRECO Marin Mrčela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June 2019: FEDE participation in the conference celebrating the 20</a:t>
            </a:r>
            <a:r>
              <a:rPr lang="en-US" sz="1500" baseline="30000" dirty="0">
                <a:solidFill>
                  <a:prstClr val="black"/>
                </a:solidFill>
                <a:latin typeface="Roboto" pitchFamily="2" charset="0"/>
                <a:ea typeface="Roboto" pitchFamily="2" charset="0"/>
              </a:rPr>
              <a:t>th</a:t>
            </a:r>
            <a:r>
              <a:rPr lang="en-US" sz="1500" dirty="0">
                <a:solidFill>
                  <a:prstClr val="black"/>
                </a:solidFill>
                <a:latin typeface="Roboto" pitchFamily="2" charset="0"/>
                <a:ea typeface="Roboto" pitchFamily="2" charset="0"/>
              </a:rPr>
              <a:t> anniversary of GRECO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September 2019: start of the 2019-2020 academic year and launch of the course for about 6,000 students from FEDE members </a:t>
            </a:r>
            <a:endParaRPr lang="fr-FR" sz="1500" dirty="0">
              <a:solidFill>
                <a:prstClr val="black"/>
              </a:solidFill>
              <a:latin typeface="Roboto" pitchFamily="2" charset="0"/>
              <a:ea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331640" y="312096"/>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131648A8-0DCB-4951-86BE-65BCDC91E106}"/>
              </a:ext>
            </a:extLst>
          </p:cNvPr>
          <p:cNvSpPr>
            <a:spLocks noGrp="1"/>
          </p:cNvSpPr>
          <p:nvPr>
            <p:ph type="sldNum" sz="quarter" idx="12"/>
          </p:nvPr>
        </p:nvSpPr>
        <p:spPr/>
        <p:txBody>
          <a:bodyPr/>
          <a:lstStyle/>
          <a:p>
            <a:fld id="{54BB7698-8919-4C7E-B175-D9F71F4163EB}" type="slidenum">
              <a:rPr lang="en-US" smtClean="0"/>
              <a:t>4</a:t>
            </a:fld>
            <a:endParaRPr lang="en-US"/>
          </a:p>
        </p:txBody>
      </p:sp>
      <p:pic>
        <p:nvPicPr>
          <p:cNvPr id="8" name="Image 7">
            <a:extLst>
              <a:ext uri="{FF2B5EF4-FFF2-40B4-BE49-F238E27FC236}">
                <a16:creationId xmlns:a16="http://schemas.microsoft.com/office/drawing/2014/main" id="{AD459752-A943-48D5-BFF3-E4E25EC06B6F}"/>
              </a:ext>
            </a:extLst>
          </p:cNvPr>
          <p:cNvPicPr>
            <a:picLocks noChangeAspect="1"/>
          </p:cNvPicPr>
          <p:nvPr/>
        </p:nvPicPr>
        <p:blipFill>
          <a:blip r:embed="rId3">
            <a:alphaModFix amt="64000"/>
          </a:blip>
          <a:stretch>
            <a:fillRect/>
          </a:stretch>
        </p:blipFill>
        <p:spPr>
          <a:xfrm>
            <a:off x="2051720" y="5996714"/>
            <a:ext cx="3419000" cy="659451"/>
          </a:xfrm>
          <a:prstGeom prst="rect">
            <a:avLst/>
          </a:prstGeom>
        </p:spPr>
      </p:pic>
      <p:pic>
        <p:nvPicPr>
          <p:cNvPr id="9" name="Image 8" descr="Une image contenant texte, écran, moniteur, horloge&#10;&#10;Description générée automatiquement">
            <a:extLst>
              <a:ext uri="{FF2B5EF4-FFF2-40B4-BE49-F238E27FC236}">
                <a16:creationId xmlns:a16="http://schemas.microsoft.com/office/drawing/2014/main" id="{3950AC4F-5A6D-4A4F-B4B9-7BD533CA6147}"/>
              </a:ext>
            </a:extLst>
          </p:cNvPr>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16262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1043608" y="185998"/>
            <a:ext cx="6624725"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Objectifs du cours pour le GRECO et la FEDE / </a:t>
            </a:r>
          </a:p>
          <a:p>
            <a:r>
              <a:rPr lang="fr-FR" sz="2400" dirty="0">
                <a:solidFill>
                  <a:srgbClr val="A11462"/>
                </a:solidFill>
                <a:latin typeface="Roboto" pitchFamily="2" charset="0"/>
                <a:ea typeface="Roboto" pitchFamily="2" charset="0"/>
              </a:rPr>
              <a:t> </a:t>
            </a:r>
            <a:r>
              <a:rPr lang="en-US" sz="2400" dirty="0">
                <a:solidFill>
                  <a:srgbClr val="0C3DAA"/>
                </a:solidFill>
                <a:latin typeface="Roboto" pitchFamily="2" charset="0"/>
                <a:ea typeface="Roboto" pitchFamily="2" charset="0"/>
              </a:rPr>
              <a:t>Course objectives for GRECO and the FEDE</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251521" y="1229011"/>
            <a:ext cx="8640960" cy="4462760"/>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ea typeface="Roboto" pitchFamily="2" charset="0"/>
              </a:rPr>
              <a:t>Pour le GRECO, </a:t>
            </a:r>
            <a:r>
              <a:rPr lang="fr-FR" dirty="0">
                <a:solidFill>
                  <a:srgbClr val="A11462"/>
                </a:solidFill>
                <a:latin typeface="Roboto" pitchFamily="2" charset="0"/>
              </a:rPr>
              <a:t>la lutte contre la corruption en Europe : </a:t>
            </a:r>
          </a:p>
          <a:p>
            <a:pPr marL="557213" lvl="1" indent="-214313" algn="just">
              <a:buClr>
                <a:srgbClr val="A11462"/>
              </a:buClr>
              <a:buFont typeface="Arial" panose="020B0604020202020204" pitchFamily="34" charset="0"/>
              <a:buChar char="•"/>
            </a:pPr>
            <a:r>
              <a:rPr lang="fr-FR" sz="1400" dirty="0">
                <a:solidFill>
                  <a:prstClr val="black"/>
                </a:solidFill>
                <a:latin typeface="Roboto" pitchFamily="2" charset="0"/>
                <a:ea typeface="Roboto" pitchFamily="2" charset="0"/>
              </a:rPr>
              <a:t>Se prémunir de ce fléau trop largement répandu </a:t>
            </a:r>
          </a:p>
          <a:p>
            <a:pPr marL="557213" lvl="1" indent="-214313" algn="just">
              <a:buClr>
                <a:srgbClr val="A11462"/>
              </a:buClr>
              <a:buFont typeface="Arial" panose="020B0604020202020204" pitchFamily="34" charset="0"/>
              <a:buChar char="•"/>
            </a:pPr>
            <a:r>
              <a:rPr lang="fr-FR" sz="1400" dirty="0">
                <a:solidFill>
                  <a:prstClr val="black"/>
                </a:solidFill>
                <a:latin typeface="Roboto" pitchFamily="2" charset="0"/>
                <a:ea typeface="Roboto" pitchFamily="2" charset="0"/>
              </a:rPr>
              <a:t>Lutter contre affaiblissement des démocraties, perte de légitimité des Institutions et hausse des inégalités </a:t>
            </a:r>
          </a:p>
          <a:p>
            <a:pPr marL="342900" lvl="1" algn="just">
              <a:buClr>
                <a:srgbClr val="A11462"/>
              </a:buClr>
            </a:pPr>
            <a:endParaRPr lang="fr-FR" sz="1200" dirty="0">
              <a:solidFill>
                <a:prstClr val="black"/>
              </a:solidFill>
              <a:latin typeface="Roboto" pitchFamily="2" charset="0"/>
              <a:ea typeface="Roboto" pitchFamily="2" charset="0"/>
            </a:endParaRPr>
          </a:p>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ea typeface="Roboto" pitchFamily="2" charset="0"/>
              </a:rPr>
              <a:t>Pour la FEDE, </a:t>
            </a:r>
            <a:r>
              <a:rPr lang="fr-FR" dirty="0">
                <a:solidFill>
                  <a:srgbClr val="A11462"/>
                </a:solidFill>
                <a:latin typeface="Roboto" pitchFamily="2" charset="0"/>
              </a:rPr>
              <a:t>l’éducation et la formation de citoyens démocrates :</a:t>
            </a:r>
          </a:p>
          <a:p>
            <a:pPr marL="557213" lvl="1" indent="-214313" algn="just">
              <a:buClr>
                <a:srgbClr val="A11462"/>
              </a:buClr>
              <a:buFont typeface="Arial" panose="020B0604020202020204" pitchFamily="34" charset="0"/>
              <a:buChar char="•"/>
            </a:pPr>
            <a:r>
              <a:rPr lang="fr-FR" sz="1400" dirty="0">
                <a:latin typeface="Roboto" pitchFamily="2" charset="0"/>
                <a:ea typeface="Roboto" pitchFamily="2" charset="0"/>
              </a:rPr>
              <a:t>Sensibiliser les étudiants à la lutte contre la corruption et à son encadrement juridique </a:t>
            </a:r>
            <a:endParaRPr lang="fr-FR" sz="1400" dirty="0">
              <a:latin typeface="Roboto" pitchFamily="2" charset="0"/>
            </a:endParaRPr>
          </a:p>
          <a:p>
            <a:pPr marL="557213" lvl="1" indent="-214313" algn="just">
              <a:buClr>
                <a:srgbClr val="A11462"/>
              </a:buClr>
              <a:buFont typeface="Arial" panose="020B0604020202020204" pitchFamily="34" charset="0"/>
              <a:buChar char="•"/>
            </a:pPr>
            <a:r>
              <a:rPr lang="fr-FR" sz="1400" i="1" dirty="0">
                <a:latin typeface="Roboto" pitchFamily="2" charset="0"/>
              </a:rPr>
              <a:t>In fine</a:t>
            </a:r>
            <a:r>
              <a:rPr lang="fr-FR" sz="1400" dirty="0">
                <a:latin typeface="Roboto" pitchFamily="2" charset="0"/>
              </a:rPr>
              <a:t>, permettre aux étudiants d’assumer leurs rôles futurs de professionnels, dirigeants et citoyens soucieux d'éthique </a:t>
            </a:r>
          </a:p>
          <a:p>
            <a:pPr marL="342900" lvl="1" algn="just">
              <a:buClr>
                <a:srgbClr val="A11462"/>
              </a:buClr>
            </a:pPr>
            <a:endParaRPr lang="fr-FR" sz="1200" dirty="0">
              <a:latin typeface="Roboto" pitchFamily="2" charset="0"/>
            </a:endParaRPr>
          </a:p>
          <a:p>
            <a:pPr marL="342900" lvl="1" algn="just">
              <a:buClr>
                <a:srgbClr val="A11462"/>
              </a:buClr>
            </a:pPr>
            <a:endParaRPr lang="fr-FR" sz="800" dirty="0">
              <a:latin typeface="Roboto" pitchFamily="2" charset="0"/>
            </a:endParaRPr>
          </a:p>
          <a:p>
            <a:pPr marL="285750" lvl="0" indent="-285750" algn="just">
              <a:buClr>
                <a:srgbClr val="0C3DAA"/>
              </a:buClr>
              <a:buFont typeface="Wingdings" panose="05000000000000000000" pitchFamily="2" charset="2"/>
              <a:buChar char="Ø"/>
            </a:pPr>
            <a:r>
              <a:rPr lang="en-US" dirty="0">
                <a:solidFill>
                  <a:srgbClr val="0C3DAA"/>
                </a:solidFill>
                <a:latin typeface="Roboto" pitchFamily="2" charset="0"/>
              </a:rPr>
              <a:t>For GRECO, the fight against corruption in Europe : </a:t>
            </a:r>
          </a:p>
          <a:p>
            <a:pPr marL="557213" lvl="1" indent="-214313" algn="just">
              <a:buClr>
                <a:srgbClr val="0C3DAA"/>
              </a:buClr>
              <a:buFont typeface="Arial" panose="020B0604020202020204" pitchFamily="34" charset="0"/>
              <a:buChar char="•"/>
            </a:pPr>
            <a:r>
              <a:rPr lang="en-US" sz="1400" dirty="0">
                <a:solidFill>
                  <a:prstClr val="black"/>
                </a:solidFill>
                <a:latin typeface="Roboto" pitchFamily="2" charset="0"/>
                <a:ea typeface="Roboto" pitchFamily="2" charset="0"/>
              </a:rPr>
              <a:t>Preventing this all too widespread scourge </a:t>
            </a:r>
            <a:endParaRPr lang="fr-FR" sz="1400" dirty="0">
              <a:solidFill>
                <a:prstClr val="black"/>
              </a:solidFill>
              <a:latin typeface="Roboto" pitchFamily="2" charset="0"/>
              <a:ea typeface="Roboto" pitchFamily="2" charset="0"/>
            </a:endParaRPr>
          </a:p>
          <a:p>
            <a:pPr marL="557213" lvl="1" indent="-214313" algn="just">
              <a:buClr>
                <a:srgbClr val="0C3DAA"/>
              </a:buClr>
              <a:buFont typeface="Arial" panose="020B0604020202020204" pitchFamily="34" charset="0"/>
              <a:buChar char="•"/>
            </a:pPr>
            <a:r>
              <a:rPr lang="en-US" sz="1400" dirty="0">
                <a:latin typeface="Roboto" pitchFamily="2" charset="0"/>
              </a:rPr>
              <a:t>Fight against the weakening of democracies, the loss of legitimacy of Institutions and the increase of  inequalities </a:t>
            </a:r>
          </a:p>
          <a:p>
            <a:pPr marL="342900" lvl="1" algn="just">
              <a:buClr>
                <a:srgbClr val="A11462"/>
              </a:buClr>
            </a:pPr>
            <a:endParaRPr lang="fr-FR" sz="1200" dirty="0">
              <a:solidFill>
                <a:prstClr val="black"/>
              </a:solidFill>
              <a:latin typeface="Roboto" pitchFamily="2" charset="0"/>
            </a:endParaRPr>
          </a:p>
          <a:p>
            <a:pPr marL="285750" lvl="0" indent="-285750" algn="just">
              <a:buClr>
                <a:srgbClr val="0C3DAA"/>
              </a:buClr>
              <a:buFont typeface="Wingdings" panose="05000000000000000000" pitchFamily="2" charset="2"/>
              <a:buChar char="Ø"/>
            </a:pPr>
            <a:r>
              <a:rPr lang="en-US" dirty="0">
                <a:solidFill>
                  <a:srgbClr val="0C3DAA"/>
                </a:solidFill>
                <a:latin typeface="Roboto" pitchFamily="2" charset="0"/>
              </a:rPr>
              <a:t>For the FEDE, education and training of democratic citizens : </a:t>
            </a:r>
          </a:p>
          <a:p>
            <a:pPr marL="557213" lvl="1" indent="-214313" algn="just">
              <a:buClr>
                <a:srgbClr val="0C3DAA"/>
              </a:buClr>
              <a:buFont typeface="Arial" panose="020B0604020202020204" pitchFamily="34" charset="0"/>
              <a:buChar char="•"/>
            </a:pPr>
            <a:r>
              <a:rPr lang="en-US" sz="1400" dirty="0">
                <a:latin typeface="Roboto" pitchFamily="2" charset="0"/>
              </a:rPr>
              <a:t>Raise students' awareness of the fight against corruption and its legal framework </a:t>
            </a:r>
          </a:p>
          <a:p>
            <a:pPr marL="557213" lvl="1" indent="-214313" algn="just">
              <a:buClr>
                <a:srgbClr val="0C3DAA"/>
              </a:buClr>
              <a:buFont typeface="Arial" panose="020B0604020202020204" pitchFamily="34" charset="0"/>
              <a:buChar char="•"/>
            </a:pPr>
            <a:r>
              <a:rPr lang="en-US" sz="1400" dirty="0">
                <a:latin typeface="Roboto" pitchFamily="2" charset="0"/>
              </a:rPr>
              <a:t>Ultimately, to enable students to assume their future roles as ethical professionals, leaders and citizens </a:t>
            </a:r>
            <a:endParaRPr lang="fr-FR" sz="1400" dirty="0">
              <a:latin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683568" y="255574"/>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401D98B8-3F15-4CA9-A72C-5F513A0B550E}"/>
              </a:ext>
            </a:extLst>
          </p:cNvPr>
          <p:cNvSpPr>
            <a:spLocks noGrp="1"/>
          </p:cNvSpPr>
          <p:nvPr>
            <p:ph type="sldNum" sz="quarter" idx="12"/>
          </p:nvPr>
        </p:nvSpPr>
        <p:spPr/>
        <p:txBody>
          <a:bodyPr/>
          <a:lstStyle/>
          <a:p>
            <a:fld id="{54BB7698-8919-4C7E-B175-D9F71F4163EB}" type="slidenum">
              <a:rPr lang="en-US" smtClean="0"/>
              <a:t>5</a:t>
            </a:fld>
            <a:endParaRPr lang="en-US"/>
          </a:p>
        </p:txBody>
      </p:sp>
      <p:pic>
        <p:nvPicPr>
          <p:cNvPr id="12" name="Image 11">
            <a:extLst>
              <a:ext uri="{FF2B5EF4-FFF2-40B4-BE49-F238E27FC236}">
                <a16:creationId xmlns:a16="http://schemas.microsoft.com/office/drawing/2014/main" id="{80DEED2D-5049-4279-8FED-52482DDF58DE}"/>
              </a:ext>
            </a:extLst>
          </p:cNvPr>
          <p:cNvPicPr>
            <a:picLocks noChangeAspect="1"/>
          </p:cNvPicPr>
          <p:nvPr/>
        </p:nvPicPr>
        <p:blipFill>
          <a:blip r:embed="rId3">
            <a:alphaModFix amt="64000"/>
          </a:blip>
          <a:stretch>
            <a:fillRect/>
          </a:stretch>
        </p:blipFill>
        <p:spPr>
          <a:xfrm>
            <a:off x="2051720" y="5996714"/>
            <a:ext cx="3419000" cy="659451"/>
          </a:xfrm>
          <a:prstGeom prst="rect">
            <a:avLst/>
          </a:prstGeom>
        </p:spPr>
      </p:pic>
      <p:pic>
        <p:nvPicPr>
          <p:cNvPr id="13" name="Image 12" descr="Une image contenant texte, écran, moniteur, horloge&#10;&#10;Description générée automatiquement">
            <a:extLst>
              <a:ext uri="{FF2B5EF4-FFF2-40B4-BE49-F238E27FC236}">
                <a16:creationId xmlns:a16="http://schemas.microsoft.com/office/drawing/2014/main" id="{71A0D4B9-E906-4CDD-A21C-808C74A374C2}"/>
              </a:ext>
            </a:extLst>
          </p:cNvPr>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16980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1125963" y="102000"/>
            <a:ext cx="7560837"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Un travail collaboratif : répartition des responsabilités / </a:t>
            </a:r>
          </a:p>
          <a:p>
            <a:r>
              <a:rPr lang="fr-FR" sz="2400" dirty="0">
                <a:solidFill>
                  <a:srgbClr val="A11462"/>
                </a:solidFill>
                <a:latin typeface="Roboto" pitchFamily="2" charset="0"/>
                <a:ea typeface="Roboto" pitchFamily="2" charset="0"/>
              </a:rPr>
              <a:t>    </a:t>
            </a:r>
            <a:r>
              <a:rPr lang="en-US" sz="2400" dirty="0">
                <a:solidFill>
                  <a:srgbClr val="0C3DAA"/>
                </a:solidFill>
                <a:latin typeface="Roboto" pitchFamily="2" charset="0"/>
                <a:ea typeface="Roboto" pitchFamily="2" charset="0"/>
              </a:rPr>
              <a:t>Collaborative work: division of responsibilities </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395538" y="951540"/>
            <a:ext cx="8291262" cy="4924425"/>
          </a:xfrm>
          <a:prstGeom prst="rect">
            <a:avLst/>
          </a:prstGeom>
          <a:noFill/>
        </p:spPr>
        <p:txBody>
          <a:bodyPr wrap="square" rtlCol="0">
            <a:spAutoFit/>
          </a:bodyPr>
          <a:lstStyle/>
          <a:p>
            <a:pPr marL="171450" indent="-285750" algn="just">
              <a:buClr>
                <a:srgbClr val="A11462"/>
              </a:buClr>
              <a:buFont typeface="Wingdings" panose="05000000000000000000" pitchFamily="2" charset="2"/>
              <a:buChar char="ü"/>
            </a:pPr>
            <a:r>
              <a:rPr lang="fr-FR" sz="1400" b="1" dirty="0">
                <a:solidFill>
                  <a:srgbClr val="A11462"/>
                </a:solidFill>
                <a:latin typeface="Roboto" pitchFamily="2" charset="0"/>
              </a:rPr>
              <a:t>GRECO</a:t>
            </a:r>
            <a:r>
              <a:rPr lang="fr-FR" sz="1400" b="1" dirty="0">
                <a:latin typeface="Roboto" pitchFamily="2" charset="0"/>
              </a:rPr>
              <a:t> </a:t>
            </a:r>
            <a:r>
              <a:rPr lang="fr-FR" sz="1400" dirty="0">
                <a:latin typeface="Roboto" pitchFamily="2" charset="0"/>
              </a:rPr>
              <a:t>: </a:t>
            </a:r>
          </a:p>
          <a:p>
            <a:pPr marL="557213" lvl="1" indent="-214313" algn="just">
              <a:buClr>
                <a:srgbClr val="A11462"/>
              </a:buClr>
              <a:buFont typeface="Arial" panose="020B0604020202020204" pitchFamily="34" charset="0"/>
              <a:buChar char="•"/>
            </a:pPr>
            <a:r>
              <a:rPr lang="fr-FR" sz="1300" dirty="0">
                <a:latin typeface="Roboto" pitchFamily="2" charset="0"/>
              </a:rPr>
              <a:t>Elaboration du cours par experte GRECO : Catharina GROOP - Université finlandaise Åbo Akademie </a:t>
            </a:r>
          </a:p>
          <a:p>
            <a:pPr marL="557213" lvl="1" indent="-214313" algn="just">
              <a:buClr>
                <a:srgbClr val="A11462"/>
              </a:buClr>
              <a:buFont typeface="Arial" panose="020B0604020202020204" pitchFamily="34" charset="0"/>
              <a:buChar char="•"/>
            </a:pPr>
            <a:r>
              <a:rPr lang="fr-FR" sz="1300" dirty="0">
                <a:latin typeface="Roboto" pitchFamily="2" charset="0"/>
              </a:rPr>
              <a:t>Conception des contenus et référentiels </a:t>
            </a:r>
          </a:p>
          <a:p>
            <a:pPr marL="557213" lvl="1" indent="-214313" algn="just">
              <a:buClr>
                <a:srgbClr val="A11462"/>
              </a:buClr>
              <a:buFont typeface="Arial" panose="020B0604020202020204" pitchFamily="34" charset="0"/>
              <a:buChar char="•"/>
            </a:pPr>
            <a:r>
              <a:rPr lang="fr-FR" sz="1300" dirty="0">
                <a:latin typeface="Roboto" pitchFamily="2" charset="0"/>
              </a:rPr>
              <a:t>Rédaction et traduction de 2 fiches de synthèse accompagnant le cours  </a:t>
            </a:r>
          </a:p>
          <a:p>
            <a:pPr marL="557213" lvl="1" indent="-214313" algn="just">
              <a:buClr>
                <a:srgbClr val="A11462"/>
              </a:buClr>
              <a:buFont typeface="Arial" panose="020B0604020202020204" pitchFamily="34" charset="0"/>
              <a:buChar char="•"/>
            </a:pPr>
            <a:r>
              <a:rPr lang="fr-FR" sz="1300" dirty="0">
                <a:latin typeface="Roboto" pitchFamily="2" charset="0"/>
              </a:rPr>
              <a:t>Validation du cours par Président du GRECO Marin MRCELA  </a:t>
            </a:r>
          </a:p>
          <a:p>
            <a:pPr marL="342900" lvl="1" algn="just">
              <a:buClr>
                <a:srgbClr val="A11462"/>
              </a:buClr>
            </a:pPr>
            <a:endParaRPr lang="fr-FR" sz="800" dirty="0">
              <a:latin typeface="Roboto" pitchFamily="2" charset="0"/>
            </a:endParaRPr>
          </a:p>
          <a:p>
            <a:pPr marL="171450" indent="-285750" algn="just">
              <a:buClr>
                <a:srgbClr val="A11462"/>
              </a:buClr>
              <a:buFont typeface="Wingdings" panose="05000000000000000000" pitchFamily="2" charset="2"/>
              <a:buChar char="ü"/>
            </a:pPr>
            <a:r>
              <a:rPr lang="fr-FR" sz="1400" b="1" dirty="0">
                <a:solidFill>
                  <a:srgbClr val="A11462"/>
                </a:solidFill>
                <a:latin typeface="Roboto" pitchFamily="2" charset="0"/>
              </a:rPr>
              <a:t>FEDE </a:t>
            </a:r>
            <a:r>
              <a:rPr lang="fr-FR" sz="1400" dirty="0">
                <a:latin typeface="Roboto" pitchFamily="2" charset="0"/>
              </a:rPr>
              <a:t>: </a:t>
            </a:r>
          </a:p>
          <a:p>
            <a:pPr marL="628650" lvl="1" indent="-285750" algn="just">
              <a:buClr>
                <a:srgbClr val="A11462"/>
              </a:buClr>
              <a:buFont typeface="Arial" panose="020B0604020202020204" pitchFamily="34" charset="0"/>
              <a:buChar char="•"/>
            </a:pPr>
            <a:r>
              <a:rPr lang="fr-FR" sz="1300" dirty="0">
                <a:solidFill>
                  <a:prstClr val="black"/>
                </a:solidFill>
                <a:latin typeface="Roboto" pitchFamily="2" charset="0"/>
              </a:rPr>
              <a:t>Formation des enseignants </a:t>
            </a:r>
          </a:p>
          <a:p>
            <a:pPr marL="628650" lvl="1" indent="-285750" algn="just">
              <a:buClr>
                <a:srgbClr val="A11462"/>
              </a:buClr>
              <a:buFont typeface="Arial" panose="020B0604020202020204" pitchFamily="34" charset="0"/>
              <a:buChar char="•"/>
            </a:pPr>
            <a:r>
              <a:rPr lang="fr-FR" sz="1300" dirty="0">
                <a:solidFill>
                  <a:prstClr val="black"/>
                </a:solidFill>
                <a:latin typeface="Roboto" pitchFamily="2" charset="0"/>
              </a:rPr>
              <a:t>Insertion du cours dans l’unité d’enseignement « </a:t>
            </a:r>
            <a:r>
              <a:rPr lang="fr-FR" sz="1300" i="1" dirty="0">
                <a:solidFill>
                  <a:prstClr val="black"/>
                </a:solidFill>
                <a:latin typeface="Roboto" pitchFamily="2" charset="0"/>
              </a:rPr>
              <a:t>Culture et citoyenneté européennes </a:t>
            </a:r>
            <a:r>
              <a:rPr lang="fr-FR" sz="1300" dirty="0">
                <a:solidFill>
                  <a:prstClr val="black"/>
                </a:solidFill>
                <a:latin typeface="Roboto" pitchFamily="2" charset="0"/>
              </a:rPr>
              <a:t>», commune à tous les diplômes européens de la FEDE </a:t>
            </a:r>
            <a:endParaRPr lang="fr-FR" sz="1300" dirty="0">
              <a:solidFill>
                <a:srgbClr val="FF0000"/>
              </a:solidFill>
              <a:latin typeface="Roboto" pitchFamily="2" charset="0"/>
            </a:endParaRPr>
          </a:p>
          <a:p>
            <a:pPr marL="628650" lvl="1" indent="-285750" algn="just">
              <a:buClr>
                <a:srgbClr val="A11462"/>
              </a:buClr>
              <a:buFont typeface="Arial" panose="020B0604020202020204" pitchFamily="34" charset="0"/>
              <a:buChar char="•"/>
            </a:pPr>
            <a:r>
              <a:rPr lang="fr-FR" sz="1300" dirty="0">
                <a:solidFill>
                  <a:prstClr val="black"/>
                </a:solidFill>
                <a:latin typeface="Roboto" pitchFamily="2" charset="0"/>
              </a:rPr>
              <a:t>D</a:t>
            </a:r>
            <a:r>
              <a:rPr lang="fr-FR" sz="1300" dirty="0">
                <a:latin typeface="Roboto" pitchFamily="2" charset="0"/>
              </a:rPr>
              <a:t>iffusion du cours au sein du réseau des établissements FEDE </a:t>
            </a:r>
          </a:p>
          <a:p>
            <a:pPr marL="628650" lvl="1" indent="-285750" algn="just">
              <a:buClr>
                <a:srgbClr val="A11462"/>
              </a:buClr>
              <a:buFont typeface="Arial" panose="020B0604020202020204" pitchFamily="34" charset="0"/>
              <a:buChar char="•"/>
            </a:pPr>
            <a:r>
              <a:rPr lang="fr-FR" sz="1300" dirty="0">
                <a:solidFill>
                  <a:prstClr val="black"/>
                </a:solidFill>
                <a:latin typeface="Roboto" pitchFamily="2" charset="0"/>
              </a:rPr>
              <a:t>Evaluation des compétences des étudiants </a:t>
            </a:r>
          </a:p>
          <a:p>
            <a:pPr marL="342900" lvl="1" algn="just">
              <a:buClr>
                <a:srgbClr val="A11462"/>
              </a:buClr>
            </a:pPr>
            <a:endParaRPr lang="fr-FR" sz="800" dirty="0">
              <a:latin typeface="Roboto" pitchFamily="2" charset="0"/>
            </a:endParaRPr>
          </a:p>
          <a:p>
            <a:pPr marL="285750" indent="-285750" algn="just">
              <a:buClr>
                <a:srgbClr val="0C3DAA"/>
              </a:buClr>
              <a:buFont typeface="Wingdings" panose="05000000000000000000" pitchFamily="2" charset="2"/>
              <a:buChar char="ü"/>
            </a:pPr>
            <a:r>
              <a:rPr lang="fr-FR" sz="1400" b="1" dirty="0">
                <a:solidFill>
                  <a:srgbClr val="0C3DAA"/>
                </a:solidFill>
                <a:latin typeface="Roboto" pitchFamily="2" charset="0"/>
              </a:rPr>
              <a:t>GRECO</a:t>
            </a:r>
            <a:r>
              <a:rPr lang="fr-FR" sz="1400" dirty="0">
                <a:solidFill>
                  <a:prstClr val="black"/>
                </a:solidFill>
                <a:latin typeface="Roboto" pitchFamily="2" charset="0"/>
              </a:rPr>
              <a:t> : </a:t>
            </a:r>
          </a:p>
          <a:p>
            <a:pPr marL="557213" lvl="1" indent="-214313" algn="just">
              <a:buClr>
                <a:srgbClr val="0C3DAA"/>
              </a:buClr>
              <a:buFont typeface="Arial" panose="020B0604020202020204" pitchFamily="34" charset="0"/>
              <a:buChar char="•"/>
            </a:pPr>
            <a:r>
              <a:rPr lang="en-US" sz="1300" dirty="0">
                <a:solidFill>
                  <a:prstClr val="black"/>
                </a:solidFill>
                <a:latin typeface="Roboto" pitchFamily="2" charset="0"/>
              </a:rPr>
              <a:t>Course development by GRECO expert: Catharina GROOP - Finnish University Åbo Akademie </a:t>
            </a:r>
          </a:p>
          <a:p>
            <a:pPr marL="557213" lvl="1" indent="-214313" algn="just">
              <a:buClr>
                <a:srgbClr val="0C3DAA"/>
              </a:buClr>
              <a:buFont typeface="Arial" panose="020B0604020202020204" pitchFamily="34" charset="0"/>
              <a:buChar char="•"/>
            </a:pPr>
            <a:r>
              <a:rPr lang="en-US" sz="1300" dirty="0">
                <a:solidFill>
                  <a:prstClr val="black"/>
                </a:solidFill>
                <a:latin typeface="Roboto" pitchFamily="2" charset="0"/>
              </a:rPr>
              <a:t>Content and referential design </a:t>
            </a:r>
          </a:p>
          <a:p>
            <a:pPr marL="557213" lvl="1" indent="-214313" algn="just">
              <a:buClr>
                <a:srgbClr val="0C3DAA"/>
              </a:buClr>
              <a:buFont typeface="Arial" panose="020B0604020202020204" pitchFamily="34" charset="0"/>
              <a:buChar char="•"/>
            </a:pPr>
            <a:r>
              <a:rPr lang="en-US" sz="1300" dirty="0">
                <a:solidFill>
                  <a:prstClr val="black"/>
                </a:solidFill>
                <a:latin typeface="Roboto" pitchFamily="2" charset="0"/>
              </a:rPr>
              <a:t>Writing and translation of 2 summary sheets accompanying the course </a:t>
            </a:r>
          </a:p>
          <a:p>
            <a:pPr marL="557213" lvl="1" indent="-214313" algn="just">
              <a:buClr>
                <a:srgbClr val="0C3DAA"/>
              </a:buClr>
              <a:buFont typeface="Arial" panose="020B0604020202020204" pitchFamily="34" charset="0"/>
              <a:buChar char="•"/>
            </a:pPr>
            <a:r>
              <a:rPr lang="en-US" sz="1300" dirty="0">
                <a:solidFill>
                  <a:prstClr val="black"/>
                </a:solidFill>
                <a:latin typeface="Roboto" pitchFamily="2" charset="0"/>
              </a:rPr>
              <a:t>Validation by the President of GRECO Marin MRCELA  </a:t>
            </a:r>
            <a:endParaRPr lang="fr-FR" sz="1300" dirty="0">
              <a:solidFill>
                <a:prstClr val="black"/>
              </a:solidFill>
              <a:latin typeface="Roboto" pitchFamily="2" charset="0"/>
            </a:endParaRPr>
          </a:p>
          <a:p>
            <a:pPr marL="342900" lvl="1" algn="just">
              <a:buClr>
                <a:srgbClr val="A11462"/>
              </a:buClr>
            </a:pPr>
            <a:endParaRPr lang="fr-FR" sz="800" dirty="0">
              <a:solidFill>
                <a:prstClr val="black"/>
              </a:solidFill>
              <a:latin typeface="Roboto" pitchFamily="2" charset="0"/>
            </a:endParaRPr>
          </a:p>
          <a:p>
            <a:pPr marL="285750" indent="-285750" algn="just">
              <a:buClr>
                <a:srgbClr val="0C3DAA"/>
              </a:buClr>
              <a:buFont typeface="Wingdings" panose="05000000000000000000" pitchFamily="2" charset="2"/>
              <a:buChar char="ü"/>
            </a:pPr>
            <a:r>
              <a:rPr lang="fr-FR" sz="1400" b="1" dirty="0">
                <a:solidFill>
                  <a:srgbClr val="0C3DAA"/>
                </a:solidFill>
                <a:latin typeface="Roboto" pitchFamily="2" charset="0"/>
              </a:rPr>
              <a:t>FEDE</a:t>
            </a:r>
            <a:r>
              <a:rPr lang="fr-FR" sz="1400" dirty="0">
                <a:solidFill>
                  <a:prstClr val="black"/>
                </a:solidFill>
                <a:latin typeface="Roboto" pitchFamily="2" charset="0"/>
              </a:rPr>
              <a:t> : </a:t>
            </a:r>
          </a:p>
          <a:p>
            <a:pPr marL="628650" lvl="1" indent="-285750" algn="just">
              <a:buClr>
                <a:srgbClr val="0C3DAA"/>
              </a:buClr>
              <a:buFont typeface="Arial" panose="020B0604020202020204" pitchFamily="34" charset="0"/>
              <a:buChar char="•"/>
            </a:pPr>
            <a:r>
              <a:rPr lang="en-US" sz="1300" dirty="0">
                <a:solidFill>
                  <a:prstClr val="black"/>
                </a:solidFill>
                <a:latin typeface="Roboto" pitchFamily="2" charset="0"/>
              </a:rPr>
              <a:t>Teacher training </a:t>
            </a:r>
          </a:p>
          <a:p>
            <a:pPr marL="628650" lvl="1" indent="-285750" algn="just">
              <a:buClr>
                <a:srgbClr val="0C3DAA"/>
              </a:buClr>
              <a:buFont typeface="Arial" panose="020B0604020202020204" pitchFamily="34" charset="0"/>
              <a:buChar char="•"/>
            </a:pPr>
            <a:r>
              <a:rPr lang="en-US" sz="1300" dirty="0">
                <a:solidFill>
                  <a:prstClr val="black"/>
                </a:solidFill>
                <a:latin typeface="Roboto" pitchFamily="2" charset="0"/>
              </a:rPr>
              <a:t>Inclusion of the course in the "</a:t>
            </a:r>
            <a:r>
              <a:rPr lang="en-US" sz="1300" i="1" dirty="0">
                <a:solidFill>
                  <a:prstClr val="black"/>
                </a:solidFill>
                <a:latin typeface="Roboto" pitchFamily="2" charset="0"/>
              </a:rPr>
              <a:t>European Culture and Citizenship</a:t>
            </a:r>
            <a:r>
              <a:rPr lang="en-US" sz="1300" dirty="0">
                <a:solidFill>
                  <a:prstClr val="black"/>
                </a:solidFill>
                <a:latin typeface="Roboto" pitchFamily="2" charset="0"/>
              </a:rPr>
              <a:t>" teaching unit, common to all FEDE European diplomas </a:t>
            </a:r>
          </a:p>
          <a:p>
            <a:pPr marL="628650" lvl="1" indent="-285750" algn="just">
              <a:buClr>
                <a:srgbClr val="0C3DAA"/>
              </a:buClr>
              <a:buFont typeface="Arial" panose="020B0604020202020204" pitchFamily="34" charset="0"/>
              <a:buChar char="•"/>
            </a:pPr>
            <a:r>
              <a:rPr lang="en-US" sz="1300" dirty="0">
                <a:solidFill>
                  <a:prstClr val="black"/>
                </a:solidFill>
                <a:latin typeface="Roboto" pitchFamily="2" charset="0"/>
              </a:rPr>
              <a:t>Dissemination of the course within the network of FEDE schools  </a:t>
            </a:r>
          </a:p>
          <a:p>
            <a:pPr marL="628650" lvl="1" indent="-285750" algn="just">
              <a:buClr>
                <a:srgbClr val="0C3DAA"/>
              </a:buClr>
              <a:buFont typeface="Arial" panose="020B0604020202020204" pitchFamily="34" charset="0"/>
              <a:buChar char="•"/>
            </a:pPr>
            <a:r>
              <a:rPr lang="en-US" sz="1300" dirty="0">
                <a:solidFill>
                  <a:prstClr val="black"/>
                </a:solidFill>
                <a:latin typeface="Roboto" pitchFamily="2" charset="0"/>
              </a:rPr>
              <a:t>Assessment of students' skills</a:t>
            </a:r>
            <a:endParaRPr lang="fr-FR" sz="1300" dirty="0">
              <a:latin typeface="Roboto" pitchFamily="2" charset="0"/>
            </a:endParaRP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755576" y="222179"/>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91B35E9B-99BD-4EFF-A788-A63368C6A338}"/>
              </a:ext>
            </a:extLst>
          </p:cNvPr>
          <p:cNvSpPr>
            <a:spLocks noGrp="1"/>
          </p:cNvSpPr>
          <p:nvPr>
            <p:ph type="sldNum" sz="quarter" idx="12"/>
          </p:nvPr>
        </p:nvSpPr>
        <p:spPr/>
        <p:txBody>
          <a:bodyPr/>
          <a:lstStyle/>
          <a:p>
            <a:fld id="{54BB7698-8919-4C7E-B175-D9F71F4163EB}" type="slidenum">
              <a:rPr lang="en-US" smtClean="0"/>
              <a:t>6</a:t>
            </a:fld>
            <a:endParaRPr lang="en-US"/>
          </a:p>
        </p:txBody>
      </p:sp>
      <p:pic>
        <p:nvPicPr>
          <p:cNvPr id="10" name="Image 9">
            <a:extLst>
              <a:ext uri="{FF2B5EF4-FFF2-40B4-BE49-F238E27FC236}">
                <a16:creationId xmlns:a16="http://schemas.microsoft.com/office/drawing/2014/main" id="{77AF1954-9C6F-41EF-BEBE-077A843CD6EB}"/>
              </a:ext>
            </a:extLst>
          </p:cNvPr>
          <p:cNvPicPr>
            <a:picLocks noChangeAspect="1"/>
          </p:cNvPicPr>
          <p:nvPr/>
        </p:nvPicPr>
        <p:blipFill>
          <a:blip r:embed="rId3">
            <a:alphaModFix amt="64000"/>
          </a:blip>
          <a:stretch>
            <a:fillRect/>
          </a:stretch>
        </p:blipFill>
        <p:spPr>
          <a:xfrm>
            <a:off x="2051720" y="5996714"/>
            <a:ext cx="3419000" cy="659451"/>
          </a:xfrm>
          <a:prstGeom prst="rect">
            <a:avLst/>
          </a:prstGeom>
        </p:spPr>
      </p:pic>
      <p:pic>
        <p:nvPicPr>
          <p:cNvPr id="11" name="Image 10" descr="Une image contenant texte, écran, moniteur, horloge&#10;&#10;Description générée automatiquement">
            <a:extLst>
              <a:ext uri="{FF2B5EF4-FFF2-40B4-BE49-F238E27FC236}">
                <a16:creationId xmlns:a16="http://schemas.microsoft.com/office/drawing/2014/main" id="{AE4C3075-0EC3-4DE2-B7F6-E07FE9E60DCE}"/>
              </a:ext>
            </a:extLst>
          </p:cNvPr>
          <p:cNvPicPr>
            <a:picLocks noChangeAspect="1"/>
          </p:cNvPicPr>
          <p:nvPr/>
        </p:nvPicPr>
        <p:blipFill>
          <a:blip r:embed="rId4">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454592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1259632" y="203898"/>
            <a:ext cx="7150787"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Le cahier des charges du cours GRECO/FEDE </a:t>
            </a:r>
          </a:p>
          <a:p>
            <a:r>
              <a:rPr lang="en-US" sz="2400" dirty="0">
                <a:solidFill>
                  <a:srgbClr val="0C3DAA"/>
                </a:solidFill>
                <a:latin typeface="Roboto" pitchFamily="2" charset="0"/>
                <a:ea typeface="Roboto" pitchFamily="2" charset="0"/>
              </a:rPr>
              <a:t>The specifications of the GRECO/FEDE course </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235696" y="1765779"/>
            <a:ext cx="6192678" cy="3742050"/>
          </a:xfrm>
          <a:prstGeom prst="rect">
            <a:avLst/>
          </a:prstGeom>
          <a:noFill/>
        </p:spPr>
        <p:txBody>
          <a:bodyPr wrap="square" rtlCol="0">
            <a:spAutoFit/>
          </a:bodyPr>
          <a:lstStyle/>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Titre</a:t>
            </a:r>
            <a:r>
              <a:rPr lang="fr-FR" sz="2000" dirty="0">
                <a:solidFill>
                  <a:srgbClr val="A11462"/>
                </a:solidFill>
                <a:latin typeface="Roboto" pitchFamily="2" charset="0"/>
              </a:rPr>
              <a:t> </a:t>
            </a:r>
            <a:r>
              <a:rPr lang="fr-FR" sz="1600" dirty="0">
                <a:latin typeface="Roboto" pitchFamily="2" charset="0"/>
                <a:ea typeface="Roboto" pitchFamily="2" charset="0"/>
              </a:rPr>
              <a:t>/ </a:t>
            </a:r>
            <a:r>
              <a:rPr lang="fr-FR" sz="1600" dirty="0">
                <a:solidFill>
                  <a:srgbClr val="0C3DAA"/>
                </a:solidFill>
                <a:latin typeface="Roboto" pitchFamily="2" charset="0"/>
                <a:ea typeface="Roboto" pitchFamily="2" charset="0"/>
              </a:rPr>
              <a:t>Title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Public visé </a:t>
            </a:r>
            <a:r>
              <a:rPr lang="fr-FR" sz="1600" dirty="0">
                <a:latin typeface="Roboto" pitchFamily="2" charset="0"/>
                <a:ea typeface="Roboto" pitchFamily="2" charset="0"/>
              </a:rPr>
              <a:t>/ </a:t>
            </a:r>
            <a:r>
              <a:rPr lang="fr-FR" sz="1600" dirty="0">
                <a:solidFill>
                  <a:srgbClr val="0C3DAA"/>
                </a:solidFill>
                <a:latin typeface="Roboto" pitchFamily="2" charset="0"/>
                <a:ea typeface="Roboto" pitchFamily="2" charset="0"/>
              </a:rPr>
              <a:t>Target audience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Date d’entrée en vigueur </a:t>
            </a:r>
            <a:r>
              <a:rPr lang="fr-FR" sz="1600" dirty="0">
                <a:latin typeface="Roboto" pitchFamily="2" charset="0"/>
                <a:ea typeface="Roboto" pitchFamily="2" charset="0"/>
              </a:rPr>
              <a:t>/ </a:t>
            </a:r>
            <a:r>
              <a:rPr lang="fr-FR" sz="1600" dirty="0">
                <a:solidFill>
                  <a:srgbClr val="0C3DAA"/>
                </a:solidFill>
                <a:latin typeface="Roboto" pitchFamily="2" charset="0"/>
              </a:rPr>
              <a:t>Effective date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Personnel enseignant </a:t>
            </a:r>
            <a:r>
              <a:rPr lang="fr-FR" sz="1600" dirty="0">
                <a:latin typeface="Roboto" pitchFamily="2" charset="0"/>
                <a:ea typeface="Roboto" pitchFamily="2" charset="0"/>
              </a:rPr>
              <a:t>/ </a:t>
            </a:r>
            <a:r>
              <a:rPr lang="fr-FR" sz="1600" dirty="0">
                <a:solidFill>
                  <a:srgbClr val="0C3DAA"/>
                </a:solidFill>
                <a:latin typeface="Roboto" pitchFamily="2" charset="0"/>
              </a:rPr>
              <a:t>Teaching staff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Durée du chapitre </a:t>
            </a:r>
            <a:r>
              <a:rPr lang="fr-FR" sz="1600" dirty="0">
                <a:latin typeface="Roboto" pitchFamily="2" charset="0"/>
                <a:ea typeface="Roboto" pitchFamily="2" charset="0"/>
              </a:rPr>
              <a:t>/ </a:t>
            </a:r>
            <a:r>
              <a:rPr lang="fr-FR" sz="1600" dirty="0">
                <a:solidFill>
                  <a:srgbClr val="0C3DAA"/>
                </a:solidFill>
                <a:latin typeface="Roboto" pitchFamily="2" charset="0"/>
              </a:rPr>
              <a:t>Duration of the chapter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Nombre de crédits ECTS </a:t>
            </a:r>
            <a:r>
              <a:rPr lang="fr-FR" sz="1600" dirty="0">
                <a:latin typeface="Roboto" pitchFamily="2" charset="0"/>
                <a:ea typeface="Roboto" pitchFamily="2" charset="0"/>
              </a:rPr>
              <a:t>/ </a:t>
            </a:r>
            <a:r>
              <a:rPr lang="fr-FR" sz="1600" dirty="0">
                <a:solidFill>
                  <a:srgbClr val="0C3DAA"/>
                </a:solidFill>
                <a:latin typeface="Roboto" pitchFamily="2" charset="0"/>
              </a:rPr>
              <a:t>Number of ECTS credits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Thèmes abordés </a:t>
            </a:r>
            <a:r>
              <a:rPr lang="fr-FR" sz="1600" dirty="0">
                <a:latin typeface="Roboto" pitchFamily="2" charset="0"/>
                <a:ea typeface="Roboto" pitchFamily="2" charset="0"/>
              </a:rPr>
              <a:t>/ </a:t>
            </a:r>
            <a:r>
              <a:rPr lang="fr-FR" sz="1600" dirty="0">
                <a:solidFill>
                  <a:srgbClr val="0C3DAA"/>
                </a:solidFill>
                <a:latin typeface="Roboto" pitchFamily="2" charset="0"/>
              </a:rPr>
              <a:t>Topics covered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Format</a:t>
            </a:r>
            <a:r>
              <a:rPr lang="fr-FR" sz="1600" dirty="0">
                <a:solidFill>
                  <a:prstClr val="black"/>
                </a:solidFill>
                <a:latin typeface="Roboto" pitchFamily="2" charset="0"/>
                <a:ea typeface="Roboto" pitchFamily="2" charset="0"/>
              </a:rPr>
              <a:t> / </a:t>
            </a:r>
            <a:r>
              <a:rPr lang="fr-FR" sz="1600" dirty="0">
                <a:solidFill>
                  <a:srgbClr val="0C3DAA"/>
                </a:solidFill>
                <a:latin typeface="Roboto" pitchFamily="2" charset="0"/>
              </a:rPr>
              <a:t>Format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Configuration de l’enseignement </a:t>
            </a:r>
            <a:r>
              <a:rPr lang="fr-FR" sz="1600" dirty="0">
                <a:solidFill>
                  <a:prstClr val="black"/>
                </a:solidFill>
                <a:latin typeface="Roboto" pitchFamily="2" charset="0"/>
                <a:ea typeface="Roboto" pitchFamily="2" charset="0"/>
              </a:rPr>
              <a:t>/ </a:t>
            </a:r>
            <a:r>
              <a:rPr lang="fr-FR" sz="1600" dirty="0">
                <a:solidFill>
                  <a:srgbClr val="0C3DAA"/>
                </a:solidFill>
                <a:latin typeface="Roboto" pitchFamily="2" charset="0"/>
              </a:rPr>
              <a:t>Teaching configuration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Communication et information </a:t>
            </a:r>
            <a:r>
              <a:rPr lang="fr-FR" sz="1600" dirty="0">
                <a:solidFill>
                  <a:prstClr val="black"/>
                </a:solidFill>
                <a:latin typeface="Roboto" pitchFamily="2" charset="0"/>
                <a:ea typeface="Roboto" pitchFamily="2" charset="0"/>
              </a:rPr>
              <a:t>/ </a:t>
            </a:r>
            <a:r>
              <a:rPr lang="fr-FR" sz="1600" dirty="0">
                <a:solidFill>
                  <a:srgbClr val="0C3DAA"/>
                </a:solidFill>
                <a:latin typeface="Roboto" pitchFamily="2" charset="0"/>
              </a:rPr>
              <a:t>Communication and information</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Compétences générales visées </a:t>
            </a:r>
            <a:r>
              <a:rPr lang="fr-FR" sz="1600" dirty="0">
                <a:solidFill>
                  <a:prstClr val="black"/>
                </a:solidFill>
                <a:latin typeface="Roboto" pitchFamily="2" charset="0"/>
                <a:ea typeface="Roboto" pitchFamily="2" charset="0"/>
              </a:rPr>
              <a:t>/ </a:t>
            </a:r>
            <a:r>
              <a:rPr lang="fr-FR" sz="1600" dirty="0">
                <a:solidFill>
                  <a:srgbClr val="0C3DAA"/>
                </a:solidFill>
                <a:latin typeface="Roboto" pitchFamily="2" charset="0"/>
              </a:rPr>
              <a:t>General skills pursued</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Compétences spécifiques visées </a:t>
            </a:r>
            <a:r>
              <a:rPr lang="fr-FR" sz="1600" dirty="0">
                <a:solidFill>
                  <a:prstClr val="black"/>
                </a:solidFill>
                <a:latin typeface="Roboto" pitchFamily="2" charset="0"/>
                <a:ea typeface="Roboto" pitchFamily="2" charset="0"/>
              </a:rPr>
              <a:t>/ </a:t>
            </a:r>
            <a:r>
              <a:rPr lang="fr-FR" sz="1600" dirty="0">
                <a:solidFill>
                  <a:srgbClr val="0C3DAA"/>
                </a:solidFill>
                <a:latin typeface="Roboto" pitchFamily="2" charset="0"/>
              </a:rPr>
              <a:t>Specific skills pursued </a:t>
            </a:r>
          </a:p>
          <a:p>
            <a:pPr marL="100013" indent="-214313">
              <a:lnSpc>
                <a:spcPts val="2200"/>
              </a:lnSpc>
              <a:buClr>
                <a:srgbClr val="A11462"/>
              </a:buClr>
              <a:buFont typeface="Arial" panose="020B0604020202020204" pitchFamily="34" charset="0"/>
              <a:buChar char="•"/>
            </a:pPr>
            <a:r>
              <a:rPr lang="fr-FR" sz="1600" dirty="0">
                <a:solidFill>
                  <a:srgbClr val="A11462"/>
                </a:solidFill>
                <a:latin typeface="Roboto" pitchFamily="2" charset="0"/>
              </a:rPr>
              <a:t>Modalités d’évaluation </a:t>
            </a:r>
            <a:r>
              <a:rPr lang="fr-FR" sz="1600" dirty="0">
                <a:solidFill>
                  <a:prstClr val="black"/>
                </a:solidFill>
                <a:latin typeface="Roboto" pitchFamily="2" charset="0"/>
                <a:ea typeface="Roboto" pitchFamily="2" charset="0"/>
              </a:rPr>
              <a:t>/ </a:t>
            </a:r>
            <a:r>
              <a:rPr lang="fr-FR" sz="1600" dirty="0">
                <a:solidFill>
                  <a:srgbClr val="0C3DAA"/>
                </a:solidFill>
                <a:latin typeface="Roboto" pitchFamily="2" charset="0"/>
              </a:rPr>
              <a:t>Assessment methods </a:t>
            </a:r>
          </a:p>
        </p:txBody>
      </p:sp>
      <p:pic>
        <p:nvPicPr>
          <p:cNvPr id="19" name="Image 18">
            <a:extLst>
              <a:ext uri="{FF2B5EF4-FFF2-40B4-BE49-F238E27FC236}">
                <a16:creationId xmlns:a16="http://schemas.microsoft.com/office/drawing/2014/main" id="{DCF2DDAC-5E0B-43ED-B5F3-2871081A3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174" y="5008668"/>
            <a:ext cx="163982" cy="163982"/>
          </a:xfrm>
          <a:prstGeom prst="rect">
            <a:avLst/>
          </a:prstGeom>
        </p:spPr>
      </p:pic>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043608" y="340207"/>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0888EB1-51FF-499C-BC13-AD3EA705972B}"/>
              </a:ext>
            </a:extLst>
          </p:cNvPr>
          <p:cNvPicPr>
            <a:picLocks noChangeAspect="1"/>
          </p:cNvPicPr>
          <p:nvPr/>
        </p:nvPicPr>
        <p:blipFill>
          <a:blip r:embed="rId4"/>
          <a:stretch>
            <a:fillRect/>
          </a:stretch>
        </p:blipFill>
        <p:spPr>
          <a:xfrm>
            <a:off x="6604968" y="1770327"/>
            <a:ext cx="2485773" cy="3736151"/>
          </a:xfrm>
          <a:prstGeom prst="rect">
            <a:avLst/>
          </a:prstGeom>
        </p:spPr>
      </p:pic>
      <p:sp>
        <p:nvSpPr>
          <p:cNvPr id="5" name="Espace réservé du numéro de diapositive 4">
            <a:extLst>
              <a:ext uri="{FF2B5EF4-FFF2-40B4-BE49-F238E27FC236}">
                <a16:creationId xmlns:a16="http://schemas.microsoft.com/office/drawing/2014/main" id="{6B3FB5ED-4811-4319-ADD2-7D0D34162C0B}"/>
              </a:ext>
            </a:extLst>
          </p:cNvPr>
          <p:cNvSpPr>
            <a:spLocks noGrp="1"/>
          </p:cNvSpPr>
          <p:nvPr>
            <p:ph type="sldNum" sz="quarter" idx="12"/>
          </p:nvPr>
        </p:nvSpPr>
        <p:spPr/>
        <p:txBody>
          <a:bodyPr/>
          <a:lstStyle/>
          <a:p>
            <a:fld id="{54BB7698-8919-4C7E-B175-D9F71F4163EB}" type="slidenum">
              <a:rPr lang="en-US" smtClean="0"/>
              <a:t>7</a:t>
            </a:fld>
            <a:endParaRPr lang="en-US"/>
          </a:p>
        </p:txBody>
      </p:sp>
      <p:pic>
        <p:nvPicPr>
          <p:cNvPr id="16" name="Image 15">
            <a:extLst>
              <a:ext uri="{FF2B5EF4-FFF2-40B4-BE49-F238E27FC236}">
                <a16:creationId xmlns:a16="http://schemas.microsoft.com/office/drawing/2014/main" id="{1712FEB8-9479-4CDB-B606-CBCE06AF5371}"/>
              </a:ext>
            </a:extLst>
          </p:cNvPr>
          <p:cNvPicPr>
            <a:picLocks noChangeAspect="1"/>
          </p:cNvPicPr>
          <p:nvPr/>
        </p:nvPicPr>
        <p:blipFill>
          <a:blip r:embed="rId5">
            <a:alphaModFix amt="64000"/>
          </a:blip>
          <a:stretch>
            <a:fillRect/>
          </a:stretch>
        </p:blipFill>
        <p:spPr>
          <a:xfrm>
            <a:off x="2051720" y="5996714"/>
            <a:ext cx="3419000" cy="659451"/>
          </a:xfrm>
          <a:prstGeom prst="rect">
            <a:avLst/>
          </a:prstGeom>
        </p:spPr>
      </p:pic>
      <p:pic>
        <p:nvPicPr>
          <p:cNvPr id="17" name="Image 16" descr="Une image contenant texte, écran, moniteur, horloge&#10;&#10;Description générée automatiquement">
            <a:extLst>
              <a:ext uri="{FF2B5EF4-FFF2-40B4-BE49-F238E27FC236}">
                <a16:creationId xmlns:a16="http://schemas.microsoft.com/office/drawing/2014/main" id="{D362BE2A-FE64-446A-B8CF-DBDC9D881F33}"/>
              </a:ext>
            </a:extLst>
          </p:cNvPr>
          <p:cNvPicPr>
            <a:picLocks noChangeAspect="1"/>
          </p:cNvPicPr>
          <p:nvPr/>
        </p:nvPicPr>
        <p:blipFill>
          <a:blip r:embed="rId6">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192400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1331640" y="207197"/>
            <a:ext cx="7200797" cy="830997"/>
          </a:xfrm>
          <a:prstGeom prst="rect">
            <a:avLst/>
          </a:prstGeom>
          <a:noFill/>
        </p:spPr>
        <p:txBody>
          <a:bodyPr wrap="square" rtlCol="0">
            <a:spAutoFit/>
          </a:bodyPr>
          <a:lstStyle/>
          <a:p>
            <a:r>
              <a:rPr lang="fr-FR" sz="2400" dirty="0">
                <a:solidFill>
                  <a:srgbClr val="A11462"/>
                </a:solidFill>
                <a:latin typeface="Roboto" pitchFamily="2" charset="0"/>
                <a:ea typeface="Roboto" pitchFamily="2" charset="0"/>
              </a:rPr>
              <a:t>Les éléments de l’accord final GRECO/FEDE </a:t>
            </a:r>
          </a:p>
          <a:p>
            <a:r>
              <a:rPr lang="en-US" sz="2400" dirty="0">
                <a:solidFill>
                  <a:srgbClr val="0C3DAA"/>
                </a:solidFill>
                <a:latin typeface="Roboto" pitchFamily="2" charset="0"/>
                <a:ea typeface="Roboto" pitchFamily="2" charset="0"/>
              </a:rPr>
              <a:t>Elements of the final GRECO/FEDE agreement</a:t>
            </a:r>
            <a:endParaRPr lang="fr-FR" sz="2400" dirty="0">
              <a:solidFill>
                <a:srgbClr val="0C3DAA"/>
              </a:solidFill>
              <a:latin typeface="Roboto" pitchFamily="2" charset="0"/>
              <a:ea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169164" y="1412776"/>
            <a:ext cx="8517627" cy="4082686"/>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dirty="0">
                <a:solidFill>
                  <a:srgbClr val="A11462"/>
                </a:solidFill>
                <a:latin typeface="Roboto" pitchFamily="2" charset="0"/>
              </a:rPr>
              <a:t>Les éléments de l’accord final signé en mars 2019 :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Inclusion dans référentiel pédagogique du cours, fiches de cours et chapitre dans le e-book + logo du GRECO, nom de l’auteur et de son institution, précédés par la mention « </a:t>
            </a:r>
            <a:r>
              <a:rPr lang="fr-FR" sz="1500" i="1" dirty="0">
                <a:latin typeface="Roboto" pitchFamily="2" charset="0"/>
                <a:ea typeface="Roboto" pitchFamily="2" charset="0"/>
              </a:rPr>
              <a:t>chapitre approuvé par le Président du GRECO</a:t>
            </a:r>
            <a:r>
              <a:rPr lang="fr-FR" sz="1500" dirty="0">
                <a:latin typeface="Roboto" pitchFamily="2" charset="0"/>
                <a:ea typeface="Roboto" pitchFamily="2" charset="0"/>
              </a:rPr>
              <a:t> » ;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Droit pour la FEDE d’utiliser, distribuer et reproduire référentiel du cours et contenu pédagogique + traduction dans différentes langues ;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Engagement des deux parties à assurer une publicité adéquate ;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Aucune obligation financière de l’une des deux parties </a:t>
            </a:r>
          </a:p>
          <a:p>
            <a:pPr marL="800100" lvl="2" algn="just">
              <a:buClr>
                <a:srgbClr val="A11462"/>
              </a:buClr>
            </a:pPr>
            <a:endParaRPr lang="fr-FR" sz="1400" dirty="0">
              <a:solidFill>
                <a:srgbClr val="0C3DAA"/>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en-US" dirty="0">
                <a:solidFill>
                  <a:srgbClr val="0C3DAA"/>
                </a:solidFill>
                <a:latin typeface="Roboto" pitchFamily="2" charset="0"/>
              </a:rPr>
              <a:t>Elements of the final agreement signed in March 2019 : </a:t>
            </a:r>
            <a:endParaRPr lang="fr-FR" dirty="0">
              <a:solidFill>
                <a:srgbClr val="0C3DAA"/>
              </a:solidFill>
              <a:latin typeface="Roboto" pitchFamily="2" charset="0"/>
            </a:endParaRP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Inclusion in the pedagogical course’s referential, course sheets and chapter in the e-book + GRECO logo, name of the author and his institution, preceded by the mention "</a:t>
            </a:r>
            <a:r>
              <a:rPr lang="en-US" sz="1500" i="1" dirty="0">
                <a:solidFill>
                  <a:prstClr val="black"/>
                </a:solidFill>
                <a:latin typeface="Roboto" pitchFamily="2" charset="0"/>
                <a:ea typeface="Roboto" pitchFamily="2" charset="0"/>
              </a:rPr>
              <a:t>chapter approved by the President of GRECO</a:t>
            </a:r>
            <a:r>
              <a:rPr lang="en-US" sz="1500" dirty="0">
                <a:solidFill>
                  <a:prstClr val="black"/>
                </a:solidFill>
                <a:latin typeface="Roboto" pitchFamily="2" charset="0"/>
                <a:ea typeface="Roboto" pitchFamily="2" charset="0"/>
              </a:rPr>
              <a:t>“ ;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Right for the FEDE to use, distribute and reproduce the course reference material and pedagogical content + translation into different languages ;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Commitment of both parties to ensure adequate publicity ;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No financial obligation of either party </a:t>
            </a:r>
            <a:endParaRPr lang="fr-FR" sz="1500" dirty="0">
              <a:latin typeface="Roboto" pitchFamily="2" charset="0"/>
              <a:ea typeface="Roboto" pitchFamily="2" charset="0"/>
            </a:endParaRPr>
          </a:p>
        </p:txBody>
      </p:sp>
      <p:pic>
        <p:nvPicPr>
          <p:cNvPr id="19" name="Image 18">
            <a:extLst>
              <a:ext uri="{FF2B5EF4-FFF2-40B4-BE49-F238E27FC236}">
                <a16:creationId xmlns:a16="http://schemas.microsoft.com/office/drawing/2014/main" id="{DCF2DDAC-5E0B-43ED-B5F3-2871081A3C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174" y="5008668"/>
            <a:ext cx="163982" cy="163982"/>
          </a:xfrm>
          <a:prstGeom prst="rect">
            <a:avLst/>
          </a:prstGeom>
        </p:spPr>
      </p:pic>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1115616" y="327375"/>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4908F92A-8A56-4879-9062-62E7064B8AF8}"/>
              </a:ext>
            </a:extLst>
          </p:cNvPr>
          <p:cNvSpPr>
            <a:spLocks noGrp="1"/>
          </p:cNvSpPr>
          <p:nvPr>
            <p:ph type="sldNum" sz="quarter" idx="12"/>
          </p:nvPr>
        </p:nvSpPr>
        <p:spPr/>
        <p:txBody>
          <a:bodyPr/>
          <a:lstStyle/>
          <a:p>
            <a:fld id="{54BB7698-8919-4C7E-B175-D9F71F4163EB}" type="slidenum">
              <a:rPr lang="en-US" smtClean="0"/>
              <a:t>8</a:t>
            </a:fld>
            <a:endParaRPr lang="en-US"/>
          </a:p>
        </p:txBody>
      </p:sp>
      <p:pic>
        <p:nvPicPr>
          <p:cNvPr id="13" name="Image 12">
            <a:extLst>
              <a:ext uri="{FF2B5EF4-FFF2-40B4-BE49-F238E27FC236}">
                <a16:creationId xmlns:a16="http://schemas.microsoft.com/office/drawing/2014/main" id="{2E1FD676-7472-4ED0-BF23-BA85E90FEB1B}"/>
              </a:ext>
            </a:extLst>
          </p:cNvPr>
          <p:cNvPicPr>
            <a:picLocks noChangeAspect="1"/>
          </p:cNvPicPr>
          <p:nvPr/>
        </p:nvPicPr>
        <p:blipFill>
          <a:blip r:embed="rId4">
            <a:alphaModFix amt="64000"/>
          </a:blip>
          <a:stretch>
            <a:fillRect/>
          </a:stretch>
        </p:blipFill>
        <p:spPr>
          <a:xfrm>
            <a:off x="2051720" y="5996714"/>
            <a:ext cx="3419000" cy="659451"/>
          </a:xfrm>
          <a:prstGeom prst="rect">
            <a:avLst/>
          </a:prstGeom>
        </p:spPr>
      </p:pic>
      <p:pic>
        <p:nvPicPr>
          <p:cNvPr id="16" name="Image 15" descr="Une image contenant texte, écran, moniteur, horloge&#10;&#10;Description générée automatiquement">
            <a:extLst>
              <a:ext uri="{FF2B5EF4-FFF2-40B4-BE49-F238E27FC236}">
                <a16:creationId xmlns:a16="http://schemas.microsoft.com/office/drawing/2014/main" id="{8F5F598C-2E12-4859-803C-D283015CA2E1}"/>
              </a:ext>
            </a:extLst>
          </p:cNvPr>
          <p:cNvPicPr>
            <a:picLocks noChangeAspect="1"/>
          </p:cNvPicPr>
          <p:nvPr/>
        </p:nvPicPr>
        <p:blipFill>
          <a:blip r:embed="rId5">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17800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16C8CA04-00E5-4BCB-8A56-8A1177D42C2E}"/>
              </a:ext>
            </a:extLst>
          </p:cNvPr>
          <p:cNvSpPr txBox="1"/>
          <p:nvPr/>
        </p:nvSpPr>
        <p:spPr>
          <a:xfrm>
            <a:off x="683568" y="186073"/>
            <a:ext cx="8393852" cy="707886"/>
          </a:xfrm>
          <a:prstGeom prst="rect">
            <a:avLst/>
          </a:prstGeom>
          <a:noFill/>
        </p:spPr>
        <p:txBody>
          <a:bodyPr wrap="square" rtlCol="0">
            <a:spAutoFit/>
          </a:bodyPr>
          <a:lstStyle/>
          <a:p>
            <a:r>
              <a:rPr lang="fr-FR" sz="2000" dirty="0">
                <a:solidFill>
                  <a:srgbClr val="A11462"/>
                </a:solidFill>
                <a:latin typeface="Roboto" pitchFamily="2" charset="0"/>
                <a:ea typeface="Roboto" pitchFamily="2" charset="0"/>
              </a:rPr>
              <a:t>L’objectif général du cours : l’encadrement juridique de la corruption </a:t>
            </a:r>
          </a:p>
          <a:p>
            <a:r>
              <a:rPr lang="fr-FR" sz="2000" dirty="0">
                <a:solidFill>
                  <a:srgbClr val="0C3DAA"/>
                </a:solidFill>
                <a:latin typeface="Roboto" pitchFamily="2" charset="0"/>
              </a:rPr>
              <a:t>T</a:t>
            </a:r>
            <a:r>
              <a:rPr lang="en-US" sz="2000" dirty="0">
                <a:solidFill>
                  <a:srgbClr val="0C3DAA"/>
                </a:solidFill>
                <a:latin typeface="Roboto" pitchFamily="2" charset="0"/>
              </a:rPr>
              <a:t>he general objective of the course: the legal framework for corruption</a:t>
            </a:r>
            <a:endParaRPr lang="fr-FR" sz="2000" dirty="0">
              <a:solidFill>
                <a:srgbClr val="0C3DAA"/>
              </a:solidFill>
              <a:latin typeface="Roboto" pitchFamily="2" charset="0"/>
            </a:endParaRPr>
          </a:p>
        </p:txBody>
      </p:sp>
      <p:sp>
        <p:nvSpPr>
          <p:cNvPr id="15" name="ZoneTexte 14">
            <a:extLst>
              <a:ext uri="{FF2B5EF4-FFF2-40B4-BE49-F238E27FC236}">
                <a16:creationId xmlns:a16="http://schemas.microsoft.com/office/drawing/2014/main" id="{BDCDE0D3-6F94-47B7-920F-6794FB2CECDC}"/>
              </a:ext>
            </a:extLst>
          </p:cNvPr>
          <p:cNvSpPr txBox="1"/>
          <p:nvPr/>
        </p:nvSpPr>
        <p:spPr>
          <a:xfrm>
            <a:off x="359986" y="1289940"/>
            <a:ext cx="6102912" cy="4216539"/>
          </a:xfrm>
          <a:prstGeom prst="rect">
            <a:avLst/>
          </a:prstGeom>
          <a:noFill/>
        </p:spPr>
        <p:txBody>
          <a:bodyPr wrap="square" rtlCol="0">
            <a:spAutoFit/>
          </a:bodyPr>
          <a:lstStyle/>
          <a:p>
            <a:pPr marL="214313" indent="-214313" algn="just">
              <a:buClr>
                <a:srgbClr val="A11462"/>
              </a:buClr>
              <a:buFont typeface="Wingdings" panose="05000000000000000000" pitchFamily="2" charset="2"/>
              <a:buChar char="Ø"/>
            </a:pPr>
            <a:r>
              <a:rPr lang="fr-FR" sz="1500" dirty="0">
                <a:solidFill>
                  <a:srgbClr val="A11462"/>
                </a:solidFill>
                <a:latin typeface="Roboto" pitchFamily="2" charset="0"/>
                <a:ea typeface="Roboto" pitchFamily="2" charset="0"/>
              </a:rPr>
              <a:t>Acteurs, formes et causes : </a:t>
            </a:r>
            <a:endParaRPr lang="fr-FR" sz="1500" dirty="0">
              <a:latin typeface="Roboto" pitchFamily="2" charset="0"/>
              <a:ea typeface="Roboto" pitchFamily="2" charset="0"/>
            </a:endParaRP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Malveillance, manipulation, intérêt personnel, cadeaux en échange d’une faveur, malversation, opacité, pots-de-vin, abus de position et de pouvoir </a:t>
            </a:r>
            <a:endParaRPr lang="fr-FR" sz="1500" dirty="0">
              <a:solidFill>
                <a:srgbClr val="A11462"/>
              </a:solidFill>
              <a:latin typeface="Roboto" pitchFamily="2" charset="0"/>
              <a:ea typeface="Roboto" pitchFamily="2" charset="0"/>
            </a:endParaRPr>
          </a:p>
          <a:p>
            <a:pPr marL="214313" indent="-214313" algn="just">
              <a:buClr>
                <a:srgbClr val="A11462"/>
              </a:buClr>
              <a:buFont typeface="Wingdings" panose="05000000000000000000" pitchFamily="2" charset="2"/>
              <a:buChar char="Ø"/>
            </a:pPr>
            <a:r>
              <a:rPr lang="fr-FR" sz="1500" dirty="0">
                <a:solidFill>
                  <a:srgbClr val="A11462"/>
                </a:solidFill>
                <a:latin typeface="Roboto" pitchFamily="2" charset="0"/>
                <a:ea typeface="Roboto" pitchFamily="2" charset="0"/>
              </a:rPr>
              <a:t>Survenance et effets :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Inégalité, immoralité </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Impacts économiques, socio-politiques et sur la gouvernance </a:t>
            </a:r>
            <a:endParaRPr lang="fr-FR" sz="1500" dirty="0">
              <a:solidFill>
                <a:srgbClr val="A11462"/>
              </a:solidFill>
              <a:latin typeface="Roboto" pitchFamily="2" charset="0"/>
              <a:ea typeface="Roboto" pitchFamily="2" charset="0"/>
            </a:endParaRPr>
          </a:p>
          <a:p>
            <a:pPr marL="214313" indent="-214313" algn="just">
              <a:buClr>
                <a:srgbClr val="A11462"/>
              </a:buClr>
              <a:buFont typeface="Wingdings" panose="05000000000000000000" pitchFamily="2" charset="2"/>
              <a:buChar char="Ø"/>
            </a:pPr>
            <a:r>
              <a:rPr lang="fr-FR" sz="1500" dirty="0">
                <a:solidFill>
                  <a:srgbClr val="A11462"/>
                </a:solidFill>
                <a:latin typeface="Roboto" pitchFamily="2" charset="0"/>
                <a:ea typeface="Roboto" pitchFamily="2" charset="0"/>
              </a:rPr>
              <a:t>Mécanismes de prévention, de lutte et sanctions</a:t>
            </a:r>
          </a:p>
          <a:p>
            <a:pPr marL="557213" lvl="1" indent="-214313" algn="just">
              <a:buClr>
                <a:srgbClr val="A11462"/>
              </a:buClr>
              <a:buFont typeface="Arial" panose="020B0604020202020204" pitchFamily="34" charset="0"/>
              <a:buChar char="•"/>
            </a:pPr>
            <a:r>
              <a:rPr lang="fr-FR" sz="1500" dirty="0">
                <a:latin typeface="Roboto" pitchFamily="2" charset="0"/>
                <a:ea typeface="Roboto" pitchFamily="2" charset="0"/>
              </a:rPr>
              <a:t>Illégalité, emprisonnement </a:t>
            </a:r>
          </a:p>
          <a:p>
            <a:pPr marL="342900" lvl="1" algn="just">
              <a:buClr>
                <a:srgbClr val="A11462"/>
              </a:buClr>
            </a:pPr>
            <a:endParaRPr lang="fr-FR" sz="1300" dirty="0">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fr-FR" sz="1500" dirty="0">
                <a:solidFill>
                  <a:srgbClr val="0C3DAA"/>
                </a:solidFill>
                <a:latin typeface="Roboto" pitchFamily="2" charset="0"/>
              </a:rPr>
              <a:t>Actors, forms and causes : </a:t>
            </a:r>
          </a:p>
          <a:p>
            <a:pPr marL="557213" lvl="1" indent="-214313" algn="just">
              <a:buClr>
                <a:srgbClr val="0C3DAA"/>
              </a:buClr>
              <a:buFont typeface="Arial" panose="020B0604020202020204" pitchFamily="34" charset="0"/>
              <a:buChar char="•"/>
            </a:pPr>
            <a:r>
              <a:rPr lang="en-US" sz="1500" dirty="0">
                <a:solidFill>
                  <a:prstClr val="black"/>
                </a:solidFill>
                <a:latin typeface="Roboto" pitchFamily="2" charset="0"/>
                <a:ea typeface="Roboto" pitchFamily="2" charset="0"/>
              </a:rPr>
              <a:t>Malice, manipulation, self-interest, gifts in exchange for a favor, malfeasance, opacity, bribes, abuse of position and power </a:t>
            </a:r>
          </a:p>
          <a:p>
            <a:pPr marL="285750" lvl="0" indent="-285750" algn="just">
              <a:buClr>
                <a:srgbClr val="0C3DAA"/>
              </a:buClr>
              <a:buFont typeface="Wingdings" panose="05000000000000000000" pitchFamily="2" charset="2"/>
              <a:buChar char="Ø"/>
            </a:pPr>
            <a:r>
              <a:rPr lang="fr-FR" sz="1500" dirty="0">
                <a:solidFill>
                  <a:srgbClr val="0C3DAA"/>
                </a:solidFill>
                <a:latin typeface="Roboto" pitchFamily="2" charset="0"/>
                <a:ea typeface="Roboto" pitchFamily="2" charset="0"/>
              </a:rPr>
              <a:t>Occurrence and effects : </a:t>
            </a:r>
          </a:p>
          <a:p>
            <a:pPr marL="557213" lvl="1" indent="-214313" algn="just">
              <a:buClr>
                <a:srgbClr val="0C3DAA"/>
              </a:buClr>
              <a:buFont typeface="Arial" panose="020B0604020202020204" pitchFamily="34" charset="0"/>
              <a:buChar char="•"/>
            </a:pPr>
            <a:r>
              <a:rPr lang="fr-FR" sz="1500" dirty="0">
                <a:solidFill>
                  <a:prstClr val="black"/>
                </a:solidFill>
                <a:latin typeface="Roboto" pitchFamily="2" charset="0"/>
                <a:ea typeface="Roboto" pitchFamily="2" charset="0"/>
              </a:rPr>
              <a:t>Inequality, immorality </a:t>
            </a:r>
          </a:p>
          <a:p>
            <a:pPr marL="557213" lvl="1" indent="-214313" algn="just">
              <a:buClr>
                <a:srgbClr val="0C3DAA"/>
              </a:buClr>
              <a:buFont typeface="Arial" panose="020B0604020202020204" pitchFamily="34" charset="0"/>
              <a:buChar char="•"/>
            </a:pPr>
            <a:r>
              <a:rPr lang="fr-FR" sz="1500" dirty="0">
                <a:solidFill>
                  <a:prstClr val="black"/>
                </a:solidFill>
                <a:latin typeface="Roboto" pitchFamily="2" charset="0"/>
                <a:ea typeface="Roboto" pitchFamily="2" charset="0"/>
              </a:rPr>
              <a:t>Economic, socio-political and governance impacts </a:t>
            </a:r>
            <a:endParaRPr lang="fr-FR" sz="1500" dirty="0">
              <a:solidFill>
                <a:srgbClr val="A11462"/>
              </a:solidFill>
              <a:latin typeface="Roboto" pitchFamily="2" charset="0"/>
              <a:ea typeface="Roboto" pitchFamily="2" charset="0"/>
            </a:endParaRPr>
          </a:p>
          <a:p>
            <a:pPr marL="285750" lvl="0" indent="-285750" algn="just">
              <a:buClr>
                <a:srgbClr val="0C3DAA"/>
              </a:buClr>
              <a:buFont typeface="Wingdings" panose="05000000000000000000" pitchFamily="2" charset="2"/>
              <a:buChar char="Ø"/>
            </a:pPr>
            <a:r>
              <a:rPr lang="en-US" sz="1500" dirty="0">
                <a:solidFill>
                  <a:srgbClr val="0C3DAA"/>
                </a:solidFill>
                <a:latin typeface="Roboto" pitchFamily="2" charset="0"/>
                <a:ea typeface="Roboto" pitchFamily="2" charset="0"/>
              </a:rPr>
              <a:t>Mechanisms for prevention, control and sanctions</a:t>
            </a:r>
            <a:endParaRPr lang="fr-FR" sz="1500" dirty="0">
              <a:solidFill>
                <a:srgbClr val="0C3DAA"/>
              </a:solidFill>
              <a:latin typeface="Roboto" pitchFamily="2" charset="0"/>
              <a:ea typeface="Roboto" pitchFamily="2" charset="0"/>
            </a:endParaRPr>
          </a:p>
          <a:p>
            <a:pPr marL="557213" lvl="1" indent="-214313" algn="just">
              <a:buClr>
                <a:srgbClr val="0C3DAA"/>
              </a:buClr>
              <a:buFont typeface="Arial" panose="020B0604020202020204" pitchFamily="34" charset="0"/>
              <a:buChar char="•"/>
            </a:pPr>
            <a:r>
              <a:rPr lang="fr-FR" sz="1500" dirty="0">
                <a:solidFill>
                  <a:prstClr val="black"/>
                </a:solidFill>
                <a:latin typeface="Roboto" pitchFamily="2" charset="0"/>
                <a:ea typeface="Roboto" pitchFamily="2" charset="0"/>
              </a:rPr>
              <a:t>Illegality, imprisonment </a:t>
            </a:r>
          </a:p>
        </p:txBody>
      </p:sp>
      <p:cxnSp>
        <p:nvCxnSpPr>
          <p:cNvPr id="20" name="Connecteur droit 19">
            <a:extLst>
              <a:ext uri="{FF2B5EF4-FFF2-40B4-BE49-F238E27FC236}">
                <a16:creationId xmlns:a16="http://schemas.microsoft.com/office/drawing/2014/main" id="{3E622C74-A549-447B-913C-CD118E227E78}"/>
              </a:ext>
            </a:extLst>
          </p:cNvPr>
          <p:cNvCxnSpPr>
            <a:cxnSpLocks/>
          </p:cNvCxnSpPr>
          <p:nvPr/>
        </p:nvCxnSpPr>
        <p:spPr>
          <a:xfrm>
            <a:off x="539552" y="186073"/>
            <a:ext cx="0" cy="590640"/>
          </a:xfrm>
          <a:prstGeom prst="line">
            <a:avLst/>
          </a:prstGeom>
          <a:ln w="28575">
            <a:solidFill>
              <a:srgbClr val="A11462"/>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6D5EFB2F-E919-4B1B-AF9D-4F7F196CA5D7}"/>
              </a:ext>
            </a:extLst>
          </p:cNvPr>
          <p:cNvSpPr>
            <a:spLocks noGrp="1"/>
          </p:cNvSpPr>
          <p:nvPr>
            <p:ph type="sldNum" sz="quarter" idx="12"/>
          </p:nvPr>
        </p:nvSpPr>
        <p:spPr/>
        <p:txBody>
          <a:bodyPr/>
          <a:lstStyle/>
          <a:p>
            <a:fld id="{54BB7698-8919-4C7E-B175-D9F71F4163EB}" type="slidenum">
              <a:rPr lang="en-US" smtClean="0"/>
              <a:t>9</a:t>
            </a:fld>
            <a:endParaRPr lang="en-US"/>
          </a:p>
        </p:txBody>
      </p:sp>
      <p:pic>
        <p:nvPicPr>
          <p:cNvPr id="9" name="Image 8">
            <a:extLst>
              <a:ext uri="{FF2B5EF4-FFF2-40B4-BE49-F238E27FC236}">
                <a16:creationId xmlns:a16="http://schemas.microsoft.com/office/drawing/2014/main" id="{A97EDCFB-921D-4AE9-B5C4-D9679BE755DD}"/>
              </a:ext>
            </a:extLst>
          </p:cNvPr>
          <p:cNvPicPr>
            <a:picLocks noChangeAspect="1"/>
          </p:cNvPicPr>
          <p:nvPr/>
        </p:nvPicPr>
        <p:blipFill>
          <a:blip r:embed="rId3"/>
          <a:stretch>
            <a:fillRect/>
          </a:stretch>
        </p:blipFill>
        <p:spPr>
          <a:xfrm>
            <a:off x="6462898" y="1556793"/>
            <a:ext cx="2627844" cy="3949686"/>
          </a:xfrm>
          <a:prstGeom prst="rect">
            <a:avLst/>
          </a:prstGeom>
        </p:spPr>
      </p:pic>
      <p:pic>
        <p:nvPicPr>
          <p:cNvPr id="16" name="Image 15">
            <a:extLst>
              <a:ext uri="{FF2B5EF4-FFF2-40B4-BE49-F238E27FC236}">
                <a16:creationId xmlns:a16="http://schemas.microsoft.com/office/drawing/2014/main" id="{90695C19-B620-4ACB-8A77-51E25B76B1D6}"/>
              </a:ext>
            </a:extLst>
          </p:cNvPr>
          <p:cNvPicPr>
            <a:picLocks noChangeAspect="1"/>
          </p:cNvPicPr>
          <p:nvPr/>
        </p:nvPicPr>
        <p:blipFill>
          <a:blip r:embed="rId4">
            <a:alphaModFix amt="64000"/>
          </a:blip>
          <a:stretch>
            <a:fillRect/>
          </a:stretch>
        </p:blipFill>
        <p:spPr>
          <a:xfrm>
            <a:off x="2051720" y="5996714"/>
            <a:ext cx="3419000" cy="659451"/>
          </a:xfrm>
          <a:prstGeom prst="rect">
            <a:avLst/>
          </a:prstGeom>
        </p:spPr>
      </p:pic>
      <p:pic>
        <p:nvPicPr>
          <p:cNvPr id="17" name="Image 16" descr="Une image contenant texte, écran, moniteur, horloge&#10;&#10;Description générée automatiquement">
            <a:extLst>
              <a:ext uri="{FF2B5EF4-FFF2-40B4-BE49-F238E27FC236}">
                <a16:creationId xmlns:a16="http://schemas.microsoft.com/office/drawing/2014/main" id="{BB6FB791-A1F2-4FBF-9D10-6287092ADB9C}"/>
              </a:ext>
            </a:extLst>
          </p:cNvPr>
          <p:cNvPicPr>
            <a:picLocks noChangeAspect="1"/>
          </p:cNvPicPr>
          <p:nvPr/>
        </p:nvPicPr>
        <p:blipFill>
          <a:blip r:embed="rId5">
            <a:alphaModFix amt="64000"/>
            <a:extLst>
              <a:ext uri="{28A0092B-C50C-407E-A947-70E740481C1C}">
                <a14:useLocalDpi xmlns:a14="http://schemas.microsoft.com/office/drawing/2010/main" val="0"/>
              </a:ext>
            </a:extLst>
          </a:blip>
          <a:stretch>
            <a:fillRect/>
          </a:stretch>
        </p:blipFill>
        <p:spPr>
          <a:xfrm>
            <a:off x="5652120" y="5829736"/>
            <a:ext cx="1296144" cy="972108"/>
          </a:xfrm>
          <a:prstGeom prst="rect">
            <a:avLst/>
          </a:prstGeom>
        </p:spPr>
      </p:pic>
    </p:spTree>
    <p:extLst>
      <p:ext uri="{BB962C8B-B14F-4D97-AF65-F5344CB8AC3E}">
        <p14:creationId xmlns:p14="http://schemas.microsoft.com/office/powerpoint/2010/main" val="1024317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B971683777404BB7311E8A7E33BFF0" ma:contentTypeVersion="8" ma:contentTypeDescription="Crée un document." ma:contentTypeScope="" ma:versionID="ad07ff250933e42a2f888cf5c6032038">
  <xsd:schema xmlns:xsd="http://www.w3.org/2001/XMLSchema" xmlns:xs="http://www.w3.org/2001/XMLSchema" xmlns:p="http://schemas.microsoft.com/office/2006/metadata/properties" xmlns:ns2="8e8c5d1b-3160-4179-8bf4-e383819b96ee" targetNamespace="http://schemas.microsoft.com/office/2006/metadata/properties" ma:root="true" ma:fieldsID="9704212afcdfdb54bdd155a174b287af" ns2:_="">
    <xsd:import namespace="8e8c5d1b-3160-4179-8bf4-e383819b96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c5d1b-3160-4179-8bf4-e383819b9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E9CBB-1073-4E72-ACA7-9B428A601E64}">
  <ds:schemaRefs>
    <ds:schemaRef ds:uri="http://schemas.microsoft.com/sharepoint/v3/contenttype/forms"/>
  </ds:schemaRefs>
</ds:datastoreItem>
</file>

<file path=customXml/itemProps2.xml><?xml version="1.0" encoding="utf-8"?>
<ds:datastoreItem xmlns:ds="http://schemas.openxmlformats.org/officeDocument/2006/customXml" ds:itemID="{CFFC095D-AB05-40F0-8232-6C2D0A8C8F8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76E2F80-038E-4D3B-B9E3-BD47B939E3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c5d1b-3160-4179-8bf4-e383819b96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10108</TotalTime>
  <Words>2024</Words>
  <Application>Microsoft Office PowerPoint</Application>
  <PresentationFormat>Affichage à l'écran (4:3)</PresentationFormat>
  <Paragraphs>251</Paragraphs>
  <Slides>14</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Roboto</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ESPOSITO Gianluca</dc:creator>
  <cp:lastModifiedBy>Rémi LOISON</cp:lastModifiedBy>
  <cp:revision>110</cp:revision>
  <cp:lastPrinted>2019-04-23T08:59:17Z</cp:lastPrinted>
  <dcterms:created xsi:type="dcterms:W3CDTF">2017-08-21T07:29:10Z</dcterms:created>
  <dcterms:modified xsi:type="dcterms:W3CDTF">2019-11-28T11:24:30Z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0x01010097B971683777404BB7311E8A7E33BFF0</vt:lpwstr>
  </property>
</Properties>
</file>