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5"/>
  </p:handoutMasterIdLst>
  <p:sldIdLst>
    <p:sldId id="256" r:id="rId2"/>
    <p:sldId id="259" r:id="rId3"/>
    <p:sldId id="260" r:id="rId4"/>
    <p:sldId id="278" r:id="rId5"/>
    <p:sldId id="262" r:id="rId6"/>
    <p:sldId id="280" r:id="rId7"/>
    <p:sldId id="279" r:id="rId8"/>
    <p:sldId id="261" r:id="rId9"/>
    <p:sldId id="257" r:id="rId10"/>
    <p:sldId id="263" r:id="rId11"/>
    <p:sldId id="264" r:id="rId12"/>
    <p:sldId id="269" r:id="rId13"/>
    <p:sldId id="270" r:id="rId14"/>
    <p:sldId id="271" r:id="rId15"/>
    <p:sldId id="265" r:id="rId16"/>
    <p:sldId id="273" r:id="rId17"/>
    <p:sldId id="272" r:id="rId18"/>
    <p:sldId id="266" r:id="rId19"/>
    <p:sldId id="267" r:id="rId20"/>
    <p:sldId id="274" r:id="rId21"/>
    <p:sldId id="275" r:id="rId22"/>
    <p:sldId id="276" r:id="rId23"/>
    <p:sldId id="277" r:id="rId24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02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45FF76-E254-486C-B923-FE0CA225E828}" type="doc">
      <dgm:prSet loTypeId="urn:microsoft.com/office/officeart/2005/8/layout/hChevron3" loCatId="process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fr-FR"/>
        </a:p>
      </dgm:t>
    </dgm:pt>
    <dgm:pt modelId="{70E2E53C-1488-46BD-AE89-ED839FC9CCA2}">
      <dgm:prSet phldrT="[Text]"/>
      <dgm:spPr/>
      <dgm:t>
        <a:bodyPr/>
        <a:lstStyle/>
        <a:p>
          <a:r>
            <a:rPr lang="fr-FR" dirty="0"/>
            <a:t>Inputs</a:t>
          </a:r>
        </a:p>
      </dgm:t>
    </dgm:pt>
    <dgm:pt modelId="{34552D17-57DC-485F-B540-6E51A2C0D59C}" type="parTrans" cxnId="{C9559336-8BB3-4A2A-B829-A9012B0A904F}">
      <dgm:prSet/>
      <dgm:spPr/>
      <dgm:t>
        <a:bodyPr/>
        <a:lstStyle/>
        <a:p>
          <a:endParaRPr lang="fr-FR"/>
        </a:p>
      </dgm:t>
    </dgm:pt>
    <dgm:pt modelId="{D2FB0984-6372-4C03-B0C9-868C40E19A47}" type="sibTrans" cxnId="{C9559336-8BB3-4A2A-B829-A9012B0A904F}">
      <dgm:prSet/>
      <dgm:spPr/>
      <dgm:t>
        <a:bodyPr/>
        <a:lstStyle/>
        <a:p>
          <a:endParaRPr lang="fr-FR"/>
        </a:p>
      </dgm:t>
    </dgm:pt>
    <dgm:pt modelId="{550C0B43-E6EF-4010-AFA5-B95C9A2282A9}">
      <dgm:prSet phldrT="[Text]"/>
      <dgm:spPr/>
      <dgm:t>
        <a:bodyPr/>
        <a:lstStyle/>
        <a:p>
          <a:r>
            <a:rPr lang="fr-FR"/>
            <a:t>Activities</a:t>
          </a:r>
        </a:p>
      </dgm:t>
    </dgm:pt>
    <dgm:pt modelId="{56B276FF-4C36-4A49-A257-42ED4C8C8C2A}" type="parTrans" cxnId="{19FE28E9-82F7-4C36-ACC7-8318458BD278}">
      <dgm:prSet/>
      <dgm:spPr/>
      <dgm:t>
        <a:bodyPr/>
        <a:lstStyle/>
        <a:p>
          <a:endParaRPr lang="fr-FR"/>
        </a:p>
      </dgm:t>
    </dgm:pt>
    <dgm:pt modelId="{59C01E30-0A9E-49EB-A1BC-1E632501ACCB}" type="sibTrans" cxnId="{19FE28E9-82F7-4C36-ACC7-8318458BD278}">
      <dgm:prSet/>
      <dgm:spPr/>
      <dgm:t>
        <a:bodyPr/>
        <a:lstStyle/>
        <a:p>
          <a:endParaRPr lang="fr-FR"/>
        </a:p>
      </dgm:t>
    </dgm:pt>
    <dgm:pt modelId="{D557C07D-6A8A-4303-9D9E-3FA678E0B0A4}">
      <dgm:prSet phldrT="[Text]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fr-FR"/>
            <a:t>Outputs</a:t>
          </a:r>
        </a:p>
      </dgm:t>
    </dgm:pt>
    <dgm:pt modelId="{58255A1C-5CC8-4696-9EA8-5415D4D27878}" type="parTrans" cxnId="{73DD5EBB-6243-453D-9AB0-1E1041F548DD}">
      <dgm:prSet/>
      <dgm:spPr/>
      <dgm:t>
        <a:bodyPr/>
        <a:lstStyle/>
        <a:p>
          <a:endParaRPr lang="fr-FR"/>
        </a:p>
      </dgm:t>
    </dgm:pt>
    <dgm:pt modelId="{DD57F120-2CBF-4437-92DA-075338DB0F8A}" type="sibTrans" cxnId="{73DD5EBB-6243-453D-9AB0-1E1041F548DD}">
      <dgm:prSet/>
      <dgm:spPr/>
      <dgm:t>
        <a:bodyPr/>
        <a:lstStyle/>
        <a:p>
          <a:endParaRPr lang="fr-FR"/>
        </a:p>
      </dgm:t>
    </dgm:pt>
    <dgm:pt modelId="{5C64A9AF-B58E-426A-861E-412BA8A25F3E}">
      <dgm:prSet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fr-FR"/>
            <a:t>Outcomes</a:t>
          </a:r>
        </a:p>
      </dgm:t>
    </dgm:pt>
    <dgm:pt modelId="{F77ADF2F-F8C3-4A10-94ED-B76752436EFB}" type="parTrans" cxnId="{A0230066-D23A-4CA5-8350-D944932FDBF8}">
      <dgm:prSet/>
      <dgm:spPr/>
      <dgm:t>
        <a:bodyPr/>
        <a:lstStyle/>
        <a:p>
          <a:endParaRPr lang="fr-FR"/>
        </a:p>
      </dgm:t>
    </dgm:pt>
    <dgm:pt modelId="{51359042-7100-40B8-A85D-A8B538DBEC3C}" type="sibTrans" cxnId="{A0230066-D23A-4CA5-8350-D944932FDBF8}">
      <dgm:prSet/>
      <dgm:spPr/>
      <dgm:t>
        <a:bodyPr/>
        <a:lstStyle/>
        <a:p>
          <a:endParaRPr lang="fr-FR"/>
        </a:p>
      </dgm:t>
    </dgm:pt>
    <dgm:pt modelId="{F6468DB9-56E5-4EFC-956A-5EB9D2B6B274}">
      <dgm:prSet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fr-FR"/>
            <a:t>Impact</a:t>
          </a:r>
        </a:p>
      </dgm:t>
    </dgm:pt>
    <dgm:pt modelId="{782C8F78-3F35-4EE1-94F4-229A5537A3DB}" type="parTrans" cxnId="{457AA595-3ABC-46F3-9CA6-9A58F346A045}">
      <dgm:prSet/>
      <dgm:spPr/>
      <dgm:t>
        <a:bodyPr/>
        <a:lstStyle/>
        <a:p>
          <a:endParaRPr lang="fr-FR"/>
        </a:p>
      </dgm:t>
    </dgm:pt>
    <dgm:pt modelId="{602E83CD-DA6C-4561-B499-B8AD6987665D}" type="sibTrans" cxnId="{457AA595-3ABC-46F3-9CA6-9A58F346A045}">
      <dgm:prSet/>
      <dgm:spPr/>
      <dgm:t>
        <a:bodyPr/>
        <a:lstStyle/>
        <a:p>
          <a:endParaRPr lang="fr-FR"/>
        </a:p>
      </dgm:t>
    </dgm:pt>
    <dgm:pt modelId="{B6E0271E-F454-4288-BB68-D5FB2DABB63B}" type="pres">
      <dgm:prSet presAssocID="{8545FF76-E254-486C-B923-FE0CA225E828}" presName="Name0" presStyleCnt="0">
        <dgm:presLayoutVars>
          <dgm:dir/>
          <dgm:resizeHandles val="exact"/>
        </dgm:presLayoutVars>
      </dgm:prSet>
      <dgm:spPr/>
    </dgm:pt>
    <dgm:pt modelId="{B82A865C-6D83-4BA1-83DB-E41BEE41BCC8}" type="pres">
      <dgm:prSet presAssocID="{70E2E53C-1488-46BD-AE89-ED839FC9CCA2}" presName="parTxOnly" presStyleLbl="node1" presStyleIdx="0" presStyleCnt="5">
        <dgm:presLayoutVars>
          <dgm:bulletEnabled val="1"/>
        </dgm:presLayoutVars>
      </dgm:prSet>
      <dgm:spPr/>
    </dgm:pt>
    <dgm:pt modelId="{D2609A22-98B8-4B37-84C5-044FF0F40BD5}" type="pres">
      <dgm:prSet presAssocID="{D2FB0984-6372-4C03-B0C9-868C40E19A47}" presName="parSpace" presStyleCnt="0"/>
      <dgm:spPr/>
    </dgm:pt>
    <dgm:pt modelId="{3BDF176D-D25B-4059-84DD-61CB2B6972AC}" type="pres">
      <dgm:prSet presAssocID="{550C0B43-E6EF-4010-AFA5-B95C9A2282A9}" presName="parTxOnly" presStyleLbl="node1" presStyleIdx="1" presStyleCnt="5">
        <dgm:presLayoutVars>
          <dgm:bulletEnabled val="1"/>
        </dgm:presLayoutVars>
      </dgm:prSet>
      <dgm:spPr/>
    </dgm:pt>
    <dgm:pt modelId="{4DFB5D90-A1EA-49DB-A4F0-B4B7D6B34D38}" type="pres">
      <dgm:prSet presAssocID="{59C01E30-0A9E-49EB-A1BC-1E632501ACCB}" presName="parSpace" presStyleCnt="0"/>
      <dgm:spPr/>
    </dgm:pt>
    <dgm:pt modelId="{52570839-83C2-4B9A-900E-0DB3E6FA9CD1}" type="pres">
      <dgm:prSet presAssocID="{D557C07D-6A8A-4303-9D9E-3FA678E0B0A4}" presName="parTxOnly" presStyleLbl="node1" presStyleIdx="2" presStyleCnt="5">
        <dgm:presLayoutVars>
          <dgm:bulletEnabled val="1"/>
        </dgm:presLayoutVars>
      </dgm:prSet>
      <dgm:spPr/>
    </dgm:pt>
    <dgm:pt modelId="{10E06235-0B1D-4ED1-AAEF-CCD603B98C32}" type="pres">
      <dgm:prSet presAssocID="{DD57F120-2CBF-4437-92DA-075338DB0F8A}" presName="parSpace" presStyleCnt="0"/>
      <dgm:spPr/>
    </dgm:pt>
    <dgm:pt modelId="{C2CFAD2E-17FC-433B-9E88-8E5861103A94}" type="pres">
      <dgm:prSet presAssocID="{5C64A9AF-B58E-426A-861E-412BA8A25F3E}" presName="parTxOnly" presStyleLbl="node1" presStyleIdx="3" presStyleCnt="5">
        <dgm:presLayoutVars>
          <dgm:bulletEnabled val="1"/>
        </dgm:presLayoutVars>
      </dgm:prSet>
      <dgm:spPr/>
    </dgm:pt>
    <dgm:pt modelId="{118DA48A-DB12-4B4F-AC74-AE28D849931B}" type="pres">
      <dgm:prSet presAssocID="{51359042-7100-40B8-A85D-A8B538DBEC3C}" presName="parSpace" presStyleCnt="0"/>
      <dgm:spPr/>
    </dgm:pt>
    <dgm:pt modelId="{C9CC5758-4B2D-4BC5-A0EE-B98FD7E1A030}" type="pres">
      <dgm:prSet presAssocID="{F6468DB9-56E5-4EFC-956A-5EB9D2B6B274}" presName="parTxOnly" presStyleLbl="node1" presStyleIdx="4" presStyleCnt="5">
        <dgm:presLayoutVars>
          <dgm:bulletEnabled val="1"/>
        </dgm:presLayoutVars>
      </dgm:prSet>
      <dgm:spPr/>
    </dgm:pt>
  </dgm:ptLst>
  <dgm:cxnLst>
    <dgm:cxn modelId="{BF14C629-4874-46BB-8235-C2B13C4E46CB}" type="presOf" srcId="{8545FF76-E254-486C-B923-FE0CA225E828}" destId="{B6E0271E-F454-4288-BB68-D5FB2DABB63B}" srcOrd="0" destOrd="0" presId="urn:microsoft.com/office/officeart/2005/8/layout/hChevron3"/>
    <dgm:cxn modelId="{C9559336-8BB3-4A2A-B829-A9012B0A904F}" srcId="{8545FF76-E254-486C-B923-FE0CA225E828}" destId="{70E2E53C-1488-46BD-AE89-ED839FC9CCA2}" srcOrd="0" destOrd="0" parTransId="{34552D17-57DC-485F-B540-6E51A2C0D59C}" sibTransId="{D2FB0984-6372-4C03-B0C9-868C40E19A47}"/>
    <dgm:cxn modelId="{6BAB1565-64EC-4CDB-9EB9-A68454DF2B2B}" type="presOf" srcId="{70E2E53C-1488-46BD-AE89-ED839FC9CCA2}" destId="{B82A865C-6D83-4BA1-83DB-E41BEE41BCC8}" srcOrd="0" destOrd="0" presId="urn:microsoft.com/office/officeart/2005/8/layout/hChevron3"/>
    <dgm:cxn modelId="{A0230066-D23A-4CA5-8350-D944932FDBF8}" srcId="{8545FF76-E254-486C-B923-FE0CA225E828}" destId="{5C64A9AF-B58E-426A-861E-412BA8A25F3E}" srcOrd="3" destOrd="0" parTransId="{F77ADF2F-F8C3-4A10-94ED-B76752436EFB}" sibTransId="{51359042-7100-40B8-A85D-A8B538DBEC3C}"/>
    <dgm:cxn modelId="{048DBF84-BE37-4E91-943D-46A3A82E0D9A}" type="presOf" srcId="{F6468DB9-56E5-4EFC-956A-5EB9D2B6B274}" destId="{C9CC5758-4B2D-4BC5-A0EE-B98FD7E1A030}" srcOrd="0" destOrd="0" presId="urn:microsoft.com/office/officeart/2005/8/layout/hChevron3"/>
    <dgm:cxn modelId="{457AA595-3ABC-46F3-9CA6-9A58F346A045}" srcId="{8545FF76-E254-486C-B923-FE0CA225E828}" destId="{F6468DB9-56E5-4EFC-956A-5EB9D2B6B274}" srcOrd="4" destOrd="0" parTransId="{782C8F78-3F35-4EE1-94F4-229A5537A3DB}" sibTransId="{602E83CD-DA6C-4561-B499-B8AD6987665D}"/>
    <dgm:cxn modelId="{5C9D1BB5-2072-4740-881E-FAF39BB62C3B}" type="presOf" srcId="{550C0B43-E6EF-4010-AFA5-B95C9A2282A9}" destId="{3BDF176D-D25B-4059-84DD-61CB2B6972AC}" srcOrd="0" destOrd="0" presId="urn:microsoft.com/office/officeart/2005/8/layout/hChevron3"/>
    <dgm:cxn modelId="{73DD5EBB-6243-453D-9AB0-1E1041F548DD}" srcId="{8545FF76-E254-486C-B923-FE0CA225E828}" destId="{D557C07D-6A8A-4303-9D9E-3FA678E0B0A4}" srcOrd="2" destOrd="0" parTransId="{58255A1C-5CC8-4696-9EA8-5415D4D27878}" sibTransId="{DD57F120-2CBF-4437-92DA-075338DB0F8A}"/>
    <dgm:cxn modelId="{91D33ECD-2D31-4550-AA94-05440A1C99F4}" type="presOf" srcId="{5C64A9AF-B58E-426A-861E-412BA8A25F3E}" destId="{C2CFAD2E-17FC-433B-9E88-8E5861103A94}" srcOrd="0" destOrd="0" presId="urn:microsoft.com/office/officeart/2005/8/layout/hChevron3"/>
    <dgm:cxn modelId="{19FE28E9-82F7-4C36-ACC7-8318458BD278}" srcId="{8545FF76-E254-486C-B923-FE0CA225E828}" destId="{550C0B43-E6EF-4010-AFA5-B95C9A2282A9}" srcOrd="1" destOrd="0" parTransId="{56B276FF-4C36-4A49-A257-42ED4C8C8C2A}" sibTransId="{59C01E30-0A9E-49EB-A1BC-1E632501ACCB}"/>
    <dgm:cxn modelId="{1493B1F3-941F-4C47-A52C-42F36525E414}" type="presOf" srcId="{D557C07D-6A8A-4303-9D9E-3FA678E0B0A4}" destId="{52570839-83C2-4B9A-900E-0DB3E6FA9CD1}" srcOrd="0" destOrd="0" presId="urn:microsoft.com/office/officeart/2005/8/layout/hChevron3"/>
    <dgm:cxn modelId="{88A5B91B-0EEF-46B2-87D0-4445C40BFFA8}" type="presParOf" srcId="{B6E0271E-F454-4288-BB68-D5FB2DABB63B}" destId="{B82A865C-6D83-4BA1-83DB-E41BEE41BCC8}" srcOrd="0" destOrd="0" presId="urn:microsoft.com/office/officeart/2005/8/layout/hChevron3"/>
    <dgm:cxn modelId="{EFC12BE9-C4C2-4607-AC0E-8229F331B588}" type="presParOf" srcId="{B6E0271E-F454-4288-BB68-D5FB2DABB63B}" destId="{D2609A22-98B8-4B37-84C5-044FF0F40BD5}" srcOrd="1" destOrd="0" presId="urn:microsoft.com/office/officeart/2005/8/layout/hChevron3"/>
    <dgm:cxn modelId="{BAC0BA5D-84BA-4B50-8AED-D66493401BFC}" type="presParOf" srcId="{B6E0271E-F454-4288-BB68-D5FB2DABB63B}" destId="{3BDF176D-D25B-4059-84DD-61CB2B6972AC}" srcOrd="2" destOrd="0" presId="urn:microsoft.com/office/officeart/2005/8/layout/hChevron3"/>
    <dgm:cxn modelId="{2867A0F4-34BC-46B9-82E4-D3141A3229A2}" type="presParOf" srcId="{B6E0271E-F454-4288-BB68-D5FB2DABB63B}" destId="{4DFB5D90-A1EA-49DB-A4F0-B4B7D6B34D38}" srcOrd="3" destOrd="0" presId="urn:microsoft.com/office/officeart/2005/8/layout/hChevron3"/>
    <dgm:cxn modelId="{C4398A96-D9D1-4D2B-866D-94927F001E57}" type="presParOf" srcId="{B6E0271E-F454-4288-BB68-D5FB2DABB63B}" destId="{52570839-83C2-4B9A-900E-0DB3E6FA9CD1}" srcOrd="4" destOrd="0" presId="urn:microsoft.com/office/officeart/2005/8/layout/hChevron3"/>
    <dgm:cxn modelId="{C9EBBD15-EB65-4768-8C68-EE869D536132}" type="presParOf" srcId="{B6E0271E-F454-4288-BB68-D5FB2DABB63B}" destId="{10E06235-0B1D-4ED1-AAEF-CCD603B98C32}" srcOrd="5" destOrd="0" presId="urn:microsoft.com/office/officeart/2005/8/layout/hChevron3"/>
    <dgm:cxn modelId="{2185937F-BD5A-4C7D-AF6F-6ABCF3F93131}" type="presParOf" srcId="{B6E0271E-F454-4288-BB68-D5FB2DABB63B}" destId="{C2CFAD2E-17FC-433B-9E88-8E5861103A94}" srcOrd="6" destOrd="0" presId="urn:microsoft.com/office/officeart/2005/8/layout/hChevron3"/>
    <dgm:cxn modelId="{2551D664-3378-42BC-AEC7-A5CAC237F1EC}" type="presParOf" srcId="{B6E0271E-F454-4288-BB68-D5FB2DABB63B}" destId="{118DA48A-DB12-4B4F-AC74-AE28D849931B}" srcOrd="7" destOrd="0" presId="urn:microsoft.com/office/officeart/2005/8/layout/hChevron3"/>
    <dgm:cxn modelId="{8F04125F-6778-4472-8E5C-FBF6FA070C67}" type="presParOf" srcId="{B6E0271E-F454-4288-BB68-D5FB2DABB63B}" destId="{C9CC5758-4B2D-4BC5-A0EE-B98FD7E1A030}" srcOrd="8" destOrd="0" presId="urn:microsoft.com/office/officeart/2005/8/layout/hChevron3"/>
  </dgm:cxnLst>
  <dgm:bg>
    <a:effectLst>
      <a:outerShdw blurRad="50800" dist="50800" dir="5400000" algn="ctr" rotWithShape="0">
        <a:srgbClr val="000000">
          <a:alpha val="43137"/>
        </a:srgbClr>
      </a:outerShdw>
    </a:effectLst>
  </dgm:bg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B5A2971-FE3B-429C-B281-203C306FFE81}" type="doc">
      <dgm:prSet loTypeId="urn:microsoft.com/office/officeart/2005/8/layout/cycle5" loCatId="cycle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fr-FR"/>
        </a:p>
      </dgm:t>
    </dgm:pt>
    <dgm:pt modelId="{0F745A0D-1F75-49D8-A572-E781E01C85B4}">
      <dgm:prSet phldrT="[Text]"/>
      <dgm:spPr/>
      <dgm:t>
        <a:bodyPr/>
        <a:lstStyle/>
        <a:p>
          <a:r>
            <a:rPr lang="fr-FR" dirty="0"/>
            <a:t>Planning: </a:t>
          </a:r>
          <a:r>
            <a:rPr lang="fr-FR" dirty="0" err="1"/>
            <a:t>develop</a:t>
          </a:r>
          <a:r>
            <a:rPr lang="fr-FR" dirty="0"/>
            <a:t> </a:t>
          </a:r>
          <a:r>
            <a:rPr lang="fr-FR" dirty="0" err="1"/>
            <a:t>work</a:t>
          </a:r>
          <a:r>
            <a:rPr lang="fr-FR" dirty="0"/>
            <a:t> plan, setting </a:t>
          </a:r>
          <a:r>
            <a:rPr lang="fr-FR" dirty="0" err="1"/>
            <a:t>targets</a:t>
          </a:r>
          <a:endParaRPr lang="fr-FR" dirty="0"/>
        </a:p>
      </dgm:t>
    </dgm:pt>
    <dgm:pt modelId="{63A0CA26-EF25-45DB-9F42-BE8179268AA7}" type="parTrans" cxnId="{28F470AE-6D4D-4601-9F5E-8AA189768FB7}">
      <dgm:prSet/>
      <dgm:spPr/>
      <dgm:t>
        <a:bodyPr/>
        <a:lstStyle/>
        <a:p>
          <a:endParaRPr lang="fr-FR"/>
        </a:p>
      </dgm:t>
    </dgm:pt>
    <dgm:pt modelId="{8935A66B-FA25-4DEE-998B-CDCCEB88B0D3}" type="sibTrans" cxnId="{28F470AE-6D4D-4601-9F5E-8AA189768FB7}">
      <dgm:prSet/>
      <dgm:spPr/>
      <dgm:t>
        <a:bodyPr/>
        <a:lstStyle/>
        <a:p>
          <a:endParaRPr lang="fr-FR"/>
        </a:p>
      </dgm:t>
    </dgm:pt>
    <dgm:pt modelId="{50D914B7-FC8E-4702-A92F-ABF8DBBDC42B}">
      <dgm:prSet phldrT="[Text]"/>
      <dgm:spPr/>
      <dgm:t>
        <a:bodyPr/>
        <a:lstStyle/>
        <a:p>
          <a:r>
            <a:rPr lang="fr-FR"/>
            <a:t>Doing: implementing the services and activities</a:t>
          </a:r>
        </a:p>
      </dgm:t>
    </dgm:pt>
    <dgm:pt modelId="{5965AFC3-47CB-4FBC-B07E-D47391BB9C27}" type="parTrans" cxnId="{DEDDAE61-2E69-4BF7-BD77-61B90B815CCC}">
      <dgm:prSet/>
      <dgm:spPr/>
      <dgm:t>
        <a:bodyPr/>
        <a:lstStyle/>
        <a:p>
          <a:endParaRPr lang="fr-FR"/>
        </a:p>
      </dgm:t>
    </dgm:pt>
    <dgm:pt modelId="{A3E2B4AF-DD0C-45B6-93D3-1B72FE648B2B}" type="sibTrans" cxnId="{DEDDAE61-2E69-4BF7-BD77-61B90B815CCC}">
      <dgm:prSet/>
      <dgm:spPr/>
      <dgm:t>
        <a:bodyPr/>
        <a:lstStyle/>
        <a:p>
          <a:endParaRPr lang="fr-FR"/>
        </a:p>
      </dgm:t>
    </dgm:pt>
    <dgm:pt modelId="{175E7707-7126-4BA9-9C46-691281DFAD0B}">
      <dgm:prSet phldrT="[Text]"/>
      <dgm:spPr/>
      <dgm:t>
        <a:bodyPr/>
        <a:lstStyle/>
        <a:p>
          <a:r>
            <a:rPr lang="fr-FR"/>
            <a:t>Checking: reviewing  the work &amp; evaluating</a:t>
          </a:r>
        </a:p>
      </dgm:t>
    </dgm:pt>
    <dgm:pt modelId="{29926705-BF2A-4F9F-A921-048BF3612607}" type="parTrans" cxnId="{70E169D3-9914-4E74-9C49-4CDA454656F3}">
      <dgm:prSet/>
      <dgm:spPr/>
      <dgm:t>
        <a:bodyPr/>
        <a:lstStyle/>
        <a:p>
          <a:endParaRPr lang="fr-FR"/>
        </a:p>
      </dgm:t>
    </dgm:pt>
    <dgm:pt modelId="{5648D826-A625-48D3-8F5A-94D42CA1E1B8}" type="sibTrans" cxnId="{70E169D3-9914-4E74-9C49-4CDA454656F3}">
      <dgm:prSet/>
      <dgm:spPr/>
      <dgm:t>
        <a:bodyPr/>
        <a:lstStyle/>
        <a:p>
          <a:endParaRPr lang="fr-FR"/>
        </a:p>
      </dgm:t>
    </dgm:pt>
    <dgm:pt modelId="{33942A15-B6C7-428F-937C-443B981A414B}">
      <dgm:prSet phldrT="[Text]"/>
      <dgm:spPr/>
      <dgm:t>
        <a:bodyPr/>
        <a:lstStyle/>
        <a:p>
          <a:r>
            <a:rPr lang="fr-FR"/>
            <a:t>Acting: adapting processes and programmes</a:t>
          </a:r>
        </a:p>
      </dgm:t>
    </dgm:pt>
    <dgm:pt modelId="{9C04DF82-D68B-4D48-BDED-F1855626E5E9}" type="parTrans" cxnId="{72E949B0-E353-4B82-884B-224913E89E7E}">
      <dgm:prSet/>
      <dgm:spPr/>
      <dgm:t>
        <a:bodyPr/>
        <a:lstStyle/>
        <a:p>
          <a:endParaRPr lang="fr-FR"/>
        </a:p>
      </dgm:t>
    </dgm:pt>
    <dgm:pt modelId="{C9F3EE42-A98F-4259-98DA-5BEAACC15288}" type="sibTrans" cxnId="{72E949B0-E353-4B82-884B-224913E89E7E}">
      <dgm:prSet/>
      <dgm:spPr/>
      <dgm:t>
        <a:bodyPr/>
        <a:lstStyle/>
        <a:p>
          <a:endParaRPr lang="fr-FR"/>
        </a:p>
      </dgm:t>
    </dgm:pt>
    <dgm:pt modelId="{BE234A63-439C-480D-BB80-407E99CEEC2A}" type="pres">
      <dgm:prSet presAssocID="{1B5A2971-FE3B-429C-B281-203C306FFE81}" presName="cycle" presStyleCnt="0">
        <dgm:presLayoutVars>
          <dgm:dir/>
          <dgm:resizeHandles val="exact"/>
        </dgm:presLayoutVars>
      </dgm:prSet>
      <dgm:spPr/>
    </dgm:pt>
    <dgm:pt modelId="{966A9272-2F31-4C33-9844-480E09AD5A70}" type="pres">
      <dgm:prSet presAssocID="{0F745A0D-1F75-49D8-A572-E781E01C85B4}" presName="node" presStyleLbl="node1" presStyleIdx="0" presStyleCnt="4">
        <dgm:presLayoutVars>
          <dgm:bulletEnabled val="1"/>
        </dgm:presLayoutVars>
      </dgm:prSet>
      <dgm:spPr/>
    </dgm:pt>
    <dgm:pt modelId="{5BC49C0D-7C91-4BC1-9C58-ACC8A2A53DBC}" type="pres">
      <dgm:prSet presAssocID="{0F745A0D-1F75-49D8-A572-E781E01C85B4}" presName="spNode" presStyleCnt="0"/>
      <dgm:spPr/>
    </dgm:pt>
    <dgm:pt modelId="{794E7FE6-6C19-4C06-8475-6A6B66D582DD}" type="pres">
      <dgm:prSet presAssocID="{8935A66B-FA25-4DEE-998B-CDCCEB88B0D3}" presName="sibTrans" presStyleLbl="sibTrans1D1" presStyleIdx="0" presStyleCnt="4"/>
      <dgm:spPr/>
    </dgm:pt>
    <dgm:pt modelId="{8217BFF7-EBAB-4B50-9D92-1C445EE8947A}" type="pres">
      <dgm:prSet presAssocID="{50D914B7-FC8E-4702-A92F-ABF8DBBDC42B}" presName="node" presStyleLbl="node1" presStyleIdx="1" presStyleCnt="4">
        <dgm:presLayoutVars>
          <dgm:bulletEnabled val="1"/>
        </dgm:presLayoutVars>
      </dgm:prSet>
      <dgm:spPr/>
    </dgm:pt>
    <dgm:pt modelId="{8FE57017-ACA3-4476-9D92-4F791AD7BF9E}" type="pres">
      <dgm:prSet presAssocID="{50D914B7-FC8E-4702-A92F-ABF8DBBDC42B}" presName="spNode" presStyleCnt="0"/>
      <dgm:spPr/>
    </dgm:pt>
    <dgm:pt modelId="{5D7D3223-9CE4-4886-89B0-0AA1818EB311}" type="pres">
      <dgm:prSet presAssocID="{A3E2B4AF-DD0C-45B6-93D3-1B72FE648B2B}" presName="sibTrans" presStyleLbl="sibTrans1D1" presStyleIdx="1" presStyleCnt="4"/>
      <dgm:spPr/>
    </dgm:pt>
    <dgm:pt modelId="{7C2ECE67-AF7F-4D0E-9FDB-904F40F22374}" type="pres">
      <dgm:prSet presAssocID="{175E7707-7126-4BA9-9C46-691281DFAD0B}" presName="node" presStyleLbl="node1" presStyleIdx="2" presStyleCnt="4">
        <dgm:presLayoutVars>
          <dgm:bulletEnabled val="1"/>
        </dgm:presLayoutVars>
      </dgm:prSet>
      <dgm:spPr/>
    </dgm:pt>
    <dgm:pt modelId="{3C0AC243-9DB3-471F-AD92-02DA2432C086}" type="pres">
      <dgm:prSet presAssocID="{175E7707-7126-4BA9-9C46-691281DFAD0B}" presName="spNode" presStyleCnt="0"/>
      <dgm:spPr/>
    </dgm:pt>
    <dgm:pt modelId="{3CEB9838-6FA2-4378-901F-B042D43E87BE}" type="pres">
      <dgm:prSet presAssocID="{5648D826-A625-48D3-8F5A-94D42CA1E1B8}" presName="sibTrans" presStyleLbl="sibTrans1D1" presStyleIdx="2" presStyleCnt="4"/>
      <dgm:spPr/>
    </dgm:pt>
    <dgm:pt modelId="{4ECE332D-EBE5-4930-90B1-6D63C80B4541}" type="pres">
      <dgm:prSet presAssocID="{33942A15-B6C7-428F-937C-443B981A414B}" presName="node" presStyleLbl="node1" presStyleIdx="3" presStyleCnt="4">
        <dgm:presLayoutVars>
          <dgm:bulletEnabled val="1"/>
        </dgm:presLayoutVars>
      </dgm:prSet>
      <dgm:spPr/>
    </dgm:pt>
    <dgm:pt modelId="{4D6DE670-8FAA-4B7D-8E24-537C066A9E3E}" type="pres">
      <dgm:prSet presAssocID="{33942A15-B6C7-428F-937C-443B981A414B}" presName="spNode" presStyleCnt="0"/>
      <dgm:spPr/>
    </dgm:pt>
    <dgm:pt modelId="{83E2185C-A71E-4E1E-A8AD-63572B7BB89F}" type="pres">
      <dgm:prSet presAssocID="{C9F3EE42-A98F-4259-98DA-5BEAACC15288}" presName="sibTrans" presStyleLbl="sibTrans1D1" presStyleIdx="3" presStyleCnt="4"/>
      <dgm:spPr/>
    </dgm:pt>
  </dgm:ptLst>
  <dgm:cxnLst>
    <dgm:cxn modelId="{F788D005-8A7E-46AF-83A3-A4A279CEBC82}" type="presOf" srcId="{0F745A0D-1F75-49D8-A572-E781E01C85B4}" destId="{966A9272-2F31-4C33-9844-480E09AD5A70}" srcOrd="0" destOrd="0" presId="urn:microsoft.com/office/officeart/2005/8/layout/cycle5"/>
    <dgm:cxn modelId="{905BE731-3062-40F2-8B85-C7EE5BFF5579}" type="presOf" srcId="{C9F3EE42-A98F-4259-98DA-5BEAACC15288}" destId="{83E2185C-A71E-4E1E-A8AD-63572B7BB89F}" srcOrd="0" destOrd="0" presId="urn:microsoft.com/office/officeart/2005/8/layout/cycle5"/>
    <dgm:cxn modelId="{DEDDAE61-2E69-4BF7-BD77-61B90B815CCC}" srcId="{1B5A2971-FE3B-429C-B281-203C306FFE81}" destId="{50D914B7-FC8E-4702-A92F-ABF8DBBDC42B}" srcOrd="1" destOrd="0" parTransId="{5965AFC3-47CB-4FBC-B07E-D47391BB9C27}" sibTransId="{A3E2B4AF-DD0C-45B6-93D3-1B72FE648B2B}"/>
    <dgm:cxn modelId="{9CDE5D73-B9D7-450E-9E70-65329570620A}" type="presOf" srcId="{1B5A2971-FE3B-429C-B281-203C306FFE81}" destId="{BE234A63-439C-480D-BB80-407E99CEEC2A}" srcOrd="0" destOrd="0" presId="urn:microsoft.com/office/officeart/2005/8/layout/cycle5"/>
    <dgm:cxn modelId="{9697E87E-B273-4566-832D-2060BB07A442}" type="presOf" srcId="{5648D826-A625-48D3-8F5A-94D42CA1E1B8}" destId="{3CEB9838-6FA2-4378-901F-B042D43E87BE}" srcOrd="0" destOrd="0" presId="urn:microsoft.com/office/officeart/2005/8/layout/cycle5"/>
    <dgm:cxn modelId="{7729D095-EE08-4AB5-A173-4C500F1D470A}" type="presOf" srcId="{50D914B7-FC8E-4702-A92F-ABF8DBBDC42B}" destId="{8217BFF7-EBAB-4B50-9D92-1C445EE8947A}" srcOrd="0" destOrd="0" presId="urn:microsoft.com/office/officeart/2005/8/layout/cycle5"/>
    <dgm:cxn modelId="{A76780A8-2835-4293-AAA6-F31838F976C5}" type="presOf" srcId="{33942A15-B6C7-428F-937C-443B981A414B}" destId="{4ECE332D-EBE5-4930-90B1-6D63C80B4541}" srcOrd="0" destOrd="0" presId="urn:microsoft.com/office/officeart/2005/8/layout/cycle5"/>
    <dgm:cxn modelId="{16F3BAAC-61BA-4CB9-8919-D83DE70D96C0}" type="presOf" srcId="{8935A66B-FA25-4DEE-998B-CDCCEB88B0D3}" destId="{794E7FE6-6C19-4C06-8475-6A6B66D582DD}" srcOrd="0" destOrd="0" presId="urn:microsoft.com/office/officeart/2005/8/layout/cycle5"/>
    <dgm:cxn modelId="{28F470AE-6D4D-4601-9F5E-8AA189768FB7}" srcId="{1B5A2971-FE3B-429C-B281-203C306FFE81}" destId="{0F745A0D-1F75-49D8-A572-E781E01C85B4}" srcOrd="0" destOrd="0" parTransId="{63A0CA26-EF25-45DB-9F42-BE8179268AA7}" sibTransId="{8935A66B-FA25-4DEE-998B-CDCCEB88B0D3}"/>
    <dgm:cxn modelId="{72E949B0-E353-4B82-884B-224913E89E7E}" srcId="{1B5A2971-FE3B-429C-B281-203C306FFE81}" destId="{33942A15-B6C7-428F-937C-443B981A414B}" srcOrd="3" destOrd="0" parTransId="{9C04DF82-D68B-4D48-BDED-F1855626E5E9}" sibTransId="{C9F3EE42-A98F-4259-98DA-5BEAACC15288}"/>
    <dgm:cxn modelId="{B8A8E9B4-1081-4D10-8BA9-003D029CE798}" type="presOf" srcId="{A3E2B4AF-DD0C-45B6-93D3-1B72FE648B2B}" destId="{5D7D3223-9CE4-4886-89B0-0AA1818EB311}" srcOrd="0" destOrd="0" presId="urn:microsoft.com/office/officeart/2005/8/layout/cycle5"/>
    <dgm:cxn modelId="{70E169D3-9914-4E74-9C49-4CDA454656F3}" srcId="{1B5A2971-FE3B-429C-B281-203C306FFE81}" destId="{175E7707-7126-4BA9-9C46-691281DFAD0B}" srcOrd="2" destOrd="0" parTransId="{29926705-BF2A-4F9F-A921-048BF3612607}" sibTransId="{5648D826-A625-48D3-8F5A-94D42CA1E1B8}"/>
    <dgm:cxn modelId="{536C1AFB-8A82-43F4-A8BB-171365D22AB7}" type="presOf" srcId="{175E7707-7126-4BA9-9C46-691281DFAD0B}" destId="{7C2ECE67-AF7F-4D0E-9FDB-904F40F22374}" srcOrd="0" destOrd="0" presId="urn:microsoft.com/office/officeart/2005/8/layout/cycle5"/>
    <dgm:cxn modelId="{9FE9B089-FA27-4F50-AD38-2970A12B9134}" type="presParOf" srcId="{BE234A63-439C-480D-BB80-407E99CEEC2A}" destId="{966A9272-2F31-4C33-9844-480E09AD5A70}" srcOrd="0" destOrd="0" presId="urn:microsoft.com/office/officeart/2005/8/layout/cycle5"/>
    <dgm:cxn modelId="{ADC6814F-24FD-474F-9048-DC06EEEE339B}" type="presParOf" srcId="{BE234A63-439C-480D-BB80-407E99CEEC2A}" destId="{5BC49C0D-7C91-4BC1-9C58-ACC8A2A53DBC}" srcOrd="1" destOrd="0" presId="urn:microsoft.com/office/officeart/2005/8/layout/cycle5"/>
    <dgm:cxn modelId="{92EF8DFF-1A75-4778-B1FE-D3C78469CFDA}" type="presParOf" srcId="{BE234A63-439C-480D-BB80-407E99CEEC2A}" destId="{794E7FE6-6C19-4C06-8475-6A6B66D582DD}" srcOrd="2" destOrd="0" presId="urn:microsoft.com/office/officeart/2005/8/layout/cycle5"/>
    <dgm:cxn modelId="{2DFC938A-946F-474D-B9FD-EC875C6BC37F}" type="presParOf" srcId="{BE234A63-439C-480D-BB80-407E99CEEC2A}" destId="{8217BFF7-EBAB-4B50-9D92-1C445EE8947A}" srcOrd="3" destOrd="0" presId="urn:microsoft.com/office/officeart/2005/8/layout/cycle5"/>
    <dgm:cxn modelId="{05DEDACF-0D6B-4333-8ECA-1898F333A689}" type="presParOf" srcId="{BE234A63-439C-480D-BB80-407E99CEEC2A}" destId="{8FE57017-ACA3-4476-9D92-4F791AD7BF9E}" srcOrd="4" destOrd="0" presId="urn:microsoft.com/office/officeart/2005/8/layout/cycle5"/>
    <dgm:cxn modelId="{3C7554A2-506E-483C-A2A8-5015E9F5FD08}" type="presParOf" srcId="{BE234A63-439C-480D-BB80-407E99CEEC2A}" destId="{5D7D3223-9CE4-4886-89B0-0AA1818EB311}" srcOrd="5" destOrd="0" presId="urn:microsoft.com/office/officeart/2005/8/layout/cycle5"/>
    <dgm:cxn modelId="{37BAAC13-962D-43A0-B959-6333CE61CE4E}" type="presParOf" srcId="{BE234A63-439C-480D-BB80-407E99CEEC2A}" destId="{7C2ECE67-AF7F-4D0E-9FDB-904F40F22374}" srcOrd="6" destOrd="0" presId="urn:microsoft.com/office/officeart/2005/8/layout/cycle5"/>
    <dgm:cxn modelId="{81ECF50D-598E-4593-8880-26FC0AE1F8C8}" type="presParOf" srcId="{BE234A63-439C-480D-BB80-407E99CEEC2A}" destId="{3C0AC243-9DB3-471F-AD92-02DA2432C086}" srcOrd="7" destOrd="0" presId="urn:microsoft.com/office/officeart/2005/8/layout/cycle5"/>
    <dgm:cxn modelId="{7CA20D40-0528-42B2-A373-69937EDB7C82}" type="presParOf" srcId="{BE234A63-439C-480D-BB80-407E99CEEC2A}" destId="{3CEB9838-6FA2-4378-901F-B042D43E87BE}" srcOrd="8" destOrd="0" presId="urn:microsoft.com/office/officeart/2005/8/layout/cycle5"/>
    <dgm:cxn modelId="{5B91DDF3-91CD-4083-80F2-5DDEAF4B0A39}" type="presParOf" srcId="{BE234A63-439C-480D-BB80-407E99CEEC2A}" destId="{4ECE332D-EBE5-4930-90B1-6D63C80B4541}" srcOrd="9" destOrd="0" presId="urn:microsoft.com/office/officeart/2005/8/layout/cycle5"/>
    <dgm:cxn modelId="{C5D46D6F-8581-4EE2-A701-F6B1998E5903}" type="presParOf" srcId="{BE234A63-439C-480D-BB80-407E99CEEC2A}" destId="{4D6DE670-8FAA-4B7D-8E24-537C066A9E3E}" srcOrd="10" destOrd="0" presId="urn:microsoft.com/office/officeart/2005/8/layout/cycle5"/>
    <dgm:cxn modelId="{1253AD0A-EADB-46DD-9A08-058099DC793B}" type="presParOf" srcId="{BE234A63-439C-480D-BB80-407E99CEEC2A}" destId="{83E2185C-A71E-4E1E-A8AD-63572B7BB89F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2A865C-6D83-4BA1-83DB-E41BEE41BCC8}">
      <dsp:nvSpPr>
        <dsp:cNvPr id="0" name=""/>
        <dsp:cNvSpPr/>
      </dsp:nvSpPr>
      <dsp:spPr>
        <a:xfrm>
          <a:off x="669" y="1339006"/>
          <a:ext cx="1305966" cy="522386"/>
        </a:xfrm>
        <a:prstGeom prst="homePlat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342" tIns="34671" rIns="17336" bIns="34671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 dirty="0"/>
            <a:t>Inputs</a:t>
          </a:r>
        </a:p>
      </dsp:txBody>
      <dsp:txXfrm>
        <a:off x="669" y="1339006"/>
        <a:ext cx="1175370" cy="522386"/>
      </dsp:txXfrm>
    </dsp:sp>
    <dsp:sp modelId="{3BDF176D-D25B-4059-84DD-61CB2B6972AC}">
      <dsp:nvSpPr>
        <dsp:cNvPr id="0" name=""/>
        <dsp:cNvSpPr/>
      </dsp:nvSpPr>
      <dsp:spPr>
        <a:xfrm>
          <a:off x="1045443" y="1339006"/>
          <a:ext cx="1305966" cy="522386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34671" rIns="17336" bIns="34671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/>
            <a:t>Activities</a:t>
          </a:r>
        </a:p>
      </dsp:txBody>
      <dsp:txXfrm>
        <a:off x="1306636" y="1339006"/>
        <a:ext cx="783580" cy="522386"/>
      </dsp:txXfrm>
    </dsp:sp>
    <dsp:sp modelId="{52570839-83C2-4B9A-900E-0DB3E6FA9CD1}">
      <dsp:nvSpPr>
        <dsp:cNvPr id="0" name=""/>
        <dsp:cNvSpPr/>
      </dsp:nvSpPr>
      <dsp:spPr>
        <a:xfrm>
          <a:off x="2090216" y="1339006"/>
          <a:ext cx="1305966" cy="522386"/>
        </a:xfrm>
        <a:prstGeom prst="chevron">
          <a:avLst/>
        </a:prstGeom>
        <a:solidFill>
          <a:schemeClr val="accent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34671" rIns="17336" bIns="34671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/>
            <a:t>Outputs</a:t>
          </a:r>
        </a:p>
      </dsp:txBody>
      <dsp:txXfrm>
        <a:off x="2351409" y="1339006"/>
        <a:ext cx="783580" cy="522386"/>
      </dsp:txXfrm>
    </dsp:sp>
    <dsp:sp modelId="{C2CFAD2E-17FC-433B-9E88-8E5861103A94}">
      <dsp:nvSpPr>
        <dsp:cNvPr id="0" name=""/>
        <dsp:cNvSpPr/>
      </dsp:nvSpPr>
      <dsp:spPr>
        <a:xfrm>
          <a:off x="3134990" y="1339006"/>
          <a:ext cx="1305966" cy="522386"/>
        </a:xfrm>
        <a:prstGeom prst="chevron">
          <a:avLst/>
        </a:prstGeom>
        <a:solidFill>
          <a:schemeClr val="accent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34671" rIns="17336" bIns="34671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/>
            <a:t>Outcomes</a:t>
          </a:r>
        </a:p>
      </dsp:txBody>
      <dsp:txXfrm>
        <a:off x="3396183" y="1339006"/>
        <a:ext cx="783580" cy="522386"/>
      </dsp:txXfrm>
    </dsp:sp>
    <dsp:sp modelId="{C9CC5758-4B2D-4BC5-A0EE-B98FD7E1A030}">
      <dsp:nvSpPr>
        <dsp:cNvPr id="0" name=""/>
        <dsp:cNvSpPr/>
      </dsp:nvSpPr>
      <dsp:spPr>
        <a:xfrm>
          <a:off x="4179763" y="1339006"/>
          <a:ext cx="1305966" cy="522386"/>
        </a:xfrm>
        <a:prstGeom prst="chevron">
          <a:avLst/>
        </a:prstGeom>
        <a:solidFill>
          <a:schemeClr val="accent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34671" rIns="17336" bIns="34671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/>
            <a:t>Impact</a:t>
          </a:r>
        </a:p>
      </dsp:txBody>
      <dsp:txXfrm>
        <a:off x="4440956" y="1339006"/>
        <a:ext cx="783580" cy="5223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6A9272-2F31-4C33-9844-480E09AD5A70}">
      <dsp:nvSpPr>
        <dsp:cNvPr id="0" name=""/>
        <dsp:cNvSpPr/>
      </dsp:nvSpPr>
      <dsp:spPr>
        <a:xfrm>
          <a:off x="2841819" y="1669"/>
          <a:ext cx="1517160" cy="98615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Planning: </a:t>
          </a:r>
          <a:r>
            <a:rPr lang="fr-FR" sz="1400" kern="1200" dirty="0" err="1"/>
            <a:t>develop</a:t>
          </a:r>
          <a:r>
            <a:rPr lang="fr-FR" sz="1400" kern="1200" dirty="0"/>
            <a:t> </a:t>
          </a:r>
          <a:r>
            <a:rPr lang="fr-FR" sz="1400" kern="1200" dirty="0" err="1"/>
            <a:t>work</a:t>
          </a:r>
          <a:r>
            <a:rPr lang="fr-FR" sz="1400" kern="1200" dirty="0"/>
            <a:t> plan, setting </a:t>
          </a:r>
          <a:r>
            <a:rPr lang="fr-FR" sz="1400" kern="1200" dirty="0" err="1"/>
            <a:t>targets</a:t>
          </a:r>
          <a:endParaRPr lang="fr-FR" sz="1400" kern="1200" dirty="0"/>
        </a:p>
      </dsp:txBody>
      <dsp:txXfrm>
        <a:off x="2889959" y="49809"/>
        <a:ext cx="1420880" cy="889874"/>
      </dsp:txXfrm>
    </dsp:sp>
    <dsp:sp modelId="{794E7FE6-6C19-4C06-8475-6A6B66D582DD}">
      <dsp:nvSpPr>
        <dsp:cNvPr id="0" name=""/>
        <dsp:cNvSpPr/>
      </dsp:nvSpPr>
      <dsp:spPr>
        <a:xfrm>
          <a:off x="1970910" y="494746"/>
          <a:ext cx="3258978" cy="3258978"/>
        </a:xfrm>
        <a:custGeom>
          <a:avLst/>
          <a:gdLst/>
          <a:ahLst/>
          <a:cxnLst/>
          <a:rect l="0" t="0" r="0" b="0"/>
          <a:pathLst>
            <a:path>
              <a:moveTo>
                <a:pt x="2597578" y="318749"/>
              </a:moveTo>
              <a:arcTo wR="1629489" hR="1629489" stAng="18386934" swAng="1633997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17BFF7-EBAB-4B50-9D92-1C445EE8947A}">
      <dsp:nvSpPr>
        <dsp:cNvPr id="0" name=""/>
        <dsp:cNvSpPr/>
      </dsp:nvSpPr>
      <dsp:spPr>
        <a:xfrm>
          <a:off x="4471308" y="1631158"/>
          <a:ext cx="1517160" cy="98615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/>
            <a:t>Doing: implementing the services and activities</a:t>
          </a:r>
        </a:p>
      </dsp:txBody>
      <dsp:txXfrm>
        <a:off x="4519448" y="1679298"/>
        <a:ext cx="1420880" cy="889874"/>
      </dsp:txXfrm>
    </dsp:sp>
    <dsp:sp modelId="{5D7D3223-9CE4-4886-89B0-0AA1818EB311}">
      <dsp:nvSpPr>
        <dsp:cNvPr id="0" name=""/>
        <dsp:cNvSpPr/>
      </dsp:nvSpPr>
      <dsp:spPr>
        <a:xfrm>
          <a:off x="1970910" y="494746"/>
          <a:ext cx="3258978" cy="3258978"/>
        </a:xfrm>
        <a:custGeom>
          <a:avLst/>
          <a:gdLst/>
          <a:ahLst/>
          <a:cxnLst/>
          <a:rect l="0" t="0" r="0" b="0"/>
          <a:pathLst>
            <a:path>
              <a:moveTo>
                <a:pt x="3090079" y="2351923"/>
              </a:moveTo>
              <a:arcTo wR="1629489" hR="1629489" stAng="1579069" swAng="1633997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2ECE67-AF7F-4D0E-9FDB-904F40F22374}">
      <dsp:nvSpPr>
        <dsp:cNvPr id="0" name=""/>
        <dsp:cNvSpPr/>
      </dsp:nvSpPr>
      <dsp:spPr>
        <a:xfrm>
          <a:off x="2841819" y="3260648"/>
          <a:ext cx="1517160" cy="98615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/>
            <a:t>Checking: reviewing  the work &amp; evaluating</a:t>
          </a:r>
        </a:p>
      </dsp:txBody>
      <dsp:txXfrm>
        <a:off x="2889959" y="3308788"/>
        <a:ext cx="1420880" cy="889874"/>
      </dsp:txXfrm>
    </dsp:sp>
    <dsp:sp modelId="{3CEB9838-6FA2-4378-901F-B042D43E87BE}">
      <dsp:nvSpPr>
        <dsp:cNvPr id="0" name=""/>
        <dsp:cNvSpPr/>
      </dsp:nvSpPr>
      <dsp:spPr>
        <a:xfrm>
          <a:off x="1970910" y="494746"/>
          <a:ext cx="3258978" cy="3258978"/>
        </a:xfrm>
        <a:custGeom>
          <a:avLst/>
          <a:gdLst/>
          <a:ahLst/>
          <a:cxnLst/>
          <a:rect l="0" t="0" r="0" b="0"/>
          <a:pathLst>
            <a:path>
              <a:moveTo>
                <a:pt x="661400" y="2940229"/>
              </a:moveTo>
              <a:arcTo wR="1629489" hR="1629489" stAng="7586934" swAng="1633997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CE332D-EBE5-4930-90B1-6D63C80B4541}">
      <dsp:nvSpPr>
        <dsp:cNvPr id="0" name=""/>
        <dsp:cNvSpPr/>
      </dsp:nvSpPr>
      <dsp:spPr>
        <a:xfrm>
          <a:off x="1212329" y="1631158"/>
          <a:ext cx="1517160" cy="98615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/>
            <a:t>Acting: adapting processes and programmes</a:t>
          </a:r>
        </a:p>
      </dsp:txBody>
      <dsp:txXfrm>
        <a:off x="1260469" y="1679298"/>
        <a:ext cx="1420880" cy="889874"/>
      </dsp:txXfrm>
    </dsp:sp>
    <dsp:sp modelId="{83E2185C-A71E-4E1E-A8AD-63572B7BB89F}">
      <dsp:nvSpPr>
        <dsp:cNvPr id="0" name=""/>
        <dsp:cNvSpPr/>
      </dsp:nvSpPr>
      <dsp:spPr>
        <a:xfrm>
          <a:off x="1970910" y="494746"/>
          <a:ext cx="3258978" cy="3258978"/>
        </a:xfrm>
        <a:custGeom>
          <a:avLst/>
          <a:gdLst/>
          <a:ahLst/>
          <a:cxnLst/>
          <a:rect l="0" t="0" r="0" b="0"/>
          <a:pathLst>
            <a:path>
              <a:moveTo>
                <a:pt x="168898" y="907055"/>
              </a:moveTo>
              <a:arcTo wR="1629489" hR="1629489" stAng="12379069" swAng="1633997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453B0A-CD12-44C6-B5FA-1E87FDD0AC0B}" type="datetimeFigureOut">
              <a:rPr lang="fr-FR" smtClean="0"/>
              <a:t>17/06/2019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956312-EC40-41D1-8FE0-86F8E10F746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45024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94599-D8D8-4CE1-91E3-50A6FE18E7AD}" type="datetimeFigureOut">
              <a:rPr lang="fr-FR" smtClean="0"/>
              <a:t>17/06/2019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36926-C8F3-4EAF-9324-25A828DD14C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2815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94599-D8D8-4CE1-91E3-50A6FE18E7AD}" type="datetimeFigureOut">
              <a:rPr lang="fr-FR" smtClean="0"/>
              <a:t>17/06/2019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36926-C8F3-4EAF-9324-25A828DD14C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0894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94599-D8D8-4CE1-91E3-50A6FE18E7AD}" type="datetimeFigureOut">
              <a:rPr lang="fr-FR" smtClean="0"/>
              <a:t>17/06/2019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36926-C8F3-4EAF-9324-25A828DD14C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0476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94599-D8D8-4CE1-91E3-50A6FE18E7AD}" type="datetimeFigureOut">
              <a:rPr lang="fr-FR" smtClean="0"/>
              <a:t>17/06/2019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36926-C8F3-4EAF-9324-25A828DD14C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2098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94599-D8D8-4CE1-91E3-50A6FE18E7AD}" type="datetimeFigureOut">
              <a:rPr lang="fr-FR" smtClean="0"/>
              <a:t>17/06/2019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36926-C8F3-4EAF-9324-25A828DD14C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230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94599-D8D8-4CE1-91E3-50A6FE18E7AD}" type="datetimeFigureOut">
              <a:rPr lang="fr-FR" smtClean="0"/>
              <a:t>17/06/2019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36926-C8F3-4EAF-9324-25A828DD14C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7346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94599-D8D8-4CE1-91E3-50A6FE18E7AD}" type="datetimeFigureOut">
              <a:rPr lang="fr-FR" smtClean="0"/>
              <a:t>17/06/2019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36926-C8F3-4EAF-9324-25A828DD14C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1600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94599-D8D8-4CE1-91E3-50A6FE18E7AD}" type="datetimeFigureOut">
              <a:rPr lang="fr-FR" smtClean="0"/>
              <a:t>17/06/2019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36926-C8F3-4EAF-9324-25A828DD14C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0665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94599-D8D8-4CE1-91E3-50A6FE18E7AD}" type="datetimeFigureOut">
              <a:rPr lang="fr-FR" smtClean="0"/>
              <a:t>17/06/2019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36926-C8F3-4EAF-9324-25A828DD14C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80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94599-D8D8-4CE1-91E3-50A6FE18E7AD}" type="datetimeFigureOut">
              <a:rPr lang="fr-FR" smtClean="0"/>
              <a:t>17/06/2019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36926-C8F3-4EAF-9324-25A828DD14C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616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94599-D8D8-4CE1-91E3-50A6FE18E7AD}" type="datetimeFigureOut">
              <a:rPr lang="fr-FR" smtClean="0"/>
              <a:t>17/06/2019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36926-C8F3-4EAF-9324-25A828DD14C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73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194599-D8D8-4CE1-91E3-50A6FE18E7AD}" type="datetimeFigureOut">
              <a:rPr lang="fr-FR" smtClean="0"/>
              <a:t>17/06/2019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36926-C8F3-4EAF-9324-25A828DD14C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8321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556792"/>
            <a:ext cx="7772400" cy="1470025"/>
          </a:xfrm>
        </p:spPr>
        <p:txBody>
          <a:bodyPr/>
          <a:lstStyle/>
          <a:p>
            <a:r>
              <a:rPr lang="fr-FR" b="1" dirty="0" err="1">
                <a:solidFill>
                  <a:srgbClr val="C00000"/>
                </a:solidFill>
              </a:rPr>
              <a:t>Quality</a:t>
            </a:r>
            <a:r>
              <a:rPr lang="fr-FR" b="1" dirty="0">
                <a:solidFill>
                  <a:srgbClr val="C00000"/>
                </a:solidFill>
              </a:rPr>
              <a:t> management in Youth centres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3356992"/>
            <a:ext cx="6400800" cy="1752600"/>
          </a:xfrm>
        </p:spPr>
        <p:txBody>
          <a:bodyPr/>
          <a:lstStyle/>
          <a:p>
            <a:r>
              <a:rPr lang="fr-FR" dirty="0"/>
              <a:t>18.06.2019</a:t>
            </a:r>
          </a:p>
        </p:txBody>
      </p:sp>
      <p:pic>
        <p:nvPicPr>
          <p:cNvPr id="4" name="Picture 6" descr="Logo Youth Centre_fin#2004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4653136"/>
            <a:ext cx="1673435" cy="1673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00500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err="1">
                <a:solidFill>
                  <a:srgbClr val="C00000"/>
                </a:solidFill>
              </a:rPr>
              <a:t>Some</a:t>
            </a:r>
            <a:r>
              <a:rPr lang="fr-FR" b="1" dirty="0">
                <a:solidFill>
                  <a:srgbClr val="C00000"/>
                </a:solidFill>
              </a:rPr>
              <a:t> </a:t>
            </a:r>
            <a:r>
              <a:rPr lang="fr-FR" b="1" dirty="0" err="1">
                <a:solidFill>
                  <a:srgbClr val="C00000"/>
                </a:solidFill>
              </a:rPr>
              <a:t>assumptions</a:t>
            </a:r>
            <a:r>
              <a:rPr lang="fr-FR" b="1" dirty="0">
                <a:solidFill>
                  <a:srgbClr val="C00000"/>
                </a:solidFill>
              </a:rPr>
              <a:t>  1/2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pPr marL="0" indent="0">
              <a:buNone/>
            </a:pPr>
            <a:r>
              <a:rPr lang="fr-FR" b="1" dirty="0" err="1"/>
              <a:t>Outcomes</a:t>
            </a:r>
            <a:r>
              <a:rPr lang="fr-FR" b="1" dirty="0"/>
              <a:t> and impact</a:t>
            </a:r>
            <a:r>
              <a:rPr lang="fr-FR" dirty="0"/>
              <a:t> of a </a:t>
            </a:r>
            <a:r>
              <a:rPr lang="fr-FR" dirty="0" err="1"/>
              <a:t>youth</a:t>
            </a:r>
            <a:r>
              <a:rPr lang="fr-FR" dirty="0"/>
              <a:t> centre </a:t>
            </a:r>
            <a:r>
              <a:rPr lang="fr-FR" dirty="0" err="1"/>
              <a:t>can</a:t>
            </a:r>
            <a:r>
              <a:rPr lang="fr-FR" dirty="0"/>
              <a:t> not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measured</a:t>
            </a:r>
            <a:r>
              <a:rPr lang="fr-FR" dirty="0"/>
              <a:t> </a:t>
            </a:r>
            <a:r>
              <a:rPr lang="fr-FR" dirty="0" err="1"/>
              <a:t>because</a:t>
            </a:r>
            <a:r>
              <a:rPr lang="fr-FR" dirty="0"/>
              <a:t> of :</a:t>
            </a:r>
          </a:p>
          <a:p>
            <a:pPr lvl="1"/>
            <a:r>
              <a:rPr lang="fr-FR" dirty="0" err="1"/>
              <a:t>diversity</a:t>
            </a:r>
            <a:r>
              <a:rPr lang="fr-FR" dirty="0"/>
              <a:t> of </a:t>
            </a:r>
            <a:r>
              <a:rPr lang="fr-FR" dirty="0" err="1"/>
              <a:t>tasks</a:t>
            </a:r>
            <a:endParaRPr lang="fr-FR" dirty="0"/>
          </a:p>
          <a:p>
            <a:pPr lvl="1"/>
            <a:r>
              <a:rPr lang="fr-FR" dirty="0" err="1"/>
              <a:t>diversity</a:t>
            </a:r>
            <a:r>
              <a:rPr lang="fr-FR" dirty="0"/>
              <a:t> of programmes</a:t>
            </a:r>
          </a:p>
          <a:p>
            <a:pPr lvl="1"/>
            <a:r>
              <a:rPr lang="fr-FR" dirty="0" err="1"/>
              <a:t>diversity</a:t>
            </a:r>
            <a:r>
              <a:rPr lang="fr-FR" dirty="0"/>
              <a:t> of </a:t>
            </a:r>
            <a:r>
              <a:rPr lang="fr-FR" dirty="0" err="1"/>
              <a:t>users</a:t>
            </a:r>
            <a:endParaRPr lang="fr-FR" dirty="0"/>
          </a:p>
          <a:p>
            <a:pPr lvl="1"/>
            <a:r>
              <a:rPr lang="fr-FR" dirty="0" err="1"/>
              <a:t>diversity</a:t>
            </a:r>
            <a:r>
              <a:rPr lang="fr-FR" dirty="0"/>
              <a:t> of uses made of the centre</a:t>
            </a:r>
          </a:p>
        </p:txBody>
      </p:sp>
      <p:pic>
        <p:nvPicPr>
          <p:cNvPr id="4" name="Picture 6" descr="Logo Youth Centre_fin#2004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733256"/>
            <a:ext cx="943943" cy="943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1908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err="1">
                <a:solidFill>
                  <a:srgbClr val="C00000"/>
                </a:solidFill>
              </a:rPr>
              <a:t>Some</a:t>
            </a:r>
            <a:r>
              <a:rPr lang="fr-FR" b="1" dirty="0">
                <a:solidFill>
                  <a:srgbClr val="C00000"/>
                </a:solidFill>
              </a:rPr>
              <a:t> </a:t>
            </a:r>
            <a:r>
              <a:rPr lang="fr-FR" b="1" dirty="0" err="1">
                <a:solidFill>
                  <a:srgbClr val="C00000"/>
                </a:solidFill>
              </a:rPr>
              <a:t>assumptions</a:t>
            </a:r>
            <a:r>
              <a:rPr lang="fr-FR" b="1" dirty="0">
                <a:solidFill>
                  <a:srgbClr val="C00000"/>
                </a:solidFill>
              </a:rPr>
              <a:t>  2/2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pPr marL="0" indent="0">
              <a:buNone/>
            </a:pPr>
            <a:r>
              <a:rPr lang="fr-FR" dirty="0" err="1"/>
              <a:t>Instead</a:t>
            </a:r>
            <a:r>
              <a:rPr lang="fr-FR" dirty="0"/>
              <a:t> of </a:t>
            </a:r>
            <a:r>
              <a:rPr lang="fr-FR" dirty="0" err="1"/>
              <a:t>measuring</a:t>
            </a:r>
            <a:r>
              <a:rPr lang="fr-FR" dirty="0"/>
              <a:t> </a:t>
            </a:r>
            <a:r>
              <a:rPr lang="fr-FR" dirty="0" err="1"/>
              <a:t>outcomes</a:t>
            </a:r>
            <a:r>
              <a:rPr lang="fr-FR" dirty="0"/>
              <a:t> and impact (« </a:t>
            </a:r>
            <a:r>
              <a:rPr lang="fr-FR" dirty="0" err="1"/>
              <a:t>quality</a:t>
            </a:r>
            <a:r>
              <a:rPr lang="fr-FR" dirty="0"/>
              <a:t> of the </a:t>
            </a:r>
            <a:r>
              <a:rPr lang="fr-FR" dirty="0" err="1"/>
              <a:t>results</a:t>
            </a:r>
            <a:r>
              <a:rPr lang="fr-FR" dirty="0"/>
              <a:t> ») </a:t>
            </a:r>
            <a:r>
              <a:rPr lang="fr-FR" dirty="0" err="1"/>
              <a:t>we</a:t>
            </a:r>
            <a:r>
              <a:rPr lang="fr-FR" dirty="0"/>
              <a:t> </a:t>
            </a:r>
            <a:r>
              <a:rPr lang="fr-FR" dirty="0" err="1"/>
              <a:t>describe</a:t>
            </a:r>
            <a:r>
              <a:rPr lang="fr-FR" dirty="0"/>
              <a:t> the: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structural </a:t>
            </a:r>
            <a:r>
              <a:rPr lang="fr-FR" dirty="0" err="1"/>
              <a:t>quality</a:t>
            </a:r>
            <a:endParaRPr lang="fr-FR" dirty="0"/>
          </a:p>
          <a:p>
            <a:r>
              <a:rPr lang="fr-FR" b="1" dirty="0" err="1"/>
              <a:t>process</a:t>
            </a:r>
            <a:r>
              <a:rPr lang="fr-FR" b="1" dirty="0"/>
              <a:t> </a:t>
            </a:r>
            <a:r>
              <a:rPr lang="fr-FR" b="1" dirty="0" err="1"/>
              <a:t>quality</a:t>
            </a:r>
            <a:endParaRPr lang="fr-FR" b="1" dirty="0"/>
          </a:p>
        </p:txBody>
      </p:sp>
      <p:pic>
        <p:nvPicPr>
          <p:cNvPr id="4" name="Picture 6" descr="Logo Youth Centre_fin#2004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733256"/>
            <a:ext cx="943943" cy="943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4285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err="1">
                <a:solidFill>
                  <a:srgbClr val="C00000"/>
                </a:solidFill>
              </a:rPr>
              <a:t>Process</a:t>
            </a:r>
            <a:r>
              <a:rPr lang="fr-FR" b="1" dirty="0">
                <a:solidFill>
                  <a:srgbClr val="C00000"/>
                </a:solidFill>
              </a:rPr>
              <a:t> </a:t>
            </a:r>
            <a:r>
              <a:rPr lang="fr-FR" b="1" dirty="0" err="1">
                <a:solidFill>
                  <a:srgbClr val="C00000"/>
                </a:solidFill>
              </a:rPr>
              <a:t>quality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The centre has a </a:t>
            </a:r>
            <a:r>
              <a:rPr lang="fr-FR" dirty="0" err="1"/>
              <a:t>clear</a:t>
            </a:r>
            <a:r>
              <a:rPr lang="fr-FR" dirty="0"/>
              <a:t> </a:t>
            </a:r>
            <a:r>
              <a:rPr lang="fr-FR" dirty="0" err="1"/>
              <a:t>understanding</a:t>
            </a:r>
            <a:r>
              <a:rPr lang="fr-FR" dirty="0"/>
              <a:t> of </a:t>
            </a:r>
            <a:r>
              <a:rPr lang="fr-FR" dirty="0" err="1"/>
              <a:t>its</a:t>
            </a:r>
            <a:r>
              <a:rPr lang="fr-FR" dirty="0"/>
              <a:t> </a:t>
            </a:r>
            <a:r>
              <a:rPr lang="fr-FR" dirty="0" err="1"/>
              <a:t>context</a:t>
            </a:r>
            <a:r>
              <a:rPr lang="fr-FR" dirty="0"/>
              <a:t> and missions</a:t>
            </a:r>
          </a:p>
          <a:p>
            <a:r>
              <a:rPr lang="fr-FR" dirty="0"/>
              <a:t>The </a:t>
            </a:r>
            <a:r>
              <a:rPr lang="fr-FR" dirty="0" err="1"/>
              <a:t>educational</a:t>
            </a:r>
            <a:r>
              <a:rPr lang="fr-FR" dirty="0"/>
              <a:t> </a:t>
            </a:r>
            <a:r>
              <a:rPr lang="fr-FR" dirty="0" err="1"/>
              <a:t>offer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consistent</a:t>
            </a:r>
          </a:p>
          <a:p>
            <a:r>
              <a:rPr lang="fr-FR" dirty="0"/>
              <a:t>The staff of the centre is </a:t>
            </a:r>
            <a:r>
              <a:rPr lang="fr-FR" dirty="0" err="1"/>
              <a:t>prepared</a:t>
            </a:r>
            <a:r>
              <a:rPr lang="fr-FR" dirty="0"/>
              <a:t> to </a:t>
            </a:r>
            <a:r>
              <a:rPr lang="fr-FR" dirty="0" err="1"/>
              <a:t>its</a:t>
            </a:r>
            <a:r>
              <a:rPr lang="fr-FR" dirty="0"/>
              <a:t> </a:t>
            </a:r>
            <a:r>
              <a:rPr lang="fr-FR" dirty="0" err="1"/>
              <a:t>tasks</a:t>
            </a:r>
            <a:endParaRPr lang="en-US" dirty="0"/>
          </a:p>
          <a:p>
            <a:r>
              <a:rPr lang="en-US" dirty="0"/>
              <a:t>The centre is planning its future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>
                <a:solidFill>
                  <a:srgbClr val="C00000"/>
                </a:solidFill>
              </a:rPr>
              <a:t> Sheet “key information on process quality”</a:t>
            </a:r>
            <a:endParaRPr lang="fr-FR" dirty="0"/>
          </a:p>
          <a:p>
            <a:r>
              <a:rPr lang="fr-FR" b="1" dirty="0"/>
              <a:t>The centre has </a:t>
            </a:r>
            <a:r>
              <a:rPr lang="fr-FR" b="1" dirty="0" err="1"/>
              <a:t>developed</a:t>
            </a:r>
            <a:r>
              <a:rPr lang="fr-FR" b="1" dirty="0"/>
              <a:t> a </a:t>
            </a:r>
            <a:r>
              <a:rPr lang="fr-FR" b="1" dirty="0" err="1"/>
              <a:t>quality</a:t>
            </a:r>
            <a:r>
              <a:rPr lang="fr-FR" b="1" dirty="0"/>
              <a:t> management</a:t>
            </a:r>
          </a:p>
        </p:txBody>
      </p:sp>
      <p:pic>
        <p:nvPicPr>
          <p:cNvPr id="5" name="Picture 6" descr="Logo Youth Centre_fin#2004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733256"/>
            <a:ext cx="943943" cy="943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5105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err="1">
                <a:solidFill>
                  <a:srgbClr val="C00000"/>
                </a:solidFill>
              </a:rPr>
              <a:t>Quality</a:t>
            </a:r>
            <a:r>
              <a:rPr lang="fr-FR" b="1" dirty="0">
                <a:solidFill>
                  <a:srgbClr val="C00000"/>
                </a:solidFill>
              </a:rPr>
              <a:t> management - </a:t>
            </a:r>
            <a:r>
              <a:rPr lang="fr-FR" b="1" dirty="0" err="1">
                <a:solidFill>
                  <a:srgbClr val="C00000"/>
                </a:solidFill>
              </a:rPr>
              <a:t>Quality</a:t>
            </a:r>
            <a:r>
              <a:rPr lang="fr-FR" b="1" dirty="0">
                <a:solidFill>
                  <a:srgbClr val="C00000"/>
                </a:solidFill>
              </a:rPr>
              <a:t> cycle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867439366"/>
              </p:ext>
            </p:extLst>
          </p:nvPr>
        </p:nvGraphicFramePr>
        <p:xfrm>
          <a:off x="971600" y="1628800"/>
          <a:ext cx="7200799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6" descr="Logo Youth Centre_fin#2004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733256"/>
            <a:ext cx="943943" cy="943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47590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Tools</a:t>
            </a:r>
          </a:p>
        </p:txBody>
      </p:sp>
      <p:pic>
        <p:nvPicPr>
          <p:cNvPr id="6" name="Picture 6" descr="Logo Youth Centre_fin#2004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733256"/>
            <a:ext cx="943943" cy="943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 </a:t>
            </a:r>
            <a:r>
              <a:rPr lang="en-US" dirty="0"/>
              <a:t>sheet “</a:t>
            </a:r>
            <a:r>
              <a:rPr lang="fr-FR" dirty="0" err="1"/>
              <a:t>guiding</a:t>
            </a:r>
            <a:r>
              <a:rPr lang="fr-FR" dirty="0"/>
              <a:t> questions for </a:t>
            </a:r>
            <a:r>
              <a:rPr lang="fr-FR" b="1" dirty="0"/>
              <a:t>planning</a:t>
            </a:r>
            <a:r>
              <a:rPr lang="en-US" dirty="0"/>
              <a:t>”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19745774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err="1">
                <a:solidFill>
                  <a:srgbClr val="C00000"/>
                </a:solidFill>
              </a:rPr>
              <a:t>Guiding</a:t>
            </a:r>
            <a:r>
              <a:rPr lang="fr-FR" b="1" dirty="0">
                <a:solidFill>
                  <a:srgbClr val="C00000"/>
                </a:solidFill>
              </a:rPr>
              <a:t> questions for the planning</a:t>
            </a:r>
          </a:p>
        </p:txBody>
      </p:sp>
      <p:pic>
        <p:nvPicPr>
          <p:cNvPr id="5" name="Picture 6" descr="Logo Youth Centre_fin#2004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733256"/>
            <a:ext cx="943943" cy="943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715200" cy="519241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900" b="1" dirty="0"/>
              <a:t>Be a (safe) space for young people</a:t>
            </a:r>
            <a:endParaRPr lang="fr-FR" sz="900" dirty="0"/>
          </a:p>
          <a:p>
            <a:pPr lvl="1"/>
            <a:r>
              <a:rPr lang="en-US" sz="900" dirty="0"/>
              <a:t>Which works are necessary to guarantee the safety and health of the users ?</a:t>
            </a:r>
            <a:endParaRPr lang="fr-FR" sz="900" dirty="0"/>
          </a:p>
          <a:p>
            <a:pPr lvl="1"/>
            <a:r>
              <a:rPr lang="en-US" sz="900" dirty="0"/>
              <a:t>Which works are planned to ensure conformity with regulations ?</a:t>
            </a:r>
            <a:endParaRPr lang="fr-FR" sz="900" dirty="0"/>
          </a:p>
          <a:p>
            <a:pPr lvl="1"/>
            <a:r>
              <a:rPr lang="en-US" sz="900" dirty="0"/>
              <a:t>Which parts of the infrastructure need a renovation ?</a:t>
            </a:r>
            <a:endParaRPr lang="fr-FR" sz="900" dirty="0"/>
          </a:p>
          <a:p>
            <a:pPr lvl="1"/>
            <a:r>
              <a:rPr lang="en-US" sz="900" dirty="0"/>
              <a:t>Which smaller repairs in parts of the </a:t>
            </a:r>
            <a:r>
              <a:rPr lang="en-US" sz="900" dirty="0" err="1"/>
              <a:t>centre</a:t>
            </a:r>
            <a:r>
              <a:rPr lang="en-US" sz="900" dirty="0"/>
              <a:t> are planned ?</a:t>
            </a:r>
            <a:endParaRPr lang="fr-FR" sz="900" dirty="0"/>
          </a:p>
          <a:p>
            <a:pPr lvl="1"/>
            <a:r>
              <a:rPr lang="en-US" sz="900" dirty="0"/>
              <a:t>What new equipment should be acquired?</a:t>
            </a:r>
            <a:endParaRPr lang="fr-FR" sz="900" dirty="0"/>
          </a:p>
          <a:p>
            <a:pPr marL="0" indent="0">
              <a:buNone/>
            </a:pPr>
            <a:r>
              <a:rPr lang="en-US" sz="900" b="1" dirty="0"/>
              <a:t>Be educational establishments</a:t>
            </a:r>
            <a:endParaRPr lang="fr-FR" sz="900" dirty="0"/>
          </a:p>
          <a:p>
            <a:pPr lvl="1"/>
            <a:r>
              <a:rPr lang="en-US" sz="900" dirty="0"/>
              <a:t>Which educational activities are planned for the upcoming year?</a:t>
            </a:r>
            <a:endParaRPr lang="fr-FR" sz="900" dirty="0"/>
          </a:p>
          <a:p>
            <a:pPr lvl="1"/>
            <a:r>
              <a:rPr lang="en-US" sz="900" dirty="0"/>
              <a:t>Which trainings are planned for the upcoming year ?</a:t>
            </a:r>
            <a:endParaRPr lang="fr-FR" sz="900" dirty="0"/>
          </a:p>
          <a:p>
            <a:pPr lvl="1"/>
            <a:r>
              <a:rPr lang="en-US" sz="900" dirty="0"/>
              <a:t>For each educational activity or training : how many participants are expected ?</a:t>
            </a:r>
            <a:endParaRPr lang="fr-FR" sz="900" dirty="0"/>
          </a:p>
          <a:p>
            <a:pPr lvl="1"/>
            <a:r>
              <a:rPr lang="en-US" sz="900" dirty="0"/>
              <a:t>Which innovations are foreseen ?</a:t>
            </a:r>
            <a:endParaRPr lang="fr-FR" sz="900" dirty="0"/>
          </a:p>
          <a:p>
            <a:pPr lvl="1"/>
            <a:r>
              <a:rPr lang="en-US" sz="900" dirty="0"/>
              <a:t>Is the agenda of educational activities and trainings well balanced in order to avoid overwork during certain periods ? </a:t>
            </a:r>
            <a:endParaRPr lang="fr-FR" sz="900" dirty="0"/>
          </a:p>
          <a:p>
            <a:pPr marL="0" indent="0">
              <a:buNone/>
            </a:pPr>
            <a:r>
              <a:rPr lang="en-US" sz="900" b="1" dirty="0"/>
              <a:t>Be multipliers in youth work</a:t>
            </a:r>
            <a:endParaRPr lang="fr-FR" sz="900" dirty="0"/>
          </a:p>
          <a:p>
            <a:pPr lvl="1"/>
            <a:r>
              <a:rPr lang="en-US" sz="900" dirty="0"/>
              <a:t>Which new partnerships are planned?</a:t>
            </a:r>
            <a:endParaRPr lang="fr-FR" sz="900" dirty="0"/>
          </a:p>
          <a:p>
            <a:pPr lvl="1"/>
            <a:r>
              <a:rPr lang="en-US" sz="900" dirty="0"/>
              <a:t>Which publications are planned ?</a:t>
            </a:r>
            <a:endParaRPr lang="fr-FR" sz="900" dirty="0"/>
          </a:p>
          <a:p>
            <a:pPr marL="0" indent="0">
              <a:buNone/>
            </a:pPr>
            <a:r>
              <a:rPr lang="en-US" sz="900" b="1" dirty="0"/>
              <a:t>Be focal points for networking</a:t>
            </a:r>
            <a:endParaRPr lang="fr-FR" sz="900" dirty="0"/>
          </a:p>
          <a:p>
            <a:pPr lvl="1"/>
            <a:r>
              <a:rPr lang="en-US" sz="900" dirty="0"/>
              <a:t>Which are the opportunities for exchange with youth policy makers ?</a:t>
            </a:r>
            <a:endParaRPr lang="fr-FR" sz="900" dirty="0"/>
          </a:p>
          <a:p>
            <a:pPr lvl="1"/>
            <a:r>
              <a:rPr lang="en-US" sz="900" dirty="0"/>
              <a:t>Which conferences, seminars or exchange platforms are planned ?</a:t>
            </a:r>
            <a:endParaRPr lang="fr-FR" sz="900" dirty="0"/>
          </a:p>
          <a:p>
            <a:pPr marL="0" indent="0">
              <a:buNone/>
            </a:pPr>
            <a:r>
              <a:rPr lang="en-US" sz="900" b="1" dirty="0"/>
              <a:t>European dimension</a:t>
            </a:r>
            <a:endParaRPr lang="fr-FR" sz="900" dirty="0"/>
          </a:p>
          <a:p>
            <a:pPr lvl="1"/>
            <a:r>
              <a:rPr lang="en-US" sz="900" dirty="0"/>
              <a:t>Which multilateral activities are planned ?</a:t>
            </a:r>
            <a:endParaRPr lang="fr-FR" sz="900" dirty="0"/>
          </a:p>
          <a:p>
            <a:pPr lvl="1"/>
            <a:r>
              <a:rPr lang="en-US" sz="900" dirty="0"/>
              <a:t>Which activities related to the Council of Europe are planned ?</a:t>
            </a:r>
            <a:endParaRPr lang="fr-FR" sz="900" dirty="0"/>
          </a:p>
          <a:p>
            <a:pPr marL="0" indent="0">
              <a:buNone/>
            </a:pPr>
            <a:r>
              <a:rPr lang="en-US" sz="900" b="1" dirty="0"/>
              <a:t>General management:</a:t>
            </a:r>
            <a:endParaRPr lang="fr-FR" sz="900" dirty="0"/>
          </a:p>
          <a:p>
            <a:pPr lvl="1"/>
            <a:r>
              <a:rPr lang="en-US" sz="900" dirty="0"/>
              <a:t>Which measures are planned to ensure conformity with regulations ? (</a:t>
            </a:r>
            <a:r>
              <a:rPr lang="en-US" sz="900" dirty="0" err="1"/>
              <a:t>f.e</a:t>
            </a:r>
            <a:r>
              <a:rPr lang="en-US" sz="900" dirty="0"/>
              <a:t>.: GDPR, HACCP)</a:t>
            </a:r>
            <a:endParaRPr lang="fr-FR" sz="900" dirty="0"/>
          </a:p>
          <a:p>
            <a:pPr lvl="1"/>
            <a:r>
              <a:rPr lang="en-US" sz="900" dirty="0"/>
              <a:t>Which procedures are not yet documented ?</a:t>
            </a:r>
            <a:endParaRPr lang="fr-FR" sz="900" dirty="0"/>
          </a:p>
          <a:p>
            <a:pPr marL="0" indent="0">
              <a:buNone/>
            </a:pPr>
            <a:r>
              <a:rPr lang="en-US" sz="900" b="1" dirty="0"/>
              <a:t>Human resources:</a:t>
            </a:r>
            <a:endParaRPr lang="fr-FR" sz="900" dirty="0"/>
          </a:p>
          <a:p>
            <a:pPr lvl="1"/>
            <a:r>
              <a:rPr lang="en-US" sz="900" dirty="0"/>
              <a:t>Are people planning to leave during the year ? (retirement, maternity leave, …)</a:t>
            </a:r>
            <a:endParaRPr lang="fr-FR" sz="900" dirty="0"/>
          </a:p>
          <a:p>
            <a:pPr lvl="1"/>
            <a:r>
              <a:rPr lang="en-US" sz="900" dirty="0"/>
              <a:t>How are these leaves compensated ?</a:t>
            </a:r>
            <a:endParaRPr lang="fr-FR" sz="900" dirty="0"/>
          </a:p>
          <a:p>
            <a:pPr lvl="1"/>
            <a:r>
              <a:rPr lang="en-US" sz="900" dirty="0"/>
              <a:t>Are new recruitments planned ?</a:t>
            </a:r>
            <a:endParaRPr lang="fr-FR" sz="900" dirty="0"/>
          </a:p>
          <a:p>
            <a:pPr lvl="1"/>
            <a:r>
              <a:rPr lang="en-US" sz="900" dirty="0"/>
              <a:t>Which offers for further training are available to the staff ?</a:t>
            </a:r>
            <a:endParaRPr lang="fr-FR" sz="900" dirty="0"/>
          </a:p>
          <a:p>
            <a:pPr marL="0" indent="0">
              <a:buNone/>
            </a:pPr>
            <a:r>
              <a:rPr lang="en-US" sz="900" b="1" dirty="0"/>
              <a:t>Communication:</a:t>
            </a:r>
            <a:endParaRPr lang="fr-FR" sz="900" dirty="0"/>
          </a:p>
          <a:p>
            <a:pPr lvl="1"/>
            <a:r>
              <a:rPr lang="en-US" sz="900" dirty="0"/>
              <a:t>Which communication activities are planned ?</a:t>
            </a:r>
            <a:endParaRPr lang="fr-FR" sz="900" dirty="0"/>
          </a:p>
        </p:txBody>
      </p:sp>
    </p:spTree>
    <p:extLst>
      <p:ext uri="{BB962C8B-B14F-4D97-AF65-F5344CB8AC3E}">
        <p14:creationId xmlns:p14="http://schemas.microsoft.com/office/powerpoint/2010/main" val="33690326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Tools</a:t>
            </a:r>
          </a:p>
        </p:txBody>
      </p:sp>
      <p:pic>
        <p:nvPicPr>
          <p:cNvPr id="6" name="Picture 6" descr="Logo Youth Centre_fin#2004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733256"/>
            <a:ext cx="943943" cy="943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 </a:t>
            </a:r>
            <a:r>
              <a:rPr lang="fr-FR" dirty="0" err="1"/>
              <a:t>guiding</a:t>
            </a:r>
            <a:r>
              <a:rPr lang="fr-FR" dirty="0"/>
              <a:t> questions for </a:t>
            </a:r>
            <a:r>
              <a:rPr lang="fr-FR" b="1" dirty="0"/>
              <a:t>planning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 documentation of the </a:t>
            </a:r>
            <a:r>
              <a:rPr lang="fr-FR" b="1" dirty="0" err="1"/>
              <a:t>doing</a:t>
            </a:r>
            <a:r>
              <a:rPr lang="fr-FR" dirty="0"/>
              <a:t>: </a:t>
            </a:r>
            <a:r>
              <a:rPr lang="fr-FR" dirty="0" err="1"/>
              <a:t>sheets</a:t>
            </a:r>
            <a:r>
              <a:rPr lang="fr-FR" dirty="0"/>
              <a:t> « input », </a:t>
            </a:r>
            <a:r>
              <a:rPr lang="fr-FR" dirty="0" err="1"/>
              <a:t>activities</a:t>
            </a:r>
            <a:r>
              <a:rPr lang="fr-FR" dirty="0"/>
              <a:t> », « output »</a:t>
            </a:r>
          </a:p>
        </p:txBody>
      </p:sp>
    </p:spTree>
    <p:extLst>
      <p:ext uri="{BB962C8B-B14F-4D97-AF65-F5344CB8AC3E}">
        <p14:creationId xmlns:p14="http://schemas.microsoft.com/office/powerpoint/2010/main" val="5118720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Input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2280029"/>
              </p:ext>
            </p:extLst>
          </p:nvPr>
        </p:nvGraphicFramePr>
        <p:xfrm>
          <a:off x="1499552" y="1628793"/>
          <a:ext cx="6351270" cy="460952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7092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19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3532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Be a space for young people</a:t>
                      </a:r>
                      <a:endParaRPr lang="fr-FR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532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</a:rPr>
                        <a:t>Number of beds available</a:t>
                      </a:r>
                      <a:endParaRPr lang="fr-FR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532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</a:rPr>
                        <a:t>Number of rooms for activity available</a:t>
                      </a:r>
                      <a:endParaRPr lang="fr-FR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532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</a:rPr>
                        <a:t>Number of employed administrative or technical staff (FTE)</a:t>
                      </a:r>
                      <a:endParaRPr lang="fr-FR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532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</a:rPr>
                        <a:t>Number of external staff (employed by service companies, FTE)</a:t>
                      </a:r>
                      <a:endParaRPr lang="fr-FR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3532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Be an educational establishment / Be a multiplier in youth work</a:t>
                      </a:r>
                      <a:endParaRPr lang="fr-FR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3532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</a:rPr>
                        <a:t>Number of employed educational staff (FTE)</a:t>
                      </a:r>
                      <a:endParaRPr lang="fr-FR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3532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</a:rPr>
                        <a:t>Number of trainees or long-term volunteers (SVE or similar)</a:t>
                      </a:r>
                      <a:endParaRPr lang="fr-FR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3532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</a:rPr>
                        <a:t>Number of (educational) freelancers</a:t>
                      </a:r>
                      <a:endParaRPr lang="fr-FR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3532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</a:rPr>
                        <a:t>Number of volunteers (but not SVE)</a:t>
                      </a:r>
                      <a:endParaRPr lang="fr-FR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3532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Be a focal point for networking</a:t>
                      </a:r>
                      <a:endParaRPr lang="fr-FR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3532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</a:rPr>
                        <a:t>Number of regional networks in which the </a:t>
                      </a:r>
                      <a:r>
                        <a:rPr lang="en-US" sz="1400" dirty="0" err="1">
                          <a:effectLst/>
                        </a:rPr>
                        <a:t>centre</a:t>
                      </a:r>
                      <a:r>
                        <a:rPr lang="en-US" sz="1400" dirty="0">
                          <a:effectLst/>
                        </a:rPr>
                        <a:t> is involved</a:t>
                      </a:r>
                      <a:endParaRPr lang="fr-FR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3532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</a:rPr>
                        <a:t>Number of international networks in which the </a:t>
                      </a:r>
                      <a:r>
                        <a:rPr lang="en-US" sz="1400" dirty="0" err="1">
                          <a:effectLst/>
                        </a:rPr>
                        <a:t>centre</a:t>
                      </a:r>
                      <a:r>
                        <a:rPr lang="en-US" sz="1400" dirty="0">
                          <a:effectLst/>
                        </a:rPr>
                        <a:t> is involved</a:t>
                      </a:r>
                      <a:endParaRPr lang="fr-FR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3532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Promote values, approaches and standards of the Council of Europe</a:t>
                      </a:r>
                      <a:endParaRPr lang="fr-FR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67062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</a:rPr>
                        <a:t>Number of networks or </a:t>
                      </a:r>
                      <a:r>
                        <a:rPr lang="en-US" sz="1400" dirty="0" err="1">
                          <a:effectLst/>
                        </a:rPr>
                        <a:t>programmes</a:t>
                      </a:r>
                      <a:r>
                        <a:rPr lang="en-US" sz="1400" dirty="0">
                          <a:effectLst/>
                        </a:rPr>
                        <a:t> of the Council of Europe in which the </a:t>
                      </a:r>
                      <a:r>
                        <a:rPr lang="en-US" sz="1400" dirty="0" err="1">
                          <a:effectLst/>
                        </a:rPr>
                        <a:t>centre</a:t>
                      </a:r>
                      <a:r>
                        <a:rPr lang="en-US" sz="1400" dirty="0">
                          <a:effectLst/>
                        </a:rPr>
                        <a:t> is involved (for example: platform for youth </a:t>
                      </a:r>
                      <a:r>
                        <a:rPr lang="en-US" sz="1400" dirty="0" err="1">
                          <a:effectLst/>
                        </a:rPr>
                        <a:t>centres</a:t>
                      </a:r>
                      <a:r>
                        <a:rPr lang="en-US" sz="1400" dirty="0">
                          <a:effectLst/>
                        </a:rPr>
                        <a:t>, No hate speech campaign, … )</a:t>
                      </a:r>
                      <a:endParaRPr lang="fr-FR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pic>
        <p:nvPicPr>
          <p:cNvPr id="5" name="Picture 6" descr="Logo Youth Centre_fin#2004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733256"/>
            <a:ext cx="943943" cy="943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02239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err="1">
                <a:solidFill>
                  <a:srgbClr val="C00000"/>
                </a:solidFill>
              </a:rPr>
              <a:t>Activities</a:t>
            </a:r>
            <a:endParaRPr lang="fr-FR" b="1" dirty="0">
              <a:solidFill>
                <a:srgbClr val="C0000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0328023"/>
              </p:ext>
            </p:extLst>
          </p:nvPr>
        </p:nvGraphicFramePr>
        <p:xfrm>
          <a:off x="1115616" y="1700808"/>
          <a:ext cx="6999342" cy="388843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6291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74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4036">
                <a:tc gridSpan="2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effectLst/>
                        </a:rPr>
                        <a:t>Be an educational establishment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>
                          <a:effectLst/>
                        </a:rPr>
                        <a:t>Number of educational activities (for example: sessions)</a:t>
                      </a:r>
                      <a:endParaRPr lang="fr-F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fr-F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036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Be a multiplier in youth work</a:t>
                      </a:r>
                      <a:endParaRPr lang="fr-FR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>
                          <a:effectLst/>
                        </a:rPr>
                        <a:t>Number of trainings</a:t>
                      </a:r>
                      <a:endParaRPr lang="fr-F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fr-F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>
                          <a:effectLst/>
                        </a:rPr>
                        <a:t>Total number of (own) documentation available</a:t>
                      </a:r>
                      <a:endParaRPr lang="fr-F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fr-F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>
                          <a:effectLst/>
                        </a:rPr>
                        <a:t>Number of new (own) publications</a:t>
                      </a:r>
                      <a:endParaRPr lang="fr-F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fr-F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4036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Be a focal point for networking</a:t>
                      </a:r>
                      <a:endParaRPr lang="fr-FR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>
                          <a:effectLst/>
                        </a:rPr>
                        <a:t>Number of exchange activities on regional level (seminars, conferences, …)</a:t>
                      </a:r>
                      <a:endParaRPr lang="fr-F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fr-F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>
                          <a:effectLst/>
                        </a:rPr>
                        <a:t>Number of international networks in which the centre is involved</a:t>
                      </a:r>
                      <a:endParaRPr lang="fr-F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fr-F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4036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Promote values, approaches and standards of the Council of Europe</a:t>
                      </a:r>
                      <a:endParaRPr lang="fr-FR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</a:rPr>
                        <a:t>Number of activities </a:t>
                      </a:r>
                      <a:r>
                        <a:rPr lang="en-US" sz="1400" dirty="0" err="1">
                          <a:effectLst/>
                        </a:rPr>
                        <a:t>organised</a:t>
                      </a:r>
                      <a:r>
                        <a:rPr lang="en-US" sz="1400" dirty="0">
                          <a:effectLst/>
                        </a:rPr>
                        <a:t> by the </a:t>
                      </a:r>
                      <a:r>
                        <a:rPr lang="en-US" sz="1400" dirty="0" err="1">
                          <a:effectLst/>
                        </a:rPr>
                        <a:t>centre</a:t>
                      </a:r>
                      <a:r>
                        <a:rPr lang="en-US" sz="1400" dirty="0">
                          <a:effectLst/>
                        </a:rPr>
                        <a:t> which are specifically linked to the Council of Europe’s priorities</a:t>
                      </a:r>
                      <a:endParaRPr lang="fr-FR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fr-FR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6" name="Picture 6" descr="Logo Youth Centre_fin#2004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733256"/>
            <a:ext cx="943943" cy="943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90085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Output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8414590"/>
              </p:ext>
            </p:extLst>
          </p:nvPr>
        </p:nvGraphicFramePr>
        <p:xfrm>
          <a:off x="1396365" y="1844826"/>
          <a:ext cx="6351270" cy="385429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7105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7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4827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Be a space for young people</a:t>
                      </a:r>
                      <a:endParaRPr lang="fr-FR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827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>
                          <a:effectLst/>
                        </a:rPr>
                        <a:t>Number of overnight stays</a:t>
                      </a:r>
                      <a:endParaRPr lang="fr-F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fr-F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827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</a:rPr>
                        <a:t>Number of meals served in the </a:t>
                      </a:r>
                      <a:r>
                        <a:rPr lang="en-US" sz="1400" dirty="0" err="1">
                          <a:effectLst/>
                        </a:rPr>
                        <a:t>centre</a:t>
                      </a:r>
                      <a:endParaRPr lang="fr-FR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fr-F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4827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>
                          <a:effectLst/>
                        </a:rPr>
                        <a:t>Number of youth groups organizing their own programme in the centre</a:t>
                      </a:r>
                      <a:endParaRPr lang="fr-F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fr-F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4827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Be an educational establishment</a:t>
                      </a:r>
                      <a:endParaRPr lang="fr-FR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4827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>
                          <a:effectLst/>
                        </a:rPr>
                        <a:t>Number of groups participating in the centre’s programmes</a:t>
                      </a:r>
                      <a:endParaRPr lang="fr-F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fr-F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4827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>
                          <a:effectLst/>
                        </a:rPr>
                        <a:t>Number of participants in the centre’s programmes</a:t>
                      </a:r>
                      <a:endParaRPr lang="fr-F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fr-F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4827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Be a multiplier in youth work</a:t>
                      </a:r>
                      <a:endParaRPr lang="fr-FR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4827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>
                          <a:effectLst/>
                        </a:rPr>
                        <a:t>Number of participants in trainings organized by the centre</a:t>
                      </a:r>
                      <a:endParaRPr lang="fr-F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fr-F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4827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>
                          <a:effectLst/>
                        </a:rPr>
                        <a:t>Number of (own) publications sold/distributed</a:t>
                      </a:r>
                      <a:endParaRPr lang="fr-F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fr-F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4827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Be a focal point for networking</a:t>
                      </a:r>
                      <a:endParaRPr lang="fr-FR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4827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>
                          <a:effectLst/>
                        </a:rPr>
                        <a:t>Number of participants in regional exchange activities</a:t>
                      </a:r>
                      <a:endParaRPr lang="fr-F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fr-F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4827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>
                          <a:effectLst/>
                        </a:rPr>
                        <a:t>Number of participants in international exchange activities</a:t>
                      </a:r>
                      <a:endParaRPr lang="fr-F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fr-F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4827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Promote values, approaches and standards of the Council of Europe</a:t>
                      </a:r>
                      <a:endParaRPr lang="fr-FR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4827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>
                          <a:effectLst/>
                        </a:rPr>
                        <a:t>Number of participants in activities specifically linked to the Council of Europe’s priorities</a:t>
                      </a:r>
                      <a:endParaRPr lang="fr-F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fr-FR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pic>
        <p:nvPicPr>
          <p:cNvPr id="6" name="Picture 6" descr="Logo Youth Centre_fin#2004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733256"/>
            <a:ext cx="943943" cy="943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5929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err="1">
                <a:solidFill>
                  <a:srgbClr val="C00000"/>
                </a:solidFill>
              </a:rPr>
              <a:t>Why</a:t>
            </a:r>
            <a:r>
              <a:rPr lang="fr-FR" b="1" dirty="0">
                <a:solidFill>
                  <a:srgbClr val="C00000"/>
                </a:solidFill>
              </a:rPr>
              <a:t> </a:t>
            </a:r>
            <a:r>
              <a:rPr lang="fr-FR" b="1" dirty="0" err="1">
                <a:solidFill>
                  <a:srgbClr val="C00000"/>
                </a:solidFill>
              </a:rPr>
              <a:t>speak</a:t>
            </a:r>
            <a:r>
              <a:rPr lang="fr-FR" b="1" dirty="0">
                <a:solidFill>
                  <a:srgbClr val="C00000"/>
                </a:solidFill>
              </a:rPr>
              <a:t> about </a:t>
            </a:r>
            <a:r>
              <a:rPr lang="fr-FR" b="1" dirty="0" err="1">
                <a:solidFill>
                  <a:srgbClr val="C00000"/>
                </a:solidFill>
              </a:rPr>
              <a:t>quality</a:t>
            </a:r>
            <a:r>
              <a:rPr lang="fr-FR" b="1" dirty="0">
                <a:solidFill>
                  <a:srgbClr val="C00000"/>
                </a:solidFill>
              </a:rPr>
              <a:t> 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pressure</a:t>
            </a:r>
            <a:r>
              <a:rPr lang="fr-FR" dirty="0"/>
              <a:t> on </a:t>
            </a:r>
            <a:r>
              <a:rPr lang="fr-FR" dirty="0" err="1"/>
              <a:t>governement</a:t>
            </a:r>
            <a:r>
              <a:rPr lang="fr-FR" dirty="0"/>
              <a:t> </a:t>
            </a:r>
            <a:r>
              <a:rPr lang="fr-FR" dirty="0" err="1"/>
              <a:t>spending</a:t>
            </a:r>
            <a:endParaRPr lang="fr-FR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/>
              <a:t> </a:t>
            </a:r>
            <a:r>
              <a:rPr lang="fr-FR" dirty="0" err="1"/>
              <a:t>youth</a:t>
            </a:r>
            <a:r>
              <a:rPr lang="fr-FR" dirty="0"/>
              <a:t> centres </a:t>
            </a:r>
            <a:r>
              <a:rPr lang="fr-FR" dirty="0" err="1"/>
              <a:t>need</a:t>
            </a:r>
            <a:r>
              <a:rPr lang="fr-FR" dirty="0"/>
              <a:t> to </a:t>
            </a:r>
            <a:r>
              <a:rPr lang="fr-FR" dirty="0" err="1"/>
              <a:t>justify</a:t>
            </a:r>
            <a:r>
              <a:rPr lang="fr-FR" dirty="0"/>
              <a:t> </a:t>
            </a:r>
            <a:r>
              <a:rPr lang="fr-FR" dirty="0" err="1"/>
              <a:t>their</a:t>
            </a:r>
            <a:r>
              <a:rPr lang="fr-FR" dirty="0"/>
              <a:t> existence</a:t>
            </a:r>
          </a:p>
          <a:p>
            <a:r>
              <a:rPr lang="fr-FR" dirty="0"/>
              <a:t>« </a:t>
            </a:r>
            <a:r>
              <a:rPr lang="fr-FR" dirty="0" err="1"/>
              <a:t>quality</a:t>
            </a:r>
            <a:r>
              <a:rPr lang="fr-FR" dirty="0"/>
              <a:t> </a:t>
            </a:r>
            <a:r>
              <a:rPr lang="fr-FR" dirty="0" err="1"/>
              <a:t>development</a:t>
            </a:r>
            <a:r>
              <a:rPr lang="fr-FR" dirty="0"/>
              <a:t> » </a:t>
            </a:r>
            <a:r>
              <a:rPr lang="fr-FR" dirty="0" err="1"/>
              <a:t>is</a:t>
            </a:r>
            <a:r>
              <a:rPr lang="fr-FR" dirty="0"/>
              <a:t> the </a:t>
            </a:r>
            <a:r>
              <a:rPr lang="fr-FR" b="1" dirty="0" err="1"/>
              <a:t>core</a:t>
            </a:r>
            <a:r>
              <a:rPr lang="fr-FR" b="1" dirty="0"/>
              <a:t> </a:t>
            </a:r>
            <a:r>
              <a:rPr lang="fr-FR" b="1" dirty="0" err="1"/>
              <a:t>element</a:t>
            </a:r>
            <a:r>
              <a:rPr lang="fr-FR" b="1" dirty="0"/>
              <a:t> </a:t>
            </a:r>
            <a:r>
              <a:rPr lang="fr-FR" dirty="0"/>
              <a:t>of the label </a:t>
            </a:r>
            <a:r>
              <a:rPr lang="fr-FR" dirty="0" err="1"/>
              <a:t>process</a:t>
            </a:r>
            <a:endParaRPr lang="fr-FR" dirty="0"/>
          </a:p>
          <a:p>
            <a:r>
              <a:rPr lang="fr-FR" b="1" dirty="0" err="1"/>
              <a:t>need</a:t>
            </a:r>
            <a:r>
              <a:rPr lang="fr-FR" b="1" dirty="0"/>
              <a:t> for guidance </a:t>
            </a:r>
            <a:r>
              <a:rPr lang="fr-FR" dirty="0" err="1"/>
              <a:t>identified</a:t>
            </a:r>
            <a:r>
              <a:rPr lang="fr-FR" dirty="0"/>
              <a:t> by expert team</a:t>
            </a:r>
          </a:p>
          <a:p>
            <a:r>
              <a:rPr lang="fr-FR" dirty="0" err="1"/>
              <a:t>need</a:t>
            </a:r>
            <a:r>
              <a:rPr lang="fr-FR" dirty="0"/>
              <a:t> for guidance </a:t>
            </a:r>
            <a:r>
              <a:rPr lang="fr-FR" dirty="0" err="1"/>
              <a:t>expressed</a:t>
            </a:r>
            <a:r>
              <a:rPr lang="fr-FR" dirty="0"/>
              <a:t> by </a:t>
            </a:r>
            <a:r>
              <a:rPr lang="fr-FR" dirty="0" err="1"/>
              <a:t>youth</a:t>
            </a:r>
            <a:r>
              <a:rPr lang="fr-FR" dirty="0"/>
              <a:t> centres</a:t>
            </a:r>
          </a:p>
        </p:txBody>
      </p:sp>
      <p:pic>
        <p:nvPicPr>
          <p:cNvPr id="4" name="Picture 6" descr="Logo Youth Centre_fin#2004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733256"/>
            <a:ext cx="943943" cy="943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3067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Tools</a:t>
            </a:r>
          </a:p>
        </p:txBody>
      </p:sp>
      <p:pic>
        <p:nvPicPr>
          <p:cNvPr id="6" name="Picture 6" descr="Logo Youth Centre_fin#2004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733256"/>
            <a:ext cx="943943" cy="943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 </a:t>
            </a:r>
            <a:r>
              <a:rPr lang="fr-FR" dirty="0" err="1"/>
              <a:t>guiding</a:t>
            </a:r>
            <a:r>
              <a:rPr lang="fr-FR" dirty="0"/>
              <a:t> questions for </a:t>
            </a:r>
            <a:r>
              <a:rPr lang="fr-FR" b="1" dirty="0"/>
              <a:t>planning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 documentation of </a:t>
            </a:r>
            <a:r>
              <a:rPr lang="fr-FR" b="1" dirty="0" err="1"/>
              <a:t>what</a:t>
            </a:r>
            <a:r>
              <a:rPr lang="fr-FR" b="1" dirty="0"/>
              <a:t> </a:t>
            </a:r>
            <a:r>
              <a:rPr lang="fr-FR" b="1" dirty="0" err="1"/>
              <a:t>we</a:t>
            </a:r>
            <a:r>
              <a:rPr lang="fr-FR" b="1" dirty="0"/>
              <a:t> do </a:t>
            </a:r>
            <a:r>
              <a:rPr lang="fr-FR" dirty="0"/>
              <a:t>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/>
              <a:t> </a:t>
            </a:r>
            <a:r>
              <a:rPr lang="fr-FR" dirty="0" err="1"/>
              <a:t>sheet</a:t>
            </a:r>
            <a:r>
              <a:rPr lang="fr-FR" dirty="0"/>
              <a:t> « input »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/>
              <a:t> </a:t>
            </a:r>
            <a:r>
              <a:rPr lang="fr-FR" dirty="0" err="1"/>
              <a:t>sheet</a:t>
            </a:r>
            <a:r>
              <a:rPr lang="fr-FR" dirty="0"/>
              <a:t> « </a:t>
            </a:r>
            <a:r>
              <a:rPr lang="fr-FR" dirty="0" err="1"/>
              <a:t>activities</a:t>
            </a:r>
            <a:r>
              <a:rPr lang="fr-FR" dirty="0"/>
              <a:t> »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/>
              <a:t> </a:t>
            </a:r>
            <a:r>
              <a:rPr lang="fr-FR" dirty="0" err="1"/>
              <a:t>sheet</a:t>
            </a:r>
            <a:r>
              <a:rPr lang="fr-FR" dirty="0"/>
              <a:t> « output »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 documentation of </a:t>
            </a:r>
            <a:r>
              <a:rPr lang="fr-FR" b="1" dirty="0"/>
              <a:t>how </a:t>
            </a:r>
            <a:r>
              <a:rPr lang="fr-FR" b="1" dirty="0" err="1"/>
              <a:t>we</a:t>
            </a:r>
            <a:r>
              <a:rPr lang="fr-FR" b="1" dirty="0"/>
              <a:t> do </a:t>
            </a:r>
            <a:r>
              <a:rPr lang="fr-FR" dirty="0"/>
              <a:t>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/>
              <a:t> </a:t>
            </a:r>
            <a:r>
              <a:rPr lang="fr-FR" dirty="0" err="1"/>
              <a:t>sheet</a:t>
            </a:r>
            <a:r>
              <a:rPr lang="fr-FR" dirty="0"/>
              <a:t> « key information on </a:t>
            </a:r>
            <a:r>
              <a:rPr lang="fr-FR" dirty="0" err="1"/>
              <a:t>process</a:t>
            </a:r>
            <a:r>
              <a:rPr lang="fr-FR" dirty="0"/>
              <a:t> </a:t>
            </a:r>
            <a:r>
              <a:rPr lang="fr-FR" dirty="0" err="1"/>
              <a:t>quality</a:t>
            </a:r>
            <a:r>
              <a:rPr lang="fr-FR" dirty="0"/>
              <a:t> »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789307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Tools</a:t>
            </a:r>
          </a:p>
        </p:txBody>
      </p:sp>
      <p:pic>
        <p:nvPicPr>
          <p:cNvPr id="6" name="Picture 6" descr="Logo Youth Centre_fin#2004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733256"/>
            <a:ext cx="943943" cy="943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12776"/>
            <a:ext cx="8568952" cy="45259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 </a:t>
            </a:r>
            <a:r>
              <a:rPr lang="fr-FR" dirty="0" err="1"/>
              <a:t>guiding</a:t>
            </a:r>
            <a:r>
              <a:rPr lang="fr-FR" dirty="0"/>
              <a:t> questions for </a:t>
            </a:r>
            <a:r>
              <a:rPr lang="fr-FR" b="1" dirty="0"/>
              <a:t>planning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 documentation of </a:t>
            </a:r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we</a:t>
            </a:r>
            <a:r>
              <a:rPr lang="fr-FR" dirty="0"/>
              <a:t> </a:t>
            </a:r>
            <a:r>
              <a:rPr lang="fr-FR" b="1" dirty="0"/>
              <a:t>do </a:t>
            </a:r>
            <a:r>
              <a:rPr lang="fr-FR" dirty="0"/>
              <a:t>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/>
              <a:t> </a:t>
            </a:r>
            <a:r>
              <a:rPr lang="fr-FR" dirty="0" err="1"/>
              <a:t>sheet</a:t>
            </a:r>
            <a:r>
              <a:rPr lang="fr-FR" dirty="0"/>
              <a:t> « input »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/>
              <a:t> </a:t>
            </a:r>
            <a:r>
              <a:rPr lang="fr-FR" dirty="0" err="1"/>
              <a:t>sheet</a:t>
            </a:r>
            <a:r>
              <a:rPr lang="fr-FR" dirty="0"/>
              <a:t> « </a:t>
            </a:r>
            <a:r>
              <a:rPr lang="fr-FR" dirty="0" err="1"/>
              <a:t>activities</a:t>
            </a:r>
            <a:r>
              <a:rPr lang="fr-FR" dirty="0"/>
              <a:t> »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/>
              <a:t> </a:t>
            </a:r>
            <a:r>
              <a:rPr lang="fr-FR" dirty="0" err="1"/>
              <a:t>sheet</a:t>
            </a:r>
            <a:r>
              <a:rPr lang="fr-FR" dirty="0"/>
              <a:t> « output »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 documentation of how </a:t>
            </a:r>
            <a:r>
              <a:rPr lang="fr-FR" dirty="0" err="1"/>
              <a:t>we</a:t>
            </a:r>
            <a:r>
              <a:rPr lang="fr-FR" dirty="0"/>
              <a:t> </a:t>
            </a:r>
            <a:r>
              <a:rPr lang="fr-FR" b="1" dirty="0"/>
              <a:t>do </a:t>
            </a:r>
            <a:r>
              <a:rPr lang="fr-FR" dirty="0"/>
              <a:t>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/>
              <a:t> </a:t>
            </a:r>
            <a:r>
              <a:rPr lang="fr-FR" dirty="0" err="1"/>
              <a:t>sheet</a:t>
            </a:r>
            <a:r>
              <a:rPr lang="fr-FR" dirty="0"/>
              <a:t> « key information on </a:t>
            </a:r>
            <a:r>
              <a:rPr lang="fr-FR" dirty="0" err="1"/>
              <a:t>process</a:t>
            </a:r>
            <a:r>
              <a:rPr lang="fr-FR" dirty="0"/>
              <a:t> </a:t>
            </a:r>
            <a:r>
              <a:rPr lang="fr-FR" dirty="0" err="1"/>
              <a:t>quality</a:t>
            </a:r>
            <a:r>
              <a:rPr lang="fr-FR" dirty="0"/>
              <a:t> »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 </a:t>
            </a:r>
            <a:r>
              <a:rPr lang="fr-FR" dirty="0" err="1"/>
              <a:t>guiding</a:t>
            </a:r>
            <a:r>
              <a:rPr lang="fr-FR" dirty="0"/>
              <a:t> question for self-</a:t>
            </a:r>
            <a:r>
              <a:rPr lang="fr-FR" dirty="0" err="1"/>
              <a:t>assessment</a:t>
            </a:r>
            <a:r>
              <a:rPr lang="fr-FR" dirty="0"/>
              <a:t> </a:t>
            </a:r>
            <a:r>
              <a:rPr lang="fr-FR" b="1" dirty="0"/>
              <a:t>(« check »)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5543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Our questions to </a:t>
            </a:r>
            <a:r>
              <a:rPr lang="fr-FR" b="1" dirty="0" err="1">
                <a:solidFill>
                  <a:srgbClr val="C00000"/>
                </a:solidFill>
              </a:rPr>
              <a:t>you</a:t>
            </a:r>
            <a:r>
              <a:rPr lang="fr-FR" b="1" dirty="0">
                <a:solidFill>
                  <a:srgbClr val="C00000"/>
                </a:solidFill>
              </a:rPr>
              <a:t> !</a:t>
            </a:r>
          </a:p>
        </p:txBody>
      </p:sp>
      <p:pic>
        <p:nvPicPr>
          <p:cNvPr id="6" name="Picture 6" descr="Logo Youth Centre_fin#2004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733256"/>
            <a:ext cx="943943" cy="943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556792"/>
            <a:ext cx="8568952" cy="4536504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 </a:t>
            </a:r>
            <a:r>
              <a:rPr lang="fr-FR" dirty="0" err="1"/>
              <a:t>does</a:t>
            </a:r>
            <a:r>
              <a:rPr lang="fr-FR" dirty="0"/>
              <a:t> the document make </a:t>
            </a:r>
            <a:r>
              <a:rPr lang="fr-FR" dirty="0" err="1"/>
              <a:t>sense</a:t>
            </a:r>
            <a:r>
              <a:rPr lang="fr-FR" dirty="0"/>
              <a:t> </a:t>
            </a:r>
            <a:r>
              <a:rPr lang="en-US" dirty="0"/>
              <a:t>to you</a:t>
            </a:r>
            <a:r>
              <a:rPr lang="fr-FR" dirty="0"/>
              <a:t>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 is the document </a:t>
            </a:r>
            <a:r>
              <a:rPr lang="fr-FR" dirty="0" err="1"/>
              <a:t>useful</a:t>
            </a:r>
            <a:r>
              <a:rPr lang="en-US" dirty="0"/>
              <a:t> to your centre</a:t>
            </a:r>
            <a:r>
              <a:rPr lang="fr-FR" dirty="0"/>
              <a:t> 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 are the tools </a:t>
            </a:r>
            <a:r>
              <a:rPr lang="fr-FR" dirty="0" err="1"/>
              <a:t>useful</a:t>
            </a:r>
            <a:r>
              <a:rPr lang="fr-FR" dirty="0"/>
              <a:t> </a:t>
            </a:r>
            <a:r>
              <a:rPr lang="en-US" dirty="0"/>
              <a:t>to your centre </a:t>
            </a:r>
            <a:r>
              <a:rPr lang="fr-FR" dirty="0"/>
              <a:t>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 are the tools applicable</a:t>
            </a:r>
            <a:r>
              <a:rPr lang="en-US" dirty="0"/>
              <a:t> in your centre</a:t>
            </a:r>
            <a:r>
              <a:rPr lang="fr-FR" dirty="0"/>
              <a:t> ?</a:t>
            </a:r>
          </a:p>
          <a:p>
            <a:pPr marL="0" indent="0">
              <a:buNone/>
            </a:pPr>
            <a:r>
              <a:rPr lang="fr-FR" dirty="0"/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content of the </a:t>
            </a:r>
            <a:r>
              <a:rPr lang="fr-FR" dirty="0" err="1"/>
              <a:t>sheets</a:t>
            </a:r>
            <a:r>
              <a:rPr lang="fr-FR" dirty="0"/>
              <a:t> 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/>
              <a:t>« aspects of </a:t>
            </a:r>
            <a:r>
              <a:rPr lang="fr-FR" dirty="0" err="1"/>
              <a:t>quality</a:t>
            </a:r>
            <a:r>
              <a:rPr lang="fr-FR" dirty="0"/>
              <a:t> »</a:t>
            </a:r>
            <a:endParaRPr lang="fr-FR" b="1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/>
              <a:t>« </a:t>
            </a:r>
            <a:r>
              <a:rPr lang="fr-FR" dirty="0" err="1"/>
              <a:t>guiding</a:t>
            </a:r>
            <a:r>
              <a:rPr lang="fr-FR" dirty="0"/>
              <a:t> questions for planning »</a:t>
            </a:r>
            <a:endParaRPr lang="fr-FR" b="1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/>
              <a:t>« </a:t>
            </a:r>
            <a:r>
              <a:rPr lang="fr-FR" dirty="0" err="1"/>
              <a:t>guiding</a:t>
            </a:r>
            <a:r>
              <a:rPr lang="fr-FR" dirty="0"/>
              <a:t> questions for self-</a:t>
            </a:r>
            <a:r>
              <a:rPr lang="fr-FR" dirty="0" err="1"/>
              <a:t>evaluation</a:t>
            </a:r>
            <a:r>
              <a:rPr lang="fr-FR" dirty="0"/>
              <a:t> »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3909461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Possible </a:t>
            </a:r>
            <a:r>
              <a:rPr lang="fr-FR" b="1" dirty="0" err="1">
                <a:solidFill>
                  <a:srgbClr val="C00000"/>
                </a:solidFill>
              </a:rPr>
              <a:t>next</a:t>
            </a:r>
            <a:r>
              <a:rPr lang="fr-FR" b="1" dirty="0">
                <a:solidFill>
                  <a:srgbClr val="C00000"/>
                </a:solidFill>
              </a:rPr>
              <a:t> </a:t>
            </a:r>
            <a:r>
              <a:rPr lang="fr-FR" b="1" dirty="0" err="1">
                <a:solidFill>
                  <a:srgbClr val="C00000"/>
                </a:solidFill>
              </a:rPr>
              <a:t>steps</a:t>
            </a:r>
            <a:endParaRPr lang="fr-FR" b="1" dirty="0">
              <a:solidFill>
                <a:srgbClr val="C00000"/>
              </a:solidFill>
            </a:endParaRPr>
          </a:p>
        </p:txBody>
      </p:sp>
      <p:pic>
        <p:nvPicPr>
          <p:cNvPr id="6" name="Picture 6" descr="Logo Youth Centre_fin#2004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733256"/>
            <a:ext cx="943943" cy="943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556792"/>
            <a:ext cx="8568952" cy="4536504"/>
          </a:xfrm>
        </p:spPr>
        <p:txBody>
          <a:bodyPr>
            <a:normAutofit/>
          </a:bodyPr>
          <a:lstStyle/>
          <a:p>
            <a:r>
              <a:rPr lang="fr-FR" dirty="0"/>
              <a:t>discussion </a:t>
            </a:r>
            <a:r>
              <a:rPr lang="fr-FR" dirty="0" err="1"/>
              <a:t>during</a:t>
            </a:r>
            <a:r>
              <a:rPr lang="fr-FR" dirty="0"/>
              <a:t> </a:t>
            </a:r>
            <a:r>
              <a:rPr lang="fr-FR" dirty="0" err="1"/>
              <a:t>platform</a:t>
            </a:r>
            <a:endParaRPr lang="fr-FR" dirty="0"/>
          </a:p>
          <a:p>
            <a:r>
              <a:rPr lang="fr-FR" dirty="0" err="1"/>
              <a:t>adapting</a:t>
            </a:r>
            <a:r>
              <a:rPr lang="fr-FR" dirty="0"/>
              <a:t> the document  (</a:t>
            </a:r>
            <a:r>
              <a:rPr lang="fr-FR" dirty="0" err="1"/>
              <a:t>before</a:t>
            </a:r>
            <a:r>
              <a:rPr lang="fr-FR" dirty="0"/>
              <a:t> </a:t>
            </a:r>
            <a:r>
              <a:rPr lang="fr-FR" dirty="0" err="1"/>
              <a:t>summer</a:t>
            </a:r>
            <a:r>
              <a:rPr lang="fr-FR" dirty="0"/>
              <a:t> 2019)</a:t>
            </a:r>
          </a:p>
          <a:p>
            <a:r>
              <a:rPr lang="fr-FR" dirty="0"/>
              <a:t>call for </a:t>
            </a:r>
            <a:r>
              <a:rPr lang="fr-FR" dirty="0" err="1"/>
              <a:t>further</a:t>
            </a:r>
            <a:r>
              <a:rPr lang="fr-FR" dirty="0"/>
              <a:t> </a:t>
            </a:r>
            <a:r>
              <a:rPr lang="fr-FR" dirty="0" err="1"/>
              <a:t>comments</a:t>
            </a:r>
            <a:r>
              <a:rPr lang="fr-FR" dirty="0"/>
              <a:t> (</a:t>
            </a:r>
            <a:r>
              <a:rPr lang="fr-FR" dirty="0" err="1"/>
              <a:t>before</a:t>
            </a:r>
            <a:r>
              <a:rPr lang="fr-FR" dirty="0"/>
              <a:t> </a:t>
            </a:r>
            <a:r>
              <a:rPr lang="fr-FR" dirty="0" err="1"/>
              <a:t>summer</a:t>
            </a:r>
            <a:r>
              <a:rPr lang="fr-FR" dirty="0"/>
              <a:t> 2019)</a:t>
            </a:r>
          </a:p>
          <a:p>
            <a:r>
              <a:rPr lang="fr-FR" dirty="0" err="1"/>
              <a:t>presentation</a:t>
            </a:r>
            <a:r>
              <a:rPr lang="fr-FR" dirty="0"/>
              <a:t> to CDEJ (</a:t>
            </a:r>
            <a:r>
              <a:rPr lang="fr-FR" dirty="0" err="1"/>
              <a:t>October</a:t>
            </a:r>
            <a:r>
              <a:rPr lang="fr-FR" dirty="0"/>
              <a:t> 2019)</a:t>
            </a:r>
          </a:p>
          <a:p>
            <a:r>
              <a:rPr lang="fr-FR" dirty="0"/>
              <a:t>new brochure  (</a:t>
            </a:r>
            <a:r>
              <a:rPr lang="fr-FR" dirty="0" err="1"/>
              <a:t>spring</a:t>
            </a:r>
            <a:r>
              <a:rPr lang="fr-FR" dirty="0"/>
              <a:t> 2020)</a:t>
            </a:r>
          </a:p>
        </p:txBody>
      </p:sp>
    </p:spTree>
    <p:extLst>
      <p:ext uri="{BB962C8B-B14F-4D97-AF65-F5344CB8AC3E}">
        <p14:creationId xmlns:p14="http://schemas.microsoft.com/office/powerpoint/2010/main" val="2447969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err="1">
                <a:solidFill>
                  <a:srgbClr val="C00000"/>
                </a:solidFill>
              </a:rPr>
              <a:t>Aims</a:t>
            </a:r>
            <a:r>
              <a:rPr lang="fr-FR" b="1" dirty="0">
                <a:solidFill>
                  <a:srgbClr val="C00000"/>
                </a:solidFill>
              </a:rPr>
              <a:t> of the </a:t>
            </a:r>
            <a:r>
              <a:rPr lang="fr-FR" b="1" dirty="0" err="1">
                <a:solidFill>
                  <a:srgbClr val="C00000"/>
                </a:solidFill>
              </a:rPr>
              <a:t>draft</a:t>
            </a:r>
            <a:r>
              <a:rPr lang="fr-FR" b="1" dirty="0">
                <a:solidFill>
                  <a:srgbClr val="C00000"/>
                </a:solidFill>
              </a:rPr>
              <a:t> document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/>
              <a:t>develop</a:t>
            </a:r>
            <a:r>
              <a:rPr lang="fr-FR" dirty="0"/>
              <a:t> a </a:t>
            </a:r>
            <a:r>
              <a:rPr lang="fr-FR" dirty="0" err="1"/>
              <a:t>common</a:t>
            </a:r>
            <a:r>
              <a:rPr lang="fr-FR" dirty="0"/>
              <a:t> </a:t>
            </a:r>
            <a:r>
              <a:rPr lang="fr-FR" dirty="0" err="1"/>
              <a:t>vocabulary</a:t>
            </a:r>
            <a:endParaRPr lang="fr-FR" dirty="0"/>
          </a:p>
          <a:p>
            <a:r>
              <a:rPr lang="fr-FR" dirty="0" err="1"/>
              <a:t>develop</a:t>
            </a:r>
            <a:r>
              <a:rPr lang="fr-FR" dirty="0"/>
              <a:t> a </a:t>
            </a:r>
            <a:r>
              <a:rPr lang="fr-FR" dirty="0" err="1"/>
              <a:t>common</a:t>
            </a:r>
            <a:r>
              <a:rPr lang="fr-FR" dirty="0"/>
              <a:t> </a:t>
            </a:r>
            <a:r>
              <a:rPr lang="fr-FR" dirty="0" err="1"/>
              <a:t>understanding</a:t>
            </a:r>
            <a:endParaRPr lang="fr-FR" dirty="0"/>
          </a:p>
          <a:p>
            <a:r>
              <a:rPr lang="fr-FR" dirty="0" err="1"/>
              <a:t>develop</a:t>
            </a:r>
            <a:r>
              <a:rPr lang="fr-FR" dirty="0"/>
              <a:t> a </a:t>
            </a:r>
            <a:r>
              <a:rPr lang="fr-FR" dirty="0" err="1"/>
              <a:t>common</a:t>
            </a:r>
            <a:r>
              <a:rPr lang="fr-FR" dirty="0"/>
              <a:t> </a:t>
            </a:r>
            <a:r>
              <a:rPr lang="fr-FR" dirty="0" err="1"/>
              <a:t>approach</a:t>
            </a:r>
            <a:endParaRPr lang="fr-FR" dirty="0"/>
          </a:p>
          <a:p>
            <a:r>
              <a:rPr lang="fr-FR" dirty="0" err="1"/>
              <a:t>give</a:t>
            </a:r>
            <a:r>
              <a:rPr lang="fr-FR" dirty="0"/>
              <a:t> guidance to </a:t>
            </a:r>
            <a:r>
              <a:rPr lang="fr-FR" dirty="0" err="1"/>
              <a:t>youth</a:t>
            </a:r>
            <a:r>
              <a:rPr lang="fr-FR" dirty="0"/>
              <a:t> centres</a:t>
            </a:r>
          </a:p>
        </p:txBody>
      </p:sp>
      <p:pic>
        <p:nvPicPr>
          <p:cNvPr id="4" name="Picture 6" descr="Logo Youth Centre_fin#2004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733256"/>
            <a:ext cx="943943" cy="943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4591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1 out of 4 brochures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/>
              <a:t>Role</a:t>
            </a:r>
            <a:r>
              <a:rPr lang="fr-FR" dirty="0"/>
              <a:t>, value and impact of YC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rgbClr val="C00000"/>
                </a:solidFill>
              </a:rPr>
              <a:t> </a:t>
            </a:r>
            <a:r>
              <a:rPr lang="fr-FR" dirty="0" err="1">
                <a:solidFill>
                  <a:srgbClr val="C00000"/>
                </a:solidFill>
              </a:rPr>
              <a:t>What</a:t>
            </a:r>
            <a:r>
              <a:rPr lang="fr-FR" dirty="0">
                <a:solidFill>
                  <a:srgbClr val="C00000"/>
                </a:solidFill>
              </a:rPr>
              <a:t> </a:t>
            </a:r>
            <a:r>
              <a:rPr lang="fr-FR" dirty="0" err="1">
                <a:solidFill>
                  <a:srgbClr val="C00000"/>
                </a:solidFill>
              </a:rPr>
              <a:t>should</a:t>
            </a:r>
            <a:r>
              <a:rPr lang="fr-FR" dirty="0">
                <a:solidFill>
                  <a:srgbClr val="C00000"/>
                </a:solidFill>
              </a:rPr>
              <a:t> </a:t>
            </a:r>
            <a:r>
              <a:rPr lang="fr-FR" dirty="0" err="1">
                <a:solidFill>
                  <a:srgbClr val="C00000"/>
                </a:solidFill>
              </a:rPr>
              <a:t>be</a:t>
            </a:r>
            <a:r>
              <a:rPr lang="fr-FR" dirty="0">
                <a:solidFill>
                  <a:srgbClr val="C00000"/>
                </a:solidFill>
              </a:rPr>
              <a:t> a QL-YC ?</a:t>
            </a:r>
          </a:p>
          <a:p>
            <a:r>
              <a:rPr lang="fr-FR" dirty="0"/>
              <a:t>Good practice in YC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rgbClr val="C00000"/>
                </a:solidFill>
              </a:rPr>
              <a:t>  How to put </a:t>
            </a:r>
            <a:r>
              <a:rPr lang="fr-FR" dirty="0" err="1">
                <a:solidFill>
                  <a:srgbClr val="C00000"/>
                </a:solidFill>
              </a:rPr>
              <a:t>theory</a:t>
            </a:r>
            <a:r>
              <a:rPr lang="fr-FR" dirty="0">
                <a:solidFill>
                  <a:srgbClr val="C00000"/>
                </a:solidFill>
              </a:rPr>
              <a:t> </a:t>
            </a:r>
            <a:r>
              <a:rPr lang="fr-FR" dirty="0" err="1">
                <a:solidFill>
                  <a:srgbClr val="C00000"/>
                </a:solidFill>
              </a:rPr>
              <a:t>into</a:t>
            </a:r>
            <a:r>
              <a:rPr lang="fr-FR" dirty="0">
                <a:solidFill>
                  <a:srgbClr val="C00000"/>
                </a:solidFill>
              </a:rPr>
              <a:t> practice ?</a:t>
            </a:r>
            <a:endParaRPr lang="fr-FR" dirty="0"/>
          </a:p>
          <a:p>
            <a:r>
              <a:rPr lang="fr-FR" dirty="0" err="1"/>
              <a:t>Quality</a:t>
            </a:r>
            <a:r>
              <a:rPr lang="fr-FR" dirty="0"/>
              <a:t> mangement in YC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rgbClr val="C00000"/>
                </a:solidFill>
              </a:rPr>
              <a:t> </a:t>
            </a:r>
            <a:r>
              <a:rPr lang="fr-FR" dirty="0" err="1">
                <a:solidFill>
                  <a:srgbClr val="C00000"/>
                </a:solidFill>
              </a:rPr>
              <a:t>Approach</a:t>
            </a:r>
            <a:r>
              <a:rPr lang="fr-FR" dirty="0">
                <a:solidFill>
                  <a:srgbClr val="C00000"/>
                </a:solidFill>
              </a:rPr>
              <a:t> to </a:t>
            </a:r>
            <a:r>
              <a:rPr lang="fr-FR" dirty="0" err="1">
                <a:solidFill>
                  <a:srgbClr val="C00000"/>
                </a:solidFill>
              </a:rPr>
              <a:t>quality</a:t>
            </a:r>
            <a:endParaRPr lang="fr-FR" dirty="0"/>
          </a:p>
          <a:p>
            <a:r>
              <a:rPr lang="fr-FR" dirty="0" err="1"/>
              <a:t>Criteria</a:t>
            </a:r>
            <a:r>
              <a:rPr lang="fr-FR" dirty="0"/>
              <a:t> and </a:t>
            </a:r>
            <a:r>
              <a:rPr lang="fr-FR" dirty="0" err="1"/>
              <a:t>indicators</a:t>
            </a:r>
            <a:r>
              <a:rPr lang="fr-FR" dirty="0"/>
              <a:t> of the QL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rgbClr val="C00000"/>
                </a:solidFill>
              </a:rPr>
              <a:t>Standards</a:t>
            </a:r>
          </a:p>
          <a:p>
            <a:pPr lvl="1"/>
            <a:endParaRPr lang="fr-FR" dirty="0"/>
          </a:p>
        </p:txBody>
      </p:sp>
      <p:pic>
        <p:nvPicPr>
          <p:cNvPr id="4" name="Picture 6" descr="Logo Youth Centre_fin#2004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733256"/>
            <a:ext cx="943943" cy="943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982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Quality ?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i="1" dirty="0"/>
              <a:t>“Quality” of a product or service can be defined as the degree to which this service or product fulfills its function.</a:t>
            </a:r>
            <a:endParaRPr lang="fr-FR" i="1" dirty="0"/>
          </a:p>
        </p:txBody>
      </p:sp>
      <p:pic>
        <p:nvPicPr>
          <p:cNvPr id="4" name="Picture 6" descr="Logo Youth Centre_fin#2004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733256"/>
            <a:ext cx="943943" cy="943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1001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Function / missions of a youth centre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 a (safe) place for young people,</a:t>
            </a:r>
          </a:p>
          <a:p>
            <a:r>
              <a:rPr lang="en-US" dirty="0"/>
              <a:t>be educational establishments,</a:t>
            </a:r>
          </a:p>
          <a:p>
            <a:r>
              <a:rPr lang="en-US" dirty="0"/>
              <a:t>be multipliers in youth work,</a:t>
            </a:r>
          </a:p>
          <a:p>
            <a:r>
              <a:rPr lang="en-US" dirty="0"/>
              <a:t>be focal points for networking,</a:t>
            </a:r>
          </a:p>
          <a:p>
            <a:r>
              <a:rPr lang="en-US"/>
              <a:t>promote </a:t>
            </a:r>
            <a:r>
              <a:rPr lang="en-US" dirty="0"/>
              <a:t>values, approaches and standards of the Council </a:t>
            </a:r>
            <a:r>
              <a:rPr lang="en-US"/>
              <a:t>of Europe.</a:t>
            </a:r>
            <a:endParaRPr lang="fr-FR" dirty="0"/>
          </a:p>
        </p:txBody>
      </p:sp>
      <p:pic>
        <p:nvPicPr>
          <p:cNvPr id="4" name="Picture 6" descr="Logo Youth Centre_fin#2004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733256"/>
            <a:ext cx="943943" cy="943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82943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A quality </a:t>
            </a:r>
            <a:r>
              <a:rPr lang="en-US" b="1">
                <a:solidFill>
                  <a:srgbClr val="C00000"/>
                </a:solidFill>
              </a:rPr>
              <a:t>youth centre ?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 err="1"/>
              <a:t>sheet</a:t>
            </a:r>
            <a:r>
              <a:rPr lang="fr-FR" dirty="0"/>
              <a:t> « aspects of </a:t>
            </a:r>
            <a:r>
              <a:rPr lang="fr-FR" dirty="0" err="1"/>
              <a:t>quality</a:t>
            </a:r>
            <a:r>
              <a:rPr lang="fr-FR" dirty="0"/>
              <a:t> in a </a:t>
            </a:r>
            <a:r>
              <a:rPr lang="fr-FR" dirty="0" err="1"/>
              <a:t>youth</a:t>
            </a:r>
            <a:r>
              <a:rPr lang="fr-FR" dirty="0"/>
              <a:t> centre »</a:t>
            </a:r>
          </a:p>
        </p:txBody>
      </p:sp>
      <p:pic>
        <p:nvPicPr>
          <p:cNvPr id="4" name="Picture 6" descr="Logo Youth Centre_fin#2004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733256"/>
            <a:ext cx="943943" cy="943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4547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How to describe results ?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by </a:t>
            </a:r>
            <a:r>
              <a:rPr lang="fr-FR" dirty="0" err="1"/>
              <a:t>providing</a:t>
            </a:r>
            <a:r>
              <a:rPr lang="fr-FR" dirty="0"/>
              <a:t> </a:t>
            </a:r>
            <a:r>
              <a:rPr lang="fr-FR" b="1" dirty="0"/>
              <a:t>statistics</a:t>
            </a:r>
            <a:r>
              <a:rPr lang="fr-FR" dirty="0"/>
              <a:t> on how </a:t>
            </a:r>
            <a:r>
              <a:rPr lang="fr-FR" dirty="0" err="1"/>
              <a:t>much</a:t>
            </a:r>
            <a:r>
              <a:rPr lang="fr-FR" dirty="0"/>
              <a:t> the centres are </a:t>
            </a:r>
            <a:r>
              <a:rPr lang="fr-FR" dirty="0" err="1"/>
              <a:t>being</a:t>
            </a:r>
            <a:r>
              <a:rPr lang="fr-FR" dirty="0"/>
              <a:t> </a:t>
            </a:r>
            <a:r>
              <a:rPr lang="fr-FR" dirty="0" err="1"/>
              <a:t>used</a:t>
            </a:r>
            <a:endParaRPr lang="fr-FR" dirty="0"/>
          </a:p>
          <a:p>
            <a:pPr marL="857250" lvl="2" indent="-457200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rgbClr val="C00000"/>
                </a:solidFill>
              </a:rPr>
              <a:t> </a:t>
            </a:r>
            <a:r>
              <a:rPr lang="fr-FR" dirty="0" err="1">
                <a:solidFill>
                  <a:srgbClr val="C00000"/>
                </a:solidFill>
              </a:rPr>
              <a:t>which</a:t>
            </a:r>
            <a:r>
              <a:rPr lang="fr-FR" dirty="0">
                <a:solidFill>
                  <a:srgbClr val="C00000"/>
                </a:solidFill>
              </a:rPr>
              <a:t> figures to </a:t>
            </a:r>
            <a:r>
              <a:rPr lang="fr-FR" dirty="0" err="1">
                <a:solidFill>
                  <a:srgbClr val="C00000"/>
                </a:solidFill>
              </a:rPr>
              <a:t>provide</a:t>
            </a:r>
            <a:r>
              <a:rPr lang="fr-FR" dirty="0">
                <a:solidFill>
                  <a:srgbClr val="C00000"/>
                </a:solidFill>
              </a:rPr>
              <a:t> ?</a:t>
            </a:r>
          </a:p>
          <a:p>
            <a:r>
              <a:rPr lang="fr-FR" dirty="0"/>
              <a:t>by </a:t>
            </a:r>
            <a:r>
              <a:rPr lang="fr-FR" dirty="0" err="1"/>
              <a:t>describing</a:t>
            </a:r>
            <a:r>
              <a:rPr lang="fr-FR" dirty="0"/>
              <a:t> the </a:t>
            </a:r>
            <a:r>
              <a:rPr lang="fr-FR" b="1" dirty="0"/>
              <a:t>relevance</a:t>
            </a:r>
            <a:r>
              <a:rPr lang="fr-FR" dirty="0"/>
              <a:t> of the </a:t>
            </a:r>
            <a:r>
              <a:rPr lang="fr-FR" dirty="0" err="1"/>
              <a:t>work</a:t>
            </a:r>
            <a:r>
              <a:rPr lang="fr-FR" dirty="0"/>
              <a:t> </a:t>
            </a:r>
            <a:r>
              <a:rPr lang="fr-FR" dirty="0" err="1"/>
              <a:t>done</a:t>
            </a:r>
            <a:r>
              <a:rPr lang="fr-FR" dirty="0"/>
              <a:t> by the centres</a:t>
            </a:r>
          </a:p>
          <a:p>
            <a:pPr marL="857250" lvl="2" indent="-457200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rgbClr val="C00000"/>
                </a:solidFill>
              </a:rPr>
              <a:t>How to </a:t>
            </a:r>
            <a:r>
              <a:rPr lang="fr-FR" dirty="0" err="1">
                <a:solidFill>
                  <a:srgbClr val="C00000"/>
                </a:solidFill>
              </a:rPr>
              <a:t>describe</a:t>
            </a:r>
            <a:r>
              <a:rPr lang="fr-FR" dirty="0">
                <a:solidFill>
                  <a:srgbClr val="C00000"/>
                </a:solidFill>
              </a:rPr>
              <a:t> ?</a:t>
            </a:r>
          </a:p>
        </p:txBody>
      </p:sp>
      <p:pic>
        <p:nvPicPr>
          <p:cNvPr id="4" name="Picture 6" descr="Logo Youth Centre_fin#2004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733256"/>
            <a:ext cx="943943" cy="943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7294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293973334"/>
              </p:ext>
            </p:extLst>
          </p:nvPr>
        </p:nvGraphicFramePr>
        <p:xfrm>
          <a:off x="1790700" y="1300252"/>
          <a:ext cx="5486400" cy="32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ounded Rectangular Callout 4"/>
          <p:cNvSpPr>
            <a:spLocks noChangeArrowheads="1"/>
          </p:cNvSpPr>
          <p:nvPr/>
        </p:nvSpPr>
        <p:spPr bwMode="auto">
          <a:xfrm>
            <a:off x="1790700" y="1300252"/>
            <a:ext cx="1111250" cy="869950"/>
          </a:xfrm>
          <a:prstGeom prst="wedgeRoundRectCallout">
            <a:avLst>
              <a:gd name="adj1" fmla="val -1403"/>
              <a:gd name="adj2" fmla="val 112134"/>
              <a:gd name="adj3" fmla="val 16667"/>
            </a:avLst>
          </a:prstGeom>
          <a:solidFill>
            <a:srgbClr val="FFFFFF"/>
          </a:solidFill>
          <a:ln w="12700">
            <a:solidFill>
              <a:srgbClr val="BA860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resources</a:t>
            </a:r>
            <a:r>
              <a:rPr kumimoji="0" lang="fr-FR" altLang="fr-FR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: </a:t>
            </a:r>
            <a:r>
              <a:rPr kumimoji="0" lang="fr-FR" altLang="fr-FR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infrastructure, </a:t>
            </a:r>
            <a:r>
              <a:rPr kumimoji="0" lang="fr-FR" altLang="fr-FR" sz="11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equipment</a:t>
            </a:r>
            <a:r>
              <a:rPr kumimoji="0" lang="fr-FR" altLang="fr-FR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staff, budget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ounded Rectangular Callout 5"/>
          <p:cNvSpPr>
            <a:spLocks noChangeArrowheads="1"/>
          </p:cNvSpPr>
          <p:nvPr/>
        </p:nvSpPr>
        <p:spPr bwMode="auto">
          <a:xfrm>
            <a:off x="3024407" y="992277"/>
            <a:ext cx="1841500" cy="869950"/>
          </a:xfrm>
          <a:prstGeom prst="wedgeRoundRectCallout">
            <a:avLst>
              <a:gd name="adj1" fmla="val -20514"/>
              <a:gd name="adj2" fmla="val 147903"/>
              <a:gd name="adj3" fmla="val 16667"/>
            </a:avLst>
          </a:prstGeom>
          <a:solidFill>
            <a:srgbClr val="FFFFFF"/>
          </a:solidFill>
          <a:ln w="12700">
            <a:solidFill>
              <a:srgbClr val="BA860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fr-FR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action: </a:t>
            </a:r>
            <a:r>
              <a:rPr kumimoji="0" lang="en-US" altLang="fr-FR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renting rooms, preparing meals, organising educational programmes, … </a:t>
            </a:r>
            <a:endParaRPr kumimoji="0" lang="en-US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ounded Rectangular Callout 6"/>
          <p:cNvSpPr>
            <a:spLocks noChangeArrowheads="1"/>
          </p:cNvSpPr>
          <p:nvPr/>
        </p:nvSpPr>
        <p:spPr bwMode="auto">
          <a:xfrm>
            <a:off x="2993770" y="3959225"/>
            <a:ext cx="1797050" cy="1676400"/>
          </a:xfrm>
          <a:prstGeom prst="wedgeRoundRectCallout">
            <a:avLst>
              <a:gd name="adj1" fmla="val 32750"/>
              <a:gd name="adj2" fmla="val -102412"/>
              <a:gd name="adj3" fmla="val 16667"/>
            </a:avLst>
          </a:prstGeom>
          <a:solidFill>
            <a:srgbClr val="FFFFFF"/>
          </a:solidFill>
          <a:ln w="12700">
            <a:solidFill>
              <a:srgbClr val="BA860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fr-FR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direct results:</a:t>
            </a:r>
            <a:r>
              <a:rPr kumimoji="0" lang="en-US" altLang="fr-FR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overnight stays, meals served, participation to educational activities, …</a:t>
            </a:r>
            <a:endParaRPr kumimoji="0" lang="en-US" altLang="fr-FR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fr-FR" sz="1100" b="1" i="0" u="none" strike="noStrike" cap="none" normalizeH="0" baseline="0">
                <a:ln>
                  <a:noFill/>
                </a:ln>
                <a:solidFill>
                  <a:srgbClr val="ED7D3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timeframe:</a:t>
            </a:r>
            <a:r>
              <a:rPr kumimoji="0" lang="en-US" altLang="fr-FR" sz="1100" b="0" i="0" u="none" strike="noStrike" cap="none" normalizeH="0" baseline="0">
                <a:ln>
                  <a:noFill/>
                </a:ln>
                <a:solidFill>
                  <a:srgbClr val="ED7D3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during implementation</a:t>
            </a:r>
            <a:endParaRPr kumimoji="0" lang="en-US" altLang="fr-FR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fr-FR" sz="1100" b="1" i="0" u="none" strike="noStrike" cap="none" normalizeH="0" baseline="0">
                <a:ln>
                  <a:noFill/>
                </a:ln>
                <a:solidFill>
                  <a:srgbClr val="833C0B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under control</a:t>
            </a:r>
            <a:r>
              <a:rPr kumimoji="0" lang="en-US" altLang="fr-FR" sz="1100" b="0" i="0" u="none" strike="noStrike" cap="none" normalizeH="0" baseline="0">
                <a:ln>
                  <a:noFill/>
                </a:ln>
                <a:solidFill>
                  <a:srgbClr val="833C0B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of the youth centre</a:t>
            </a:r>
            <a:endParaRPr kumimoji="0" lang="en-US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ounded Rectangular Callout 7"/>
          <p:cNvSpPr>
            <a:spLocks noChangeArrowheads="1"/>
          </p:cNvSpPr>
          <p:nvPr/>
        </p:nvSpPr>
        <p:spPr bwMode="auto">
          <a:xfrm>
            <a:off x="4932040" y="4135438"/>
            <a:ext cx="1800200" cy="1949450"/>
          </a:xfrm>
          <a:prstGeom prst="wedgeRoundRectCallout">
            <a:avLst>
              <a:gd name="adj1" fmla="val -22343"/>
              <a:gd name="adj2" fmla="val -105321"/>
              <a:gd name="adj3" fmla="val 16667"/>
            </a:avLst>
          </a:prstGeom>
          <a:solidFill>
            <a:srgbClr val="FFFFFF"/>
          </a:solidFill>
          <a:ln w="12700">
            <a:solidFill>
              <a:srgbClr val="BA860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fr-FR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change :</a:t>
            </a:r>
            <a:r>
              <a:rPr kumimoji="0" lang="en-US" altLang="fr-FR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people prepared to youth work, networks established, …</a:t>
            </a:r>
            <a:endParaRPr kumimoji="0" lang="en-US" altLang="fr-FR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fr-FR" sz="1100" b="1" i="0" u="none" strike="noStrike" cap="none" normalizeH="0" baseline="0">
                <a:ln>
                  <a:noFill/>
                </a:ln>
                <a:solidFill>
                  <a:srgbClr val="ED7D3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timeframe:</a:t>
            </a:r>
            <a:r>
              <a:rPr kumimoji="0" lang="en-US" altLang="fr-FR" sz="1100" b="0" i="0" u="none" strike="noStrike" cap="none" normalizeH="0" baseline="0">
                <a:ln>
                  <a:noFill/>
                </a:ln>
                <a:solidFill>
                  <a:srgbClr val="ED7D3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at the end of the service or programme</a:t>
            </a:r>
            <a:endParaRPr kumimoji="0" lang="en-US" altLang="fr-FR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fr-FR" sz="1100" b="1" i="0" u="none" strike="noStrike" cap="none" normalizeH="0" baseline="0">
                <a:ln>
                  <a:noFill/>
                </a:ln>
                <a:solidFill>
                  <a:srgbClr val="833C0B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influence</a:t>
            </a:r>
            <a:r>
              <a:rPr kumimoji="0" lang="en-US" altLang="fr-FR" sz="1100" b="0" i="0" u="none" strike="noStrike" cap="none" normalizeH="0" baseline="0">
                <a:ln>
                  <a:noFill/>
                </a:ln>
                <a:solidFill>
                  <a:srgbClr val="833C0B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but beyond the control of the youth centre</a:t>
            </a:r>
            <a:endParaRPr kumimoji="0" lang="en-US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ounded Rectangular Callout 8"/>
          <p:cNvSpPr>
            <a:spLocks noChangeArrowheads="1"/>
          </p:cNvSpPr>
          <p:nvPr/>
        </p:nvSpPr>
        <p:spPr bwMode="auto">
          <a:xfrm>
            <a:off x="6876256" y="4421188"/>
            <a:ext cx="1656184" cy="1790700"/>
          </a:xfrm>
          <a:prstGeom prst="wedgeRoundRectCallout">
            <a:avLst>
              <a:gd name="adj1" fmla="val -56176"/>
              <a:gd name="adj2" fmla="val -124504"/>
              <a:gd name="adj3" fmla="val 16667"/>
            </a:avLst>
          </a:prstGeom>
          <a:solidFill>
            <a:srgbClr val="FFFFFF"/>
          </a:solidFill>
          <a:ln w="12700">
            <a:solidFill>
              <a:srgbClr val="BA860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fr-FR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long term effects : </a:t>
            </a:r>
            <a:r>
              <a:rPr kumimoji="0" lang="en-US" altLang="fr-FR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change of attitudes in community</a:t>
            </a:r>
            <a:endParaRPr kumimoji="0" lang="en-US" altLang="fr-FR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fr-FR" sz="1100" b="1" i="0" u="none" strike="noStrike" cap="none" normalizeH="0" baseline="0">
                <a:ln>
                  <a:noFill/>
                </a:ln>
                <a:solidFill>
                  <a:srgbClr val="ED7D3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timeframe:</a:t>
            </a:r>
            <a:r>
              <a:rPr kumimoji="0" lang="en-US" altLang="fr-FR" sz="1100" b="0" i="0" u="none" strike="noStrike" cap="none" normalizeH="0" baseline="0">
                <a:ln>
                  <a:noFill/>
                </a:ln>
                <a:solidFill>
                  <a:srgbClr val="ED7D3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after years</a:t>
            </a:r>
            <a:endParaRPr kumimoji="0" lang="en-US" altLang="fr-FR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fr-FR" sz="1100" b="0" i="0" u="none" strike="noStrike" cap="none" normalizeH="0" baseline="0">
                <a:ln>
                  <a:noFill/>
                </a:ln>
                <a:solidFill>
                  <a:srgbClr val="833C0B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largely beyond the control of the youth centre</a:t>
            </a:r>
            <a:endParaRPr kumimoji="0" lang="en-US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4785062" y="1745064"/>
            <a:ext cx="1549400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1" i="0" u="none" strike="noStrike" cap="none" normalizeH="0" baseline="0" dirty="0" err="1">
                <a:ln>
                  <a:noFill/>
                </a:ln>
                <a:solidFill>
                  <a:srgbClr val="833C0B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Results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2072109" y="6204812"/>
            <a:ext cx="2286000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fr-FR" sz="1100" b="1" i="0" u="none" strike="noStrike" cap="none" normalizeH="0" baseline="0" dirty="0">
                <a:ln>
                  <a:noFill/>
                </a:ln>
                <a:solidFill>
                  <a:srgbClr val="9933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under control of the youth </a:t>
            </a:r>
            <a:r>
              <a:rPr kumimoji="0" lang="en-US" altLang="fr-FR" sz="1100" b="1" i="0" u="none" strike="noStrike" cap="none" normalizeH="0" baseline="0" dirty="0" err="1">
                <a:ln>
                  <a:noFill/>
                </a:ln>
                <a:solidFill>
                  <a:srgbClr val="9933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centre</a:t>
            </a:r>
            <a:endParaRPr kumimoji="0" lang="en-US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2543753" y="355600"/>
            <a:ext cx="1549400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1" i="0" u="none" strike="noStrike" cap="none" normalizeH="0" baseline="0" dirty="0" err="1">
                <a:ln>
                  <a:noFill/>
                </a:ln>
                <a:solidFill>
                  <a:srgbClr val="C459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Measurable</a:t>
            </a:r>
            <a:r>
              <a:rPr kumimoji="0" lang="fr-FR" altLang="fr-FR" sz="1100" b="1" i="0" u="none" strike="noStrike" cap="none" normalizeH="0" baseline="0" dirty="0">
                <a:ln>
                  <a:noFill/>
                </a:ln>
                <a:solidFill>
                  <a:srgbClr val="C459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altLang="fr-FR" sz="1100" b="1" i="0" u="none" strike="noStrike" cap="none" normalizeH="0" baseline="0" dirty="0" err="1">
                <a:ln>
                  <a:noFill/>
                </a:ln>
                <a:solidFill>
                  <a:srgbClr val="C459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elements</a:t>
            </a:r>
            <a:endParaRPr kumimoji="0" lang="fr-FR" altLang="fr-F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Left Brace 11"/>
          <p:cNvSpPr/>
          <p:nvPr/>
        </p:nvSpPr>
        <p:spPr>
          <a:xfrm rot="5400000">
            <a:off x="5410537" y="639048"/>
            <a:ext cx="298450" cy="3296285"/>
          </a:xfrm>
          <a:prstGeom prst="leftBrace">
            <a:avLst>
              <a:gd name="adj1" fmla="val 57984"/>
              <a:gd name="adj2" fmla="val 49811"/>
            </a:avLst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152400" y="762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altLang="fr-F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152400" y="762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6" name="Rectangle 21"/>
          <p:cNvSpPr>
            <a:spLocks noChangeArrowheads="1"/>
          </p:cNvSpPr>
          <p:nvPr/>
        </p:nvSpPr>
        <p:spPr bwMode="auto">
          <a:xfrm>
            <a:off x="152400" y="396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24"/>
          <p:cNvSpPr>
            <a:spLocks noChangeArrowheads="1"/>
          </p:cNvSpPr>
          <p:nvPr/>
        </p:nvSpPr>
        <p:spPr bwMode="auto">
          <a:xfrm>
            <a:off x="152400" y="396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ight Brace 17"/>
          <p:cNvSpPr/>
          <p:nvPr/>
        </p:nvSpPr>
        <p:spPr>
          <a:xfrm rot="5400000">
            <a:off x="3080807" y="4209733"/>
            <a:ext cx="268605" cy="3227705"/>
          </a:xfrm>
          <a:prstGeom prst="rightBrace">
            <a:avLst>
              <a:gd name="adj1" fmla="val 71302"/>
              <a:gd name="adj2" fmla="val 50186"/>
            </a:avLst>
          </a:prstGeom>
          <a:ln w="25400">
            <a:solidFill>
              <a:srgbClr val="99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19" name="Right Brace 18"/>
          <p:cNvSpPr/>
          <p:nvPr/>
        </p:nvSpPr>
        <p:spPr>
          <a:xfrm rot="16200000">
            <a:off x="3171451" y="-729639"/>
            <a:ext cx="294005" cy="3171190"/>
          </a:xfrm>
          <a:prstGeom prst="rightBrace">
            <a:avLst>
              <a:gd name="adj1" fmla="val 67239"/>
              <a:gd name="adj2" fmla="val 49800"/>
            </a:avLst>
          </a:prstGeom>
          <a:ln w="254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25596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1088</Words>
  <Application>Microsoft Office PowerPoint</Application>
  <PresentationFormat>On-screen Show (4:3)</PresentationFormat>
  <Paragraphs>216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Quality management in Youth centres </vt:lpstr>
      <vt:lpstr>Why speak about quality ?</vt:lpstr>
      <vt:lpstr>Aims of the draft document</vt:lpstr>
      <vt:lpstr>1 out of 4 brochures</vt:lpstr>
      <vt:lpstr>Quality ?</vt:lpstr>
      <vt:lpstr>Function / missions of a youth centre</vt:lpstr>
      <vt:lpstr>A quality youth centre ?</vt:lpstr>
      <vt:lpstr>How to describe results ?</vt:lpstr>
      <vt:lpstr>PowerPoint Presentation</vt:lpstr>
      <vt:lpstr>Some assumptions  1/2</vt:lpstr>
      <vt:lpstr>Some assumptions  2/2</vt:lpstr>
      <vt:lpstr>Process quality</vt:lpstr>
      <vt:lpstr>Quality management - Quality cycle</vt:lpstr>
      <vt:lpstr>Tools</vt:lpstr>
      <vt:lpstr>Guiding questions for the planning</vt:lpstr>
      <vt:lpstr>Tools</vt:lpstr>
      <vt:lpstr>Input</vt:lpstr>
      <vt:lpstr>Activities</vt:lpstr>
      <vt:lpstr>Output</vt:lpstr>
      <vt:lpstr>Tools</vt:lpstr>
      <vt:lpstr>Tools</vt:lpstr>
      <vt:lpstr>Our questions to you !</vt:lpstr>
      <vt:lpstr>Possible next steps</vt:lpstr>
    </vt:vector>
  </TitlesOfParts>
  <Company>CTIE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Georges Metz</dc:creator>
  <cp:lastModifiedBy>Georges Metz</cp:lastModifiedBy>
  <cp:revision>24</cp:revision>
  <cp:lastPrinted>2019-06-12T11:33:19Z</cp:lastPrinted>
  <dcterms:created xsi:type="dcterms:W3CDTF">2019-06-11T11:59:56Z</dcterms:created>
  <dcterms:modified xsi:type="dcterms:W3CDTF">2019-06-18T06:37:06Z</dcterms:modified>
</cp:coreProperties>
</file>