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651" r:id="rId2"/>
    <p:sldId id="650" r:id="rId3"/>
    <p:sldId id="595" r:id="rId4"/>
    <p:sldId id="605" r:id="rId5"/>
    <p:sldId id="606" r:id="rId6"/>
    <p:sldId id="468" r:id="rId7"/>
    <p:sldId id="296" r:id="rId8"/>
    <p:sldId id="652" r:id="rId9"/>
    <p:sldId id="494" r:id="rId10"/>
    <p:sldId id="447" r:id="rId11"/>
    <p:sldId id="586" r:id="rId12"/>
    <p:sldId id="593" r:id="rId13"/>
    <p:sldId id="589" r:id="rId14"/>
    <p:sldId id="620" r:id="rId15"/>
    <p:sldId id="621" r:id="rId16"/>
    <p:sldId id="559" r:id="rId17"/>
    <p:sldId id="581" r:id="rId18"/>
    <p:sldId id="633" r:id="rId19"/>
    <p:sldId id="648" r:id="rId20"/>
    <p:sldId id="623" r:id="rId21"/>
    <p:sldId id="562" r:id="rId22"/>
    <p:sldId id="561" r:id="rId23"/>
    <p:sldId id="613" r:id="rId24"/>
    <p:sldId id="607" r:id="rId25"/>
    <p:sldId id="614" r:id="rId26"/>
    <p:sldId id="615" r:id="rId27"/>
    <p:sldId id="616" r:id="rId28"/>
    <p:sldId id="649" r:id="rId29"/>
    <p:sldId id="596" r:id="rId30"/>
  </p:sldIdLst>
  <p:sldSz cx="9144000" cy="6858000" type="screen4x3"/>
  <p:notesSz cx="10020300" cy="68881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5FA16"/>
    <a:srgbClr val="99CCFF"/>
    <a:srgbClr val="3399FF"/>
    <a:srgbClr val="F2C60C"/>
    <a:srgbClr val="CC0000"/>
    <a:srgbClr val="A9A995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7" autoAdjust="0"/>
    <p:restoredTop sz="94703" autoAdjust="0"/>
  </p:normalViewPr>
  <p:slideViewPr>
    <p:cSldViewPr snapToGrid="0" snapToObjects="1" showGuides="1">
      <p:cViewPr>
        <p:scale>
          <a:sx n="70" d="100"/>
          <a:sy n="70" d="100"/>
        </p:scale>
        <p:origin x="-77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76399" y="0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0288E-2288-4EC7-93D6-6F35A81DEE3A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542118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76399" y="6542118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055EA-39E8-46AE-BB33-6AF978C46B9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412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41591" cy="34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6399" y="1"/>
            <a:ext cx="4341591" cy="34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4875" cy="2582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02262" y="3271605"/>
            <a:ext cx="8015778" cy="31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2118"/>
            <a:ext cx="4341591" cy="34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6399" y="6542118"/>
            <a:ext cx="4341591" cy="34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9599A6D0-27DB-417B-8378-778182B7F0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932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E4D23AD-A4CB-4705-B47F-AC6A0352AFB9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1</a:t>
            </a:fld>
            <a:endParaRPr lang="it-IT" altLang="it-IT" sz="13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8050" cy="258603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7119" y="3271605"/>
            <a:ext cx="7346063" cy="31002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A5BAAF-CB64-447F-9C51-3A885DB9E514}" type="slidenum">
              <a:rPr lang="it-IT" smtClean="0"/>
              <a:pPr>
                <a:defRPr/>
              </a:pPr>
              <a:t>17</a:t>
            </a:fld>
            <a:endParaRPr lang="it-IT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2666A1-7CE5-4F30-9618-144E10EF19FD}" type="slidenum">
              <a:rPr lang="it-IT" smtClean="0"/>
              <a:pPr>
                <a:defRPr/>
              </a:pPr>
              <a:t>18</a:t>
            </a:fld>
            <a:endParaRPr lang="it-IT" dirty="0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4852" indent="-3018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465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451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437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423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39410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2396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5382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D01E2A-9222-4B2C-B0F0-B63FDC2A5ED5}" type="slidenum">
              <a:rPr lang="it-IT" altLang="it-IT" smtClean="0"/>
              <a:pPr eaLnBrk="1" hangingPunct="1">
                <a:spcBef>
                  <a:spcPct val="0"/>
                </a:spcBef>
              </a:pPr>
              <a:t>19</a:t>
            </a:fld>
            <a:endParaRPr lang="it-IT" altLang="it-IT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4852" indent="-3018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465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451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437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423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39410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2396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5382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D01E2A-9222-4B2C-B0F0-B63FDC2A5ED5}" type="slidenum">
              <a:rPr lang="it-IT" altLang="it-IT" smtClean="0"/>
              <a:pPr eaLnBrk="1" hangingPunct="1">
                <a:spcBef>
                  <a:spcPct val="0"/>
                </a:spcBef>
              </a:pPr>
              <a:t>20</a:t>
            </a:fld>
            <a:endParaRPr lang="it-IT" altLang="it-IT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4852" indent="-3018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465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451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437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423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39410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2396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5382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D2A5E0-1EA2-4FCA-8D52-6B3FD445B170}" type="slidenum">
              <a:rPr lang="it-IT" altLang="it-IT" smtClean="0"/>
              <a:pPr eaLnBrk="1" hangingPunct="1">
                <a:spcBef>
                  <a:spcPct val="0"/>
                </a:spcBef>
              </a:pPr>
              <a:t>21</a:t>
            </a:fld>
            <a:endParaRPr lang="it-IT" alt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4852" indent="-3018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465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451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437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423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39410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2396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5382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1E38DC-BCD7-4F2C-8893-C434BBE40565}" type="slidenum">
              <a:rPr lang="it-IT" altLang="it-IT" smtClean="0"/>
              <a:pPr eaLnBrk="1" hangingPunct="1">
                <a:spcBef>
                  <a:spcPct val="0"/>
                </a:spcBef>
              </a:pPr>
              <a:t>22</a:t>
            </a:fld>
            <a:endParaRPr lang="it-IT" alt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>
              <a:latin typeface="Arial" charset="0"/>
            </a:endParaRPr>
          </a:p>
        </p:txBody>
      </p:sp>
      <p:sp>
        <p:nvSpPr>
          <p:cNvPr id="112644" name="Segnaposto intestazione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4852" indent="-3018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465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451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437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423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39410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2396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5382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12645" name="Segnaposto numero diapositiva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4852" indent="-3018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465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451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437" indent="-24149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423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39410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2396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5382" indent="-24149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C1FDA7-EA27-430D-8896-228A0E94EB50}" type="slidenum">
              <a:rPr lang="it-IT" altLang="it-IT" smtClean="0"/>
              <a:pPr eaLnBrk="1" hangingPunct="1">
                <a:spcBef>
                  <a:spcPct val="0"/>
                </a:spcBef>
              </a:pPr>
              <a:t>26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E4D23AD-A4CB-4705-B47F-AC6A0352AFB9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6</a:t>
            </a:fld>
            <a:endParaRPr lang="it-IT" altLang="it-IT" sz="13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8050" cy="258603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7119" y="3271605"/>
            <a:ext cx="7346063" cy="31002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5A8EA8-25E2-4A1E-AFCE-2403CB74F4A1}" type="slidenum">
              <a:rPr lang="it-IT" altLang="en-US" sz="1300" smtClean="0"/>
              <a:pPr eaLnBrk="1" hangingPunct="1">
                <a:spcBef>
                  <a:spcPct val="0"/>
                </a:spcBef>
              </a:pPr>
              <a:t>7</a:t>
            </a:fld>
            <a:endParaRPr lang="it-IT" altLang="en-US" sz="13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9</a:t>
            </a:fld>
            <a:endParaRPr lang="it-IT" altLang="it-IT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969584-F0BE-4D19-9DD9-8808F5B458A1}" type="slidenum">
              <a:rPr lang="it-IT" smtClean="0"/>
              <a:pPr>
                <a:defRPr/>
              </a:pPr>
              <a:t>11</a:t>
            </a:fld>
            <a:endParaRPr lang="it-IT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854642-110C-4333-AEC5-F70677EBD279}" type="slidenum">
              <a:rPr lang="it-IT" smtClean="0"/>
              <a:pPr>
                <a:defRPr/>
              </a:pPr>
              <a:t>12</a:t>
            </a:fld>
            <a:endParaRPr lang="it-IT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C9D126-F1B8-4BC7-AF43-B8D5778FBB5D}" type="slidenum">
              <a:rPr lang="it-IT" smtClean="0"/>
              <a:pPr>
                <a:defRPr/>
              </a:pPr>
              <a:t>13</a:t>
            </a:fld>
            <a:endParaRPr lang="it-IT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15</a:t>
            </a:fld>
            <a:endParaRPr lang="it-IT" altLang="it-IT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16</a:t>
            </a:fld>
            <a:endParaRPr lang="it-IT" altLang="it-IT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DD372-2F03-4FFC-B358-E73972E746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4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D0421-FEF2-40C9-9225-9E9D62171C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77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07484-DDC2-493E-A9E8-04BA893570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63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496DC-20BE-417C-AE4D-783B05D854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078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60860-BD2B-4E39-984B-530C1D8EFD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955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79198-136B-4C01-ADEB-B73971E65E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702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412B-8E8C-4551-83A9-A3882CC4AB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62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EDDF5-98C0-4DF8-8B0B-CC8173938E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75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E273-CEC9-4E67-93DF-271D7B7966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610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5C6F1-6F07-4E99-855B-ACB368CAA3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984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05248-F1F2-42B8-BF85-985BA7BAF7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493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A8439-B5F9-49F5-A9BD-BA038B1FAF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26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D359D-938A-4354-AB43-62C2B78160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98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578FA-4DD5-4B36-B298-CFC4FCFE9F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353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C33CA-9F13-4B4F-9A1C-8D2C8C816A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78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36341"/>
            </a:gs>
            <a:gs pos="100000">
              <a:srgbClr val="D7D78D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Fare clic per modificare gli stili del testo dello schema</a:t>
            </a:r>
          </a:p>
          <a:p>
            <a:pPr lvl="1"/>
            <a:r>
              <a:rPr lang="it-IT" altLang="en-US" smtClean="0"/>
              <a:t>Secondo livello</a:t>
            </a:r>
          </a:p>
          <a:p>
            <a:pPr lvl="2"/>
            <a:r>
              <a:rPr lang="it-IT" altLang="en-US" smtClean="0"/>
              <a:t>Terzo livello</a:t>
            </a:r>
          </a:p>
          <a:p>
            <a:pPr lvl="3"/>
            <a:r>
              <a:rPr lang="it-IT" altLang="en-US" smtClean="0"/>
              <a:t>Quarto livello</a:t>
            </a:r>
          </a:p>
          <a:p>
            <a:pPr lvl="4"/>
            <a:r>
              <a:rPr lang="it-IT" altLang="en-US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21BB54FE-E6B8-43B0-8996-3CE2796BFD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ittadellaspezia.com/foto/2011/12/11/31401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331" y="2666273"/>
            <a:ext cx="8712200" cy="915127"/>
          </a:xfrm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  <a:t>PRELIMINARY REPORT</a:t>
            </a:r>
            <a:endParaRPr lang="en-US" altLang="it-IT" sz="3600" dirty="0" smtClean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3356" y="3786252"/>
            <a:ext cx="8505825" cy="647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800" i="1" dirty="0" smtClean="0">
                <a:solidFill>
                  <a:schemeClr val="bg1"/>
                </a:solidFill>
                <a:latin typeface="Tahoma" pitchFamily="34" charset="0"/>
              </a:rPr>
              <a:t>by</a:t>
            </a:r>
            <a:endParaRPr lang="it-IT" altLang="it-IT" sz="1800" i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 smtClean="0">
                <a:solidFill>
                  <a:schemeClr val="bg1"/>
                </a:solidFill>
                <a:latin typeface="Tahoma" pitchFamily="34" charset="0"/>
              </a:rPr>
              <a:t>Ferruccio </a:t>
            </a:r>
            <a:r>
              <a:rPr lang="it-IT" altLang="it-IT" sz="2400" dirty="0">
                <a:solidFill>
                  <a:schemeClr val="bg1"/>
                </a:solidFill>
                <a:latin typeface="Tahoma" pitchFamily="34" charset="0"/>
              </a:rPr>
              <a:t>Ferrigni</a:t>
            </a:r>
            <a:endParaRPr lang="en-US" altLang="it-IT" sz="24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2797849" y="5746293"/>
            <a:ext cx="3201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 err="1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Zagreb</a:t>
            </a:r>
            <a:r>
              <a:rPr lang="it-IT" i="1" dirty="0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</a:t>
            </a:r>
            <a:r>
              <a:rPr lang="it-IT" i="1" dirty="0" err="1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November</a:t>
            </a:r>
            <a:r>
              <a:rPr lang="it-IT" i="1" dirty="0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6-7 2018</a:t>
            </a:r>
            <a:endParaRPr lang="en-GB" i="1" dirty="0">
              <a:solidFill>
                <a:srgbClr val="FFFF2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8525"/>
            <a:ext cx="9143999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err="1" smtClean="0">
                <a:solidFill>
                  <a:srgbClr val="FFFF00"/>
                </a:solidFill>
                <a:latin typeface="Tahoma" pitchFamily="34" charset="0"/>
              </a:rPr>
              <a:t>LoKMeFiND</a:t>
            </a: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 Project</a:t>
            </a:r>
            <a:b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</a:b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Local Knowledge and Media </a:t>
            </a:r>
            <a:r>
              <a:rPr lang="it-IT" altLang="it-IT" sz="2400" dirty="0" err="1" smtClean="0">
                <a:solidFill>
                  <a:srgbClr val="FFFF00"/>
                </a:solidFill>
                <a:latin typeface="Tahoma" pitchFamily="34" charset="0"/>
              </a:rPr>
              <a:t>Against</a:t>
            </a: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 Natural </a:t>
            </a:r>
            <a:r>
              <a:rPr lang="it-IT" altLang="it-IT" sz="2400" dirty="0" err="1" smtClean="0">
                <a:solidFill>
                  <a:srgbClr val="FFFF00"/>
                </a:solidFill>
                <a:latin typeface="Tahoma" pitchFamily="34" charset="0"/>
              </a:rPr>
              <a:t>Disasters</a:t>
            </a:r>
            <a:endParaRPr lang="it-IT" altLang="it-IT" sz="2400" dirty="0">
              <a:solidFill>
                <a:srgbClr val="FFFF00"/>
              </a:solidFill>
              <a:latin typeface="Tahoma" pitchFamily="34" charset="0"/>
            </a:endParaRPr>
          </a:p>
        </p:txBody>
      </p:sp>
      <p:pic>
        <p:nvPicPr>
          <p:cNvPr id="7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1" y="587825"/>
            <a:ext cx="2630170" cy="804545"/>
          </a:xfrm>
          <a:prstGeom prst="rect">
            <a:avLst/>
          </a:prstGeom>
        </p:spPr>
      </p:pic>
      <p:pic>
        <p:nvPicPr>
          <p:cNvPr id="8" name="Immagine 7" descr="logocentroeuropeo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7026275" y="642482"/>
            <a:ext cx="1803400" cy="78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65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AMALFI COAST:</a:t>
            </a:r>
            <a:b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RESULT OF A DEEP «ALTERATION»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505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  <p:pic>
        <p:nvPicPr>
          <p:cNvPr id="9" name="Picture 3" descr="D:\Archivio\Immagini\Immagini personali su Computer studio (Ferrucciostudio)\Personali\Costiera\zone terrazzate e non\terrazzamenti da villa cimbromn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1844675"/>
            <a:ext cx="6034088" cy="4525963"/>
          </a:xfrm>
          <a:noFill/>
        </p:spPr>
      </p:pic>
      <p:grpSp>
        <p:nvGrpSpPr>
          <p:cNvPr id="3" name="Gruppo 2"/>
          <p:cNvGrpSpPr/>
          <p:nvPr/>
        </p:nvGrpSpPr>
        <p:grpSpPr>
          <a:xfrm>
            <a:off x="34925" y="1301038"/>
            <a:ext cx="6630988" cy="4681537"/>
            <a:chOff x="34925" y="1301038"/>
            <a:chExt cx="6630988" cy="4681537"/>
          </a:xfrm>
        </p:grpSpPr>
        <p:pic>
          <p:nvPicPr>
            <p:cNvPr id="130051" name="Picture 3" descr="D:\Archivio\Immagini\Immagini personali su Computer studio (Ferrucciostudio)\Personali\Costiera\zone terrazzate e non\DSCN618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863" y="1301038"/>
              <a:ext cx="6242050" cy="468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itolo 1"/>
            <p:cNvSpPr txBox="1">
              <a:spLocks/>
            </p:cNvSpPr>
            <p:nvPr/>
          </p:nvSpPr>
          <p:spPr bwMode="auto">
            <a:xfrm>
              <a:off x="34925" y="5187528"/>
              <a:ext cx="2881313" cy="706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it-IT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At </a:t>
              </a:r>
              <a:r>
                <a:rPr lang="it-IT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century</a:t>
              </a:r>
              <a:r>
                <a:rPr lang="it-IT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 X</a:t>
              </a:r>
              <a:endPara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1" name="Titolo 1"/>
          <p:cNvSpPr txBox="1">
            <a:spLocks/>
          </p:cNvSpPr>
          <p:nvPr/>
        </p:nvSpPr>
        <p:spPr bwMode="auto">
          <a:xfrm>
            <a:off x="5435600" y="1916113"/>
            <a:ext cx="28813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it-IT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Today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5064" name="Segnaposto numero diapositiva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A7E9F2F-3F74-4817-9C56-A6BB2EBCB143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1331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BB3081-C033-421A-AB8D-902AD576345D}" type="slidenum">
              <a:rPr lang="it-IT" smtClean="0"/>
              <a:pPr>
                <a:defRPr/>
              </a:pPr>
              <a:t>11</a:t>
            </a:fld>
            <a:endParaRPr lang="it-IT" smtClean="0"/>
          </a:p>
        </p:txBody>
      </p:sp>
      <p:pic>
        <p:nvPicPr>
          <p:cNvPr id="13316" name="Picture 3" descr="DSC_04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6500" y="3862388"/>
            <a:ext cx="0" cy="0"/>
          </a:xfrm>
        </p:spPr>
      </p:pic>
      <p:pic>
        <p:nvPicPr>
          <p:cNvPr id="3123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1400" y="1199407"/>
            <a:ext cx="7012848" cy="4693682"/>
          </a:xfrm>
        </p:spPr>
      </p:pic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1041400" y="406400"/>
            <a:ext cx="778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fr-FR" altLang="it-IT" sz="1800"/>
          </a:p>
        </p:txBody>
      </p:sp>
      <p:sp>
        <p:nvSpPr>
          <p:cNvPr id="13319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4387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/>
            <a:r>
              <a:rPr lang="it-IT" altLang="fr-FR" sz="3200" dirty="0">
                <a:solidFill>
                  <a:schemeClr val="bg1"/>
                </a:solidFill>
                <a:latin typeface="Tahoma" pitchFamily="34" charset="0"/>
              </a:rPr>
              <a:t>LANDSCAPE’S </a:t>
            </a:r>
            <a:r>
              <a:rPr lang="it-IT" altLang="fr-FR" sz="3200" dirty="0" smtClean="0">
                <a:solidFill>
                  <a:schemeClr val="bg1"/>
                </a:solidFill>
                <a:latin typeface="Tahoma" pitchFamily="34" charset="0"/>
              </a:rPr>
              <a:t>GRAPHISM</a:t>
            </a:r>
            <a:br>
              <a:rPr lang="it-IT" altLang="fr-FR" sz="3200" dirty="0" smtClean="0">
                <a:solidFill>
                  <a:schemeClr val="bg1"/>
                </a:solidFill>
                <a:latin typeface="Tahoma" pitchFamily="34" charset="0"/>
              </a:rPr>
            </a:br>
            <a:r>
              <a:rPr lang="it-IT" altLang="fr-FR" sz="3200" dirty="0" smtClean="0">
                <a:solidFill>
                  <a:schemeClr val="bg1"/>
                </a:solidFill>
                <a:latin typeface="Tahoma" pitchFamily="34" charset="0"/>
              </a:rPr>
              <a:t>AS RESULT OF SEARCHING BENEFTS</a:t>
            </a:r>
          </a:p>
        </p:txBody>
      </p:sp>
      <p:pic>
        <p:nvPicPr>
          <p:cNvPr id="8" name="Picture 3" descr="untitl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286" y="1462647"/>
            <a:ext cx="6594490" cy="494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Ferruccio\Pictures\Paesaggio\Oasi artificiale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70" y="1661940"/>
            <a:ext cx="6878791" cy="49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83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9BA46-DA32-4C17-B1C6-317AE077161F}" type="slidenum">
              <a:rPr lang="it-IT" smtClean="0"/>
              <a:pPr>
                <a:defRPr/>
              </a:pPr>
              <a:t>12</a:t>
            </a:fld>
            <a:endParaRPr lang="it-IT" smtClean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50825" y="476250"/>
            <a:ext cx="8642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200" dirty="0" smtClean="0">
                <a:solidFill>
                  <a:schemeClr val="bg1"/>
                </a:solidFill>
                <a:latin typeface="Tahoma" pitchFamily="34" charset="0"/>
                <a:cs typeface="+mn-cs"/>
              </a:rPr>
              <a:t>…. SOMETIME ARE HIDDEN</a:t>
            </a:r>
            <a:endParaRPr lang="it-IT" sz="3200" dirty="0">
              <a:solidFill>
                <a:schemeClr val="bg1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6975"/>
            <a:ext cx="688340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pic>
        <p:nvPicPr>
          <p:cNvPr id="8" name="Picture 4" descr="cipres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" b="3125"/>
          <a:stretch>
            <a:fillRect/>
          </a:stretch>
        </p:blipFill>
        <p:spPr bwMode="auto">
          <a:xfrm>
            <a:off x="827088" y="1628775"/>
            <a:ext cx="67214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989138"/>
            <a:ext cx="66675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1590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1638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80A816-3478-45F2-9078-DEB5F441A7EA}" type="slidenum">
              <a:rPr lang="it-IT" smtClean="0"/>
              <a:pPr>
                <a:defRPr/>
              </a:pPr>
              <a:t>13</a:t>
            </a:fld>
            <a:endParaRPr lang="it-IT" smtClean="0"/>
          </a:p>
        </p:txBody>
      </p:sp>
      <p:pic>
        <p:nvPicPr>
          <p:cNvPr id="16388" name="Picture 4" descr="20095251445496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924175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107950" y="121370"/>
            <a:ext cx="8713788" cy="16035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MORPHOLOGY + CLIMATE </a:t>
            </a:r>
            <a:r>
              <a:rPr lang="it-IT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+ </a:t>
            </a:r>
            <a:r>
              <a:rPr lang="it-IT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LOCAL CULTURE </a:t>
            </a:r>
            <a:br>
              <a:rPr lang="it-IT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</a:br>
            <a:r>
              <a:rPr lang="it-IT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=</a:t>
            </a:r>
            <a:r>
              <a:rPr lang="it-IT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/>
            </a:r>
            <a:br>
              <a:rPr lang="it-IT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</a:br>
            <a:r>
              <a:rPr lang="it-IT" altLang="zh-CN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A PERFECT SCENE</a:t>
            </a:r>
            <a:endParaRPr lang="en-US" altLang="zh-CN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SimSun" pitchFamily="2" charset="-122"/>
            </a:endParaRPr>
          </a:p>
        </p:txBody>
      </p:sp>
      <p:pic>
        <p:nvPicPr>
          <p:cNvPr id="16390" name="Picture 2" descr="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2949575"/>
            <a:ext cx="4348163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78501" y="1643341"/>
            <a:ext cx="8713788" cy="104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(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but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a 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very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eficient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agro-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system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+</a:t>
            </a:r>
            <a:b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</a:b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an 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effective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landslide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prevention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 </a:t>
            </a:r>
            <a:r>
              <a:rPr lang="it-IT" altLang="zh-CN" sz="32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too</a:t>
            </a:r>
            <a:r>
              <a:rPr lang="it-IT" altLang="zh-CN" sz="32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SimSun" pitchFamily="2" charset="-122"/>
              </a:rPr>
              <a:t>)</a:t>
            </a:r>
            <a:endParaRPr lang="en-US" altLang="zh-CN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806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46451"/>
            <a:ext cx="8229600" cy="1641764"/>
          </a:xfrm>
        </p:spPr>
        <p:txBody>
          <a:bodyPr/>
          <a:lstStyle/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Soil adaptation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Water and irrigation management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Choise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 of “right” cultivations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sp>
        <p:nvSpPr>
          <p:cNvPr id="6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438154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FUNCTIONAL ELEMENTS </a:t>
            </a: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OF THE BENEFITS SEARCHING</a:t>
            </a:r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457200" y="3918840"/>
            <a:ext cx="8229600" cy="49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latin typeface="+mn-lt"/>
              </a:defRPr>
            </a:lvl1pPr>
            <a:lvl2pPr marL="742950" lvl="1" indent="-285750" eaLnBrk="0" hangingPunct="0">
              <a:lnSpc>
                <a:spcPct val="114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marL="0" lvl="2" indent="0" algn="ctr">
              <a:buNone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and</a:t>
            </a:r>
          </a:p>
          <a:p>
            <a:pPr marL="457200" lvl="1" indent="0" algn="ctr">
              <a:buNone/>
            </a:pPr>
            <a:endParaRPr lang="en-GB" dirty="0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 bwMode="auto">
          <a:xfrm>
            <a:off x="457200" y="4417602"/>
            <a:ext cx="8229600" cy="117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Complete knowledge  on cumulated effects </a:t>
            </a:r>
            <a:b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</a:b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j-ea"/>
                <a:cs typeface="+mj-cs"/>
              </a:rPr>
              <a:t>of land modifications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en-GB" sz="2400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Ø"/>
            </a:pPr>
            <a:endParaRPr lang="en-GB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7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15900" y="712878"/>
            <a:ext cx="8712200" cy="29447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 algn="ctr">
              <a:lnSpc>
                <a:spcPct val="114000"/>
              </a:lnSpc>
              <a:buNone/>
            </a:pP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 CULTURAL LANDSCAPES</a:t>
            </a:r>
          </a:p>
          <a:p>
            <a:pPr marL="457200" lvl="1" indent="0" algn="ctr">
              <a:lnSpc>
                <a:spcPct val="114000"/>
              </a:lnSpc>
              <a:buNone/>
            </a:pP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SOIL ADAPTATION, IRRIGATION SYSTEMS</a:t>
            </a:r>
            <a:b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AND CULTIVATIONS</a:t>
            </a:r>
          </a:p>
          <a:p>
            <a:pPr marL="457200" lvl="1" indent="0" algn="ctr">
              <a:lnSpc>
                <a:spcPct val="114000"/>
              </a:lnSpc>
              <a:buNone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HAS BEEN POSITIVELY TESTED</a:t>
            </a:r>
          </a:p>
          <a:p>
            <a:pPr marL="457200" lvl="1" indent="0" algn="ctr">
              <a:lnSpc>
                <a:spcPct val="114000"/>
              </a:lnSpc>
              <a:buNone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BY HUNDRED OF EXTREME EVENTS </a:t>
            </a: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 smtClean="0"/>
              <a:t>Ravello </a:t>
            </a:r>
            <a:r>
              <a:rPr lang="it-IT" altLang="it-IT" sz="1400" dirty="0" err="1" smtClean="0"/>
              <a:t>September</a:t>
            </a:r>
            <a:r>
              <a:rPr lang="it-IT" altLang="it-IT" sz="1400" dirty="0" smtClean="0"/>
              <a:t> 28 2018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it-IT" altLang="it-IT" sz="1400" smtClean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5900" y="3758875"/>
            <a:ext cx="8712200" cy="12762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 algn="ctr">
              <a:lnSpc>
                <a:spcPct val="114000"/>
              </a:lnSpc>
              <a:buNone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SAVING CULTURAL LANDSCAPES</a:t>
            </a:r>
          </a:p>
          <a:p>
            <a:pPr marL="457200" lvl="1" indent="0" algn="ctr">
              <a:lnSpc>
                <a:spcPct val="114000"/>
              </a:lnSpc>
              <a:buNone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CAN PREVENT LOCAL NATURAL DISASTERS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9027" y="5124538"/>
            <a:ext cx="8712200" cy="74187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 algn="ctr">
              <a:lnSpc>
                <a:spcPct val="114000"/>
              </a:lnSpc>
              <a:buNone/>
            </a:pP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FEASIBLE TOO?</a:t>
            </a:r>
          </a:p>
        </p:txBody>
      </p:sp>
    </p:spTree>
    <p:extLst>
      <p:ext uri="{BB962C8B-B14F-4D97-AF65-F5344CB8AC3E}">
        <p14:creationId xmlns:p14="http://schemas.microsoft.com/office/powerpoint/2010/main" val="624456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09550" y="2565400"/>
            <a:ext cx="8712200" cy="1438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TRADITIONAL/CURRENT </a:t>
            </a:r>
            <a:b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SYSTEMIC ELEMENTS</a:t>
            </a:r>
            <a:b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OF CULTURAL LANDSCAPES</a:t>
            </a:r>
          </a:p>
          <a:p>
            <a:pPr algn="ctr">
              <a:buNone/>
              <a:defRPr/>
            </a:pPr>
            <a:endParaRPr lang="it-IT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it-IT" altLang="it-IT" sz="1400" smtClean="0"/>
          </a:p>
        </p:txBody>
      </p:sp>
    </p:spTree>
    <p:extLst>
      <p:ext uri="{BB962C8B-B14F-4D97-AF65-F5344CB8AC3E}">
        <p14:creationId xmlns:p14="http://schemas.microsoft.com/office/powerpoint/2010/main" val="291083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041650" y="5668963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7782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470650" y="5668963"/>
            <a:ext cx="2133600" cy="476250"/>
          </a:xfrm>
        </p:spPr>
        <p:txBody>
          <a:bodyPr/>
          <a:lstStyle/>
          <a:p>
            <a:pPr>
              <a:defRPr/>
            </a:pPr>
            <a:fld id="{4E51937D-C4D3-4CD8-966B-346FB7E7F6BE}" type="slidenum">
              <a:rPr lang="it-IT" smtClean="0"/>
              <a:pPr>
                <a:defRPr/>
              </a:pPr>
              <a:t>17</a:t>
            </a:fld>
            <a:endParaRPr lang="it-IT" smtClean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250825" y="260350"/>
            <a:ext cx="8642350" cy="647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altLang="fr-FR" sz="3200" dirty="0" smtClean="0">
                <a:solidFill>
                  <a:schemeClr val="bg1"/>
                </a:solidFill>
                <a:latin typeface="Tahoma" pitchFamily="34" charset="0"/>
              </a:rPr>
              <a:t>THE CHANGE OF SYSTEMIC ELEMENTS</a:t>
            </a:r>
            <a:endParaRPr lang="en-GB" altLang="fr-FR" sz="32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1844675"/>
            <a:ext cx="2952750" cy="8636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Agriculture</a:t>
            </a:r>
            <a:endParaRPr lang="it-IT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it-IT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it-IT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necessarly</a:t>
            </a:r>
            <a:r>
              <a:rPr lang="it-IT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sustainable</a:t>
            </a:r>
            <a:r>
              <a:rPr lang="it-IT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30200" y="1916113"/>
            <a:ext cx="236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UTILISATION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203575" y="1125538"/>
            <a:ext cx="17287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AT  ORIGIN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516688" y="1157288"/>
            <a:ext cx="12239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TODAY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50825" y="5105546"/>
            <a:ext cx="24415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GOVERNANCE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30200" y="4042401"/>
            <a:ext cx="24415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KNOWLEDGE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30200" y="2979257"/>
            <a:ext cx="15970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PROFIT</a:t>
            </a:r>
            <a:endParaRPr lang="fr-F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227763" y="1844675"/>
            <a:ext cx="259238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Tourism</a:t>
            </a: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it-IT" sz="2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Ofen</a:t>
            </a:r>
            <a:r>
              <a:rPr lang="it-IT" sz="2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no-</a:t>
            </a:r>
            <a:r>
              <a:rPr lang="it-IT" sz="2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sustainable</a:t>
            </a:r>
            <a:endParaRPr lang="it-IT" sz="20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987675" y="5085184"/>
            <a:ext cx="18716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One</a:t>
            </a: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power</a:t>
            </a: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227763" y="5085184"/>
            <a:ext cx="24479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Multiple </a:t>
            </a: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powers</a:t>
            </a: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2987675" y="3861048"/>
            <a:ext cx="21605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Diffused</a:t>
            </a: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communitary</a:t>
            </a: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227763" y="4004295"/>
            <a:ext cx="237648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Just </a:t>
            </a: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specialists</a:t>
            </a: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2987675" y="2924944"/>
            <a:ext cx="27368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Direct</a:t>
            </a: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i</a:t>
            </a: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mmediate</a:t>
            </a: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6227763" y="2924944"/>
            <a:ext cx="27368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Indirect</a:t>
            </a:r>
            <a:r>
              <a:rPr lang="it-IT" sz="2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future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it-IT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36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IP Cours</a:t>
            </a:r>
            <a:endParaRPr lang="it-IT"/>
          </a:p>
        </p:txBody>
      </p:sp>
      <p:sp>
        <p:nvSpPr>
          <p:cNvPr id="7885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5030F4-CF4B-4F5F-B331-ED42ED85E37D}" type="slidenum">
              <a:rPr lang="it-IT" smtClean="0"/>
              <a:pPr>
                <a:defRPr/>
              </a:pPr>
              <a:t>18</a:t>
            </a:fld>
            <a:endParaRPr lang="it-IT" smtClean="0"/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250825" y="544513"/>
            <a:ext cx="8642350" cy="581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fr-FR" dirty="0">
                <a:solidFill>
                  <a:schemeClr val="bg1"/>
                </a:solidFill>
                <a:latin typeface="Tahoma" pitchFamily="34" charset="0"/>
              </a:rPr>
              <a:t>SOME </a:t>
            </a:r>
            <a:r>
              <a:rPr lang="it-IT" altLang="fr-FR" dirty="0" smtClean="0">
                <a:solidFill>
                  <a:schemeClr val="bg1"/>
                </a:solidFill>
                <a:latin typeface="Tahoma" pitchFamily="34" charset="0"/>
              </a:rPr>
              <a:t>MISUNDERSTANDING </a:t>
            </a:r>
            <a:r>
              <a:rPr lang="it-IT" altLang="fr-FR" dirty="0">
                <a:solidFill>
                  <a:schemeClr val="bg1"/>
                </a:solidFill>
                <a:latin typeface="Tahoma" pitchFamily="34" charset="0"/>
              </a:rPr>
              <a:t>TO REMOVE</a:t>
            </a:r>
            <a:endParaRPr lang="en-GB" altLang="fr-FR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642350" cy="224790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safe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the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necessary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forbid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any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trasformation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eaLnBrk="1" hangingPunct="1"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safeguard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alternative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the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economic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developpment</a:t>
            </a:r>
            <a:endParaRPr lang="it-IT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3716338"/>
            <a:ext cx="91440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it-IT" sz="28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TODAY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it-IT" sz="28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PROTECTION OF CULTURAL HERITAGE IS CONSIDERED AS AN EFFECTIVE ACTION FOR SUSTAINABLE </a:t>
            </a:r>
            <a:r>
              <a:rPr lang="it-IT" sz="28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DEVELOPMENT.</a:t>
            </a:r>
            <a:endParaRPr lang="it-IT" sz="28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8203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 bldLvl="2"/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3B91CD-CF39-4473-9223-20A7BDB9C870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it-IT" altLang="it-IT" sz="1400" smtClean="0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105150"/>
            <a:ext cx="8569325" cy="6477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PROBLEMS IN RECOVERING </a:t>
            </a:r>
            <a:b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OF </a:t>
            </a:r>
            <a:r>
              <a:rPr lang="it-IT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CLs</a:t>
            </a: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’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TRADITIONAL ELEMENTS</a:t>
            </a:r>
          </a:p>
        </p:txBody>
      </p:sp>
      <p:sp>
        <p:nvSpPr>
          <p:cNvPr id="19460" name="Segnaposto piè di pagina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</p:spTree>
    <p:extLst>
      <p:ext uri="{BB962C8B-B14F-4D97-AF65-F5344CB8AC3E}">
        <p14:creationId xmlns:p14="http://schemas.microsoft.com/office/powerpoint/2010/main" val="20882813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045029"/>
          </a:xfrm>
        </p:spPr>
        <p:txBody>
          <a:bodyPr/>
          <a:lstStyle/>
          <a:p>
            <a:pPr lvl="0"/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Preliminary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LK’s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evidence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in media,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before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disasters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/>
            <a:r>
              <a:rPr lang="it-IT" altLang="fr-FR" sz="3200" dirty="0" smtClean="0">
                <a:solidFill>
                  <a:schemeClr val="bg1"/>
                </a:solidFill>
                <a:latin typeface="Tahoma" pitchFamily="34" charset="0"/>
              </a:rPr>
              <a:t>YEAR 1 -  SCHEDULED ACTIVITIES</a:t>
            </a:r>
          </a:p>
        </p:txBody>
      </p:sp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370114" y="2917363"/>
            <a:ext cx="8229600" cy="165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experts and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journalists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(WS1) to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define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criteria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sites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implementing</a:t>
            </a:r>
            <a:r>
              <a:rPr lang="fr-FR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Pilot Project (PP)</a:t>
            </a:r>
            <a:endParaRPr lang="en-GB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531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3B91CD-CF39-4473-9223-20A7BDB9C870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it-IT" altLang="it-IT" sz="1400" smtClean="0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105150"/>
            <a:ext cx="8569325" cy="6477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KNOWLEDGE</a:t>
            </a:r>
          </a:p>
        </p:txBody>
      </p:sp>
      <p:sp>
        <p:nvSpPr>
          <p:cNvPr id="19460" name="Segnaposto piè di pagina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</p:spTree>
    <p:extLst>
      <p:ext uri="{BB962C8B-B14F-4D97-AF65-F5344CB8AC3E}">
        <p14:creationId xmlns:p14="http://schemas.microsoft.com/office/powerpoint/2010/main" val="3071081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A02D519-DE94-4D85-A918-B8B3E3CE4891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it-IT" altLang="it-IT" sz="1400" smtClean="0"/>
          </a:p>
        </p:txBody>
      </p:sp>
      <p:sp>
        <p:nvSpPr>
          <p:cNvPr id="171016" name="Rectangle 8"/>
          <p:cNvSpPr>
            <a:spLocks noChangeArrowheads="1"/>
          </p:cNvSpPr>
          <p:nvPr/>
        </p:nvSpPr>
        <p:spPr bwMode="auto">
          <a:xfrm>
            <a:off x="323850" y="981075"/>
            <a:ext cx="85693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 POLITICAL QUESTION</a:t>
            </a: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873125" y="2405063"/>
            <a:ext cx="7443788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How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stimulate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the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decision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makers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and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researchers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don’t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considering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surpassed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traditional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disaster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proof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techniques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</a:p>
        </p:txBody>
      </p:sp>
      <p:sp>
        <p:nvSpPr>
          <p:cNvPr id="21509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</p:spTree>
    <p:extLst>
      <p:ext uri="{BB962C8B-B14F-4D97-AF65-F5344CB8AC3E}">
        <p14:creationId xmlns:p14="http://schemas.microsoft.com/office/powerpoint/2010/main" val="12645489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70833F0-B004-4D07-B3DD-30ABB84DDC99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it-IT" altLang="it-IT" sz="1400" smtClean="0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42588"/>
            <a:ext cx="8569325" cy="6477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SOME METHODOLOCICAL QUESTIONS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468313" y="1268413"/>
            <a:ext cx="8208962" cy="440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5600" indent="-2667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127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To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protect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Cultural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Landscape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can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use 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both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our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knowledge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and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ancient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one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How can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recognize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it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How can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validate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it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How can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improuve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historical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techniques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if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usefull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?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How can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define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protocols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to validate no-standard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techniques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?</a:t>
            </a:r>
          </a:p>
        </p:txBody>
      </p:sp>
      <p:sp>
        <p:nvSpPr>
          <p:cNvPr id="20485" name="Segnaposto piè di pagina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</p:spTree>
    <p:extLst>
      <p:ext uri="{BB962C8B-B14F-4D97-AF65-F5344CB8AC3E}">
        <p14:creationId xmlns:p14="http://schemas.microsoft.com/office/powerpoint/2010/main" val="20915072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539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NEWS / NO NEWS</a:t>
            </a:r>
            <a:endParaRPr lang="it-IT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5888" y="1700213"/>
            <a:ext cx="8912225" cy="1441450"/>
          </a:xfrm>
        </p:spPr>
        <p:txBody>
          <a:bodyPr>
            <a:noAutofit/>
          </a:bodyPr>
          <a:lstStyle/>
          <a:p>
            <a:pPr eaLnBrk="1">
              <a:defRPr/>
            </a:pP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unveiling of a new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is “a news”</a:t>
            </a:r>
          </a:p>
          <a:p>
            <a:pPr eaLnBrk="1">
              <a:defRPr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territory’s appropriate and continuous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maintenance is “a no news”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GB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420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6042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7AD1CE0-6228-426B-A75E-C8DC0C967289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fr-FR" altLang="it-IT" sz="1400" smtClean="0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404813"/>
            <a:ext cx="8229600" cy="67468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SYSTEMIC ORIGINS – </a:t>
            </a:r>
            <a:r>
              <a:rPr lang="it-IT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</a:t>
            </a:r>
            <a:r>
              <a:rPr lang="it-IT" sz="32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environment</a:t>
            </a: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254000" y="3276600"/>
            <a:ext cx="8912225" cy="1439863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>
              <a:defRPr/>
            </a:pPr>
            <a:r>
              <a:rPr lang="en-GB" altLang="it-IT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The people’s knowledge about the local risks</a:t>
            </a:r>
            <a:br>
              <a:rPr lang="en-GB" altLang="it-IT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GB" altLang="it-IT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is “a news” </a:t>
            </a:r>
            <a:r>
              <a:rPr lang="en-GB" altLang="it-IT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after</a:t>
            </a:r>
            <a:r>
              <a:rPr lang="en-GB" altLang="it-IT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the event</a:t>
            </a:r>
          </a:p>
          <a:p>
            <a:pPr eaLnBrk="1">
              <a:defRPr/>
            </a:pPr>
            <a:r>
              <a:rPr lang="it-IT" altLang="it-IT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It’s «a no news» </a:t>
            </a:r>
            <a:r>
              <a:rPr lang="it-IT" altLang="it-IT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before</a:t>
            </a:r>
            <a:endParaRPr lang="en-GB" altLang="it-IT" sz="280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595313" y="5013325"/>
            <a:ext cx="8229600" cy="1125538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 THE MEDIA RULES ARE STRONG:</a:t>
            </a:r>
            <a:b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INTERESTING, NO PUBLISHING</a:t>
            </a:r>
            <a:endParaRPr lang="it-IT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4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7191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IGNORED LOCAL KNOWLEDGE</a:t>
            </a:r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393950"/>
            <a:ext cx="8229600" cy="3043238"/>
          </a:xfrm>
        </p:spPr>
        <p:txBody>
          <a:bodyPr/>
          <a:lstStyle/>
          <a:p>
            <a:pPr eaLnBrk="1" hangingPunct="1"/>
            <a:r>
              <a:rPr lang="en-GB" altLang="it-IT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Often media services covering local disasters (avalanche, landslide, floods) record that people on the spot knew very well the hazard, but that authorithies have systematically ignored warnings and worries. </a:t>
            </a:r>
            <a:endParaRPr lang="it-IT" altLang="it-IT" smtClean="0">
              <a:solidFill>
                <a:schemeClr val="bg1"/>
              </a:solidFill>
            </a:endParaRPr>
          </a:p>
        </p:txBody>
      </p:sp>
      <p:sp>
        <p:nvSpPr>
          <p:cNvPr id="54276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54277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25EF5A3-BFA2-48C9-8482-D98A90C95B6D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fr-FR" altLang="it-IT" sz="140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8" y="2354263"/>
            <a:ext cx="5340350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 rot="19922878">
            <a:off x="2522538" y="4052888"/>
            <a:ext cx="4241800" cy="9540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sounded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alarm</a:t>
            </a:r>
            <a:endParaRPr lang="it-IT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nobody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heeded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</a:t>
            </a:r>
            <a:endParaRPr lang="it-IT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5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68660"/>
            <a:ext cx="8229600" cy="12684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POTENTIALITIES </a:t>
            </a:r>
            <a:b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  «LOCAL RISK CULTURE»</a:t>
            </a:r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43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6144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20A0FEF-EEF5-4A28-B196-2FBC172EC0B7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fr-FR" altLang="it-IT" sz="1400" smtClean="0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38150" y="1844675"/>
            <a:ext cx="8229600" cy="3960813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effects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So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inevitably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integrated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deep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territory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of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history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of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can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offer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more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detailed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informations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experts</a:t>
            </a:r>
            <a:endParaRPr lang="it-IT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«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complementary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expertise»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available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free of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charge</a:t>
            </a:r>
            <a:endParaRPr lang="it-IT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involving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population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permanent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more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efficient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monitoring</a:t>
            </a:r>
            <a:r>
              <a:rPr lang="it-IT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can be </a:t>
            </a:r>
            <a:r>
              <a:rPr lang="it-IT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organized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12875"/>
            <a:ext cx="8229600" cy="31178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possible</a:t>
            </a: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more effective contribution </a:t>
            </a: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media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GB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disasters reduction?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467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6246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170B31B-E395-4EC1-9302-4CCD4236BFB0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fr-FR" altLang="it-IT" sz="1400" smtClean="0"/>
          </a:p>
        </p:txBody>
      </p:sp>
    </p:spTree>
    <p:extLst>
      <p:ext uri="{BB962C8B-B14F-4D97-AF65-F5344CB8AC3E}">
        <p14:creationId xmlns:p14="http://schemas.microsoft.com/office/powerpoint/2010/main" val="2093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contenuto 2"/>
          <p:cNvSpPr>
            <a:spLocks noGrp="1"/>
          </p:cNvSpPr>
          <p:nvPr>
            <p:ph idx="1"/>
          </p:nvPr>
        </p:nvSpPr>
        <p:spPr>
          <a:xfrm>
            <a:off x="142875" y="836613"/>
            <a:ext cx="8858250" cy="3313112"/>
          </a:xfrm>
        </p:spPr>
        <p:txBody>
          <a:bodyPr/>
          <a:lstStyle/>
          <a:p>
            <a:pPr eaLnBrk="1">
              <a:buFont typeface="Wingdings" pitchFamily="2" charset="2"/>
              <a:buChar char="Ø"/>
              <a:defRPr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Audience of specialized magazines protecting consumers' interests and</a:t>
            </a:r>
          </a:p>
          <a:p>
            <a:pPr eaLnBrk="1">
              <a:buFont typeface="Wingdings" pitchFamily="2" charset="2"/>
              <a:buChar char="Ø"/>
              <a:defRPr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Interventions imposed to producers thanks to media campaigns</a:t>
            </a:r>
          </a:p>
          <a:p>
            <a:pPr eaLnBrk="1">
              <a:buFont typeface="Wingdings" pitchFamily="2" charset="2"/>
              <a:buChar char="Ø"/>
              <a:defRPr/>
            </a:pP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The 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media can contribute in a determinant way to turn people's fears/suggestions into changes </a:t>
            </a:r>
            <a:r>
              <a:rPr lang="en-GB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in policies</a:t>
            </a:r>
            <a:r>
              <a:rPr lang="en-GB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.</a:t>
            </a:r>
            <a:endParaRPr lang="fr-F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63491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6349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2B0F286-631D-4296-B1A1-4229703E2C12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fr-FR" altLang="it-IT" sz="1400" smtClean="0"/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107950" y="4186238"/>
            <a:ext cx="8928100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eaLnBrk="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GB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Programmes protecting land's consumers against risk situations may be </a:t>
            </a:r>
            <a:r>
              <a:rPr lang="en-GB" sz="28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egually</a:t>
            </a:r>
            <a:r>
              <a:rPr lang="en-GB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interesting? </a:t>
            </a:r>
          </a:p>
          <a:p>
            <a:pPr marL="457200" indent="-457200" eaLnBrk="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GB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Becoming profitable for publishers. could they be useful support to disaster reduction public actions?</a:t>
            </a:r>
            <a:endParaRPr lang="fr-FR" sz="2800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341313" y="188913"/>
            <a:ext cx="8686800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>
              <a:buFontTx/>
              <a:buNone/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335836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build="p"/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MAIN OUTPUT OF THE CONFERENCE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86532"/>
            <a:ext cx="8229600" cy="5170725"/>
          </a:xfrm>
        </p:spPr>
        <p:txBody>
          <a:bodyPr/>
          <a:lstStyle/>
          <a:p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Conservation of cultural landscapes can be considered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means to prevent </a:t>
            </a:r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</a:t>
            </a:r>
          </a:p>
          <a:p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pilot project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order to develop a methodology with a bottom-up approach will be developed, with the leadership of CUEBC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r>
              <a:rPr lang="en-GB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Faro Convention methodology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be further explored to be utilized in this process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r>
              <a:rPr lang="en-GB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progress of the project elaboration will be </a:t>
            </a:r>
            <a:r>
              <a:rPr lang="en-GB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shared</a:t>
            </a:r>
            <a:r>
              <a:rPr lang="en-GB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all </a:t>
            </a:r>
            <a:r>
              <a:rPr lang="en-GB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relevant </a:t>
            </a:r>
            <a:r>
              <a:rPr lang="en-GB" sz="24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staeholders</a:t>
            </a:r>
            <a:r>
              <a:rPr lang="en-GB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en-GB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media </a:t>
            </a:r>
            <a:endParaRPr lang="en-GB" sz="24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Ministry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Culture,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Ifalian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Civil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Protection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Campania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media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declared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be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interested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collaborate with EUR-OPA in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implementing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PP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involving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UNESCO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italian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CLs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Algeria and an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Mediterranean</a:t>
            </a:r>
            <a:r>
              <a:rPr lang="it-IT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countrry</a:t>
            </a:r>
            <a:endParaRPr lang="en-GB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02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6" name="Titolo 1"/>
          <p:cNvSpPr>
            <a:spLocks noGrp="1"/>
          </p:cNvSpPr>
          <p:nvPr>
            <p:ph idx="1"/>
          </p:nvPr>
        </p:nvSpPr>
        <p:spPr>
          <a:xfrm>
            <a:off x="2392874" y="2465630"/>
            <a:ext cx="4338451" cy="963369"/>
          </a:xfrm>
        </p:spPr>
        <p:txBody>
          <a:bodyPr>
            <a:normAutofit fontScale="90000" lnSpcReduction="20000"/>
          </a:bodyPr>
          <a:lstStyle/>
          <a:p>
            <a:pPr marL="0" indent="0" algn="ctr" eaLnBrk="1" hangingPunct="1">
              <a:buNone/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DEBATE IS OPEN</a:t>
            </a:r>
          </a:p>
          <a:p>
            <a:pPr marL="0" indent="0" algn="ctr" eaLnBrk="1" hangingPunct="1">
              <a:buNone/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3437874" y="3558155"/>
            <a:ext cx="2487906" cy="69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it-IT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it-IT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962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pic>
        <p:nvPicPr>
          <p:cNvPr id="46081" name="Image1" descr="L’alluvione a Ferdana e gli allarmi inascoltati: “Denunce senza risposte&quot;">
            <a:hlinkClick r:id="rId2" tooltip="&quot;Alluvione a Ferdana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75" y="1417638"/>
            <a:ext cx="6588827" cy="492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 rot="20558420">
            <a:off x="1152945" y="2304848"/>
            <a:ext cx="605595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THE FLASH FLOOD IN  FERDANA </a:t>
            </a:r>
            <a:b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</a:br>
            <a: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AND UNHEEDED WARNING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 “</a:t>
            </a:r>
            <a:r>
              <a:rPr kumimoji="0" lang="it-IT" altLang="fr-FR" sz="28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Complaints</a:t>
            </a:r>
            <a: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altLang="fr-FR" sz="28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without</a:t>
            </a:r>
            <a: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it-IT" altLang="fr-FR" sz="28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reaction</a:t>
            </a:r>
            <a:r>
              <a:rPr kumimoji="0" lang="it-IT" altLang="fr-FR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fair Display"/>
                <a:ea typeface="Times New Roman" pitchFamily="18" charset="0"/>
                <a:cs typeface="Times New Roman" pitchFamily="18" charset="0"/>
              </a:rPr>
              <a:t>"</a:t>
            </a:r>
            <a:endParaRPr kumimoji="0" lang="en-GB" altLang="fr-FR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4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52227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351F9C3-14B5-48D9-8B25-D029EA8B8613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fr-FR" altLang="it-IT" sz="1400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1063" y="1873250"/>
            <a:ext cx="7426325" cy="4756150"/>
          </a:xfrm>
        </p:spPr>
      </p:pic>
      <p:sp>
        <p:nvSpPr>
          <p:cNvPr id="11" name="CasellaDiTesto 10"/>
          <p:cNvSpPr txBox="1"/>
          <p:nvPr/>
        </p:nvSpPr>
        <p:spPr>
          <a:xfrm rot="19922878">
            <a:off x="893763" y="3387725"/>
            <a:ext cx="7659687" cy="1385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forecast</a:t>
            </a:r>
            <a:endParaRPr lang="it-IT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Prevention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failed</a:t>
            </a:r>
            <a:endParaRPr lang="it-IT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«</a:t>
            </a:r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funds for </a:t>
            </a:r>
            <a:r>
              <a:rPr lang="it-IT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river’s</a:t>
            </a:r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maintenance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57200" y="692150"/>
            <a:ext cx="8229600" cy="7207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BEFORE THE EVENT</a:t>
            </a:r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3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572000" y="4689475"/>
            <a:ext cx="2249488" cy="276225"/>
          </a:xfrm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 smtClean="0"/>
              <a:t>Ravello September 28 2018</a:t>
            </a:r>
          </a:p>
        </p:txBody>
      </p:sp>
      <p:sp>
        <p:nvSpPr>
          <p:cNvPr id="5325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0B86F8E-BCC5-4862-BA3F-91BC40436CB3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fr-FR" altLang="it-IT" sz="1400" smtClean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/>
        </p:nvGraphicFramePr>
        <p:xfrm>
          <a:off x="998538" y="1808163"/>
          <a:ext cx="7080250" cy="429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8" name="PDF Document" r:id="rId3" imgW="0" imgH="0" progId="PDFPlus.Document">
                  <p:embed/>
                </p:oleObj>
              </mc:Choice>
              <mc:Fallback>
                <p:oleObj name="PDF Document" r:id="rId3" imgW="0" imgH="0" progId="PDFPlus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538" y="1808163"/>
                        <a:ext cx="7080250" cy="429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sellaDiTesto 12"/>
          <p:cNvSpPr txBox="1"/>
          <p:nvPr/>
        </p:nvSpPr>
        <p:spPr>
          <a:xfrm rot="19922878">
            <a:off x="1254125" y="3622675"/>
            <a:ext cx="6635750" cy="955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Civil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Protection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it-IT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quickly</a:t>
            </a:r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it-IT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river’s</a:t>
            </a:r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28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maintenance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457200" y="729391"/>
            <a:ext cx="8229600" cy="7207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AFTER THE EVENT</a:t>
            </a:r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60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331" y="3188801"/>
            <a:ext cx="8712200" cy="1262001"/>
          </a:xfrm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</a:br>
            <a: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  <a:t>CULTURE AGAINST DISASTERS:</a:t>
            </a:r>
            <a:b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</a:br>
            <a: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  <a:t>FEASIBLE? USEFULL?</a:t>
            </a:r>
            <a:br>
              <a:rPr lang="it-IT" altLang="it-IT" sz="3600" dirty="0" smtClean="0">
                <a:solidFill>
                  <a:schemeClr val="bg1"/>
                </a:solidFill>
                <a:latin typeface="Tahoma" pitchFamily="34" charset="0"/>
              </a:rPr>
            </a:br>
            <a:endParaRPr lang="en-US" altLang="it-IT" sz="3600" dirty="0" smtClean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3356" y="4515614"/>
            <a:ext cx="8505825" cy="647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800" i="1" dirty="0" smtClean="0">
                <a:solidFill>
                  <a:schemeClr val="bg1"/>
                </a:solidFill>
                <a:latin typeface="Tahoma" pitchFamily="34" charset="0"/>
              </a:rPr>
              <a:t>by</a:t>
            </a:r>
            <a:endParaRPr lang="it-IT" altLang="it-IT" sz="1800" i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 smtClean="0">
                <a:solidFill>
                  <a:schemeClr val="bg1"/>
                </a:solidFill>
                <a:latin typeface="Tahoma" pitchFamily="34" charset="0"/>
              </a:rPr>
              <a:t>Ferruccio </a:t>
            </a:r>
            <a:r>
              <a:rPr lang="it-IT" altLang="it-IT" sz="2400" dirty="0">
                <a:solidFill>
                  <a:schemeClr val="bg1"/>
                </a:solidFill>
                <a:latin typeface="Tahoma" pitchFamily="34" charset="0"/>
              </a:rPr>
              <a:t>Ferrigni</a:t>
            </a:r>
            <a:endParaRPr lang="en-US" altLang="it-IT" sz="24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3059113" y="5876925"/>
            <a:ext cx="3201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Ravello, </a:t>
            </a:r>
            <a:r>
              <a:rPr lang="it-IT" i="1" dirty="0" err="1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September</a:t>
            </a:r>
            <a:r>
              <a:rPr lang="it-IT" i="1" dirty="0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i="1" dirty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28 </a:t>
            </a:r>
            <a:r>
              <a:rPr lang="it-IT" i="1" dirty="0" smtClean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2018</a:t>
            </a:r>
            <a:endParaRPr lang="en-GB" i="1" dirty="0">
              <a:solidFill>
                <a:srgbClr val="FFFF2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8525"/>
            <a:ext cx="9143999" cy="181588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it-IT" altLang="it-IT" sz="2000" i="1" dirty="0">
                <a:solidFill>
                  <a:srgbClr val="FFFF00"/>
                </a:solidFill>
                <a:latin typeface="Tahoma" pitchFamily="34" charset="0"/>
              </a:rPr>
              <a:t>International Conference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CULTURE AGAINST DISASTERS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 smtClean="0">
                <a:solidFill>
                  <a:srgbClr val="FFFF00"/>
                </a:solidFill>
                <a:latin typeface="Tahoma" pitchFamily="34" charset="0"/>
              </a:rPr>
              <a:t>In the frame of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err="1" smtClean="0">
                <a:solidFill>
                  <a:srgbClr val="FFFF00"/>
                </a:solidFill>
                <a:latin typeface="Tahoma" pitchFamily="34" charset="0"/>
              </a:rPr>
              <a:t>LoKMeFiND</a:t>
            </a: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 Project</a:t>
            </a:r>
            <a:b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</a:b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Local Knowledge and Media </a:t>
            </a:r>
            <a:r>
              <a:rPr lang="it-IT" altLang="it-IT" sz="2400" dirty="0" err="1" smtClean="0">
                <a:solidFill>
                  <a:srgbClr val="FFFF00"/>
                </a:solidFill>
                <a:latin typeface="Tahoma" pitchFamily="34" charset="0"/>
              </a:rPr>
              <a:t>Against</a:t>
            </a:r>
            <a:r>
              <a:rPr lang="it-IT" altLang="it-IT" sz="2400" dirty="0" smtClean="0">
                <a:solidFill>
                  <a:srgbClr val="FFFF00"/>
                </a:solidFill>
                <a:latin typeface="Tahoma" pitchFamily="34" charset="0"/>
              </a:rPr>
              <a:t> Natural </a:t>
            </a:r>
            <a:r>
              <a:rPr lang="it-IT" altLang="it-IT" sz="2400" dirty="0" err="1" smtClean="0">
                <a:solidFill>
                  <a:srgbClr val="FFFF00"/>
                </a:solidFill>
                <a:latin typeface="Tahoma" pitchFamily="34" charset="0"/>
              </a:rPr>
              <a:t>Disasters</a:t>
            </a:r>
            <a:endParaRPr lang="it-IT" altLang="it-IT" sz="2400" dirty="0">
              <a:solidFill>
                <a:srgbClr val="FFFF00"/>
              </a:solidFill>
              <a:latin typeface="Tahoma" pitchFamily="34" charset="0"/>
            </a:endParaRPr>
          </a:p>
        </p:txBody>
      </p:sp>
      <p:pic>
        <p:nvPicPr>
          <p:cNvPr id="7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1" y="587825"/>
            <a:ext cx="2630170" cy="804545"/>
          </a:xfrm>
          <a:prstGeom prst="rect">
            <a:avLst/>
          </a:prstGeom>
        </p:spPr>
      </p:pic>
      <p:pic>
        <p:nvPicPr>
          <p:cNvPr id="8" name="Immagine 7" descr="logocentroeuropeo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7026275" y="642482"/>
            <a:ext cx="1803400" cy="7823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400" smtClean="0"/>
              <a:t>Ravello September 28 2018</a:t>
            </a:r>
            <a:endParaRPr lang="it-IT" altLang="en-US" sz="1400" dirty="0" smtClean="0"/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34925" y="1220842"/>
            <a:ext cx="5232400" cy="80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20713" indent="-179388" defTabSz="539750">
              <a:buClr>
                <a:srgbClr val="FFFF23"/>
              </a:buClr>
              <a:buFont typeface="Tahoma" pitchFamily="34" charset="0"/>
              <a:buNone/>
              <a:tabLst>
                <a:tab pos="714375" algn="l"/>
              </a:tabLst>
              <a:defRPr/>
            </a:pPr>
            <a:r>
              <a:rPr lang="it-IT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Part </a:t>
            </a:r>
            <a:r>
              <a:rPr lang="it-IT" sz="20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one</a:t>
            </a:r>
            <a:endParaRPr lang="it-IT" sz="2000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marL="620713" indent="-179388" defTabSz="539750">
              <a:buClr>
                <a:srgbClr val="FFFF23"/>
              </a:buClr>
              <a:buFont typeface="Tahoma" pitchFamily="34" charset="0"/>
              <a:buNone/>
              <a:tabLst>
                <a:tab pos="714375" algn="l"/>
              </a:tabLst>
              <a:defRPr/>
            </a:pPr>
            <a:r>
              <a:rPr lang="it-IT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TOWARD AN OVERTURNED APPROACH</a:t>
            </a:r>
            <a:endParaRPr lang="it-IT" sz="2000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34925" y="628538"/>
            <a:ext cx="8712200" cy="5778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bg1"/>
                </a:solidFill>
                <a:latin typeface="Tahoma" pitchFamily="34" charset="0"/>
              </a:rPr>
              <a:t>CULTURE AGAINST DISASTERS:</a:t>
            </a:r>
            <a:br>
              <a:rPr lang="it-IT" altLang="it-IT" sz="2800" dirty="0">
                <a:solidFill>
                  <a:schemeClr val="bg1"/>
                </a:solidFill>
                <a:latin typeface="Tahoma" pitchFamily="34" charset="0"/>
              </a:rPr>
            </a:br>
            <a:r>
              <a:rPr lang="it-IT" altLang="it-IT" sz="2800" dirty="0" smtClean="0">
                <a:solidFill>
                  <a:schemeClr val="bg1"/>
                </a:solidFill>
                <a:latin typeface="Tahoma" pitchFamily="34" charset="0"/>
              </a:rPr>
              <a:t>FEASIBLE? USEFULL?</a:t>
            </a:r>
            <a:endParaRPr lang="en-US" altLang="en-US" sz="2800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901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900113" y="2667588"/>
            <a:ext cx="7653337" cy="341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overturned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approcah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saving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CL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disasters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prevention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action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usefull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it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feasible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too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?</a:t>
            </a:r>
            <a:endParaRPr lang="it-IT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0125" name="Rectangle 13"/>
          <p:cNvSpPr>
            <a:spLocks noChangeArrowheads="1"/>
          </p:cNvSpPr>
          <p:nvPr/>
        </p:nvSpPr>
        <p:spPr bwMode="auto">
          <a:xfrm>
            <a:off x="900113" y="2227850"/>
            <a:ext cx="7993062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elements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of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CLs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tested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by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all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local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natural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events</a:t>
            </a:r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90126" name="Rectangle 14"/>
          <p:cNvSpPr>
            <a:spLocks noChangeArrowheads="1"/>
          </p:cNvSpPr>
          <p:nvPr/>
        </p:nvSpPr>
        <p:spPr bwMode="auto">
          <a:xfrm>
            <a:off x="900113" y="1856375"/>
            <a:ext cx="8243887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conceptual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basis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90127" name="Rectangle 15"/>
          <p:cNvSpPr>
            <a:spLocks noChangeArrowheads="1"/>
          </p:cNvSpPr>
          <p:nvPr/>
        </p:nvSpPr>
        <p:spPr bwMode="auto">
          <a:xfrm>
            <a:off x="107950" y="3527763"/>
            <a:ext cx="59118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20713" indent="-179388" defTabSz="539750">
              <a:buClr>
                <a:srgbClr val="FFFF23"/>
              </a:buClr>
              <a:buFont typeface="Tahoma" pitchFamily="34" charset="0"/>
              <a:buNone/>
              <a:tabLst>
                <a:tab pos="714375" algn="l"/>
              </a:tabLst>
              <a:defRPr/>
            </a:pPr>
            <a:r>
              <a:rPr lang="it-IT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Part </a:t>
            </a:r>
            <a:r>
              <a:rPr lang="it-IT" sz="20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two</a:t>
            </a:r>
            <a:endParaRPr lang="it-IT" sz="2000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marL="620713" indent="-179388" defTabSz="539750">
              <a:buClr>
                <a:srgbClr val="FFFF23"/>
              </a:buClr>
              <a:buFont typeface="Tahoma" pitchFamily="34" charset="0"/>
              <a:buNone/>
              <a:tabLst>
                <a:tab pos="714375" algn="l"/>
              </a:tabLst>
              <a:defRPr/>
            </a:pPr>
            <a:r>
              <a:rPr lang="it-IT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PROBLEMS AND POTENTIALITIES</a:t>
            </a:r>
            <a:endParaRPr lang="it-IT" sz="2000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90129" name="Rectangle 17"/>
          <p:cNvSpPr>
            <a:spLocks noChangeArrowheads="1"/>
          </p:cNvSpPr>
          <p:nvPr/>
        </p:nvSpPr>
        <p:spPr bwMode="auto">
          <a:xfrm>
            <a:off x="900113" y="4200863"/>
            <a:ext cx="794226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Systemic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elements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of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CLs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: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traditional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/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present</a:t>
            </a:r>
            <a:endParaRPr lang="es-ES_tradnl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90133" name="Rectangle 21"/>
          <p:cNvSpPr>
            <a:spLocks noChangeArrowheads="1"/>
          </p:cNvSpPr>
          <p:nvPr/>
        </p:nvSpPr>
        <p:spPr bwMode="auto">
          <a:xfrm>
            <a:off x="900113" y="4658063"/>
            <a:ext cx="794226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Problems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in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recovering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the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CLs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’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traditional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elements</a:t>
            </a:r>
            <a:endParaRPr lang="es-ES_tradnl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90134" name="Rectangle 22"/>
          <p:cNvSpPr>
            <a:spLocks noChangeArrowheads="1"/>
          </p:cNvSpPr>
          <p:nvPr/>
        </p:nvSpPr>
        <p:spPr bwMode="auto">
          <a:xfrm>
            <a:off x="900112" y="5113675"/>
            <a:ext cx="8167687" cy="8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Local Knowledge’ s (LK)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hidden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potentialities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in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disasters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prevention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al human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sustainable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development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3085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07B22EF-010B-4F94-AAFD-2B1FB0F9DAC5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400" smtClean="0"/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910788" y="5928724"/>
            <a:ext cx="7942262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role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of media in </a:t>
            </a:r>
            <a:r>
              <a:rPr 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recovering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the 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LK</a:t>
            </a:r>
            <a:endParaRPr lang="es-ES_tradnl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DATA</a:t>
            </a:r>
            <a:endParaRPr lang="en-GB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73630"/>
            <a:ext cx="8229600" cy="4852534"/>
          </a:xfrm>
        </p:spPr>
        <p:txBody>
          <a:bodyPr/>
          <a:lstStyle/>
          <a:p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+ 24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presentations</a:t>
            </a:r>
            <a:endParaRPr lang="it-IT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news in media (3 in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newspapers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Participants</a:t>
            </a:r>
            <a:r>
              <a:rPr 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/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European Landscape Convention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Ministry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Agricultural, Food and Forestry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Policies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Ministry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Cultural Heritage </a:t>
            </a:r>
            <a:endParaRPr lang="en-GB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Civil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Protection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Department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Agriculture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Department of the Campania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</a:t>
            </a:r>
          </a:p>
          <a:p>
            <a:pPr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Experts from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Greek and Algerian research centres </a:t>
            </a:r>
            <a:endParaRPr lang="en-GB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Representatives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 of Italian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cultural landscapes (Cinque Terre,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Amalfi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Coast)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Ravello September 28 2018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84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09550" y="2565400"/>
            <a:ext cx="8712200" cy="1438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NO-CULTURAL ORIGINS </a:t>
            </a:r>
          </a:p>
          <a:p>
            <a:pPr algn="ctr">
              <a:buNone/>
              <a:defRPr/>
            </a:pPr>
            <a:r>
              <a:rPr lang="it-IT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OF CULTURAL LANDSCAPES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smtClean="0"/>
              <a:t>Ravello September 28 2018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5125</TotalTime>
  <Words>957</Words>
  <Application>Microsoft Office PowerPoint</Application>
  <PresentationFormat>Presentazione su schermo (4:3)</PresentationFormat>
  <Paragraphs>206</Paragraphs>
  <Slides>29</Slides>
  <Notes>16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1" baseType="lpstr">
      <vt:lpstr>Struttura predefinita</vt:lpstr>
      <vt:lpstr>PDF Document</vt:lpstr>
      <vt:lpstr>PRELIMINARY REPORT</vt:lpstr>
      <vt:lpstr>YEAR 1 -  SCHEDULED ACTIVITIES</vt:lpstr>
      <vt:lpstr>Presentazione standard di PowerPoint</vt:lpstr>
      <vt:lpstr>Presentazione standard di PowerPoint</vt:lpstr>
      <vt:lpstr>Presentazione standard di PowerPoint</vt:lpstr>
      <vt:lpstr> CULTURE AGAINST DISASTERS: FEASIBLE? USEFULL? </vt:lpstr>
      <vt:lpstr>Presentazione standard di PowerPoint</vt:lpstr>
      <vt:lpstr>SOME DATA</vt:lpstr>
      <vt:lpstr>Presentazione standard di PowerPoint</vt:lpstr>
      <vt:lpstr>THE AMALFI COAST: RESULT OF A DEEP «ALTERATION»</vt:lpstr>
      <vt:lpstr>LANDSCAPE’S GRAPHISM AS RESULT OF SEARCHING BENEFTS</vt:lpstr>
      <vt:lpstr>Presentazione standard di PowerPoint</vt:lpstr>
      <vt:lpstr>MORPHOLOGY + CLIMATE + LOCAL CULTURE  = A PERFECT SCENE</vt:lpstr>
      <vt:lpstr>THE FUNCTIONAL ELEMENTS  OF THE BENEFITS SEARCHING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PROBLEMS IN RECOVERING  OF CLs’ TRADITIONAL ELEMENTS</vt:lpstr>
      <vt:lpstr>KNOWLEDGE</vt:lpstr>
      <vt:lpstr>Presentazione standard di PowerPoint</vt:lpstr>
      <vt:lpstr>SOME METHODOLOCICAL QUESTIONS</vt:lpstr>
      <vt:lpstr>NEWS / NO NEWS</vt:lpstr>
      <vt:lpstr>THE IGNORED LOCAL KNOWLEDGE</vt:lpstr>
      <vt:lpstr>THE POTENTIALITIES  OF THE  «LOCAL RISK CULTURE»</vt:lpstr>
      <vt:lpstr>It’s possible  a more effective contribution  of media to disasters reduction?</vt:lpstr>
      <vt:lpstr>Presentazione standard di PowerPoint</vt:lpstr>
      <vt:lpstr>THE MAIN OUTPUT OF THE CONFERENCE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PAESAGGI CULTURALI: NATURA, GENESI, GESTIONE</dc:title>
  <dc:creator>Fer</dc:creator>
  <cp:lastModifiedBy>Ferruccio</cp:lastModifiedBy>
  <cp:revision>142</cp:revision>
  <cp:lastPrinted>2018-09-27T10:30:15Z</cp:lastPrinted>
  <dcterms:created xsi:type="dcterms:W3CDTF">2010-03-01T12:45:12Z</dcterms:created>
  <dcterms:modified xsi:type="dcterms:W3CDTF">2018-11-06T10:42:59Z</dcterms:modified>
</cp:coreProperties>
</file>