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651" r:id="rId2"/>
    <p:sldId id="650" r:id="rId3"/>
    <p:sldId id="595" r:id="rId4"/>
    <p:sldId id="605" r:id="rId5"/>
    <p:sldId id="606" r:id="rId6"/>
    <p:sldId id="468" r:id="rId7"/>
    <p:sldId id="296" r:id="rId8"/>
    <p:sldId id="652" r:id="rId9"/>
    <p:sldId id="494" r:id="rId10"/>
    <p:sldId id="447" r:id="rId11"/>
    <p:sldId id="586" r:id="rId12"/>
    <p:sldId id="593" r:id="rId13"/>
    <p:sldId id="589" r:id="rId14"/>
    <p:sldId id="620" r:id="rId15"/>
    <p:sldId id="621" r:id="rId16"/>
    <p:sldId id="559" r:id="rId17"/>
    <p:sldId id="581" r:id="rId18"/>
    <p:sldId id="633" r:id="rId19"/>
    <p:sldId id="648" r:id="rId20"/>
    <p:sldId id="623" r:id="rId21"/>
    <p:sldId id="562" r:id="rId22"/>
    <p:sldId id="561" r:id="rId23"/>
    <p:sldId id="613" r:id="rId24"/>
    <p:sldId id="607" r:id="rId25"/>
    <p:sldId id="614" r:id="rId26"/>
    <p:sldId id="615" r:id="rId27"/>
    <p:sldId id="616" r:id="rId28"/>
    <p:sldId id="649" r:id="rId29"/>
    <p:sldId id="596" r:id="rId30"/>
  </p:sldIdLst>
  <p:sldSz cx="9144000" cy="6858000" type="screen4x3"/>
  <p:notesSz cx="10020300" cy="6888163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CCFF"/>
    <a:srgbClr val="F5FA16"/>
    <a:srgbClr val="99CCFF"/>
    <a:srgbClr val="3399FF"/>
    <a:srgbClr val="F2C60C"/>
    <a:srgbClr val="CC0000"/>
    <a:srgbClr val="A9A995"/>
    <a:srgbClr val="FF00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27" autoAdjust="0"/>
    <p:restoredTop sz="94703" autoAdjust="0"/>
  </p:normalViewPr>
  <p:slideViewPr>
    <p:cSldViewPr snapToGrid="0" snapToObjects="1" showGuides="1">
      <p:cViewPr>
        <p:scale>
          <a:sx n="70" d="100"/>
          <a:sy n="70" d="100"/>
        </p:scale>
        <p:origin x="-77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0" d="100"/>
        <a:sy n="4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41591" cy="34495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5676399" y="0"/>
            <a:ext cx="4341591" cy="34495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20288E-2288-4EC7-93D6-6F35A81DEE3A}" type="datetimeFigureOut">
              <a:rPr lang="en-GB" smtClean="0"/>
              <a:t>06/11/2018</a:t>
            </a:fld>
            <a:endParaRPr lang="en-GB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6542118"/>
            <a:ext cx="4341591" cy="34495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5676399" y="6542118"/>
            <a:ext cx="4341591" cy="34495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0055EA-39E8-46AE-BB33-6AF978C46B92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84121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4341591" cy="343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597" tIns="48299" rIns="96597" bIns="48299" numCol="1" anchor="t" anchorCtr="0" compatLnSpc="1">
            <a:prstTxWarp prst="textNoShape">
              <a:avLst/>
            </a:prstTxWarp>
          </a:bodyPr>
          <a:lstStyle>
            <a:lvl1pPr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76399" y="1"/>
            <a:ext cx="4341591" cy="343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597" tIns="48299" rIns="96597" bIns="48299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32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287713" y="515938"/>
            <a:ext cx="3444875" cy="25828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002262" y="3271605"/>
            <a:ext cx="8015778" cy="3100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597" tIns="48299" rIns="96597" bIns="4829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 smtClean="0"/>
              <a:t>Fare clic per modificare gli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542118"/>
            <a:ext cx="4341591" cy="344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597" tIns="48299" rIns="96597" bIns="48299" numCol="1" anchor="b" anchorCtr="0" compatLnSpc="1">
            <a:prstTxWarp prst="textNoShape">
              <a:avLst/>
            </a:prstTxWarp>
          </a:bodyPr>
          <a:lstStyle>
            <a:lvl1pPr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76399" y="6542118"/>
            <a:ext cx="4341591" cy="344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597" tIns="48299" rIns="96597" bIns="48299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fld id="{9599A6D0-27DB-417B-8378-778182B7F01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1293297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84225" indent="-3016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206500" indent="-2413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89100" indent="-2413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173288" indent="-2413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6304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30876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5448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40020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E4D23AD-A4CB-4705-B47F-AC6A0352AFB9}" type="slidenum">
              <a:rPr lang="it-IT" altLang="it-IT" sz="1300" smtClean="0"/>
              <a:pPr eaLnBrk="1" hangingPunct="1">
                <a:spcBef>
                  <a:spcPct val="0"/>
                </a:spcBef>
              </a:pPr>
              <a:t>1</a:t>
            </a:fld>
            <a:endParaRPr lang="it-IT" altLang="it-IT" sz="1300" smtClean="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87713" y="515938"/>
            <a:ext cx="3448050" cy="2586037"/>
          </a:xfrm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37119" y="3271605"/>
            <a:ext cx="7346063" cy="310021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it-IT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2A5BAAF-CB64-447F-9C51-3A885DB9E514}" type="slidenum">
              <a:rPr lang="it-IT" smtClean="0"/>
              <a:pPr>
                <a:defRPr/>
              </a:pPr>
              <a:t>17</a:t>
            </a:fld>
            <a:endParaRPr lang="it-IT" smtClean="0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it-IT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22666A1-7CE5-4F30-9618-144E10EF19FD}" type="slidenum">
              <a:rPr lang="it-IT" smtClean="0"/>
              <a:pPr>
                <a:defRPr/>
              </a:pPr>
              <a:t>18</a:t>
            </a:fld>
            <a:endParaRPr lang="it-IT" dirty="0" smtClean="0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it-IT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</a:defRPr>
            </a:lvl1pPr>
            <a:lvl2pPr marL="784852" indent="-301866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</a:defRPr>
            </a:lvl2pPr>
            <a:lvl3pPr marL="1207465" indent="-241493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</a:defRPr>
            </a:lvl3pPr>
            <a:lvl4pPr marL="1690451" indent="-241493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</a:defRPr>
            </a:lvl4pPr>
            <a:lvl5pPr marL="2173437" indent="-241493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</a:defRPr>
            </a:lvl5pPr>
            <a:lvl6pPr marL="2656423" indent="-24149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6pPr>
            <a:lvl7pPr marL="3139410" indent="-24149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7pPr>
            <a:lvl8pPr marL="3622396" indent="-24149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8pPr>
            <a:lvl9pPr marL="4105382" indent="-24149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AD01E2A-9222-4B2C-B0F0-B63FDC2A5ED5}" type="slidenum">
              <a:rPr lang="it-IT" altLang="it-IT" smtClean="0"/>
              <a:pPr eaLnBrk="1" hangingPunct="1">
                <a:spcBef>
                  <a:spcPct val="0"/>
                </a:spcBef>
              </a:pPr>
              <a:t>19</a:t>
            </a:fld>
            <a:endParaRPr lang="it-IT" altLang="it-IT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it-IT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</a:defRPr>
            </a:lvl1pPr>
            <a:lvl2pPr marL="784852" indent="-301866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</a:defRPr>
            </a:lvl2pPr>
            <a:lvl3pPr marL="1207465" indent="-241493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</a:defRPr>
            </a:lvl3pPr>
            <a:lvl4pPr marL="1690451" indent="-241493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</a:defRPr>
            </a:lvl4pPr>
            <a:lvl5pPr marL="2173437" indent="-241493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</a:defRPr>
            </a:lvl5pPr>
            <a:lvl6pPr marL="2656423" indent="-24149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6pPr>
            <a:lvl7pPr marL="3139410" indent="-24149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7pPr>
            <a:lvl8pPr marL="3622396" indent="-24149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8pPr>
            <a:lvl9pPr marL="4105382" indent="-24149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AD01E2A-9222-4B2C-B0F0-B63FDC2A5ED5}" type="slidenum">
              <a:rPr lang="it-IT" altLang="it-IT" smtClean="0"/>
              <a:pPr eaLnBrk="1" hangingPunct="1">
                <a:spcBef>
                  <a:spcPct val="0"/>
                </a:spcBef>
              </a:pPr>
              <a:t>20</a:t>
            </a:fld>
            <a:endParaRPr lang="it-IT" altLang="it-IT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it-IT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</a:defRPr>
            </a:lvl1pPr>
            <a:lvl2pPr marL="784852" indent="-301866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</a:defRPr>
            </a:lvl2pPr>
            <a:lvl3pPr marL="1207465" indent="-241493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</a:defRPr>
            </a:lvl3pPr>
            <a:lvl4pPr marL="1690451" indent="-241493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</a:defRPr>
            </a:lvl4pPr>
            <a:lvl5pPr marL="2173437" indent="-241493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</a:defRPr>
            </a:lvl5pPr>
            <a:lvl6pPr marL="2656423" indent="-24149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6pPr>
            <a:lvl7pPr marL="3139410" indent="-24149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7pPr>
            <a:lvl8pPr marL="3622396" indent="-24149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8pPr>
            <a:lvl9pPr marL="4105382" indent="-24149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2D2A5E0-1EA2-4FCA-8D52-6B3FD445B170}" type="slidenum">
              <a:rPr lang="it-IT" altLang="it-IT" smtClean="0"/>
              <a:pPr eaLnBrk="1" hangingPunct="1">
                <a:spcBef>
                  <a:spcPct val="0"/>
                </a:spcBef>
              </a:pPr>
              <a:t>21</a:t>
            </a:fld>
            <a:endParaRPr lang="it-IT" altLang="it-IT" smtClean="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it-IT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</a:defRPr>
            </a:lvl1pPr>
            <a:lvl2pPr marL="784852" indent="-301866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</a:defRPr>
            </a:lvl2pPr>
            <a:lvl3pPr marL="1207465" indent="-241493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</a:defRPr>
            </a:lvl3pPr>
            <a:lvl4pPr marL="1690451" indent="-241493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</a:defRPr>
            </a:lvl4pPr>
            <a:lvl5pPr marL="2173437" indent="-241493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</a:defRPr>
            </a:lvl5pPr>
            <a:lvl6pPr marL="2656423" indent="-24149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6pPr>
            <a:lvl7pPr marL="3139410" indent="-24149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7pPr>
            <a:lvl8pPr marL="3622396" indent="-24149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8pPr>
            <a:lvl9pPr marL="4105382" indent="-24149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B1E38DC-BCD7-4F2C-8893-C434BBE40565}" type="slidenum">
              <a:rPr lang="it-IT" altLang="it-IT" smtClean="0"/>
              <a:pPr eaLnBrk="1" hangingPunct="1">
                <a:spcBef>
                  <a:spcPct val="0"/>
                </a:spcBef>
              </a:pPr>
              <a:t>22</a:t>
            </a:fld>
            <a:endParaRPr lang="it-IT" altLang="it-IT" smtClean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it-IT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43" name="Segnaposto note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altLang="it-IT" smtClean="0">
              <a:latin typeface="Arial" charset="0"/>
            </a:endParaRPr>
          </a:p>
        </p:txBody>
      </p:sp>
      <p:sp>
        <p:nvSpPr>
          <p:cNvPr id="112644" name="Segnaposto intestazione 3"/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</a:defRPr>
            </a:lvl1pPr>
            <a:lvl2pPr marL="784852" indent="-301866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</a:defRPr>
            </a:lvl2pPr>
            <a:lvl3pPr marL="1207465" indent="-241493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</a:defRPr>
            </a:lvl3pPr>
            <a:lvl4pPr marL="1690451" indent="-241493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</a:defRPr>
            </a:lvl4pPr>
            <a:lvl5pPr marL="2173437" indent="-241493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</a:defRPr>
            </a:lvl5pPr>
            <a:lvl6pPr marL="2656423" indent="-24149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6pPr>
            <a:lvl7pPr marL="3139410" indent="-24149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7pPr>
            <a:lvl8pPr marL="3622396" indent="-24149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8pPr>
            <a:lvl9pPr marL="4105382" indent="-24149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it-IT" altLang="it-IT" smtClean="0"/>
          </a:p>
        </p:txBody>
      </p:sp>
      <p:sp>
        <p:nvSpPr>
          <p:cNvPr id="112645" name="Segnaposto numero diapositiva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</a:defRPr>
            </a:lvl1pPr>
            <a:lvl2pPr marL="784852" indent="-301866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</a:defRPr>
            </a:lvl2pPr>
            <a:lvl3pPr marL="1207465" indent="-241493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</a:defRPr>
            </a:lvl3pPr>
            <a:lvl4pPr marL="1690451" indent="-241493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</a:defRPr>
            </a:lvl4pPr>
            <a:lvl5pPr marL="2173437" indent="-241493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</a:defRPr>
            </a:lvl5pPr>
            <a:lvl6pPr marL="2656423" indent="-24149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6pPr>
            <a:lvl7pPr marL="3139410" indent="-24149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7pPr>
            <a:lvl8pPr marL="3622396" indent="-24149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8pPr>
            <a:lvl9pPr marL="4105382" indent="-24149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0C1FDA7-EA27-430D-8896-228A0E94EB50}" type="slidenum">
              <a:rPr lang="it-IT" altLang="it-IT" smtClean="0"/>
              <a:pPr eaLnBrk="1" hangingPunct="1">
                <a:spcBef>
                  <a:spcPct val="0"/>
                </a:spcBef>
              </a:pPr>
              <a:t>26</a:t>
            </a:fld>
            <a:endParaRPr lang="it-IT" altLang="it-IT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84225" indent="-3016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206500" indent="-2413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89100" indent="-2413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173288" indent="-2413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6304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30876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5448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40020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E4D23AD-A4CB-4705-B47F-AC6A0352AFB9}" type="slidenum">
              <a:rPr lang="it-IT" altLang="it-IT" sz="1300" smtClean="0"/>
              <a:pPr eaLnBrk="1" hangingPunct="1">
                <a:spcBef>
                  <a:spcPct val="0"/>
                </a:spcBef>
              </a:pPr>
              <a:t>6</a:t>
            </a:fld>
            <a:endParaRPr lang="it-IT" altLang="it-IT" sz="1300" smtClean="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87713" y="515938"/>
            <a:ext cx="3448050" cy="2586037"/>
          </a:xfrm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37119" y="3271605"/>
            <a:ext cx="7346063" cy="310021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it-IT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84225" indent="-3016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206500" indent="-2413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89100" indent="-2413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173288" indent="-2413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6304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30876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5448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40020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D5A8EA8-25E2-4A1E-AFCE-2403CB74F4A1}" type="slidenum">
              <a:rPr lang="it-IT" altLang="en-US" sz="1300" smtClean="0"/>
              <a:pPr eaLnBrk="1" hangingPunct="1">
                <a:spcBef>
                  <a:spcPct val="0"/>
                </a:spcBef>
              </a:pPr>
              <a:t>7</a:t>
            </a:fld>
            <a:endParaRPr lang="it-IT" altLang="en-US" sz="1300" smtClean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84225" indent="-3016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206500" indent="-2413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89100" indent="-2413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173288" indent="-2413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6304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30876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5448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40020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FCDD686-911B-4CB5-B4D7-645F100D0A62}" type="slidenum">
              <a:rPr lang="it-IT" altLang="it-IT" sz="1300" smtClean="0"/>
              <a:pPr eaLnBrk="1" hangingPunct="1">
                <a:spcBef>
                  <a:spcPct val="0"/>
                </a:spcBef>
              </a:pPr>
              <a:t>9</a:t>
            </a:fld>
            <a:endParaRPr lang="it-IT" altLang="it-IT" sz="1300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it-IT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1969584-F0BE-4D19-9DD9-8808F5B458A1}" type="slidenum">
              <a:rPr lang="it-IT" smtClean="0"/>
              <a:pPr>
                <a:defRPr/>
              </a:pPr>
              <a:t>11</a:t>
            </a:fld>
            <a:endParaRPr lang="it-IT" smtClean="0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it-IT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5854642-110C-4333-AEC5-F70677EBD279}" type="slidenum">
              <a:rPr lang="it-IT" smtClean="0"/>
              <a:pPr>
                <a:defRPr/>
              </a:pPr>
              <a:t>12</a:t>
            </a:fld>
            <a:endParaRPr lang="it-IT" smtClean="0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it-IT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C9D126-F1B8-4BC7-AF43-B8D5778FBB5D}" type="slidenum">
              <a:rPr lang="it-IT" smtClean="0"/>
              <a:pPr>
                <a:defRPr/>
              </a:pPr>
              <a:t>13</a:t>
            </a:fld>
            <a:endParaRPr lang="it-IT" smtClean="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it-IT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84225" indent="-3016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206500" indent="-2413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89100" indent="-2413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173288" indent="-2413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6304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30876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5448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40020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FCDD686-911B-4CB5-B4D7-645F100D0A62}" type="slidenum">
              <a:rPr lang="it-IT" altLang="it-IT" sz="1300" smtClean="0"/>
              <a:pPr eaLnBrk="1" hangingPunct="1">
                <a:spcBef>
                  <a:spcPct val="0"/>
                </a:spcBef>
              </a:pPr>
              <a:t>15</a:t>
            </a:fld>
            <a:endParaRPr lang="it-IT" altLang="it-IT" sz="1300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it-IT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84225" indent="-3016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206500" indent="-2413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89100" indent="-2413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173288" indent="-2413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6304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30876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5448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40020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FCDD686-911B-4CB5-B4D7-645F100D0A62}" type="slidenum">
              <a:rPr lang="it-IT" altLang="it-IT" sz="1300" smtClean="0"/>
              <a:pPr eaLnBrk="1" hangingPunct="1">
                <a:spcBef>
                  <a:spcPct val="0"/>
                </a:spcBef>
              </a:pPr>
              <a:t>16</a:t>
            </a:fld>
            <a:endParaRPr lang="it-IT" altLang="it-IT" sz="1300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it-IT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Ravello September 28 2018</a:t>
            </a: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1DD372-2F03-4FFC-B358-E73972E7467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36490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Ravello September 28 2018</a:t>
            </a: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6D0421-FEF2-40C9-9225-9E9D62171CD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077729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Ravello September 28 2018</a:t>
            </a: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907484-DDC2-493E-A9E8-04BA8935704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836394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olo 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abella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it-IT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Ravello September 28 2018</a:t>
            </a: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5496DC-20BE-417C-AE4D-783B05D854F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780785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olo e  contenu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Ravello September 28 2018</a:t>
            </a: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260860-BD2B-4E39-984B-530C1D8EFDB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359553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olo, contenut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Ravello September 28 2018</a:t>
            </a:r>
            <a:endParaRPr lang="it-IT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F79198-136B-4C01-ADEB-B73971E65E5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687020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Ravello September 28 2018</a:t>
            </a: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69412B-8E8C-4551-83A9-A3882CC4AB1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376244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Ravello September 28 2018</a:t>
            </a: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8EDDF5-98C0-4DF8-8B0B-CC8173938E2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737525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Ravello September 28 2018</a:t>
            </a: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23E273-CEC9-4E67-93DF-271D7B7966D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261000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Ravello September 28 2018</a:t>
            </a: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D5C6F1-6F07-4E99-855B-ACB368CAA3C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469848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Ravello September 28 2018</a:t>
            </a: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705248-F1F2-42B8-BF85-985BA7BAF72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284939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Ravello September 28 2018</a:t>
            </a: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DA8439-B5F9-49F5-A9BD-BA038B1FAF9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662626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Ravello September 28 2018</a:t>
            </a: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3D359D-938A-4354-AB43-62C2B781607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999877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Ravello September 28 2018</a:t>
            </a: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6578FA-4DD5-4B36-B298-CFC4FCFE9F0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935334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Ravello September 28 2018</a:t>
            </a: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3C33CA-9F13-4B4F-9A1C-8D2C8C816A5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957856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36341"/>
            </a:gs>
            <a:gs pos="100000">
              <a:srgbClr val="D7D78D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en-US" smtClean="0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en-US" smtClean="0"/>
              <a:t>Fare clic per modificare gli stili del testo dello schema</a:t>
            </a:r>
          </a:p>
          <a:p>
            <a:pPr lvl="1"/>
            <a:r>
              <a:rPr lang="it-IT" altLang="en-US" smtClean="0"/>
              <a:t>Secondo livello</a:t>
            </a:r>
          </a:p>
          <a:p>
            <a:pPr lvl="2"/>
            <a:r>
              <a:rPr lang="it-IT" altLang="en-US" smtClean="0"/>
              <a:t>Terzo livello</a:t>
            </a:r>
          </a:p>
          <a:p>
            <a:pPr lvl="3"/>
            <a:r>
              <a:rPr lang="it-IT" altLang="en-US" smtClean="0"/>
              <a:t>Quarto livello</a:t>
            </a:r>
          </a:p>
          <a:p>
            <a:pPr lvl="4"/>
            <a:r>
              <a:rPr lang="it-IT" altLang="en-US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r>
              <a:rPr lang="it-IT" smtClean="0"/>
              <a:t>Ravello September 28 2018</a:t>
            </a: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fld id="{21BB54FE-E6B8-43B0-8996-3CE2796BFDA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://www.cittadellaspezia.com/foto/2011/12/11/31401.jpg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0331" y="2666273"/>
            <a:ext cx="8712200" cy="915127"/>
          </a:xfrm>
          <a:effectLst>
            <a:outerShdw dist="35921" dir="2700000" algn="ctr" rotWithShape="0">
              <a:schemeClr val="tx1">
                <a:alpha val="50000"/>
              </a:schemeClr>
            </a:outerShdw>
          </a:effectLst>
        </p:spPr>
        <p:txBody>
          <a:bodyPr/>
          <a:lstStyle/>
          <a:p>
            <a:pPr eaLnBrk="1" hangingPunct="1"/>
            <a:r>
              <a:rPr lang="it-IT" altLang="it-IT" sz="3600" dirty="0" smtClean="0">
                <a:solidFill>
                  <a:schemeClr val="bg1"/>
                </a:solidFill>
                <a:latin typeface="Tahoma" pitchFamily="34" charset="0"/>
              </a:rPr>
              <a:t>PRELIMINARY REPORT</a:t>
            </a:r>
            <a:endParaRPr lang="en-US" altLang="it-IT" sz="3600" dirty="0" smtClean="0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223356" y="3786252"/>
            <a:ext cx="8505825" cy="6477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it-IT" altLang="it-IT" sz="1800" i="1" dirty="0" smtClean="0">
                <a:solidFill>
                  <a:schemeClr val="bg1"/>
                </a:solidFill>
                <a:latin typeface="Tahoma" pitchFamily="34" charset="0"/>
              </a:rPr>
              <a:t>by</a:t>
            </a:r>
            <a:endParaRPr lang="it-IT" altLang="it-IT" sz="1800" i="1" dirty="0">
              <a:solidFill>
                <a:schemeClr val="bg1"/>
              </a:solidFill>
              <a:latin typeface="Tahoma" pitchFamily="34" charset="0"/>
            </a:endParaRP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it-IT" altLang="it-IT" sz="2400" dirty="0" smtClean="0">
                <a:solidFill>
                  <a:schemeClr val="bg1"/>
                </a:solidFill>
                <a:latin typeface="Tahoma" pitchFamily="34" charset="0"/>
              </a:rPr>
              <a:t>Ferruccio </a:t>
            </a:r>
            <a:r>
              <a:rPr lang="it-IT" altLang="it-IT" sz="2400" dirty="0">
                <a:solidFill>
                  <a:schemeClr val="bg1"/>
                </a:solidFill>
                <a:latin typeface="Tahoma" pitchFamily="34" charset="0"/>
              </a:rPr>
              <a:t>Ferrigni</a:t>
            </a:r>
            <a:endParaRPr lang="en-US" altLang="it-IT" sz="2400" dirty="0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88069" name="Rectangle 5"/>
          <p:cNvSpPr>
            <a:spLocks noChangeArrowheads="1"/>
          </p:cNvSpPr>
          <p:nvPr/>
        </p:nvSpPr>
        <p:spPr bwMode="auto">
          <a:xfrm>
            <a:off x="2797849" y="5746293"/>
            <a:ext cx="32019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it-IT" i="1" dirty="0" err="1" smtClean="0">
                <a:solidFill>
                  <a:srgbClr val="FFFF2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Zagreb</a:t>
            </a:r>
            <a:r>
              <a:rPr lang="it-IT" i="1" dirty="0" smtClean="0">
                <a:solidFill>
                  <a:srgbClr val="FFFF2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, </a:t>
            </a:r>
            <a:r>
              <a:rPr lang="it-IT" i="1" dirty="0" err="1" smtClean="0">
                <a:solidFill>
                  <a:srgbClr val="FFFF2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November</a:t>
            </a:r>
            <a:r>
              <a:rPr lang="it-IT" i="1" dirty="0" smtClean="0">
                <a:solidFill>
                  <a:srgbClr val="FFFF2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6-7 2018</a:t>
            </a:r>
            <a:endParaRPr lang="en-GB" i="1" dirty="0">
              <a:solidFill>
                <a:srgbClr val="FFFF2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1018525"/>
            <a:ext cx="9143999" cy="83099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400" dirty="0" err="1" smtClean="0">
                <a:solidFill>
                  <a:srgbClr val="FFFF00"/>
                </a:solidFill>
                <a:latin typeface="Tahoma" pitchFamily="34" charset="0"/>
              </a:rPr>
              <a:t>LoKMeFiND</a:t>
            </a:r>
            <a:r>
              <a:rPr lang="it-IT" altLang="it-IT" sz="2400" dirty="0" smtClean="0">
                <a:solidFill>
                  <a:srgbClr val="FFFF00"/>
                </a:solidFill>
                <a:latin typeface="Tahoma" pitchFamily="34" charset="0"/>
              </a:rPr>
              <a:t> Project</a:t>
            </a:r>
            <a:br>
              <a:rPr lang="it-IT" altLang="it-IT" sz="2400" dirty="0" smtClean="0">
                <a:solidFill>
                  <a:srgbClr val="FFFF00"/>
                </a:solidFill>
                <a:latin typeface="Tahoma" pitchFamily="34" charset="0"/>
              </a:rPr>
            </a:br>
            <a:r>
              <a:rPr lang="it-IT" altLang="it-IT" sz="2400" dirty="0" smtClean="0">
                <a:solidFill>
                  <a:srgbClr val="FFFF00"/>
                </a:solidFill>
                <a:latin typeface="Tahoma" pitchFamily="34" charset="0"/>
              </a:rPr>
              <a:t>Local Knowledge and Media </a:t>
            </a:r>
            <a:r>
              <a:rPr lang="it-IT" altLang="it-IT" sz="2400" dirty="0" err="1" smtClean="0">
                <a:solidFill>
                  <a:srgbClr val="FFFF00"/>
                </a:solidFill>
                <a:latin typeface="Tahoma" pitchFamily="34" charset="0"/>
              </a:rPr>
              <a:t>Against</a:t>
            </a:r>
            <a:r>
              <a:rPr lang="it-IT" altLang="it-IT" sz="2400" dirty="0" smtClean="0">
                <a:solidFill>
                  <a:srgbClr val="FFFF00"/>
                </a:solidFill>
                <a:latin typeface="Tahoma" pitchFamily="34" charset="0"/>
              </a:rPr>
              <a:t> Natural </a:t>
            </a:r>
            <a:r>
              <a:rPr lang="it-IT" altLang="it-IT" sz="2400" dirty="0" err="1" smtClean="0">
                <a:solidFill>
                  <a:srgbClr val="FFFF00"/>
                </a:solidFill>
                <a:latin typeface="Tahoma" pitchFamily="34" charset="0"/>
              </a:rPr>
              <a:t>Disasters</a:t>
            </a:r>
            <a:endParaRPr lang="it-IT" altLang="it-IT" sz="2400" dirty="0">
              <a:solidFill>
                <a:srgbClr val="FFFF00"/>
              </a:solidFill>
              <a:latin typeface="Tahoma" pitchFamily="34" charset="0"/>
            </a:endParaRPr>
          </a:p>
        </p:txBody>
      </p:sp>
      <p:pic>
        <p:nvPicPr>
          <p:cNvPr id="7" name="Picture 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31" y="587825"/>
            <a:ext cx="2630170" cy="804545"/>
          </a:xfrm>
          <a:prstGeom prst="rect">
            <a:avLst/>
          </a:prstGeom>
        </p:spPr>
      </p:pic>
      <p:pic>
        <p:nvPicPr>
          <p:cNvPr id="8" name="Immagine 7" descr="logocentroeuropeo.png"/>
          <p:cNvPicPr/>
          <p:nvPr/>
        </p:nvPicPr>
        <p:blipFill>
          <a:blip r:embed="rId4"/>
          <a:stretch>
            <a:fillRect/>
          </a:stretch>
        </p:blipFill>
        <p:spPr>
          <a:xfrm>
            <a:off x="7026275" y="642482"/>
            <a:ext cx="1803400" cy="782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9650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437"/>
          </a:xfrm>
        </p:spPr>
        <p:txBody>
          <a:bodyPr/>
          <a:lstStyle/>
          <a:p>
            <a:pPr>
              <a:defRPr/>
            </a:pPr>
            <a:r>
              <a:rPr lang="it-IT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THE AMALFI COAST:</a:t>
            </a:r>
            <a:br>
              <a:rPr lang="it-IT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it-IT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RESULT OF A DEEP «ALTERATION»</a:t>
            </a:r>
            <a:endParaRPr lang="en-GB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5059" name="Segnaposto piè di pagina 3"/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 smtClean="0"/>
              <a:t>Ravello September 28 2018</a:t>
            </a:r>
          </a:p>
        </p:txBody>
      </p:sp>
      <p:pic>
        <p:nvPicPr>
          <p:cNvPr id="9" name="Picture 3" descr="D:\Archivio\Immagini\Immagini personali su Computer studio (Ferrucciostudio)\Personali\Costiera\zone terrazzate e non\terrazzamenti da villa cimbromn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39975" y="1844675"/>
            <a:ext cx="6034088" cy="4525963"/>
          </a:xfrm>
          <a:noFill/>
        </p:spPr>
      </p:pic>
      <p:grpSp>
        <p:nvGrpSpPr>
          <p:cNvPr id="3" name="Gruppo 2"/>
          <p:cNvGrpSpPr/>
          <p:nvPr/>
        </p:nvGrpSpPr>
        <p:grpSpPr>
          <a:xfrm>
            <a:off x="34925" y="1301038"/>
            <a:ext cx="6630988" cy="4681537"/>
            <a:chOff x="34925" y="1301038"/>
            <a:chExt cx="6630988" cy="4681537"/>
          </a:xfrm>
        </p:grpSpPr>
        <p:pic>
          <p:nvPicPr>
            <p:cNvPr id="130051" name="Picture 3" descr="D:\Archivio\Immagini\Immagini personali su Computer studio (Ferrucciostudio)\Personali\Costiera\zone terrazzate e non\DSCN6184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3863" y="1301038"/>
              <a:ext cx="6242050" cy="46815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itolo 1"/>
            <p:cNvSpPr txBox="1">
              <a:spLocks/>
            </p:cNvSpPr>
            <p:nvPr/>
          </p:nvSpPr>
          <p:spPr bwMode="auto">
            <a:xfrm>
              <a:off x="34925" y="5187528"/>
              <a:ext cx="2881313" cy="706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pitchFamily="34" charset="0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pitchFamily="34" charset="0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pitchFamily="34" charset="0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pitchFamily="34" charset="0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pitchFamily="34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pitchFamily="34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pitchFamily="34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pitchFamily="34" charset="0"/>
                </a:defRPr>
              </a:lvl9pPr>
            </a:lstStyle>
            <a:p>
              <a:pPr>
                <a:defRPr/>
              </a:pPr>
              <a:r>
                <a:rPr lang="it-IT" sz="3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Tahoma" pitchFamily="34" charset="0"/>
                  <a:cs typeface="Tahoma" pitchFamily="34" charset="0"/>
                </a:rPr>
                <a:t>At </a:t>
              </a:r>
              <a:r>
                <a:rPr lang="it-IT" sz="3200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Tahoma" pitchFamily="34" charset="0"/>
                  <a:cs typeface="Tahoma" pitchFamily="34" charset="0"/>
                </a:rPr>
                <a:t>century</a:t>
              </a:r>
              <a:r>
                <a:rPr lang="it-IT" sz="3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Tahoma" pitchFamily="34" charset="0"/>
                  <a:cs typeface="Tahoma" pitchFamily="34" charset="0"/>
                </a:rPr>
                <a:t> X</a:t>
              </a:r>
              <a:endParaRPr lang="en-GB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sp>
        <p:nvSpPr>
          <p:cNvPr id="11" name="Titolo 1"/>
          <p:cNvSpPr txBox="1">
            <a:spLocks/>
          </p:cNvSpPr>
          <p:nvPr/>
        </p:nvSpPr>
        <p:spPr bwMode="auto">
          <a:xfrm>
            <a:off x="5435600" y="1916113"/>
            <a:ext cx="2881313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it-IT" sz="32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Today</a:t>
            </a:r>
            <a:endParaRPr lang="en-GB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5064" name="Segnaposto numero diapositiva 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5A7E9F2F-3F74-4817-9C56-A6BB2EBCB143}" type="slidenum">
              <a:rPr lang="it-IT" altLang="it-IT" sz="1400" smtClean="0"/>
              <a:pPr eaLnBrk="1" hangingPunct="1">
                <a:spcBef>
                  <a:spcPct val="0"/>
                </a:spcBef>
                <a:buFontTx/>
                <a:buNone/>
              </a:pPr>
              <a:t>10</a:t>
            </a:fld>
            <a:endParaRPr lang="it-IT" altLang="it-IT" sz="1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Ravello September 28 2018</a:t>
            </a:r>
            <a:endParaRPr lang="it-IT"/>
          </a:p>
        </p:txBody>
      </p:sp>
      <p:sp>
        <p:nvSpPr>
          <p:cNvPr id="13315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BB3081-C033-421A-AB8D-902AD576345D}" type="slidenum">
              <a:rPr lang="it-IT" smtClean="0"/>
              <a:pPr>
                <a:defRPr/>
              </a:pPr>
              <a:t>11</a:t>
            </a:fld>
            <a:endParaRPr lang="it-IT" smtClean="0"/>
          </a:p>
        </p:txBody>
      </p:sp>
      <p:pic>
        <p:nvPicPr>
          <p:cNvPr id="13316" name="Picture 3" descr="DSC_0414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76500" y="3862388"/>
            <a:ext cx="0" cy="0"/>
          </a:xfrm>
        </p:spPr>
      </p:pic>
      <p:pic>
        <p:nvPicPr>
          <p:cNvPr id="312324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1400" y="1199407"/>
            <a:ext cx="7012848" cy="4693682"/>
          </a:xfrm>
        </p:spPr>
      </p:pic>
      <p:sp>
        <p:nvSpPr>
          <p:cNvPr id="13318" name="Text Box 5"/>
          <p:cNvSpPr txBox="1">
            <a:spLocks noChangeArrowheads="1"/>
          </p:cNvSpPr>
          <p:nvPr/>
        </p:nvSpPr>
        <p:spPr bwMode="auto">
          <a:xfrm>
            <a:off x="1041400" y="406400"/>
            <a:ext cx="77898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fr-FR" altLang="it-IT" sz="1800"/>
          </a:p>
        </p:txBody>
      </p:sp>
      <p:sp>
        <p:nvSpPr>
          <p:cNvPr id="13319" name="Rectangle 6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14387"/>
          </a:xfrm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eaLnBrk="1" hangingPunct="1"/>
            <a:r>
              <a:rPr lang="it-IT" altLang="fr-FR" sz="3200" dirty="0">
                <a:solidFill>
                  <a:schemeClr val="bg1"/>
                </a:solidFill>
                <a:latin typeface="Tahoma" pitchFamily="34" charset="0"/>
              </a:rPr>
              <a:t>LANDSCAPE’S </a:t>
            </a:r>
            <a:r>
              <a:rPr lang="it-IT" altLang="fr-FR" sz="3200" dirty="0" smtClean="0">
                <a:solidFill>
                  <a:schemeClr val="bg1"/>
                </a:solidFill>
                <a:latin typeface="Tahoma" pitchFamily="34" charset="0"/>
              </a:rPr>
              <a:t>GRAPHISM</a:t>
            </a:r>
            <a:br>
              <a:rPr lang="it-IT" altLang="fr-FR" sz="3200" dirty="0" smtClean="0">
                <a:solidFill>
                  <a:schemeClr val="bg1"/>
                </a:solidFill>
                <a:latin typeface="Tahoma" pitchFamily="34" charset="0"/>
              </a:rPr>
            </a:br>
            <a:r>
              <a:rPr lang="it-IT" altLang="fr-FR" sz="3200" dirty="0" smtClean="0">
                <a:solidFill>
                  <a:schemeClr val="bg1"/>
                </a:solidFill>
                <a:latin typeface="Tahoma" pitchFamily="34" charset="0"/>
              </a:rPr>
              <a:t>AS RESULT OF SEARCHING BENEFTS</a:t>
            </a:r>
          </a:p>
        </p:txBody>
      </p:sp>
      <p:pic>
        <p:nvPicPr>
          <p:cNvPr id="8" name="Picture 3" descr="untitle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286" y="1462647"/>
            <a:ext cx="6594490" cy="4945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C:\Users\Ferruccio\Pictures\Paesaggio\Oasi artificiale.jpe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170" y="1661940"/>
            <a:ext cx="6878791" cy="4978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0834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2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69BA46-DA32-4C17-B1C6-317AE077161F}" type="slidenum">
              <a:rPr lang="it-IT" smtClean="0"/>
              <a:pPr>
                <a:defRPr/>
              </a:pPr>
              <a:t>12</a:t>
            </a:fld>
            <a:endParaRPr lang="it-IT" smtClean="0"/>
          </a:p>
        </p:txBody>
      </p:sp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250825" y="476250"/>
            <a:ext cx="86423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it-IT" sz="3200" dirty="0" smtClean="0">
                <a:solidFill>
                  <a:schemeClr val="bg1"/>
                </a:solidFill>
                <a:latin typeface="Tahoma" pitchFamily="34" charset="0"/>
                <a:cs typeface="+mn-cs"/>
              </a:rPr>
              <a:t>…. SOMETIME ARE HIDDEN</a:t>
            </a:r>
            <a:endParaRPr lang="it-IT" sz="3200" dirty="0">
              <a:solidFill>
                <a:schemeClr val="bg1"/>
              </a:solidFill>
              <a:latin typeface="Tahoma" pitchFamily="34" charset="0"/>
              <a:cs typeface="+mn-cs"/>
            </a:endParaRPr>
          </a:p>
        </p:txBody>
      </p:sp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196975"/>
            <a:ext cx="6883400" cy="460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3" name="Segnaposto piè di pagina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Ravello September 28 2018</a:t>
            </a:r>
            <a:endParaRPr lang="it-IT"/>
          </a:p>
        </p:txBody>
      </p:sp>
      <p:pic>
        <p:nvPicPr>
          <p:cNvPr id="8" name="Picture 4" descr="cipress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4" b="3125"/>
          <a:stretch>
            <a:fillRect/>
          </a:stretch>
        </p:blipFill>
        <p:spPr bwMode="auto">
          <a:xfrm>
            <a:off x="827088" y="1628775"/>
            <a:ext cx="6721475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475" y="1989138"/>
            <a:ext cx="6667500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21590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Ravello September 28 2018</a:t>
            </a:r>
            <a:endParaRPr lang="it-IT"/>
          </a:p>
        </p:txBody>
      </p:sp>
      <p:sp>
        <p:nvSpPr>
          <p:cNvPr id="1638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80A816-3478-45F2-9078-DEB5F441A7EA}" type="slidenum">
              <a:rPr lang="it-IT" smtClean="0"/>
              <a:pPr>
                <a:defRPr/>
              </a:pPr>
              <a:t>13</a:t>
            </a:fld>
            <a:endParaRPr lang="it-IT" smtClean="0"/>
          </a:p>
        </p:txBody>
      </p:sp>
      <p:pic>
        <p:nvPicPr>
          <p:cNvPr id="16388" name="Picture 4" descr="200952514454966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2924175"/>
            <a:ext cx="32766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5" name="Rectangle 7"/>
          <p:cNvSpPr>
            <a:spLocks noGrp="1" noChangeArrowheads="1"/>
          </p:cNvSpPr>
          <p:nvPr>
            <p:ph type="title"/>
          </p:nvPr>
        </p:nvSpPr>
        <p:spPr>
          <a:xfrm>
            <a:off x="107950" y="121370"/>
            <a:ext cx="8713788" cy="1603519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defRPr/>
            </a:pPr>
            <a:r>
              <a:rPr lang="it-IT" altLang="zh-CN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SimSun" pitchFamily="2" charset="-122"/>
              </a:rPr>
              <a:t>MORPHOLOGY + CLIMATE </a:t>
            </a:r>
            <a:r>
              <a:rPr lang="it-IT" altLang="zh-CN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SimSun" pitchFamily="2" charset="-122"/>
              </a:rPr>
              <a:t>+ </a:t>
            </a:r>
            <a:r>
              <a:rPr lang="it-IT" altLang="zh-CN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SimSun" pitchFamily="2" charset="-122"/>
              </a:rPr>
              <a:t>LOCAL CULTURE </a:t>
            </a:r>
            <a:br>
              <a:rPr lang="it-IT" altLang="zh-CN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SimSun" pitchFamily="2" charset="-122"/>
              </a:rPr>
            </a:br>
            <a:r>
              <a:rPr lang="it-IT" altLang="zh-CN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SimSun" pitchFamily="2" charset="-122"/>
              </a:rPr>
              <a:t>=</a:t>
            </a:r>
            <a:r>
              <a:rPr lang="it-IT" altLang="zh-CN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SimSun" pitchFamily="2" charset="-122"/>
              </a:rPr>
              <a:t/>
            </a:r>
            <a:br>
              <a:rPr lang="it-IT" altLang="zh-CN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SimSun" pitchFamily="2" charset="-122"/>
              </a:rPr>
            </a:br>
            <a:r>
              <a:rPr lang="it-IT" altLang="zh-CN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SimSun" pitchFamily="2" charset="-122"/>
              </a:rPr>
              <a:t>A PERFECT SCENE</a:t>
            </a:r>
            <a:endParaRPr lang="en-US" altLang="zh-CN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  <a:ea typeface="SimSun" pitchFamily="2" charset="-122"/>
            </a:endParaRPr>
          </a:p>
        </p:txBody>
      </p:sp>
      <p:pic>
        <p:nvPicPr>
          <p:cNvPr id="16390" name="Picture 2" descr="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5300" y="2949575"/>
            <a:ext cx="4348163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7"/>
          <p:cNvSpPr txBox="1">
            <a:spLocks noChangeArrowheads="1"/>
          </p:cNvSpPr>
          <p:nvPr/>
        </p:nvSpPr>
        <p:spPr bwMode="auto">
          <a:xfrm>
            <a:off x="178501" y="1643341"/>
            <a:ext cx="8713788" cy="1040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>
              <a:lnSpc>
                <a:spcPct val="80000"/>
              </a:lnSpc>
              <a:defRPr/>
            </a:pPr>
            <a:r>
              <a:rPr lang="it-IT" altLang="zh-CN" sz="3200" b="1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SimSun" pitchFamily="2" charset="-122"/>
              </a:rPr>
              <a:t>(</a:t>
            </a:r>
            <a:r>
              <a:rPr lang="it-IT" altLang="zh-CN" sz="3200" b="1" kern="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SimSun" pitchFamily="2" charset="-122"/>
              </a:rPr>
              <a:t>but</a:t>
            </a:r>
            <a:r>
              <a:rPr lang="it-IT" altLang="zh-CN" sz="3200" b="1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SimSun" pitchFamily="2" charset="-122"/>
              </a:rPr>
              <a:t> a </a:t>
            </a:r>
            <a:r>
              <a:rPr lang="it-IT" altLang="zh-CN" sz="3200" b="1" kern="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SimSun" pitchFamily="2" charset="-122"/>
              </a:rPr>
              <a:t>very</a:t>
            </a:r>
            <a:r>
              <a:rPr lang="it-IT" altLang="zh-CN" sz="3200" b="1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SimSun" pitchFamily="2" charset="-122"/>
              </a:rPr>
              <a:t> </a:t>
            </a:r>
            <a:r>
              <a:rPr lang="it-IT" altLang="zh-CN" sz="3200" b="1" kern="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SimSun" pitchFamily="2" charset="-122"/>
              </a:rPr>
              <a:t>eficient</a:t>
            </a:r>
            <a:r>
              <a:rPr lang="it-IT" altLang="zh-CN" sz="3200" b="1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SimSun" pitchFamily="2" charset="-122"/>
              </a:rPr>
              <a:t> agro-</a:t>
            </a:r>
            <a:r>
              <a:rPr lang="it-IT" altLang="zh-CN" sz="3200" b="1" kern="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SimSun" pitchFamily="2" charset="-122"/>
              </a:rPr>
              <a:t>system</a:t>
            </a:r>
            <a:r>
              <a:rPr lang="it-IT" altLang="zh-CN" sz="3200" b="1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SimSun" pitchFamily="2" charset="-122"/>
              </a:rPr>
              <a:t> +</a:t>
            </a:r>
            <a:br>
              <a:rPr lang="it-IT" altLang="zh-CN" sz="3200" b="1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SimSun" pitchFamily="2" charset="-122"/>
              </a:rPr>
            </a:br>
            <a:r>
              <a:rPr lang="it-IT" altLang="zh-CN" sz="3200" b="1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SimSun" pitchFamily="2" charset="-122"/>
              </a:rPr>
              <a:t>an </a:t>
            </a:r>
            <a:r>
              <a:rPr lang="it-IT" altLang="zh-CN" sz="3200" b="1" kern="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SimSun" pitchFamily="2" charset="-122"/>
              </a:rPr>
              <a:t>effective</a:t>
            </a:r>
            <a:r>
              <a:rPr lang="it-IT" altLang="zh-CN" sz="3200" b="1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SimSun" pitchFamily="2" charset="-122"/>
              </a:rPr>
              <a:t> </a:t>
            </a:r>
            <a:r>
              <a:rPr lang="it-IT" altLang="zh-CN" sz="3200" b="1" kern="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SimSun" pitchFamily="2" charset="-122"/>
              </a:rPr>
              <a:t>landslide</a:t>
            </a:r>
            <a:r>
              <a:rPr lang="it-IT" altLang="zh-CN" sz="3200" b="1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SimSun" pitchFamily="2" charset="-122"/>
              </a:rPr>
              <a:t> </a:t>
            </a:r>
            <a:r>
              <a:rPr lang="it-IT" altLang="zh-CN" sz="3200" b="1" kern="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SimSun" pitchFamily="2" charset="-122"/>
              </a:rPr>
              <a:t>prevention</a:t>
            </a:r>
            <a:r>
              <a:rPr lang="it-IT" altLang="zh-CN" sz="3200" b="1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SimSun" pitchFamily="2" charset="-122"/>
              </a:rPr>
              <a:t> </a:t>
            </a:r>
            <a:r>
              <a:rPr lang="it-IT" altLang="zh-CN" sz="3200" b="1" kern="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SimSun" pitchFamily="2" charset="-122"/>
              </a:rPr>
              <a:t>too</a:t>
            </a:r>
            <a:r>
              <a:rPr lang="it-IT" altLang="zh-CN" sz="3200" b="1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SimSun" pitchFamily="2" charset="-122"/>
              </a:rPr>
              <a:t>)</a:t>
            </a:r>
            <a:endParaRPr lang="en-US" altLang="zh-CN" sz="3200" b="1" kern="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  <a:ea typeface="SimSun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28068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2146451"/>
            <a:ext cx="8229600" cy="1641764"/>
          </a:xfrm>
        </p:spPr>
        <p:txBody>
          <a:bodyPr/>
          <a:lstStyle/>
          <a:p>
            <a:pPr lvl="1">
              <a:lnSpc>
                <a:spcPct val="114000"/>
              </a:lnSpc>
              <a:buFont typeface="Wingdings" panose="05000000000000000000" pitchFamily="2" charset="2"/>
              <a:buChar char="Ø"/>
            </a:pPr>
            <a:r>
              <a:rPr lang="en-GB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+mj-ea"/>
                <a:cs typeface="+mj-cs"/>
              </a:rPr>
              <a:t>Soil adaptation</a:t>
            </a:r>
          </a:p>
          <a:p>
            <a:pPr lvl="1">
              <a:lnSpc>
                <a:spcPct val="114000"/>
              </a:lnSpc>
              <a:buFont typeface="Wingdings" panose="05000000000000000000" pitchFamily="2" charset="2"/>
              <a:buChar char="Ø"/>
            </a:pPr>
            <a:r>
              <a:rPr lang="en-GB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+mj-ea"/>
                <a:cs typeface="+mj-cs"/>
              </a:rPr>
              <a:t>Water and irrigation management</a:t>
            </a:r>
          </a:p>
          <a:p>
            <a:pPr lvl="1">
              <a:lnSpc>
                <a:spcPct val="114000"/>
              </a:lnSpc>
              <a:buFont typeface="Wingdings" panose="05000000000000000000" pitchFamily="2" charset="2"/>
              <a:buChar char="Ø"/>
            </a:pPr>
            <a:r>
              <a:rPr lang="en-GB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+mj-ea"/>
                <a:cs typeface="+mj-cs"/>
              </a:rPr>
              <a:t>Choise</a:t>
            </a:r>
            <a:r>
              <a:rPr lang="en-GB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+mj-ea"/>
                <a:cs typeface="+mj-cs"/>
              </a:rPr>
              <a:t> of “right” cultivations</a:t>
            </a:r>
          </a:p>
          <a:p>
            <a:pPr lvl="1">
              <a:lnSpc>
                <a:spcPct val="114000"/>
              </a:lnSpc>
              <a:buFont typeface="Wingdings" panose="05000000000000000000" pitchFamily="2" charset="2"/>
              <a:buChar char="Ø"/>
            </a:pPr>
            <a:endParaRPr lang="en-GB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Ravello September 28 2018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8EDDF5-98C0-4DF8-8B0B-CC8173938E23}" type="slidenum">
              <a:rPr lang="it-IT" smtClean="0"/>
              <a:pPr>
                <a:defRPr/>
              </a:pPr>
              <a:t>14</a:t>
            </a:fld>
            <a:endParaRPr lang="it-IT"/>
          </a:p>
        </p:txBody>
      </p:sp>
      <p:sp>
        <p:nvSpPr>
          <p:cNvPr id="6" name="Text Box 3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457200" y="438154"/>
            <a:ext cx="82296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it-IT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THE </a:t>
            </a:r>
            <a:r>
              <a:rPr lang="it-IT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FUNCTIONAL ELEMENTS </a:t>
            </a:r>
            <a:r>
              <a:rPr lang="it-IT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/>
            </a:r>
            <a:br>
              <a:rPr lang="it-IT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</a:br>
            <a:r>
              <a:rPr lang="it-IT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OF THE BENEFITS SEARCHING</a:t>
            </a:r>
            <a:endParaRPr lang="it-IT" sz="32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</p:txBody>
      </p:sp>
      <p:sp>
        <p:nvSpPr>
          <p:cNvPr id="7" name="Segnaposto contenuto 2"/>
          <p:cNvSpPr txBox="1">
            <a:spLocks/>
          </p:cNvSpPr>
          <p:nvPr/>
        </p:nvSpPr>
        <p:spPr bwMode="auto">
          <a:xfrm>
            <a:off x="457200" y="3918840"/>
            <a:ext cx="8229600" cy="498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latin typeface="+mn-lt"/>
              </a:defRPr>
            </a:lvl1pPr>
            <a:lvl2pPr marL="742950" lvl="1" indent="-285750" eaLnBrk="0" hangingPunct="0">
              <a:lnSpc>
                <a:spcPct val="114000"/>
              </a:lnSpc>
              <a:spcBef>
                <a:spcPct val="20000"/>
              </a:spcBef>
              <a:buFont typeface="Wingdings" panose="05000000000000000000" pitchFamily="2" charset="2"/>
              <a:buChar char="Ø"/>
              <a:defRPr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 marL="0" lvl="2" indent="0" algn="ctr">
              <a:buNone/>
            </a:pPr>
            <a:r>
              <a:rPr lang="en-GB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+mj-ea"/>
                <a:cs typeface="+mj-cs"/>
              </a:rPr>
              <a:t>and</a:t>
            </a:r>
          </a:p>
          <a:p>
            <a:pPr marL="457200" lvl="1" indent="0" algn="ctr">
              <a:buNone/>
            </a:pPr>
            <a:endParaRPr lang="en-GB" dirty="0"/>
          </a:p>
        </p:txBody>
      </p:sp>
      <p:sp>
        <p:nvSpPr>
          <p:cNvPr id="8" name="Segnaposto contenuto 2"/>
          <p:cNvSpPr txBox="1">
            <a:spLocks/>
          </p:cNvSpPr>
          <p:nvPr/>
        </p:nvSpPr>
        <p:spPr bwMode="auto">
          <a:xfrm>
            <a:off x="457200" y="4417602"/>
            <a:ext cx="8229600" cy="1175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lvl="1">
              <a:lnSpc>
                <a:spcPct val="114000"/>
              </a:lnSpc>
              <a:buFont typeface="Wingdings" panose="05000000000000000000" pitchFamily="2" charset="2"/>
              <a:buChar char="Ø"/>
            </a:pPr>
            <a:r>
              <a:rPr lang="en-GB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+mj-ea"/>
                <a:cs typeface="+mj-cs"/>
              </a:rPr>
              <a:t>Complete knowledge  on cumulated effects </a:t>
            </a:r>
            <a:br>
              <a:rPr lang="en-GB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+mj-ea"/>
                <a:cs typeface="+mj-cs"/>
              </a:rPr>
            </a:br>
            <a:r>
              <a:rPr lang="en-GB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+mj-ea"/>
                <a:cs typeface="+mj-cs"/>
              </a:rPr>
              <a:t>of land modifications</a:t>
            </a:r>
          </a:p>
          <a:p>
            <a:pPr lvl="1">
              <a:lnSpc>
                <a:spcPct val="114000"/>
              </a:lnSpc>
              <a:buFont typeface="Wingdings" panose="05000000000000000000" pitchFamily="2" charset="2"/>
              <a:buChar char="Ø"/>
            </a:pPr>
            <a:endParaRPr lang="en-GB" sz="2400" kern="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>
              <a:lnSpc>
                <a:spcPct val="114000"/>
              </a:lnSpc>
              <a:buFont typeface="Wingdings" panose="05000000000000000000" pitchFamily="2" charset="2"/>
              <a:buChar char="Ø"/>
            </a:pPr>
            <a:endParaRPr lang="en-GB" sz="2400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9717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5"/>
          <p:cNvSpPr>
            <a:spLocks noChangeArrowheads="1"/>
          </p:cNvSpPr>
          <p:nvPr/>
        </p:nvSpPr>
        <p:spPr bwMode="auto">
          <a:xfrm>
            <a:off x="215900" y="712878"/>
            <a:ext cx="8712200" cy="294475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457200" lvl="1" indent="0" algn="ctr">
              <a:lnSpc>
                <a:spcPct val="114000"/>
              </a:lnSpc>
              <a:buNone/>
            </a:pPr>
            <a:r>
              <a:rPr lang="en-GB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IN CULTURAL LANDSCAPES</a:t>
            </a:r>
          </a:p>
          <a:p>
            <a:pPr marL="457200" lvl="1" indent="0" algn="ctr">
              <a:lnSpc>
                <a:spcPct val="114000"/>
              </a:lnSpc>
              <a:buNone/>
            </a:pPr>
            <a:r>
              <a:rPr lang="en-GB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SOIL ADAPTATION, IRRIGATION SYSTEMS</a:t>
            </a:r>
            <a:br>
              <a:rPr lang="en-GB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</a:br>
            <a:r>
              <a:rPr lang="en-GB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AND CULTIVATIONS</a:t>
            </a:r>
          </a:p>
          <a:p>
            <a:pPr marL="457200" lvl="1" indent="0" algn="ctr">
              <a:lnSpc>
                <a:spcPct val="114000"/>
              </a:lnSpc>
              <a:buNone/>
            </a:pPr>
            <a:r>
              <a:rPr lang="it-IT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HAS BEEN POSITIVELY TESTED</a:t>
            </a:r>
          </a:p>
          <a:p>
            <a:pPr marL="457200" lvl="1" indent="0" algn="ctr">
              <a:lnSpc>
                <a:spcPct val="114000"/>
              </a:lnSpc>
              <a:buNone/>
            </a:pPr>
            <a:r>
              <a:rPr lang="it-IT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BY HUNDRED OF EXTREME EVENTS </a:t>
            </a:r>
          </a:p>
        </p:txBody>
      </p:sp>
      <p:sp>
        <p:nvSpPr>
          <p:cNvPr id="4099" name="Segnaposto piè di pagina 3"/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 dirty="0" smtClean="0"/>
              <a:t>Ravello </a:t>
            </a:r>
            <a:r>
              <a:rPr lang="it-IT" altLang="it-IT" sz="1400" dirty="0" err="1" smtClean="0"/>
              <a:t>September</a:t>
            </a:r>
            <a:r>
              <a:rPr lang="it-IT" altLang="it-IT" sz="1400" dirty="0" smtClean="0"/>
              <a:t> 28 2018</a:t>
            </a:r>
          </a:p>
        </p:txBody>
      </p:sp>
      <p:sp>
        <p:nvSpPr>
          <p:cNvPr id="4100" name="Segnaposto numero diapositiva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B963DE69-C476-4C32-A0F5-5ADA599D3EBC}" type="slidenum">
              <a:rPr lang="it-IT" altLang="it-IT" sz="1400" smtClean="0"/>
              <a:pPr eaLnBrk="1" hangingPunct="1">
                <a:spcBef>
                  <a:spcPct val="0"/>
                </a:spcBef>
                <a:buFontTx/>
                <a:buNone/>
              </a:pPr>
              <a:t>15</a:t>
            </a:fld>
            <a:endParaRPr lang="it-IT" altLang="it-IT" sz="1400" smtClean="0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15900" y="3758875"/>
            <a:ext cx="8712200" cy="127626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457200" lvl="1" indent="0" algn="ctr">
              <a:lnSpc>
                <a:spcPct val="114000"/>
              </a:lnSpc>
              <a:buNone/>
            </a:pPr>
            <a:r>
              <a:rPr lang="it-IT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SAVING CULTURAL LANDSCAPES</a:t>
            </a:r>
          </a:p>
          <a:p>
            <a:pPr marL="457200" lvl="1" indent="0" algn="ctr">
              <a:lnSpc>
                <a:spcPct val="114000"/>
              </a:lnSpc>
              <a:buNone/>
            </a:pPr>
            <a:r>
              <a:rPr lang="it-IT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CAN PREVENT LOCAL NATURAL DISASTERS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99027" y="5124538"/>
            <a:ext cx="8712200" cy="74187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457200" lvl="1" indent="0" algn="ctr">
              <a:lnSpc>
                <a:spcPct val="114000"/>
              </a:lnSpc>
              <a:buNone/>
            </a:pPr>
            <a:r>
              <a:rPr lang="it-IT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FEASIBLE TOO?</a:t>
            </a:r>
          </a:p>
        </p:txBody>
      </p:sp>
    </p:spTree>
    <p:extLst>
      <p:ext uri="{BB962C8B-B14F-4D97-AF65-F5344CB8AC3E}">
        <p14:creationId xmlns:p14="http://schemas.microsoft.com/office/powerpoint/2010/main" val="6244560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/>
      <p:bldP spid="5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5"/>
          <p:cNvSpPr>
            <a:spLocks noChangeArrowheads="1"/>
          </p:cNvSpPr>
          <p:nvPr/>
        </p:nvSpPr>
        <p:spPr bwMode="auto">
          <a:xfrm>
            <a:off x="209550" y="2565400"/>
            <a:ext cx="8712200" cy="14382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buNone/>
              <a:defRPr/>
            </a:pPr>
            <a:r>
              <a:rPr lang="it-IT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THE TRADITIONAL/CURRENT </a:t>
            </a:r>
            <a:br>
              <a:rPr lang="it-IT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</a:br>
            <a:r>
              <a:rPr lang="it-IT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SYSTEMIC ELEMENTS</a:t>
            </a:r>
            <a:br>
              <a:rPr lang="it-IT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</a:br>
            <a:r>
              <a:rPr lang="it-IT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OF CULTURAL LANDSCAPES</a:t>
            </a:r>
          </a:p>
          <a:p>
            <a:pPr algn="ctr">
              <a:buNone/>
              <a:defRPr/>
            </a:pPr>
            <a:endParaRPr lang="it-IT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</p:txBody>
      </p:sp>
      <p:sp>
        <p:nvSpPr>
          <p:cNvPr id="4099" name="Segnaposto piè di pagina 3"/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 smtClean="0"/>
              <a:t>Ravello September 28 2018</a:t>
            </a:r>
          </a:p>
        </p:txBody>
      </p:sp>
      <p:sp>
        <p:nvSpPr>
          <p:cNvPr id="4100" name="Segnaposto numero diapositiva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B963DE69-C476-4C32-A0F5-5ADA599D3EBC}" type="slidenum">
              <a:rPr lang="it-IT" altLang="it-IT" sz="1400" smtClean="0"/>
              <a:pPr eaLnBrk="1" hangingPunct="1">
                <a:spcBef>
                  <a:spcPct val="0"/>
                </a:spcBef>
                <a:buFontTx/>
                <a:buNone/>
              </a:pPr>
              <a:t>16</a:t>
            </a:fld>
            <a:endParaRPr lang="it-IT" altLang="it-IT" sz="1400" smtClean="0"/>
          </a:p>
        </p:txBody>
      </p:sp>
    </p:spTree>
    <p:extLst>
      <p:ext uri="{BB962C8B-B14F-4D97-AF65-F5344CB8AC3E}">
        <p14:creationId xmlns:p14="http://schemas.microsoft.com/office/powerpoint/2010/main" val="2910834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041650" y="5668963"/>
            <a:ext cx="2895600" cy="476250"/>
          </a:xfrm>
        </p:spPr>
        <p:txBody>
          <a:bodyPr/>
          <a:lstStyle/>
          <a:p>
            <a:pPr>
              <a:defRPr/>
            </a:pPr>
            <a:r>
              <a:rPr lang="it-IT" smtClean="0"/>
              <a:t>Ravello September 28 2018</a:t>
            </a:r>
            <a:endParaRPr lang="it-IT"/>
          </a:p>
        </p:txBody>
      </p:sp>
      <p:sp>
        <p:nvSpPr>
          <p:cNvPr id="77827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470650" y="5668963"/>
            <a:ext cx="2133600" cy="476250"/>
          </a:xfrm>
        </p:spPr>
        <p:txBody>
          <a:bodyPr/>
          <a:lstStyle/>
          <a:p>
            <a:pPr>
              <a:defRPr/>
            </a:pPr>
            <a:fld id="{4E51937D-C4D3-4CD8-966B-346FB7E7F6BE}" type="slidenum">
              <a:rPr lang="it-IT" smtClean="0"/>
              <a:pPr>
                <a:defRPr/>
              </a:pPr>
              <a:t>17</a:t>
            </a:fld>
            <a:endParaRPr lang="it-IT" smtClean="0"/>
          </a:p>
        </p:txBody>
      </p:sp>
      <p:sp>
        <p:nvSpPr>
          <p:cNvPr id="22532" name="Rectangle 2"/>
          <p:cNvSpPr>
            <a:spLocks noChangeArrowheads="1"/>
          </p:cNvSpPr>
          <p:nvPr/>
        </p:nvSpPr>
        <p:spPr bwMode="auto">
          <a:xfrm>
            <a:off x="250825" y="260350"/>
            <a:ext cx="8642350" cy="6477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it-IT" altLang="fr-FR" sz="3200" dirty="0" smtClean="0">
                <a:solidFill>
                  <a:schemeClr val="bg1"/>
                </a:solidFill>
                <a:latin typeface="Tahoma" pitchFamily="34" charset="0"/>
              </a:rPr>
              <a:t>THE CHANGE OF SYSTEMIC ELEMENTS</a:t>
            </a:r>
            <a:endParaRPr lang="en-GB" altLang="fr-FR" sz="3200" dirty="0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153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87675" y="1844675"/>
            <a:ext cx="2952750" cy="863600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it-IT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Agriculture</a:t>
            </a:r>
            <a:endParaRPr lang="it-IT" sz="2400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eaLnBrk="1" hangingPunct="1">
              <a:buFontTx/>
              <a:buNone/>
              <a:defRPr/>
            </a:pPr>
            <a:r>
              <a:rPr lang="it-IT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(</a:t>
            </a:r>
            <a:r>
              <a:rPr lang="it-IT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necessarly</a:t>
            </a:r>
            <a:r>
              <a:rPr lang="it-IT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it-IT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sustainable</a:t>
            </a:r>
            <a:r>
              <a:rPr lang="it-IT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)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330200" y="1916113"/>
            <a:ext cx="23622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UTILISATION</a:t>
            </a:r>
            <a:endParaRPr lang="fr-FR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3203575" y="1125538"/>
            <a:ext cx="1728788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it-IT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AT  ORIGIN</a:t>
            </a:r>
            <a:endParaRPr lang="fr-FR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6516688" y="1157288"/>
            <a:ext cx="1223962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it-IT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TODAY</a:t>
            </a:r>
            <a:endParaRPr lang="fr-FR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250825" y="5105546"/>
            <a:ext cx="2441575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it-IT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GOVERNANCE</a:t>
            </a:r>
            <a:endParaRPr lang="fr-FR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330200" y="4042401"/>
            <a:ext cx="2441575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it-IT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KNOWLEDGE</a:t>
            </a:r>
            <a:endParaRPr lang="fr-FR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330200" y="2979257"/>
            <a:ext cx="1597025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it-IT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PROFIT</a:t>
            </a:r>
            <a:endParaRPr lang="fr-FR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6227763" y="1844675"/>
            <a:ext cx="2592387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it-IT" sz="2400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Tourism</a:t>
            </a:r>
            <a:endParaRPr lang="it-IT" sz="2400" kern="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342900" indent="-342900">
              <a:spcBef>
                <a:spcPct val="20000"/>
              </a:spcBef>
              <a:defRPr/>
            </a:pPr>
            <a:r>
              <a:rPr lang="it-IT" sz="2000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Ofen</a:t>
            </a:r>
            <a:r>
              <a:rPr lang="it-IT" sz="20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it-IT" sz="2000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no-</a:t>
            </a:r>
            <a:r>
              <a:rPr lang="it-IT" sz="2000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sustainable</a:t>
            </a:r>
            <a:endParaRPr lang="it-IT" sz="2000" kern="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2987675" y="5085184"/>
            <a:ext cx="1871663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it-IT" sz="2400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One</a:t>
            </a:r>
            <a:r>
              <a:rPr lang="it-IT" sz="24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it-IT" sz="2400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power</a:t>
            </a:r>
            <a:endParaRPr lang="it-IT" sz="2400" kern="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6227763" y="5085184"/>
            <a:ext cx="244792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it-IT" sz="24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Multiple </a:t>
            </a:r>
            <a:r>
              <a:rPr lang="it-IT" sz="2400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powers</a:t>
            </a:r>
            <a:endParaRPr lang="it-IT" sz="2400" kern="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2987675" y="3861048"/>
            <a:ext cx="2160588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it-IT" sz="2400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Diffused</a:t>
            </a:r>
            <a:r>
              <a:rPr lang="it-IT" sz="24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,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it-IT" sz="2400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communitary</a:t>
            </a:r>
            <a:r>
              <a:rPr lang="it-IT" sz="24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6227763" y="4004295"/>
            <a:ext cx="2376487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it-IT" sz="24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Just </a:t>
            </a:r>
            <a:r>
              <a:rPr lang="it-IT" sz="2400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specialists</a:t>
            </a:r>
            <a:endParaRPr lang="it-IT" sz="2400" kern="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7" name="Rectangle 3"/>
          <p:cNvSpPr txBox="1">
            <a:spLocks noChangeArrowheads="1"/>
          </p:cNvSpPr>
          <p:nvPr/>
        </p:nvSpPr>
        <p:spPr bwMode="auto">
          <a:xfrm>
            <a:off x="2987675" y="2924944"/>
            <a:ext cx="273685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it-IT" sz="2400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Direct</a:t>
            </a:r>
            <a:r>
              <a:rPr lang="it-IT" sz="24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, i</a:t>
            </a:r>
            <a:r>
              <a:rPr lang="it-IT" sz="2400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mmediate</a:t>
            </a:r>
            <a:endParaRPr lang="it-IT" sz="2400" kern="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342900" indent="-342900">
              <a:spcBef>
                <a:spcPct val="20000"/>
              </a:spcBef>
              <a:defRPr/>
            </a:pPr>
            <a:endParaRPr lang="it-IT" sz="2400" kern="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8" name="Rectangle 3"/>
          <p:cNvSpPr txBox="1">
            <a:spLocks noChangeArrowheads="1"/>
          </p:cNvSpPr>
          <p:nvPr/>
        </p:nvSpPr>
        <p:spPr bwMode="auto">
          <a:xfrm>
            <a:off x="6227763" y="2924944"/>
            <a:ext cx="2736850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it-IT" sz="2400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Indirect</a:t>
            </a:r>
            <a:r>
              <a:rPr lang="it-IT" sz="24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, future</a:t>
            </a:r>
          </a:p>
          <a:p>
            <a:pPr marL="342900" indent="-342900">
              <a:spcBef>
                <a:spcPct val="20000"/>
              </a:spcBef>
              <a:defRPr/>
            </a:pPr>
            <a:endParaRPr lang="it-IT" sz="2400" kern="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3369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IP Cours</a:t>
            </a:r>
            <a:endParaRPr lang="it-IT"/>
          </a:p>
        </p:txBody>
      </p:sp>
      <p:sp>
        <p:nvSpPr>
          <p:cNvPr id="78851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5030F4-CF4B-4F5F-B331-ED42ED85E37D}" type="slidenum">
              <a:rPr lang="it-IT" smtClean="0"/>
              <a:pPr>
                <a:defRPr/>
              </a:pPr>
              <a:t>18</a:t>
            </a:fld>
            <a:endParaRPr lang="it-IT" smtClean="0"/>
          </a:p>
        </p:txBody>
      </p:sp>
      <p:sp>
        <p:nvSpPr>
          <p:cNvPr id="31748" name="Rectangle 2"/>
          <p:cNvSpPr>
            <a:spLocks noChangeArrowheads="1"/>
          </p:cNvSpPr>
          <p:nvPr/>
        </p:nvSpPr>
        <p:spPr bwMode="auto">
          <a:xfrm>
            <a:off x="250825" y="544513"/>
            <a:ext cx="8642350" cy="5810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fr-FR" dirty="0">
                <a:solidFill>
                  <a:schemeClr val="bg1"/>
                </a:solidFill>
                <a:latin typeface="Tahoma" pitchFamily="34" charset="0"/>
              </a:rPr>
              <a:t>SOME </a:t>
            </a:r>
            <a:r>
              <a:rPr lang="it-IT" altLang="fr-FR" dirty="0" smtClean="0">
                <a:solidFill>
                  <a:schemeClr val="bg1"/>
                </a:solidFill>
                <a:latin typeface="Tahoma" pitchFamily="34" charset="0"/>
              </a:rPr>
              <a:t>MISUNDERSTANDING </a:t>
            </a:r>
            <a:r>
              <a:rPr lang="it-IT" altLang="fr-FR" dirty="0">
                <a:solidFill>
                  <a:schemeClr val="bg1"/>
                </a:solidFill>
                <a:latin typeface="Tahoma" pitchFamily="34" charset="0"/>
              </a:rPr>
              <a:t>TO REMOVE</a:t>
            </a:r>
            <a:endParaRPr lang="en-GB" altLang="fr-FR" dirty="0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153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268413"/>
            <a:ext cx="8642350" cy="2247900"/>
          </a:xfrm>
        </p:spPr>
        <p:txBody>
          <a:bodyPr/>
          <a:lstStyle/>
          <a:p>
            <a:pPr eaLnBrk="1" hangingPunct="1">
              <a:defRPr/>
            </a:pPr>
            <a:r>
              <a:rPr lang="it-IT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To</a:t>
            </a:r>
            <a:r>
              <a:rPr lang="it-IT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it-IT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safe</a:t>
            </a:r>
            <a:r>
              <a:rPr lang="it-IT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the </a:t>
            </a:r>
            <a:r>
              <a:rPr lang="it-IT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CL</a:t>
            </a:r>
            <a:r>
              <a:rPr lang="it-IT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it-IT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is</a:t>
            </a:r>
            <a:r>
              <a:rPr lang="it-IT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it-IT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necessary</a:t>
            </a:r>
            <a:r>
              <a:rPr lang="it-IT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it-IT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forbid</a:t>
            </a:r>
            <a:r>
              <a:rPr lang="it-IT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it-IT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any</a:t>
            </a:r>
            <a:r>
              <a:rPr lang="it-IT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it-IT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trasformation</a:t>
            </a:r>
            <a:r>
              <a:rPr lang="it-IT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  <a:p>
            <a:pPr eaLnBrk="1" hangingPunct="1">
              <a:defRPr/>
            </a:pPr>
            <a:r>
              <a:rPr lang="it-IT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 </a:t>
            </a:r>
            <a:r>
              <a:rPr lang="it-IT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safeguard</a:t>
            </a:r>
            <a:r>
              <a:rPr lang="it-IT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it-IT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of</a:t>
            </a:r>
            <a:r>
              <a:rPr lang="it-IT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it-IT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CL</a:t>
            </a:r>
            <a:r>
              <a:rPr lang="it-IT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it-IT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is</a:t>
            </a:r>
            <a:r>
              <a:rPr lang="it-IT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alternative </a:t>
            </a:r>
            <a:r>
              <a:rPr lang="it-IT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to</a:t>
            </a:r>
            <a:r>
              <a:rPr lang="it-IT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the </a:t>
            </a:r>
            <a:r>
              <a:rPr lang="it-IT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economic</a:t>
            </a:r>
            <a:r>
              <a:rPr lang="it-IT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it-IT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developpment</a:t>
            </a:r>
            <a:endParaRPr lang="it-IT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3716338"/>
            <a:ext cx="9144000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it-IT" sz="2800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TODAY </a:t>
            </a: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it-IT" sz="2800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THE PROTECTION OF CULTURAL HERITAGE IS CONSIDERED AS AN EFFECTIVE ACTION FOR SUSTAINABLE </a:t>
            </a:r>
            <a:r>
              <a:rPr lang="it-IT" sz="2800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DEVELOPMENT.</a:t>
            </a:r>
            <a:endParaRPr lang="it-IT" sz="2800" kern="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782030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3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53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03" grpId="0" build="p" bldLvl="2"/>
      <p:bldP spid="6" grpId="0"/>
      <p:bldP spid="6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egnaposto numero diapositiva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D73B91CD-CF39-4473-9223-20A7BDB9C870}" type="slidenum">
              <a:rPr lang="it-IT" altLang="it-IT" sz="1400" smtClean="0"/>
              <a:pPr eaLnBrk="1" hangingPunct="1">
                <a:spcBef>
                  <a:spcPct val="0"/>
                </a:spcBef>
                <a:buFontTx/>
                <a:buNone/>
              </a:pPr>
              <a:t>19</a:t>
            </a:fld>
            <a:endParaRPr lang="it-IT" altLang="it-IT" sz="1400" smtClean="0"/>
          </a:p>
        </p:txBody>
      </p:sp>
      <p:sp>
        <p:nvSpPr>
          <p:cNvPr id="171010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3105150"/>
            <a:ext cx="8569325" cy="64770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it-IT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PROBLEMS IN RECOVERING </a:t>
            </a:r>
            <a:br>
              <a:rPr lang="it-IT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</a:br>
            <a:r>
              <a:rPr lang="it-IT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OF </a:t>
            </a:r>
            <a:r>
              <a:rPr lang="it-IT" sz="32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CLs</a:t>
            </a:r>
            <a:r>
              <a:rPr lang="it-IT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’</a:t>
            </a:r>
            <a:r>
              <a:rPr lang="it-IT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/>
            </a:r>
            <a:br>
              <a:rPr lang="it-IT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</a:br>
            <a:r>
              <a:rPr lang="it-IT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TRADITIONAL ELEMENTS</a:t>
            </a:r>
          </a:p>
        </p:txBody>
      </p:sp>
      <p:sp>
        <p:nvSpPr>
          <p:cNvPr id="19460" name="Segnaposto piè di pagina 1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 smtClean="0"/>
              <a:t>Ravello September 28 2018</a:t>
            </a:r>
          </a:p>
        </p:txBody>
      </p:sp>
    </p:spTree>
    <p:extLst>
      <p:ext uri="{BB962C8B-B14F-4D97-AF65-F5344CB8AC3E}">
        <p14:creationId xmlns:p14="http://schemas.microsoft.com/office/powerpoint/2010/main" val="208828136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1045029"/>
          </a:xfrm>
        </p:spPr>
        <p:txBody>
          <a:bodyPr/>
          <a:lstStyle/>
          <a:p>
            <a:pPr lvl="0"/>
            <a:r>
              <a:rPr lang="it-IT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Preliminary </a:t>
            </a:r>
            <a:r>
              <a:rPr lang="it-IT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analysis</a:t>
            </a:r>
            <a:r>
              <a:rPr lang="it-IT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</a:t>
            </a:r>
            <a:r>
              <a:rPr lang="it-IT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LK’s</a:t>
            </a:r>
            <a:r>
              <a:rPr lang="it-IT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evidence</a:t>
            </a:r>
            <a:r>
              <a:rPr lang="it-IT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in media, </a:t>
            </a:r>
            <a:r>
              <a:rPr lang="it-IT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before</a:t>
            </a:r>
            <a:r>
              <a:rPr lang="it-IT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lang="it-IT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after</a:t>
            </a:r>
            <a:r>
              <a:rPr lang="it-IT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disasters</a:t>
            </a:r>
            <a:endParaRPr lang="en-GB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GB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Ravello September 28 2018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8EDDF5-98C0-4DF8-8B0B-CC8173938E23}" type="slidenum">
              <a:rPr lang="it-IT" smtClean="0"/>
              <a:pPr>
                <a:defRPr/>
              </a:pPr>
              <a:t>2</a:t>
            </a:fld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title"/>
          </p:nvPr>
        </p:nvSpPr>
        <p:spPr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eaLnBrk="1" hangingPunct="1"/>
            <a:r>
              <a:rPr lang="it-IT" altLang="fr-FR" sz="3200" dirty="0" smtClean="0">
                <a:solidFill>
                  <a:schemeClr val="bg1"/>
                </a:solidFill>
                <a:latin typeface="Tahoma" pitchFamily="34" charset="0"/>
              </a:rPr>
              <a:t>YEAR 1 -  SCHEDULED ACTIVITIES</a:t>
            </a:r>
          </a:p>
        </p:txBody>
      </p:sp>
      <p:sp>
        <p:nvSpPr>
          <p:cNvPr id="7" name="Segnaposto contenuto 2"/>
          <p:cNvSpPr txBox="1">
            <a:spLocks/>
          </p:cNvSpPr>
          <p:nvPr/>
        </p:nvSpPr>
        <p:spPr bwMode="auto">
          <a:xfrm>
            <a:off x="370114" y="2917363"/>
            <a:ext cx="8229600" cy="1654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r-FR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Workshop </a:t>
            </a:r>
            <a:r>
              <a:rPr lang="fr-FR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between</a:t>
            </a:r>
            <a:r>
              <a:rPr lang="fr-FR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experts and </a:t>
            </a:r>
            <a:r>
              <a:rPr lang="fr-FR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journalists</a:t>
            </a:r>
            <a:r>
              <a:rPr lang="fr-FR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(WS1) to </a:t>
            </a:r>
            <a:r>
              <a:rPr lang="fr-FR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define</a:t>
            </a:r>
            <a:r>
              <a:rPr lang="fr-FR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analysis</a:t>
            </a:r>
            <a:r>
              <a:rPr lang="fr-FR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criteria</a:t>
            </a:r>
            <a:r>
              <a:rPr lang="fr-FR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sites </a:t>
            </a:r>
            <a:r>
              <a:rPr lang="fr-FR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where</a:t>
            </a:r>
            <a:r>
              <a:rPr lang="fr-FR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implementing</a:t>
            </a:r>
            <a:r>
              <a:rPr lang="fr-FR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Pilot Project (PP)</a:t>
            </a:r>
            <a:endParaRPr lang="en-GB" kern="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GB" b="1" i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75316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egnaposto numero diapositiva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D73B91CD-CF39-4473-9223-20A7BDB9C870}" type="slidenum">
              <a:rPr lang="it-IT" altLang="it-IT" sz="1400" smtClean="0"/>
              <a:pPr eaLnBrk="1" hangingPunct="1">
                <a:spcBef>
                  <a:spcPct val="0"/>
                </a:spcBef>
                <a:buFontTx/>
                <a:buNone/>
              </a:pPr>
              <a:t>20</a:t>
            </a:fld>
            <a:endParaRPr lang="it-IT" altLang="it-IT" sz="1400" smtClean="0"/>
          </a:p>
        </p:txBody>
      </p:sp>
      <p:sp>
        <p:nvSpPr>
          <p:cNvPr id="171010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3105150"/>
            <a:ext cx="8569325" cy="64770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it-IT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KNOWLEDGE</a:t>
            </a:r>
          </a:p>
        </p:txBody>
      </p:sp>
      <p:sp>
        <p:nvSpPr>
          <p:cNvPr id="19460" name="Segnaposto piè di pagina 1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 smtClean="0"/>
              <a:t>Ravello September 28 2018</a:t>
            </a:r>
          </a:p>
        </p:txBody>
      </p:sp>
    </p:spTree>
    <p:extLst>
      <p:ext uri="{BB962C8B-B14F-4D97-AF65-F5344CB8AC3E}">
        <p14:creationId xmlns:p14="http://schemas.microsoft.com/office/powerpoint/2010/main" val="30710812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egnaposto numero diapositiva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1A02D519-DE94-4D85-A918-B8B3E3CE4891}" type="slidenum">
              <a:rPr lang="it-IT" altLang="it-IT" sz="1400" smtClean="0"/>
              <a:pPr eaLnBrk="1" hangingPunct="1">
                <a:spcBef>
                  <a:spcPct val="0"/>
                </a:spcBef>
                <a:buFontTx/>
                <a:buNone/>
              </a:pPr>
              <a:t>21</a:t>
            </a:fld>
            <a:endParaRPr lang="it-IT" altLang="it-IT" sz="1400" smtClean="0"/>
          </a:p>
        </p:txBody>
      </p:sp>
      <p:sp>
        <p:nvSpPr>
          <p:cNvPr id="171016" name="Rectangle 8"/>
          <p:cNvSpPr>
            <a:spLocks noChangeArrowheads="1"/>
          </p:cNvSpPr>
          <p:nvPr/>
        </p:nvSpPr>
        <p:spPr bwMode="auto">
          <a:xfrm>
            <a:off x="323850" y="981075"/>
            <a:ext cx="8569325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it-IT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A POLITICAL QUESTION</a:t>
            </a:r>
          </a:p>
        </p:txBody>
      </p:sp>
      <p:sp>
        <p:nvSpPr>
          <p:cNvPr id="171017" name="Rectangle 9"/>
          <p:cNvSpPr>
            <a:spLocks noChangeArrowheads="1"/>
          </p:cNvSpPr>
          <p:nvPr/>
        </p:nvSpPr>
        <p:spPr bwMode="auto">
          <a:xfrm>
            <a:off x="873125" y="2405063"/>
            <a:ext cx="7443788" cy="181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it-IT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How </a:t>
            </a:r>
            <a:r>
              <a:rPr lang="it-IT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stimulate</a:t>
            </a:r>
            <a:r>
              <a:rPr lang="it-IT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the </a:t>
            </a:r>
            <a:r>
              <a:rPr lang="it-IT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decision</a:t>
            </a:r>
            <a:r>
              <a:rPr lang="it-IT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it-IT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makers</a:t>
            </a:r>
            <a:r>
              <a:rPr lang="it-IT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br>
              <a:rPr lang="it-IT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it-IT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and </a:t>
            </a:r>
            <a:r>
              <a:rPr lang="it-IT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researchers</a:t>
            </a:r>
            <a:r>
              <a:rPr lang="it-IT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br>
              <a:rPr lang="it-IT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it-IT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don’t</a:t>
            </a:r>
            <a:r>
              <a:rPr lang="it-IT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it-IT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considering</a:t>
            </a:r>
            <a:r>
              <a:rPr lang="it-IT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it-IT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as</a:t>
            </a:r>
            <a:r>
              <a:rPr lang="it-IT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it-IT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surpassed</a:t>
            </a:r>
            <a:r>
              <a:rPr lang="it-IT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br>
              <a:rPr lang="it-IT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it-IT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the </a:t>
            </a:r>
            <a:r>
              <a:rPr lang="it-IT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traditional</a:t>
            </a:r>
            <a:r>
              <a:rPr lang="it-IT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it-IT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disaster</a:t>
            </a:r>
            <a:r>
              <a:rPr lang="it-IT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it-IT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proof</a:t>
            </a:r>
            <a:r>
              <a:rPr lang="it-IT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it-IT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techniques</a:t>
            </a:r>
            <a:r>
              <a:rPr lang="it-IT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?</a:t>
            </a:r>
          </a:p>
        </p:txBody>
      </p:sp>
      <p:sp>
        <p:nvSpPr>
          <p:cNvPr id="21509" name="Segnaposto piè di pagina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 smtClean="0"/>
              <a:t>Ravello September 28 2018</a:t>
            </a:r>
          </a:p>
        </p:txBody>
      </p:sp>
    </p:spTree>
    <p:extLst>
      <p:ext uri="{BB962C8B-B14F-4D97-AF65-F5344CB8AC3E}">
        <p14:creationId xmlns:p14="http://schemas.microsoft.com/office/powerpoint/2010/main" val="126454891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10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0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egnaposto numero diapositiva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470833F0-B004-4D07-B3DD-30ABB84DDC99}" type="slidenum">
              <a:rPr lang="it-IT" altLang="it-IT" sz="1400" smtClean="0"/>
              <a:pPr eaLnBrk="1" hangingPunct="1">
                <a:spcBef>
                  <a:spcPct val="0"/>
                </a:spcBef>
                <a:buFontTx/>
                <a:buNone/>
              </a:pPr>
              <a:t>22</a:t>
            </a:fld>
            <a:endParaRPr lang="it-IT" altLang="it-IT" sz="1400" smtClean="0"/>
          </a:p>
        </p:txBody>
      </p:sp>
      <p:sp>
        <p:nvSpPr>
          <p:cNvPr id="171010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442588"/>
            <a:ext cx="8569325" cy="64770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it-IT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SOME METHODOLOCICAL QUESTIONS</a:t>
            </a:r>
          </a:p>
        </p:txBody>
      </p:sp>
      <p:sp>
        <p:nvSpPr>
          <p:cNvPr id="171012" name="Text Box 4"/>
          <p:cNvSpPr txBox="1">
            <a:spLocks noChangeArrowheads="1"/>
          </p:cNvSpPr>
          <p:nvPr/>
        </p:nvSpPr>
        <p:spPr bwMode="auto">
          <a:xfrm>
            <a:off x="468313" y="1268413"/>
            <a:ext cx="8208962" cy="4402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55600" indent="-2667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12788">
              <a:defRPr>
                <a:solidFill>
                  <a:schemeClr val="tx1"/>
                </a:solidFill>
                <a:latin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it-IT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To </a:t>
            </a:r>
            <a:r>
              <a:rPr lang="it-IT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protect</a:t>
            </a:r>
            <a:r>
              <a:rPr lang="it-IT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Cultural </a:t>
            </a:r>
            <a:r>
              <a:rPr lang="it-IT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Landscape</a:t>
            </a:r>
            <a:r>
              <a:rPr lang="it-IT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can </a:t>
            </a:r>
            <a:r>
              <a:rPr lang="it-IT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we</a:t>
            </a:r>
            <a:r>
              <a:rPr lang="it-IT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use  </a:t>
            </a:r>
            <a:r>
              <a:rPr lang="it-IT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both</a:t>
            </a:r>
            <a:r>
              <a:rPr lang="it-IT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</a:t>
            </a:r>
            <a:r>
              <a:rPr lang="it-IT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our</a:t>
            </a:r>
            <a:r>
              <a:rPr lang="it-IT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</a:t>
            </a:r>
            <a:r>
              <a:rPr lang="it-IT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knowledge</a:t>
            </a:r>
            <a:r>
              <a:rPr lang="it-IT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and the </a:t>
            </a:r>
            <a:r>
              <a:rPr lang="it-IT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ancient</a:t>
            </a:r>
            <a:r>
              <a:rPr lang="it-IT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</a:t>
            </a:r>
            <a:r>
              <a:rPr lang="it-IT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one</a:t>
            </a:r>
            <a:r>
              <a:rPr lang="it-IT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?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it-IT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How can </a:t>
            </a:r>
            <a:r>
              <a:rPr lang="it-IT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we</a:t>
            </a:r>
            <a:r>
              <a:rPr lang="it-IT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</a:t>
            </a:r>
            <a:r>
              <a:rPr lang="it-IT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recognize</a:t>
            </a:r>
            <a:r>
              <a:rPr lang="it-IT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</a:t>
            </a:r>
            <a:r>
              <a:rPr lang="it-IT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it</a:t>
            </a:r>
            <a:r>
              <a:rPr lang="it-IT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?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it-IT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How can </a:t>
            </a:r>
            <a:r>
              <a:rPr lang="it-IT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we</a:t>
            </a:r>
            <a:r>
              <a:rPr lang="it-IT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validate </a:t>
            </a:r>
            <a:r>
              <a:rPr lang="it-IT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it</a:t>
            </a:r>
            <a:r>
              <a:rPr lang="it-IT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?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it-IT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How can </a:t>
            </a:r>
            <a:r>
              <a:rPr lang="it-IT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we</a:t>
            </a:r>
            <a:r>
              <a:rPr lang="it-IT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</a:t>
            </a:r>
            <a:r>
              <a:rPr lang="it-IT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improuve</a:t>
            </a:r>
            <a:r>
              <a:rPr lang="it-IT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the </a:t>
            </a:r>
            <a:r>
              <a:rPr lang="it-IT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historical</a:t>
            </a:r>
            <a:r>
              <a:rPr lang="it-IT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</a:t>
            </a:r>
            <a:r>
              <a:rPr lang="it-IT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techniques</a:t>
            </a:r>
            <a:r>
              <a:rPr lang="it-IT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, </a:t>
            </a:r>
            <a:r>
              <a:rPr lang="it-IT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if</a:t>
            </a:r>
            <a:r>
              <a:rPr lang="it-IT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</a:t>
            </a:r>
            <a:r>
              <a:rPr lang="it-IT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usefull</a:t>
            </a:r>
            <a:r>
              <a:rPr lang="it-IT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?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it-IT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How can </a:t>
            </a:r>
            <a:r>
              <a:rPr lang="it-IT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we</a:t>
            </a:r>
            <a:r>
              <a:rPr lang="it-IT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</a:t>
            </a:r>
            <a:r>
              <a:rPr lang="it-IT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define</a:t>
            </a:r>
            <a:r>
              <a:rPr lang="it-IT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</a:t>
            </a:r>
            <a:r>
              <a:rPr lang="it-IT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protocols</a:t>
            </a:r>
            <a:r>
              <a:rPr lang="it-IT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to validate no-standard </a:t>
            </a:r>
            <a:r>
              <a:rPr lang="it-IT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techniques</a:t>
            </a:r>
            <a:r>
              <a:rPr lang="it-IT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?</a:t>
            </a:r>
          </a:p>
        </p:txBody>
      </p:sp>
      <p:sp>
        <p:nvSpPr>
          <p:cNvPr id="20485" name="Segnaposto piè di pagina 1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 smtClean="0"/>
              <a:t>Ravello September 28 2018</a:t>
            </a:r>
          </a:p>
        </p:txBody>
      </p:sp>
    </p:spTree>
    <p:extLst>
      <p:ext uri="{BB962C8B-B14F-4D97-AF65-F5344CB8AC3E}">
        <p14:creationId xmlns:p14="http://schemas.microsoft.com/office/powerpoint/2010/main" val="209150726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125538"/>
            <a:ext cx="8229600" cy="53975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it-IT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NEWS / NO NEWS</a:t>
            </a:r>
            <a:endParaRPr lang="it-IT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15888" y="1700213"/>
            <a:ext cx="8912225" cy="1441450"/>
          </a:xfrm>
        </p:spPr>
        <p:txBody>
          <a:bodyPr>
            <a:noAutofit/>
          </a:bodyPr>
          <a:lstStyle/>
          <a:p>
            <a:pPr eaLnBrk="1">
              <a:defRPr/>
            </a:pPr>
            <a:r>
              <a:rPr lang="en-GB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r>
              <a:rPr lang="en-GB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 </a:t>
            </a:r>
            <a:r>
              <a:rPr lang="en-GB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unveiling of a new </a:t>
            </a:r>
            <a:r>
              <a:rPr lang="en-GB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building is “a news”</a:t>
            </a:r>
          </a:p>
          <a:p>
            <a:pPr eaLnBrk="1">
              <a:defRPr/>
            </a:pPr>
            <a:r>
              <a:rPr lang="en-GB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</a:t>
            </a:r>
            <a:r>
              <a:rPr lang="en-GB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territory’s appropriate and continuous </a:t>
            </a:r>
            <a:r>
              <a:rPr lang="en-GB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maintenance is “a no news”</a:t>
            </a:r>
            <a:r>
              <a:rPr lang="en-GB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GB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GB" sz="28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0420" name="Segnaposto piè di pagina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it-IT" sz="1400" smtClean="0"/>
              <a:t>Ravello September 28 2018</a:t>
            </a:r>
          </a:p>
        </p:txBody>
      </p:sp>
      <p:sp>
        <p:nvSpPr>
          <p:cNvPr id="60421" name="Segnaposto numero diapositiva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47AD1CE0-6228-426B-A75E-C8DC0C967289}" type="slidenum">
              <a:rPr lang="fr-FR" altLang="it-IT" sz="1400" smtClean="0"/>
              <a:pPr eaLnBrk="1" hangingPunct="1">
                <a:spcBef>
                  <a:spcPct val="0"/>
                </a:spcBef>
                <a:buFontTx/>
                <a:buNone/>
              </a:pPr>
              <a:t>23</a:t>
            </a:fld>
            <a:endParaRPr lang="fr-FR" altLang="it-IT" sz="1400" smtClean="0"/>
          </a:p>
        </p:txBody>
      </p:sp>
      <p:sp>
        <p:nvSpPr>
          <p:cNvPr id="8" name="Titolo 1"/>
          <p:cNvSpPr txBox="1">
            <a:spLocks/>
          </p:cNvSpPr>
          <p:nvPr/>
        </p:nvSpPr>
        <p:spPr>
          <a:xfrm>
            <a:off x="457200" y="404813"/>
            <a:ext cx="8229600" cy="67468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it-IT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SYSTEMIC ORIGINS – </a:t>
            </a:r>
            <a:r>
              <a:rPr lang="it-IT" sz="3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Media </a:t>
            </a:r>
            <a:r>
              <a:rPr lang="it-IT" sz="32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environment</a:t>
            </a:r>
            <a:endParaRPr lang="it-IT" sz="32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Segnaposto contenuto 2"/>
          <p:cNvSpPr txBox="1">
            <a:spLocks/>
          </p:cNvSpPr>
          <p:nvPr/>
        </p:nvSpPr>
        <p:spPr>
          <a:xfrm>
            <a:off x="254000" y="3276600"/>
            <a:ext cx="8912225" cy="1439863"/>
          </a:xfrm>
          <a:prstGeom prst="rect">
            <a:avLst/>
          </a:prstGeom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defRPr/>
            </a:pPr>
            <a:r>
              <a:rPr lang="en-GB" altLang="it-IT" sz="28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Tahoma" pitchFamily="34" charset="0"/>
              </a:rPr>
              <a:t>The people’s knowledge about the local risks</a:t>
            </a:r>
            <a:br>
              <a:rPr lang="en-GB" altLang="it-IT" sz="28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Tahoma" pitchFamily="34" charset="0"/>
              </a:rPr>
            </a:br>
            <a:r>
              <a:rPr lang="en-GB" altLang="it-IT" sz="28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Tahoma" pitchFamily="34" charset="0"/>
              </a:rPr>
              <a:t>is “a news” </a:t>
            </a:r>
            <a:r>
              <a:rPr lang="en-GB" altLang="it-IT" sz="28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Tahoma" pitchFamily="34" charset="0"/>
              </a:rPr>
              <a:t>after</a:t>
            </a:r>
            <a:r>
              <a:rPr lang="en-GB" altLang="it-IT" sz="28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Tahoma" pitchFamily="34" charset="0"/>
              </a:rPr>
              <a:t> the event</a:t>
            </a:r>
          </a:p>
          <a:p>
            <a:pPr eaLnBrk="1">
              <a:defRPr/>
            </a:pPr>
            <a:r>
              <a:rPr lang="it-IT" altLang="it-IT" sz="28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Tahoma" pitchFamily="34" charset="0"/>
              </a:rPr>
              <a:t>It’s «a no news» </a:t>
            </a:r>
            <a:r>
              <a:rPr lang="it-IT" altLang="it-IT" sz="28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Tahoma" pitchFamily="34" charset="0"/>
              </a:rPr>
              <a:t>before</a:t>
            </a:r>
            <a:endParaRPr lang="en-GB" altLang="it-IT" sz="280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11" name="Titolo 1"/>
          <p:cNvSpPr txBox="1">
            <a:spLocks/>
          </p:cNvSpPr>
          <p:nvPr/>
        </p:nvSpPr>
        <p:spPr>
          <a:xfrm>
            <a:off x="595313" y="5013325"/>
            <a:ext cx="8229600" cy="1125538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it-IT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BUT THE MEDIA RULES ARE STRONG:</a:t>
            </a:r>
            <a:br>
              <a:rPr lang="it-IT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t-IT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NOT INTERESTING, NO PUBLISHING</a:t>
            </a:r>
            <a:endParaRPr lang="it-IT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2148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765175"/>
            <a:ext cx="8229600" cy="719138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it-IT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IGNORED LOCAL KNOWLEDGE</a:t>
            </a:r>
            <a:endParaRPr lang="it-IT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2393950"/>
            <a:ext cx="8229600" cy="3043238"/>
          </a:xfrm>
        </p:spPr>
        <p:txBody>
          <a:bodyPr/>
          <a:lstStyle/>
          <a:p>
            <a:pPr eaLnBrk="1" hangingPunct="1"/>
            <a:r>
              <a:rPr lang="en-GB" altLang="it-IT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Often media services covering local disasters (avalanche, landslide, floods) record that people on the spot knew very well the hazard, but that authorithies have systematically ignored warnings and worries. </a:t>
            </a:r>
            <a:endParaRPr lang="it-IT" altLang="it-IT" smtClean="0">
              <a:solidFill>
                <a:schemeClr val="bg1"/>
              </a:solidFill>
            </a:endParaRPr>
          </a:p>
        </p:txBody>
      </p:sp>
      <p:sp>
        <p:nvSpPr>
          <p:cNvPr id="54276" name="Segnaposto piè di pagina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it-IT" sz="1400" smtClean="0"/>
              <a:t>Ravello September 28 2018</a:t>
            </a:r>
          </a:p>
        </p:txBody>
      </p:sp>
      <p:sp>
        <p:nvSpPr>
          <p:cNvPr id="54277" name="Segnaposto numero diapositiva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425EF5A3-BFA2-48C9-8482-D98A90C95B6D}" type="slidenum">
              <a:rPr lang="fr-FR" altLang="it-IT" sz="1400" smtClean="0"/>
              <a:pPr eaLnBrk="1" hangingPunct="1">
                <a:spcBef>
                  <a:spcPct val="0"/>
                </a:spcBef>
                <a:buFontTx/>
                <a:buNone/>
              </a:pPr>
              <a:t>24</a:t>
            </a:fld>
            <a:endParaRPr lang="fr-FR" altLang="it-IT" sz="1400" smtClean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538" y="2354263"/>
            <a:ext cx="5340350" cy="413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asellaDiTesto 10"/>
          <p:cNvSpPr txBox="1"/>
          <p:nvPr/>
        </p:nvSpPr>
        <p:spPr>
          <a:xfrm rot="19922878">
            <a:off x="2522538" y="4052888"/>
            <a:ext cx="4241800" cy="9540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</a:t>
            </a:r>
            <a:r>
              <a:rPr lang="it-IT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sounded</a:t>
            </a:r>
            <a:r>
              <a:rPr lang="it-IT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the </a:t>
            </a:r>
            <a:r>
              <a:rPr lang="it-IT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alarm</a:t>
            </a:r>
            <a:endParaRPr lang="it-IT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defRPr/>
            </a:pPr>
            <a:r>
              <a:rPr lang="it-IT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but</a:t>
            </a:r>
            <a:r>
              <a:rPr lang="it-IT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nobody</a:t>
            </a:r>
            <a:r>
              <a:rPr lang="it-IT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heeded</a:t>
            </a:r>
            <a:r>
              <a:rPr lang="it-IT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</a:t>
            </a:r>
            <a:endParaRPr lang="it-IT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4352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368660"/>
            <a:ext cx="8229600" cy="1268413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it-IT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POTENTIALITIES </a:t>
            </a:r>
            <a:br>
              <a:rPr lang="it-IT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t-IT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 THE  «LOCAL RISK CULTURE»</a:t>
            </a:r>
            <a:endParaRPr lang="it-IT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1443" name="Segnaposto piè di pagina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it-IT" sz="1400" smtClean="0"/>
              <a:t>Ravello September 28 2018</a:t>
            </a:r>
          </a:p>
        </p:txBody>
      </p:sp>
      <p:sp>
        <p:nvSpPr>
          <p:cNvPr id="61444" name="Segnaposto numero diapositiva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320A0FEF-EEF5-4A28-B196-2FBC172EC0B7}" type="slidenum">
              <a:rPr lang="fr-FR" altLang="it-IT" sz="1400" smtClean="0"/>
              <a:pPr eaLnBrk="1" hangingPunct="1">
                <a:spcBef>
                  <a:spcPct val="0"/>
                </a:spcBef>
                <a:buFontTx/>
                <a:buNone/>
              </a:pPr>
              <a:t>25</a:t>
            </a:fld>
            <a:endParaRPr lang="fr-FR" altLang="it-IT" sz="1400" smtClean="0"/>
          </a:p>
        </p:txBody>
      </p:sp>
      <p:sp>
        <p:nvSpPr>
          <p:cNvPr id="8" name="Titolo 1"/>
          <p:cNvSpPr txBox="1">
            <a:spLocks/>
          </p:cNvSpPr>
          <p:nvPr/>
        </p:nvSpPr>
        <p:spPr>
          <a:xfrm>
            <a:off x="438150" y="1844675"/>
            <a:ext cx="8229600" cy="3960813"/>
          </a:xfrm>
          <a:prstGeom prst="rect">
            <a:avLst/>
          </a:prstGeom>
        </p:spPr>
        <p:txBody>
          <a:bodyPr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it-IT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</a:t>
            </a:r>
            <a:r>
              <a:rPr lang="it-IT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local</a:t>
            </a:r>
            <a:r>
              <a:rPr lang="it-IT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knowledge</a:t>
            </a:r>
            <a:r>
              <a:rPr lang="it-IT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</a:t>
            </a:r>
            <a:r>
              <a:rPr lang="it-IT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based</a:t>
            </a:r>
            <a:r>
              <a:rPr lang="it-IT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on the </a:t>
            </a:r>
            <a:r>
              <a:rPr lang="it-IT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effects</a:t>
            </a:r>
            <a:r>
              <a:rPr lang="it-IT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of the </a:t>
            </a:r>
            <a:r>
              <a:rPr lang="it-IT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events</a:t>
            </a:r>
            <a:r>
              <a:rPr lang="it-IT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So </a:t>
            </a:r>
            <a:r>
              <a:rPr lang="it-IT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it’s</a:t>
            </a:r>
            <a:r>
              <a:rPr lang="it-IT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inevitably</a:t>
            </a:r>
            <a:r>
              <a:rPr lang="it-IT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«</a:t>
            </a:r>
            <a:r>
              <a:rPr lang="it-IT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integrated</a:t>
            </a:r>
            <a:r>
              <a:rPr lang="it-IT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  <a:p>
            <a:pPr marL="457200" indent="-457200" algn="l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it-IT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</a:t>
            </a:r>
            <a:r>
              <a:rPr lang="it-IT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deep</a:t>
            </a:r>
            <a:r>
              <a:rPr lang="it-IT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knowledge</a:t>
            </a:r>
            <a:r>
              <a:rPr lang="it-IT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of the </a:t>
            </a:r>
            <a:r>
              <a:rPr lang="it-IT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territory</a:t>
            </a:r>
            <a:r>
              <a:rPr lang="it-IT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of </a:t>
            </a:r>
            <a:r>
              <a:rPr lang="it-IT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his</a:t>
            </a:r>
            <a:r>
              <a:rPr lang="it-IT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history</a:t>
            </a:r>
            <a:r>
              <a:rPr lang="it-IT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and of the </a:t>
            </a:r>
            <a:r>
              <a:rPr lang="it-IT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local</a:t>
            </a:r>
            <a:r>
              <a:rPr lang="it-IT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risks</a:t>
            </a:r>
            <a:r>
              <a:rPr lang="it-IT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can </a:t>
            </a:r>
            <a:r>
              <a:rPr lang="it-IT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offer</a:t>
            </a:r>
            <a:r>
              <a:rPr lang="it-IT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more </a:t>
            </a:r>
            <a:r>
              <a:rPr lang="it-IT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detailed</a:t>
            </a:r>
            <a:r>
              <a:rPr lang="it-IT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informations</a:t>
            </a:r>
            <a:r>
              <a:rPr lang="it-IT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to the </a:t>
            </a:r>
            <a:r>
              <a:rPr lang="it-IT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experts</a:t>
            </a:r>
            <a:endParaRPr lang="it-IT" sz="28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algn="l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it-IT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</a:t>
            </a:r>
            <a:r>
              <a:rPr lang="it-IT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local</a:t>
            </a:r>
            <a:r>
              <a:rPr lang="it-IT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knowledge</a:t>
            </a:r>
            <a:r>
              <a:rPr lang="it-IT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</a:t>
            </a:r>
            <a:r>
              <a:rPr lang="it-IT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 «</a:t>
            </a:r>
            <a:r>
              <a:rPr lang="it-IT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complementary</a:t>
            </a:r>
            <a:r>
              <a:rPr lang="it-IT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expertise» </a:t>
            </a:r>
            <a:r>
              <a:rPr lang="it-IT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available</a:t>
            </a:r>
            <a:r>
              <a:rPr lang="it-IT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free of </a:t>
            </a:r>
            <a:r>
              <a:rPr lang="it-IT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charge</a:t>
            </a:r>
            <a:endParaRPr lang="it-IT" sz="28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algn="l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it-IT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By </a:t>
            </a:r>
            <a:r>
              <a:rPr lang="it-IT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involving</a:t>
            </a:r>
            <a:r>
              <a:rPr lang="it-IT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the </a:t>
            </a:r>
            <a:r>
              <a:rPr lang="it-IT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local</a:t>
            </a:r>
            <a:r>
              <a:rPr lang="it-IT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population</a:t>
            </a:r>
            <a:r>
              <a:rPr lang="it-IT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 </a:t>
            </a:r>
            <a:r>
              <a:rPr lang="it-IT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permanent</a:t>
            </a:r>
            <a:r>
              <a:rPr lang="it-IT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and more </a:t>
            </a:r>
            <a:r>
              <a:rPr lang="it-IT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efficient</a:t>
            </a:r>
            <a:r>
              <a:rPr lang="it-IT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monitoring</a:t>
            </a:r>
            <a:r>
              <a:rPr lang="it-IT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can be </a:t>
            </a:r>
            <a:r>
              <a:rPr lang="it-IT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organized</a:t>
            </a:r>
            <a:endParaRPr lang="it-IT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0020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412875"/>
            <a:ext cx="8229600" cy="311785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it-IT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It’s</a:t>
            </a:r>
            <a:r>
              <a:rPr lang="it-IT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possible</a:t>
            </a:r>
            <a:r>
              <a:rPr lang="it-IT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it-IT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more effective contribution </a:t>
            </a:r>
            <a:r>
              <a:rPr lang="en-GB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GB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GB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media</a:t>
            </a:r>
            <a:r>
              <a:rPr lang="en-GB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GB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GB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</a:t>
            </a:r>
            <a:r>
              <a:rPr lang="en-GB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disasters reduction?</a:t>
            </a:r>
            <a:endParaRPr lang="it-IT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67" name="Segnaposto piè di pagina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it-IT" sz="1400" smtClean="0"/>
              <a:t>Ravello September 28 2018</a:t>
            </a:r>
          </a:p>
        </p:txBody>
      </p:sp>
      <p:sp>
        <p:nvSpPr>
          <p:cNvPr id="62468" name="Segnaposto numero diapositiva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C170B31B-E395-4EC1-9302-4CCD4236BFB0}" type="slidenum">
              <a:rPr lang="fr-FR" altLang="it-IT" sz="1400" smtClean="0"/>
              <a:pPr eaLnBrk="1" hangingPunct="1">
                <a:spcBef>
                  <a:spcPct val="0"/>
                </a:spcBef>
                <a:buFontTx/>
                <a:buNone/>
              </a:pPr>
              <a:t>26</a:t>
            </a:fld>
            <a:endParaRPr lang="fr-FR" altLang="it-IT" sz="1400" smtClean="0"/>
          </a:p>
        </p:txBody>
      </p:sp>
    </p:spTree>
    <p:extLst>
      <p:ext uri="{BB962C8B-B14F-4D97-AF65-F5344CB8AC3E}">
        <p14:creationId xmlns:p14="http://schemas.microsoft.com/office/powerpoint/2010/main" val="20936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egnaposto contenuto 2"/>
          <p:cNvSpPr>
            <a:spLocks noGrp="1"/>
          </p:cNvSpPr>
          <p:nvPr>
            <p:ph idx="1"/>
          </p:nvPr>
        </p:nvSpPr>
        <p:spPr>
          <a:xfrm>
            <a:off x="142875" y="836613"/>
            <a:ext cx="8858250" cy="3313112"/>
          </a:xfrm>
        </p:spPr>
        <p:txBody>
          <a:bodyPr/>
          <a:lstStyle/>
          <a:p>
            <a:pPr eaLnBrk="1">
              <a:buFont typeface="Wingdings" pitchFamily="2" charset="2"/>
              <a:buChar char="Ø"/>
              <a:defRPr/>
            </a:pPr>
            <a:r>
              <a:rPr lang="en-GB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Audience of specialized magazines protecting consumers' interests and</a:t>
            </a:r>
          </a:p>
          <a:p>
            <a:pPr eaLnBrk="1">
              <a:buFont typeface="Wingdings" pitchFamily="2" charset="2"/>
              <a:buChar char="Ø"/>
              <a:defRPr/>
            </a:pPr>
            <a:r>
              <a:rPr lang="en-GB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Interventions imposed to producers thanks to media campaigns</a:t>
            </a:r>
          </a:p>
          <a:p>
            <a:pPr eaLnBrk="1">
              <a:buFont typeface="Wingdings" pitchFamily="2" charset="2"/>
              <a:buChar char="Ø"/>
              <a:defRPr/>
            </a:pPr>
            <a:r>
              <a:rPr lang="en-GB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The </a:t>
            </a:r>
            <a:r>
              <a:rPr lang="en-GB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media can contribute in a determinant way to turn people's fears/suggestions into changes </a:t>
            </a:r>
            <a:r>
              <a:rPr lang="en-GB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in policies</a:t>
            </a:r>
            <a:r>
              <a:rPr lang="en-GB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.</a:t>
            </a:r>
            <a:endParaRPr lang="fr-FR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63491" name="Segnaposto piè di pagina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it-IT" sz="1400" smtClean="0"/>
              <a:t>Ravello September 28 2018</a:t>
            </a:r>
          </a:p>
        </p:txBody>
      </p:sp>
      <p:sp>
        <p:nvSpPr>
          <p:cNvPr id="63492" name="Segnaposto numero diapositiva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C2B0F286-631D-4296-B1A1-4229703E2C12}" type="slidenum">
              <a:rPr lang="fr-FR" altLang="it-IT" sz="1400" smtClean="0"/>
              <a:pPr eaLnBrk="1" hangingPunct="1">
                <a:spcBef>
                  <a:spcPct val="0"/>
                </a:spcBef>
                <a:buFontTx/>
                <a:buNone/>
              </a:pPr>
              <a:t>27</a:t>
            </a:fld>
            <a:endParaRPr lang="fr-FR" altLang="it-IT" sz="1400" smtClean="0"/>
          </a:p>
        </p:txBody>
      </p:sp>
      <p:sp>
        <p:nvSpPr>
          <p:cNvPr id="9" name="Segnaposto contenuto 2"/>
          <p:cNvSpPr txBox="1">
            <a:spLocks/>
          </p:cNvSpPr>
          <p:nvPr/>
        </p:nvSpPr>
        <p:spPr bwMode="auto">
          <a:xfrm>
            <a:off x="107950" y="4186238"/>
            <a:ext cx="8928100" cy="197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457200" indent="-457200" eaLnBrk="1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GB" sz="28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Programmes protecting land's consumers against risk situations may be </a:t>
            </a:r>
            <a:r>
              <a:rPr lang="en-GB" sz="2800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egually</a:t>
            </a:r>
            <a:r>
              <a:rPr lang="en-GB" sz="28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interesting? </a:t>
            </a:r>
          </a:p>
          <a:p>
            <a:pPr marL="457200" indent="-457200" eaLnBrk="1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GB" sz="28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Becoming profitable for publishers. could they be useful support to disaster reduction public actions?</a:t>
            </a:r>
            <a:endParaRPr lang="fr-FR" sz="2800" i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7" name="Segnaposto contenuto 2"/>
          <p:cNvSpPr txBox="1">
            <a:spLocks/>
          </p:cNvSpPr>
          <p:nvPr/>
        </p:nvSpPr>
        <p:spPr bwMode="auto">
          <a:xfrm>
            <a:off x="341313" y="188913"/>
            <a:ext cx="8686800" cy="103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 eaLnBrk="1">
              <a:buFontTx/>
              <a:buNone/>
              <a:defRPr/>
            </a:pPr>
            <a:r>
              <a:rPr lang="it-IT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SOME CONSIDERATIONS</a:t>
            </a:r>
          </a:p>
        </p:txBody>
      </p:sp>
    </p:spTree>
    <p:extLst>
      <p:ext uri="{BB962C8B-B14F-4D97-AF65-F5344CB8AC3E}">
        <p14:creationId xmlns:p14="http://schemas.microsoft.com/office/powerpoint/2010/main" val="3358362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4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14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2" grpId="0" build="p"/>
      <p:bldP spid="9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MAIN OUTPUT OF THE CONFERENCE</a:t>
            </a:r>
            <a:endParaRPr lang="en-GB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186532"/>
            <a:ext cx="8229600" cy="5170725"/>
          </a:xfrm>
        </p:spPr>
        <p:txBody>
          <a:bodyPr/>
          <a:lstStyle/>
          <a:p>
            <a:r>
              <a:rPr lang="en-GB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Conservation of cultural landscapes can be considered </a:t>
            </a:r>
            <a:r>
              <a:rPr lang="en-GB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means to prevent </a:t>
            </a:r>
            <a:r>
              <a:rPr lang="en-GB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risk</a:t>
            </a:r>
          </a:p>
          <a:p>
            <a:r>
              <a:rPr lang="en-GB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</a:t>
            </a:r>
            <a:r>
              <a:rPr lang="en-GB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pilot project </a:t>
            </a:r>
            <a:r>
              <a:rPr lang="en-GB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order to develop a methodology with a bottom-up approach will be developed, with the leadership of CUEBC</a:t>
            </a:r>
            <a:r>
              <a:rPr lang="en-GB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lvl="0"/>
            <a:r>
              <a:rPr lang="en-GB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</a:t>
            </a:r>
            <a:r>
              <a:rPr lang="en-GB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Faro Convention methodology </a:t>
            </a:r>
            <a:r>
              <a:rPr lang="en-GB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will be further explored to be utilized in this process</a:t>
            </a:r>
            <a:r>
              <a:rPr lang="en-GB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lvl="0"/>
            <a:r>
              <a:rPr lang="en-GB" sz="2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progress of the project elaboration will be </a:t>
            </a:r>
            <a:r>
              <a:rPr lang="en-GB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shared</a:t>
            </a:r>
            <a:r>
              <a:rPr lang="en-GB" sz="2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with all </a:t>
            </a:r>
            <a:r>
              <a:rPr lang="en-GB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relevant </a:t>
            </a:r>
            <a:r>
              <a:rPr lang="en-GB" sz="2400" b="1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staeholders</a:t>
            </a:r>
            <a:r>
              <a:rPr lang="en-GB" sz="24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2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lang="en-GB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media </a:t>
            </a:r>
            <a:endParaRPr lang="en-GB" sz="2400" b="1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/>
            <a:r>
              <a:rPr lang="it-IT" sz="2400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Ministry</a:t>
            </a:r>
            <a:r>
              <a:rPr lang="it-IT" sz="24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of Culture, </a:t>
            </a:r>
            <a:r>
              <a:rPr lang="it-IT" sz="2400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Ifalian</a:t>
            </a:r>
            <a:r>
              <a:rPr lang="it-IT" sz="24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Civil</a:t>
            </a:r>
            <a:r>
              <a:rPr lang="it-IT" sz="24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Protection</a:t>
            </a:r>
            <a:r>
              <a:rPr lang="it-IT" sz="24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Campania </a:t>
            </a:r>
            <a:r>
              <a:rPr lang="it-IT" sz="2400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Region</a:t>
            </a:r>
            <a:r>
              <a:rPr lang="it-IT" sz="24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and media </a:t>
            </a:r>
            <a:r>
              <a:rPr lang="it-IT" sz="2400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declared</a:t>
            </a:r>
            <a:r>
              <a:rPr lang="it-IT" sz="24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to be </a:t>
            </a:r>
            <a:r>
              <a:rPr lang="it-IT" sz="2400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interested</a:t>
            </a:r>
            <a:r>
              <a:rPr lang="it-IT" sz="24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to collaborate with EUR-OPA in </a:t>
            </a:r>
            <a:r>
              <a:rPr lang="it-IT" sz="2400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implementing</a:t>
            </a:r>
            <a:r>
              <a:rPr lang="it-IT" sz="24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 PP </a:t>
            </a:r>
            <a:r>
              <a:rPr lang="it-IT" sz="2400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involving</a:t>
            </a:r>
            <a:r>
              <a:rPr lang="it-IT" sz="24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two</a:t>
            </a:r>
            <a:r>
              <a:rPr lang="it-IT" sz="24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UNESCO </a:t>
            </a:r>
            <a:r>
              <a:rPr lang="it-IT" sz="2400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italian</a:t>
            </a:r>
            <a:r>
              <a:rPr lang="it-IT" sz="24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CLs</a:t>
            </a:r>
            <a:r>
              <a:rPr lang="it-IT" sz="24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Algeria and an </a:t>
            </a:r>
            <a:r>
              <a:rPr lang="it-IT" sz="2400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other</a:t>
            </a:r>
            <a:r>
              <a:rPr lang="it-IT" sz="24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Mediterranean</a:t>
            </a:r>
            <a:r>
              <a:rPr lang="it-IT" sz="24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countrry</a:t>
            </a:r>
            <a:endParaRPr lang="en-GB" sz="2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Ravello September 28 2018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8EDDF5-98C0-4DF8-8B0B-CC8173938E23}" type="slidenum">
              <a:rPr lang="it-IT" smtClean="0"/>
              <a:pPr>
                <a:defRPr/>
              </a:pPr>
              <a:t>28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0288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Ravello September 28 2018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8EDDF5-98C0-4DF8-8B0B-CC8173938E23}" type="slidenum">
              <a:rPr lang="it-IT" smtClean="0"/>
              <a:pPr>
                <a:defRPr/>
              </a:pPr>
              <a:t>29</a:t>
            </a:fld>
            <a:endParaRPr lang="it-IT"/>
          </a:p>
        </p:txBody>
      </p:sp>
      <p:sp>
        <p:nvSpPr>
          <p:cNvPr id="6" name="Titolo 1"/>
          <p:cNvSpPr>
            <a:spLocks noGrp="1"/>
          </p:cNvSpPr>
          <p:nvPr>
            <p:ph idx="1"/>
          </p:nvPr>
        </p:nvSpPr>
        <p:spPr>
          <a:xfrm>
            <a:off x="2392874" y="2465630"/>
            <a:ext cx="4338451" cy="963369"/>
          </a:xfrm>
        </p:spPr>
        <p:txBody>
          <a:bodyPr>
            <a:normAutofit fontScale="90000" lnSpcReduction="20000"/>
          </a:bodyPr>
          <a:lstStyle/>
          <a:p>
            <a:pPr marL="0" indent="0" algn="ctr" eaLnBrk="1" hangingPunct="1">
              <a:buNone/>
              <a:defRPr/>
            </a:pPr>
            <a:r>
              <a:rPr lang="it-IT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DEBATE IS OPEN</a:t>
            </a:r>
          </a:p>
          <a:p>
            <a:pPr marL="0" indent="0" algn="ctr" eaLnBrk="1" hangingPunct="1">
              <a:buNone/>
              <a:defRPr/>
            </a:pPr>
            <a:r>
              <a:rPr lang="it-IT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</a:t>
            </a:r>
            <a:endParaRPr lang="it-IT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itolo 1"/>
          <p:cNvSpPr txBox="1">
            <a:spLocks/>
          </p:cNvSpPr>
          <p:nvPr/>
        </p:nvSpPr>
        <p:spPr bwMode="auto">
          <a:xfrm>
            <a:off x="3437874" y="3558155"/>
            <a:ext cx="2487906" cy="691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buFontTx/>
              <a:buNone/>
              <a:defRPr/>
            </a:pPr>
            <a:r>
              <a:rPr lang="it-IT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YOU</a:t>
            </a:r>
            <a:endParaRPr lang="it-IT" b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89625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Ravello September 28 2018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8EDDF5-98C0-4DF8-8B0B-CC8173938E23}" type="slidenum">
              <a:rPr lang="it-IT" smtClean="0"/>
              <a:pPr>
                <a:defRPr/>
              </a:pPr>
              <a:t>3</a:t>
            </a:fld>
            <a:endParaRPr lang="it-IT"/>
          </a:p>
        </p:txBody>
      </p:sp>
      <p:pic>
        <p:nvPicPr>
          <p:cNvPr id="46081" name="Image1" descr="L’alluvione a Ferdana e gli allarmi inascoltati: “Denunce senza risposte&quot;">
            <a:hlinkClick r:id="rId2" tooltip="&quot;Alluvione a Ferdana&quot;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775" y="1417638"/>
            <a:ext cx="6588827" cy="4925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 rot="20558420">
            <a:off x="1152945" y="2304848"/>
            <a:ext cx="6055953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fr-FR" sz="28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layfair Display"/>
                <a:ea typeface="Times New Roman" pitchFamily="18" charset="0"/>
                <a:cs typeface="Times New Roman" pitchFamily="18" charset="0"/>
              </a:rPr>
              <a:t>THE FLASH FLOOD IN  FERDANA </a:t>
            </a:r>
            <a:br>
              <a:rPr kumimoji="0" lang="it-IT" altLang="fr-FR" sz="28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layfair Display"/>
                <a:ea typeface="Times New Roman" pitchFamily="18" charset="0"/>
                <a:cs typeface="Times New Roman" pitchFamily="18" charset="0"/>
              </a:rPr>
            </a:br>
            <a:r>
              <a:rPr kumimoji="0" lang="it-IT" altLang="fr-FR" sz="28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layfair Display"/>
                <a:ea typeface="Times New Roman" pitchFamily="18" charset="0"/>
                <a:cs typeface="Times New Roman" pitchFamily="18" charset="0"/>
              </a:rPr>
              <a:t>AND UNHEEDED WARNING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fr-FR" sz="28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layfair Display"/>
                <a:ea typeface="Times New Roman" pitchFamily="18" charset="0"/>
                <a:cs typeface="Times New Roman" pitchFamily="18" charset="0"/>
              </a:rPr>
              <a:t> “</a:t>
            </a:r>
            <a:r>
              <a:rPr kumimoji="0" lang="it-IT" altLang="fr-FR" sz="2800" b="1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layfair Display"/>
                <a:ea typeface="Times New Roman" pitchFamily="18" charset="0"/>
                <a:cs typeface="Times New Roman" pitchFamily="18" charset="0"/>
              </a:rPr>
              <a:t>Complaints</a:t>
            </a:r>
            <a:r>
              <a:rPr kumimoji="0" lang="it-IT" altLang="fr-FR" sz="28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layfair Display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it-IT" altLang="fr-FR" sz="2800" b="1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layfair Display"/>
                <a:ea typeface="Times New Roman" pitchFamily="18" charset="0"/>
                <a:cs typeface="Times New Roman" pitchFamily="18" charset="0"/>
              </a:rPr>
              <a:t>without</a:t>
            </a:r>
            <a:r>
              <a:rPr kumimoji="0" lang="it-IT" altLang="fr-FR" sz="28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layfair Display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it-IT" altLang="fr-FR" sz="2800" b="1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layfair Display"/>
                <a:ea typeface="Times New Roman" pitchFamily="18" charset="0"/>
                <a:cs typeface="Times New Roman" pitchFamily="18" charset="0"/>
              </a:rPr>
              <a:t>reaction</a:t>
            </a:r>
            <a:r>
              <a:rPr kumimoji="0" lang="it-IT" altLang="fr-FR" sz="28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layfair Display"/>
                <a:ea typeface="Times New Roman" pitchFamily="18" charset="0"/>
                <a:cs typeface="Times New Roman" pitchFamily="18" charset="0"/>
              </a:rPr>
              <a:t>"</a:t>
            </a:r>
            <a:endParaRPr kumimoji="0" lang="en-GB" altLang="fr-FR" sz="800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5244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egnaposto piè di pagina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it-IT" sz="1400" smtClean="0"/>
              <a:t>Ravello September 28 2018</a:t>
            </a:r>
          </a:p>
        </p:txBody>
      </p:sp>
      <p:sp>
        <p:nvSpPr>
          <p:cNvPr id="52227" name="Segnaposto numero diapositiva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8351F9C3-14B5-48D9-8B25-D029EA8B8613}" type="slidenum">
              <a:rPr lang="fr-FR" altLang="it-IT" sz="1400" smtClean="0"/>
              <a:pPr eaLnBrk="1" hangingPunct="1">
                <a:spcBef>
                  <a:spcPct val="0"/>
                </a:spcBef>
                <a:buFontTx/>
                <a:buNone/>
              </a:pPr>
              <a:t>4</a:t>
            </a:fld>
            <a:endParaRPr lang="fr-FR" altLang="it-IT" sz="1400" smtClean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81063" y="1873250"/>
            <a:ext cx="7426325" cy="4756150"/>
          </a:xfrm>
        </p:spPr>
      </p:pic>
      <p:sp>
        <p:nvSpPr>
          <p:cNvPr id="11" name="CasellaDiTesto 10"/>
          <p:cNvSpPr txBox="1"/>
          <p:nvPr/>
        </p:nvSpPr>
        <p:spPr>
          <a:xfrm rot="19922878">
            <a:off x="893763" y="3387725"/>
            <a:ext cx="7659687" cy="1385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Event</a:t>
            </a:r>
            <a:r>
              <a:rPr lang="it-IT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 </a:t>
            </a:r>
            <a:r>
              <a:rPr lang="it-IT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forecast</a:t>
            </a:r>
            <a:endParaRPr lang="it-IT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defRPr/>
            </a:pPr>
            <a:r>
              <a:rPr lang="it-IT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Prevention</a:t>
            </a:r>
            <a:r>
              <a:rPr lang="it-IT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 </a:t>
            </a:r>
            <a:r>
              <a:rPr lang="it-IT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failed</a:t>
            </a:r>
            <a:endParaRPr lang="it-IT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defRPr/>
            </a:pPr>
            <a:r>
              <a:rPr lang="it-IT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Why</a:t>
            </a:r>
            <a:r>
              <a:rPr lang="it-IT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 «</a:t>
            </a:r>
            <a:r>
              <a:rPr lang="it-IT" sz="28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 funds for </a:t>
            </a:r>
            <a:r>
              <a:rPr lang="it-IT" sz="28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river’s</a:t>
            </a:r>
            <a:r>
              <a:rPr lang="it-IT" sz="28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sz="28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maintenance</a:t>
            </a:r>
            <a:r>
              <a:rPr lang="it-IT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692150"/>
            <a:ext cx="8229600" cy="72072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it-IT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BEFORE THE EVENT</a:t>
            </a:r>
            <a:endParaRPr lang="it-IT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3134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4572000" y="4689475"/>
            <a:ext cx="2249488" cy="276225"/>
          </a:xfrm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it-IT" sz="1400" smtClean="0"/>
              <a:t>Ravello September 28 2018</a:t>
            </a:r>
          </a:p>
        </p:txBody>
      </p:sp>
      <p:sp>
        <p:nvSpPr>
          <p:cNvPr id="53251" name="Segnaposto numero diapositiva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70B86F8E-BCC5-4862-BA3F-91BC40436CB3}" type="slidenum">
              <a:rPr lang="fr-FR" altLang="it-IT" sz="1400" smtClean="0"/>
              <a:pPr eaLnBrk="1" hangingPunct="1">
                <a:spcBef>
                  <a:spcPct val="0"/>
                </a:spcBef>
                <a:buFontTx/>
                <a:buNone/>
              </a:pPr>
              <a:t>5</a:t>
            </a:fld>
            <a:endParaRPr lang="fr-FR" altLang="it-IT" sz="1400" smtClean="0"/>
          </a:p>
        </p:txBody>
      </p:sp>
      <p:graphicFrame>
        <p:nvGraphicFramePr>
          <p:cNvPr id="11" name="Oggetto 10"/>
          <p:cNvGraphicFramePr>
            <a:graphicFrameLocks noChangeAspect="1"/>
          </p:cNvGraphicFramePr>
          <p:nvPr/>
        </p:nvGraphicFramePr>
        <p:xfrm>
          <a:off x="998538" y="1808163"/>
          <a:ext cx="7080250" cy="429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138" name="PDF Document" r:id="rId3" imgW="0" imgH="0" progId="PDFPlus.Document">
                  <p:embed/>
                </p:oleObj>
              </mc:Choice>
              <mc:Fallback>
                <p:oleObj name="PDF Document" r:id="rId3" imgW="0" imgH="0" progId="PDFPlus.Documen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8538" y="1808163"/>
                        <a:ext cx="7080250" cy="4298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CasellaDiTesto 12"/>
          <p:cNvSpPr txBox="1"/>
          <p:nvPr/>
        </p:nvSpPr>
        <p:spPr>
          <a:xfrm rot="19922878">
            <a:off x="1254125" y="3622675"/>
            <a:ext cx="6635750" cy="9556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it-IT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Civil</a:t>
            </a:r>
            <a:r>
              <a:rPr lang="it-IT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Protection</a:t>
            </a:r>
            <a:r>
              <a:rPr lang="it-IT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>
              <a:defRPr/>
            </a:pPr>
            <a:r>
              <a:rPr lang="it-IT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</a:t>
            </a:r>
            <a:r>
              <a:rPr lang="it-IT" sz="28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quickly</a:t>
            </a:r>
            <a:r>
              <a:rPr lang="it-IT" sz="28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the </a:t>
            </a:r>
            <a:r>
              <a:rPr lang="it-IT" sz="28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river’s</a:t>
            </a:r>
            <a:r>
              <a:rPr lang="it-IT" sz="28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sz="28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maintenance</a:t>
            </a:r>
            <a:r>
              <a:rPr lang="it-IT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</p:txBody>
      </p:sp>
      <p:sp>
        <p:nvSpPr>
          <p:cNvPr id="9" name="Titolo 1"/>
          <p:cNvSpPr txBox="1">
            <a:spLocks/>
          </p:cNvSpPr>
          <p:nvPr/>
        </p:nvSpPr>
        <p:spPr>
          <a:xfrm>
            <a:off x="457200" y="729391"/>
            <a:ext cx="8229600" cy="72072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it-IT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AFTER THE EVENT</a:t>
            </a:r>
            <a:endParaRPr lang="it-IT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4608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0331" y="3188801"/>
            <a:ext cx="8712200" cy="1262001"/>
          </a:xfrm>
          <a:effectLst>
            <a:outerShdw dist="35921" dir="2700000" algn="ctr" rotWithShape="0">
              <a:schemeClr val="tx1">
                <a:alpha val="50000"/>
              </a:schemeClr>
            </a:outerShdw>
          </a:effectLst>
        </p:spPr>
        <p:txBody>
          <a:bodyPr/>
          <a:lstStyle/>
          <a:p>
            <a:pPr eaLnBrk="1" hangingPunct="1"/>
            <a:r>
              <a:rPr lang="it-IT" altLang="it-IT" sz="3600" dirty="0" smtClean="0">
                <a:solidFill>
                  <a:schemeClr val="bg1"/>
                </a:solidFill>
                <a:latin typeface="Tahoma" pitchFamily="34" charset="0"/>
              </a:rPr>
              <a:t/>
            </a:r>
            <a:br>
              <a:rPr lang="it-IT" altLang="it-IT" sz="3600" dirty="0" smtClean="0">
                <a:solidFill>
                  <a:schemeClr val="bg1"/>
                </a:solidFill>
                <a:latin typeface="Tahoma" pitchFamily="34" charset="0"/>
              </a:rPr>
            </a:br>
            <a:r>
              <a:rPr lang="it-IT" altLang="it-IT" sz="3600" dirty="0" smtClean="0">
                <a:solidFill>
                  <a:schemeClr val="bg1"/>
                </a:solidFill>
                <a:latin typeface="Tahoma" pitchFamily="34" charset="0"/>
              </a:rPr>
              <a:t>CULTURE AGAINST DISASTERS:</a:t>
            </a:r>
            <a:br>
              <a:rPr lang="it-IT" altLang="it-IT" sz="3600" dirty="0" smtClean="0">
                <a:solidFill>
                  <a:schemeClr val="bg1"/>
                </a:solidFill>
                <a:latin typeface="Tahoma" pitchFamily="34" charset="0"/>
              </a:rPr>
            </a:br>
            <a:r>
              <a:rPr lang="it-IT" altLang="it-IT" sz="3600" dirty="0" smtClean="0">
                <a:solidFill>
                  <a:schemeClr val="bg1"/>
                </a:solidFill>
                <a:latin typeface="Tahoma" pitchFamily="34" charset="0"/>
              </a:rPr>
              <a:t>FEASIBLE? USEFULL?</a:t>
            </a:r>
            <a:br>
              <a:rPr lang="it-IT" altLang="it-IT" sz="3600" dirty="0" smtClean="0">
                <a:solidFill>
                  <a:schemeClr val="bg1"/>
                </a:solidFill>
                <a:latin typeface="Tahoma" pitchFamily="34" charset="0"/>
              </a:rPr>
            </a:br>
            <a:endParaRPr lang="en-US" altLang="it-IT" sz="3600" dirty="0" smtClean="0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223356" y="4515614"/>
            <a:ext cx="8505825" cy="6477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it-IT" altLang="it-IT" sz="1800" i="1" dirty="0" smtClean="0">
                <a:solidFill>
                  <a:schemeClr val="bg1"/>
                </a:solidFill>
                <a:latin typeface="Tahoma" pitchFamily="34" charset="0"/>
              </a:rPr>
              <a:t>by</a:t>
            </a:r>
            <a:endParaRPr lang="it-IT" altLang="it-IT" sz="1800" i="1" dirty="0">
              <a:solidFill>
                <a:schemeClr val="bg1"/>
              </a:solidFill>
              <a:latin typeface="Tahoma" pitchFamily="34" charset="0"/>
            </a:endParaRP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it-IT" altLang="it-IT" sz="2400" dirty="0" smtClean="0">
                <a:solidFill>
                  <a:schemeClr val="bg1"/>
                </a:solidFill>
                <a:latin typeface="Tahoma" pitchFamily="34" charset="0"/>
              </a:rPr>
              <a:t>Ferruccio </a:t>
            </a:r>
            <a:r>
              <a:rPr lang="it-IT" altLang="it-IT" sz="2400" dirty="0">
                <a:solidFill>
                  <a:schemeClr val="bg1"/>
                </a:solidFill>
                <a:latin typeface="Tahoma" pitchFamily="34" charset="0"/>
              </a:rPr>
              <a:t>Ferrigni</a:t>
            </a:r>
            <a:endParaRPr lang="en-US" altLang="it-IT" sz="2400" dirty="0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88069" name="Rectangle 5"/>
          <p:cNvSpPr>
            <a:spLocks noChangeArrowheads="1"/>
          </p:cNvSpPr>
          <p:nvPr/>
        </p:nvSpPr>
        <p:spPr bwMode="auto">
          <a:xfrm>
            <a:off x="3059113" y="5876925"/>
            <a:ext cx="32019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it-IT" i="1" dirty="0" smtClean="0">
                <a:solidFill>
                  <a:srgbClr val="FFFF2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Ravello, </a:t>
            </a:r>
            <a:r>
              <a:rPr lang="it-IT" i="1" dirty="0" err="1" smtClean="0">
                <a:solidFill>
                  <a:srgbClr val="FFFF2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September</a:t>
            </a:r>
            <a:r>
              <a:rPr lang="it-IT" i="1" dirty="0" smtClean="0">
                <a:solidFill>
                  <a:srgbClr val="FFFF2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</a:t>
            </a:r>
            <a:r>
              <a:rPr lang="it-IT" i="1" dirty="0">
                <a:solidFill>
                  <a:srgbClr val="FFFF2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28 </a:t>
            </a:r>
            <a:r>
              <a:rPr lang="it-IT" i="1" dirty="0" smtClean="0">
                <a:solidFill>
                  <a:srgbClr val="FFFF2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2018</a:t>
            </a:r>
            <a:endParaRPr lang="en-GB" i="1" dirty="0">
              <a:solidFill>
                <a:srgbClr val="FFFF2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1018525"/>
            <a:ext cx="9143999" cy="181588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it-IT" altLang="it-IT" sz="2000" i="1" dirty="0">
                <a:solidFill>
                  <a:srgbClr val="FFFF00"/>
                </a:solidFill>
                <a:latin typeface="Tahoma" pitchFamily="34" charset="0"/>
              </a:rPr>
              <a:t>International Conference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400" dirty="0" smtClean="0">
                <a:solidFill>
                  <a:srgbClr val="FFFF00"/>
                </a:solidFill>
                <a:latin typeface="Tahoma" pitchFamily="34" charset="0"/>
              </a:rPr>
              <a:t>CULTURE AGAINST DISASTERS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000" i="1" dirty="0" smtClean="0">
                <a:solidFill>
                  <a:srgbClr val="FFFF00"/>
                </a:solidFill>
                <a:latin typeface="Tahoma" pitchFamily="34" charset="0"/>
              </a:rPr>
              <a:t>In the frame of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400" dirty="0" err="1" smtClean="0">
                <a:solidFill>
                  <a:srgbClr val="FFFF00"/>
                </a:solidFill>
                <a:latin typeface="Tahoma" pitchFamily="34" charset="0"/>
              </a:rPr>
              <a:t>LoKMeFiND</a:t>
            </a:r>
            <a:r>
              <a:rPr lang="it-IT" altLang="it-IT" sz="2400" dirty="0" smtClean="0">
                <a:solidFill>
                  <a:srgbClr val="FFFF00"/>
                </a:solidFill>
                <a:latin typeface="Tahoma" pitchFamily="34" charset="0"/>
              </a:rPr>
              <a:t> Project</a:t>
            </a:r>
            <a:br>
              <a:rPr lang="it-IT" altLang="it-IT" sz="2400" dirty="0" smtClean="0">
                <a:solidFill>
                  <a:srgbClr val="FFFF00"/>
                </a:solidFill>
                <a:latin typeface="Tahoma" pitchFamily="34" charset="0"/>
              </a:rPr>
            </a:br>
            <a:r>
              <a:rPr lang="it-IT" altLang="it-IT" sz="2400" dirty="0" smtClean="0">
                <a:solidFill>
                  <a:srgbClr val="FFFF00"/>
                </a:solidFill>
                <a:latin typeface="Tahoma" pitchFamily="34" charset="0"/>
              </a:rPr>
              <a:t>Local Knowledge and Media </a:t>
            </a:r>
            <a:r>
              <a:rPr lang="it-IT" altLang="it-IT" sz="2400" dirty="0" err="1" smtClean="0">
                <a:solidFill>
                  <a:srgbClr val="FFFF00"/>
                </a:solidFill>
                <a:latin typeface="Tahoma" pitchFamily="34" charset="0"/>
              </a:rPr>
              <a:t>Against</a:t>
            </a:r>
            <a:r>
              <a:rPr lang="it-IT" altLang="it-IT" sz="2400" dirty="0" smtClean="0">
                <a:solidFill>
                  <a:srgbClr val="FFFF00"/>
                </a:solidFill>
                <a:latin typeface="Tahoma" pitchFamily="34" charset="0"/>
              </a:rPr>
              <a:t> Natural </a:t>
            </a:r>
            <a:r>
              <a:rPr lang="it-IT" altLang="it-IT" sz="2400" dirty="0" err="1" smtClean="0">
                <a:solidFill>
                  <a:srgbClr val="FFFF00"/>
                </a:solidFill>
                <a:latin typeface="Tahoma" pitchFamily="34" charset="0"/>
              </a:rPr>
              <a:t>Disasters</a:t>
            </a:r>
            <a:endParaRPr lang="it-IT" altLang="it-IT" sz="2400" dirty="0">
              <a:solidFill>
                <a:srgbClr val="FFFF00"/>
              </a:solidFill>
              <a:latin typeface="Tahoma" pitchFamily="34" charset="0"/>
            </a:endParaRPr>
          </a:p>
        </p:txBody>
      </p:sp>
      <p:pic>
        <p:nvPicPr>
          <p:cNvPr id="7" name="Picture 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31" y="587825"/>
            <a:ext cx="2630170" cy="804545"/>
          </a:xfrm>
          <a:prstGeom prst="rect">
            <a:avLst/>
          </a:prstGeom>
        </p:spPr>
      </p:pic>
      <p:pic>
        <p:nvPicPr>
          <p:cNvPr id="8" name="Immagine 7" descr="logocentroeuropeo.png"/>
          <p:cNvPicPr/>
          <p:nvPr/>
        </p:nvPicPr>
        <p:blipFill>
          <a:blip r:embed="rId4"/>
          <a:stretch>
            <a:fillRect/>
          </a:stretch>
        </p:blipFill>
        <p:spPr>
          <a:xfrm>
            <a:off x="7026275" y="642482"/>
            <a:ext cx="1803400" cy="78232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egnaposto piè di pagina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1400" smtClean="0"/>
              <a:t>Ravello September 28 2018</a:t>
            </a:r>
            <a:endParaRPr lang="it-IT" altLang="en-US" sz="1400" dirty="0" smtClean="0"/>
          </a:p>
        </p:txBody>
      </p:sp>
      <p:sp>
        <p:nvSpPr>
          <p:cNvPr id="90116" name="Rectangle 4"/>
          <p:cNvSpPr>
            <a:spLocks noChangeArrowheads="1"/>
          </p:cNvSpPr>
          <p:nvPr/>
        </p:nvSpPr>
        <p:spPr bwMode="auto">
          <a:xfrm>
            <a:off x="34925" y="1220842"/>
            <a:ext cx="5232400" cy="806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620713" indent="-179388" defTabSz="539750">
              <a:buClr>
                <a:srgbClr val="FFFF23"/>
              </a:buClr>
              <a:buFont typeface="Tahoma" pitchFamily="34" charset="0"/>
              <a:buNone/>
              <a:tabLst>
                <a:tab pos="714375" algn="l"/>
              </a:tabLst>
              <a:defRPr/>
            </a:pPr>
            <a:r>
              <a:rPr lang="it-IT" sz="20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Part </a:t>
            </a:r>
            <a:r>
              <a:rPr lang="it-IT" sz="2000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one</a:t>
            </a:r>
            <a:endParaRPr lang="it-IT" sz="2000" i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  <a:p>
            <a:pPr marL="620713" indent="-179388" defTabSz="539750">
              <a:buClr>
                <a:srgbClr val="FFFF23"/>
              </a:buClr>
              <a:buFont typeface="Tahoma" pitchFamily="34" charset="0"/>
              <a:buNone/>
              <a:tabLst>
                <a:tab pos="714375" algn="l"/>
              </a:tabLst>
              <a:defRPr/>
            </a:pPr>
            <a:r>
              <a:rPr lang="it-IT" sz="20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TOWARD AN OVERTURNED APPROACH</a:t>
            </a:r>
            <a:endParaRPr lang="it-IT" sz="2000" i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</p:txBody>
      </p:sp>
      <p:sp>
        <p:nvSpPr>
          <p:cNvPr id="3076" name="Rectangle 5"/>
          <p:cNvSpPr>
            <a:spLocks noChangeArrowheads="1"/>
          </p:cNvSpPr>
          <p:nvPr/>
        </p:nvSpPr>
        <p:spPr bwMode="auto">
          <a:xfrm>
            <a:off x="34925" y="628538"/>
            <a:ext cx="8712200" cy="5778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it-IT" altLang="it-IT" sz="2800" dirty="0">
                <a:solidFill>
                  <a:schemeClr val="bg1"/>
                </a:solidFill>
                <a:latin typeface="Tahoma" pitchFamily="34" charset="0"/>
              </a:rPr>
              <a:t>CULTURE AGAINST DISASTERS:</a:t>
            </a:r>
            <a:br>
              <a:rPr lang="it-IT" altLang="it-IT" sz="2800" dirty="0">
                <a:solidFill>
                  <a:schemeClr val="bg1"/>
                </a:solidFill>
                <a:latin typeface="Tahoma" pitchFamily="34" charset="0"/>
              </a:rPr>
            </a:br>
            <a:r>
              <a:rPr lang="it-IT" altLang="it-IT" sz="2800" dirty="0" smtClean="0">
                <a:solidFill>
                  <a:schemeClr val="bg1"/>
                </a:solidFill>
                <a:latin typeface="Tahoma" pitchFamily="34" charset="0"/>
              </a:rPr>
              <a:t>FEASIBLE? USEFULL?</a:t>
            </a:r>
            <a:endParaRPr lang="en-US" altLang="en-US" sz="2800" dirty="0">
              <a:solidFill>
                <a:srgbClr val="FF0000"/>
              </a:solidFill>
              <a:latin typeface="Tahoma" pitchFamily="34" charset="0"/>
            </a:endParaRPr>
          </a:p>
        </p:txBody>
      </p:sp>
      <p:sp>
        <p:nvSpPr>
          <p:cNvPr id="90120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900113" y="2667588"/>
            <a:ext cx="7653337" cy="341312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it-I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An </a:t>
            </a:r>
            <a:r>
              <a:rPr lang="it-IT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overturned</a:t>
            </a:r>
            <a:r>
              <a:rPr lang="it-I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approcah</a:t>
            </a:r>
            <a:r>
              <a:rPr lang="it-I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: </a:t>
            </a:r>
            <a:r>
              <a:rPr lang="it-IT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saving</a:t>
            </a:r>
            <a:r>
              <a:rPr lang="it-I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CL </a:t>
            </a:r>
            <a:r>
              <a:rPr lang="it-IT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as</a:t>
            </a:r>
            <a:r>
              <a:rPr lang="it-I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disasters</a:t>
            </a:r>
            <a:r>
              <a:rPr lang="it-I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prevention</a:t>
            </a:r>
            <a:r>
              <a:rPr lang="it-I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action</a:t>
            </a:r>
            <a:r>
              <a:rPr lang="it-I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is</a:t>
            </a:r>
            <a:r>
              <a:rPr lang="it-I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usefull</a:t>
            </a:r>
            <a:r>
              <a:rPr lang="it-I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. </a:t>
            </a:r>
            <a:r>
              <a:rPr lang="it-IT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Is</a:t>
            </a:r>
            <a:r>
              <a:rPr lang="it-I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it</a:t>
            </a:r>
            <a:r>
              <a:rPr lang="it-I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feasible</a:t>
            </a:r>
            <a:r>
              <a:rPr lang="it-I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too</a:t>
            </a:r>
            <a:r>
              <a:rPr lang="it-I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?</a:t>
            </a:r>
            <a:endParaRPr lang="it-IT" sz="2400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90125" name="Rectangle 13"/>
          <p:cNvSpPr>
            <a:spLocks noChangeArrowheads="1"/>
          </p:cNvSpPr>
          <p:nvPr/>
        </p:nvSpPr>
        <p:spPr bwMode="auto">
          <a:xfrm>
            <a:off x="900113" y="2227850"/>
            <a:ext cx="7993062" cy="376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it-I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The </a:t>
            </a:r>
            <a:r>
              <a:rPr lang="it-IT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elements</a:t>
            </a:r>
            <a:r>
              <a:rPr lang="it-I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of </a:t>
            </a:r>
            <a:r>
              <a:rPr lang="it-IT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CLs</a:t>
            </a:r>
            <a:r>
              <a:rPr lang="it-I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: </a:t>
            </a:r>
            <a:r>
              <a:rPr lang="it-IT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tested</a:t>
            </a:r>
            <a:r>
              <a:rPr lang="it-I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by </a:t>
            </a:r>
            <a:r>
              <a:rPr lang="it-IT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all</a:t>
            </a:r>
            <a:r>
              <a:rPr lang="it-I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local</a:t>
            </a:r>
            <a:r>
              <a:rPr lang="it-I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natural</a:t>
            </a:r>
            <a:r>
              <a:rPr lang="it-I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events</a:t>
            </a:r>
            <a:endParaRPr lang="it-IT" sz="24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</p:txBody>
      </p:sp>
      <p:sp>
        <p:nvSpPr>
          <p:cNvPr id="90126" name="Rectangle 14"/>
          <p:cNvSpPr>
            <a:spLocks noChangeArrowheads="1"/>
          </p:cNvSpPr>
          <p:nvPr/>
        </p:nvSpPr>
        <p:spPr bwMode="auto">
          <a:xfrm>
            <a:off x="900113" y="1856375"/>
            <a:ext cx="8243887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it-I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The </a:t>
            </a:r>
            <a:r>
              <a:rPr lang="it-IT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conceptual</a:t>
            </a:r>
            <a:r>
              <a:rPr lang="it-I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basis</a:t>
            </a:r>
            <a:r>
              <a:rPr lang="it-I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</a:t>
            </a:r>
            <a:endParaRPr lang="it-IT" sz="24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</p:txBody>
      </p:sp>
      <p:sp>
        <p:nvSpPr>
          <p:cNvPr id="90127" name="Rectangle 15"/>
          <p:cNvSpPr>
            <a:spLocks noChangeArrowheads="1"/>
          </p:cNvSpPr>
          <p:nvPr/>
        </p:nvSpPr>
        <p:spPr bwMode="auto">
          <a:xfrm>
            <a:off x="107950" y="3527763"/>
            <a:ext cx="591185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620713" indent="-179388" defTabSz="539750">
              <a:buClr>
                <a:srgbClr val="FFFF23"/>
              </a:buClr>
              <a:buFont typeface="Tahoma" pitchFamily="34" charset="0"/>
              <a:buNone/>
              <a:tabLst>
                <a:tab pos="714375" algn="l"/>
              </a:tabLst>
              <a:defRPr/>
            </a:pPr>
            <a:r>
              <a:rPr lang="it-IT" sz="20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Part </a:t>
            </a:r>
            <a:r>
              <a:rPr lang="it-IT" sz="2000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two</a:t>
            </a:r>
            <a:endParaRPr lang="it-IT" sz="2000" i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  <a:p>
            <a:pPr marL="620713" indent="-179388" defTabSz="539750">
              <a:buClr>
                <a:srgbClr val="FFFF23"/>
              </a:buClr>
              <a:buFont typeface="Tahoma" pitchFamily="34" charset="0"/>
              <a:buNone/>
              <a:tabLst>
                <a:tab pos="714375" algn="l"/>
              </a:tabLst>
              <a:defRPr/>
            </a:pPr>
            <a:r>
              <a:rPr lang="it-IT" sz="20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PROBLEMS AND POTENTIALITIES</a:t>
            </a:r>
            <a:endParaRPr lang="it-IT" sz="2000" i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</p:txBody>
      </p:sp>
      <p:sp>
        <p:nvSpPr>
          <p:cNvPr id="90129" name="Rectangle 17"/>
          <p:cNvSpPr>
            <a:spLocks noChangeArrowheads="1"/>
          </p:cNvSpPr>
          <p:nvPr/>
        </p:nvSpPr>
        <p:spPr bwMode="auto">
          <a:xfrm>
            <a:off x="900113" y="4200863"/>
            <a:ext cx="7942262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it-IT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Systemic</a:t>
            </a:r>
            <a:r>
              <a:rPr lang="it-I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elements</a:t>
            </a:r>
            <a:r>
              <a:rPr lang="it-I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</a:t>
            </a:r>
            <a:r>
              <a:rPr lang="it-IT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of </a:t>
            </a:r>
            <a:r>
              <a:rPr lang="it-IT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CLs</a:t>
            </a:r>
            <a:r>
              <a:rPr lang="it-I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: </a:t>
            </a:r>
            <a:r>
              <a:rPr lang="it-IT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traditional</a:t>
            </a:r>
            <a:r>
              <a:rPr lang="it-I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/ </a:t>
            </a:r>
            <a:r>
              <a:rPr lang="it-IT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present</a:t>
            </a:r>
            <a:endParaRPr lang="es-ES_tradnl" sz="24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90133" name="Rectangle 21"/>
          <p:cNvSpPr>
            <a:spLocks noChangeArrowheads="1"/>
          </p:cNvSpPr>
          <p:nvPr/>
        </p:nvSpPr>
        <p:spPr bwMode="auto">
          <a:xfrm>
            <a:off x="900113" y="4658063"/>
            <a:ext cx="7942262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it-IT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Problems</a:t>
            </a:r>
            <a:r>
              <a:rPr lang="it-I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in </a:t>
            </a:r>
            <a:r>
              <a:rPr lang="it-IT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recovering</a:t>
            </a:r>
            <a:r>
              <a:rPr lang="it-I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the </a:t>
            </a:r>
            <a:r>
              <a:rPr lang="it-IT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CLs</a:t>
            </a:r>
            <a:r>
              <a:rPr lang="it-I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’ </a:t>
            </a:r>
            <a:r>
              <a:rPr lang="it-IT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traditional</a:t>
            </a:r>
            <a:r>
              <a:rPr lang="it-I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elements</a:t>
            </a:r>
            <a:endParaRPr lang="es-ES_tradnl" sz="24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</p:txBody>
      </p:sp>
      <p:sp>
        <p:nvSpPr>
          <p:cNvPr id="90134" name="Rectangle 22"/>
          <p:cNvSpPr>
            <a:spLocks noChangeArrowheads="1"/>
          </p:cNvSpPr>
          <p:nvPr/>
        </p:nvSpPr>
        <p:spPr bwMode="auto">
          <a:xfrm>
            <a:off x="900112" y="5113675"/>
            <a:ext cx="8167687" cy="871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it-I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The Local Knowledge’ s (LK) </a:t>
            </a:r>
            <a:r>
              <a:rPr lang="it-IT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hidden</a:t>
            </a:r>
            <a:r>
              <a:rPr lang="it-I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potentialities</a:t>
            </a:r>
            <a:r>
              <a:rPr lang="it-I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in </a:t>
            </a:r>
            <a:r>
              <a:rPr lang="it-IT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disasters</a:t>
            </a:r>
            <a:r>
              <a:rPr lang="it-I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prevention</a:t>
            </a:r>
            <a:r>
              <a:rPr lang="it-I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 al human </a:t>
            </a:r>
            <a:r>
              <a:rPr lang="it-IT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sustainable</a:t>
            </a:r>
            <a:r>
              <a:rPr lang="it-I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development</a:t>
            </a:r>
            <a:r>
              <a:rPr lang="it-I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</a:t>
            </a:r>
          </a:p>
        </p:txBody>
      </p:sp>
      <p:sp>
        <p:nvSpPr>
          <p:cNvPr id="3085" name="Segnaposto numero diapositiva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E07B22EF-010B-4F94-AAFD-2B1FB0F9DAC5}" type="slidenum">
              <a:rPr lang="it-IT" altLang="it-IT" sz="1400" smtClean="0"/>
              <a:pPr eaLnBrk="1" hangingPunct="1">
                <a:spcBef>
                  <a:spcPct val="0"/>
                </a:spcBef>
                <a:buFontTx/>
                <a:buNone/>
              </a:pPr>
              <a:t>7</a:t>
            </a:fld>
            <a:endParaRPr lang="it-IT" altLang="it-IT" sz="1400" smtClean="0"/>
          </a:p>
        </p:txBody>
      </p:sp>
      <p:sp>
        <p:nvSpPr>
          <p:cNvPr id="13" name="Rectangle 17"/>
          <p:cNvSpPr>
            <a:spLocks noChangeArrowheads="1"/>
          </p:cNvSpPr>
          <p:nvPr/>
        </p:nvSpPr>
        <p:spPr bwMode="auto">
          <a:xfrm>
            <a:off x="910788" y="5928724"/>
            <a:ext cx="7942262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it-IT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The </a:t>
            </a:r>
            <a:r>
              <a:rPr lang="it-IT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role</a:t>
            </a:r>
            <a:r>
              <a:rPr lang="it-IT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of media in </a:t>
            </a:r>
            <a:r>
              <a:rPr lang="it-IT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recovering</a:t>
            </a:r>
            <a:r>
              <a:rPr lang="it-IT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the </a:t>
            </a:r>
            <a:r>
              <a:rPr lang="it-I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LK</a:t>
            </a:r>
            <a:endParaRPr lang="es-ES_tradnl" sz="24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SOME DATA</a:t>
            </a:r>
            <a:endParaRPr lang="en-GB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273630"/>
            <a:ext cx="8229600" cy="4852534"/>
          </a:xfrm>
        </p:spPr>
        <p:txBody>
          <a:bodyPr/>
          <a:lstStyle/>
          <a:p>
            <a:r>
              <a:rPr lang="it-I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22 + 24 </a:t>
            </a:r>
            <a:r>
              <a:rPr lang="it-IT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presentations</a:t>
            </a:r>
            <a:endParaRPr lang="it-IT" sz="2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it-I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 news in media (3 in </a:t>
            </a:r>
            <a:r>
              <a:rPr lang="it-IT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national</a:t>
            </a:r>
            <a:r>
              <a:rPr lang="it-I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newspapers</a:t>
            </a:r>
            <a:r>
              <a:rPr lang="it-I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r>
              <a:rPr lang="it-IT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Participants</a:t>
            </a:r>
            <a:r>
              <a:rPr lang="it-I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 lvl="1"/>
            <a:r>
              <a:rPr lang="en-GB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European Landscape Convention</a:t>
            </a:r>
          </a:p>
          <a:p>
            <a:pPr lvl="1"/>
            <a:r>
              <a:rPr lang="en-GB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Ministry </a:t>
            </a:r>
            <a:r>
              <a:rPr lang="en-GB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 Agricultural, Food and Forestry </a:t>
            </a:r>
            <a:r>
              <a:rPr lang="en-GB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Policies</a:t>
            </a:r>
          </a:p>
          <a:p>
            <a:pPr lvl="1"/>
            <a:r>
              <a:rPr lang="en-GB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Ministry </a:t>
            </a:r>
            <a:r>
              <a:rPr lang="en-GB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 Cultural Heritage </a:t>
            </a:r>
            <a:endParaRPr lang="en-GB" sz="2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/>
            <a:r>
              <a:rPr lang="en-GB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Civil </a:t>
            </a:r>
            <a:r>
              <a:rPr lang="en-GB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Protection </a:t>
            </a:r>
            <a:r>
              <a:rPr lang="en-GB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Department</a:t>
            </a:r>
          </a:p>
          <a:p>
            <a:pPr lvl="1"/>
            <a:r>
              <a:rPr lang="en-GB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Agriculture </a:t>
            </a:r>
            <a:r>
              <a:rPr lang="en-GB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Department of the Campania </a:t>
            </a:r>
            <a:r>
              <a:rPr lang="en-GB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Region</a:t>
            </a:r>
          </a:p>
          <a:p>
            <a:pPr lvl="1"/>
            <a:r>
              <a:rPr lang="en-GB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Experts from </a:t>
            </a:r>
            <a:r>
              <a:rPr lang="en-GB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Greek and Algerian research centres </a:t>
            </a:r>
            <a:endParaRPr lang="en-GB" sz="2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/>
            <a:r>
              <a:rPr lang="en-GB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Representatives </a:t>
            </a:r>
            <a:r>
              <a:rPr lang="en-GB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from </a:t>
            </a:r>
            <a:r>
              <a:rPr lang="en-GB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two of Italian </a:t>
            </a:r>
            <a:r>
              <a:rPr lang="en-GB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cultural landscapes (Cinque Terre, </a:t>
            </a:r>
            <a:r>
              <a:rPr lang="en-GB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Amalfi </a:t>
            </a:r>
            <a:r>
              <a:rPr lang="en-GB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Coast) </a:t>
            </a: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Ravello September 28 2018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8EDDF5-98C0-4DF8-8B0B-CC8173938E23}" type="slidenum">
              <a:rPr lang="it-IT" smtClean="0"/>
              <a:pPr>
                <a:defRPr/>
              </a:pPr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42847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5"/>
          <p:cNvSpPr>
            <a:spLocks noChangeArrowheads="1"/>
          </p:cNvSpPr>
          <p:nvPr/>
        </p:nvSpPr>
        <p:spPr bwMode="auto">
          <a:xfrm>
            <a:off x="209550" y="2565400"/>
            <a:ext cx="8712200" cy="14382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buNone/>
              <a:defRPr/>
            </a:pPr>
            <a:r>
              <a:rPr lang="it-IT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THE NO-CULTURAL ORIGINS </a:t>
            </a:r>
          </a:p>
          <a:p>
            <a:pPr algn="ctr">
              <a:buNone/>
              <a:defRPr/>
            </a:pPr>
            <a:r>
              <a:rPr lang="it-IT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OF CULTURAL LANDSCAPES</a:t>
            </a:r>
            <a:endParaRPr lang="it-IT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</p:txBody>
      </p:sp>
      <p:sp>
        <p:nvSpPr>
          <p:cNvPr id="4099" name="Segnaposto piè di pagina 3"/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 smtClean="0"/>
              <a:t>Ravello September 28 2018</a:t>
            </a:r>
          </a:p>
        </p:txBody>
      </p:sp>
      <p:sp>
        <p:nvSpPr>
          <p:cNvPr id="4100" name="Segnaposto numero diapositiva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B963DE69-C476-4C32-A0F5-5ADA599D3EBC}" type="slidenum">
              <a:rPr lang="it-IT" altLang="it-IT" sz="1400" smtClean="0"/>
              <a:pPr eaLnBrk="1" hangingPunct="1">
                <a:spcBef>
                  <a:spcPct val="0"/>
                </a:spcBef>
                <a:buFontTx/>
                <a:buNone/>
              </a:pPr>
              <a:t>9</a:t>
            </a:fld>
            <a:endParaRPr lang="it-IT" altLang="it-IT" sz="140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5125</TotalTime>
  <Words>957</Words>
  <Application>Microsoft Office PowerPoint</Application>
  <PresentationFormat>Presentazione su schermo (4:3)</PresentationFormat>
  <Paragraphs>206</Paragraphs>
  <Slides>29</Slides>
  <Notes>16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29</vt:i4>
      </vt:variant>
    </vt:vector>
  </HeadingPairs>
  <TitlesOfParts>
    <vt:vector size="31" baseType="lpstr">
      <vt:lpstr>Struttura predefinita</vt:lpstr>
      <vt:lpstr>PDF Document</vt:lpstr>
      <vt:lpstr>PRELIMINARY REPORT</vt:lpstr>
      <vt:lpstr>YEAR 1 -  SCHEDULED ACTIVITIES</vt:lpstr>
      <vt:lpstr>Presentazione standard di PowerPoint</vt:lpstr>
      <vt:lpstr>Presentazione standard di PowerPoint</vt:lpstr>
      <vt:lpstr>Presentazione standard di PowerPoint</vt:lpstr>
      <vt:lpstr> CULTURE AGAINST DISASTERS: FEASIBLE? USEFULL? </vt:lpstr>
      <vt:lpstr>Presentazione standard di PowerPoint</vt:lpstr>
      <vt:lpstr>SOME DATA</vt:lpstr>
      <vt:lpstr>Presentazione standard di PowerPoint</vt:lpstr>
      <vt:lpstr>THE AMALFI COAST: RESULT OF A DEEP «ALTERATION»</vt:lpstr>
      <vt:lpstr>LANDSCAPE’S GRAPHISM AS RESULT OF SEARCHING BENEFTS</vt:lpstr>
      <vt:lpstr>Presentazione standard di PowerPoint</vt:lpstr>
      <vt:lpstr>MORPHOLOGY + CLIMATE + LOCAL CULTURE  = A PERFECT SCENE</vt:lpstr>
      <vt:lpstr>THE FUNCTIONAL ELEMENTS  OF THE BENEFITS SEARCHING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PROBLEMS IN RECOVERING  OF CLs’ TRADITIONAL ELEMENTS</vt:lpstr>
      <vt:lpstr>KNOWLEDGE</vt:lpstr>
      <vt:lpstr>Presentazione standard di PowerPoint</vt:lpstr>
      <vt:lpstr>SOME METHODOLOCICAL QUESTIONS</vt:lpstr>
      <vt:lpstr>NEWS / NO NEWS</vt:lpstr>
      <vt:lpstr>THE IGNORED LOCAL KNOWLEDGE</vt:lpstr>
      <vt:lpstr>THE POTENTIALITIES  OF THE  «LOCAL RISK CULTURE»</vt:lpstr>
      <vt:lpstr>It’s possible  a more effective contribution  of media to disasters reduction?</vt:lpstr>
      <vt:lpstr>Presentazione standard di PowerPoint</vt:lpstr>
      <vt:lpstr>THE MAIN OUTPUT OF THE CONFERENCE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PAESAGGI CULTURALI: NATURA, GENESI, GESTIONE</dc:title>
  <dc:creator>Fer</dc:creator>
  <cp:lastModifiedBy>Ferruccio</cp:lastModifiedBy>
  <cp:revision>142</cp:revision>
  <cp:lastPrinted>2018-09-27T10:30:15Z</cp:lastPrinted>
  <dcterms:created xsi:type="dcterms:W3CDTF">2010-03-01T12:45:12Z</dcterms:created>
  <dcterms:modified xsi:type="dcterms:W3CDTF">2018-11-06T10:42:59Z</dcterms:modified>
</cp:coreProperties>
</file>