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20"/>
  </p:notesMasterIdLst>
  <p:sldIdLst>
    <p:sldId id="259" r:id="rId2"/>
    <p:sldId id="275" r:id="rId3"/>
    <p:sldId id="260" r:id="rId4"/>
    <p:sldId id="257" r:id="rId5"/>
    <p:sldId id="264" r:id="rId6"/>
    <p:sldId id="263" r:id="rId7"/>
    <p:sldId id="378" r:id="rId8"/>
    <p:sldId id="379" r:id="rId9"/>
    <p:sldId id="380" r:id="rId10"/>
    <p:sldId id="383" r:id="rId11"/>
    <p:sldId id="384" r:id="rId12"/>
    <p:sldId id="385" r:id="rId13"/>
    <p:sldId id="265" r:id="rId14"/>
    <p:sldId id="266" r:id="rId15"/>
    <p:sldId id="381" r:id="rId16"/>
    <p:sldId id="272" r:id="rId17"/>
    <p:sldId id="273" r:id="rId18"/>
    <p:sldId id="386"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66"/>
    <p:restoredTop sz="78881"/>
  </p:normalViewPr>
  <p:slideViewPr>
    <p:cSldViewPr snapToGrid="0" snapToObjects="1">
      <p:cViewPr varScale="1">
        <p:scale>
          <a:sx n="68" d="100"/>
          <a:sy n="68" d="100"/>
        </p:scale>
        <p:origin x="200" y="2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FE5B07-223A-764F-A1C6-8390E3411A01}" type="datetimeFigureOut">
              <a:rPr lang="en-US" smtClean="0"/>
              <a:t>11/6/18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96158C-41A4-3449-94E0-947470928755}" type="slidenum">
              <a:rPr lang="en-US" smtClean="0"/>
              <a:t>‹#›</a:t>
            </a:fld>
            <a:endParaRPr lang="en-US"/>
          </a:p>
        </p:txBody>
      </p:sp>
    </p:spTree>
    <p:extLst>
      <p:ext uri="{BB962C8B-B14F-4D97-AF65-F5344CB8AC3E}">
        <p14:creationId xmlns:p14="http://schemas.microsoft.com/office/powerpoint/2010/main" val="1962051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tsunamiready.noaa.gov/" TargetMode="External"/><Relationship Id="rId4" Type="http://schemas.openxmlformats.org/officeDocument/2006/relationships/hyperlink" Target="http://itic.ioc-unesco.org/index.php?option=com_content&amp;view=article&amp;id=1713:11-march-2011-mw-90-near-the-east-coast-of-honshu-japan-tsunami&amp;catid=2044&amp;Itemid=2372" TargetMode="External"/><Relationship Id="rId5" Type="http://schemas.openxmlformats.org/officeDocument/2006/relationships/hyperlink" Target="http://itic.ioc-unesco.org/index.php?option=com_content&amp;view=category&amp;layout=blog&amp;id=2129&amp;Itemid=2558" TargetMode="External"/><Relationship Id="rId6" Type="http://schemas.openxmlformats.org/officeDocument/2006/relationships/hyperlink" Target="http://itic.ioc-unesco.org/index.php?option=com_content&amp;view=category&amp;layout=blog&amp;id=2164&amp;Itemid=2616" TargetMode="External"/><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96158C-41A4-3449-94E0-947470928755}" type="slidenum">
              <a:rPr lang="en-US" smtClean="0"/>
              <a:t>1</a:t>
            </a:fld>
            <a:endParaRPr lang="en-US"/>
          </a:p>
        </p:txBody>
      </p:sp>
    </p:spTree>
    <p:extLst>
      <p:ext uri="{BB962C8B-B14F-4D97-AF65-F5344CB8AC3E}">
        <p14:creationId xmlns:p14="http://schemas.microsoft.com/office/powerpoint/2010/main" val="15944802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96158C-41A4-3449-94E0-947470928755}" type="slidenum">
              <a:rPr lang="en-US" smtClean="0"/>
              <a:t>15</a:t>
            </a:fld>
            <a:endParaRPr lang="en-US"/>
          </a:p>
        </p:txBody>
      </p:sp>
    </p:spTree>
    <p:extLst>
      <p:ext uri="{BB962C8B-B14F-4D97-AF65-F5344CB8AC3E}">
        <p14:creationId xmlns:p14="http://schemas.microsoft.com/office/powerpoint/2010/main" val="5258817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a:t>
            </a:r>
            <a:r>
              <a:rPr lang="en-US" sz="1200" dirty="0">
                <a:effectLst/>
              </a:rPr>
              <a:t>ddressed to lifeguard associations, BM entities &amp;  tourism, professionals on risk culture, mitigation and dissemination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Under the auspices of the IOC of UNESCO, Tsunami Ready (TR-I) is an international performance-based community recognition pilot.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initiative is modeled after the US NOAA National Weather Service’s successful </a:t>
            </a:r>
            <a:r>
              <a:rPr lang="en-US" sz="1200" b="0" i="0" kern="1200" dirty="0" err="1">
                <a:solidFill>
                  <a:schemeClr val="tx1"/>
                </a:solidFill>
                <a:effectLst/>
                <a:latin typeface="+mn-lt"/>
                <a:ea typeface="+mn-ea"/>
                <a:cs typeface="+mn-cs"/>
              </a:rPr>
              <a:t>TsunamiReady</a:t>
            </a:r>
            <a:r>
              <a:rPr lang="en-US" sz="1200" b="0" i="0" kern="1200" dirty="0">
                <a:solidFill>
                  <a:schemeClr val="tx1"/>
                </a:solidFill>
                <a:effectLst/>
                <a:latin typeface="+mn-lt"/>
                <a:ea typeface="+mn-ea"/>
                <a:cs typeface="+mn-cs"/>
              </a:rPr>
              <a:t>® Program.</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Since June 20, 2001, the US National Weather Service (NWS) of the National Ocean and Atmospheric Administration (NOAA) has been implementing the recognition program, </a:t>
            </a:r>
            <a:r>
              <a:rPr lang="en-US" sz="1200" b="0" i="1" u="none" strike="noStrike" kern="1200" dirty="0">
                <a:solidFill>
                  <a:schemeClr val="tx1"/>
                </a:solidFill>
                <a:effectLst/>
                <a:latin typeface="+mn-lt"/>
                <a:ea typeface="+mn-ea"/>
                <a:cs typeface="+mn-cs"/>
                <a:hlinkClick r:id="rId3"/>
              </a:rPr>
              <a:t>Tsunami</a:t>
            </a:r>
            <a:r>
              <a:rPr lang="en-US" sz="1200" b="0" i="0" u="none" strike="noStrike" kern="1200" dirty="0">
                <a:solidFill>
                  <a:schemeClr val="tx1"/>
                </a:solidFill>
                <a:effectLst/>
                <a:latin typeface="+mn-lt"/>
                <a:ea typeface="+mn-ea"/>
                <a:cs typeface="+mn-cs"/>
                <a:hlinkClick r:id="rId3"/>
              </a:rPr>
              <a:t>Ready®</a:t>
            </a:r>
            <a:r>
              <a:rPr lang="en-US" sz="1200" b="0" i="0" kern="1200" dirty="0">
                <a:solidFill>
                  <a:schemeClr val="tx1"/>
                </a:solidFill>
                <a:effectLst/>
                <a:latin typeface="+mn-lt"/>
                <a:ea typeface="+mn-ea"/>
                <a:cs typeface="+mn-cs"/>
              </a:rPr>
              <a:t>.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Coastal communities recognized by NWS are better prepared to save lives through better planning, education and awareness and emergency managers strengthened their local operations.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Recent tsunamis as in </a:t>
            </a:r>
            <a:r>
              <a:rPr lang="en-US" sz="1200" b="0" i="0" u="none" strike="noStrike" kern="1200" dirty="0">
                <a:solidFill>
                  <a:schemeClr val="tx1"/>
                </a:solidFill>
                <a:effectLst/>
                <a:latin typeface="+mn-lt"/>
                <a:ea typeface="+mn-ea"/>
                <a:cs typeface="+mn-cs"/>
                <a:hlinkClick r:id="rId4"/>
              </a:rPr>
              <a:t>Japan (2011)</a:t>
            </a:r>
            <a:r>
              <a:rPr lang="en-US" sz="1200" b="0" i="0" kern="1200" dirty="0">
                <a:solidFill>
                  <a:schemeClr val="tx1"/>
                </a:solidFill>
                <a:effectLst/>
                <a:latin typeface="+mn-lt"/>
                <a:ea typeface="+mn-ea"/>
                <a:cs typeface="+mn-cs"/>
              </a:rPr>
              <a:t> and in Chile (</a:t>
            </a:r>
            <a:r>
              <a:rPr lang="en-US" sz="1200" b="0" i="0" u="none" strike="noStrike" kern="1200" dirty="0">
                <a:solidFill>
                  <a:schemeClr val="tx1"/>
                </a:solidFill>
                <a:effectLst/>
                <a:latin typeface="+mn-lt"/>
                <a:ea typeface="+mn-ea"/>
                <a:cs typeface="+mn-cs"/>
                <a:hlinkClick r:id="rId5"/>
              </a:rPr>
              <a:t>2014</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6"/>
              </a:rPr>
              <a:t>2015</a:t>
            </a:r>
            <a:r>
              <a:rPr lang="en-US" sz="1200" b="0" i="0" kern="1200" dirty="0">
                <a:solidFill>
                  <a:schemeClr val="tx1"/>
                </a:solidFill>
                <a:effectLst/>
                <a:latin typeface="+mn-lt"/>
                <a:ea typeface="+mn-ea"/>
                <a:cs typeface="+mn-cs"/>
              </a:rPr>
              <a:t>) attest to the importance of readiness: when a tsunami arrives and communities are ready to respond, lives are saved and fewer people die.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project aim to develop and implement seismic, tsunami and coastal risks mitigation. In particular the project intends to contribute for a Tsunami Ready Community working on two programs: a Tsunami Ready Beach (TRB) and a Tsunami Ready Hotel (TRH).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Besides, the project also intends to address other risks present on the beach.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All involved countries have a large coastal area which beaches are a holiday destination par excellence, and tourists are one of the most vulnerable groups concerning these risks. All the actions to be developed will be done in close collaboration with the local associations and authorities.</a:t>
            </a:r>
          </a:p>
          <a:p>
            <a:endParaRPr lang="en-US" sz="1200" kern="1200" dirty="0">
              <a:solidFill>
                <a:schemeClr val="tx1"/>
              </a:solidFill>
              <a:effectLst/>
              <a:latin typeface="+mn-lt"/>
              <a:ea typeface="+mn-ea"/>
              <a:cs typeface="+mn-cs"/>
            </a:endParaRPr>
          </a:p>
          <a:p>
            <a:pPr marL="18288" indent="0">
              <a:buNone/>
            </a:pPr>
            <a:endParaRPr lang="en-US" i="1" dirty="0">
              <a:effectLst/>
            </a:endParaRPr>
          </a:p>
          <a:p>
            <a:pPr marL="18288" indent="0">
              <a:buNone/>
            </a:pPr>
            <a:endParaRPr lang="en-US" i="1" dirty="0">
              <a:effectLst/>
            </a:endParaRPr>
          </a:p>
          <a:p>
            <a:pPr marL="18288" indent="0">
              <a:buNone/>
            </a:pPr>
            <a:r>
              <a:rPr lang="en-US" i="1" dirty="0">
                <a:effectLst/>
              </a:rPr>
              <a:t>Relevance to EUR-OPA Medium Term Action Plan: </a:t>
            </a:r>
            <a:endParaRPr lang="en-US" dirty="0">
              <a:effectLst/>
            </a:endParaRPr>
          </a:p>
          <a:p>
            <a:r>
              <a:rPr lang="fr-FR" dirty="0" err="1">
                <a:effectLst/>
              </a:rPr>
              <a:t>Using</a:t>
            </a:r>
            <a:r>
              <a:rPr lang="fr-FR" dirty="0">
                <a:effectLst/>
              </a:rPr>
              <a:t> </a:t>
            </a:r>
            <a:r>
              <a:rPr lang="fr-FR" dirty="0" err="1">
                <a:effectLst/>
              </a:rPr>
              <a:t>scientific</a:t>
            </a:r>
            <a:r>
              <a:rPr lang="fr-FR" dirty="0">
                <a:effectLst/>
              </a:rPr>
              <a:t> and </a:t>
            </a:r>
            <a:r>
              <a:rPr lang="fr-FR" dirty="0" err="1">
                <a:effectLst/>
              </a:rPr>
              <a:t>technological</a:t>
            </a:r>
            <a:r>
              <a:rPr lang="fr-FR" dirty="0">
                <a:effectLst/>
              </a:rPr>
              <a:t> </a:t>
            </a:r>
            <a:r>
              <a:rPr lang="fr-FR" dirty="0" err="1">
                <a:effectLst/>
              </a:rPr>
              <a:t>knowledge</a:t>
            </a:r>
            <a:r>
              <a:rPr lang="fr-FR" dirty="0">
                <a:effectLst/>
              </a:rPr>
              <a:t> to </a:t>
            </a:r>
            <a:r>
              <a:rPr lang="fr-FR" dirty="0" err="1">
                <a:effectLst/>
              </a:rPr>
              <a:t>better</a:t>
            </a:r>
            <a:r>
              <a:rPr lang="fr-FR" dirty="0">
                <a:effectLst/>
              </a:rPr>
              <a:t> </a:t>
            </a:r>
            <a:r>
              <a:rPr lang="fr-FR" dirty="0" err="1">
                <a:effectLst/>
              </a:rPr>
              <a:t>assess</a:t>
            </a:r>
            <a:r>
              <a:rPr lang="fr-FR" dirty="0">
                <a:effectLst/>
              </a:rPr>
              <a:t> </a:t>
            </a:r>
            <a:r>
              <a:rPr lang="fr-FR" dirty="0" err="1">
                <a:effectLst/>
              </a:rPr>
              <a:t>evolving</a:t>
            </a:r>
            <a:r>
              <a:rPr lang="fr-FR" dirty="0">
                <a:effectLst/>
              </a:rPr>
              <a:t> </a:t>
            </a:r>
            <a:r>
              <a:rPr lang="fr-FR" dirty="0" err="1">
                <a:effectLst/>
              </a:rPr>
              <a:t>risks</a:t>
            </a:r>
            <a:r>
              <a:rPr lang="fr-FR" dirty="0">
                <a:effectLst/>
              </a:rPr>
              <a:t> and </a:t>
            </a:r>
            <a:r>
              <a:rPr lang="fr-FR" dirty="0" err="1">
                <a:effectLst/>
              </a:rPr>
              <a:t>adapt</a:t>
            </a:r>
            <a:r>
              <a:rPr lang="fr-FR" dirty="0">
                <a:effectLst/>
              </a:rPr>
              <a:t> </a:t>
            </a:r>
            <a:r>
              <a:rPr lang="fr-FR" dirty="0" err="1">
                <a:effectLst/>
              </a:rPr>
              <a:t>accordingly</a:t>
            </a:r>
            <a:r>
              <a:rPr lang="fr-FR" dirty="0">
                <a:effectLst/>
              </a:rPr>
              <a:t> the </a:t>
            </a:r>
            <a:r>
              <a:rPr lang="fr-FR" dirty="0" err="1">
                <a:effectLst/>
              </a:rPr>
              <a:t>resilience</a:t>
            </a:r>
            <a:r>
              <a:rPr lang="fr-FR" dirty="0">
                <a:effectLst/>
              </a:rPr>
              <a:t> </a:t>
            </a:r>
            <a:r>
              <a:rPr lang="fr-FR" dirty="0" err="1">
                <a:effectLst/>
              </a:rPr>
              <a:t>strategies</a:t>
            </a:r>
            <a:r>
              <a:rPr lang="fr-FR" dirty="0">
                <a:effectLst/>
              </a:rPr>
              <a:t>.</a:t>
            </a:r>
          </a:p>
          <a:p>
            <a:endParaRPr lang="en-US" dirty="0">
              <a:effectLst/>
            </a:endParaRPr>
          </a:p>
          <a:p>
            <a:r>
              <a:rPr lang="en-US" dirty="0">
                <a:effectLst/>
              </a:rPr>
              <a:t>Promoting risk culture among population (children, adults and groups with special vulnerability). </a:t>
            </a:r>
          </a:p>
          <a:p>
            <a:endParaRPr lang="en-US" dirty="0">
              <a:effectLst/>
            </a:endParaRPr>
          </a:p>
          <a:p>
            <a:r>
              <a:rPr lang="en-US" dirty="0">
                <a:effectLst/>
              </a:rPr>
              <a:t>Fostering population’s active participation (as individuals and as community) to DRR. </a:t>
            </a:r>
          </a:p>
          <a:p>
            <a:endParaRPr lang="en-US" dirty="0"/>
          </a:p>
        </p:txBody>
      </p:sp>
      <p:sp>
        <p:nvSpPr>
          <p:cNvPr id="4" name="Slide Number Placeholder 3"/>
          <p:cNvSpPr>
            <a:spLocks noGrp="1"/>
          </p:cNvSpPr>
          <p:nvPr>
            <p:ph type="sldNum" sz="quarter" idx="5"/>
          </p:nvPr>
        </p:nvSpPr>
        <p:spPr/>
        <p:txBody>
          <a:bodyPr/>
          <a:lstStyle/>
          <a:p>
            <a:fld id="{CD96158C-41A4-3449-94E0-947470928755}" type="slidenum">
              <a:rPr lang="en-US" smtClean="0"/>
              <a:t>16</a:t>
            </a:fld>
            <a:endParaRPr lang="en-US"/>
          </a:p>
        </p:txBody>
      </p:sp>
    </p:spTree>
    <p:extLst>
      <p:ext uri="{BB962C8B-B14F-4D97-AF65-F5344CB8AC3E}">
        <p14:creationId xmlns:p14="http://schemas.microsoft.com/office/powerpoint/2010/main" val="1028246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96158C-41A4-3449-94E0-947470928755}" type="slidenum">
              <a:rPr lang="en-US" smtClean="0"/>
              <a:t>2</a:t>
            </a:fld>
            <a:endParaRPr lang="en-US"/>
          </a:p>
        </p:txBody>
      </p:sp>
    </p:spTree>
    <p:extLst>
      <p:ext uri="{BB962C8B-B14F-4D97-AF65-F5344CB8AC3E}">
        <p14:creationId xmlns:p14="http://schemas.microsoft.com/office/powerpoint/2010/main" val="2879868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96158C-41A4-3449-94E0-947470928755}" type="slidenum">
              <a:rPr lang="en-US" smtClean="0"/>
              <a:t>4</a:t>
            </a:fld>
            <a:endParaRPr lang="en-US"/>
          </a:p>
        </p:txBody>
      </p:sp>
    </p:spTree>
    <p:extLst>
      <p:ext uri="{BB962C8B-B14F-4D97-AF65-F5344CB8AC3E}">
        <p14:creationId xmlns:p14="http://schemas.microsoft.com/office/powerpoint/2010/main" val="802224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26626" name="Notes Placeholder 2"/>
          <p:cNvSpPr>
            <a:spLocks noGrp="1"/>
          </p:cNvSpPr>
          <p:nvPr>
            <p:ph type="body" idx="1"/>
          </p:nvPr>
        </p:nvSpPr>
        <p:spPr>
          <a:noFill/>
        </p:spPr>
        <p:txBody>
          <a:bodyPr/>
          <a:lstStyle/>
          <a:p>
            <a:r>
              <a:rPr lang="en-GB" sz="1200" b="1" kern="1200" dirty="0">
                <a:solidFill>
                  <a:schemeClr val="tx1"/>
                </a:solidFill>
                <a:effectLst/>
                <a:latin typeface="Times New Roman" panose="02020603050405020304" pitchFamily="18" charset="0"/>
                <a:ea typeface="+mn-ea"/>
                <a:cs typeface="+mn-cs"/>
              </a:rPr>
              <a:t>Figure 2: A modified presentation of the Coastal Hazard Wheel Version 2.0, adapted from </a:t>
            </a:r>
            <a:r>
              <a:rPr lang="en-GB" sz="1200" b="1" kern="1200" dirty="0" err="1">
                <a:solidFill>
                  <a:schemeClr val="tx1"/>
                </a:solidFill>
                <a:effectLst/>
                <a:latin typeface="Times New Roman" panose="02020603050405020304" pitchFamily="18" charset="0"/>
                <a:ea typeface="+mn-ea"/>
                <a:cs typeface="+mn-cs"/>
              </a:rPr>
              <a:t>Appelquist</a:t>
            </a:r>
            <a:r>
              <a:rPr lang="en-GB" sz="1200" b="1" kern="1200" dirty="0">
                <a:solidFill>
                  <a:schemeClr val="tx1"/>
                </a:solidFill>
                <a:effectLst/>
                <a:latin typeface="Times New Roman" panose="02020603050405020304" pitchFamily="18" charset="0"/>
                <a:ea typeface="+mn-ea"/>
                <a:cs typeface="+mn-cs"/>
              </a:rPr>
              <a:t>, (2014) after application to the Maltese coast</a:t>
            </a:r>
            <a:r>
              <a:rPr lang="en-GB" sz="1200" kern="1200" dirty="0">
                <a:solidFill>
                  <a:schemeClr val="tx1"/>
                </a:solidFill>
                <a:effectLst/>
                <a:latin typeface="Times New Roman" panose="02020603050405020304" pitchFamily="18" charset="0"/>
                <a:ea typeface="+mn-ea"/>
                <a:cs typeface="+mn-cs"/>
              </a:rPr>
              <a:t>. </a:t>
            </a:r>
          </a:p>
          <a:p>
            <a:endParaRPr lang="en-GB" sz="1200" b="1" kern="1200" dirty="0">
              <a:solidFill>
                <a:schemeClr val="tx1"/>
              </a:solidFill>
              <a:effectLst/>
              <a:latin typeface="Times New Roman" panose="02020603050405020304" pitchFamily="18" charset="0"/>
              <a:ea typeface="+mn-ea"/>
              <a:cs typeface="+mn-cs"/>
            </a:endParaRPr>
          </a:p>
          <a:p>
            <a:r>
              <a:rPr lang="en-GB" sz="1200" b="1" kern="1200" dirty="0">
                <a:solidFill>
                  <a:schemeClr val="tx1"/>
                </a:solidFill>
                <a:effectLst/>
                <a:latin typeface="Times New Roman" panose="02020603050405020304" pitchFamily="18" charset="0"/>
                <a:ea typeface="+mn-ea"/>
                <a:cs typeface="+mn-cs"/>
              </a:rPr>
              <a:t>As an example, the CHW layer consideration for a wave exposed, micro-tidal, un-vegetated sloping soft</a:t>
            </a:r>
            <a:r>
              <a:rPr lang="en-GB" sz="1200" b="1" kern="1200" baseline="0" dirty="0">
                <a:solidFill>
                  <a:schemeClr val="tx1"/>
                </a:solidFill>
                <a:effectLst/>
                <a:latin typeface="Times New Roman" panose="02020603050405020304" pitchFamily="18" charset="0"/>
                <a:ea typeface="+mn-ea"/>
                <a:cs typeface="+mn-cs"/>
              </a:rPr>
              <a:t> rock coast </a:t>
            </a:r>
            <a:r>
              <a:rPr lang="en-GB" sz="1200" b="1" kern="1200" dirty="0">
                <a:solidFill>
                  <a:schemeClr val="tx1"/>
                </a:solidFill>
                <a:effectLst/>
                <a:latin typeface="Times New Roman" panose="02020603050405020304" pitchFamily="18" charset="0"/>
                <a:ea typeface="+mn-ea"/>
                <a:cs typeface="+mn-cs"/>
              </a:rPr>
              <a:t>having a unclear sediment balance and exposed to possible cyclonic storms and a very high level of coastal erosion hazard </a:t>
            </a:r>
            <a:r>
              <a:rPr lang="en-GB" sz="1200" b="1" kern="1200" baseline="0" dirty="0">
                <a:solidFill>
                  <a:schemeClr val="tx1"/>
                </a:solidFill>
                <a:effectLst/>
                <a:latin typeface="Times New Roman" panose="02020603050405020304" pitchFamily="18" charset="0"/>
                <a:ea typeface="+mn-ea"/>
                <a:cs typeface="+mn-cs"/>
              </a:rPr>
              <a:t>(</a:t>
            </a:r>
            <a:r>
              <a:rPr lang="en-GB" sz="1200" b="1" kern="1200" dirty="0">
                <a:solidFill>
                  <a:schemeClr val="tx1"/>
                </a:solidFill>
                <a:effectLst/>
                <a:latin typeface="Times New Roman" panose="02020603050405020304" pitchFamily="18" charset="0"/>
                <a:ea typeface="+mn-ea"/>
                <a:cs typeface="+mn-cs"/>
              </a:rPr>
              <a:t>SR-1 coded coastal environment)</a:t>
            </a:r>
            <a:r>
              <a:rPr lang="en-GB" sz="1200" b="1" kern="1200" baseline="0" dirty="0">
                <a:solidFill>
                  <a:schemeClr val="tx1"/>
                </a:solidFill>
                <a:effectLst/>
                <a:latin typeface="Times New Roman" panose="02020603050405020304" pitchFamily="18" charset="0"/>
                <a:ea typeface="+mn-ea"/>
                <a:cs typeface="+mn-cs"/>
              </a:rPr>
              <a:t> </a:t>
            </a:r>
            <a:r>
              <a:rPr lang="en-GB" sz="1200" b="1" kern="1200" dirty="0">
                <a:solidFill>
                  <a:schemeClr val="tx1"/>
                </a:solidFill>
                <a:effectLst/>
                <a:latin typeface="Times New Roman" panose="02020603050405020304" pitchFamily="18" charset="0"/>
                <a:ea typeface="+mn-ea"/>
                <a:cs typeface="+mn-cs"/>
              </a:rPr>
              <a:t>is highlighted by red borders.</a:t>
            </a:r>
            <a:r>
              <a:rPr lang="en-GB" sz="1200" kern="1200" dirty="0">
                <a:solidFill>
                  <a:schemeClr val="tx1"/>
                </a:solidFill>
                <a:effectLst/>
                <a:latin typeface="Times New Roman" panose="02020603050405020304" pitchFamily="18" charset="0"/>
                <a:ea typeface="+mn-ea"/>
                <a:cs typeface="+mn-cs"/>
              </a:rPr>
              <a:t> </a:t>
            </a:r>
          </a:p>
        </p:txBody>
      </p:sp>
      <p:sp>
        <p:nvSpPr>
          <p:cNvPr id="26627" name="Slide Number Placeholder 3"/>
          <p:cNvSpPr>
            <a:spLocks noGrp="1"/>
          </p:cNvSpPr>
          <p:nvPr>
            <p:ph type="sldNum" sz="quarter" idx="5"/>
          </p:nvPr>
        </p:nvSpPr>
        <p:spPr>
          <a:noFill/>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fld id="{7567C584-0E40-1249-B370-EA89A4A075F3}" type="slidenum">
              <a:rPr lang="en-US" altLang="en-US" sz="1200"/>
              <a:pPr/>
              <a:t>7</a:t>
            </a:fld>
            <a:endParaRPr lang="en-US" altLang="en-US" sz="1200"/>
          </a:p>
        </p:txBody>
      </p:sp>
    </p:spTree>
    <p:extLst>
      <p:ext uri="{BB962C8B-B14F-4D97-AF65-F5344CB8AC3E}">
        <p14:creationId xmlns:p14="http://schemas.microsoft.com/office/powerpoint/2010/main" val="713137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26626" name="Notes Placeholder 2"/>
          <p:cNvSpPr>
            <a:spLocks noGrp="1"/>
          </p:cNvSpPr>
          <p:nvPr>
            <p:ph type="body" idx="1"/>
          </p:nvPr>
        </p:nvSpPr>
        <p:spPr>
          <a:noFill/>
        </p:spPr>
        <p:txBody>
          <a:bodyPr/>
          <a:lstStyle/>
          <a:p>
            <a:r>
              <a:rPr lang="en-GB" sz="1200" b="1" kern="1200" dirty="0">
                <a:solidFill>
                  <a:schemeClr val="tx1"/>
                </a:solidFill>
                <a:effectLst/>
                <a:latin typeface="Times New Roman" panose="02020603050405020304" pitchFamily="18" charset="0"/>
                <a:ea typeface="+mn-ea"/>
                <a:cs typeface="+mn-cs"/>
              </a:rPr>
              <a:t>Figure 2: A modified presentation of the Coastal Hazard Wheel Version 2.0, adapted from </a:t>
            </a:r>
            <a:r>
              <a:rPr lang="en-GB" sz="1200" b="1" kern="1200" dirty="0" err="1">
                <a:solidFill>
                  <a:schemeClr val="tx1"/>
                </a:solidFill>
                <a:effectLst/>
                <a:latin typeface="Times New Roman" panose="02020603050405020304" pitchFamily="18" charset="0"/>
                <a:ea typeface="+mn-ea"/>
                <a:cs typeface="+mn-cs"/>
              </a:rPr>
              <a:t>Appelquist</a:t>
            </a:r>
            <a:r>
              <a:rPr lang="en-GB" sz="1200" b="1" kern="1200" dirty="0">
                <a:solidFill>
                  <a:schemeClr val="tx1"/>
                </a:solidFill>
                <a:effectLst/>
                <a:latin typeface="Times New Roman" panose="02020603050405020304" pitchFamily="18" charset="0"/>
                <a:ea typeface="+mn-ea"/>
                <a:cs typeface="+mn-cs"/>
              </a:rPr>
              <a:t>, (2014) after application to the Maltese coast</a:t>
            </a:r>
            <a:r>
              <a:rPr lang="en-GB" sz="1200" kern="1200" dirty="0">
                <a:solidFill>
                  <a:schemeClr val="tx1"/>
                </a:solidFill>
                <a:effectLst/>
                <a:latin typeface="Times New Roman" panose="02020603050405020304" pitchFamily="18" charset="0"/>
                <a:ea typeface="+mn-ea"/>
                <a:cs typeface="+mn-cs"/>
              </a:rPr>
              <a:t>. </a:t>
            </a:r>
          </a:p>
          <a:p>
            <a:endParaRPr lang="en-GB" sz="1200" b="1" kern="1200" dirty="0">
              <a:solidFill>
                <a:schemeClr val="tx1"/>
              </a:solidFill>
              <a:effectLst/>
              <a:latin typeface="Times New Roman" panose="02020603050405020304" pitchFamily="18" charset="0"/>
              <a:ea typeface="+mn-ea"/>
              <a:cs typeface="+mn-cs"/>
            </a:endParaRPr>
          </a:p>
          <a:p>
            <a:r>
              <a:rPr lang="en-GB" sz="1200" b="1" kern="1200" dirty="0">
                <a:solidFill>
                  <a:schemeClr val="tx1"/>
                </a:solidFill>
                <a:effectLst/>
                <a:latin typeface="Times New Roman" panose="02020603050405020304" pitchFamily="18" charset="0"/>
                <a:ea typeface="+mn-ea"/>
                <a:cs typeface="+mn-cs"/>
              </a:rPr>
              <a:t>As an example, the CHW layer consideration for a wave exposed, micro-tidal, un-vegetated sloping soft</a:t>
            </a:r>
            <a:r>
              <a:rPr lang="en-GB" sz="1200" b="1" kern="1200" baseline="0" dirty="0">
                <a:solidFill>
                  <a:schemeClr val="tx1"/>
                </a:solidFill>
                <a:effectLst/>
                <a:latin typeface="Times New Roman" panose="02020603050405020304" pitchFamily="18" charset="0"/>
                <a:ea typeface="+mn-ea"/>
                <a:cs typeface="+mn-cs"/>
              </a:rPr>
              <a:t> rock coast </a:t>
            </a:r>
            <a:r>
              <a:rPr lang="en-GB" sz="1200" b="1" kern="1200" dirty="0">
                <a:solidFill>
                  <a:schemeClr val="tx1"/>
                </a:solidFill>
                <a:effectLst/>
                <a:latin typeface="Times New Roman" panose="02020603050405020304" pitchFamily="18" charset="0"/>
                <a:ea typeface="+mn-ea"/>
                <a:cs typeface="+mn-cs"/>
              </a:rPr>
              <a:t>having a unclear sediment balance and exposed to possible cyclonic storms and a very high level of coastal erosion hazard </a:t>
            </a:r>
            <a:r>
              <a:rPr lang="en-GB" sz="1200" b="1" kern="1200" baseline="0" dirty="0">
                <a:solidFill>
                  <a:schemeClr val="tx1"/>
                </a:solidFill>
                <a:effectLst/>
                <a:latin typeface="Times New Roman" panose="02020603050405020304" pitchFamily="18" charset="0"/>
                <a:ea typeface="+mn-ea"/>
                <a:cs typeface="+mn-cs"/>
              </a:rPr>
              <a:t>(</a:t>
            </a:r>
            <a:r>
              <a:rPr lang="en-GB" sz="1200" b="1" kern="1200" dirty="0">
                <a:solidFill>
                  <a:schemeClr val="tx1"/>
                </a:solidFill>
                <a:effectLst/>
                <a:latin typeface="Times New Roman" panose="02020603050405020304" pitchFamily="18" charset="0"/>
                <a:ea typeface="+mn-ea"/>
                <a:cs typeface="+mn-cs"/>
              </a:rPr>
              <a:t>SR-1 coded coastal environment)</a:t>
            </a:r>
            <a:r>
              <a:rPr lang="en-GB" sz="1200" b="1" kern="1200" baseline="0" dirty="0">
                <a:solidFill>
                  <a:schemeClr val="tx1"/>
                </a:solidFill>
                <a:effectLst/>
                <a:latin typeface="Times New Roman" panose="02020603050405020304" pitchFamily="18" charset="0"/>
                <a:ea typeface="+mn-ea"/>
                <a:cs typeface="+mn-cs"/>
              </a:rPr>
              <a:t> </a:t>
            </a:r>
            <a:r>
              <a:rPr lang="en-GB" sz="1200" b="1" kern="1200" dirty="0">
                <a:solidFill>
                  <a:schemeClr val="tx1"/>
                </a:solidFill>
                <a:effectLst/>
                <a:latin typeface="Times New Roman" panose="02020603050405020304" pitchFamily="18" charset="0"/>
                <a:ea typeface="+mn-ea"/>
                <a:cs typeface="+mn-cs"/>
              </a:rPr>
              <a:t>is highlighted by red borders.</a:t>
            </a:r>
            <a:r>
              <a:rPr lang="en-GB" sz="1200" kern="1200" dirty="0">
                <a:solidFill>
                  <a:schemeClr val="tx1"/>
                </a:solidFill>
                <a:effectLst/>
                <a:latin typeface="Times New Roman" panose="02020603050405020304" pitchFamily="18" charset="0"/>
                <a:ea typeface="+mn-ea"/>
                <a:cs typeface="+mn-cs"/>
              </a:rPr>
              <a:t> </a:t>
            </a:r>
          </a:p>
        </p:txBody>
      </p:sp>
      <p:sp>
        <p:nvSpPr>
          <p:cNvPr id="26627" name="Slide Number Placeholder 3"/>
          <p:cNvSpPr>
            <a:spLocks noGrp="1"/>
          </p:cNvSpPr>
          <p:nvPr>
            <p:ph type="sldNum" sz="quarter" idx="5"/>
          </p:nvPr>
        </p:nvSpPr>
        <p:spPr>
          <a:noFill/>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fld id="{7567C584-0E40-1249-B370-EA89A4A075F3}" type="slidenum">
              <a:rPr lang="en-US" altLang="en-US" sz="1200"/>
              <a:pPr/>
              <a:t>8</a:t>
            </a:fld>
            <a:endParaRPr lang="en-US" altLang="en-US" sz="1200"/>
          </a:p>
        </p:txBody>
      </p:sp>
    </p:spTree>
    <p:extLst>
      <p:ext uri="{BB962C8B-B14F-4D97-AF65-F5344CB8AC3E}">
        <p14:creationId xmlns:p14="http://schemas.microsoft.com/office/powerpoint/2010/main" val="2445100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26626" name="Notes Placeholder 2"/>
          <p:cNvSpPr>
            <a:spLocks noGrp="1"/>
          </p:cNvSpPr>
          <p:nvPr>
            <p:ph type="body" idx="1"/>
          </p:nvPr>
        </p:nvSpPr>
        <p:spPr>
          <a:noFill/>
        </p:spPr>
        <p:txBody>
          <a:bodyPr/>
          <a:lstStyle/>
          <a:p>
            <a:r>
              <a:rPr lang="en-GB" sz="1200" b="1" kern="1200" dirty="0">
                <a:solidFill>
                  <a:schemeClr val="tx1"/>
                </a:solidFill>
                <a:effectLst/>
                <a:latin typeface="Times New Roman" panose="02020603050405020304" pitchFamily="18" charset="0"/>
                <a:ea typeface="+mn-ea"/>
                <a:cs typeface="+mn-cs"/>
              </a:rPr>
              <a:t>Figure 2: A modified presentation of the Coastal Hazard Wheel Version 2.0, adapted from </a:t>
            </a:r>
            <a:r>
              <a:rPr lang="en-GB" sz="1200" b="1" kern="1200" dirty="0" err="1">
                <a:solidFill>
                  <a:schemeClr val="tx1"/>
                </a:solidFill>
                <a:effectLst/>
                <a:latin typeface="Times New Roman" panose="02020603050405020304" pitchFamily="18" charset="0"/>
                <a:ea typeface="+mn-ea"/>
                <a:cs typeface="+mn-cs"/>
              </a:rPr>
              <a:t>Appelquist</a:t>
            </a:r>
            <a:r>
              <a:rPr lang="en-GB" sz="1200" b="1" kern="1200" dirty="0">
                <a:solidFill>
                  <a:schemeClr val="tx1"/>
                </a:solidFill>
                <a:effectLst/>
                <a:latin typeface="Times New Roman" panose="02020603050405020304" pitchFamily="18" charset="0"/>
                <a:ea typeface="+mn-ea"/>
                <a:cs typeface="+mn-cs"/>
              </a:rPr>
              <a:t>, (2014) after application to the Maltese coast</a:t>
            </a:r>
            <a:r>
              <a:rPr lang="en-GB" sz="1200" kern="1200" dirty="0">
                <a:solidFill>
                  <a:schemeClr val="tx1"/>
                </a:solidFill>
                <a:effectLst/>
                <a:latin typeface="Times New Roman" panose="02020603050405020304" pitchFamily="18" charset="0"/>
                <a:ea typeface="+mn-ea"/>
                <a:cs typeface="+mn-cs"/>
              </a:rPr>
              <a:t>. </a:t>
            </a:r>
          </a:p>
          <a:p>
            <a:endParaRPr lang="en-GB" sz="1200" b="1" kern="1200" dirty="0">
              <a:solidFill>
                <a:schemeClr val="tx1"/>
              </a:solidFill>
              <a:effectLst/>
              <a:latin typeface="Times New Roman" panose="02020603050405020304" pitchFamily="18" charset="0"/>
              <a:ea typeface="+mn-ea"/>
              <a:cs typeface="+mn-cs"/>
            </a:endParaRPr>
          </a:p>
          <a:p>
            <a:r>
              <a:rPr lang="en-GB" sz="1200" b="1" kern="1200" dirty="0">
                <a:solidFill>
                  <a:schemeClr val="tx1"/>
                </a:solidFill>
                <a:effectLst/>
                <a:latin typeface="Times New Roman" panose="02020603050405020304" pitchFamily="18" charset="0"/>
                <a:ea typeface="+mn-ea"/>
                <a:cs typeface="+mn-cs"/>
              </a:rPr>
              <a:t>As an example, the CHW layer consideration for a wave exposed, micro-tidal, un-vegetated sloping soft</a:t>
            </a:r>
            <a:r>
              <a:rPr lang="en-GB" sz="1200" b="1" kern="1200" baseline="0" dirty="0">
                <a:solidFill>
                  <a:schemeClr val="tx1"/>
                </a:solidFill>
                <a:effectLst/>
                <a:latin typeface="Times New Roman" panose="02020603050405020304" pitchFamily="18" charset="0"/>
                <a:ea typeface="+mn-ea"/>
                <a:cs typeface="+mn-cs"/>
              </a:rPr>
              <a:t> rock coast </a:t>
            </a:r>
            <a:r>
              <a:rPr lang="en-GB" sz="1200" b="1" kern="1200" dirty="0">
                <a:solidFill>
                  <a:schemeClr val="tx1"/>
                </a:solidFill>
                <a:effectLst/>
                <a:latin typeface="Times New Roman" panose="02020603050405020304" pitchFamily="18" charset="0"/>
                <a:ea typeface="+mn-ea"/>
                <a:cs typeface="+mn-cs"/>
              </a:rPr>
              <a:t>having a unclear sediment balance and exposed to possible cyclonic storms and a very high level of coastal erosion hazard </a:t>
            </a:r>
            <a:r>
              <a:rPr lang="en-GB" sz="1200" b="1" kern="1200" baseline="0" dirty="0">
                <a:solidFill>
                  <a:schemeClr val="tx1"/>
                </a:solidFill>
                <a:effectLst/>
                <a:latin typeface="Times New Roman" panose="02020603050405020304" pitchFamily="18" charset="0"/>
                <a:ea typeface="+mn-ea"/>
                <a:cs typeface="+mn-cs"/>
              </a:rPr>
              <a:t>(</a:t>
            </a:r>
            <a:r>
              <a:rPr lang="en-GB" sz="1200" b="1" kern="1200" dirty="0">
                <a:solidFill>
                  <a:schemeClr val="tx1"/>
                </a:solidFill>
                <a:effectLst/>
                <a:latin typeface="Times New Roman" panose="02020603050405020304" pitchFamily="18" charset="0"/>
                <a:ea typeface="+mn-ea"/>
                <a:cs typeface="+mn-cs"/>
              </a:rPr>
              <a:t>SR-1 coded coastal environment)</a:t>
            </a:r>
            <a:r>
              <a:rPr lang="en-GB" sz="1200" b="1" kern="1200" baseline="0" dirty="0">
                <a:solidFill>
                  <a:schemeClr val="tx1"/>
                </a:solidFill>
                <a:effectLst/>
                <a:latin typeface="Times New Roman" panose="02020603050405020304" pitchFamily="18" charset="0"/>
                <a:ea typeface="+mn-ea"/>
                <a:cs typeface="+mn-cs"/>
              </a:rPr>
              <a:t> </a:t>
            </a:r>
            <a:r>
              <a:rPr lang="en-GB" sz="1200" b="1" kern="1200" dirty="0">
                <a:solidFill>
                  <a:schemeClr val="tx1"/>
                </a:solidFill>
                <a:effectLst/>
                <a:latin typeface="Times New Roman" panose="02020603050405020304" pitchFamily="18" charset="0"/>
                <a:ea typeface="+mn-ea"/>
                <a:cs typeface="+mn-cs"/>
              </a:rPr>
              <a:t>is highlighted by red borders.</a:t>
            </a:r>
            <a:r>
              <a:rPr lang="en-GB" sz="1200" kern="1200" dirty="0">
                <a:solidFill>
                  <a:schemeClr val="tx1"/>
                </a:solidFill>
                <a:effectLst/>
                <a:latin typeface="Times New Roman" panose="02020603050405020304" pitchFamily="18" charset="0"/>
                <a:ea typeface="+mn-ea"/>
                <a:cs typeface="+mn-cs"/>
              </a:rPr>
              <a:t> </a:t>
            </a:r>
          </a:p>
        </p:txBody>
      </p:sp>
      <p:sp>
        <p:nvSpPr>
          <p:cNvPr id="26627" name="Slide Number Placeholder 3"/>
          <p:cNvSpPr>
            <a:spLocks noGrp="1"/>
          </p:cNvSpPr>
          <p:nvPr>
            <p:ph type="sldNum" sz="quarter" idx="5"/>
          </p:nvPr>
        </p:nvSpPr>
        <p:spPr>
          <a:noFill/>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fld id="{7567C584-0E40-1249-B370-EA89A4A075F3}" type="slidenum">
              <a:rPr lang="en-US" altLang="en-US" sz="1200"/>
              <a:pPr/>
              <a:t>9</a:t>
            </a:fld>
            <a:endParaRPr lang="en-US" altLang="en-US" sz="1200"/>
          </a:p>
        </p:txBody>
      </p:sp>
    </p:spTree>
    <p:extLst>
      <p:ext uri="{BB962C8B-B14F-4D97-AF65-F5344CB8AC3E}">
        <p14:creationId xmlns:p14="http://schemas.microsoft.com/office/powerpoint/2010/main" val="3485902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F2F2FA0D-A187-45EA-B303-E83811F1C065}" type="slidenum">
              <a:rPr lang="en-GB" smtClean="0"/>
              <a:t>11</a:t>
            </a:fld>
            <a:endParaRPr lang="en-GB"/>
          </a:p>
        </p:txBody>
      </p:sp>
    </p:spTree>
    <p:extLst>
      <p:ext uri="{BB962C8B-B14F-4D97-AF65-F5344CB8AC3E}">
        <p14:creationId xmlns:p14="http://schemas.microsoft.com/office/powerpoint/2010/main" val="1233825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F2F2FA0D-A187-45EA-B303-E83811F1C065}" type="slidenum">
              <a:rPr lang="en-GB" smtClean="0"/>
              <a:t>12</a:t>
            </a:fld>
            <a:endParaRPr lang="en-GB"/>
          </a:p>
        </p:txBody>
      </p:sp>
    </p:spTree>
    <p:extLst>
      <p:ext uri="{BB962C8B-B14F-4D97-AF65-F5344CB8AC3E}">
        <p14:creationId xmlns:p14="http://schemas.microsoft.com/office/powerpoint/2010/main" val="1286164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96158C-41A4-3449-94E0-947470928755}" type="slidenum">
              <a:rPr lang="en-US" smtClean="0"/>
              <a:t>14</a:t>
            </a:fld>
            <a:endParaRPr lang="en-US"/>
          </a:p>
        </p:txBody>
      </p:sp>
    </p:spTree>
    <p:extLst>
      <p:ext uri="{BB962C8B-B14F-4D97-AF65-F5344CB8AC3E}">
        <p14:creationId xmlns:p14="http://schemas.microsoft.com/office/powerpoint/2010/main" val="3965055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a:effectLst>
                  <a:outerShdw blurRad="38100" dist="38100" dir="2700000" algn="tl">
                    <a:srgbClr val="000000">
                      <a:alpha val="43137"/>
                    </a:srgbClr>
                  </a:outerShdw>
                </a:effectLst>
                <a:latin typeface="+mn-lt"/>
              </a:rPr>
              <a:t>{</a:t>
            </a: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14"/>
          <p:cNvSpPr>
            <a:spLocks noGrp="1"/>
          </p:cNvSpPr>
          <p:nvPr>
            <p:ph type="dt" sz="half" idx="10"/>
          </p:nvPr>
        </p:nvSpPr>
        <p:spPr/>
        <p:txBody>
          <a:bodyPr/>
          <a:lstStyle/>
          <a:p>
            <a:fld id="{2069C06D-4ED8-42C6-905D-CA84CA1B6CBF}" type="datetime2">
              <a:rPr lang="en-US" smtClean="0"/>
              <a:t>Tuesday, November 6, 2018</a:t>
            </a:fld>
            <a:endParaRPr lang="en-US" dirty="0"/>
          </a:p>
        </p:txBody>
      </p:sp>
      <p:sp>
        <p:nvSpPr>
          <p:cNvPr id="16" name="Slide Number Placeholder 15"/>
          <p:cNvSpPr>
            <a:spLocks noGrp="1"/>
          </p:cNvSpPr>
          <p:nvPr>
            <p:ph type="sldNum" sz="quarter" idx="11"/>
          </p:nvPr>
        </p:nvSpPr>
        <p:spPr/>
        <p:txBody>
          <a:bodyPr/>
          <a:lstStyle/>
          <a:p>
            <a:fld id="{1789C0F2-17E0-497A-9BBE-0C73201AAFE3}"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6EEE0E-EDB0-4D84-86B0-50833DF22902}" type="datetime2">
              <a:rPr lang="en-US" smtClean="0"/>
              <a:t>Tuesday, November 6,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14372C-B5AB-4C39-B273-B99224EB4DD5}" type="datetime2">
              <a:rPr lang="en-US" smtClean="0"/>
              <a:t>Tuesday, November 6,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2"/>
          <p:cNvSpPr>
            <a:spLocks noGrp="1"/>
          </p:cNvSpPr>
          <p:nvPr>
            <p:ph type="title"/>
          </p:nvPr>
        </p:nvSpPr>
        <p:spPr/>
        <p:txBody>
          <a:bodyPr/>
          <a:lstStyle/>
          <a:p>
            <a:r>
              <a:rPr lang="en-US"/>
              <a:t>Click to edit Master title style</a:t>
            </a:r>
          </a:p>
        </p:txBody>
      </p:sp>
      <p:sp>
        <p:nvSpPr>
          <p:cNvPr id="14" name="Date Placeholder 13"/>
          <p:cNvSpPr>
            <a:spLocks noGrp="1"/>
          </p:cNvSpPr>
          <p:nvPr>
            <p:ph type="dt" sz="half" idx="10"/>
          </p:nvPr>
        </p:nvSpPr>
        <p:spPr/>
        <p:txBody>
          <a:bodyPr/>
          <a:lstStyle/>
          <a:p>
            <a:fld id="{14CB1CAA-32CD-4B55-B92A-B8F0843CACF4}" type="datetime2">
              <a:rPr lang="en-US" smtClean="0"/>
              <a:t>Tuesday, November 6, 2018</a:t>
            </a:fld>
            <a:endParaRPr lang="en-US" dirty="0"/>
          </a:p>
        </p:txBody>
      </p:sp>
      <p:sp>
        <p:nvSpPr>
          <p:cNvPr id="15" name="Slide Number Placeholder 14"/>
          <p:cNvSpPr>
            <a:spLocks noGrp="1"/>
          </p:cNvSpPr>
          <p:nvPr>
            <p:ph type="sldNum" sz="quarter" idx="11"/>
          </p:nvPr>
        </p:nvSpPr>
        <p:spPr/>
        <p:txBody>
          <a:bodyPr/>
          <a:lstStyle/>
          <a:p>
            <a:fld id="{1789C0F2-17E0-497A-9BBE-0C73201AAFE3}"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a:effectLst>
                  <a:outerShdw blurRad="38100" dist="38100" dir="2700000" algn="tl">
                    <a:srgbClr val="000000">
                      <a:alpha val="43137"/>
                    </a:srgbClr>
                  </a:outerShdw>
                </a:effectLst>
                <a:latin typeface="+mn-lt"/>
              </a:rPr>
              <a:t>{</a:t>
            </a: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2" name="Date Placeholder 11"/>
          <p:cNvSpPr>
            <a:spLocks noGrp="1"/>
          </p:cNvSpPr>
          <p:nvPr>
            <p:ph type="dt" sz="half" idx="10"/>
          </p:nvPr>
        </p:nvSpPr>
        <p:spPr/>
        <p:txBody>
          <a:bodyPr/>
          <a:lstStyle/>
          <a:p>
            <a:fld id="{3AD8CDC4-3D19-4983-B478-82F6B8E5AB66}" type="datetime2">
              <a:rPr lang="en-US" smtClean="0"/>
              <a:t>Tuesday, November 6, 2018</a:t>
            </a:fld>
            <a:endParaRPr lang="en-US" dirty="0"/>
          </a:p>
        </p:txBody>
      </p:sp>
      <p:sp>
        <p:nvSpPr>
          <p:cNvPr id="13" name="Slide Number Placeholder 12"/>
          <p:cNvSpPr>
            <a:spLocks noGrp="1"/>
          </p:cNvSpPr>
          <p:nvPr>
            <p:ph type="sldNum" sz="quarter" idx="11"/>
          </p:nvPr>
        </p:nvSpPr>
        <p:spPr/>
        <p:txBody>
          <a:bodyPr/>
          <a:lstStyle/>
          <a:p>
            <a:fld id="{1789C0F2-17E0-497A-9BBE-0C73201AAFE3}"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84B82477-D5D3-4181-8C11-75D0F2433A87}" type="datetime2">
              <a:rPr lang="en-US" smtClean="0"/>
              <a:t>Tuesday, November 6, 2018</a:t>
            </a:fld>
            <a:endParaRPr lang="en-US" dirty="0"/>
          </a:p>
        </p:txBody>
      </p:sp>
      <p:sp>
        <p:nvSpPr>
          <p:cNvPr id="9" name="Slide Number Placeholder 8"/>
          <p:cNvSpPr>
            <a:spLocks noGrp="1"/>
          </p:cNvSpPr>
          <p:nvPr>
            <p:ph type="sldNum" sz="quarter" idx="11"/>
          </p:nvPr>
        </p:nvSpPr>
        <p:spPr/>
        <p:txBody>
          <a:bodyPr/>
          <a:lstStyle/>
          <a:p>
            <a:fld id="{1789C0F2-17E0-497A-9BBE-0C73201AAFE3}"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
        <p:nvSpPr>
          <p:cNvPr id="11" name="Title 10"/>
          <p:cNvSpPr>
            <a:spLocks noGrp="1"/>
          </p:cNvSpPr>
          <p:nvPr>
            <p:ph type="title"/>
          </p:nvPr>
        </p:nvSpPr>
        <p:spPr/>
        <p:txBody>
          <a:bodyPr/>
          <a:lstStyle/>
          <a:p>
            <a:r>
              <a:rPr lang="en-US"/>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2" name="Title 11"/>
          <p:cNvSpPr>
            <a:spLocks noGrp="1"/>
          </p:cNvSpPr>
          <p:nvPr>
            <p:ph type="title"/>
          </p:nvPr>
        </p:nvSpPr>
        <p:spPr/>
        <p:txBody>
          <a:bodyPr/>
          <a:lstStyle/>
          <a:p>
            <a:r>
              <a:rPr lang="en-US"/>
              <a:t>Click to edit Master title style</a:t>
            </a:r>
            <a:endParaRPr lang="en-US" dirty="0"/>
          </a:p>
        </p:txBody>
      </p:sp>
      <p:sp>
        <p:nvSpPr>
          <p:cNvPr id="14" name="Date Placeholder 13"/>
          <p:cNvSpPr>
            <a:spLocks noGrp="1"/>
          </p:cNvSpPr>
          <p:nvPr>
            <p:ph type="dt" sz="half" idx="10"/>
          </p:nvPr>
        </p:nvSpPr>
        <p:spPr/>
        <p:txBody>
          <a:bodyPr/>
          <a:lstStyle/>
          <a:p>
            <a:fld id="{213E253B-1893-4367-8BAE-DF4BC10DC578}" type="datetime2">
              <a:rPr lang="en-US" smtClean="0"/>
              <a:t>Tuesday, November 6, 2018</a:t>
            </a:fld>
            <a:endParaRPr lang="en-US" dirty="0"/>
          </a:p>
        </p:txBody>
      </p:sp>
      <p:sp>
        <p:nvSpPr>
          <p:cNvPr id="15" name="Slide Number Placeholder 14"/>
          <p:cNvSpPr>
            <a:spLocks noGrp="1"/>
          </p:cNvSpPr>
          <p:nvPr>
            <p:ph type="sldNum" sz="quarter" idx="11"/>
          </p:nvPr>
        </p:nvSpPr>
        <p:spPr/>
        <p:txBody>
          <a:bodyPr/>
          <a:lstStyle/>
          <a:p>
            <a:fld id="{1789C0F2-17E0-497A-9BBE-0C73201AAFE3}"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7" name="Date Placeholder 6"/>
          <p:cNvSpPr>
            <a:spLocks noGrp="1"/>
          </p:cNvSpPr>
          <p:nvPr>
            <p:ph type="dt" sz="half" idx="10"/>
          </p:nvPr>
        </p:nvSpPr>
        <p:spPr/>
        <p:txBody>
          <a:bodyPr/>
          <a:lstStyle/>
          <a:p>
            <a:fld id="{8B62300D-25B3-4603-86C9-4CB776489F00}" type="datetime2">
              <a:rPr lang="en-US" smtClean="0"/>
              <a:t>Tuesday, November 6, 2018</a:t>
            </a:fld>
            <a:endParaRPr lang="en-US" dirty="0"/>
          </a:p>
        </p:txBody>
      </p:sp>
      <p:sp>
        <p:nvSpPr>
          <p:cNvPr id="8" name="Slide Number Placeholder 7"/>
          <p:cNvSpPr>
            <a:spLocks noGrp="1"/>
          </p:cNvSpPr>
          <p:nvPr>
            <p:ph type="sldNum" sz="quarter" idx="11"/>
          </p:nvPr>
        </p:nvSpPr>
        <p:spPr/>
        <p:txBody>
          <a:bodyPr/>
          <a:lstStyle/>
          <a:p>
            <a:fld id="{1789C0F2-17E0-497A-9BBE-0C73201AAFE3}"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6314AD9-FCC8-48B7-B85B-012A91320DFF}" type="datetime2">
              <a:rPr lang="en-US" smtClean="0"/>
              <a:t>Tuesday, November 6, 2018</a:t>
            </a:fld>
            <a:endParaRPr lang="en-US" dirty="0"/>
          </a:p>
        </p:txBody>
      </p:sp>
      <p:sp>
        <p:nvSpPr>
          <p:cNvPr id="6" name="Slide Number Placeholder 5"/>
          <p:cNvSpPr>
            <a:spLocks noGrp="1"/>
          </p:cNvSpPr>
          <p:nvPr>
            <p:ph type="sldNum" sz="quarter" idx="11"/>
          </p:nvPr>
        </p:nvSpPr>
        <p:spPr/>
        <p:txBody>
          <a:bodyPr/>
          <a:lstStyle/>
          <a:p>
            <a:fld id="{1789C0F2-17E0-497A-9BBE-0C73201AAFE3}" type="slidenum">
              <a:rPr lang="en-US" smtClean="0"/>
              <a:pPr/>
              <a:t>‹#›</a:t>
            </a:fld>
            <a:endParaRPr lang="en-US" dirty="0"/>
          </a:p>
        </p:txBody>
      </p:sp>
      <p:sp>
        <p:nvSpPr>
          <p:cNvPr id="7" name="Footer Placeholder 6"/>
          <p:cNvSpPr>
            <a:spLocks noGrp="1"/>
          </p:cNvSpPr>
          <p:nvPr>
            <p:ph type="ftr" sz="quarter" idx="12"/>
          </p:nvPr>
        </p:nvSpPr>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a:effectLst>
                  <a:outerShdw blurRad="38100" dist="38100" dir="2700000" algn="tl">
                    <a:srgbClr val="000000">
                      <a:alpha val="43137"/>
                    </a:srgbClr>
                  </a:outerShdw>
                </a:effectLst>
                <a:latin typeface="+mn-lt"/>
              </a:rPr>
              <a:t>{</a:t>
            </a: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Date Placeholder 14"/>
          <p:cNvSpPr>
            <a:spLocks noGrp="1"/>
          </p:cNvSpPr>
          <p:nvPr>
            <p:ph type="dt" sz="half" idx="10"/>
          </p:nvPr>
        </p:nvSpPr>
        <p:spPr/>
        <p:txBody>
          <a:bodyPr/>
          <a:lstStyle/>
          <a:p>
            <a:fld id="{3182DC50-D5DB-4F94-B367-9876CD2C4012}" type="datetime2">
              <a:rPr lang="en-US" smtClean="0"/>
              <a:t>Tuesday, November 6, 2018</a:t>
            </a:fld>
            <a:endParaRPr lang="en-US" dirty="0"/>
          </a:p>
        </p:txBody>
      </p:sp>
      <p:sp>
        <p:nvSpPr>
          <p:cNvPr id="16" name="Slide Number Placeholder 15"/>
          <p:cNvSpPr>
            <a:spLocks noGrp="1"/>
          </p:cNvSpPr>
          <p:nvPr>
            <p:ph type="sldNum" sz="quarter" idx="11"/>
          </p:nvPr>
        </p:nvSpPr>
        <p:spPr/>
        <p:txBody>
          <a:bodyPr/>
          <a:lstStyle/>
          <a:p>
            <a:fld id="{1789C0F2-17E0-497A-9BBE-0C73201AAFE3}"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
        <p:nvSpPr>
          <p:cNvPr id="18" name="Title 17"/>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1" name="Title 10"/>
          <p:cNvSpPr>
            <a:spLocks noGrp="1"/>
          </p:cNvSpPr>
          <p:nvPr>
            <p:ph type="title"/>
          </p:nvPr>
        </p:nvSpPr>
        <p:spPr/>
        <p:txBody>
          <a:bodyPr/>
          <a:lstStyle/>
          <a:p>
            <a:r>
              <a:rPr lang="en-US"/>
              <a:t>Click to edit Master title style</a:t>
            </a:r>
          </a:p>
        </p:txBody>
      </p:sp>
      <p:sp>
        <p:nvSpPr>
          <p:cNvPr id="13" name="Date Placeholder 12"/>
          <p:cNvSpPr>
            <a:spLocks noGrp="1"/>
          </p:cNvSpPr>
          <p:nvPr>
            <p:ph type="dt" sz="half" idx="10"/>
          </p:nvPr>
        </p:nvSpPr>
        <p:spPr/>
        <p:txBody>
          <a:bodyPr/>
          <a:lstStyle/>
          <a:p>
            <a:fld id="{292EB412-E790-42EA-81FE-2925D3A43D91}" type="datetime2">
              <a:rPr lang="en-US" smtClean="0"/>
              <a:t>Tuesday, November 6, 2018</a:t>
            </a:fld>
            <a:endParaRPr lang="en-US" dirty="0"/>
          </a:p>
        </p:txBody>
      </p:sp>
      <p:sp>
        <p:nvSpPr>
          <p:cNvPr id="14" name="Slide Number Placeholder 13"/>
          <p:cNvSpPr>
            <a:spLocks noGrp="1"/>
          </p:cNvSpPr>
          <p:nvPr>
            <p:ph type="sldNum" sz="quarter" idx="11"/>
          </p:nvPr>
        </p:nvSpPr>
        <p:spPr/>
        <p:txBody>
          <a:bodyPr/>
          <a:lstStyle/>
          <a:p>
            <a:fld id="{1789C0F2-17E0-497A-9BBE-0C73201AAFE3}" type="slidenum">
              <a:rPr lang="en-US" smtClean="0"/>
              <a:pPr/>
              <a:t>‹#›</a:t>
            </a:fld>
            <a:endParaRPr lang="en-US" dirty="0"/>
          </a:p>
        </p:txBody>
      </p:sp>
      <p:sp>
        <p:nvSpPr>
          <p:cNvPr id="15" name="Footer Placeholder 14"/>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0B385921-A91A-409C-921C-0E0EC1E750EC}" type="datetime2">
              <a:rPr lang="en-US" smtClean="0"/>
              <a:t>Tuesday, November 6, 2018</a:t>
            </a:fld>
            <a:endParaRPr lang="en-US" dirty="0"/>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dirty="0"/>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1789C0F2-17E0-497A-9BBE-0C73201AAFE3}"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2.jp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s>
</file>

<file path=ppt/slides/_rels/slide7.xml.rels><?xml version="1.0" encoding="UTF-8" standalone="yes"?>
<Relationships xmlns="http://schemas.openxmlformats.org/package/2006/relationships"><Relationship Id="rId3" Type="http://schemas.openxmlformats.org/officeDocument/2006/relationships/image" Target="../media/image5.tiff"/><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 xmlns:a16="http://schemas.microsoft.com/office/drawing/2014/main" id="{BEACC84C-E1DB-4641-A366-A42C2BDCA3E7}"/>
              </a:ext>
            </a:extLst>
          </p:cNvPr>
          <p:cNvSpPr txBox="1">
            <a:spLocks/>
          </p:cNvSpPr>
          <p:nvPr/>
        </p:nvSpPr>
        <p:spPr>
          <a:xfrm>
            <a:off x="893947" y="963611"/>
            <a:ext cx="7543800" cy="3652995"/>
          </a:xfrm>
          <a:prstGeom prst="rect">
            <a:avLst/>
          </a:prstGeom>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400" dirty="0">
                <a:solidFill>
                  <a:srgbClr val="FFFF00"/>
                </a:solidFill>
              </a:rPr>
              <a:t>EURO-MEDITERRANEAN CENTRE ON INSULAR </a:t>
            </a:r>
            <a:r>
              <a:rPr lang="en-US" sz="4400">
                <a:solidFill>
                  <a:srgbClr val="FFFF00"/>
                </a:solidFill>
              </a:rPr>
              <a:t>COASTAL </a:t>
            </a:r>
            <a:r>
              <a:rPr lang="en-US" sz="4400" smtClean="0">
                <a:solidFill>
                  <a:srgbClr val="FFFF00"/>
                </a:solidFill>
              </a:rPr>
              <a:t>DYNAMICS</a:t>
            </a:r>
            <a:endParaRPr lang="en-US" sz="4400" dirty="0">
              <a:solidFill>
                <a:srgbClr val="FFFF00"/>
              </a:solidFill>
            </a:endParaRPr>
          </a:p>
          <a:p>
            <a:pPr algn="ctr"/>
            <a:r>
              <a:rPr lang="en-US" sz="4400" dirty="0">
                <a:solidFill>
                  <a:srgbClr val="FFFF00"/>
                </a:solidFill>
              </a:rPr>
              <a:t/>
            </a:r>
            <a:br>
              <a:rPr lang="en-US" sz="4400" dirty="0">
                <a:solidFill>
                  <a:srgbClr val="FFFF00"/>
                </a:solidFill>
              </a:rPr>
            </a:br>
            <a:r>
              <a:rPr lang="en-US" sz="4400" dirty="0">
                <a:solidFill>
                  <a:srgbClr val="FFFF00"/>
                </a:solidFill>
              </a:rPr>
              <a:t>(Malta)</a:t>
            </a:r>
          </a:p>
        </p:txBody>
      </p:sp>
      <p:sp>
        <p:nvSpPr>
          <p:cNvPr id="9" name="Subtitle 2">
            <a:extLst>
              <a:ext uri="{FF2B5EF4-FFF2-40B4-BE49-F238E27FC236}">
                <a16:creationId xmlns="" xmlns:a16="http://schemas.microsoft.com/office/drawing/2014/main" id="{5A107E0C-03A1-454D-A37F-0694379A8E85}"/>
              </a:ext>
            </a:extLst>
          </p:cNvPr>
          <p:cNvSpPr txBox="1">
            <a:spLocks/>
          </p:cNvSpPr>
          <p:nvPr/>
        </p:nvSpPr>
        <p:spPr>
          <a:xfrm>
            <a:off x="2133600" y="5631582"/>
            <a:ext cx="6172200" cy="685800"/>
          </a:xfrm>
          <a:prstGeom prst="rect">
            <a:avLst/>
          </a:prstGeom>
        </p:spPr>
        <p:txBody>
          <a:bodyPr vert="horz" lIns="91440" tIns="45720" rIns="91440" bIns="45720" rtlCol="0" anchor="ctr">
            <a:normAutofit/>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18288" indent="0" algn="r">
              <a:buNone/>
            </a:pPr>
            <a:r>
              <a:rPr lang="en-US" dirty="0"/>
              <a:t>Anton Micallef</a:t>
            </a:r>
          </a:p>
        </p:txBody>
      </p:sp>
    </p:spTree>
    <p:extLst>
      <p:ext uri="{BB962C8B-B14F-4D97-AF65-F5344CB8AC3E}">
        <p14:creationId xmlns:p14="http://schemas.microsoft.com/office/powerpoint/2010/main" val="34633086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7000"/>
            <a:duotone>
              <a:schemeClr val="bg2">
                <a:shade val="14000"/>
                <a:satMod val="280000"/>
              </a:schemeClr>
              <a:schemeClr val="bg2">
                <a:tint val="60000"/>
                <a:satMod val="120000"/>
              </a:schemeClr>
            </a:duotone>
            <a:lum/>
          </a:blip>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35223"/>
            <a:ext cx="9143999" cy="745362"/>
          </a:xfrm>
        </p:spPr>
        <p:txBody>
          <a:bodyPr>
            <a:normAutofit/>
          </a:bodyPr>
          <a:lstStyle/>
          <a:p>
            <a:pPr marL="18288" indent="0" algn="ctr">
              <a:buNone/>
            </a:pPr>
            <a:r>
              <a:rPr lang="en-GB" sz="2800" dirty="0">
                <a:solidFill>
                  <a:srgbClr val="FFFF00"/>
                </a:solidFill>
                <a:effectLst/>
              </a:rPr>
              <a:t>2019 Proposal: Vulnerability </a:t>
            </a:r>
            <a:r>
              <a:rPr lang="en-GB" sz="2800" dirty="0" smtClean="0">
                <a:solidFill>
                  <a:srgbClr val="FFFF00"/>
                </a:solidFill>
                <a:effectLst/>
              </a:rPr>
              <a:t>mapping</a:t>
            </a:r>
            <a:endParaRPr lang="en-US" sz="2800" dirty="0">
              <a:solidFill>
                <a:srgbClr val="FFFF00"/>
              </a:solidFill>
            </a:endParaRPr>
          </a:p>
        </p:txBody>
      </p:sp>
      <p:sp>
        <p:nvSpPr>
          <p:cNvPr id="3" name="Rectangle 2"/>
          <p:cNvSpPr/>
          <p:nvPr/>
        </p:nvSpPr>
        <p:spPr>
          <a:xfrm>
            <a:off x="591671" y="2842935"/>
            <a:ext cx="7933764" cy="3773341"/>
          </a:xfrm>
          <a:prstGeom prst="rect">
            <a:avLst/>
          </a:prstGeom>
        </p:spPr>
        <p:txBody>
          <a:bodyPr wrap="square">
            <a:spAutoFit/>
          </a:bodyPr>
          <a:lstStyle/>
          <a:p>
            <a:pPr algn="ctr">
              <a:lnSpc>
                <a:spcPct val="115000"/>
              </a:lnSpc>
              <a:spcAft>
                <a:spcPts val="0"/>
              </a:spcAft>
            </a:pPr>
            <a:r>
              <a:rPr lang="en-GB" sz="2400" b="1" kern="50" dirty="0">
                <a:solidFill>
                  <a:schemeClr val="bg1"/>
                </a:solidFill>
                <a:latin typeface="Arial" charset="0"/>
                <a:ea typeface="SimSun" charset="0"/>
                <a:cs typeface="Mangal" charset="0"/>
              </a:rPr>
              <a:t>Workshop</a:t>
            </a:r>
            <a:endParaRPr lang="en-GB" kern="50" dirty="0">
              <a:solidFill>
                <a:schemeClr val="bg1"/>
              </a:solidFill>
              <a:latin typeface="Liberation Serif" charset="0"/>
              <a:ea typeface="SimSun" charset="0"/>
              <a:cs typeface="Mangal" charset="0"/>
            </a:endParaRPr>
          </a:p>
          <a:p>
            <a:pPr algn="ctr">
              <a:lnSpc>
                <a:spcPct val="115000"/>
              </a:lnSpc>
              <a:spcAft>
                <a:spcPts val="0"/>
              </a:spcAft>
            </a:pPr>
            <a:r>
              <a:rPr lang="en-GB" sz="2400" b="1" kern="50" dirty="0">
                <a:solidFill>
                  <a:schemeClr val="bg1"/>
                </a:solidFill>
                <a:latin typeface="Arial" charset="0"/>
                <a:ea typeface="SimSun" charset="0"/>
                <a:cs typeface="Mangal" charset="0"/>
              </a:rPr>
              <a:t>“From hazard to vulnerability assessment in coastal areas: State of the art and perspectives”</a:t>
            </a:r>
            <a:endParaRPr lang="en-GB" kern="50" dirty="0">
              <a:solidFill>
                <a:schemeClr val="bg1"/>
              </a:solidFill>
              <a:latin typeface="Liberation Serif" charset="0"/>
              <a:ea typeface="SimSun" charset="0"/>
              <a:cs typeface="Mangal" charset="0"/>
            </a:endParaRPr>
          </a:p>
          <a:p>
            <a:pPr algn="ctr">
              <a:lnSpc>
                <a:spcPct val="115000"/>
              </a:lnSpc>
              <a:spcAft>
                <a:spcPts val="0"/>
              </a:spcAft>
            </a:pPr>
            <a:r>
              <a:rPr lang="en-GB" sz="1400" b="1" kern="50" dirty="0">
                <a:latin typeface="Arial" charset="0"/>
                <a:ea typeface="SimSun" charset="0"/>
                <a:cs typeface="Mangal" charset="0"/>
              </a:rPr>
              <a:t> </a:t>
            </a:r>
          </a:p>
          <a:p>
            <a:pPr algn="ctr">
              <a:lnSpc>
                <a:spcPct val="115000"/>
              </a:lnSpc>
              <a:spcAft>
                <a:spcPts val="0"/>
              </a:spcAft>
            </a:pPr>
            <a:endParaRPr lang="en-GB" kern="50" dirty="0">
              <a:latin typeface="Liberation Serif" charset="0"/>
              <a:ea typeface="SimSun" charset="0"/>
              <a:cs typeface="Mangal" charset="0"/>
            </a:endParaRPr>
          </a:p>
          <a:p>
            <a:pPr algn="ctr">
              <a:lnSpc>
                <a:spcPct val="115000"/>
              </a:lnSpc>
              <a:spcAft>
                <a:spcPts val="0"/>
              </a:spcAft>
            </a:pPr>
            <a:r>
              <a:rPr lang="en-GB" b="1" kern="50" dirty="0">
                <a:solidFill>
                  <a:schemeClr val="bg1"/>
                </a:solidFill>
                <a:latin typeface="Arial" charset="0"/>
                <a:ea typeface="SimSun" charset="0"/>
                <a:cs typeface="Mangal" charset="0"/>
              </a:rPr>
              <a:t>Department of Chemical and Geological Sciences</a:t>
            </a:r>
            <a:endParaRPr lang="en-GB" kern="50" dirty="0">
              <a:solidFill>
                <a:schemeClr val="bg1"/>
              </a:solidFill>
              <a:latin typeface="Liberation Serif" charset="0"/>
              <a:ea typeface="SimSun" charset="0"/>
              <a:cs typeface="Mangal" charset="0"/>
            </a:endParaRPr>
          </a:p>
          <a:p>
            <a:pPr algn="ctr">
              <a:lnSpc>
                <a:spcPct val="115000"/>
              </a:lnSpc>
              <a:spcAft>
                <a:spcPts val="0"/>
              </a:spcAft>
            </a:pPr>
            <a:r>
              <a:rPr lang="en-GB" b="1" kern="50" dirty="0">
                <a:solidFill>
                  <a:schemeClr val="bg1"/>
                </a:solidFill>
                <a:latin typeface="Arial" charset="0"/>
                <a:ea typeface="SimSun" charset="0"/>
                <a:cs typeface="Mangal" charset="0"/>
              </a:rPr>
              <a:t>University of Modena and Reggio Emilia</a:t>
            </a:r>
            <a:endParaRPr lang="en-GB" kern="50" dirty="0">
              <a:solidFill>
                <a:schemeClr val="bg1"/>
              </a:solidFill>
              <a:latin typeface="Liberation Serif" charset="0"/>
              <a:ea typeface="SimSun" charset="0"/>
              <a:cs typeface="Mangal" charset="0"/>
            </a:endParaRPr>
          </a:p>
          <a:p>
            <a:pPr algn="ctr">
              <a:lnSpc>
                <a:spcPct val="115000"/>
              </a:lnSpc>
              <a:spcAft>
                <a:spcPts val="0"/>
              </a:spcAft>
            </a:pPr>
            <a:r>
              <a:rPr lang="en-GB" kern="50" dirty="0">
                <a:solidFill>
                  <a:schemeClr val="bg1"/>
                </a:solidFill>
                <a:latin typeface="Arial" charset="0"/>
                <a:ea typeface="SimSun" charset="0"/>
                <a:cs typeface="Mangal" charset="0"/>
              </a:rPr>
              <a:t>Meeting room 050 – 2</a:t>
            </a:r>
            <a:r>
              <a:rPr lang="en-GB" kern="50" baseline="30000" dirty="0">
                <a:solidFill>
                  <a:schemeClr val="bg1"/>
                </a:solidFill>
                <a:latin typeface="Arial" charset="0"/>
                <a:ea typeface="SimSun" charset="0"/>
                <a:cs typeface="Mangal" charset="0"/>
              </a:rPr>
              <a:t>nd</a:t>
            </a:r>
            <a:r>
              <a:rPr lang="en-GB" kern="50" dirty="0">
                <a:solidFill>
                  <a:schemeClr val="bg1"/>
                </a:solidFill>
                <a:latin typeface="Arial" charset="0"/>
                <a:ea typeface="SimSun" charset="0"/>
                <a:cs typeface="Mangal" charset="0"/>
              </a:rPr>
              <a:t> floor</a:t>
            </a:r>
            <a:endParaRPr lang="en-GB" kern="50" dirty="0">
              <a:solidFill>
                <a:schemeClr val="bg1"/>
              </a:solidFill>
              <a:latin typeface="Liberation Serif" charset="0"/>
              <a:ea typeface="SimSun" charset="0"/>
              <a:cs typeface="Mangal" charset="0"/>
            </a:endParaRPr>
          </a:p>
          <a:p>
            <a:pPr algn="ctr">
              <a:lnSpc>
                <a:spcPct val="115000"/>
              </a:lnSpc>
              <a:spcAft>
                <a:spcPts val="0"/>
              </a:spcAft>
            </a:pPr>
            <a:r>
              <a:rPr lang="en-GB" sz="1400" b="1" kern="50" dirty="0">
                <a:latin typeface="Arial" charset="0"/>
                <a:ea typeface="SimSun" charset="0"/>
                <a:cs typeface="Mangal" charset="0"/>
              </a:rPr>
              <a:t> </a:t>
            </a:r>
          </a:p>
          <a:p>
            <a:pPr algn="ctr">
              <a:lnSpc>
                <a:spcPct val="115000"/>
              </a:lnSpc>
              <a:spcAft>
                <a:spcPts val="0"/>
              </a:spcAft>
            </a:pPr>
            <a:endParaRPr lang="en-GB" kern="50" dirty="0">
              <a:solidFill>
                <a:schemeClr val="bg1"/>
              </a:solidFill>
              <a:latin typeface="Liberation Serif" charset="0"/>
              <a:ea typeface="SimSun" charset="0"/>
              <a:cs typeface="Mangal" charset="0"/>
            </a:endParaRPr>
          </a:p>
          <a:p>
            <a:pPr algn="ctr">
              <a:lnSpc>
                <a:spcPct val="115000"/>
              </a:lnSpc>
              <a:spcAft>
                <a:spcPts val="0"/>
              </a:spcAft>
            </a:pPr>
            <a:r>
              <a:rPr lang="it-IT" i="1" kern="50" dirty="0">
                <a:solidFill>
                  <a:schemeClr val="bg1"/>
                </a:solidFill>
                <a:latin typeface="Arial" charset="0"/>
                <a:ea typeface="SimSun" charset="0"/>
                <a:cs typeface="Mangal" charset="0"/>
              </a:rPr>
              <a:t>Modena, 17 </a:t>
            </a:r>
            <a:r>
              <a:rPr lang="it-IT" i="1" kern="50" dirty="0" err="1">
                <a:solidFill>
                  <a:schemeClr val="bg1"/>
                </a:solidFill>
                <a:latin typeface="Arial" charset="0"/>
                <a:ea typeface="SimSun" charset="0"/>
                <a:cs typeface="Mangal" charset="0"/>
              </a:rPr>
              <a:t>October</a:t>
            </a:r>
            <a:r>
              <a:rPr lang="it-IT" i="1" kern="50" dirty="0">
                <a:solidFill>
                  <a:schemeClr val="bg1"/>
                </a:solidFill>
                <a:latin typeface="Arial" charset="0"/>
                <a:ea typeface="SimSun" charset="0"/>
                <a:cs typeface="Mangal" charset="0"/>
              </a:rPr>
              <a:t> 2018</a:t>
            </a:r>
            <a:endParaRPr lang="en-GB" kern="50" dirty="0">
              <a:solidFill>
                <a:schemeClr val="bg1"/>
              </a:solidFill>
              <a:effectLst/>
              <a:latin typeface="Liberation Serif" charset="0"/>
              <a:ea typeface="SimSun" charset="0"/>
              <a:cs typeface="Mangal" charset="0"/>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1" descr="uni_malta1"/>
          <p:cNvPicPr>
            <a:picLocks noChangeAspect="1" noChangeArrowheads="1"/>
          </p:cNvPicPr>
          <p:nvPr/>
        </p:nvPicPr>
        <p:blipFill>
          <a:blip r:embed="rId3">
            <a:extLst>
              <a:ext uri="{28A0092B-C50C-407E-A947-70E740481C1C}">
                <a14:useLocalDpi xmlns:a14="http://schemas.microsoft.com/office/drawing/2010/main" val="0"/>
              </a:ext>
            </a:extLst>
          </a:blip>
          <a:srcRect l="16057" r="11018"/>
          <a:stretch>
            <a:fillRect/>
          </a:stretch>
        </p:blipFill>
        <p:spPr bwMode="auto">
          <a:xfrm>
            <a:off x="7649733" y="1481745"/>
            <a:ext cx="1320800" cy="1016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7" name="Picture 3" descr="ICoD_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9430" y="1513986"/>
            <a:ext cx="1028597" cy="1016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9" name="Picture 5" descr="UNIMORE_DSCG"/>
          <p:cNvPicPr>
            <a:picLocks noChangeAspect="1" noChangeArrowheads="1"/>
          </p:cNvPicPr>
          <p:nvPr/>
        </p:nvPicPr>
        <p:blipFill>
          <a:blip r:embed="rId5">
            <a:extLst>
              <a:ext uri="{28A0092B-C50C-407E-A947-70E740481C1C}">
                <a14:useLocalDpi xmlns:a14="http://schemas.microsoft.com/office/drawing/2010/main" val="0"/>
              </a:ext>
            </a:extLst>
          </a:blip>
          <a:srcRect t="14227" r="73204" b="39133"/>
          <a:stretch>
            <a:fillRect/>
          </a:stretch>
        </p:blipFill>
        <p:spPr bwMode="auto">
          <a:xfrm>
            <a:off x="257135" y="1540967"/>
            <a:ext cx="1638300" cy="1104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32235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8000"/>
            <a:duotone>
              <a:schemeClr val="bg2">
                <a:shade val="14000"/>
                <a:satMod val="280000"/>
              </a:schemeClr>
              <a:schemeClr val="bg2">
                <a:tint val="60000"/>
                <a:satMod val="120000"/>
              </a:schemeClr>
            </a:duotone>
            <a:lum/>
          </a:blip>
          <a:srcRect/>
          <a:stretch>
            <a:fillRect/>
          </a:stretch>
        </a:blipFill>
        <a:effectLst/>
      </p:bgPr>
    </p:bg>
    <p:spTree>
      <p:nvGrpSpPr>
        <p:cNvPr id="1" name=""/>
        <p:cNvGrpSpPr/>
        <p:nvPr/>
      </p:nvGrpSpPr>
      <p:grpSpPr>
        <a:xfrm>
          <a:off x="0" y="0"/>
          <a:ext cx="0" cy="0"/>
          <a:chOff x="0" y="0"/>
          <a:chExt cx="0" cy="0"/>
        </a:xfrm>
      </p:grpSpPr>
      <p:sp>
        <p:nvSpPr>
          <p:cNvPr id="4" name="Rettangolo 3"/>
          <p:cNvSpPr/>
          <p:nvPr/>
        </p:nvSpPr>
        <p:spPr>
          <a:xfrm>
            <a:off x="0" y="828675"/>
            <a:ext cx="9144000" cy="4478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3300" b="1" dirty="0">
                <a:solidFill>
                  <a:schemeClr val="bg1"/>
                </a:solidFill>
              </a:rPr>
              <a:t>Methodology - Exposure assessment </a:t>
            </a:r>
          </a:p>
        </p:txBody>
      </p:sp>
      <p:sp>
        <p:nvSpPr>
          <p:cNvPr id="9" name="Titolo 1"/>
          <p:cNvSpPr txBox="1">
            <a:spLocks/>
          </p:cNvSpPr>
          <p:nvPr/>
        </p:nvSpPr>
        <p:spPr>
          <a:xfrm>
            <a:off x="5119576" y="1520086"/>
            <a:ext cx="3771506" cy="812432"/>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800" b="1" dirty="0">
                <a:solidFill>
                  <a:srgbClr val="005390"/>
                </a:solidFill>
                <a:latin typeface="+mn-lt"/>
              </a:rPr>
              <a:t>Exposure and Vulnerability analysis </a:t>
            </a:r>
          </a:p>
          <a:p>
            <a:pPr algn="ctr"/>
            <a:r>
              <a:rPr lang="en-GB" sz="1800" b="1" dirty="0">
                <a:solidFill>
                  <a:srgbClr val="005390"/>
                </a:solidFill>
                <a:latin typeface="+mn-lt"/>
              </a:rPr>
              <a:t>(EUROSION PROJECT)</a:t>
            </a:r>
          </a:p>
        </p:txBody>
      </p:sp>
      <p:sp>
        <p:nvSpPr>
          <p:cNvPr id="6" name="Rettangolo 5"/>
          <p:cNvSpPr/>
          <p:nvPr/>
        </p:nvSpPr>
        <p:spPr>
          <a:xfrm>
            <a:off x="112438" y="2790148"/>
            <a:ext cx="5007138" cy="2241896"/>
          </a:xfrm>
          <a:prstGeom prst="rect">
            <a:avLst/>
          </a:prstGeom>
        </p:spPr>
        <p:txBody>
          <a:bodyPr wrap="square">
            <a:spAutoFit/>
          </a:bodyPr>
          <a:lstStyle/>
          <a:p>
            <a:pPr marL="214313" indent="-214313">
              <a:lnSpc>
                <a:spcPct val="150000"/>
              </a:lnSpc>
              <a:buFont typeface="Wingdings" panose="05000000000000000000" pitchFamily="2" charset="2"/>
              <a:buChar char="ü"/>
            </a:pPr>
            <a:r>
              <a:rPr lang="en-GB" sz="1350" dirty="0"/>
              <a:t>Population living in RICE (ISTAT, 2011)</a:t>
            </a:r>
          </a:p>
          <a:p>
            <a:pPr marL="214313" indent="-214313">
              <a:lnSpc>
                <a:spcPct val="150000"/>
              </a:lnSpc>
              <a:buFont typeface="Wingdings" panose="05000000000000000000" pitchFamily="2" charset="2"/>
              <a:buChar char="ü"/>
            </a:pPr>
            <a:endParaRPr lang="en-GB" sz="1350" dirty="0"/>
          </a:p>
          <a:p>
            <a:pPr marL="214313" indent="-214313">
              <a:lnSpc>
                <a:spcPct val="150000"/>
              </a:lnSpc>
              <a:buFont typeface="Wingdings" panose="05000000000000000000" pitchFamily="2" charset="2"/>
              <a:buChar char="ü"/>
            </a:pPr>
            <a:r>
              <a:rPr lang="en-GB" sz="1350" dirty="0"/>
              <a:t>Percentage of Urban area in RICE (CLC 2012)</a:t>
            </a:r>
          </a:p>
          <a:p>
            <a:pPr marL="214313" indent="-214313">
              <a:lnSpc>
                <a:spcPct val="150000"/>
              </a:lnSpc>
              <a:buFont typeface="Wingdings" panose="05000000000000000000" pitchFamily="2" charset="2"/>
              <a:buChar char="ü"/>
            </a:pPr>
            <a:endParaRPr lang="en-GB" sz="1350" dirty="0"/>
          </a:p>
          <a:p>
            <a:pPr marL="214313" indent="-214313">
              <a:lnSpc>
                <a:spcPct val="150000"/>
              </a:lnSpc>
              <a:buFont typeface="Wingdings" panose="05000000000000000000" pitchFamily="2" charset="2"/>
              <a:buChar char="ü"/>
            </a:pPr>
            <a:r>
              <a:rPr lang="en-GB" sz="1350" dirty="0"/>
              <a:t>Percentage of Natural area in RICE (CLC 2012)</a:t>
            </a:r>
          </a:p>
          <a:p>
            <a:pPr marL="214313" indent="-214313">
              <a:lnSpc>
                <a:spcPct val="150000"/>
              </a:lnSpc>
              <a:buFont typeface="Wingdings" panose="05000000000000000000" pitchFamily="2" charset="2"/>
              <a:buChar char="ü"/>
            </a:pPr>
            <a:endParaRPr lang="en-GB" sz="1350" dirty="0"/>
          </a:p>
          <a:p>
            <a:pPr marL="214313" indent="-214313">
              <a:lnSpc>
                <a:spcPct val="150000"/>
              </a:lnSpc>
              <a:buFont typeface="Wingdings" panose="05000000000000000000" pitchFamily="2" charset="2"/>
              <a:buChar char="ü"/>
            </a:pPr>
            <a:r>
              <a:rPr lang="en-GB" sz="1350" dirty="0"/>
              <a:t>Percentage increase in urban area in 10 km (CLC 2001; 2012) </a:t>
            </a:r>
          </a:p>
        </p:txBody>
      </p:sp>
      <p:sp>
        <p:nvSpPr>
          <p:cNvPr id="7" name="Rettangolo 6"/>
          <p:cNvSpPr/>
          <p:nvPr/>
        </p:nvSpPr>
        <p:spPr>
          <a:xfrm>
            <a:off x="0" y="5630626"/>
            <a:ext cx="4762500" cy="507831"/>
          </a:xfrm>
          <a:prstGeom prst="rect">
            <a:avLst/>
          </a:prstGeom>
          <a:solidFill>
            <a:schemeClr val="accent1"/>
          </a:solidFill>
        </p:spPr>
        <p:txBody>
          <a:bodyPr wrap="square">
            <a:spAutoFit/>
          </a:bodyPr>
          <a:lstStyle/>
          <a:p>
            <a:pPr algn="ctr"/>
            <a:r>
              <a:rPr lang="en-GB" sz="1350" dirty="0">
                <a:cs typeface="Times New Roman" panose="02020603050405020304" pitchFamily="18" charset="0"/>
              </a:rPr>
              <a:t>RICE - </a:t>
            </a:r>
            <a:r>
              <a:rPr lang="en-US" sz="1350" dirty="0"/>
              <a:t>Radius of Influence of Coastal Erosion and Flooding </a:t>
            </a:r>
            <a:endParaRPr lang="en-GB" sz="1350" dirty="0">
              <a:cs typeface="Times New Roman" panose="02020603050405020304" pitchFamily="18" charset="0"/>
            </a:endParaRPr>
          </a:p>
          <a:p>
            <a:pPr algn="ctr"/>
            <a:r>
              <a:rPr lang="en-GB" sz="1350" dirty="0">
                <a:cs typeface="Times New Roman" panose="02020603050405020304" pitchFamily="18" charset="0"/>
              </a:rPr>
              <a:t>&lt; 5 m </a:t>
            </a:r>
            <a:r>
              <a:rPr lang="en-GB" sz="1350" dirty="0" err="1">
                <a:cs typeface="Times New Roman" panose="02020603050405020304" pitchFamily="18" charset="0"/>
              </a:rPr>
              <a:t>a.s.l</a:t>
            </a:r>
            <a:r>
              <a:rPr lang="en-GB" sz="1350" dirty="0">
                <a:cs typeface="Times New Roman" panose="02020603050405020304" pitchFamily="18" charset="0"/>
              </a:rPr>
              <a:t>. and or 500 m from the coastline</a:t>
            </a:r>
            <a:endParaRPr lang="en-GB" sz="1350" dirty="0"/>
          </a:p>
        </p:txBody>
      </p:sp>
      <p:pic>
        <p:nvPicPr>
          <p:cNvPr id="8" name="Immagin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72225"/>
            <a:ext cx="4762500" cy="990600"/>
          </a:xfrm>
          <a:prstGeom prst="rect">
            <a:avLst/>
          </a:prstGeom>
        </p:spPr>
      </p:pic>
      <p:sp>
        <p:nvSpPr>
          <p:cNvPr id="10" name="Rettangolo 9"/>
          <p:cNvSpPr/>
          <p:nvPr/>
        </p:nvSpPr>
        <p:spPr>
          <a:xfrm>
            <a:off x="0" y="2503190"/>
            <a:ext cx="4762500" cy="300082"/>
          </a:xfrm>
          <a:prstGeom prst="rect">
            <a:avLst/>
          </a:prstGeom>
          <a:solidFill>
            <a:schemeClr val="bg2"/>
          </a:solidFill>
        </p:spPr>
        <p:txBody>
          <a:bodyPr wrap="square">
            <a:spAutoFit/>
          </a:bodyPr>
          <a:lstStyle/>
          <a:p>
            <a:pPr algn="ctr"/>
            <a:r>
              <a:rPr lang="en-GB" sz="1350" b="1" dirty="0"/>
              <a:t>Exposure assessment - EUROSION PROJECT (2004)</a:t>
            </a:r>
          </a:p>
        </p:txBody>
      </p:sp>
      <p:sp>
        <p:nvSpPr>
          <p:cNvPr id="11" name="Rettangolo 10"/>
          <p:cNvSpPr/>
          <p:nvPr/>
        </p:nvSpPr>
        <p:spPr>
          <a:xfrm>
            <a:off x="5349358" y="2750454"/>
            <a:ext cx="3451999" cy="300082"/>
          </a:xfrm>
          <a:prstGeom prst="rect">
            <a:avLst/>
          </a:prstGeom>
          <a:solidFill>
            <a:schemeClr val="accent6">
              <a:lumMod val="40000"/>
              <a:lumOff val="60000"/>
            </a:schemeClr>
          </a:solidFill>
        </p:spPr>
        <p:txBody>
          <a:bodyPr wrap="square">
            <a:spAutoFit/>
          </a:bodyPr>
          <a:lstStyle/>
          <a:p>
            <a:pPr algn="ctr"/>
            <a:r>
              <a:rPr lang="en-US" sz="1350" b="1" dirty="0">
                <a:solidFill>
                  <a:srgbClr val="FF0000"/>
                </a:solidFill>
                <a:ea typeface="SimSun" panose="02010600030101010101" pitchFamily="2" charset="-122"/>
              </a:rPr>
              <a:t>Coastal Socio-Economic index (CSI)</a:t>
            </a:r>
            <a:endParaRPr lang="en-GB" sz="1350" b="1" dirty="0">
              <a:solidFill>
                <a:srgbClr val="FF0000"/>
              </a:solidFill>
            </a:endParaRPr>
          </a:p>
        </p:txBody>
      </p:sp>
      <p:graphicFrame>
        <p:nvGraphicFramePr>
          <p:cNvPr id="12" name="Tabella 11"/>
          <p:cNvGraphicFramePr>
            <a:graphicFrameLocks noGrp="1"/>
          </p:cNvGraphicFramePr>
          <p:nvPr>
            <p:extLst/>
          </p:nvPr>
        </p:nvGraphicFramePr>
        <p:xfrm>
          <a:off x="5675596" y="3712510"/>
          <a:ext cx="2866885" cy="438150"/>
        </p:xfrm>
        <a:graphic>
          <a:graphicData uri="http://schemas.openxmlformats.org/drawingml/2006/table">
            <a:tbl>
              <a:tblPr>
                <a:tableStyleId>{5C22544A-7EE6-4342-B048-85BDC9FD1C3A}</a:tableStyleId>
              </a:tblPr>
              <a:tblGrid>
                <a:gridCol w="573377">
                  <a:extLst>
                    <a:ext uri="{9D8B030D-6E8A-4147-A177-3AD203B41FA5}">
                      <a16:colId xmlns="" xmlns:a16="http://schemas.microsoft.com/office/drawing/2014/main" val="20000"/>
                    </a:ext>
                  </a:extLst>
                </a:gridCol>
                <a:gridCol w="573377">
                  <a:extLst>
                    <a:ext uri="{9D8B030D-6E8A-4147-A177-3AD203B41FA5}">
                      <a16:colId xmlns="" xmlns:a16="http://schemas.microsoft.com/office/drawing/2014/main" val="20001"/>
                    </a:ext>
                  </a:extLst>
                </a:gridCol>
                <a:gridCol w="573377">
                  <a:extLst>
                    <a:ext uri="{9D8B030D-6E8A-4147-A177-3AD203B41FA5}">
                      <a16:colId xmlns="" xmlns:a16="http://schemas.microsoft.com/office/drawing/2014/main" val="20002"/>
                    </a:ext>
                  </a:extLst>
                </a:gridCol>
                <a:gridCol w="573377">
                  <a:extLst>
                    <a:ext uri="{9D8B030D-6E8A-4147-A177-3AD203B41FA5}">
                      <a16:colId xmlns="" xmlns:a16="http://schemas.microsoft.com/office/drawing/2014/main" val="20003"/>
                    </a:ext>
                  </a:extLst>
                </a:gridCol>
                <a:gridCol w="573377">
                  <a:extLst>
                    <a:ext uri="{9D8B030D-6E8A-4147-A177-3AD203B41FA5}">
                      <a16:colId xmlns="" xmlns:a16="http://schemas.microsoft.com/office/drawing/2014/main" val="20004"/>
                    </a:ext>
                  </a:extLst>
                </a:gridCol>
              </a:tblGrid>
              <a:tr h="211455">
                <a:tc>
                  <a:txBody>
                    <a:bodyPr/>
                    <a:lstStyle/>
                    <a:p>
                      <a:pPr algn="ctr" fontAlgn="b"/>
                      <a:r>
                        <a:rPr lang="en-GB" sz="1400" b="1" u="none" strike="noStrike" dirty="0">
                          <a:effectLst/>
                        </a:rPr>
                        <a:t>CSI</a:t>
                      </a:r>
                      <a:endParaRPr lang="en-GB" sz="1400" b="1" i="0" u="none" strike="noStrike" dirty="0">
                        <a:effectLst/>
                        <a:latin typeface="Arial" panose="020B0604020202020204" pitchFamily="34" charset="0"/>
                      </a:endParaRPr>
                    </a:p>
                  </a:txBody>
                  <a:tcPr marL="5715" marR="5715" marT="5715" marB="0" anchor="b">
                    <a:solidFill>
                      <a:schemeClr val="accent5">
                        <a:lumMod val="40000"/>
                        <a:lumOff val="60000"/>
                      </a:schemeClr>
                    </a:solidFill>
                  </a:tcPr>
                </a:tc>
                <a:tc>
                  <a:txBody>
                    <a:bodyPr/>
                    <a:lstStyle/>
                    <a:p>
                      <a:pPr algn="ctr" fontAlgn="b"/>
                      <a:r>
                        <a:rPr lang="en-GB" sz="1400" b="1" u="none" strike="noStrike" dirty="0">
                          <a:effectLst/>
                        </a:rPr>
                        <a:t>&lt;=2</a:t>
                      </a:r>
                      <a:endParaRPr lang="en-GB" sz="1400" b="1" i="0" u="none" strike="noStrike" dirty="0">
                        <a:effectLst/>
                        <a:latin typeface="Arial" panose="020B0604020202020204" pitchFamily="34" charset="0"/>
                      </a:endParaRPr>
                    </a:p>
                  </a:txBody>
                  <a:tcPr marL="5715" marR="5715" marT="5715" marB="0" anchor="b">
                    <a:solidFill>
                      <a:schemeClr val="accent5">
                        <a:lumMod val="40000"/>
                        <a:lumOff val="60000"/>
                      </a:schemeClr>
                    </a:solidFill>
                  </a:tcPr>
                </a:tc>
                <a:tc>
                  <a:txBody>
                    <a:bodyPr/>
                    <a:lstStyle/>
                    <a:p>
                      <a:pPr algn="ctr" fontAlgn="b"/>
                      <a:r>
                        <a:rPr lang="en-GB" sz="1400" b="1" u="none" strike="noStrike" dirty="0">
                          <a:effectLst/>
                        </a:rPr>
                        <a:t>3 – 5</a:t>
                      </a:r>
                      <a:endParaRPr lang="en-GB" sz="1400" b="1" i="0" u="none" strike="noStrike" dirty="0">
                        <a:solidFill>
                          <a:srgbClr val="000000"/>
                        </a:solidFill>
                        <a:effectLst/>
                        <a:latin typeface="Calibri" panose="020F0502020204030204" pitchFamily="34" charset="0"/>
                      </a:endParaRPr>
                    </a:p>
                  </a:txBody>
                  <a:tcPr marL="5715" marR="5715" marT="5715" marB="0" anchor="b">
                    <a:solidFill>
                      <a:schemeClr val="accent5">
                        <a:lumMod val="40000"/>
                        <a:lumOff val="60000"/>
                      </a:schemeClr>
                    </a:solidFill>
                  </a:tcPr>
                </a:tc>
                <a:tc>
                  <a:txBody>
                    <a:bodyPr/>
                    <a:lstStyle/>
                    <a:p>
                      <a:pPr algn="ctr" fontAlgn="b"/>
                      <a:r>
                        <a:rPr lang="en-GB" sz="1400" b="1" u="none" strike="noStrike" dirty="0">
                          <a:effectLst/>
                        </a:rPr>
                        <a:t>6 – 8</a:t>
                      </a:r>
                      <a:endParaRPr lang="en-GB" sz="1400" b="1" i="0" u="none" strike="noStrike" dirty="0">
                        <a:solidFill>
                          <a:srgbClr val="000000"/>
                        </a:solidFill>
                        <a:effectLst/>
                        <a:latin typeface="Calibri" panose="020F0502020204030204" pitchFamily="34" charset="0"/>
                      </a:endParaRPr>
                    </a:p>
                  </a:txBody>
                  <a:tcPr marL="5715" marR="5715" marT="5715" marB="0" anchor="b">
                    <a:solidFill>
                      <a:schemeClr val="accent5">
                        <a:lumMod val="40000"/>
                        <a:lumOff val="60000"/>
                      </a:schemeClr>
                    </a:solidFill>
                  </a:tcPr>
                </a:tc>
                <a:tc>
                  <a:txBody>
                    <a:bodyPr/>
                    <a:lstStyle/>
                    <a:p>
                      <a:pPr algn="ctr" fontAlgn="b"/>
                      <a:r>
                        <a:rPr lang="en-GB" sz="1400" b="1" u="none" strike="noStrike" dirty="0">
                          <a:effectLst/>
                        </a:rPr>
                        <a:t>≥9</a:t>
                      </a:r>
                      <a:endParaRPr lang="en-GB" sz="1400" b="1" i="0" u="none" strike="noStrike" dirty="0">
                        <a:effectLst/>
                        <a:latin typeface="Arial" panose="020B0604020202020204" pitchFamily="34" charset="0"/>
                      </a:endParaRPr>
                    </a:p>
                  </a:txBody>
                  <a:tcPr marL="5715" marR="5715" marT="5715" marB="0" anchor="b">
                    <a:solidFill>
                      <a:schemeClr val="accent5">
                        <a:lumMod val="40000"/>
                        <a:lumOff val="60000"/>
                      </a:schemeClr>
                    </a:solidFill>
                  </a:tcPr>
                </a:tc>
                <a:extLst>
                  <a:ext uri="{0D108BD9-81ED-4DB2-BD59-A6C34878D82A}">
                    <a16:rowId xmlns="" xmlns:a16="http://schemas.microsoft.com/office/drawing/2014/main" val="10000"/>
                  </a:ext>
                </a:extLst>
              </a:tr>
              <a:tr h="211455">
                <a:tc>
                  <a:txBody>
                    <a:bodyPr/>
                    <a:lstStyle/>
                    <a:p>
                      <a:pPr algn="ctr" fontAlgn="b"/>
                      <a:r>
                        <a:rPr lang="en-GB" sz="1400" u="none" strike="noStrike" dirty="0">
                          <a:effectLst/>
                        </a:rPr>
                        <a:t>S</a:t>
                      </a:r>
                      <a:endParaRPr lang="en-GB" sz="1400" b="0" i="0" u="none" strike="noStrike" dirty="0">
                        <a:solidFill>
                          <a:srgbClr val="000000"/>
                        </a:solidFill>
                        <a:effectLst/>
                        <a:latin typeface="Calibri" panose="020F0502020204030204" pitchFamily="34" charset="0"/>
                      </a:endParaRPr>
                    </a:p>
                  </a:txBody>
                  <a:tcPr marL="5715" marR="5715" marT="5715" marB="0" anchor="b">
                    <a:solidFill>
                      <a:srgbClr val="FFC000"/>
                    </a:solidFill>
                  </a:tcPr>
                </a:tc>
                <a:tc>
                  <a:txBody>
                    <a:bodyPr/>
                    <a:lstStyle/>
                    <a:p>
                      <a:pPr algn="ctr" fontAlgn="b"/>
                      <a:r>
                        <a:rPr lang="en-GB" sz="1400" u="none" strike="noStrike" dirty="0">
                          <a:effectLst/>
                        </a:rPr>
                        <a:t>S1</a:t>
                      </a:r>
                      <a:endParaRPr lang="en-GB" sz="1400" b="0" i="0" u="none" strike="noStrike" dirty="0">
                        <a:solidFill>
                          <a:srgbClr val="000000"/>
                        </a:solidFill>
                        <a:effectLst/>
                        <a:latin typeface="Calibri" panose="020F0502020204030204" pitchFamily="34" charset="0"/>
                      </a:endParaRPr>
                    </a:p>
                  </a:txBody>
                  <a:tcPr marL="5715" marR="5715" marT="5715" marB="0" anchor="b">
                    <a:solidFill>
                      <a:srgbClr val="FFC000"/>
                    </a:solidFill>
                  </a:tcPr>
                </a:tc>
                <a:tc>
                  <a:txBody>
                    <a:bodyPr/>
                    <a:lstStyle/>
                    <a:p>
                      <a:pPr algn="ctr" fontAlgn="b"/>
                      <a:r>
                        <a:rPr lang="en-GB" sz="1400" u="none" strike="noStrike" dirty="0">
                          <a:effectLst/>
                        </a:rPr>
                        <a:t>S2</a:t>
                      </a:r>
                      <a:endParaRPr lang="en-GB" sz="1400" b="0" i="0" u="none" strike="noStrike" dirty="0">
                        <a:solidFill>
                          <a:srgbClr val="000000"/>
                        </a:solidFill>
                        <a:effectLst/>
                        <a:latin typeface="Calibri" panose="020F0502020204030204" pitchFamily="34" charset="0"/>
                      </a:endParaRPr>
                    </a:p>
                  </a:txBody>
                  <a:tcPr marL="5715" marR="5715" marT="5715" marB="0" anchor="b">
                    <a:solidFill>
                      <a:srgbClr val="FFC000"/>
                    </a:solidFill>
                  </a:tcPr>
                </a:tc>
                <a:tc>
                  <a:txBody>
                    <a:bodyPr/>
                    <a:lstStyle/>
                    <a:p>
                      <a:pPr algn="ctr" fontAlgn="b"/>
                      <a:r>
                        <a:rPr lang="en-GB" sz="1400" u="none" strike="noStrike" dirty="0">
                          <a:effectLst/>
                        </a:rPr>
                        <a:t>S3</a:t>
                      </a:r>
                      <a:endParaRPr lang="en-GB" sz="1400" b="0" i="0" u="none" strike="noStrike" dirty="0">
                        <a:solidFill>
                          <a:srgbClr val="000000"/>
                        </a:solidFill>
                        <a:effectLst/>
                        <a:latin typeface="Calibri" panose="020F0502020204030204" pitchFamily="34" charset="0"/>
                      </a:endParaRPr>
                    </a:p>
                  </a:txBody>
                  <a:tcPr marL="5715" marR="5715" marT="5715" marB="0" anchor="b">
                    <a:solidFill>
                      <a:srgbClr val="FFC000"/>
                    </a:solidFill>
                  </a:tcPr>
                </a:tc>
                <a:tc>
                  <a:txBody>
                    <a:bodyPr/>
                    <a:lstStyle/>
                    <a:p>
                      <a:pPr algn="ctr" fontAlgn="b"/>
                      <a:r>
                        <a:rPr lang="en-GB" sz="1400" u="none" strike="noStrike" dirty="0">
                          <a:effectLst/>
                        </a:rPr>
                        <a:t>S4</a:t>
                      </a:r>
                      <a:endParaRPr lang="en-GB" sz="1400" b="0" i="1" u="none" strike="noStrike" dirty="0">
                        <a:effectLst/>
                        <a:latin typeface="Arial" panose="020B0604020202020204" pitchFamily="34" charset="0"/>
                      </a:endParaRPr>
                    </a:p>
                  </a:txBody>
                  <a:tcPr marL="5715" marR="5715" marT="5715" marB="0" anchor="b">
                    <a:solidFill>
                      <a:srgbClr val="FFC000"/>
                    </a:solidFill>
                  </a:tcPr>
                </a:tc>
                <a:extLst>
                  <a:ext uri="{0D108BD9-81ED-4DB2-BD59-A6C34878D82A}">
                    <a16:rowId xmlns="" xmlns:a16="http://schemas.microsoft.com/office/drawing/2014/main" val="10001"/>
                  </a:ext>
                </a:extLst>
              </a:tr>
            </a:tbl>
          </a:graphicData>
        </a:graphic>
      </p:graphicFrame>
      <p:sp>
        <p:nvSpPr>
          <p:cNvPr id="13" name="Rettangolo 12"/>
          <p:cNvSpPr/>
          <p:nvPr/>
        </p:nvSpPr>
        <p:spPr>
          <a:xfrm>
            <a:off x="5507438" y="3067818"/>
            <a:ext cx="3150605" cy="507831"/>
          </a:xfrm>
          <a:prstGeom prst="rect">
            <a:avLst/>
          </a:prstGeom>
        </p:spPr>
        <p:txBody>
          <a:bodyPr wrap="square">
            <a:spAutoFit/>
          </a:bodyPr>
          <a:lstStyle/>
          <a:p>
            <a:pPr algn="ctr"/>
            <a:r>
              <a:rPr lang="en-GB" sz="1350" b="1" dirty="0">
                <a:solidFill>
                  <a:schemeClr val="bg1"/>
                </a:solidFill>
                <a:ea typeface="SimSun" panose="02010600030101010101" pitchFamily="2" charset="-122"/>
              </a:rPr>
              <a:t>CSI = P_RICE+U_RICE_E_RICE+U_10km </a:t>
            </a:r>
            <a:r>
              <a:rPr lang="en-GB" sz="1350" dirty="0">
                <a:solidFill>
                  <a:schemeClr val="bg1"/>
                </a:solidFill>
                <a:latin typeface="Times New Roman" panose="02020603050405020304" pitchFamily="18" charset="0"/>
                <a:ea typeface="SimSun" panose="02010600030101010101" pitchFamily="2" charset="-122"/>
              </a:rPr>
              <a:t> </a:t>
            </a:r>
            <a:endParaRPr lang="en-GB" sz="1350" dirty="0">
              <a:solidFill>
                <a:schemeClr val="bg1"/>
              </a:solidFill>
            </a:endParaRPr>
          </a:p>
        </p:txBody>
      </p:sp>
      <p:sp>
        <p:nvSpPr>
          <p:cNvPr id="14" name="Rettangolo 13"/>
          <p:cNvSpPr/>
          <p:nvPr/>
        </p:nvSpPr>
        <p:spPr>
          <a:xfrm>
            <a:off x="5724737" y="4657293"/>
            <a:ext cx="2717927" cy="749501"/>
          </a:xfrm>
          <a:prstGeom prst="rect">
            <a:avLst/>
          </a:prstGeom>
        </p:spPr>
        <p:txBody>
          <a:bodyPr wrap="square">
            <a:spAutoFit/>
          </a:bodyPr>
          <a:lstStyle/>
          <a:p>
            <a:pPr algn="ctr">
              <a:lnSpc>
                <a:spcPct val="150000"/>
              </a:lnSpc>
            </a:pPr>
            <a:r>
              <a:rPr lang="en-GB" sz="1500" dirty="0">
                <a:solidFill>
                  <a:srgbClr val="FF0000"/>
                </a:solidFill>
              </a:rPr>
              <a:t>Increasing socio-economic value</a:t>
            </a:r>
          </a:p>
        </p:txBody>
      </p:sp>
      <p:cxnSp>
        <p:nvCxnSpPr>
          <p:cNvPr id="15" name="16 Conector recto de flecha"/>
          <p:cNvCxnSpPr/>
          <p:nvPr/>
        </p:nvCxnSpPr>
        <p:spPr>
          <a:xfrm>
            <a:off x="5724737" y="4626606"/>
            <a:ext cx="2768601"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91751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000"/>
            <a:duotone>
              <a:schemeClr val="bg2">
                <a:shade val="14000"/>
                <a:satMod val="280000"/>
              </a:schemeClr>
              <a:schemeClr val="bg2">
                <a:tint val="60000"/>
                <a:satMod val="120000"/>
              </a:schemeClr>
            </a:duotone>
            <a:lum/>
          </a:blip>
          <a:srcRect/>
          <a:stretch>
            <a:fillRect/>
          </a:stretch>
        </a:blipFill>
        <a:effectLst/>
      </p:bgPr>
    </p:bg>
    <p:spTree>
      <p:nvGrpSpPr>
        <p:cNvPr id="1" name=""/>
        <p:cNvGrpSpPr/>
        <p:nvPr/>
      </p:nvGrpSpPr>
      <p:grpSpPr>
        <a:xfrm>
          <a:off x="0" y="0"/>
          <a:ext cx="0" cy="0"/>
          <a:chOff x="0" y="0"/>
          <a:chExt cx="0" cy="0"/>
        </a:xfrm>
      </p:grpSpPr>
      <p:sp>
        <p:nvSpPr>
          <p:cNvPr id="4" name="Rettangolo 3"/>
          <p:cNvSpPr/>
          <p:nvPr/>
        </p:nvSpPr>
        <p:spPr>
          <a:xfrm>
            <a:off x="0" y="828675"/>
            <a:ext cx="9144000" cy="4478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3300" b="1" dirty="0">
                <a:solidFill>
                  <a:schemeClr val="bg1"/>
                </a:solidFill>
              </a:rPr>
              <a:t>Methodology - Exposure assessment </a:t>
            </a:r>
          </a:p>
        </p:txBody>
      </p:sp>
      <p:sp>
        <p:nvSpPr>
          <p:cNvPr id="9" name="Titolo 1"/>
          <p:cNvSpPr txBox="1">
            <a:spLocks/>
          </p:cNvSpPr>
          <p:nvPr/>
        </p:nvSpPr>
        <p:spPr>
          <a:xfrm>
            <a:off x="4662147" y="1520086"/>
            <a:ext cx="4228935" cy="819665"/>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800" b="1" dirty="0">
                <a:solidFill>
                  <a:srgbClr val="005390"/>
                </a:solidFill>
                <a:latin typeface="+mn-lt"/>
              </a:rPr>
              <a:t>Exposure and Vulnerability analysis </a:t>
            </a:r>
          </a:p>
          <a:p>
            <a:pPr algn="ctr"/>
            <a:r>
              <a:rPr lang="en-GB" sz="1800" b="1" dirty="0">
                <a:solidFill>
                  <a:srgbClr val="005390"/>
                </a:solidFill>
                <a:latin typeface="+mn-lt"/>
              </a:rPr>
              <a:t>(RISC-KIT PROJECT METHODOLOGY)</a:t>
            </a:r>
          </a:p>
        </p:txBody>
      </p:sp>
      <p:pic>
        <p:nvPicPr>
          <p:cNvPr id="10" name="Immagin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4064" y="1385083"/>
            <a:ext cx="3991742" cy="954668"/>
          </a:xfrm>
          <a:prstGeom prst="rect">
            <a:avLst/>
          </a:prstGeom>
        </p:spPr>
      </p:pic>
      <p:pic>
        <p:nvPicPr>
          <p:cNvPr id="11" name="Picture 17"/>
          <p:cNvPicPr/>
          <p:nvPr/>
        </p:nvPicPr>
        <p:blipFill>
          <a:blip r:embed="rId5">
            <a:extLst>
              <a:ext uri="{28A0092B-C50C-407E-A947-70E740481C1C}">
                <a14:useLocalDpi xmlns:a14="http://schemas.microsoft.com/office/drawing/2010/main" val="0"/>
              </a:ext>
            </a:extLst>
          </a:blip>
          <a:srcRect/>
          <a:stretch>
            <a:fillRect/>
          </a:stretch>
        </p:blipFill>
        <p:spPr bwMode="auto">
          <a:xfrm>
            <a:off x="204063" y="3298503"/>
            <a:ext cx="3879061" cy="1497053"/>
          </a:xfrm>
          <a:prstGeom prst="rect">
            <a:avLst/>
          </a:prstGeom>
          <a:noFill/>
          <a:ln>
            <a:noFill/>
          </a:ln>
        </p:spPr>
      </p:pic>
      <p:sp>
        <p:nvSpPr>
          <p:cNvPr id="12" name="Rettangolo 11"/>
          <p:cNvSpPr/>
          <p:nvPr/>
        </p:nvSpPr>
        <p:spPr>
          <a:xfrm>
            <a:off x="4639111" y="5062389"/>
            <a:ext cx="3750764" cy="715581"/>
          </a:xfrm>
          <a:prstGeom prst="rect">
            <a:avLst/>
          </a:prstGeom>
          <a:solidFill>
            <a:schemeClr val="accent6">
              <a:lumMod val="40000"/>
              <a:lumOff val="60000"/>
            </a:schemeClr>
          </a:solidFill>
        </p:spPr>
        <p:txBody>
          <a:bodyPr wrap="square">
            <a:spAutoFit/>
          </a:bodyPr>
          <a:lstStyle/>
          <a:p>
            <a:pPr algn="ctr"/>
            <a:r>
              <a:rPr lang="en-GB" sz="1350" b="1" dirty="0" err="1">
                <a:solidFill>
                  <a:srgbClr val="FF0000"/>
                </a:solidFill>
              </a:rPr>
              <a:t>Coastal_Exposure_Index</a:t>
            </a:r>
            <a:r>
              <a:rPr lang="en-GB" sz="1350" b="1" dirty="0">
                <a:solidFill>
                  <a:srgbClr val="FF0000"/>
                </a:solidFill>
              </a:rPr>
              <a:t> = </a:t>
            </a:r>
          </a:p>
          <a:p>
            <a:pPr algn="ctr"/>
            <a:r>
              <a:rPr lang="en-GB" sz="1350" b="1" dirty="0">
                <a:solidFill>
                  <a:srgbClr val="FF0000"/>
                </a:solidFill>
              </a:rPr>
              <a:t>(</a:t>
            </a:r>
            <a:r>
              <a:rPr lang="en-GB" sz="1350" b="1" dirty="0" err="1">
                <a:solidFill>
                  <a:srgbClr val="FF0000"/>
                </a:solidFill>
              </a:rPr>
              <a:t>Exp_LU</a:t>
            </a:r>
            <a:r>
              <a:rPr lang="en-GB" sz="1350" b="1" dirty="0">
                <a:solidFill>
                  <a:srgbClr val="FF0000"/>
                </a:solidFill>
              </a:rPr>
              <a:t> * </a:t>
            </a:r>
            <a:r>
              <a:rPr lang="en-GB" sz="1350" b="1" dirty="0" err="1">
                <a:solidFill>
                  <a:srgbClr val="FF0000"/>
                </a:solidFill>
              </a:rPr>
              <a:t>Exp_SVu</a:t>
            </a:r>
            <a:r>
              <a:rPr lang="en-GB" sz="1350" b="1" dirty="0">
                <a:solidFill>
                  <a:srgbClr val="FF0000"/>
                </a:solidFill>
              </a:rPr>
              <a:t> * </a:t>
            </a:r>
            <a:r>
              <a:rPr lang="en-GB" sz="1350" b="1" dirty="0" err="1">
                <a:solidFill>
                  <a:srgbClr val="FF0000"/>
                </a:solidFill>
              </a:rPr>
              <a:t>Exp_Tr</a:t>
            </a:r>
            <a:r>
              <a:rPr lang="en-GB" sz="1350" b="1" dirty="0">
                <a:solidFill>
                  <a:srgbClr val="FF0000"/>
                </a:solidFill>
              </a:rPr>
              <a:t> * </a:t>
            </a:r>
            <a:r>
              <a:rPr lang="en-GB" sz="1350" b="1" dirty="0" err="1">
                <a:solidFill>
                  <a:srgbClr val="FF0000"/>
                </a:solidFill>
              </a:rPr>
              <a:t>Exp_U</a:t>
            </a:r>
            <a:r>
              <a:rPr lang="en-GB" sz="1350" b="1" dirty="0">
                <a:solidFill>
                  <a:srgbClr val="FF0000"/>
                </a:solidFill>
              </a:rPr>
              <a:t> * </a:t>
            </a:r>
            <a:r>
              <a:rPr lang="en-GB" sz="1350" b="1" dirty="0" err="1">
                <a:solidFill>
                  <a:srgbClr val="FF0000"/>
                </a:solidFill>
              </a:rPr>
              <a:t>Exp_Bs</a:t>
            </a:r>
            <a:r>
              <a:rPr lang="en-GB" sz="1350" b="1" dirty="0">
                <a:solidFill>
                  <a:srgbClr val="FF0000"/>
                </a:solidFill>
              </a:rPr>
              <a:t>)</a:t>
            </a:r>
            <a:r>
              <a:rPr lang="en-GB" sz="1350" b="1" baseline="30000" dirty="0">
                <a:solidFill>
                  <a:srgbClr val="FF0000"/>
                </a:solidFill>
              </a:rPr>
              <a:t>1/5</a:t>
            </a:r>
          </a:p>
        </p:txBody>
      </p:sp>
      <p:sp>
        <p:nvSpPr>
          <p:cNvPr id="13" name="Rettangolo 12"/>
          <p:cNvSpPr/>
          <p:nvPr/>
        </p:nvSpPr>
        <p:spPr>
          <a:xfrm>
            <a:off x="261383" y="2949110"/>
            <a:ext cx="3760284" cy="300082"/>
          </a:xfrm>
          <a:prstGeom prst="rect">
            <a:avLst/>
          </a:prstGeom>
          <a:solidFill>
            <a:srgbClr val="FF5050">
              <a:alpha val="50000"/>
            </a:srgbClr>
          </a:solidFill>
        </p:spPr>
        <p:txBody>
          <a:bodyPr wrap="square">
            <a:spAutoFit/>
          </a:bodyPr>
          <a:lstStyle/>
          <a:p>
            <a:pPr algn="ctr"/>
            <a:r>
              <a:rPr lang="en-GB" sz="1350" b="1" dirty="0"/>
              <a:t>Coastal Risk Assessment Framework (CRAF)</a:t>
            </a:r>
          </a:p>
        </p:txBody>
      </p:sp>
      <p:sp>
        <p:nvSpPr>
          <p:cNvPr id="18" name="Rectangle 7"/>
          <p:cNvSpPr/>
          <p:nvPr/>
        </p:nvSpPr>
        <p:spPr>
          <a:xfrm>
            <a:off x="253409" y="3298504"/>
            <a:ext cx="2462579" cy="1505636"/>
          </a:xfrm>
          <a:prstGeom prst="rect">
            <a:avLst/>
          </a:prstGeom>
          <a:noFill/>
          <a:ln w="25400" cap="flat" cmpd="sng" algn="ctr">
            <a:solidFill>
              <a:srgbClr val="4F81BD">
                <a:shade val="50000"/>
              </a:srgbClr>
            </a:solidFill>
            <a:prstDash val="solid"/>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350"/>
          </a:p>
        </p:txBody>
      </p:sp>
      <p:sp>
        <p:nvSpPr>
          <p:cNvPr id="19" name="Rettangolo 18"/>
          <p:cNvSpPr/>
          <p:nvPr/>
        </p:nvSpPr>
        <p:spPr>
          <a:xfrm>
            <a:off x="915187" y="4946055"/>
            <a:ext cx="1139021" cy="507831"/>
          </a:xfrm>
          <a:prstGeom prst="rect">
            <a:avLst/>
          </a:prstGeom>
          <a:solidFill>
            <a:schemeClr val="accent4">
              <a:lumMod val="60000"/>
              <a:lumOff val="40000"/>
              <a:alpha val="50000"/>
            </a:schemeClr>
          </a:solidFill>
        </p:spPr>
        <p:txBody>
          <a:bodyPr wrap="square">
            <a:spAutoFit/>
          </a:bodyPr>
          <a:lstStyle/>
          <a:p>
            <a:pPr algn="ctr"/>
            <a:r>
              <a:rPr lang="en-GB" sz="1350" b="1" dirty="0"/>
              <a:t>CRAF </a:t>
            </a:r>
          </a:p>
          <a:p>
            <a:pPr algn="ctr"/>
            <a:r>
              <a:rPr lang="en-GB" sz="1350" b="1" dirty="0"/>
              <a:t>Phase 1</a:t>
            </a:r>
          </a:p>
        </p:txBody>
      </p:sp>
      <p:sp>
        <p:nvSpPr>
          <p:cNvPr id="20" name="Rettangolo 19"/>
          <p:cNvSpPr/>
          <p:nvPr/>
        </p:nvSpPr>
        <p:spPr>
          <a:xfrm>
            <a:off x="2934586" y="4918424"/>
            <a:ext cx="1087081" cy="507831"/>
          </a:xfrm>
          <a:prstGeom prst="rect">
            <a:avLst/>
          </a:prstGeom>
          <a:solidFill>
            <a:schemeClr val="accent4">
              <a:lumMod val="60000"/>
              <a:lumOff val="40000"/>
              <a:alpha val="50000"/>
            </a:schemeClr>
          </a:solidFill>
        </p:spPr>
        <p:txBody>
          <a:bodyPr wrap="square">
            <a:spAutoFit/>
          </a:bodyPr>
          <a:lstStyle/>
          <a:p>
            <a:pPr algn="ctr"/>
            <a:r>
              <a:rPr lang="en-GB" sz="1350" b="1" dirty="0"/>
              <a:t>CRAF </a:t>
            </a:r>
          </a:p>
          <a:p>
            <a:pPr algn="ctr"/>
            <a:r>
              <a:rPr lang="en-GB" sz="1350" b="1" dirty="0"/>
              <a:t>Phase 2</a:t>
            </a:r>
          </a:p>
        </p:txBody>
      </p:sp>
      <p:sp>
        <p:nvSpPr>
          <p:cNvPr id="22" name="Rettangolo 21"/>
          <p:cNvSpPr/>
          <p:nvPr/>
        </p:nvSpPr>
        <p:spPr>
          <a:xfrm>
            <a:off x="4436533" y="2464167"/>
            <a:ext cx="4707467" cy="2523768"/>
          </a:xfrm>
          <a:prstGeom prst="rect">
            <a:avLst/>
          </a:prstGeom>
        </p:spPr>
        <p:txBody>
          <a:bodyPr wrap="square">
            <a:spAutoFit/>
          </a:bodyPr>
          <a:lstStyle/>
          <a:p>
            <a:pPr marL="257175" indent="-257175" algn="just">
              <a:buFont typeface="Wingdings" panose="05000000000000000000" pitchFamily="2" charset="2"/>
              <a:buChar char="ü"/>
            </a:pPr>
            <a:r>
              <a:rPr lang="en-GB" dirty="0">
                <a:solidFill>
                  <a:srgbClr val="000000"/>
                </a:solidFill>
                <a:ea typeface="SimSun" panose="02010600030101010101" pitchFamily="2" charset="-122"/>
              </a:rPr>
              <a:t>Land use (CUAS, 2009; CLC, 2012)</a:t>
            </a:r>
            <a:endParaRPr lang="en-GB" dirty="0">
              <a:ea typeface="Times New Roman" panose="02020603050405020304" pitchFamily="18" charset="0"/>
            </a:endParaRPr>
          </a:p>
          <a:p>
            <a:pPr marL="257175" indent="-257175" algn="just">
              <a:spcBef>
                <a:spcPts val="900"/>
              </a:spcBef>
              <a:spcAft>
                <a:spcPts val="750"/>
              </a:spcAft>
              <a:buFont typeface="Wingdings" panose="05000000000000000000" pitchFamily="2" charset="2"/>
              <a:buChar char="ü"/>
            </a:pPr>
            <a:r>
              <a:rPr lang="en-GB" dirty="0">
                <a:solidFill>
                  <a:srgbClr val="000000"/>
                </a:solidFill>
                <a:ea typeface="SimSun" panose="02010600030101010101" pitchFamily="2" charset="-122"/>
              </a:rPr>
              <a:t>Social vulnerability (ISTAT, 2011)</a:t>
            </a:r>
            <a:endParaRPr lang="en-GB" dirty="0">
              <a:ea typeface="Times New Roman" panose="02020603050405020304" pitchFamily="18" charset="0"/>
            </a:endParaRPr>
          </a:p>
          <a:p>
            <a:pPr marL="257175" indent="-257175" algn="just">
              <a:spcBef>
                <a:spcPts val="900"/>
              </a:spcBef>
              <a:buFont typeface="Wingdings" panose="05000000000000000000" pitchFamily="2" charset="2"/>
              <a:buChar char="ü"/>
            </a:pPr>
            <a:r>
              <a:rPr lang="en-GB" dirty="0">
                <a:solidFill>
                  <a:srgbClr val="000000"/>
                </a:solidFill>
                <a:ea typeface="SimSun" panose="02010600030101010101" pitchFamily="2" charset="-122"/>
              </a:rPr>
              <a:t>Transport Networks </a:t>
            </a:r>
          </a:p>
          <a:p>
            <a:pPr algn="just">
              <a:spcAft>
                <a:spcPts val="750"/>
              </a:spcAft>
            </a:pPr>
            <a:r>
              <a:rPr lang="en-GB" dirty="0">
                <a:solidFill>
                  <a:srgbClr val="000000"/>
                </a:solidFill>
                <a:ea typeface="SimSun" panose="02010600030101010101" pitchFamily="2" charset="-122"/>
              </a:rPr>
              <a:t>     (Photointerpretation)</a:t>
            </a:r>
          </a:p>
          <a:p>
            <a:pPr marL="257175" indent="-257175" algn="just">
              <a:spcBef>
                <a:spcPts val="900"/>
              </a:spcBef>
              <a:spcAft>
                <a:spcPts val="750"/>
              </a:spcAft>
              <a:buFont typeface="Wingdings" panose="05000000000000000000" pitchFamily="2" charset="2"/>
              <a:buChar char="ü"/>
            </a:pPr>
            <a:r>
              <a:rPr lang="en-GB" dirty="0">
                <a:solidFill>
                  <a:schemeClr val="bg1"/>
                </a:solidFill>
                <a:ea typeface="SimSun" panose="02010600030101010101" pitchFamily="2" charset="-122"/>
              </a:rPr>
              <a:t>Utilities </a:t>
            </a:r>
          </a:p>
          <a:p>
            <a:pPr marL="257175" indent="-257175" algn="just">
              <a:spcBef>
                <a:spcPts val="900"/>
              </a:spcBef>
              <a:spcAft>
                <a:spcPts val="750"/>
              </a:spcAft>
              <a:buFont typeface="Wingdings" panose="05000000000000000000" pitchFamily="2" charset="2"/>
              <a:buChar char="ü"/>
            </a:pPr>
            <a:r>
              <a:rPr lang="en-GB" dirty="0">
                <a:solidFill>
                  <a:srgbClr val="000000"/>
                </a:solidFill>
                <a:ea typeface="SimSun" panose="02010600030101010101" pitchFamily="2" charset="-122"/>
              </a:rPr>
              <a:t>Business (Photointerpretation)</a:t>
            </a:r>
            <a:endParaRPr lang="en-GB" dirty="0"/>
          </a:p>
        </p:txBody>
      </p:sp>
      <p:pic>
        <p:nvPicPr>
          <p:cNvPr id="24" name="Immagine 23"/>
          <p:cNvPicPr>
            <a:picLocks noChangeAspect="1"/>
          </p:cNvPicPr>
          <p:nvPr/>
        </p:nvPicPr>
        <p:blipFill>
          <a:blip r:embed="rId6"/>
          <a:stretch>
            <a:fillRect/>
          </a:stretch>
        </p:blipFill>
        <p:spPr>
          <a:xfrm>
            <a:off x="7935457" y="6202155"/>
            <a:ext cx="1208543" cy="475493"/>
          </a:xfrm>
          <a:prstGeom prst="rect">
            <a:avLst/>
          </a:prstGeom>
        </p:spPr>
      </p:pic>
      <p:sp>
        <p:nvSpPr>
          <p:cNvPr id="14" name="Rettangolo 13"/>
          <p:cNvSpPr/>
          <p:nvPr/>
        </p:nvSpPr>
        <p:spPr>
          <a:xfrm>
            <a:off x="252917" y="5589886"/>
            <a:ext cx="3768750" cy="507831"/>
          </a:xfrm>
          <a:prstGeom prst="rect">
            <a:avLst/>
          </a:prstGeom>
          <a:solidFill>
            <a:schemeClr val="accent2"/>
          </a:solidFill>
        </p:spPr>
        <p:txBody>
          <a:bodyPr wrap="square">
            <a:spAutoFit/>
          </a:bodyPr>
          <a:lstStyle/>
          <a:p>
            <a:pPr algn="ctr"/>
            <a:r>
              <a:rPr lang="it-IT" sz="1350" b="1" dirty="0"/>
              <a:t>HOTSPOT IDENTIFICATION AND ANALYSIS</a:t>
            </a:r>
            <a:endParaRPr lang="en-GB" sz="1350" b="1" baseline="30000" dirty="0"/>
          </a:p>
        </p:txBody>
      </p:sp>
      <p:sp>
        <p:nvSpPr>
          <p:cNvPr id="2" name="Rettangolo 1"/>
          <p:cNvSpPr/>
          <p:nvPr/>
        </p:nvSpPr>
        <p:spPr>
          <a:xfrm>
            <a:off x="45635" y="2417737"/>
            <a:ext cx="4864409" cy="300082"/>
          </a:xfrm>
          <a:prstGeom prst="rect">
            <a:avLst/>
          </a:prstGeom>
        </p:spPr>
        <p:txBody>
          <a:bodyPr wrap="none">
            <a:spAutoFit/>
          </a:bodyPr>
          <a:lstStyle/>
          <a:p>
            <a:r>
              <a:rPr lang="en-GB" sz="1350" dirty="0">
                <a:solidFill>
                  <a:schemeClr val="tx2">
                    <a:lumMod val="50000"/>
                  </a:schemeClr>
                </a:solidFill>
              </a:rPr>
              <a:t>Resilience Increasing Strategies for Coasts Toolkit (RISC-KIT)</a:t>
            </a:r>
          </a:p>
        </p:txBody>
      </p:sp>
      <p:sp>
        <p:nvSpPr>
          <p:cNvPr id="3" name="Rettangolo 2"/>
          <p:cNvSpPr/>
          <p:nvPr/>
        </p:nvSpPr>
        <p:spPr>
          <a:xfrm>
            <a:off x="4436533" y="5942538"/>
            <a:ext cx="3447714" cy="900246"/>
          </a:xfrm>
          <a:prstGeom prst="rect">
            <a:avLst/>
          </a:prstGeom>
        </p:spPr>
        <p:txBody>
          <a:bodyPr wrap="square">
            <a:spAutoFit/>
          </a:bodyPr>
          <a:lstStyle/>
          <a:p>
            <a:pPr algn="just"/>
            <a:r>
              <a:rPr lang="en-GB" sz="1050" dirty="0">
                <a:solidFill>
                  <a:srgbClr val="000000"/>
                </a:solidFill>
              </a:rPr>
              <a:t>Van </a:t>
            </a:r>
            <a:r>
              <a:rPr lang="en-GB" sz="1050" dirty="0" err="1">
                <a:solidFill>
                  <a:srgbClr val="000000"/>
                </a:solidFill>
              </a:rPr>
              <a:t>Dongeren</a:t>
            </a:r>
            <a:r>
              <a:rPr lang="en-GB" sz="1050" dirty="0">
                <a:solidFill>
                  <a:srgbClr val="000000"/>
                </a:solidFill>
              </a:rPr>
              <a:t> A, </a:t>
            </a:r>
            <a:r>
              <a:rPr lang="en-GB" sz="1050" dirty="0" err="1">
                <a:solidFill>
                  <a:srgbClr val="000000"/>
                </a:solidFill>
              </a:rPr>
              <a:t>Ciavola</a:t>
            </a:r>
            <a:r>
              <a:rPr lang="en-GB" sz="1050" dirty="0">
                <a:solidFill>
                  <a:srgbClr val="000000"/>
                </a:solidFill>
              </a:rPr>
              <a:t> P, Martinez G, </a:t>
            </a:r>
            <a:r>
              <a:rPr lang="en-GB" sz="1050" dirty="0" err="1">
                <a:solidFill>
                  <a:srgbClr val="000000"/>
                </a:solidFill>
              </a:rPr>
              <a:t>Viavattene</a:t>
            </a:r>
            <a:r>
              <a:rPr lang="en-GB" sz="1050" dirty="0">
                <a:solidFill>
                  <a:srgbClr val="000000"/>
                </a:solidFill>
              </a:rPr>
              <a:t> C, </a:t>
            </a:r>
            <a:r>
              <a:rPr lang="en-GB" sz="1050" dirty="0" err="1">
                <a:solidFill>
                  <a:srgbClr val="000000"/>
                </a:solidFill>
              </a:rPr>
              <a:t>Bogaard</a:t>
            </a:r>
            <a:r>
              <a:rPr lang="en-GB" sz="1050" dirty="0">
                <a:solidFill>
                  <a:srgbClr val="000000"/>
                </a:solidFill>
              </a:rPr>
              <a:t> T, </a:t>
            </a:r>
            <a:r>
              <a:rPr lang="en-GB" sz="1050" dirty="0" err="1">
                <a:solidFill>
                  <a:srgbClr val="000000"/>
                </a:solidFill>
              </a:rPr>
              <a:t>FerreiraO</a:t>
            </a:r>
            <a:r>
              <a:rPr lang="en-GB" sz="1050" dirty="0">
                <a:solidFill>
                  <a:srgbClr val="000000"/>
                </a:solidFill>
              </a:rPr>
              <a:t>, Higgins R, McCall R (2017) Introduction to RISC-KIT: resilience-increasing strategies for coasts. Coast </a:t>
            </a:r>
            <a:r>
              <a:rPr lang="en-GB" sz="1050" dirty="0" err="1">
                <a:solidFill>
                  <a:srgbClr val="000000"/>
                </a:solidFill>
              </a:rPr>
              <a:t>Eng.</a:t>
            </a:r>
            <a:r>
              <a:rPr lang="en-GB" sz="1050" dirty="0" err="1">
                <a:solidFill>
                  <a:srgbClr val="0000FF"/>
                </a:solidFill>
              </a:rPr>
              <a:t>https</a:t>
            </a:r>
            <a:r>
              <a:rPr lang="en-GB" sz="1050" dirty="0">
                <a:solidFill>
                  <a:srgbClr val="0000FF"/>
                </a:solidFill>
              </a:rPr>
              <a:t> ://doi.org/10.1016/</a:t>
            </a:r>
            <a:r>
              <a:rPr lang="en-GB" sz="1050" dirty="0" err="1">
                <a:solidFill>
                  <a:srgbClr val="0000FF"/>
                </a:solidFill>
              </a:rPr>
              <a:t>j.coast</a:t>
            </a:r>
            <a:r>
              <a:rPr lang="en-GB" sz="1050" dirty="0">
                <a:solidFill>
                  <a:srgbClr val="0000FF"/>
                </a:solidFill>
              </a:rPr>
              <a:t> </a:t>
            </a:r>
            <a:r>
              <a:rPr lang="en-GB" sz="1050" dirty="0" err="1">
                <a:solidFill>
                  <a:srgbClr val="0000FF"/>
                </a:solidFill>
              </a:rPr>
              <a:t>aleng</a:t>
            </a:r>
            <a:r>
              <a:rPr lang="en-GB" sz="1050" dirty="0">
                <a:solidFill>
                  <a:srgbClr val="0000FF"/>
                </a:solidFill>
              </a:rPr>
              <a:t> .2017.10.007</a:t>
            </a:r>
            <a:endParaRPr lang="en-GB" sz="1050" dirty="0"/>
          </a:p>
        </p:txBody>
      </p:sp>
    </p:spTree>
    <p:extLst>
      <p:ext uri="{BB962C8B-B14F-4D97-AF65-F5344CB8AC3E}">
        <p14:creationId xmlns:p14="http://schemas.microsoft.com/office/powerpoint/2010/main" val="8114361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10362"/>
            <a:ext cx="9144000" cy="2277687"/>
          </a:xfrm>
        </p:spPr>
        <p:txBody>
          <a:bodyPr>
            <a:normAutofit/>
          </a:bodyPr>
          <a:lstStyle/>
          <a:p>
            <a:pPr marL="18288" indent="0" algn="ctr">
              <a:buNone/>
            </a:pPr>
            <a:r>
              <a:rPr lang="en-US" sz="3200" dirty="0" smtClean="0">
                <a:solidFill>
                  <a:srgbClr val="FFFF00"/>
                </a:solidFill>
              </a:rPr>
              <a:t>2018 Project Partner </a:t>
            </a:r>
          </a:p>
          <a:p>
            <a:pPr marL="18288" indent="0" algn="ctr">
              <a:buNone/>
            </a:pPr>
            <a:r>
              <a:rPr lang="en-US" sz="3200" dirty="0" err="1" smtClean="0">
                <a:solidFill>
                  <a:srgbClr val="FFFF00"/>
                </a:solidFill>
              </a:rPr>
              <a:t>BeSafeNet</a:t>
            </a:r>
            <a:endParaRPr lang="en-US" sz="3200" dirty="0">
              <a:solidFill>
                <a:srgbClr val="FFFF00"/>
              </a:solidFill>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767" t="1333" r="2636" b="40485"/>
          <a:stretch/>
        </p:blipFill>
        <p:spPr>
          <a:xfrm>
            <a:off x="1125075" y="2008743"/>
            <a:ext cx="7071648" cy="341459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7842" y="5407572"/>
            <a:ext cx="4178338" cy="1428277"/>
          </a:xfrm>
          <a:prstGeom prst="rect">
            <a:avLst/>
          </a:prstGeom>
        </p:spPr>
      </p:pic>
    </p:spTree>
    <p:extLst>
      <p:ext uri="{BB962C8B-B14F-4D97-AF65-F5344CB8AC3E}">
        <p14:creationId xmlns:p14="http://schemas.microsoft.com/office/powerpoint/2010/main" val="27600470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0743" y="57288"/>
            <a:ext cx="8484788" cy="6686141"/>
          </a:xfrm>
        </p:spPr>
        <p:txBody>
          <a:bodyPr>
            <a:noAutofit/>
          </a:bodyPr>
          <a:lstStyle/>
          <a:p>
            <a:pPr marL="18288" indent="0">
              <a:buNone/>
            </a:pPr>
            <a:r>
              <a:rPr lang="en-GB" sz="2300" b="1" dirty="0">
                <a:solidFill>
                  <a:srgbClr val="FFFF00"/>
                </a:solidFill>
                <a:effectLst/>
              </a:rPr>
              <a:t>Specific objectives: </a:t>
            </a:r>
          </a:p>
          <a:p>
            <a:pPr marL="18288" indent="0">
              <a:buNone/>
            </a:pPr>
            <a:endParaRPr lang="en-US" sz="2300" dirty="0">
              <a:solidFill>
                <a:srgbClr val="FFFF00"/>
              </a:solidFill>
              <a:effectLst/>
            </a:endParaRPr>
          </a:p>
          <a:p>
            <a:pPr lvl="0">
              <a:buClr>
                <a:srgbClr val="FFFF00"/>
              </a:buClr>
            </a:pPr>
            <a:r>
              <a:rPr lang="en-GB" sz="2200" dirty="0">
                <a:effectLst/>
              </a:rPr>
              <a:t>Improve </a:t>
            </a:r>
            <a:r>
              <a:rPr lang="en-GB" sz="2200" dirty="0" err="1">
                <a:effectLst/>
              </a:rPr>
              <a:t>BeSafeNet</a:t>
            </a:r>
            <a:r>
              <a:rPr lang="en-GB" sz="2200" dirty="0">
                <a:effectLst/>
              </a:rPr>
              <a:t> website material.</a:t>
            </a:r>
          </a:p>
          <a:p>
            <a:pPr lvl="0">
              <a:buClr>
                <a:srgbClr val="FFFF00"/>
              </a:buClr>
            </a:pPr>
            <a:endParaRPr lang="en-US" sz="2300" dirty="0">
              <a:effectLst/>
            </a:endParaRPr>
          </a:p>
          <a:p>
            <a:pPr lvl="0">
              <a:buClr>
                <a:srgbClr val="FFFF00"/>
              </a:buClr>
            </a:pPr>
            <a:r>
              <a:rPr lang="en-GB" sz="2200" dirty="0">
                <a:effectLst/>
              </a:rPr>
              <a:t>Improve awareness </a:t>
            </a:r>
            <a:r>
              <a:rPr lang="en-GB" sz="2200" dirty="0" smtClean="0">
                <a:effectLst/>
              </a:rPr>
              <a:t>&amp; use </a:t>
            </a:r>
            <a:r>
              <a:rPr lang="en-GB" sz="2200" dirty="0">
                <a:effectLst/>
              </a:rPr>
              <a:t>of </a:t>
            </a:r>
            <a:r>
              <a:rPr lang="en-GB" sz="2200" dirty="0" err="1">
                <a:effectLst/>
              </a:rPr>
              <a:t>BeSafeNet</a:t>
            </a:r>
            <a:r>
              <a:rPr lang="en-GB" sz="2200" dirty="0">
                <a:effectLst/>
              </a:rPr>
              <a:t> initiative.</a:t>
            </a:r>
            <a:endParaRPr lang="en-US" sz="2200" dirty="0">
              <a:effectLst/>
            </a:endParaRPr>
          </a:p>
          <a:p>
            <a:pPr lvl="0">
              <a:buClr>
                <a:srgbClr val="FFFF00"/>
              </a:buClr>
            </a:pPr>
            <a:endParaRPr lang="en-US" sz="2300" dirty="0">
              <a:effectLst/>
            </a:endParaRPr>
          </a:p>
          <a:p>
            <a:pPr lvl="0">
              <a:buClr>
                <a:srgbClr val="FFFF00"/>
              </a:buClr>
            </a:pPr>
            <a:endParaRPr lang="en-GB" sz="2300" dirty="0">
              <a:effectLst/>
            </a:endParaRPr>
          </a:p>
          <a:p>
            <a:pPr marL="18288" indent="0">
              <a:buClr>
                <a:srgbClr val="FFFF00"/>
              </a:buClr>
              <a:buNone/>
            </a:pPr>
            <a:r>
              <a:rPr lang="en-GB" sz="2300" b="1" dirty="0" smtClean="0">
                <a:solidFill>
                  <a:srgbClr val="FFFF00"/>
                </a:solidFill>
                <a:effectLst/>
              </a:rPr>
              <a:t>Activities </a:t>
            </a:r>
            <a:r>
              <a:rPr lang="en-GB" sz="2300" b="1" dirty="0">
                <a:solidFill>
                  <a:srgbClr val="FFFF00"/>
                </a:solidFill>
                <a:effectLst/>
              </a:rPr>
              <a:t>carried out</a:t>
            </a:r>
            <a:r>
              <a:rPr lang="en-GB" sz="2300" b="1" dirty="0" smtClean="0">
                <a:solidFill>
                  <a:srgbClr val="FFFF00"/>
                </a:solidFill>
                <a:effectLst/>
              </a:rPr>
              <a:t>:</a:t>
            </a:r>
          </a:p>
          <a:p>
            <a:pPr marL="18288" indent="0">
              <a:buClr>
                <a:srgbClr val="FFFF00"/>
              </a:buClr>
              <a:buNone/>
            </a:pPr>
            <a:endParaRPr lang="en-US" sz="800" dirty="0">
              <a:solidFill>
                <a:srgbClr val="FFFF00"/>
              </a:solidFill>
              <a:effectLst/>
            </a:endParaRPr>
          </a:p>
          <a:p>
            <a:pPr lvl="0">
              <a:buClr>
                <a:srgbClr val="FFFF00"/>
              </a:buClr>
            </a:pPr>
            <a:r>
              <a:rPr lang="en-GB" sz="2200" dirty="0">
                <a:effectLst/>
              </a:rPr>
              <a:t>Improve text &amp; presentation &amp;  </a:t>
            </a:r>
            <a:r>
              <a:rPr lang="en-GB" sz="2200" dirty="0" smtClean="0">
                <a:effectLst/>
              </a:rPr>
              <a:t>completed </a:t>
            </a:r>
            <a:r>
              <a:rPr lang="en-GB" sz="2200" dirty="0">
                <a:effectLst/>
              </a:rPr>
              <a:t>website material </a:t>
            </a:r>
            <a:r>
              <a:rPr lang="en-GB" sz="2200" i="1" u="sng" dirty="0">
                <a:effectLst/>
              </a:rPr>
              <a:t>regarding storm surges, sea-level rise, Tsunamis.</a:t>
            </a:r>
          </a:p>
          <a:p>
            <a:pPr lvl="0">
              <a:buClr>
                <a:srgbClr val="FFFF00"/>
              </a:buClr>
            </a:pPr>
            <a:endParaRPr lang="en-US" sz="2300" dirty="0">
              <a:effectLst/>
            </a:endParaRPr>
          </a:p>
          <a:p>
            <a:pPr lvl="0">
              <a:buClr>
                <a:srgbClr val="FFFF00"/>
              </a:buClr>
            </a:pPr>
            <a:r>
              <a:rPr lang="en-GB" sz="2200" dirty="0">
                <a:effectLst/>
              </a:rPr>
              <a:t>Preparation for organisation of </a:t>
            </a:r>
            <a:r>
              <a:rPr lang="en-GB" sz="2200" i="1" u="sng" dirty="0" err="1">
                <a:effectLst/>
              </a:rPr>
              <a:t>BeSafeNet</a:t>
            </a:r>
            <a:r>
              <a:rPr lang="en-GB" sz="2200" i="1" u="sng" dirty="0">
                <a:effectLst/>
              </a:rPr>
              <a:t> Olympiad competition</a:t>
            </a:r>
            <a:r>
              <a:rPr lang="en-GB" sz="2200" dirty="0">
                <a:effectLst/>
              </a:rPr>
              <a:t>.</a:t>
            </a:r>
          </a:p>
          <a:p>
            <a:pPr lvl="0">
              <a:buClr>
                <a:srgbClr val="FFFF00"/>
              </a:buClr>
            </a:pPr>
            <a:endParaRPr lang="en-US" sz="2200" dirty="0">
              <a:effectLst/>
            </a:endParaRPr>
          </a:p>
          <a:p>
            <a:pPr lvl="0">
              <a:buClr>
                <a:srgbClr val="FFFF00"/>
              </a:buClr>
            </a:pPr>
            <a:r>
              <a:rPr lang="en-GB" sz="2200" dirty="0">
                <a:effectLst/>
              </a:rPr>
              <a:t>Preparation of </a:t>
            </a:r>
            <a:r>
              <a:rPr lang="en-GB" sz="2200" i="1" u="sng" dirty="0">
                <a:effectLst/>
              </a:rPr>
              <a:t>MCQs for use in Olympiad</a:t>
            </a:r>
            <a:r>
              <a:rPr lang="en-GB" sz="2200" dirty="0">
                <a:effectLst/>
              </a:rPr>
              <a:t>.</a:t>
            </a:r>
            <a:endParaRPr lang="en-US" sz="2200" dirty="0">
              <a:effectLst/>
            </a:endParaRPr>
          </a:p>
        </p:txBody>
      </p:sp>
    </p:spTree>
    <p:extLst>
      <p:ext uri="{BB962C8B-B14F-4D97-AF65-F5344CB8AC3E}">
        <p14:creationId xmlns:p14="http://schemas.microsoft.com/office/powerpoint/2010/main" val="33347024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51163" y="57289"/>
            <a:ext cx="7786255" cy="6327746"/>
          </a:xfrm>
        </p:spPr>
        <p:txBody>
          <a:bodyPr>
            <a:noAutofit/>
          </a:bodyPr>
          <a:lstStyle/>
          <a:p>
            <a:pPr marL="18288" indent="0">
              <a:buClr>
                <a:srgbClr val="FFFF00"/>
              </a:buClr>
              <a:buNone/>
            </a:pPr>
            <a:endParaRPr lang="en-GB" sz="2300" b="1" dirty="0">
              <a:solidFill>
                <a:srgbClr val="FFFF00"/>
              </a:solidFill>
              <a:effectLst/>
            </a:endParaRPr>
          </a:p>
          <a:p>
            <a:pPr marL="18288" indent="0">
              <a:buClr>
                <a:srgbClr val="FFFF00"/>
              </a:buClr>
              <a:buNone/>
            </a:pPr>
            <a:r>
              <a:rPr lang="en-GB" sz="2300" b="1" dirty="0">
                <a:solidFill>
                  <a:srgbClr val="FFFF00"/>
                </a:solidFill>
                <a:effectLst/>
              </a:rPr>
              <a:t>Results &amp; deliverables:</a:t>
            </a:r>
          </a:p>
          <a:p>
            <a:pPr marL="18288" indent="0">
              <a:buClr>
                <a:srgbClr val="FFFF00"/>
              </a:buClr>
              <a:buNone/>
            </a:pPr>
            <a:endParaRPr lang="en-US" sz="2300" dirty="0" smtClean="0">
              <a:solidFill>
                <a:srgbClr val="FFFF00"/>
              </a:solidFill>
              <a:effectLst/>
            </a:endParaRPr>
          </a:p>
          <a:p>
            <a:pPr marL="18288" indent="0">
              <a:buClr>
                <a:srgbClr val="FFFF00"/>
              </a:buClr>
              <a:buNone/>
            </a:pPr>
            <a:endParaRPr lang="en-US" sz="2300" dirty="0">
              <a:solidFill>
                <a:srgbClr val="FFFF00"/>
              </a:solidFill>
              <a:effectLst/>
            </a:endParaRPr>
          </a:p>
          <a:p>
            <a:pPr lvl="0">
              <a:buClr>
                <a:srgbClr val="FFFF00"/>
              </a:buClr>
            </a:pPr>
            <a:r>
              <a:rPr lang="en-GB" sz="2300" dirty="0">
                <a:effectLst/>
              </a:rPr>
              <a:t>Completed website </a:t>
            </a:r>
            <a:r>
              <a:rPr lang="en-GB" sz="2300" i="1" u="sng" dirty="0">
                <a:effectLst/>
              </a:rPr>
              <a:t>modules on storm surges, sea level rise &amp; Tsunamis.</a:t>
            </a:r>
          </a:p>
          <a:p>
            <a:pPr lvl="0">
              <a:buClr>
                <a:srgbClr val="FFFF00"/>
              </a:buClr>
            </a:pPr>
            <a:endParaRPr lang="en-US" sz="2300" dirty="0">
              <a:effectLst/>
            </a:endParaRPr>
          </a:p>
          <a:p>
            <a:pPr lvl="0">
              <a:buClr>
                <a:srgbClr val="FFFF00"/>
              </a:buClr>
            </a:pPr>
            <a:r>
              <a:rPr lang="en-GB" sz="2300" dirty="0">
                <a:effectLst/>
              </a:rPr>
              <a:t>Completed </a:t>
            </a:r>
            <a:r>
              <a:rPr lang="en-GB" sz="2300" i="1" u="sng" dirty="0">
                <a:effectLst/>
              </a:rPr>
              <a:t>multiple choice questions.</a:t>
            </a:r>
          </a:p>
          <a:p>
            <a:pPr lvl="0">
              <a:buClr>
                <a:srgbClr val="FFFF00"/>
              </a:buClr>
            </a:pPr>
            <a:endParaRPr lang="en-US" sz="2300" dirty="0">
              <a:effectLst/>
            </a:endParaRPr>
          </a:p>
          <a:p>
            <a:pPr lvl="0">
              <a:buClr>
                <a:srgbClr val="FFFF00"/>
              </a:buClr>
            </a:pPr>
            <a:r>
              <a:rPr lang="en-GB" sz="2300" i="1" u="sng" dirty="0" smtClean="0">
                <a:effectLst/>
              </a:rPr>
              <a:t>Launched </a:t>
            </a:r>
            <a:r>
              <a:rPr lang="en-GB" sz="2300" i="1" u="sng" dirty="0">
                <a:effectLst/>
              </a:rPr>
              <a:t>Olympiad </a:t>
            </a:r>
            <a:r>
              <a:rPr lang="en-GB" sz="2300" i="1" u="sng" dirty="0" smtClean="0">
                <a:effectLst/>
              </a:rPr>
              <a:t>competition</a:t>
            </a:r>
          </a:p>
          <a:p>
            <a:pPr lvl="0">
              <a:buClr>
                <a:srgbClr val="FFFF00"/>
              </a:buClr>
            </a:pPr>
            <a:endParaRPr lang="en-GB" sz="2300" i="1" u="sng" dirty="0">
              <a:effectLst/>
            </a:endParaRPr>
          </a:p>
          <a:p>
            <a:pPr lvl="0">
              <a:buClr>
                <a:srgbClr val="FFFF00"/>
              </a:buClr>
            </a:pPr>
            <a:r>
              <a:rPr lang="en-GB" sz="2300" i="1" u="sng" dirty="0" smtClean="0">
                <a:effectLst/>
              </a:rPr>
              <a:t>Promoted Olympiad locally</a:t>
            </a:r>
            <a:endParaRPr lang="en-GB" sz="2300" i="1" u="sng" dirty="0">
              <a:effectLs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0455" y="262767"/>
            <a:ext cx="3814233" cy="1739458"/>
          </a:xfrm>
          <a:prstGeom prst="rect">
            <a:avLst/>
          </a:prstGeom>
        </p:spPr>
      </p:pic>
    </p:spTree>
    <p:extLst>
      <p:ext uri="{BB962C8B-B14F-4D97-AF65-F5344CB8AC3E}">
        <p14:creationId xmlns:p14="http://schemas.microsoft.com/office/powerpoint/2010/main" val="21561439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88893" y="187024"/>
            <a:ext cx="7530353" cy="6532429"/>
          </a:xfrm>
        </p:spPr>
        <p:txBody>
          <a:bodyPr>
            <a:noAutofit/>
          </a:bodyPr>
          <a:lstStyle/>
          <a:p>
            <a:pPr marL="18288" indent="0" algn="ctr">
              <a:buNone/>
            </a:pPr>
            <a:r>
              <a:rPr lang="en-US" sz="2200" b="1" dirty="0" smtClean="0">
                <a:solidFill>
                  <a:srgbClr val="FFFF00"/>
                </a:solidFill>
                <a:effectLst/>
              </a:rPr>
              <a:t>2018 Project Partner</a:t>
            </a:r>
          </a:p>
          <a:p>
            <a:pPr marL="18288" indent="0" algn="ctr">
              <a:buNone/>
            </a:pPr>
            <a:r>
              <a:rPr lang="en-US" sz="2200" b="1" dirty="0" smtClean="0">
                <a:solidFill>
                  <a:srgbClr val="FFFF00"/>
                </a:solidFill>
                <a:effectLst/>
              </a:rPr>
              <a:t>BEACH </a:t>
            </a:r>
            <a:r>
              <a:rPr lang="en-US" sz="2200" b="1" dirty="0">
                <a:solidFill>
                  <a:srgbClr val="FFFF00"/>
                </a:solidFill>
                <a:effectLst/>
              </a:rPr>
              <a:t>&amp; COASTAL RESORTS </a:t>
            </a:r>
            <a:r>
              <a:rPr lang="en-US" sz="2200" b="1" dirty="0" smtClean="0">
                <a:solidFill>
                  <a:srgbClr val="FFFF00"/>
                </a:solidFill>
                <a:effectLst/>
              </a:rPr>
              <a:t>RISKS</a:t>
            </a:r>
            <a:endParaRPr lang="en-US" sz="2200" dirty="0" smtClean="0">
              <a:solidFill>
                <a:srgbClr val="FFFF00"/>
              </a:solidFill>
            </a:endParaRPr>
          </a:p>
          <a:p>
            <a:pPr marL="18288" indent="0">
              <a:buNone/>
            </a:pPr>
            <a:endParaRPr lang="en-US" sz="2200" dirty="0">
              <a:solidFill>
                <a:srgbClr val="FFFF00"/>
              </a:solidFill>
            </a:endParaRPr>
          </a:p>
          <a:p>
            <a:pPr marL="18288" indent="0">
              <a:buNone/>
            </a:pPr>
            <a:r>
              <a:rPr lang="en-US" sz="2200" dirty="0">
                <a:solidFill>
                  <a:srgbClr val="FFFF00"/>
                </a:solidFill>
              </a:rPr>
              <a:t>2018 </a:t>
            </a:r>
            <a:r>
              <a:rPr lang="en-US" sz="2200" dirty="0" err="1">
                <a:solidFill>
                  <a:srgbClr val="FFFF00"/>
                </a:solidFill>
              </a:rPr>
              <a:t>ICoD</a:t>
            </a:r>
            <a:r>
              <a:rPr lang="en-US" sz="2200" dirty="0">
                <a:solidFill>
                  <a:srgbClr val="FFFF00"/>
                </a:solidFill>
              </a:rPr>
              <a:t> </a:t>
            </a:r>
            <a:r>
              <a:rPr lang="en-US" sz="2200" dirty="0" smtClean="0">
                <a:solidFill>
                  <a:srgbClr val="FFFF00"/>
                </a:solidFill>
              </a:rPr>
              <a:t>activities</a:t>
            </a:r>
            <a:endParaRPr lang="en-US" sz="2200" dirty="0">
              <a:solidFill>
                <a:srgbClr val="FFFF00"/>
              </a:solidFill>
            </a:endParaRPr>
          </a:p>
          <a:p>
            <a:pPr marL="18288" indent="0">
              <a:buNone/>
            </a:pPr>
            <a:endParaRPr lang="en-US" sz="800" dirty="0">
              <a:solidFill>
                <a:srgbClr val="FFFF00"/>
              </a:solidFill>
            </a:endParaRPr>
          </a:p>
          <a:p>
            <a:pPr lvl="0">
              <a:lnSpc>
                <a:spcPct val="120000"/>
              </a:lnSpc>
            </a:pPr>
            <a:r>
              <a:rPr lang="en-US" sz="2200" u="sng" dirty="0" smtClean="0">
                <a:effectLst/>
              </a:rPr>
              <a:t>Malta w</a:t>
            </a:r>
            <a:r>
              <a:rPr lang="en-US" sz="2200" u="sng" dirty="0" smtClean="0">
                <a:effectLst/>
              </a:rPr>
              <a:t>orkshop </a:t>
            </a:r>
          </a:p>
          <a:p>
            <a:pPr lvl="0">
              <a:lnSpc>
                <a:spcPct val="120000"/>
              </a:lnSpc>
            </a:pPr>
            <a:endParaRPr lang="en-US" sz="800" u="sng" dirty="0">
              <a:effectLst/>
            </a:endParaRPr>
          </a:p>
          <a:p>
            <a:pPr lvl="0">
              <a:lnSpc>
                <a:spcPct val="120000"/>
              </a:lnSpc>
            </a:pPr>
            <a:r>
              <a:rPr lang="en-US" sz="2200" dirty="0" smtClean="0">
                <a:effectLst/>
              </a:rPr>
              <a:t>Participation to the IOC/UNESCO </a:t>
            </a:r>
            <a:r>
              <a:rPr lang="en-US" sz="2200" b="1" i="1" dirty="0" smtClean="0">
                <a:solidFill>
                  <a:srgbClr val="FF0000"/>
                </a:solidFill>
                <a:effectLst/>
              </a:rPr>
              <a:t>Tsunami </a:t>
            </a:r>
            <a:r>
              <a:rPr lang="en-US" sz="2200" b="1" i="1" dirty="0">
                <a:solidFill>
                  <a:srgbClr val="FF0000"/>
                </a:solidFill>
                <a:effectLst/>
              </a:rPr>
              <a:t>Workshop-Preparing for the Next Tsunami: Reducing Losses and Damages in the Coastal Western Mediterranean Areas</a:t>
            </a:r>
            <a:r>
              <a:rPr lang="en-US" sz="2200" dirty="0">
                <a:effectLst/>
              </a:rPr>
              <a:t>, Rabat 15-16 Nov </a:t>
            </a:r>
            <a:r>
              <a:rPr lang="en-US" sz="2200" dirty="0" smtClean="0">
                <a:effectLst/>
              </a:rPr>
              <a:t>2018</a:t>
            </a:r>
            <a:endParaRPr lang="en-US" sz="2200" dirty="0">
              <a:effectLst/>
            </a:endParaRPr>
          </a:p>
          <a:p>
            <a:pPr marL="18288" lvl="0" indent="0">
              <a:buNone/>
            </a:pPr>
            <a:endParaRPr lang="en-US" sz="2200" dirty="0" smtClean="0">
              <a:solidFill>
                <a:srgbClr val="FFFF00"/>
              </a:solidFill>
              <a:effectLst/>
            </a:endParaRPr>
          </a:p>
          <a:p>
            <a:pPr marL="18288" lvl="0" indent="0">
              <a:buNone/>
            </a:pPr>
            <a:endParaRPr lang="en-US" sz="2200" dirty="0">
              <a:solidFill>
                <a:srgbClr val="FFFF00"/>
              </a:solidFill>
              <a:effectLst/>
            </a:endParaRPr>
          </a:p>
          <a:p>
            <a:pPr marL="18288" lvl="0" indent="0">
              <a:buNone/>
            </a:pPr>
            <a:r>
              <a:rPr lang="en-US" sz="2200" dirty="0" smtClean="0">
                <a:solidFill>
                  <a:srgbClr val="FFFF00"/>
                </a:solidFill>
                <a:effectLst/>
              </a:rPr>
              <a:t>Expected </a:t>
            </a:r>
            <a:r>
              <a:rPr lang="en-US" sz="2200" dirty="0">
                <a:solidFill>
                  <a:srgbClr val="FFFF00"/>
                </a:solidFill>
                <a:effectLst/>
              </a:rPr>
              <a:t>output</a:t>
            </a:r>
          </a:p>
          <a:p>
            <a:pPr marL="18288" lvl="0" indent="0">
              <a:buNone/>
            </a:pPr>
            <a:endParaRPr lang="en-US" sz="800" dirty="0">
              <a:solidFill>
                <a:srgbClr val="FFFF00"/>
              </a:solidFill>
              <a:effectLst/>
            </a:endParaRPr>
          </a:p>
          <a:p>
            <a:pPr>
              <a:lnSpc>
                <a:spcPct val="120000"/>
              </a:lnSpc>
            </a:pPr>
            <a:r>
              <a:rPr lang="en-US" sz="2200" dirty="0">
                <a:effectLst/>
              </a:rPr>
              <a:t>Introduction of </a:t>
            </a:r>
            <a:r>
              <a:rPr lang="en-US" sz="2200" i="1" dirty="0">
                <a:solidFill>
                  <a:srgbClr val="FF0000"/>
                </a:solidFill>
                <a:effectLst/>
              </a:rPr>
              <a:t>Tsunami Ready Beach</a:t>
            </a:r>
            <a:r>
              <a:rPr lang="en-US" sz="2200" dirty="0">
                <a:effectLst/>
              </a:rPr>
              <a:t> concept  to local </a:t>
            </a:r>
            <a:r>
              <a:rPr lang="en-US" sz="2200" dirty="0" smtClean="0">
                <a:effectLst/>
              </a:rPr>
              <a:t>authorities </a:t>
            </a:r>
            <a:r>
              <a:rPr lang="en-US" sz="2200" dirty="0" smtClean="0">
                <a:effectLst/>
              </a:rPr>
              <a:t>&amp;  </a:t>
            </a:r>
            <a:r>
              <a:rPr lang="en-US" sz="2200" dirty="0">
                <a:effectLst/>
              </a:rPr>
              <a:t>exploring feasibility / readiness for local </a:t>
            </a:r>
            <a:r>
              <a:rPr lang="en-US" sz="2200" dirty="0" smtClean="0">
                <a:effectLst/>
              </a:rPr>
              <a:t>implementation.</a:t>
            </a:r>
            <a:endParaRPr lang="en-US" sz="2200" dirty="0">
              <a:effectLst/>
            </a:endParaRPr>
          </a:p>
        </p:txBody>
      </p:sp>
    </p:spTree>
    <p:extLst>
      <p:ext uri="{BB962C8B-B14F-4D97-AF65-F5344CB8AC3E}">
        <p14:creationId xmlns:p14="http://schemas.microsoft.com/office/powerpoint/2010/main" val="14373711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55964" y="561112"/>
            <a:ext cx="7273636" cy="5521035"/>
          </a:xfrm>
        </p:spPr>
        <p:txBody>
          <a:bodyPr>
            <a:noAutofit/>
          </a:bodyPr>
          <a:lstStyle/>
          <a:p>
            <a:pPr marL="18288" indent="0">
              <a:buNone/>
            </a:pPr>
            <a:r>
              <a:rPr lang="en-US" sz="2400" dirty="0">
                <a:solidFill>
                  <a:srgbClr val="FFFF00"/>
                </a:solidFill>
              </a:rPr>
              <a:t>2019 proposal</a:t>
            </a:r>
          </a:p>
          <a:p>
            <a:pPr lvl="0"/>
            <a:endParaRPr lang="en-US" sz="2400" dirty="0">
              <a:effectLst/>
            </a:endParaRPr>
          </a:p>
          <a:p>
            <a:pPr lvl="0"/>
            <a:r>
              <a:rPr lang="en-US" sz="2400" dirty="0">
                <a:effectLst/>
              </a:rPr>
              <a:t>Establishment of Tsunami Ready Beach (Hotel?) in Maltese Islands</a:t>
            </a:r>
          </a:p>
          <a:p>
            <a:pPr lvl="0"/>
            <a:endParaRPr lang="en-US" sz="2400" dirty="0">
              <a:effectLst/>
            </a:endParaRPr>
          </a:p>
          <a:p>
            <a:pPr lvl="0"/>
            <a:endParaRPr lang="en-US" sz="2400" dirty="0">
              <a:effectLst/>
            </a:endParaRPr>
          </a:p>
          <a:p>
            <a:pPr lvl="0"/>
            <a:r>
              <a:rPr lang="en-US" sz="2400" dirty="0">
                <a:effectLst/>
              </a:rPr>
              <a:t>Preparation &amp;  dissemination of TRB leaflets &amp;  beach signs aimed at raising beach user awareness</a:t>
            </a:r>
          </a:p>
          <a:p>
            <a:pPr marL="18288" indent="0">
              <a:buNone/>
            </a:pPr>
            <a:endParaRPr lang="en-US" sz="2400" dirty="0">
              <a:effectLst/>
            </a:endParaRPr>
          </a:p>
          <a:p>
            <a:pPr marL="18288" indent="0">
              <a:buNone/>
            </a:pPr>
            <a:endParaRPr lang="en-US" sz="2400" dirty="0">
              <a:effectLst/>
            </a:endParaRPr>
          </a:p>
          <a:p>
            <a:pPr lvl="0"/>
            <a:r>
              <a:rPr lang="en-US" sz="2400" dirty="0" smtClean="0">
                <a:effectLst/>
              </a:rPr>
              <a:t>Participation to project </a:t>
            </a:r>
            <a:r>
              <a:rPr lang="en-US" sz="2400" dirty="0">
                <a:effectLst/>
              </a:rPr>
              <a:t>seminar to present &amp;  discuss works carried out by all project partners.</a:t>
            </a:r>
            <a:endParaRPr lang="en-US" sz="2400" dirty="0"/>
          </a:p>
          <a:p>
            <a:endParaRPr lang="en-US" sz="2400" dirty="0"/>
          </a:p>
        </p:txBody>
      </p:sp>
    </p:spTree>
    <p:extLst>
      <p:ext uri="{BB962C8B-B14F-4D97-AF65-F5344CB8AC3E}">
        <p14:creationId xmlns:p14="http://schemas.microsoft.com/office/powerpoint/2010/main" val="14570061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9000"/>
            <a:duotone>
              <a:schemeClr val="bg2">
                <a:shade val="14000"/>
                <a:satMod val="280000"/>
              </a:schemeClr>
              <a:schemeClr val="bg2">
                <a:tint val="60000"/>
                <a:satMod val="120000"/>
              </a:schemeClr>
            </a:duotone>
            <a:lum/>
          </a:blip>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162899" y="701565"/>
            <a:ext cx="4834767" cy="1915509"/>
          </a:xfrm>
        </p:spPr>
        <p:txBody>
          <a:bodyPr>
            <a:normAutofit/>
          </a:bodyPr>
          <a:lstStyle/>
          <a:p>
            <a:pPr marL="18288" indent="0" algn="ctr">
              <a:buNone/>
            </a:pPr>
            <a:r>
              <a:rPr lang="en-GB" altLang="en-US" sz="2800" dirty="0">
                <a:solidFill>
                  <a:srgbClr val="FFFF00"/>
                </a:solidFill>
                <a:latin typeface="Arial" charset="0"/>
                <a:ea typeface="Arial" charset="0"/>
                <a:cs typeface="Arial" charset="0"/>
              </a:rPr>
              <a:t>2018 project partner</a:t>
            </a:r>
            <a:r>
              <a:rPr lang="en-GB" altLang="en-US" sz="2800" dirty="0">
                <a:solidFill>
                  <a:srgbClr val="0000FF"/>
                </a:solidFill>
                <a:latin typeface="Arial" charset="0"/>
                <a:ea typeface="Arial" charset="0"/>
                <a:cs typeface="Arial" charset="0"/>
              </a:rPr>
              <a:t/>
            </a:r>
            <a:br>
              <a:rPr lang="en-GB" altLang="en-US" sz="2800" dirty="0">
                <a:solidFill>
                  <a:srgbClr val="0000FF"/>
                </a:solidFill>
                <a:latin typeface="Arial" charset="0"/>
                <a:ea typeface="Arial" charset="0"/>
                <a:cs typeface="Arial" charset="0"/>
              </a:rPr>
            </a:br>
            <a:r>
              <a:rPr lang="en-GB" altLang="en-US" sz="2800" dirty="0">
                <a:solidFill>
                  <a:srgbClr val="0000FF"/>
                </a:solidFill>
                <a:latin typeface="Arial" charset="0"/>
                <a:ea typeface="Arial" charset="0"/>
                <a:cs typeface="Arial" charset="0"/>
              </a:rPr>
              <a:t/>
            </a:r>
            <a:br>
              <a:rPr lang="en-GB" altLang="en-US" sz="2800" dirty="0">
                <a:solidFill>
                  <a:srgbClr val="0000FF"/>
                </a:solidFill>
                <a:latin typeface="Arial" charset="0"/>
                <a:ea typeface="Arial" charset="0"/>
                <a:cs typeface="Arial" charset="0"/>
              </a:rPr>
            </a:br>
            <a:r>
              <a:rPr lang="en-GB" altLang="en-US" sz="2800" dirty="0">
                <a:solidFill>
                  <a:srgbClr val="0000FF"/>
                </a:solidFill>
                <a:latin typeface="Arial" charset="0"/>
                <a:ea typeface="Arial" charset="0"/>
                <a:cs typeface="Arial" charset="0"/>
              </a:rPr>
              <a:t>Project AIDYOU</a:t>
            </a:r>
            <a:endParaRPr lang="en-US" sz="2800" dirty="0"/>
          </a:p>
        </p:txBody>
      </p:sp>
      <p:sp>
        <p:nvSpPr>
          <p:cNvPr id="3" name="Title 2"/>
          <p:cNvSpPr>
            <a:spLocks noGrp="1"/>
          </p:cNvSpPr>
          <p:nvPr>
            <p:ph type="title"/>
          </p:nvPr>
        </p:nvSpPr>
        <p:spPr>
          <a:xfrm>
            <a:off x="777240" y="3300240"/>
            <a:ext cx="7543800" cy="3226684"/>
          </a:xfrm>
        </p:spPr>
        <p:txBody>
          <a:bodyPr/>
          <a:lstStyle/>
          <a:p>
            <a:pPr algn="ctr"/>
            <a:r>
              <a:rPr lang="en-GB" altLang="en-US" sz="2400" dirty="0">
                <a:solidFill>
                  <a:srgbClr val="0000FF"/>
                </a:solidFill>
                <a:latin typeface="Arial" charset="0"/>
                <a:ea typeface="Arial" charset="0"/>
                <a:cs typeface="Arial" charset="0"/>
              </a:rPr>
              <a:t>Project coordinator: CEMEC, San Marino, </a:t>
            </a:r>
            <a:br>
              <a:rPr lang="en-GB" altLang="en-US" sz="2400" dirty="0">
                <a:solidFill>
                  <a:srgbClr val="0000FF"/>
                </a:solidFill>
                <a:latin typeface="Arial" charset="0"/>
                <a:ea typeface="Arial" charset="0"/>
                <a:cs typeface="Arial" charset="0"/>
              </a:rPr>
            </a:br>
            <a:r>
              <a:rPr lang="en-GB" altLang="en-US" sz="2400" dirty="0">
                <a:solidFill>
                  <a:srgbClr val="0000FF"/>
                </a:solidFill>
                <a:latin typeface="Arial" charset="0"/>
                <a:ea typeface="Arial" charset="0"/>
                <a:cs typeface="Arial" charset="0"/>
              </a:rPr>
              <a:t/>
            </a:r>
            <a:br>
              <a:rPr lang="en-GB" altLang="en-US" sz="2400" dirty="0">
                <a:solidFill>
                  <a:srgbClr val="0000FF"/>
                </a:solidFill>
                <a:latin typeface="Arial" charset="0"/>
                <a:ea typeface="Arial" charset="0"/>
                <a:cs typeface="Arial" charset="0"/>
              </a:rPr>
            </a:br>
            <a:r>
              <a:rPr lang="en-GB" altLang="en-US" sz="2400" dirty="0">
                <a:solidFill>
                  <a:srgbClr val="0000FF"/>
                </a:solidFill>
                <a:latin typeface="Arial" charset="0"/>
                <a:ea typeface="Arial" charset="0"/>
                <a:cs typeface="Arial" charset="0"/>
              </a:rPr>
              <a:t>Meeting in San Marino, </a:t>
            </a:r>
            <a:br>
              <a:rPr lang="en-GB" altLang="en-US" sz="2400" dirty="0">
                <a:solidFill>
                  <a:srgbClr val="0000FF"/>
                </a:solidFill>
                <a:latin typeface="Arial" charset="0"/>
                <a:ea typeface="Arial" charset="0"/>
                <a:cs typeface="Arial" charset="0"/>
              </a:rPr>
            </a:br>
            <a:r>
              <a:rPr lang="en-GB" altLang="en-US" sz="2400" dirty="0">
                <a:solidFill>
                  <a:srgbClr val="0000FF"/>
                </a:solidFill>
                <a:latin typeface="Arial" charset="0"/>
                <a:ea typeface="Arial" charset="0"/>
                <a:cs typeface="Arial" charset="0"/>
              </a:rPr>
              <a:t>29</a:t>
            </a:r>
            <a:r>
              <a:rPr lang="en-GB" altLang="en-US" sz="2400" baseline="30000" dirty="0">
                <a:solidFill>
                  <a:srgbClr val="0000FF"/>
                </a:solidFill>
                <a:latin typeface="Arial" charset="0"/>
                <a:ea typeface="Arial" charset="0"/>
                <a:cs typeface="Arial" charset="0"/>
              </a:rPr>
              <a:t>th</a:t>
            </a:r>
            <a:r>
              <a:rPr lang="en-GB" altLang="en-US" sz="2400" dirty="0">
                <a:solidFill>
                  <a:srgbClr val="0000FF"/>
                </a:solidFill>
                <a:latin typeface="Arial" charset="0"/>
                <a:ea typeface="Arial" charset="0"/>
                <a:cs typeface="Arial" charset="0"/>
              </a:rPr>
              <a:t> September </a:t>
            </a:r>
            <a:r>
              <a:rPr lang="mr-IN" altLang="en-US" sz="2400" dirty="0">
                <a:solidFill>
                  <a:srgbClr val="0000FF"/>
                </a:solidFill>
                <a:latin typeface="Arial" charset="0"/>
                <a:ea typeface="Arial" charset="0"/>
                <a:cs typeface="Arial" charset="0"/>
              </a:rPr>
              <a:t>–</a:t>
            </a:r>
            <a:r>
              <a:rPr lang="en-GB" altLang="en-US" sz="2400" dirty="0">
                <a:solidFill>
                  <a:srgbClr val="0000FF"/>
                </a:solidFill>
                <a:latin typeface="Arial" charset="0"/>
                <a:ea typeface="Arial" charset="0"/>
                <a:cs typeface="Arial" charset="0"/>
              </a:rPr>
              <a:t> 1</a:t>
            </a:r>
            <a:r>
              <a:rPr lang="en-GB" altLang="en-US" sz="2400" baseline="30000" dirty="0">
                <a:solidFill>
                  <a:srgbClr val="0000FF"/>
                </a:solidFill>
                <a:latin typeface="Arial" charset="0"/>
                <a:ea typeface="Arial" charset="0"/>
                <a:cs typeface="Arial" charset="0"/>
              </a:rPr>
              <a:t>st</a:t>
            </a:r>
            <a:r>
              <a:rPr lang="en-GB" altLang="en-US" sz="2400" dirty="0">
                <a:solidFill>
                  <a:srgbClr val="0000FF"/>
                </a:solidFill>
                <a:latin typeface="Arial" charset="0"/>
                <a:ea typeface="Arial" charset="0"/>
                <a:cs typeface="Arial" charset="0"/>
              </a:rPr>
              <a:t> October, 2018</a:t>
            </a:r>
            <a:br>
              <a:rPr lang="en-GB" altLang="en-US" sz="2400" dirty="0">
                <a:solidFill>
                  <a:srgbClr val="0000FF"/>
                </a:solidFill>
                <a:latin typeface="Arial" charset="0"/>
                <a:ea typeface="Arial" charset="0"/>
                <a:cs typeface="Arial" charset="0"/>
              </a:rPr>
            </a:br>
            <a:r>
              <a:rPr lang="en-GB" altLang="en-US" sz="2400" dirty="0">
                <a:solidFill>
                  <a:srgbClr val="0000FF"/>
                </a:solidFill>
                <a:latin typeface="Arial" charset="0"/>
                <a:ea typeface="Arial" charset="0"/>
                <a:cs typeface="Arial" charset="0"/>
              </a:rPr>
              <a:t/>
            </a:r>
            <a:br>
              <a:rPr lang="en-GB" altLang="en-US" sz="2400" dirty="0">
                <a:solidFill>
                  <a:srgbClr val="0000FF"/>
                </a:solidFill>
                <a:latin typeface="Arial" charset="0"/>
                <a:ea typeface="Arial" charset="0"/>
                <a:cs typeface="Arial" charset="0"/>
              </a:rPr>
            </a:br>
            <a:r>
              <a:rPr lang="en-GB" altLang="en-US" sz="2400" dirty="0">
                <a:solidFill>
                  <a:srgbClr val="0000FF"/>
                </a:solidFill>
                <a:latin typeface="Arial" charset="0"/>
                <a:ea typeface="Arial" charset="0"/>
                <a:cs typeface="Arial" charset="0"/>
              </a:rPr>
              <a:t/>
            </a:r>
            <a:br>
              <a:rPr lang="en-GB" altLang="en-US" sz="2400" dirty="0">
                <a:solidFill>
                  <a:srgbClr val="0000FF"/>
                </a:solidFill>
                <a:latin typeface="Arial" charset="0"/>
                <a:ea typeface="Arial" charset="0"/>
                <a:cs typeface="Arial" charset="0"/>
              </a:rPr>
            </a:br>
            <a:r>
              <a:rPr lang="en-GB" altLang="en-US" sz="2400" dirty="0" err="1">
                <a:solidFill>
                  <a:srgbClr val="0000FF"/>
                </a:solidFill>
                <a:latin typeface="Arial" charset="0"/>
                <a:ea typeface="Arial" charset="0"/>
                <a:cs typeface="Arial" charset="0"/>
              </a:rPr>
              <a:t>ICoD</a:t>
            </a:r>
            <a:r>
              <a:rPr lang="en-GB" altLang="en-US" sz="2400" dirty="0">
                <a:solidFill>
                  <a:srgbClr val="0000FF"/>
                </a:solidFill>
                <a:latin typeface="Arial" charset="0"/>
                <a:ea typeface="Arial" charset="0"/>
                <a:cs typeface="Arial" charset="0"/>
              </a:rPr>
              <a:t>: </a:t>
            </a:r>
            <a:r>
              <a:rPr lang="en-GB" altLang="en-US" sz="2400" dirty="0" smtClean="0">
                <a:solidFill>
                  <a:srgbClr val="0000FF"/>
                </a:solidFill>
                <a:latin typeface="Arial" charset="0"/>
                <a:ea typeface="Arial" charset="0"/>
                <a:cs typeface="Arial" charset="0"/>
              </a:rPr>
              <a:t>contribution</a:t>
            </a:r>
            <a:br>
              <a:rPr lang="en-GB" altLang="en-US" sz="2400" dirty="0" smtClean="0">
                <a:solidFill>
                  <a:srgbClr val="0000FF"/>
                </a:solidFill>
                <a:latin typeface="Arial" charset="0"/>
                <a:ea typeface="Arial" charset="0"/>
                <a:cs typeface="Arial" charset="0"/>
              </a:rPr>
            </a:br>
            <a:r>
              <a:rPr lang="en-GB" altLang="en-US" sz="2400" i="1" u="sng" dirty="0" smtClean="0">
                <a:solidFill>
                  <a:srgbClr val="0000FF"/>
                </a:solidFill>
                <a:latin typeface="Arial" charset="0"/>
                <a:ea typeface="Arial" charset="0"/>
                <a:cs typeface="Arial" charset="0"/>
              </a:rPr>
              <a:t>Tsunami </a:t>
            </a:r>
            <a:r>
              <a:rPr lang="en-GB" altLang="en-US" sz="2400" i="1" u="sng" dirty="0">
                <a:solidFill>
                  <a:srgbClr val="0000FF"/>
                </a:solidFill>
                <a:latin typeface="Arial" charset="0"/>
                <a:ea typeface="Arial" charset="0"/>
                <a:cs typeface="Arial" charset="0"/>
              </a:rPr>
              <a:t>&amp; Flood Safety related information / warnings</a:t>
            </a:r>
            <a:endParaRPr lang="en-US" sz="2400" i="1" u="sng" dirty="0"/>
          </a:p>
        </p:txBody>
      </p:sp>
      <p:pic>
        <p:nvPicPr>
          <p:cNvPr id="4" name="Picture 3" descr="o automatic alt text available.">
            <a:extLst>
              <a:ext uri="{FF2B5EF4-FFF2-40B4-BE49-F238E27FC236}">
                <a16:creationId xmlns="" xmlns:a16="http://schemas.microsoft.com/office/drawing/2014/main" id="{AE8A5370-47AB-7B42-B0E3-E55D12B3C9A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224134" y="338955"/>
            <a:ext cx="3762211" cy="2175641"/>
          </a:xfrm>
          <a:prstGeom prst="rect">
            <a:avLst/>
          </a:prstGeom>
          <a:noFill/>
          <a:ln>
            <a:noFill/>
          </a:ln>
        </p:spPr>
      </p:pic>
    </p:spTree>
    <p:extLst>
      <p:ext uri="{BB962C8B-B14F-4D97-AF65-F5344CB8AC3E}">
        <p14:creationId xmlns:p14="http://schemas.microsoft.com/office/powerpoint/2010/main" val="4585078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2000"/>
            <a:duotone>
              <a:schemeClr val="bg2">
                <a:shade val="14000"/>
                <a:satMod val="280000"/>
              </a:schemeClr>
              <a:schemeClr val="bg2">
                <a:tint val="60000"/>
                <a:satMod val="120000"/>
              </a:schemeClr>
            </a:duotone>
            <a:lum/>
          </a:blip>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1032734" y="504519"/>
            <a:ext cx="7288306" cy="4524682"/>
          </a:xfrm>
        </p:spPr>
        <p:txBody>
          <a:bodyPr>
            <a:noAutofit/>
          </a:bodyPr>
          <a:lstStyle/>
          <a:p>
            <a:pPr marL="18288" indent="0" algn="ctr">
              <a:lnSpc>
                <a:spcPct val="150000"/>
              </a:lnSpc>
              <a:spcAft>
                <a:spcPts val="1200"/>
              </a:spcAft>
              <a:buNone/>
            </a:pPr>
            <a:r>
              <a:rPr lang="en-US" sz="3600" b="1" dirty="0">
                <a:effectLst/>
              </a:rPr>
              <a:t>2018 Project </a:t>
            </a:r>
            <a:r>
              <a:rPr lang="en-US" sz="3600" b="1" dirty="0" smtClean="0">
                <a:effectLst/>
              </a:rPr>
              <a:t>Leader</a:t>
            </a:r>
            <a:endParaRPr lang="en-US" sz="3600" b="1" dirty="0">
              <a:effectLst/>
            </a:endParaRPr>
          </a:p>
          <a:p>
            <a:pPr marL="18288" indent="0" algn="ctr">
              <a:lnSpc>
                <a:spcPct val="150000"/>
              </a:lnSpc>
              <a:spcAft>
                <a:spcPts val="1200"/>
              </a:spcAft>
              <a:buNone/>
            </a:pPr>
            <a:r>
              <a:rPr lang="en-US" sz="3200" b="1" dirty="0">
                <a:effectLst/>
              </a:rPr>
              <a:t>Hazard </a:t>
            </a:r>
            <a:r>
              <a:rPr lang="en-US" sz="3200" b="1" dirty="0" smtClean="0">
                <a:effectLst/>
              </a:rPr>
              <a:t>&amp; vulnerability </a:t>
            </a:r>
            <a:r>
              <a:rPr lang="en-US" sz="3200" b="1" dirty="0">
                <a:effectLst/>
              </a:rPr>
              <a:t>assessment – the path to identifying Risk</a:t>
            </a:r>
            <a:r>
              <a:rPr lang="en-GB" sz="3200" dirty="0">
                <a:effectLst/>
              </a:rPr>
              <a:t> </a:t>
            </a:r>
          </a:p>
        </p:txBody>
      </p:sp>
      <p:sp>
        <p:nvSpPr>
          <p:cNvPr id="3" name="Title 2"/>
          <p:cNvSpPr>
            <a:spLocks noGrp="1"/>
          </p:cNvSpPr>
          <p:nvPr>
            <p:ph type="title"/>
          </p:nvPr>
        </p:nvSpPr>
        <p:spPr>
          <a:xfrm>
            <a:off x="787411" y="5265821"/>
            <a:ext cx="8111266" cy="1424912"/>
          </a:xfrm>
        </p:spPr>
        <p:txBody>
          <a:bodyPr/>
          <a:lstStyle/>
          <a:p>
            <a:pPr algn="ctr"/>
            <a:r>
              <a:rPr lang="en-US" sz="1800" dirty="0">
                <a:solidFill>
                  <a:srgbClr val="FFFF00"/>
                </a:solidFill>
              </a:rPr>
              <a:t>Co-</a:t>
            </a:r>
            <a:r>
              <a:rPr lang="en-US" sz="1800" dirty="0" err="1">
                <a:solidFill>
                  <a:srgbClr val="FFFF00"/>
                </a:solidFill>
              </a:rPr>
              <a:t>ordinator</a:t>
            </a:r>
            <a:r>
              <a:rPr lang="en-US" sz="1800" dirty="0">
                <a:solidFill>
                  <a:srgbClr val="FFFF00"/>
                </a:solidFill>
              </a:rPr>
              <a:t>: Anton Micallef, </a:t>
            </a:r>
            <a:r>
              <a:rPr lang="en-US" sz="1800" dirty="0" err="1">
                <a:solidFill>
                  <a:srgbClr val="FFFF00"/>
                </a:solidFill>
              </a:rPr>
              <a:t>ICoD</a:t>
            </a:r>
            <a:r>
              <a:rPr lang="en-US" sz="1800" dirty="0">
                <a:solidFill>
                  <a:srgbClr val="FFFF00"/>
                </a:solidFill>
              </a:rPr>
              <a:t>, </a:t>
            </a:r>
            <a:r>
              <a:rPr lang="en-US" sz="1800" dirty="0" smtClean="0">
                <a:solidFill>
                  <a:srgbClr val="FFFF00"/>
                </a:solidFill>
              </a:rPr>
              <a:t>Malta</a:t>
            </a:r>
            <a:br>
              <a:rPr lang="en-US" sz="1800" dirty="0" smtClean="0">
                <a:solidFill>
                  <a:srgbClr val="FFFF00"/>
                </a:solidFill>
              </a:rPr>
            </a:br>
            <a:r>
              <a:rPr lang="en-US" sz="1800" dirty="0">
                <a:solidFill>
                  <a:srgbClr val="FFFF00"/>
                </a:solidFill>
              </a:rPr>
              <a:t/>
            </a:r>
            <a:br>
              <a:rPr lang="en-US" sz="1800" dirty="0">
                <a:solidFill>
                  <a:srgbClr val="FFFF00"/>
                </a:solidFill>
              </a:rPr>
            </a:br>
            <a:r>
              <a:rPr lang="en-US" sz="1800" dirty="0">
                <a:solidFill>
                  <a:srgbClr val="FFFF00"/>
                </a:solidFill>
              </a:rPr>
              <a:t>Partners</a:t>
            </a:r>
            <a:br>
              <a:rPr lang="en-US" sz="1800" dirty="0">
                <a:solidFill>
                  <a:srgbClr val="FFFF00"/>
                </a:solidFill>
              </a:rPr>
            </a:br>
            <a:r>
              <a:rPr lang="en-US" sz="1800" dirty="0">
                <a:solidFill>
                  <a:srgbClr val="FFFF00"/>
                </a:solidFill>
              </a:rPr>
              <a:t>CERG / University of Normandy, France</a:t>
            </a:r>
            <a:br>
              <a:rPr lang="en-US" sz="1800" dirty="0">
                <a:solidFill>
                  <a:srgbClr val="FFFF00"/>
                </a:solidFill>
              </a:rPr>
            </a:br>
            <a:r>
              <a:rPr lang="en-US" sz="1800" dirty="0">
                <a:solidFill>
                  <a:srgbClr val="FFFF00"/>
                </a:solidFill>
              </a:rPr>
              <a:t>University of Modena, Italy</a:t>
            </a:r>
          </a:p>
        </p:txBody>
      </p:sp>
    </p:spTree>
    <p:extLst>
      <p:ext uri="{BB962C8B-B14F-4D97-AF65-F5344CB8AC3E}">
        <p14:creationId xmlns:p14="http://schemas.microsoft.com/office/powerpoint/2010/main" val="7957789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1491" y="373409"/>
            <a:ext cx="7852651" cy="6287089"/>
          </a:xfrm>
        </p:spPr>
        <p:txBody>
          <a:bodyPr>
            <a:noAutofit/>
          </a:bodyPr>
          <a:lstStyle/>
          <a:p>
            <a:pPr marL="18288" indent="0" algn="ctr">
              <a:buNone/>
            </a:pPr>
            <a:r>
              <a:rPr lang="en-US" sz="2800" b="1" dirty="0">
                <a:solidFill>
                  <a:srgbClr val="FF6600"/>
                </a:solidFill>
              </a:rPr>
              <a:t>2018</a:t>
            </a:r>
            <a:endParaRPr lang="en-US" sz="2400" b="1" dirty="0"/>
          </a:p>
          <a:p>
            <a:pPr marL="18288" indent="0">
              <a:buNone/>
            </a:pPr>
            <a:r>
              <a:rPr lang="en-GB" sz="2400" b="1" dirty="0">
                <a:solidFill>
                  <a:srgbClr val="FFFF00"/>
                </a:solidFill>
                <a:effectLst/>
              </a:rPr>
              <a:t>Specific objective</a:t>
            </a:r>
          </a:p>
          <a:p>
            <a:pPr marL="18288" indent="0">
              <a:buNone/>
            </a:pPr>
            <a:endParaRPr lang="en-US" sz="800" dirty="0">
              <a:solidFill>
                <a:srgbClr val="FFFF00"/>
              </a:solidFill>
              <a:effectLst/>
            </a:endParaRPr>
          </a:p>
          <a:p>
            <a:r>
              <a:rPr lang="en-US" sz="2200" i="1" u="sng" dirty="0" smtClean="0">
                <a:effectLst/>
              </a:rPr>
              <a:t>Identification of hazards &amp; susceptibility</a:t>
            </a:r>
            <a:r>
              <a:rPr lang="en-US" sz="2200" dirty="0">
                <a:effectLst/>
              </a:rPr>
              <a:t> in selected coastal areas of Malta </a:t>
            </a:r>
            <a:r>
              <a:rPr lang="en-US" sz="2200" dirty="0" smtClean="0">
                <a:effectLst/>
              </a:rPr>
              <a:t>&amp; Normandy</a:t>
            </a:r>
            <a:r>
              <a:rPr lang="en-GB" sz="2200" dirty="0" smtClean="0">
                <a:effectLst/>
              </a:rPr>
              <a:t>.</a:t>
            </a:r>
            <a:endParaRPr lang="en-GB" sz="2200" dirty="0">
              <a:effectLst/>
            </a:endParaRPr>
          </a:p>
          <a:p>
            <a:endParaRPr lang="en-US" sz="2400" dirty="0">
              <a:effectLst/>
            </a:endParaRPr>
          </a:p>
          <a:p>
            <a:pPr marL="18288" indent="0">
              <a:buNone/>
            </a:pPr>
            <a:r>
              <a:rPr lang="en-US" sz="2400" b="1" dirty="0">
                <a:solidFill>
                  <a:srgbClr val="FFFF00"/>
                </a:solidFill>
                <a:effectLst/>
              </a:rPr>
              <a:t>Expected results &amp; deliverables</a:t>
            </a:r>
          </a:p>
          <a:p>
            <a:pPr marL="18288" indent="0">
              <a:buNone/>
            </a:pPr>
            <a:endParaRPr lang="en-US" sz="800" dirty="0">
              <a:solidFill>
                <a:srgbClr val="FFFF00"/>
              </a:solidFill>
              <a:effectLst/>
            </a:endParaRPr>
          </a:p>
          <a:p>
            <a:pPr lvl="0"/>
            <a:r>
              <a:rPr lang="en-US" sz="2200" i="1" u="sng" dirty="0">
                <a:effectLst/>
              </a:rPr>
              <a:t>Production of susceptibility &amp;  hazards maps </a:t>
            </a:r>
            <a:r>
              <a:rPr lang="en-US" sz="2200" dirty="0">
                <a:effectLst/>
              </a:rPr>
              <a:t>for selected coastal areas of Normandy, Malta &amp;  </a:t>
            </a:r>
            <a:r>
              <a:rPr lang="en-US" sz="2200" dirty="0" err="1">
                <a:effectLst/>
              </a:rPr>
              <a:t>Gozo</a:t>
            </a:r>
            <a:r>
              <a:rPr lang="en-US" sz="2200" dirty="0">
                <a:effectLst/>
              </a:rPr>
              <a:t>.</a:t>
            </a:r>
            <a:endParaRPr lang="en-GB" sz="2200" dirty="0">
              <a:effectLst/>
            </a:endParaRPr>
          </a:p>
          <a:p>
            <a:endParaRPr lang="en-US" sz="2400" dirty="0">
              <a:effectLst/>
            </a:endParaRPr>
          </a:p>
          <a:p>
            <a:pPr marL="18288" indent="0">
              <a:buNone/>
            </a:pPr>
            <a:r>
              <a:rPr lang="en-US" sz="2400" b="1" dirty="0">
                <a:solidFill>
                  <a:srgbClr val="FFFF00"/>
                </a:solidFill>
                <a:effectLst/>
              </a:rPr>
              <a:t>Deliverables</a:t>
            </a:r>
          </a:p>
          <a:p>
            <a:pPr marL="18288" indent="0">
              <a:buNone/>
            </a:pPr>
            <a:endParaRPr lang="en-US" sz="800" dirty="0">
              <a:solidFill>
                <a:srgbClr val="FFFF00"/>
              </a:solidFill>
              <a:effectLst/>
            </a:endParaRPr>
          </a:p>
          <a:p>
            <a:r>
              <a:rPr lang="en-US" sz="2200" i="1" u="sng" dirty="0">
                <a:effectLst/>
              </a:rPr>
              <a:t>Susceptibility </a:t>
            </a:r>
            <a:r>
              <a:rPr lang="en-US" sz="2200" i="1" u="sng" dirty="0" smtClean="0">
                <a:effectLst/>
              </a:rPr>
              <a:t>&amp; hazard </a:t>
            </a:r>
            <a:r>
              <a:rPr lang="en-US" sz="2200" i="1" u="sng" dirty="0">
                <a:effectLst/>
              </a:rPr>
              <a:t>maps </a:t>
            </a:r>
            <a:r>
              <a:rPr lang="en-US" sz="2200" dirty="0">
                <a:effectLst/>
              </a:rPr>
              <a:t>for selected coastal areas in Normandy, Malta / </a:t>
            </a:r>
            <a:r>
              <a:rPr lang="en-US" sz="2200" dirty="0" err="1">
                <a:effectLst/>
              </a:rPr>
              <a:t>Gozo</a:t>
            </a:r>
            <a:r>
              <a:rPr lang="en-US" sz="2200" dirty="0">
                <a:effectLst/>
              </a:rPr>
              <a:t>.</a:t>
            </a:r>
            <a:endParaRPr lang="en-GB" sz="2200" dirty="0">
              <a:effectLst/>
            </a:endParaRPr>
          </a:p>
        </p:txBody>
      </p:sp>
    </p:spTree>
    <p:extLst>
      <p:ext uri="{BB962C8B-B14F-4D97-AF65-F5344CB8AC3E}">
        <p14:creationId xmlns:p14="http://schemas.microsoft.com/office/powerpoint/2010/main" val="41450612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sp>
        <p:nvSpPr>
          <p:cNvPr id="2" name="Title 1"/>
          <p:cNvSpPr>
            <a:spLocks noGrp="1"/>
          </p:cNvSpPr>
          <p:nvPr>
            <p:ph type="ctrTitle"/>
          </p:nvPr>
        </p:nvSpPr>
        <p:spPr/>
        <p:txBody>
          <a:bodyPr/>
          <a:lstStyle/>
          <a:p>
            <a:endParaRPr lang="en-US"/>
          </a:p>
        </p:txBody>
      </p:sp>
      <p:pic>
        <p:nvPicPr>
          <p:cNvPr id="6" name="Picture 5"/>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8918939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txBox="1">
            <a:spLocks/>
          </p:cNvSpPr>
          <p:nvPr/>
        </p:nvSpPr>
        <p:spPr>
          <a:xfrm>
            <a:off x="5334364" y="2530550"/>
            <a:ext cx="3797085" cy="1219432"/>
          </a:xfrm>
          <a:prstGeom prst="rect">
            <a:avLst/>
          </a:prstGeom>
          <a:solidFill>
            <a:schemeClr val="tx1"/>
          </a:solidFill>
        </p:spPr>
        <p:txBody>
          <a:bodyPr vert="horz" lIns="91440" tIns="45720" rIns="91440" bIns="45720" rtlCol="0" anchor="ctr">
            <a:normAutofit fontScale="70000" lnSpcReduction="20000"/>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18288" indent="0" algn="ctr">
              <a:buFont typeface="Wingdings" pitchFamily="2" charset="2"/>
              <a:buNone/>
            </a:pPr>
            <a:r>
              <a:rPr lang="en-US" sz="2400" dirty="0">
                <a:solidFill>
                  <a:schemeClr val="bg1"/>
                </a:solidFill>
              </a:rPr>
              <a:t>2018 RESULTS</a:t>
            </a:r>
          </a:p>
          <a:p>
            <a:pPr marL="18288" indent="0">
              <a:buFont typeface="Wingdings" pitchFamily="2" charset="2"/>
              <a:buNone/>
            </a:pPr>
            <a:endParaRPr lang="en-US" sz="800" dirty="0">
              <a:solidFill>
                <a:schemeClr val="bg1"/>
              </a:solidFill>
            </a:endParaRPr>
          </a:p>
          <a:p>
            <a:pPr marL="18288" indent="0" algn="ctr">
              <a:buFont typeface="Wingdings" pitchFamily="2" charset="2"/>
              <a:buNone/>
            </a:pPr>
            <a:r>
              <a:rPr lang="en-US" sz="2400" dirty="0">
                <a:solidFill>
                  <a:schemeClr val="bg1"/>
                </a:solidFill>
                <a:effectLst/>
              </a:rPr>
              <a:t>Susceptibility mapping for selected coastlines in Malta</a:t>
            </a:r>
          </a:p>
          <a:p>
            <a:pPr marL="18288" indent="0" algn="ctr">
              <a:buFont typeface="Wingdings" pitchFamily="2" charset="2"/>
              <a:buNone/>
            </a:pPr>
            <a:r>
              <a:rPr lang="en-US" sz="2400" dirty="0">
                <a:solidFill>
                  <a:schemeClr val="bg1"/>
                </a:solidFill>
                <a:effectLst/>
              </a:rPr>
              <a:t>(North-Eastern coast of </a:t>
            </a:r>
            <a:r>
              <a:rPr lang="en-US" sz="2400" dirty="0" err="1">
                <a:solidFill>
                  <a:schemeClr val="bg1"/>
                </a:solidFill>
                <a:effectLst/>
              </a:rPr>
              <a:t>Gozo</a:t>
            </a:r>
            <a:r>
              <a:rPr lang="en-US" sz="2400" dirty="0">
                <a:solidFill>
                  <a:schemeClr val="bg1"/>
                </a:solidFill>
                <a:effectLst/>
              </a:rPr>
              <a:t>)</a:t>
            </a:r>
            <a:endParaRPr lang="en-US" sz="2400" dirty="0">
              <a:solidFill>
                <a:schemeClr val="bg1"/>
              </a:solidFill>
            </a:endParaRPr>
          </a:p>
        </p:txBody>
      </p:sp>
      <p:pic>
        <p:nvPicPr>
          <p:cNvPr id="2" name="Picture 1">
            <a:extLst>
              <a:ext uri="{FF2B5EF4-FFF2-40B4-BE49-F238E27FC236}">
                <a16:creationId xmlns="" xmlns:a16="http://schemas.microsoft.com/office/drawing/2014/main" id="{76520534-9BA5-FD48-95CD-1B589794D4F3}"/>
              </a:ext>
            </a:extLst>
          </p:cNvPr>
          <p:cNvPicPr>
            <a:picLocks noChangeAspect="1"/>
          </p:cNvPicPr>
          <p:nvPr/>
        </p:nvPicPr>
        <p:blipFill>
          <a:blip r:embed="rId2"/>
          <a:stretch>
            <a:fillRect/>
          </a:stretch>
        </p:blipFill>
        <p:spPr>
          <a:xfrm>
            <a:off x="-1" y="0"/>
            <a:ext cx="5334365" cy="6858000"/>
          </a:xfrm>
          <a:prstGeom prst="rect">
            <a:avLst/>
          </a:prstGeom>
        </p:spPr>
      </p:pic>
    </p:spTree>
    <p:extLst>
      <p:ext uri="{BB962C8B-B14F-4D97-AF65-F5344CB8AC3E}">
        <p14:creationId xmlns:p14="http://schemas.microsoft.com/office/powerpoint/2010/main" val="4049020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txBox="1">
            <a:spLocks/>
          </p:cNvSpPr>
          <p:nvPr/>
        </p:nvSpPr>
        <p:spPr>
          <a:xfrm>
            <a:off x="5380857" y="2209568"/>
            <a:ext cx="3719593" cy="1219432"/>
          </a:xfrm>
          <a:prstGeom prst="rect">
            <a:avLst/>
          </a:prstGeom>
          <a:solidFill>
            <a:schemeClr val="tx1"/>
          </a:solidFill>
        </p:spPr>
        <p:txBody>
          <a:bodyPr vert="horz" lIns="91440" tIns="45720" rIns="91440" bIns="45720" rtlCol="0" anchor="ctr">
            <a:normAutofit fontScale="70000" lnSpcReduction="20000"/>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18288" indent="0" algn="ctr">
              <a:buFont typeface="Wingdings" pitchFamily="2" charset="2"/>
              <a:buNone/>
            </a:pPr>
            <a:r>
              <a:rPr lang="en-US" sz="2400" dirty="0">
                <a:solidFill>
                  <a:schemeClr val="bg1"/>
                </a:solidFill>
              </a:rPr>
              <a:t>2918 RESULTS</a:t>
            </a:r>
          </a:p>
          <a:p>
            <a:pPr marL="18288" indent="0">
              <a:buFont typeface="Wingdings" pitchFamily="2" charset="2"/>
              <a:buNone/>
            </a:pPr>
            <a:endParaRPr lang="en-US" sz="800" dirty="0">
              <a:solidFill>
                <a:schemeClr val="bg1"/>
              </a:solidFill>
            </a:endParaRPr>
          </a:p>
          <a:p>
            <a:pPr marL="18288" indent="0" algn="ctr">
              <a:buFont typeface="Wingdings" pitchFamily="2" charset="2"/>
              <a:buNone/>
            </a:pPr>
            <a:r>
              <a:rPr lang="en-US" sz="2400" dirty="0">
                <a:solidFill>
                  <a:schemeClr val="bg1"/>
                </a:solidFill>
                <a:effectLst/>
              </a:rPr>
              <a:t>Susceptibility mapping for selected coastlines in Malta</a:t>
            </a:r>
          </a:p>
          <a:p>
            <a:pPr marL="18288" indent="0" algn="ctr">
              <a:buFont typeface="Wingdings" pitchFamily="2" charset="2"/>
              <a:buNone/>
            </a:pPr>
            <a:r>
              <a:rPr lang="en-US" sz="2400" dirty="0">
                <a:solidFill>
                  <a:schemeClr val="bg1"/>
                </a:solidFill>
                <a:effectLst/>
              </a:rPr>
              <a:t>(North-Eastern coast of </a:t>
            </a:r>
            <a:r>
              <a:rPr lang="en-US" sz="2400" dirty="0" err="1">
                <a:solidFill>
                  <a:schemeClr val="bg1"/>
                </a:solidFill>
                <a:effectLst/>
              </a:rPr>
              <a:t>Gozo</a:t>
            </a:r>
            <a:r>
              <a:rPr lang="en-US" sz="2400" dirty="0">
                <a:solidFill>
                  <a:schemeClr val="bg1"/>
                </a:solidFill>
                <a:effectLst/>
              </a:rPr>
              <a:t>)</a:t>
            </a:r>
            <a:endParaRPr lang="en-US" sz="2400" dirty="0">
              <a:solidFill>
                <a:schemeClr val="bg1"/>
              </a:solidFill>
            </a:endParaRPr>
          </a:p>
        </p:txBody>
      </p:sp>
      <p:pic>
        <p:nvPicPr>
          <p:cNvPr id="2" name="Picture 1">
            <a:extLst>
              <a:ext uri="{FF2B5EF4-FFF2-40B4-BE49-F238E27FC236}">
                <a16:creationId xmlns="" xmlns:a16="http://schemas.microsoft.com/office/drawing/2014/main" id="{D1B6DAD7-F07E-A44F-A115-23FA73E077BA}"/>
              </a:ext>
            </a:extLst>
          </p:cNvPr>
          <p:cNvPicPr>
            <a:picLocks noChangeAspect="1"/>
          </p:cNvPicPr>
          <p:nvPr/>
        </p:nvPicPr>
        <p:blipFill>
          <a:blip r:embed="rId2"/>
          <a:stretch>
            <a:fillRect/>
          </a:stretch>
        </p:blipFill>
        <p:spPr>
          <a:xfrm>
            <a:off x="-1" y="0"/>
            <a:ext cx="5380857" cy="6858000"/>
          </a:xfrm>
          <a:prstGeom prst="rect">
            <a:avLst/>
          </a:prstGeom>
        </p:spPr>
      </p:pic>
    </p:spTree>
    <p:extLst>
      <p:ext uri="{BB962C8B-B14F-4D97-AF65-F5344CB8AC3E}">
        <p14:creationId xmlns:p14="http://schemas.microsoft.com/office/powerpoint/2010/main" val="26630102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291854" y="-3618"/>
            <a:ext cx="5852096" cy="5603884"/>
          </a:xfrm>
          <a:prstGeom prst="rect">
            <a:avLst/>
          </a:prstGeom>
        </p:spPr>
      </p:pic>
      <p:pic>
        <p:nvPicPr>
          <p:cNvPr id="6" name="Picture 5"/>
          <p:cNvPicPr/>
          <p:nvPr/>
        </p:nvPicPr>
        <p:blipFill>
          <a:blip r:embed="rId4">
            <a:extLst>
              <a:ext uri="{28A0092B-C50C-407E-A947-70E740481C1C}">
                <a14:useLocalDpi xmlns:a14="http://schemas.microsoft.com/office/drawing/2010/main"/>
              </a:ext>
            </a:extLst>
          </a:blip>
          <a:srcRect/>
          <a:stretch>
            <a:fillRect/>
          </a:stretch>
        </p:blipFill>
        <p:spPr>
          <a:xfrm>
            <a:off x="-2554" y="5036784"/>
            <a:ext cx="4320554" cy="1811030"/>
          </a:xfrm>
          <a:prstGeom prst="rect">
            <a:avLst/>
          </a:prstGeom>
          <a:noFill/>
          <a:ln>
            <a:noFill/>
          </a:ln>
        </p:spPr>
      </p:pic>
      <p:sp>
        <p:nvSpPr>
          <p:cNvPr id="2" name="TextBox 1">
            <a:extLst>
              <a:ext uri="{FF2B5EF4-FFF2-40B4-BE49-F238E27FC236}">
                <a16:creationId xmlns="" xmlns:a16="http://schemas.microsoft.com/office/drawing/2014/main" id="{8E8BA67F-097F-A745-8B3C-C74AFD43300D}"/>
              </a:ext>
            </a:extLst>
          </p:cNvPr>
          <p:cNvSpPr txBox="1"/>
          <p:nvPr/>
        </p:nvSpPr>
        <p:spPr>
          <a:xfrm>
            <a:off x="124691" y="1562476"/>
            <a:ext cx="2798618" cy="954107"/>
          </a:xfrm>
          <a:prstGeom prst="rect">
            <a:avLst/>
          </a:prstGeom>
          <a:noFill/>
        </p:spPr>
        <p:txBody>
          <a:bodyPr wrap="square" rtlCol="0">
            <a:spAutoFit/>
          </a:bodyPr>
          <a:lstStyle/>
          <a:p>
            <a:pPr algn="ctr"/>
            <a:r>
              <a:rPr lang="en-US" sz="2800" dirty="0">
                <a:solidFill>
                  <a:srgbClr val="FF0000"/>
                </a:solidFill>
              </a:rPr>
              <a:t>Coastal erosion </a:t>
            </a:r>
          </a:p>
          <a:p>
            <a:pPr algn="ctr"/>
            <a:r>
              <a:rPr lang="en-US" sz="2800" dirty="0">
                <a:solidFill>
                  <a:srgbClr val="FF0000"/>
                </a:solidFill>
              </a:rPr>
              <a:t>hazard</a:t>
            </a:r>
          </a:p>
        </p:txBody>
      </p:sp>
    </p:spTree>
    <p:extLst>
      <p:ext uri="{BB962C8B-B14F-4D97-AF65-F5344CB8AC3E}">
        <p14:creationId xmlns:p14="http://schemas.microsoft.com/office/powerpoint/2010/main" val="2021660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182538C1-7B5E-2341-831B-8ADA87E4F1CC}"/>
              </a:ext>
            </a:extLst>
          </p:cNvPr>
          <p:cNvPicPr>
            <a:picLocks noChangeAspect="1"/>
          </p:cNvPicPr>
          <p:nvPr/>
        </p:nvPicPr>
        <p:blipFill>
          <a:blip r:embed="rId3"/>
          <a:stretch>
            <a:fillRect/>
          </a:stretch>
        </p:blipFill>
        <p:spPr>
          <a:xfrm>
            <a:off x="2152650" y="0"/>
            <a:ext cx="4838700" cy="6858000"/>
          </a:xfrm>
          <a:prstGeom prst="rect">
            <a:avLst/>
          </a:prstGeom>
        </p:spPr>
      </p:pic>
    </p:spTree>
    <p:extLst>
      <p:ext uri="{BB962C8B-B14F-4D97-AF65-F5344CB8AC3E}">
        <p14:creationId xmlns:p14="http://schemas.microsoft.com/office/powerpoint/2010/main" val="23588437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F6C886A7-4B42-E440-A784-AD58283B1726}"/>
              </a:ext>
            </a:extLst>
          </p:cNvPr>
          <p:cNvPicPr>
            <a:picLocks noChangeAspect="1"/>
          </p:cNvPicPr>
          <p:nvPr/>
        </p:nvPicPr>
        <p:blipFill>
          <a:blip r:embed="rId3"/>
          <a:stretch>
            <a:fillRect/>
          </a:stretch>
        </p:blipFill>
        <p:spPr>
          <a:xfrm>
            <a:off x="2146300" y="6350"/>
            <a:ext cx="4851400" cy="6845300"/>
          </a:xfrm>
          <a:prstGeom prst="rect">
            <a:avLst/>
          </a:prstGeom>
        </p:spPr>
      </p:pic>
    </p:spTree>
    <p:extLst>
      <p:ext uri="{BB962C8B-B14F-4D97-AF65-F5344CB8AC3E}">
        <p14:creationId xmlns:p14="http://schemas.microsoft.com/office/powerpoint/2010/main" val="18376102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Elemental.thmx</Template>
  <TotalTime>462</TotalTime>
  <Words>765</Words>
  <Application>Microsoft Macintosh PowerPoint</Application>
  <PresentationFormat>On-screen Show (4:3)</PresentationFormat>
  <Paragraphs>183</Paragraphs>
  <Slides>18</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Calibri</vt:lpstr>
      <vt:lpstr>Liberation Serif</vt:lpstr>
      <vt:lpstr>Mangal</vt:lpstr>
      <vt:lpstr>Palatino Linotype</vt:lpstr>
      <vt:lpstr>SimSun</vt:lpstr>
      <vt:lpstr>Times New Roman</vt:lpstr>
      <vt:lpstr>Wingdings</vt:lpstr>
      <vt:lpstr>Arial</vt:lpstr>
      <vt:lpstr>Elemental</vt:lpstr>
      <vt:lpstr>PowerPoint Presentation</vt:lpstr>
      <vt:lpstr>Co-ordinator: Anton Micallef, ICoD, Malta  Partners CERG / University of Normandy, France University of Modena, Italy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Project coordinator: CEMEC, San Marino,   Meeting in San Marino,  29th September – 1st October, 2018   ICoD: contribution Tsunami &amp; Flood Safety related information / warnings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EURO-MEDITERRANEAN CENTRE ON INSULAR COASTAL DYNAMICS (Malta)</dc:title>
  <dc:creator>Anton Micallef</dc:creator>
  <cp:lastModifiedBy>Microsoft Office User</cp:lastModifiedBy>
  <cp:revision>56</cp:revision>
  <dcterms:created xsi:type="dcterms:W3CDTF">2017-10-26T08:41:09Z</dcterms:created>
  <dcterms:modified xsi:type="dcterms:W3CDTF">2018-11-06T08:33:42Z</dcterms:modified>
</cp:coreProperties>
</file>