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15" r:id="rId2"/>
    <p:sldId id="416" r:id="rId3"/>
    <p:sldId id="395" r:id="rId4"/>
    <p:sldId id="397" r:id="rId5"/>
    <p:sldId id="398" r:id="rId6"/>
    <p:sldId id="401" r:id="rId7"/>
    <p:sldId id="419" r:id="rId8"/>
    <p:sldId id="420" r:id="rId9"/>
    <p:sldId id="388" r:id="rId10"/>
    <p:sldId id="379" r:id="rId11"/>
    <p:sldId id="422" r:id="rId12"/>
    <p:sldId id="313" r:id="rId13"/>
    <p:sldId id="412" r:id="rId14"/>
    <p:sldId id="414" r:id="rId15"/>
    <p:sldId id="413" r:id="rId16"/>
    <p:sldId id="424" r:id="rId17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48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76E5F-D8EA-4D26-8AFD-E87B548C96B0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E4197-4BDC-4EEA-9F50-68B8162F9BA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388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0B7DA4-D3F7-4FF8-89BB-43140CCEFB4C}" type="slidenum">
              <a:rPr lang="fr-FR" sz="1200"/>
              <a:pPr algn="r"/>
              <a:t>10</a:t>
            </a:fld>
            <a:endParaRPr lang="fr-FR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50C45-023E-40FB-89B3-17456A94CFC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A9C8E-21C6-4239-8D55-3E32A17C3FA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99A14-22EE-4D18-AED8-AE68CEAF28D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0646A-6EEC-427B-B850-1DBE016CF16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14832-B8D9-4B82-84B8-0AE0FD21F4A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02E15-B0A6-4A9A-9464-6ECC3E9559F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97C5B-B9B5-4555-A643-A4C5AD1ABA9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CEFBF-2F05-412D-8015-C9E03F2AB22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28E5D-5F37-4062-8EA0-0799A18BD76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35494-040A-45E5-B254-B71F04AE887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0FF30-42A2-4B91-A5B2-A4BB831EC51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546938-5DD6-43F5-B982-1D512FE5149A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rgbClr val="FF0000"/>
                </a:solidFill>
              </a:rPr>
              <a:t>COASTAL RISKS</a:t>
            </a:r>
          </a:p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dirty="0">
                <a:solidFill>
                  <a:srgbClr val="FF0000"/>
                </a:solidFill>
              </a:rPr>
              <a:t>By: NACER JABOUR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CEPRIS – RABAT - MOROCCO</a:t>
            </a:r>
          </a:p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endParaRPr lang="fr-FR">
              <a:solidFill>
                <a:srgbClr val="FF0000"/>
              </a:solidFill>
            </a:endParaRPr>
          </a:p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dirty="0">
                <a:solidFill>
                  <a:srgbClr val="FF0000"/>
                </a:solidFill>
              </a:rPr>
              <a:t>EUROPEAN AND MEDITERRANEAN MAJOR HAZARDS AGREEMENT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(EUR-OPA)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JOINT MEETING OF THE COMMITTEE OF PERMANENT CORRESPONDENTS AND DIRECTORS OF SPECIALISED CENTRES</a:t>
            </a:r>
          </a:p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dirty="0">
                <a:solidFill>
                  <a:srgbClr val="FF0000"/>
                </a:solidFill>
              </a:rPr>
              <a:t>ZAGREB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6-7 NOVEMBER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66844" y="0"/>
            <a:ext cx="9001156" cy="500042"/>
          </a:xfrm>
        </p:spPr>
        <p:txBody>
          <a:bodyPr/>
          <a:lstStyle/>
          <a:p>
            <a:pPr eaLnBrk="1" hangingPunct="1"/>
            <a:r>
              <a:rPr lang="en-US" sz="1800" dirty="0">
                <a:solidFill>
                  <a:srgbClr val="FF0066"/>
                </a:solidFill>
              </a:rPr>
              <a:t>Casablanca </a:t>
            </a:r>
            <a:r>
              <a:rPr lang="en-US" sz="1800" dirty="0" err="1">
                <a:solidFill>
                  <a:srgbClr val="FF0066"/>
                </a:solidFill>
              </a:rPr>
              <a:t>harbour</a:t>
            </a:r>
            <a:r>
              <a:rPr lang="en-US" sz="1800" dirty="0">
                <a:solidFill>
                  <a:srgbClr val="FF0066"/>
                </a:solidFill>
              </a:rPr>
              <a:t> tide-gauge and data acquisition system</a:t>
            </a:r>
          </a:p>
        </p:txBody>
      </p:sp>
      <p:pic>
        <p:nvPicPr>
          <p:cNvPr id="33795" name="Picture 3" descr="DSC02550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1809720" y="500043"/>
            <a:ext cx="3857652" cy="2895313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33796" name="Picture 4" descr="DSC02560"/>
          <p:cNvPicPr>
            <a:picLocks noChangeAspect="1" noChangeArrowheads="1"/>
          </p:cNvPicPr>
          <p:nvPr/>
        </p:nvPicPr>
        <p:blipFill>
          <a:blip r:embed="rId4">
            <a:lum bright="18000" contrast="6000"/>
          </a:blip>
          <a:srcRect/>
          <a:stretch>
            <a:fillRect/>
          </a:stretch>
        </p:blipFill>
        <p:spPr bwMode="auto">
          <a:xfrm>
            <a:off x="6238877" y="500043"/>
            <a:ext cx="3857651" cy="2889107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33797" name="Picture 5" descr="DSC02573"/>
          <p:cNvPicPr>
            <a:picLocks noChangeAspect="1" noChangeArrowheads="1"/>
          </p:cNvPicPr>
          <p:nvPr/>
        </p:nvPicPr>
        <p:blipFill>
          <a:blip r:embed="rId5">
            <a:lum bright="6000" contrast="12000"/>
          </a:blip>
          <a:srcRect/>
          <a:stretch>
            <a:fillRect/>
          </a:stretch>
        </p:blipFill>
        <p:spPr bwMode="auto">
          <a:xfrm>
            <a:off x="2452663" y="3571877"/>
            <a:ext cx="2693989" cy="3138963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33798" name="Picture 6" descr="DSC02585"/>
          <p:cNvPicPr>
            <a:picLocks noChangeAspect="1" noChangeArrowheads="1"/>
          </p:cNvPicPr>
          <p:nvPr/>
        </p:nvPicPr>
        <p:blipFill>
          <a:blip r:embed="rId6">
            <a:lum bright="12000"/>
          </a:blip>
          <a:srcRect/>
          <a:stretch>
            <a:fillRect/>
          </a:stretch>
        </p:blipFill>
        <p:spPr bwMode="auto">
          <a:xfrm>
            <a:off x="6738942" y="3643314"/>
            <a:ext cx="2714644" cy="3050162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Bureau\21 janvier au 03 fev2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95682"/>
            <a:ext cx="9144000" cy="631076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09720" y="0"/>
            <a:ext cx="3714776" cy="1071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Seismic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activity</a:t>
            </a:r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dirty="0" err="1">
                <a:solidFill>
                  <a:srgbClr val="FF0000"/>
                </a:solidFill>
              </a:rPr>
              <a:t>January</a:t>
            </a:r>
            <a:r>
              <a:rPr lang="fr-FR" dirty="0">
                <a:solidFill>
                  <a:srgbClr val="FF0000"/>
                </a:solidFill>
              </a:rPr>
              <a:t> 21st to </a:t>
            </a:r>
            <a:r>
              <a:rPr lang="fr-FR" dirty="0" err="1">
                <a:solidFill>
                  <a:srgbClr val="FF0000"/>
                </a:solidFill>
              </a:rPr>
              <a:t>february</a:t>
            </a:r>
            <a:r>
              <a:rPr lang="fr-FR" dirty="0">
                <a:solidFill>
                  <a:srgbClr val="FF0000"/>
                </a:solidFill>
              </a:rPr>
              <a:t> 3rd 2016</a:t>
            </a:r>
          </a:p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6215082"/>
            <a:ext cx="9144000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Two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weeks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seismic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activity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associated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with</a:t>
            </a:r>
            <a:r>
              <a:rPr lang="fr-FR" b="1" dirty="0">
                <a:solidFill>
                  <a:srgbClr val="FF0000"/>
                </a:solidFill>
              </a:rPr>
              <a:t> the </a:t>
            </a:r>
            <a:r>
              <a:rPr lang="fr-FR" b="1" dirty="0" err="1">
                <a:solidFill>
                  <a:srgbClr val="FF0000"/>
                </a:solidFill>
              </a:rPr>
              <a:t>earthquake</a:t>
            </a:r>
            <a:r>
              <a:rPr lang="fr-FR" b="1" dirty="0">
                <a:solidFill>
                  <a:srgbClr val="FF0000"/>
                </a:solidFill>
              </a:rPr>
              <a:t> of magnitude </a:t>
            </a:r>
            <a:r>
              <a:rPr lang="fr-FR" b="1" dirty="0" err="1">
                <a:solidFill>
                  <a:srgbClr val="FF0000"/>
                </a:solidFill>
              </a:rPr>
              <a:t>Mw</a:t>
            </a:r>
            <a:r>
              <a:rPr lang="fr-FR" b="1" dirty="0">
                <a:solidFill>
                  <a:srgbClr val="FF0000"/>
                </a:solidFill>
              </a:rPr>
              <a:t>=6,4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85751"/>
            <a:ext cx="4286250" cy="3071813"/>
          </a:xfrm>
          <a:prstGeom prst="rect">
            <a:avLst/>
          </a:prstGeom>
          <a:noFill/>
          <a:ln w="9525">
            <a:solidFill>
              <a:schemeClr val="accent1">
                <a:alpha val="83920"/>
              </a:schemeClr>
            </a:solidFill>
            <a:miter lim="800000"/>
            <a:headEnd/>
            <a:tailEnd/>
          </a:ln>
        </p:spPr>
      </p:pic>
      <p:pic>
        <p:nvPicPr>
          <p:cNvPr id="28675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4564" y="285751"/>
            <a:ext cx="46434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Imag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000500"/>
            <a:ext cx="43576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Imag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4564" y="3929063"/>
            <a:ext cx="46434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0" y="6500834"/>
            <a:ext cx="9144000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Recorded</a:t>
            </a:r>
            <a:r>
              <a:rPr lang="fr-FR" dirty="0">
                <a:solidFill>
                  <a:srgbClr val="FF0000"/>
                </a:solidFill>
              </a:rPr>
              <a:t> tsunami </a:t>
            </a:r>
            <a:r>
              <a:rPr lang="fr-FR" dirty="0" err="1">
                <a:solidFill>
                  <a:srgbClr val="FF0000"/>
                </a:solidFill>
              </a:rPr>
              <a:t>waves</a:t>
            </a:r>
            <a:r>
              <a:rPr lang="fr-FR" dirty="0">
                <a:solidFill>
                  <a:srgbClr val="FF0000"/>
                </a:solidFill>
              </a:rPr>
              <a:t> on the </a:t>
            </a:r>
            <a:r>
              <a:rPr lang="fr-FR" dirty="0" err="1">
                <a:solidFill>
                  <a:srgbClr val="FF0000"/>
                </a:solidFill>
              </a:rPr>
              <a:t>spanish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coasts</a:t>
            </a:r>
            <a:r>
              <a:rPr lang="fr-FR" dirty="0">
                <a:solidFill>
                  <a:srgbClr val="FF0000"/>
                </a:solidFill>
              </a:rPr>
              <a:t> (few </a:t>
            </a:r>
            <a:r>
              <a:rPr lang="fr-FR" dirty="0" err="1">
                <a:solidFill>
                  <a:srgbClr val="FF0000"/>
                </a:solidFill>
              </a:rPr>
              <a:t>centimters</a:t>
            </a:r>
            <a:r>
              <a:rPr lang="fr-FR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-20180712-WA01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827" y="3381375"/>
            <a:ext cx="2393155" cy="3190873"/>
          </a:xfrm>
          <a:prstGeom prst="rect">
            <a:avLst/>
          </a:prstGeom>
        </p:spPr>
      </p:pic>
      <p:pic>
        <p:nvPicPr>
          <p:cNvPr id="5" name="Image 4" descr="cepris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20" y="1"/>
            <a:ext cx="3071834" cy="2028840"/>
          </a:xfrm>
          <a:prstGeom prst="rect">
            <a:avLst/>
          </a:prstGeom>
        </p:spPr>
      </p:pic>
      <p:pic>
        <p:nvPicPr>
          <p:cNvPr id="6" name="Image 5" descr="poster_education_seisme_ Tsunam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8744" y="0"/>
            <a:ext cx="2742968" cy="6858000"/>
          </a:xfrm>
          <a:prstGeom prst="rect">
            <a:avLst/>
          </a:prstGeom>
        </p:spPr>
      </p:pic>
      <p:pic>
        <p:nvPicPr>
          <p:cNvPr id="7" name="Image 6" descr="fax_cnrst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4826" y="1"/>
            <a:ext cx="2433016" cy="33575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48013B3-D42E-458C-8860-AFE97E1148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45" y="1928802"/>
            <a:ext cx="3563981" cy="3571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66844" y="5643578"/>
            <a:ext cx="350046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Tsunami impact </a:t>
            </a:r>
            <a:r>
              <a:rPr lang="fr-FR" dirty="0" err="1">
                <a:solidFill>
                  <a:srgbClr val="FF0000"/>
                </a:solidFill>
              </a:rPr>
              <a:t>studies</a:t>
            </a:r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dirty="0" err="1">
                <a:solidFill>
                  <a:srgbClr val="FF0000"/>
                </a:solidFill>
              </a:rPr>
              <a:t>Educational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material</a:t>
            </a:r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dirty="0">
                <a:solidFill>
                  <a:srgbClr val="FF0000"/>
                </a:solidFill>
              </a:rPr>
              <a:t>Tsunami warning </a:t>
            </a:r>
            <a:r>
              <a:rPr lang="fr-FR" dirty="0" err="1">
                <a:solidFill>
                  <a:srgbClr val="FF0000"/>
                </a:solidFill>
              </a:rPr>
              <a:t>exercise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201"/>
            <a:ext cx="10275888" cy="670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38612" y="6072206"/>
            <a:ext cx="392909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Schools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visits</a:t>
            </a:r>
            <a:r>
              <a:rPr lang="fr-FR" dirty="0">
                <a:solidFill>
                  <a:srgbClr val="FF0000"/>
                </a:solidFill>
              </a:rPr>
              <a:t> to the </a:t>
            </a:r>
            <a:r>
              <a:rPr lang="fr-FR" dirty="0" err="1">
                <a:solidFill>
                  <a:srgbClr val="FF0000"/>
                </a:solidFill>
              </a:rPr>
              <a:t>observatory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10266363" cy="751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38612" y="6072206"/>
            <a:ext cx="42148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Schools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visits</a:t>
            </a:r>
            <a:r>
              <a:rPr lang="fr-FR" dirty="0">
                <a:solidFill>
                  <a:srgbClr val="FF0000"/>
                </a:solidFill>
              </a:rPr>
              <a:t> to the </a:t>
            </a:r>
            <a:r>
              <a:rPr lang="fr-FR" dirty="0" err="1">
                <a:solidFill>
                  <a:srgbClr val="FF0000"/>
                </a:solidFill>
              </a:rPr>
              <a:t>observatory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ignaux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67042" y="1285861"/>
            <a:ext cx="5643602" cy="54292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09720" y="142852"/>
            <a:ext cx="814393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Tsunami </a:t>
            </a:r>
            <a:r>
              <a:rPr lang="fr-FR" sz="2800" dirty="0" err="1">
                <a:solidFill>
                  <a:srgbClr val="FF0000"/>
                </a:solidFill>
              </a:rPr>
              <a:t>evacuation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procedures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sz="2800" dirty="0" err="1">
                <a:solidFill>
                  <a:srgbClr val="FF0000"/>
                </a:solidFill>
              </a:rPr>
              <a:t>Preparation</a:t>
            </a:r>
            <a:r>
              <a:rPr lang="fr-FR" sz="2800" dirty="0">
                <a:solidFill>
                  <a:srgbClr val="FF0000"/>
                </a:solidFill>
              </a:rPr>
              <a:t> for the </a:t>
            </a:r>
            <a:r>
              <a:rPr lang="fr-FR" sz="2800" dirty="0" err="1">
                <a:solidFill>
                  <a:srgbClr val="FF0000"/>
                </a:solidFill>
              </a:rPr>
              <a:t>next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beach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>
                <a:solidFill>
                  <a:srgbClr val="FF0000"/>
                </a:solidFill>
              </a:rPr>
              <a:t>exercise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2853"/>
            <a:ext cx="9144000" cy="48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524001" y="5072074"/>
            <a:ext cx="9001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r-FR" sz="1200" b="1" dirty="0">
                <a:solidFill>
                  <a:srgbClr val="FF3300"/>
                </a:solidFill>
              </a:rPr>
              <a:t>Location </a:t>
            </a:r>
            <a:r>
              <a:rPr lang="fr-FR" sz="1200" b="1" dirty="0" err="1">
                <a:solidFill>
                  <a:srgbClr val="FF3300"/>
                </a:solidFill>
              </a:rPr>
              <a:t>tsunamegenic</a:t>
            </a:r>
            <a:r>
              <a:rPr lang="fr-FR" sz="1200" b="1" dirty="0">
                <a:solidFill>
                  <a:srgbClr val="FF3300"/>
                </a:solidFill>
              </a:rPr>
              <a:t> </a:t>
            </a:r>
            <a:r>
              <a:rPr lang="fr-FR" sz="1200" b="1" dirty="0" err="1">
                <a:solidFill>
                  <a:srgbClr val="FF3300"/>
                </a:solidFill>
              </a:rPr>
              <a:t>earthquake</a:t>
            </a:r>
            <a:r>
              <a:rPr lang="fr-FR" sz="1200" b="1" dirty="0">
                <a:solidFill>
                  <a:srgbClr val="FF3300"/>
                </a:solidFill>
              </a:rPr>
              <a:t> in the Atlantic </a:t>
            </a:r>
            <a:r>
              <a:rPr lang="fr-FR" sz="1200" b="1" dirty="0" err="1">
                <a:solidFill>
                  <a:srgbClr val="FF3300"/>
                </a:solidFill>
              </a:rPr>
              <a:t>Ocean</a:t>
            </a:r>
            <a:r>
              <a:rPr lang="fr-FR" sz="1200" b="1" dirty="0">
                <a:solidFill>
                  <a:srgbClr val="FF3300"/>
                </a:solidFill>
              </a:rPr>
              <a:t> (1755). </a:t>
            </a:r>
            <a:r>
              <a:rPr lang="fr-FR" sz="1200" b="1" dirty="0" err="1">
                <a:solidFill>
                  <a:srgbClr val="FF3300"/>
                </a:solidFill>
              </a:rPr>
              <a:t>Sea</a:t>
            </a:r>
            <a:r>
              <a:rPr lang="fr-FR" sz="1200" b="1" dirty="0">
                <a:solidFill>
                  <a:srgbClr val="FF3300"/>
                </a:solidFill>
              </a:rPr>
              <a:t> </a:t>
            </a:r>
            <a:r>
              <a:rPr lang="fr-FR" sz="1200" b="1" dirty="0" err="1">
                <a:solidFill>
                  <a:srgbClr val="FF3300"/>
                </a:solidFill>
              </a:rPr>
              <a:t>mounts</a:t>
            </a:r>
            <a:r>
              <a:rPr lang="fr-FR" sz="1200" b="1" dirty="0">
                <a:solidFill>
                  <a:srgbClr val="FF3300"/>
                </a:solidFill>
              </a:rPr>
              <a:t> and </a:t>
            </a:r>
            <a:r>
              <a:rPr lang="fr-FR" sz="1200" b="1" dirty="0" err="1">
                <a:solidFill>
                  <a:srgbClr val="FF3300"/>
                </a:solidFill>
              </a:rPr>
              <a:t>islands</a:t>
            </a:r>
            <a:r>
              <a:rPr lang="fr-FR" sz="1200" b="1" dirty="0">
                <a:solidFill>
                  <a:srgbClr val="FF3300"/>
                </a:solidFill>
              </a:rPr>
              <a:t> are major </a:t>
            </a:r>
            <a:r>
              <a:rPr lang="fr-FR" sz="1200" b="1" dirty="0" err="1">
                <a:solidFill>
                  <a:srgbClr val="FF3300"/>
                </a:solidFill>
              </a:rPr>
              <a:t>tectonic</a:t>
            </a:r>
            <a:r>
              <a:rPr lang="fr-FR" sz="1200" b="1" dirty="0">
                <a:solidFill>
                  <a:srgbClr val="FF3300"/>
                </a:solidFill>
              </a:rPr>
              <a:t> and </a:t>
            </a:r>
            <a:r>
              <a:rPr lang="fr-FR" sz="1200" b="1" dirty="0" err="1">
                <a:solidFill>
                  <a:srgbClr val="FF3300"/>
                </a:solidFill>
              </a:rPr>
              <a:t>volcanic</a:t>
            </a:r>
            <a:r>
              <a:rPr lang="fr-FR" sz="1200" b="1" dirty="0">
                <a:solidFill>
                  <a:srgbClr val="FF3300"/>
                </a:solidFill>
              </a:rPr>
              <a:t> sources of tsunamis. The </a:t>
            </a:r>
            <a:r>
              <a:rPr lang="fr-FR" sz="1200" b="1" dirty="0" err="1">
                <a:solidFill>
                  <a:srgbClr val="FF3300"/>
                </a:solidFill>
              </a:rPr>
              <a:t>investigated</a:t>
            </a:r>
            <a:r>
              <a:rPr lang="fr-FR" sz="1200" b="1" dirty="0">
                <a:solidFill>
                  <a:srgbClr val="FF3300"/>
                </a:solidFill>
              </a:rPr>
              <a:t> </a:t>
            </a:r>
            <a:r>
              <a:rPr lang="fr-FR" sz="1200" b="1" dirty="0" err="1">
                <a:solidFill>
                  <a:srgbClr val="FF3300"/>
                </a:solidFill>
              </a:rPr>
              <a:t>coastal</a:t>
            </a:r>
            <a:r>
              <a:rPr lang="fr-FR" sz="1200" b="1" dirty="0">
                <a:solidFill>
                  <a:srgbClr val="FF3300"/>
                </a:solidFill>
              </a:rPr>
              <a:t> </a:t>
            </a:r>
            <a:r>
              <a:rPr lang="fr-FR" sz="1200" b="1" dirty="0" err="1">
                <a:solidFill>
                  <a:srgbClr val="FF3300"/>
                </a:solidFill>
              </a:rPr>
              <a:t>cities</a:t>
            </a:r>
            <a:r>
              <a:rPr lang="fr-FR" sz="1200" b="1" dirty="0">
                <a:solidFill>
                  <a:srgbClr val="FF3300"/>
                </a:solidFill>
              </a:rPr>
              <a:t> </a:t>
            </a:r>
            <a:r>
              <a:rPr lang="fr-FR" sz="1200" b="1" dirty="0" err="1">
                <a:solidFill>
                  <a:srgbClr val="FF3300"/>
                </a:solidFill>
              </a:rPr>
              <a:t>where</a:t>
            </a:r>
            <a:r>
              <a:rPr lang="fr-FR" sz="1200" b="1" dirty="0">
                <a:solidFill>
                  <a:srgbClr val="FF3300"/>
                </a:solidFill>
              </a:rPr>
              <a:t> the </a:t>
            </a:r>
            <a:r>
              <a:rPr lang="fr-FR" sz="1200" b="1" dirty="0" err="1">
                <a:solidFill>
                  <a:srgbClr val="FF3300"/>
                </a:solidFill>
              </a:rPr>
              <a:t>effects</a:t>
            </a:r>
            <a:r>
              <a:rPr lang="fr-FR" sz="1200" b="1" dirty="0">
                <a:solidFill>
                  <a:srgbClr val="FF3300"/>
                </a:solidFill>
              </a:rPr>
              <a:t> of tsunami </a:t>
            </a:r>
            <a:r>
              <a:rPr lang="fr-FR" sz="1200" b="1" dirty="0" err="1">
                <a:solidFill>
                  <a:srgbClr val="FF3300"/>
                </a:solidFill>
              </a:rPr>
              <a:t>waves</a:t>
            </a:r>
            <a:r>
              <a:rPr lang="fr-FR" sz="1200" b="1" dirty="0">
                <a:solidFill>
                  <a:srgbClr val="FF3300"/>
                </a:solidFill>
              </a:rPr>
              <a:t> </a:t>
            </a:r>
            <a:r>
              <a:rPr lang="fr-FR" sz="1200" b="1" dirty="0" err="1">
                <a:solidFill>
                  <a:srgbClr val="FF3300"/>
                </a:solidFill>
              </a:rPr>
              <a:t>were</a:t>
            </a:r>
            <a:r>
              <a:rPr lang="fr-FR" sz="1200" b="1" dirty="0">
                <a:solidFill>
                  <a:srgbClr val="FF3300"/>
                </a:solidFill>
              </a:rPr>
              <a:t> </a:t>
            </a:r>
            <a:r>
              <a:rPr lang="fr-FR" sz="1200" b="1" dirty="0" err="1">
                <a:solidFill>
                  <a:srgbClr val="FF3300"/>
                </a:solidFill>
              </a:rPr>
              <a:t>reported</a:t>
            </a:r>
            <a:r>
              <a:rPr lang="fr-FR" sz="1200" b="1" dirty="0">
                <a:solidFill>
                  <a:srgbClr val="FF3300"/>
                </a:solidFill>
              </a:rPr>
              <a:t> in </a:t>
            </a:r>
            <a:r>
              <a:rPr lang="fr-FR" sz="1200" b="1" dirty="0" err="1">
                <a:solidFill>
                  <a:srgbClr val="FF3300"/>
                </a:solidFill>
              </a:rPr>
              <a:t>historical</a:t>
            </a:r>
            <a:r>
              <a:rPr lang="fr-FR" sz="1200" b="1" dirty="0">
                <a:solidFill>
                  <a:srgbClr val="FF3300"/>
                </a:solidFill>
              </a:rPr>
              <a:t> documents</a:t>
            </a:r>
            <a:r>
              <a:rPr lang="fr-FR" sz="1400" b="1" dirty="0">
                <a:solidFill>
                  <a:srgbClr val="FF3300"/>
                </a:solidFill>
              </a:rPr>
              <a:t>.</a:t>
            </a:r>
            <a:endParaRPr lang="en-US" sz="1400" dirty="0">
              <a:solidFill>
                <a:srgbClr val="FF33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95935" y="357167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1755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310711" y="428605"/>
            <a:ext cx="697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1522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881950" y="785795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Tanger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667636" y="928672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chemeClr val="bg1"/>
                </a:solidFill>
              </a:rPr>
              <a:t>Assila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24760" y="1500175"/>
            <a:ext cx="785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Mahdia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381753" y="2643183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Asfi</a:t>
            </a:r>
          </a:p>
        </p:txBody>
      </p:sp>
      <p:sp>
        <p:nvSpPr>
          <p:cNvPr id="15" name="Organigramme : Connecteur 14"/>
          <p:cNvSpPr/>
          <p:nvPr/>
        </p:nvSpPr>
        <p:spPr bwMode="auto">
          <a:xfrm flipH="1">
            <a:off x="7310446" y="2285992"/>
            <a:ext cx="71438" cy="71438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sp>
        <p:nvSpPr>
          <p:cNvPr id="16" name="Organigramme : Connecteur 15"/>
          <p:cNvSpPr/>
          <p:nvPr/>
        </p:nvSpPr>
        <p:spPr bwMode="auto">
          <a:xfrm>
            <a:off x="8524892" y="928670"/>
            <a:ext cx="71438" cy="71438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7" name="Organigramme : Connecteur 16"/>
          <p:cNvSpPr/>
          <p:nvPr/>
        </p:nvSpPr>
        <p:spPr bwMode="auto">
          <a:xfrm>
            <a:off x="8453454" y="1071546"/>
            <a:ext cx="71438" cy="71438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sp>
        <p:nvSpPr>
          <p:cNvPr id="18" name="Organigramme : Connecteur 17"/>
          <p:cNvSpPr/>
          <p:nvPr/>
        </p:nvSpPr>
        <p:spPr bwMode="auto">
          <a:xfrm>
            <a:off x="8239140" y="1643050"/>
            <a:ext cx="71438" cy="71438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sp>
        <p:nvSpPr>
          <p:cNvPr id="19" name="Organigramme : Connecteur 18"/>
          <p:cNvSpPr/>
          <p:nvPr/>
        </p:nvSpPr>
        <p:spPr bwMode="auto">
          <a:xfrm>
            <a:off x="6953256" y="2714620"/>
            <a:ext cx="71438" cy="71438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sp>
        <p:nvSpPr>
          <p:cNvPr id="20" name="Organigramme : Connecteur 19"/>
          <p:cNvSpPr/>
          <p:nvPr/>
        </p:nvSpPr>
        <p:spPr bwMode="auto">
          <a:xfrm>
            <a:off x="7953388" y="1928802"/>
            <a:ext cx="71438" cy="71438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6453191" y="2143117"/>
            <a:ext cx="785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chemeClr val="bg1"/>
                </a:solidFill>
              </a:rPr>
              <a:t>Aljadida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0" y="5715016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TSUNAMI HAZARD AND RISK IN MOROCCO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WORKSHOP ON BEACH AND COASTAL RESORT RISKS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MALTA, 24th </a:t>
            </a:r>
            <a:r>
              <a:rPr lang="fr-FR" sz="1200" dirty="0" err="1">
                <a:solidFill>
                  <a:schemeClr val="tx1"/>
                </a:solidFill>
              </a:rPr>
              <a:t>September</a:t>
            </a:r>
            <a:r>
              <a:rPr lang="fr-FR" sz="1200" dirty="0">
                <a:solidFill>
                  <a:schemeClr val="tx1"/>
                </a:solidFill>
              </a:rPr>
              <a:t> 2018</a:t>
            </a:r>
          </a:p>
          <a:p>
            <a:pPr algn="ctr"/>
            <a:r>
              <a:rPr lang="fr-FR" sz="1200" dirty="0" err="1">
                <a:solidFill>
                  <a:schemeClr val="tx1"/>
                </a:solidFill>
              </a:rPr>
              <a:t>Nacer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tx1"/>
                </a:solidFill>
              </a:rPr>
              <a:t>Jabour</a:t>
            </a:r>
            <a:endParaRPr lang="fr-FR" sz="1200" dirty="0">
              <a:solidFill>
                <a:schemeClr val="tx1"/>
              </a:solidFill>
            </a:endParaRP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CEPRIS – Rabat - </a:t>
            </a:r>
            <a:r>
              <a:rPr lang="fr-FR" sz="1200" dirty="0" err="1">
                <a:solidFill>
                  <a:schemeClr val="tx1"/>
                </a:solidFill>
              </a:rPr>
              <a:t>Morocco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4" name="Étoile à 5 branches 23"/>
          <p:cNvSpPr/>
          <p:nvPr/>
        </p:nvSpPr>
        <p:spPr>
          <a:xfrm>
            <a:off x="6167438" y="142852"/>
            <a:ext cx="357190" cy="4143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Bureau\détro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070"/>
            <a:ext cx="9144000" cy="6310764"/>
          </a:xfrm>
          <a:prstGeom prst="rect">
            <a:avLst/>
          </a:prstGeom>
          <a:noFill/>
        </p:spPr>
      </p:pic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024430" y="2500306"/>
          <a:ext cx="5357850" cy="1367028"/>
        </p:xfrm>
        <a:graphic>
          <a:graphicData uri="http://schemas.openxmlformats.org/drawingml/2006/table">
            <a:tbl>
              <a:tblPr/>
              <a:tblGrid>
                <a:gridCol w="1833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8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City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6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Run</a:t>
                      </a:r>
                      <a:r>
                        <a:rPr lang="fr-FR" sz="2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up </a:t>
                      </a:r>
                      <a:r>
                        <a:rPr lang="fr-FR" sz="26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elevation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6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Inundation</a:t>
                      </a:r>
                      <a:r>
                        <a:rPr lang="fr-FR" sz="2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distance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6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Tangier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m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14290"/>
            <a:ext cx="2786082" cy="440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1524000" y="650083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Tsunami simulations, (A) and (B), </a:t>
            </a:r>
            <a:r>
              <a:rPr lang="fr-FR" sz="1400" dirty="0" err="1"/>
              <a:t>Benchekroun</a:t>
            </a:r>
            <a:r>
              <a:rPr lang="fr-FR" sz="1400" dirty="0"/>
              <a:t> et al (2010), </a:t>
            </a:r>
            <a:r>
              <a:rPr lang="fr-FR" sz="1400" dirty="0" err="1"/>
              <a:t>Historical</a:t>
            </a:r>
            <a:r>
              <a:rPr lang="fr-FR" sz="1400" dirty="0"/>
              <a:t> data (table), </a:t>
            </a:r>
            <a:r>
              <a:rPr lang="fr-FR" sz="1400" dirty="0" err="1"/>
              <a:t>Elmrabet</a:t>
            </a:r>
            <a:r>
              <a:rPr lang="fr-FR" sz="1400" dirty="0"/>
              <a:t>, (1998)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2860" y="5286388"/>
            <a:ext cx="94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Tangier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Bureau\assi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87" y="-833438"/>
            <a:ext cx="9953626" cy="8524876"/>
          </a:xfrm>
          <a:prstGeom prst="rect">
            <a:avLst/>
          </a:prstGeom>
          <a:noFill/>
        </p:spPr>
      </p:pic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524002" y="428604"/>
          <a:ext cx="5286379" cy="1428760"/>
        </p:xfrm>
        <a:graphic>
          <a:graphicData uri="http://schemas.openxmlformats.org/drawingml/2006/table">
            <a:tbl>
              <a:tblPr/>
              <a:tblGrid>
                <a:gridCol w="1761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City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6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Run</a:t>
                      </a:r>
                      <a:r>
                        <a:rPr lang="fr-FR" sz="2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up </a:t>
                      </a:r>
                      <a:r>
                        <a:rPr lang="fr-FR" sz="26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elevation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6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Inundation</a:t>
                      </a:r>
                      <a:r>
                        <a:rPr lang="fr-FR" sz="2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distance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6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Assila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14 m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150 m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524496" y="6643710"/>
            <a:ext cx="500066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667372" y="6824446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Historical</a:t>
            </a:r>
            <a:r>
              <a:rPr lang="fr-FR" dirty="0">
                <a:solidFill>
                  <a:srgbClr val="FF0000"/>
                </a:solidFill>
              </a:rPr>
              <a:t> data, </a:t>
            </a:r>
            <a:r>
              <a:rPr lang="fr-FR" dirty="0" err="1">
                <a:solidFill>
                  <a:srgbClr val="FF0000"/>
                </a:solidFill>
              </a:rPr>
              <a:t>Elmrabet</a:t>
            </a:r>
            <a:r>
              <a:rPr lang="fr-FR" dirty="0">
                <a:solidFill>
                  <a:srgbClr val="FF0000"/>
                </a:solidFill>
              </a:rPr>
              <a:t>, (1998)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Bureau\keni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87" y="-833438"/>
            <a:ext cx="9953626" cy="8524876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595539" y="400050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Mahdia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810381" y="400050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Kenitra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524001" y="0"/>
          <a:ext cx="5214973" cy="1367028"/>
        </p:xfrm>
        <a:graphic>
          <a:graphicData uri="http://schemas.openxmlformats.org/drawingml/2006/table">
            <a:tbl>
              <a:tblPr/>
              <a:tblGrid>
                <a:gridCol w="1737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City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6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Run</a:t>
                      </a:r>
                      <a:r>
                        <a:rPr lang="fr-FR" sz="2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up </a:t>
                      </a:r>
                      <a:r>
                        <a:rPr lang="fr-FR" sz="26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elevation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6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Inundation</a:t>
                      </a:r>
                      <a:r>
                        <a:rPr lang="fr-FR" sz="2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distance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Mahdia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4 Km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453190" y="5943600"/>
            <a:ext cx="37147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err="1">
                <a:solidFill>
                  <a:srgbClr val="FF0000"/>
                </a:solidFill>
              </a:rPr>
              <a:t>Historical</a:t>
            </a:r>
            <a:r>
              <a:rPr lang="fr-FR" dirty="0">
                <a:solidFill>
                  <a:srgbClr val="FF0000"/>
                </a:solidFill>
              </a:rPr>
              <a:t> data, </a:t>
            </a:r>
            <a:r>
              <a:rPr lang="fr-FR" dirty="0" err="1">
                <a:solidFill>
                  <a:srgbClr val="FF0000"/>
                </a:solidFill>
              </a:rPr>
              <a:t>Elmrabet</a:t>
            </a:r>
            <a:r>
              <a:rPr lang="fr-FR" dirty="0">
                <a:solidFill>
                  <a:srgbClr val="FF0000"/>
                </a:solidFill>
              </a:rPr>
              <a:t>, (1998)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Bureau\Rabat - S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87" y="-833438"/>
            <a:ext cx="9953626" cy="8524876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595935" y="16430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Sala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38613" y="307181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Rabat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381093" y="-142900"/>
          <a:ext cx="5286411" cy="1804327"/>
        </p:xfrm>
        <a:graphic>
          <a:graphicData uri="http://schemas.openxmlformats.org/drawingml/2006/table">
            <a:tbl>
              <a:tblPr/>
              <a:tblGrid>
                <a:gridCol w="1761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2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City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6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Run</a:t>
                      </a:r>
                      <a:r>
                        <a:rPr lang="fr-FR" sz="2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up </a:t>
                      </a:r>
                      <a:r>
                        <a:rPr lang="fr-FR" sz="26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elevation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6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Inundation</a:t>
                      </a:r>
                      <a:r>
                        <a:rPr lang="fr-FR" sz="2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distance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Rabat - Sala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 Km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Image 5" descr="rabat2.png"/>
          <p:cNvPicPr>
            <a:picLocks noChangeAspect="1"/>
          </p:cNvPicPr>
          <p:nvPr/>
        </p:nvPicPr>
        <p:blipFill>
          <a:blip r:embed="rId3"/>
          <a:srcRect r="61963" b="55564"/>
          <a:stretch>
            <a:fillRect/>
          </a:stretch>
        </p:blipFill>
        <p:spPr>
          <a:xfrm>
            <a:off x="7096133" y="3338699"/>
            <a:ext cx="3930595" cy="36711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24034" y="5286388"/>
            <a:ext cx="407196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err="1">
                <a:solidFill>
                  <a:srgbClr val="FF0000"/>
                </a:solidFill>
              </a:rPr>
              <a:t>Historical</a:t>
            </a:r>
            <a:r>
              <a:rPr lang="fr-FR" dirty="0">
                <a:solidFill>
                  <a:srgbClr val="FF0000"/>
                </a:solidFill>
              </a:rPr>
              <a:t> data, </a:t>
            </a:r>
            <a:r>
              <a:rPr lang="fr-FR" dirty="0" err="1">
                <a:solidFill>
                  <a:srgbClr val="FF0000"/>
                </a:solidFill>
              </a:rPr>
              <a:t>Elmrabet</a:t>
            </a:r>
            <a:r>
              <a:rPr lang="fr-FR" dirty="0">
                <a:solidFill>
                  <a:srgbClr val="FF0000"/>
                </a:solidFill>
              </a:rPr>
              <a:t>, (1998)</a:t>
            </a:r>
          </a:p>
          <a:p>
            <a:r>
              <a:rPr lang="fr-FR" dirty="0">
                <a:solidFill>
                  <a:srgbClr val="FF0000"/>
                </a:solidFill>
              </a:rPr>
              <a:t>Tsunami simulations, </a:t>
            </a:r>
            <a:r>
              <a:rPr lang="fr-FR" dirty="0" err="1">
                <a:solidFill>
                  <a:srgbClr val="FF0000"/>
                </a:solidFill>
              </a:rPr>
              <a:t>Atillah</a:t>
            </a:r>
            <a:r>
              <a:rPr lang="fr-FR" dirty="0">
                <a:solidFill>
                  <a:srgbClr val="FF0000"/>
                </a:solidFill>
              </a:rPr>
              <a:t> (2010)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9200" y="0"/>
            <a:ext cx="817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/>
          <p:cNvSpPr/>
          <p:nvPr/>
        </p:nvSpPr>
        <p:spPr>
          <a:xfrm>
            <a:off x="9525001" y="85725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9677401" y="100965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9024939" y="85725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8167689" y="642939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810501" y="135731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953376" y="642939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024689" y="1785939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6738939" y="1500189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8024814" y="107156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7381876" y="1500189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953251" y="1500189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6810376" y="2071689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6596064" y="250031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6596064" y="2928939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5953126" y="364331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4881564" y="4357689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3810001" y="5572126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7167564" y="1500189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765" name="ZoneTexte 35"/>
          <p:cNvSpPr txBox="1">
            <a:spLocks noChangeArrowheads="1"/>
          </p:cNvSpPr>
          <p:nvPr/>
        </p:nvSpPr>
        <p:spPr bwMode="auto">
          <a:xfrm>
            <a:off x="7524750" y="1571626"/>
            <a:ext cx="1143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CASABLANCA</a:t>
            </a:r>
          </a:p>
        </p:txBody>
      </p:sp>
      <p:sp>
        <p:nvSpPr>
          <p:cNvPr id="31766" name="ZoneTexte 36"/>
          <p:cNvSpPr txBox="1">
            <a:spLocks noChangeArrowheads="1"/>
          </p:cNvSpPr>
          <p:nvPr/>
        </p:nvSpPr>
        <p:spPr bwMode="auto">
          <a:xfrm>
            <a:off x="8239126" y="571500"/>
            <a:ext cx="714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TANGER</a:t>
            </a:r>
          </a:p>
        </p:txBody>
      </p:sp>
      <p:sp>
        <p:nvSpPr>
          <p:cNvPr id="31767" name="ZoneTexte 37"/>
          <p:cNvSpPr txBox="1">
            <a:spLocks noChangeArrowheads="1"/>
          </p:cNvSpPr>
          <p:nvPr/>
        </p:nvSpPr>
        <p:spPr bwMode="auto">
          <a:xfrm>
            <a:off x="8596313" y="1000125"/>
            <a:ext cx="8572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AL HOCEIMA</a:t>
            </a:r>
          </a:p>
        </p:txBody>
      </p:sp>
      <p:sp>
        <p:nvSpPr>
          <p:cNvPr id="31768" name="ZoneTexte 38"/>
          <p:cNvSpPr txBox="1">
            <a:spLocks noChangeArrowheads="1"/>
          </p:cNvSpPr>
          <p:nvPr/>
        </p:nvSpPr>
        <p:spPr bwMode="auto">
          <a:xfrm>
            <a:off x="9096376" y="1143000"/>
            <a:ext cx="714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NADOR</a:t>
            </a:r>
          </a:p>
        </p:txBody>
      </p:sp>
      <p:sp>
        <p:nvSpPr>
          <p:cNvPr id="31769" name="ZoneTexte 39"/>
          <p:cNvSpPr txBox="1">
            <a:spLocks noChangeArrowheads="1"/>
          </p:cNvSpPr>
          <p:nvPr/>
        </p:nvSpPr>
        <p:spPr bwMode="auto">
          <a:xfrm>
            <a:off x="9810750" y="1000125"/>
            <a:ext cx="571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SAIDIA</a:t>
            </a:r>
          </a:p>
        </p:txBody>
      </p:sp>
      <p:sp>
        <p:nvSpPr>
          <p:cNvPr id="31770" name="ZoneTexte 40"/>
          <p:cNvSpPr txBox="1">
            <a:spLocks noChangeArrowheads="1"/>
          </p:cNvSpPr>
          <p:nvPr/>
        </p:nvSpPr>
        <p:spPr bwMode="auto">
          <a:xfrm>
            <a:off x="7024688" y="2071688"/>
            <a:ext cx="5572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SAFI</a:t>
            </a:r>
          </a:p>
        </p:txBody>
      </p:sp>
      <p:sp>
        <p:nvSpPr>
          <p:cNvPr id="31771" name="ZoneTexte 41"/>
          <p:cNvSpPr txBox="1">
            <a:spLocks noChangeArrowheads="1"/>
          </p:cNvSpPr>
          <p:nvPr/>
        </p:nvSpPr>
        <p:spPr bwMode="auto">
          <a:xfrm>
            <a:off x="6881813" y="2428876"/>
            <a:ext cx="8572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ESSAOUIRA</a:t>
            </a:r>
          </a:p>
        </p:txBody>
      </p:sp>
      <p:sp>
        <p:nvSpPr>
          <p:cNvPr id="31772" name="ZoneTexte 42"/>
          <p:cNvSpPr txBox="1">
            <a:spLocks noChangeArrowheads="1"/>
          </p:cNvSpPr>
          <p:nvPr/>
        </p:nvSpPr>
        <p:spPr bwMode="auto">
          <a:xfrm>
            <a:off x="6738939" y="2857500"/>
            <a:ext cx="714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AGADIR</a:t>
            </a:r>
          </a:p>
        </p:txBody>
      </p:sp>
      <p:sp>
        <p:nvSpPr>
          <p:cNvPr id="31773" name="ZoneTexte 43"/>
          <p:cNvSpPr txBox="1">
            <a:spLocks noChangeArrowheads="1"/>
          </p:cNvSpPr>
          <p:nvPr/>
        </p:nvSpPr>
        <p:spPr bwMode="auto">
          <a:xfrm>
            <a:off x="6096001" y="3643313"/>
            <a:ext cx="714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TAN </a:t>
            </a:r>
            <a:r>
              <a:rPr lang="fr-FR" sz="800" dirty="0" err="1">
                <a:solidFill>
                  <a:schemeClr val="bg1"/>
                </a:solidFill>
              </a:rPr>
              <a:t>TAN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31774" name="ZoneTexte 44"/>
          <p:cNvSpPr txBox="1">
            <a:spLocks noChangeArrowheads="1"/>
          </p:cNvSpPr>
          <p:nvPr/>
        </p:nvSpPr>
        <p:spPr bwMode="auto">
          <a:xfrm>
            <a:off x="5095876" y="4357688"/>
            <a:ext cx="747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LAAYOUN</a:t>
            </a:r>
          </a:p>
        </p:txBody>
      </p:sp>
      <p:sp>
        <p:nvSpPr>
          <p:cNvPr id="31775" name="ZoneTexte 45"/>
          <p:cNvSpPr txBox="1">
            <a:spLocks noChangeArrowheads="1"/>
          </p:cNvSpPr>
          <p:nvPr/>
        </p:nvSpPr>
        <p:spPr bwMode="auto">
          <a:xfrm>
            <a:off x="4024314" y="5572125"/>
            <a:ext cx="7397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DAKHLA</a:t>
            </a:r>
          </a:p>
        </p:txBody>
      </p:sp>
      <p:sp>
        <p:nvSpPr>
          <p:cNvPr id="31777" name="ZoneTexte 48"/>
          <p:cNvSpPr txBox="1">
            <a:spLocks noChangeArrowheads="1"/>
          </p:cNvSpPr>
          <p:nvPr/>
        </p:nvSpPr>
        <p:spPr bwMode="auto">
          <a:xfrm>
            <a:off x="7239001" y="1785938"/>
            <a:ext cx="10715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JORF LASFAR</a:t>
            </a:r>
          </a:p>
        </p:txBody>
      </p:sp>
      <p:sp>
        <p:nvSpPr>
          <p:cNvPr id="31778" name="ZoneTexte 49"/>
          <p:cNvSpPr txBox="1">
            <a:spLocks noChangeArrowheads="1"/>
          </p:cNvSpPr>
          <p:nvPr/>
        </p:nvSpPr>
        <p:spPr bwMode="auto">
          <a:xfrm>
            <a:off x="8096251" y="1071563"/>
            <a:ext cx="7731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KENITRA</a:t>
            </a:r>
          </a:p>
        </p:txBody>
      </p:sp>
      <p:sp>
        <p:nvSpPr>
          <p:cNvPr id="31779" name="ZoneTexte 50"/>
          <p:cNvSpPr txBox="1">
            <a:spLocks noChangeArrowheads="1"/>
          </p:cNvSpPr>
          <p:nvPr/>
        </p:nvSpPr>
        <p:spPr bwMode="auto">
          <a:xfrm>
            <a:off x="7881939" y="1357313"/>
            <a:ext cx="10001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MOHAMEDIA</a:t>
            </a:r>
          </a:p>
        </p:txBody>
      </p:sp>
      <p:sp>
        <p:nvSpPr>
          <p:cNvPr id="36" name="Ellipse 35"/>
          <p:cNvSpPr/>
          <p:nvPr/>
        </p:nvSpPr>
        <p:spPr>
          <a:xfrm>
            <a:off x="6810376" y="2071689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9739314" y="78581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738283" y="285729"/>
            <a:ext cx="686615" cy="6257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T</a:t>
            </a:r>
          </a:p>
          <a:p>
            <a:r>
              <a:rPr lang="fr-FR" sz="3600" dirty="0">
                <a:solidFill>
                  <a:srgbClr val="FF0000"/>
                </a:solidFill>
              </a:rPr>
              <a:t>I</a:t>
            </a:r>
          </a:p>
          <a:p>
            <a:r>
              <a:rPr lang="fr-FR" sz="3600" dirty="0">
                <a:solidFill>
                  <a:srgbClr val="FF0000"/>
                </a:solidFill>
              </a:rPr>
              <a:t>D</a:t>
            </a:r>
          </a:p>
          <a:p>
            <a:r>
              <a:rPr lang="fr-FR" sz="3600" dirty="0">
                <a:solidFill>
                  <a:srgbClr val="FF0000"/>
                </a:solidFill>
              </a:rPr>
              <a:t>E</a:t>
            </a:r>
          </a:p>
          <a:p>
            <a:endParaRPr lang="fr-FR" sz="3600" dirty="0">
              <a:solidFill>
                <a:srgbClr val="FF0000"/>
              </a:solidFill>
            </a:endParaRPr>
          </a:p>
          <a:p>
            <a:r>
              <a:rPr lang="fr-FR" sz="3600" dirty="0">
                <a:solidFill>
                  <a:srgbClr val="FF0000"/>
                </a:solidFill>
              </a:rPr>
              <a:t>G</a:t>
            </a:r>
          </a:p>
          <a:p>
            <a:r>
              <a:rPr lang="fr-FR" sz="3600" dirty="0">
                <a:solidFill>
                  <a:srgbClr val="FF0000"/>
                </a:solidFill>
              </a:rPr>
              <a:t>A</a:t>
            </a:r>
          </a:p>
          <a:p>
            <a:r>
              <a:rPr lang="fr-FR" sz="3600" dirty="0">
                <a:solidFill>
                  <a:srgbClr val="FF0000"/>
                </a:solidFill>
              </a:rPr>
              <a:t>U</a:t>
            </a:r>
          </a:p>
          <a:p>
            <a:r>
              <a:rPr lang="fr-FR" sz="3600" dirty="0">
                <a:solidFill>
                  <a:srgbClr val="FF0000"/>
                </a:solidFill>
              </a:rPr>
              <a:t>G</a:t>
            </a:r>
          </a:p>
          <a:p>
            <a:r>
              <a:rPr lang="fr-FR" sz="3600" dirty="0">
                <a:solidFill>
                  <a:srgbClr val="FF0000"/>
                </a:solidFill>
              </a:rPr>
              <a:t>E</a:t>
            </a:r>
          </a:p>
          <a:p>
            <a:r>
              <a:rPr lang="fr-FR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738414" y="214290"/>
            <a:ext cx="3286148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Tide gauges stations in </a:t>
            </a:r>
            <a:r>
              <a:rPr lang="fr-FR" sz="2000" b="1" dirty="0" err="1">
                <a:solidFill>
                  <a:srgbClr val="FF0000"/>
                </a:solidFill>
              </a:rPr>
              <a:t>Morocco</a:t>
            </a:r>
            <a:endParaRPr lang="fr-FR" sz="2000" b="1" dirty="0">
              <a:solidFill>
                <a:srgbClr val="FF0000"/>
              </a:solidFill>
            </a:endParaRPr>
          </a:p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dirty="0" err="1">
                <a:solidFill>
                  <a:srgbClr val="FF0000"/>
                </a:solidFill>
              </a:rPr>
              <a:t>Harbors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Autority</a:t>
            </a:r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dirty="0" err="1">
                <a:solidFill>
                  <a:srgbClr val="FF0000"/>
                </a:solidFill>
              </a:rPr>
              <a:t>Meteorological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Agency</a:t>
            </a:r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dirty="0" err="1">
                <a:solidFill>
                  <a:srgbClr val="FF0000"/>
                </a:solidFill>
              </a:rPr>
              <a:t>Mapping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Agency</a:t>
            </a:r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dirty="0">
                <a:solidFill>
                  <a:srgbClr val="FF0000"/>
                </a:solidFill>
              </a:rPr>
              <a:t>National </a:t>
            </a:r>
            <a:r>
              <a:rPr lang="fr-FR" dirty="0" err="1">
                <a:solidFill>
                  <a:srgbClr val="FF0000"/>
                </a:solidFill>
              </a:rPr>
              <a:t>Geophysics</a:t>
            </a:r>
            <a:r>
              <a:rPr lang="fr-FR" dirty="0">
                <a:solidFill>
                  <a:srgbClr val="FF0000"/>
                </a:solidFill>
              </a:rPr>
              <a:t> Institute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38" y="0"/>
            <a:ext cx="99864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ZoneTexte 2"/>
          <p:cNvSpPr txBox="1">
            <a:spLocks noChangeArrowheads="1"/>
          </p:cNvSpPr>
          <p:nvPr/>
        </p:nvSpPr>
        <p:spPr bwMode="auto">
          <a:xfrm>
            <a:off x="2809876" y="6286501"/>
            <a:ext cx="6500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solidFill>
                  <a:srgbClr val="FFFF00"/>
                </a:solidFill>
              </a:rPr>
              <a:t>TIDE GAUGES IN SAIDIA, CNRST and JRC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://www.ioc-sealevelmonitoring.org/getchart.php?img=chart1&amp;id=l85ceiffuc7mq8l6gl5npor1d35735e940ca0e3&amp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67" name="AutoShape 4" descr="http://www.ioc-sealevelmonitoring.org/getchart.php?img=chart1&amp;id=l85ceiffuc7mq8l6gl5npor1d35735e940ca0e3&amp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9550" y="1"/>
            <a:ext cx="918845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ZoneTexte 4"/>
          <p:cNvSpPr txBox="1">
            <a:spLocks noChangeArrowheads="1"/>
          </p:cNvSpPr>
          <p:nvPr/>
        </p:nvSpPr>
        <p:spPr bwMode="auto">
          <a:xfrm>
            <a:off x="1524000" y="635793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Enregistrement du niveau de la mer en temps réel à Saadia, CNRST</a:t>
            </a:r>
          </a:p>
        </p:txBody>
      </p:sp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8845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339</Words>
  <Application>Microsoft Office PowerPoint</Application>
  <PresentationFormat>Široki zaslon</PresentationFormat>
  <Paragraphs>106</Paragraphs>
  <Slides>16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Modèle par défaut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Casablanca harbour tide-gauge and data acquisition system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tour</dc:creator>
  <cp:lastModifiedBy>User</cp:lastModifiedBy>
  <cp:revision>231</cp:revision>
  <dcterms:created xsi:type="dcterms:W3CDTF">2008-12-03T15:07:59Z</dcterms:created>
  <dcterms:modified xsi:type="dcterms:W3CDTF">2018-11-05T21:01:47Z</dcterms:modified>
</cp:coreProperties>
</file>