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415" r:id="rId2"/>
    <p:sldId id="416" r:id="rId3"/>
    <p:sldId id="395" r:id="rId4"/>
    <p:sldId id="397" r:id="rId5"/>
    <p:sldId id="398" r:id="rId6"/>
    <p:sldId id="401" r:id="rId7"/>
    <p:sldId id="419" r:id="rId8"/>
    <p:sldId id="420" r:id="rId9"/>
    <p:sldId id="388" r:id="rId10"/>
    <p:sldId id="379" r:id="rId11"/>
    <p:sldId id="422" r:id="rId12"/>
    <p:sldId id="313" r:id="rId13"/>
    <p:sldId id="412" r:id="rId14"/>
    <p:sldId id="414" r:id="rId15"/>
    <p:sldId id="413" r:id="rId16"/>
    <p:sldId id="424" r:id="rId17"/>
  </p:sldIdLst>
  <p:sldSz cx="12192000" cy="6858000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480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B76E5F-D8EA-4D26-8AFD-E87B548C96B0}" type="datetimeFigureOut">
              <a:rPr lang="fr-FR" smtClean="0"/>
              <a:pPr/>
              <a:t>05/11/2018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1E4197-4BDC-4EEA-9F50-68B8162F9BA8}" type="slidenum">
              <a:rPr lang="fr-FR" smtClean="0"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8388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10B7DA4-D3F7-4FF8-89BB-43140CCEFB4C}" type="slidenum">
              <a:rPr lang="fr-FR" sz="1200"/>
              <a:pPr algn="r"/>
              <a:t>10</a:t>
            </a:fld>
            <a:endParaRPr lang="fr-FR" sz="120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550C45-023E-40FB-89B3-17456A94CFCD}" type="slidenum">
              <a:rPr lang="fr-FR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AA9C8E-21C6-4239-8D55-3E32A17C3FA1}" type="slidenum">
              <a:rPr lang="fr-FR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E99A14-22EE-4D18-AED8-AE68CEAF28D7}" type="slidenum">
              <a:rPr lang="fr-FR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60646A-6EEC-427B-B850-1DBE016CF162}" type="slidenum">
              <a:rPr lang="fr-FR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F14832-B8D9-4B82-84B8-0AE0FD21F4A6}" type="slidenum">
              <a:rPr lang="fr-FR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202E15-B0A6-4A9A-9464-6ECC3E9559FD}" type="slidenum">
              <a:rPr lang="fr-FR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897C5B-B9B5-4555-A643-A4C5AD1ABA91}" type="slidenum">
              <a:rPr lang="fr-FR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DCEFBF-2F05-412D-8015-C9E03F2AB22A}" type="slidenum">
              <a:rPr lang="fr-FR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E28E5D-5F37-4062-8EA0-0799A18BD767}" type="slidenum">
              <a:rPr lang="fr-FR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C35494-040A-45E5-B254-B71F04AE887C}" type="slidenum">
              <a:rPr lang="fr-FR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70FF30-42A2-4B91-A5B2-A4BB831EC51D}" type="slidenum">
              <a:rPr lang="fr-FR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fr-F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fr-F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4546938-5DD6-43F5-B982-1D512FE5149A}" type="slidenum">
              <a:rPr lang="fr-FR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rgbClr val="FF0000"/>
                </a:solidFill>
              </a:rPr>
              <a:t>COASTAL RISKS</a:t>
            </a:r>
          </a:p>
          <a:p>
            <a:pPr algn="ctr"/>
            <a:endParaRPr lang="fr-FR" dirty="0">
              <a:solidFill>
                <a:srgbClr val="FF0000"/>
              </a:solidFill>
            </a:endParaRPr>
          </a:p>
          <a:p>
            <a:pPr algn="ctr"/>
            <a:endParaRPr lang="fr-FR" dirty="0">
              <a:solidFill>
                <a:srgbClr val="FF0000"/>
              </a:solidFill>
            </a:endParaRPr>
          </a:p>
          <a:p>
            <a:pPr algn="ctr"/>
            <a:r>
              <a:rPr lang="fr-FR" dirty="0">
                <a:solidFill>
                  <a:srgbClr val="FF0000"/>
                </a:solidFill>
              </a:rPr>
              <a:t>By: NACER JABOUR</a:t>
            </a:r>
          </a:p>
          <a:p>
            <a:pPr algn="ctr"/>
            <a:r>
              <a:rPr lang="fr-FR" dirty="0">
                <a:solidFill>
                  <a:srgbClr val="FF0000"/>
                </a:solidFill>
              </a:rPr>
              <a:t>CEPRIS – RABAT - MOROCCO</a:t>
            </a:r>
          </a:p>
          <a:p>
            <a:pPr algn="ctr"/>
            <a:endParaRPr lang="fr-FR" dirty="0">
              <a:solidFill>
                <a:srgbClr val="FF0000"/>
              </a:solidFill>
            </a:endParaRPr>
          </a:p>
          <a:p>
            <a:pPr algn="ctr"/>
            <a:endParaRPr lang="fr-FR" dirty="0">
              <a:solidFill>
                <a:srgbClr val="FF0000"/>
              </a:solidFill>
            </a:endParaRPr>
          </a:p>
          <a:p>
            <a:pPr algn="ctr"/>
            <a:endParaRPr lang="fr-FR">
              <a:solidFill>
                <a:srgbClr val="FF0000"/>
              </a:solidFill>
            </a:endParaRPr>
          </a:p>
          <a:p>
            <a:pPr algn="ctr"/>
            <a:endParaRPr lang="fr-FR" dirty="0">
              <a:solidFill>
                <a:srgbClr val="FF0000"/>
              </a:solidFill>
            </a:endParaRPr>
          </a:p>
          <a:p>
            <a:pPr algn="ctr"/>
            <a:endParaRPr lang="fr-FR" dirty="0">
              <a:solidFill>
                <a:srgbClr val="FF0000"/>
              </a:solidFill>
            </a:endParaRPr>
          </a:p>
          <a:p>
            <a:pPr algn="ctr"/>
            <a:r>
              <a:rPr lang="fr-FR" dirty="0">
                <a:solidFill>
                  <a:srgbClr val="FF0000"/>
                </a:solidFill>
              </a:rPr>
              <a:t>EUROPEAN AND MEDITERRANEAN MAJOR HAZARDS AGREEMENT</a:t>
            </a:r>
          </a:p>
          <a:p>
            <a:pPr algn="ctr"/>
            <a:r>
              <a:rPr lang="fr-FR" dirty="0">
                <a:solidFill>
                  <a:srgbClr val="FF0000"/>
                </a:solidFill>
              </a:rPr>
              <a:t>(EUR-OPA)</a:t>
            </a:r>
          </a:p>
          <a:p>
            <a:pPr algn="ctr"/>
            <a:r>
              <a:rPr lang="fr-FR" dirty="0">
                <a:solidFill>
                  <a:srgbClr val="FF0000"/>
                </a:solidFill>
              </a:rPr>
              <a:t>JOINT MEETING OF THE COMMITTEE OF PERMANENT CORRESPONDENTS AND DIRECTORS OF SPECIALISED CENTRES</a:t>
            </a:r>
          </a:p>
          <a:p>
            <a:pPr algn="ctr"/>
            <a:endParaRPr lang="fr-FR" dirty="0">
              <a:solidFill>
                <a:srgbClr val="FF0000"/>
              </a:solidFill>
            </a:endParaRPr>
          </a:p>
          <a:p>
            <a:pPr algn="ctr"/>
            <a:r>
              <a:rPr lang="fr-FR" dirty="0">
                <a:solidFill>
                  <a:srgbClr val="FF0000"/>
                </a:solidFill>
              </a:rPr>
              <a:t>ZAGREB</a:t>
            </a:r>
          </a:p>
          <a:p>
            <a:pPr algn="ctr"/>
            <a:r>
              <a:rPr lang="fr-FR" dirty="0">
                <a:solidFill>
                  <a:srgbClr val="FF0000"/>
                </a:solidFill>
              </a:rPr>
              <a:t>6-7 NOVEMBER 2018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666844" y="0"/>
            <a:ext cx="9001156" cy="500042"/>
          </a:xfrm>
        </p:spPr>
        <p:txBody>
          <a:bodyPr/>
          <a:lstStyle/>
          <a:p>
            <a:pPr eaLnBrk="1" hangingPunct="1"/>
            <a:r>
              <a:rPr lang="en-US" sz="1800" dirty="0">
                <a:solidFill>
                  <a:srgbClr val="FF0066"/>
                </a:solidFill>
              </a:rPr>
              <a:t>Casablanca </a:t>
            </a:r>
            <a:r>
              <a:rPr lang="en-US" sz="1800" dirty="0" err="1">
                <a:solidFill>
                  <a:srgbClr val="FF0066"/>
                </a:solidFill>
              </a:rPr>
              <a:t>harbour</a:t>
            </a:r>
            <a:r>
              <a:rPr lang="en-US" sz="1800" dirty="0">
                <a:solidFill>
                  <a:srgbClr val="FF0066"/>
                </a:solidFill>
              </a:rPr>
              <a:t> tide-gauge and data acquisition system</a:t>
            </a:r>
          </a:p>
        </p:txBody>
      </p:sp>
      <p:pic>
        <p:nvPicPr>
          <p:cNvPr id="33795" name="Picture 3" descr="DSC02550"/>
          <p:cNvPicPr>
            <a:picLocks noChangeAspect="1" noChangeArrowheads="1"/>
          </p:cNvPicPr>
          <p:nvPr/>
        </p:nvPicPr>
        <p:blipFill>
          <a:blip r:embed="rId3">
            <a:lum bright="12000" contrast="12000"/>
          </a:blip>
          <a:srcRect/>
          <a:stretch>
            <a:fillRect/>
          </a:stretch>
        </p:blipFill>
        <p:spPr bwMode="auto">
          <a:xfrm>
            <a:off x="1809720" y="500043"/>
            <a:ext cx="3857652" cy="2895313"/>
          </a:xfrm>
          <a:prstGeom prst="rect">
            <a:avLst/>
          </a:prstGeom>
          <a:noFill/>
          <a:ln w="9525">
            <a:solidFill>
              <a:srgbClr val="FF9900"/>
            </a:solidFill>
            <a:miter lim="800000"/>
            <a:headEnd/>
            <a:tailEnd/>
          </a:ln>
        </p:spPr>
      </p:pic>
      <p:pic>
        <p:nvPicPr>
          <p:cNvPr id="33796" name="Picture 4" descr="DSC02560"/>
          <p:cNvPicPr>
            <a:picLocks noChangeAspect="1" noChangeArrowheads="1"/>
          </p:cNvPicPr>
          <p:nvPr/>
        </p:nvPicPr>
        <p:blipFill>
          <a:blip r:embed="rId4">
            <a:lum bright="18000" contrast="6000"/>
          </a:blip>
          <a:srcRect/>
          <a:stretch>
            <a:fillRect/>
          </a:stretch>
        </p:blipFill>
        <p:spPr bwMode="auto">
          <a:xfrm>
            <a:off x="6238877" y="500043"/>
            <a:ext cx="3857651" cy="2889107"/>
          </a:xfrm>
          <a:prstGeom prst="rect">
            <a:avLst/>
          </a:prstGeom>
          <a:noFill/>
          <a:ln w="28575">
            <a:solidFill>
              <a:srgbClr val="FF9900"/>
            </a:solidFill>
            <a:miter lim="800000"/>
            <a:headEnd/>
            <a:tailEnd/>
          </a:ln>
        </p:spPr>
      </p:pic>
      <p:pic>
        <p:nvPicPr>
          <p:cNvPr id="33797" name="Picture 5" descr="DSC02573"/>
          <p:cNvPicPr>
            <a:picLocks noChangeAspect="1" noChangeArrowheads="1"/>
          </p:cNvPicPr>
          <p:nvPr/>
        </p:nvPicPr>
        <p:blipFill>
          <a:blip r:embed="rId5">
            <a:lum bright="6000" contrast="12000"/>
          </a:blip>
          <a:srcRect/>
          <a:stretch>
            <a:fillRect/>
          </a:stretch>
        </p:blipFill>
        <p:spPr bwMode="auto">
          <a:xfrm>
            <a:off x="2452663" y="3571877"/>
            <a:ext cx="2693989" cy="3138963"/>
          </a:xfrm>
          <a:prstGeom prst="rect">
            <a:avLst/>
          </a:prstGeom>
          <a:noFill/>
          <a:ln w="19050">
            <a:solidFill>
              <a:srgbClr val="FF9900"/>
            </a:solidFill>
            <a:miter lim="800000"/>
            <a:headEnd/>
            <a:tailEnd/>
          </a:ln>
        </p:spPr>
      </p:pic>
      <p:pic>
        <p:nvPicPr>
          <p:cNvPr id="33798" name="Picture 6" descr="DSC02585"/>
          <p:cNvPicPr>
            <a:picLocks noChangeAspect="1" noChangeArrowheads="1"/>
          </p:cNvPicPr>
          <p:nvPr/>
        </p:nvPicPr>
        <p:blipFill>
          <a:blip r:embed="rId6">
            <a:lum bright="12000"/>
          </a:blip>
          <a:srcRect/>
          <a:stretch>
            <a:fillRect/>
          </a:stretch>
        </p:blipFill>
        <p:spPr bwMode="auto">
          <a:xfrm>
            <a:off x="6738942" y="3643314"/>
            <a:ext cx="2714644" cy="3050162"/>
          </a:xfrm>
          <a:prstGeom prst="rect">
            <a:avLst/>
          </a:prstGeom>
          <a:noFill/>
          <a:ln w="19050">
            <a:solidFill>
              <a:srgbClr val="FF9900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user\Bureau\21 janvier au 03 fev20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-95682"/>
            <a:ext cx="9144000" cy="6310764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809720" y="0"/>
            <a:ext cx="3714776" cy="10715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rgbClr val="FF0000"/>
                </a:solidFill>
              </a:rPr>
              <a:t>Seismic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 err="1">
                <a:solidFill>
                  <a:srgbClr val="FF0000"/>
                </a:solidFill>
              </a:rPr>
              <a:t>activity</a:t>
            </a:r>
            <a:endParaRPr lang="fr-FR" dirty="0">
              <a:solidFill>
                <a:srgbClr val="FF0000"/>
              </a:solidFill>
            </a:endParaRPr>
          </a:p>
          <a:p>
            <a:pPr algn="ctr"/>
            <a:r>
              <a:rPr lang="fr-FR" dirty="0" err="1">
                <a:solidFill>
                  <a:srgbClr val="FF0000"/>
                </a:solidFill>
              </a:rPr>
              <a:t>January</a:t>
            </a:r>
            <a:r>
              <a:rPr lang="fr-FR" dirty="0">
                <a:solidFill>
                  <a:srgbClr val="FF0000"/>
                </a:solidFill>
              </a:rPr>
              <a:t> 21st to </a:t>
            </a:r>
            <a:r>
              <a:rPr lang="fr-FR" dirty="0" err="1">
                <a:solidFill>
                  <a:srgbClr val="FF0000"/>
                </a:solidFill>
              </a:rPr>
              <a:t>february</a:t>
            </a:r>
            <a:r>
              <a:rPr lang="fr-FR" dirty="0">
                <a:solidFill>
                  <a:srgbClr val="FF0000"/>
                </a:solidFill>
              </a:rPr>
              <a:t> 3rd 2016</a:t>
            </a:r>
          </a:p>
          <a:p>
            <a:pPr algn="ctr"/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0" y="6215082"/>
            <a:ext cx="9144000" cy="6429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err="1">
                <a:solidFill>
                  <a:srgbClr val="FF0000"/>
                </a:solidFill>
              </a:rPr>
              <a:t>Two</a:t>
            </a:r>
            <a:r>
              <a:rPr lang="fr-FR" b="1" dirty="0">
                <a:solidFill>
                  <a:srgbClr val="FF0000"/>
                </a:solidFill>
              </a:rPr>
              <a:t> </a:t>
            </a:r>
            <a:r>
              <a:rPr lang="fr-FR" b="1" dirty="0" err="1">
                <a:solidFill>
                  <a:srgbClr val="FF0000"/>
                </a:solidFill>
              </a:rPr>
              <a:t>weeks</a:t>
            </a:r>
            <a:r>
              <a:rPr lang="fr-FR" b="1" dirty="0">
                <a:solidFill>
                  <a:srgbClr val="FF0000"/>
                </a:solidFill>
              </a:rPr>
              <a:t> </a:t>
            </a:r>
            <a:r>
              <a:rPr lang="fr-FR" b="1" dirty="0" err="1">
                <a:solidFill>
                  <a:srgbClr val="FF0000"/>
                </a:solidFill>
              </a:rPr>
              <a:t>seismic</a:t>
            </a:r>
            <a:r>
              <a:rPr lang="fr-FR" b="1" dirty="0">
                <a:solidFill>
                  <a:srgbClr val="FF0000"/>
                </a:solidFill>
              </a:rPr>
              <a:t> </a:t>
            </a:r>
            <a:r>
              <a:rPr lang="fr-FR" b="1" dirty="0" err="1">
                <a:solidFill>
                  <a:srgbClr val="FF0000"/>
                </a:solidFill>
              </a:rPr>
              <a:t>activity</a:t>
            </a:r>
            <a:r>
              <a:rPr lang="fr-FR" b="1" dirty="0">
                <a:solidFill>
                  <a:srgbClr val="FF0000"/>
                </a:solidFill>
              </a:rPr>
              <a:t> </a:t>
            </a:r>
            <a:r>
              <a:rPr lang="fr-FR" b="1" dirty="0" err="1">
                <a:solidFill>
                  <a:srgbClr val="FF0000"/>
                </a:solidFill>
              </a:rPr>
              <a:t>associated</a:t>
            </a:r>
            <a:r>
              <a:rPr lang="fr-FR" b="1" dirty="0">
                <a:solidFill>
                  <a:srgbClr val="FF0000"/>
                </a:solidFill>
              </a:rPr>
              <a:t> </a:t>
            </a:r>
            <a:r>
              <a:rPr lang="fr-FR" b="1" dirty="0" err="1">
                <a:solidFill>
                  <a:srgbClr val="FF0000"/>
                </a:solidFill>
              </a:rPr>
              <a:t>with</a:t>
            </a:r>
            <a:r>
              <a:rPr lang="fr-FR" b="1" dirty="0">
                <a:solidFill>
                  <a:srgbClr val="FF0000"/>
                </a:solidFill>
              </a:rPr>
              <a:t> the </a:t>
            </a:r>
            <a:r>
              <a:rPr lang="fr-FR" b="1" dirty="0" err="1">
                <a:solidFill>
                  <a:srgbClr val="FF0000"/>
                </a:solidFill>
              </a:rPr>
              <a:t>earthquake</a:t>
            </a:r>
            <a:r>
              <a:rPr lang="fr-FR" b="1" dirty="0">
                <a:solidFill>
                  <a:srgbClr val="FF0000"/>
                </a:solidFill>
              </a:rPr>
              <a:t> of magnitude </a:t>
            </a:r>
            <a:r>
              <a:rPr lang="fr-FR" b="1" dirty="0" err="1">
                <a:solidFill>
                  <a:srgbClr val="FF0000"/>
                </a:solidFill>
              </a:rPr>
              <a:t>Mw</a:t>
            </a:r>
            <a:r>
              <a:rPr lang="fr-FR" b="1" dirty="0">
                <a:solidFill>
                  <a:srgbClr val="FF0000"/>
                </a:solidFill>
              </a:rPr>
              <a:t>=6,4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Imag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285751"/>
            <a:ext cx="4286250" cy="3071813"/>
          </a:xfrm>
          <a:prstGeom prst="rect">
            <a:avLst/>
          </a:prstGeom>
          <a:noFill/>
          <a:ln w="9525">
            <a:solidFill>
              <a:schemeClr val="accent1">
                <a:alpha val="83920"/>
              </a:schemeClr>
            </a:solidFill>
            <a:miter lim="800000"/>
            <a:headEnd/>
            <a:tailEnd/>
          </a:ln>
        </p:spPr>
      </p:pic>
      <p:pic>
        <p:nvPicPr>
          <p:cNvPr id="28675" name="Imag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24564" y="285751"/>
            <a:ext cx="4643437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Imag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0" y="4000500"/>
            <a:ext cx="4357688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Imag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24564" y="3929063"/>
            <a:ext cx="4643437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1524000" y="6500834"/>
            <a:ext cx="9144000" cy="3571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rgbClr val="FF0000"/>
                </a:solidFill>
              </a:rPr>
              <a:t>Recorded</a:t>
            </a:r>
            <a:r>
              <a:rPr lang="fr-FR" dirty="0">
                <a:solidFill>
                  <a:srgbClr val="FF0000"/>
                </a:solidFill>
              </a:rPr>
              <a:t> tsunami </a:t>
            </a:r>
            <a:r>
              <a:rPr lang="fr-FR" dirty="0" err="1">
                <a:solidFill>
                  <a:srgbClr val="FF0000"/>
                </a:solidFill>
              </a:rPr>
              <a:t>waves</a:t>
            </a:r>
            <a:r>
              <a:rPr lang="fr-FR" dirty="0">
                <a:solidFill>
                  <a:srgbClr val="FF0000"/>
                </a:solidFill>
              </a:rPr>
              <a:t> on the </a:t>
            </a:r>
            <a:r>
              <a:rPr lang="fr-FR" dirty="0" err="1">
                <a:solidFill>
                  <a:srgbClr val="FF0000"/>
                </a:solidFill>
              </a:rPr>
              <a:t>spanish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 err="1">
                <a:solidFill>
                  <a:srgbClr val="FF0000"/>
                </a:solidFill>
              </a:rPr>
              <a:t>coasts</a:t>
            </a:r>
            <a:r>
              <a:rPr lang="fr-FR" dirty="0">
                <a:solidFill>
                  <a:srgbClr val="FF0000"/>
                </a:solidFill>
              </a:rPr>
              <a:t> (few </a:t>
            </a:r>
            <a:r>
              <a:rPr lang="fr-FR" dirty="0" err="1">
                <a:solidFill>
                  <a:srgbClr val="FF0000"/>
                </a:solidFill>
              </a:rPr>
              <a:t>centimters</a:t>
            </a:r>
            <a:r>
              <a:rPr lang="fr-FR" dirty="0">
                <a:solidFill>
                  <a:srgbClr val="FF0000"/>
                </a:solidFill>
              </a:rPr>
              <a:t>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IMG-20180712-WA012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4827" y="3381375"/>
            <a:ext cx="2393155" cy="3190873"/>
          </a:xfrm>
          <a:prstGeom prst="rect">
            <a:avLst/>
          </a:prstGeom>
        </p:spPr>
      </p:pic>
      <p:pic>
        <p:nvPicPr>
          <p:cNvPr id="5" name="Image 4" descr="cepris-1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9720" y="1"/>
            <a:ext cx="3071834" cy="2028840"/>
          </a:xfrm>
          <a:prstGeom prst="rect">
            <a:avLst/>
          </a:prstGeom>
        </p:spPr>
      </p:pic>
      <p:pic>
        <p:nvPicPr>
          <p:cNvPr id="6" name="Image 5" descr="poster_education_seisme_ Tsunam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38744" y="0"/>
            <a:ext cx="2742968" cy="6858000"/>
          </a:xfrm>
          <a:prstGeom prst="rect">
            <a:avLst/>
          </a:prstGeom>
        </p:spPr>
      </p:pic>
      <p:pic>
        <p:nvPicPr>
          <p:cNvPr id="7" name="Image 6" descr="fax_cnrst000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024826" y="1"/>
            <a:ext cx="2433016" cy="335756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48013B3-D42E-458C-8860-AFE97E11483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845" y="1928802"/>
            <a:ext cx="3563981" cy="35719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666844" y="5643578"/>
            <a:ext cx="3500462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FF0000"/>
                </a:solidFill>
              </a:rPr>
              <a:t>Tsunami impact </a:t>
            </a:r>
            <a:r>
              <a:rPr lang="fr-FR" dirty="0" err="1">
                <a:solidFill>
                  <a:srgbClr val="FF0000"/>
                </a:solidFill>
              </a:rPr>
              <a:t>studies</a:t>
            </a:r>
            <a:endParaRPr lang="fr-FR" dirty="0">
              <a:solidFill>
                <a:srgbClr val="FF0000"/>
              </a:solidFill>
            </a:endParaRPr>
          </a:p>
          <a:p>
            <a:pPr algn="ctr"/>
            <a:r>
              <a:rPr lang="fr-FR" dirty="0" err="1">
                <a:solidFill>
                  <a:srgbClr val="FF0000"/>
                </a:solidFill>
              </a:rPr>
              <a:t>Educational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 err="1">
                <a:solidFill>
                  <a:srgbClr val="FF0000"/>
                </a:solidFill>
              </a:rPr>
              <a:t>material</a:t>
            </a:r>
            <a:endParaRPr lang="fr-FR" dirty="0">
              <a:solidFill>
                <a:srgbClr val="FF0000"/>
              </a:solidFill>
            </a:endParaRPr>
          </a:p>
          <a:p>
            <a:pPr algn="ctr"/>
            <a:r>
              <a:rPr lang="fr-FR" dirty="0">
                <a:solidFill>
                  <a:srgbClr val="FF0000"/>
                </a:solidFill>
              </a:rPr>
              <a:t>Tsunami warning </a:t>
            </a:r>
            <a:r>
              <a:rPr lang="fr-FR" dirty="0" err="1">
                <a:solidFill>
                  <a:srgbClr val="FF0000"/>
                </a:solidFill>
              </a:rPr>
              <a:t>exercise</a:t>
            </a:r>
            <a:endParaRPr lang="fr-F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76201"/>
            <a:ext cx="10275888" cy="670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4238612" y="6072206"/>
            <a:ext cx="3929090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rgbClr val="FF0000"/>
                </a:solidFill>
              </a:rPr>
              <a:t>Schools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 err="1">
                <a:solidFill>
                  <a:srgbClr val="FF0000"/>
                </a:solidFill>
              </a:rPr>
              <a:t>visits</a:t>
            </a:r>
            <a:r>
              <a:rPr lang="fr-FR" dirty="0">
                <a:solidFill>
                  <a:srgbClr val="FF0000"/>
                </a:solidFill>
              </a:rPr>
              <a:t> to the </a:t>
            </a:r>
            <a:r>
              <a:rPr lang="fr-FR" dirty="0" err="1">
                <a:solidFill>
                  <a:srgbClr val="FF0000"/>
                </a:solidFill>
              </a:rPr>
              <a:t>observatory</a:t>
            </a:r>
            <a:endParaRPr lang="fr-F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1" y="0"/>
            <a:ext cx="10266363" cy="751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4238612" y="6072206"/>
            <a:ext cx="4214842" cy="6429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err="1">
                <a:solidFill>
                  <a:srgbClr val="FF0000"/>
                </a:solidFill>
              </a:rPr>
              <a:t>Schools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 err="1">
                <a:solidFill>
                  <a:srgbClr val="FF0000"/>
                </a:solidFill>
              </a:rPr>
              <a:t>visits</a:t>
            </a:r>
            <a:r>
              <a:rPr lang="fr-FR" dirty="0">
                <a:solidFill>
                  <a:srgbClr val="FF0000"/>
                </a:solidFill>
              </a:rPr>
              <a:t> to the </a:t>
            </a:r>
            <a:r>
              <a:rPr lang="fr-FR" dirty="0" err="1">
                <a:solidFill>
                  <a:srgbClr val="FF0000"/>
                </a:solidFill>
              </a:rPr>
              <a:t>observatory</a:t>
            </a:r>
            <a:endParaRPr lang="fr-FR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 descr="signaux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167042" y="1285861"/>
            <a:ext cx="5643602" cy="542928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809720" y="142852"/>
            <a:ext cx="8143932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>
                <a:solidFill>
                  <a:srgbClr val="FF0000"/>
                </a:solidFill>
              </a:rPr>
              <a:t>Tsunami </a:t>
            </a:r>
            <a:r>
              <a:rPr lang="fr-FR" sz="2800" dirty="0" err="1">
                <a:solidFill>
                  <a:srgbClr val="FF0000"/>
                </a:solidFill>
              </a:rPr>
              <a:t>evacuation</a:t>
            </a:r>
            <a:r>
              <a:rPr lang="fr-FR" sz="2800" dirty="0">
                <a:solidFill>
                  <a:srgbClr val="FF0000"/>
                </a:solidFill>
              </a:rPr>
              <a:t> </a:t>
            </a:r>
            <a:r>
              <a:rPr lang="fr-FR" sz="2800" dirty="0" err="1">
                <a:solidFill>
                  <a:srgbClr val="FF0000"/>
                </a:solidFill>
              </a:rPr>
              <a:t>procedures</a:t>
            </a:r>
            <a:r>
              <a:rPr lang="fr-FR" sz="2800" dirty="0">
                <a:solidFill>
                  <a:srgbClr val="FF0000"/>
                </a:solidFill>
              </a:rPr>
              <a:t> </a:t>
            </a:r>
          </a:p>
          <a:p>
            <a:pPr algn="ctr"/>
            <a:r>
              <a:rPr lang="fr-FR" sz="2800" dirty="0" err="1">
                <a:solidFill>
                  <a:srgbClr val="FF0000"/>
                </a:solidFill>
              </a:rPr>
              <a:t>Preparation</a:t>
            </a:r>
            <a:r>
              <a:rPr lang="fr-FR" sz="2800" dirty="0">
                <a:solidFill>
                  <a:srgbClr val="FF0000"/>
                </a:solidFill>
              </a:rPr>
              <a:t> for the </a:t>
            </a:r>
            <a:r>
              <a:rPr lang="fr-FR" sz="2800" dirty="0" err="1">
                <a:solidFill>
                  <a:srgbClr val="FF0000"/>
                </a:solidFill>
              </a:rPr>
              <a:t>next</a:t>
            </a:r>
            <a:r>
              <a:rPr lang="fr-FR" sz="2800" dirty="0">
                <a:solidFill>
                  <a:srgbClr val="FF0000"/>
                </a:solidFill>
              </a:rPr>
              <a:t> </a:t>
            </a:r>
            <a:r>
              <a:rPr lang="fr-FR" sz="2800" dirty="0" err="1">
                <a:solidFill>
                  <a:srgbClr val="FF0000"/>
                </a:solidFill>
              </a:rPr>
              <a:t>beach</a:t>
            </a:r>
            <a:r>
              <a:rPr lang="fr-FR" sz="2800" dirty="0">
                <a:solidFill>
                  <a:srgbClr val="FF0000"/>
                </a:solidFill>
              </a:rPr>
              <a:t> </a:t>
            </a:r>
            <a:r>
              <a:rPr lang="fr-FR" sz="2800">
                <a:solidFill>
                  <a:srgbClr val="FF0000"/>
                </a:solidFill>
              </a:rPr>
              <a:t>exercise</a:t>
            </a:r>
            <a:endParaRPr lang="fr-FR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42853"/>
            <a:ext cx="9144000" cy="4871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ZoneTexte 2"/>
          <p:cNvSpPr txBox="1"/>
          <p:nvPr/>
        </p:nvSpPr>
        <p:spPr>
          <a:xfrm>
            <a:off x="1524001" y="5072074"/>
            <a:ext cx="900115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1"/>
            <a:r>
              <a:rPr lang="fr-FR" sz="1200" b="1" dirty="0">
                <a:solidFill>
                  <a:srgbClr val="FF3300"/>
                </a:solidFill>
              </a:rPr>
              <a:t>Location </a:t>
            </a:r>
            <a:r>
              <a:rPr lang="fr-FR" sz="1200" b="1" dirty="0" err="1">
                <a:solidFill>
                  <a:srgbClr val="FF3300"/>
                </a:solidFill>
              </a:rPr>
              <a:t>tsunamegenic</a:t>
            </a:r>
            <a:r>
              <a:rPr lang="fr-FR" sz="1200" b="1" dirty="0">
                <a:solidFill>
                  <a:srgbClr val="FF3300"/>
                </a:solidFill>
              </a:rPr>
              <a:t> </a:t>
            </a:r>
            <a:r>
              <a:rPr lang="fr-FR" sz="1200" b="1" dirty="0" err="1">
                <a:solidFill>
                  <a:srgbClr val="FF3300"/>
                </a:solidFill>
              </a:rPr>
              <a:t>earthquake</a:t>
            </a:r>
            <a:r>
              <a:rPr lang="fr-FR" sz="1200" b="1" dirty="0">
                <a:solidFill>
                  <a:srgbClr val="FF3300"/>
                </a:solidFill>
              </a:rPr>
              <a:t> in the Atlantic </a:t>
            </a:r>
            <a:r>
              <a:rPr lang="fr-FR" sz="1200" b="1" dirty="0" err="1">
                <a:solidFill>
                  <a:srgbClr val="FF3300"/>
                </a:solidFill>
              </a:rPr>
              <a:t>Ocean</a:t>
            </a:r>
            <a:r>
              <a:rPr lang="fr-FR" sz="1200" b="1" dirty="0">
                <a:solidFill>
                  <a:srgbClr val="FF3300"/>
                </a:solidFill>
              </a:rPr>
              <a:t> (1755). </a:t>
            </a:r>
            <a:r>
              <a:rPr lang="fr-FR" sz="1200" b="1" dirty="0" err="1">
                <a:solidFill>
                  <a:srgbClr val="FF3300"/>
                </a:solidFill>
              </a:rPr>
              <a:t>Sea</a:t>
            </a:r>
            <a:r>
              <a:rPr lang="fr-FR" sz="1200" b="1" dirty="0">
                <a:solidFill>
                  <a:srgbClr val="FF3300"/>
                </a:solidFill>
              </a:rPr>
              <a:t> </a:t>
            </a:r>
            <a:r>
              <a:rPr lang="fr-FR" sz="1200" b="1" dirty="0" err="1">
                <a:solidFill>
                  <a:srgbClr val="FF3300"/>
                </a:solidFill>
              </a:rPr>
              <a:t>mounts</a:t>
            </a:r>
            <a:r>
              <a:rPr lang="fr-FR" sz="1200" b="1" dirty="0">
                <a:solidFill>
                  <a:srgbClr val="FF3300"/>
                </a:solidFill>
              </a:rPr>
              <a:t> and </a:t>
            </a:r>
            <a:r>
              <a:rPr lang="fr-FR" sz="1200" b="1" dirty="0" err="1">
                <a:solidFill>
                  <a:srgbClr val="FF3300"/>
                </a:solidFill>
              </a:rPr>
              <a:t>islands</a:t>
            </a:r>
            <a:r>
              <a:rPr lang="fr-FR" sz="1200" b="1" dirty="0">
                <a:solidFill>
                  <a:srgbClr val="FF3300"/>
                </a:solidFill>
              </a:rPr>
              <a:t> are major </a:t>
            </a:r>
            <a:r>
              <a:rPr lang="fr-FR" sz="1200" b="1" dirty="0" err="1">
                <a:solidFill>
                  <a:srgbClr val="FF3300"/>
                </a:solidFill>
              </a:rPr>
              <a:t>tectonic</a:t>
            </a:r>
            <a:r>
              <a:rPr lang="fr-FR" sz="1200" b="1" dirty="0">
                <a:solidFill>
                  <a:srgbClr val="FF3300"/>
                </a:solidFill>
              </a:rPr>
              <a:t> and </a:t>
            </a:r>
            <a:r>
              <a:rPr lang="fr-FR" sz="1200" b="1" dirty="0" err="1">
                <a:solidFill>
                  <a:srgbClr val="FF3300"/>
                </a:solidFill>
              </a:rPr>
              <a:t>volcanic</a:t>
            </a:r>
            <a:r>
              <a:rPr lang="fr-FR" sz="1200" b="1" dirty="0">
                <a:solidFill>
                  <a:srgbClr val="FF3300"/>
                </a:solidFill>
              </a:rPr>
              <a:t> sources of tsunamis. The </a:t>
            </a:r>
            <a:r>
              <a:rPr lang="fr-FR" sz="1200" b="1" dirty="0" err="1">
                <a:solidFill>
                  <a:srgbClr val="FF3300"/>
                </a:solidFill>
              </a:rPr>
              <a:t>investigated</a:t>
            </a:r>
            <a:r>
              <a:rPr lang="fr-FR" sz="1200" b="1" dirty="0">
                <a:solidFill>
                  <a:srgbClr val="FF3300"/>
                </a:solidFill>
              </a:rPr>
              <a:t> </a:t>
            </a:r>
            <a:r>
              <a:rPr lang="fr-FR" sz="1200" b="1" dirty="0" err="1">
                <a:solidFill>
                  <a:srgbClr val="FF3300"/>
                </a:solidFill>
              </a:rPr>
              <a:t>coastal</a:t>
            </a:r>
            <a:r>
              <a:rPr lang="fr-FR" sz="1200" b="1" dirty="0">
                <a:solidFill>
                  <a:srgbClr val="FF3300"/>
                </a:solidFill>
              </a:rPr>
              <a:t> </a:t>
            </a:r>
            <a:r>
              <a:rPr lang="fr-FR" sz="1200" b="1" dirty="0" err="1">
                <a:solidFill>
                  <a:srgbClr val="FF3300"/>
                </a:solidFill>
              </a:rPr>
              <a:t>cities</a:t>
            </a:r>
            <a:r>
              <a:rPr lang="fr-FR" sz="1200" b="1" dirty="0">
                <a:solidFill>
                  <a:srgbClr val="FF3300"/>
                </a:solidFill>
              </a:rPr>
              <a:t> </a:t>
            </a:r>
            <a:r>
              <a:rPr lang="fr-FR" sz="1200" b="1" dirty="0" err="1">
                <a:solidFill>
                  <a:srgbClr val="FF3300"/>
                </a:solidFill>
              </a:rPr>
              <a:t>where</a:t>
            </a:r>
            <a:r>
              <a:rPr lang="fr-FR" sz="1200" b="1" dirty="0">
                <a:solidFill>
                  <a:srgbClr val="FF3300"/>
                </a:solidFill>
              </a:rPr>
              <a:t> the </a:t>
            </a:r>
            <a:r>
              <a:rPr lang="fr-FR" sz="1200" b="1" dirty="0" err="1">
                <a:solidFill>
                  <a:srgbClr val="FF3300"/>
                </a:solidFill>
              </a:rPr>
              <a:t>effects</a:t>
            </a:r>
            <a:r>
              <a:rPr lang="fr-FR" sz="1200" b="1" dirty="0">
                <a:solidFill>
                  <a:srgbClr val="FF3300"/>
                </a:solidFill>
              </a:rPr>
              <a:t> of tsunami </a:t>
            </a:r>
            <a:r>
              <a:rPr lang="fr-FR" sz="1200" b="1" dirty="0" err="1">
                <a:solidFill>
                  <a:srgbClr val="FF3300"/>
                </a:solidFill>
              </a:rPr>
              <a:t>waves</a:t>
            </a:r>
            <a:r>
              <a:rPr lang="fr-FR" sz="1200" b="1" dirty="0">
                <a:solidFill>
                  <a:srgbClr val="FF3300"/>
                </a:solidFill>
              </a:rPr>
              <a:t> </a:t>
            </a:r>
            <a:r>
              <a:rPr lang="fr-FR" sz="1200" b="1" dirty="0" err="1">
                <a:solidFill>
                  <a:srgbClr val="FF3300"/>
                </a:solidFill>
              </a:rPr>
              <a:t>were</a:t>
            </a:r>
            <a:r>
              <a:rPr lang="fr-FR" sz="1200" b="1" dirty="0">
                <a:solidFill>
                  <a:srgbClr val="FF3300"/>
                </a:solidFill>
              </a:rPr>
              <a:t> </a:t>
            </a:r>
            <a:r>
              <a:rPr lang="fr-FR" sz="1200" b="1" dirty="0" err="1">
                <a:solidFill>
                  <a:srgbClr val="FF3300"/>
                </a:solidFill>
              </a:rPr>
              <a:t>reported</a:t>
            </a:r>
            <a:r>
              <a:rPr lang="fr-FR" sz="1200" b="1" dirty="0">
                <a:solidFill>
                  <a:srgbClr val="FF3300"/>
                </a:solidFill>
              </a:rPr>
              <a:t> in </a:t>
            </a:r>
            <a:r>
              <a:rPr lang="fr-FR" sz="1200" b="1" dirty="0" err="1">
                <a:solidFill>
                  <a:srgbClr val="FF3300"/>
                </a:solidFill>
              </a:rPr>
              <a:t>historical</a:t>
            </a:r>
            <a:r>
              <a:rPr lang="fr-FR" sz="1200" b="1" dirty="0">
                <a:solidFill>
                  <a:srgbClr val="FF3300"/>
                </a:solidFill>
              </a:rPr>
              <a:t> documents</a:t>
            </a:r>
            <a:r>
              <a:rPr lang="fr-FR" sz="1400" b="1" dirty="0">
                <a:solidFill>
                  <a:srgbClr val="FF3300"/>
                </a:solidFill>
              </a:rPr>
              <a:t>.</a:t>
            </a:r>
            <a:endParaRPr lang="en-US" sz="1400" dirty="0">
              <a:solidFill>
                <a:srgbClr val="FF3300"/>
              </a:solidFill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5595935" y="357167"/>
            <a:ext cx="64294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>
                <a:solidFill>
                  <a:schemeClr val="bg1"/>
                </a:solidFill>
              </a:rPr>
              <a:t>1755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9310711" y="428605"/>
            <a:ext cx="6976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1522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7881950" y="785795"/>
            <a:ext cx="785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/>
                </a:solidFill>
              </a:rPr>
              <a:t>Tanger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7667636" y="928672"/>
            <a:ext cx="10715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err="1">
                <a:solidFill>
                  <a:schemeClr val="bg1"/>
                </a:solidFill>
              </a:rPr>
              <a:t>Assila</a:t>
            </a:r>
            <a:endParaRPr lang="fr-FR" sz="1200" dirty="0">
              <a:solidFill>
                <a:schemeClr val="bg1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7524760" y="1500175"/>
            <a:ext cx="785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/>
                </a:solidFill>
              </a:rPr>
              <a:t>Mahdia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6381753" y="2643183"/>
            <a:ext cx="7858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bg1"/>
                </a:solidFill>
              </a:rPr>
              <a:t>Asfi</a:t>
            </a:r>
          </a:p>
        </p:txBody>
      </p:sp>
      <p:sp>
        <p:nvSpPr>
          <p:cNvPr id="15" name="Organigramme : Connecteur 14"/>
          <p:cNvSpPr/>
          <p:nvPr/>
        </p:nvSpPr>
        <p:spPr bwMode="auto">
          <a:xfrm flipH="1">
            <a:off x="7310446" y="2285992"/>
            <a:ext cx="71438" cy="71438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FR"/>
          </a:p>
        </p:txBody>
      </p:sp>
      <p:sp>
        <p:nvSpPr>
          <p:cNvPr id="16" name="Organigramme : Connecteur 15"/>
          <p:cNvSpPr/>
          <p:nvPr/>
        </p:nvSpPr>
        <p:spPr bwMode="auto">
          <a:xfrm>
            <a:off x="8524892" y="928670"/>
            <a:ext cx="71438" cy="71438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FR" dirty="0">
              <a:solidFill>
                <a:srgbClr val="FFFF00"/>
              </a:solidFill>
            </a:endParaRPr>
          </a:p>
        </p:txBody>
      </p:sp>
      <p:sp>
        <p:nvSpPr>
          <p:cNvPr id="17" name="Organigramme : Connecteur 16"/>
          <p:cNvSpPr/>
          <p:nvPr/>
        </p:nvSpPr>
        <p:spPr bwMode="auto">
          <a:xfrm>
            <a:off x="8453454" y="1071546"/>
            <a:ext cx="71438" cy="71438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FR"/>
          </a:p>
        </p:txBody>
      </p:sp>
      <p:sp>
        <p:nvSpPr>
          <p:cNvPr id="18" name="Organigramme : Connecteur 17"/>
          <p:cNvSpPr/>
          <p:nvPr/>
        </p:nvSpPr>
        <p:spPr bwMode="auto">
          <a:xfrm>
            <a:off x="8239140" y="1643050"/>
            <a:ext cx="71438" cy="71438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FR"/>
          </a:p>
        </p:txBody>
      </p:sp>
      <p:sp>
        <p:nvSpPr>
          <p:cNvPr id="19" name="Organigramme : Connecteur 18"/>
          <p:cNvSpPr/>
          <p:nvPr/>
        </p:nvSpPr>
        <p:spPr bwMode="auto">
          <a:xfrm>
            <a:off x="6953256" y="2714620"/>
            <a:ext cx="71438" cy="71438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FR"/>
          </a:p>
        </p:txBody>
      </p:sp>
      <p:sp>
        <p:nvSpPr>
          <p:cNvPr id="20" name="Organigramme : Connecteur 19"/>
          <p:cNvSpPr/>
          <p:nvPr/>
        </p:nvSpPr>
        <p:spPr bwMode="auto">
          <a:xfrm>
            <a:off x="7953388" y="1928802"/>
            <a:ext cx="71438" cy="71438"/>
          </a:xfrm>
          <a:prstGeom prst="flowChartConnecto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fr-FR"/>
          </a:p>
        </p:txBody>
      </p:sp>
      <p:sp>
        <p:nvSpPr>
          <p:cNvPr id="22" name="ZoneTexte 21"/>
          <p:cNvSpPr txBox="1"/>
          <p:nvPr/>
        </p:nvSpPr>
        <p:spPr>
          <a:xfrm>
            <a:off x="6453191" y="2143117"/>
            <a:ext cx="7858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err="1">
                <a:solidFill>
                  <a:schemeClr val="bg1"/>
                </a:solidFill>
              </a:rPr>
              <a:t>Aljadida</a:t>
            </a:r>
            <a:endParaRPr lang="fr-FR" sz="1200" dirty="0">
              <a:solidFill>
                <a:schemeClr val="bg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524000" y="5715016"/>
            <a:ext cx="9144000" cy="11429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solidFill>
                  <a:schemeClr val="tx1"/>
                </a:solidFill>
              </a:rPr>
              <a:t>TSUNAMI HAZARD AND RISK IN MOROCCO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</a:rPr>
              <a:t>WORKSHOP ON BEACH AND COASTAL RESORT RISKS</a:t>
            </a:r>
          </a:p>
          <a:p>
            <a:pPr algn="ctr"/>
            <a:r>
              <a:rPr lang="fr-FR" sz="1200" dirty="0">
                <a:solidFill>
                  <a:schemeClr val="tx1"/>
                </a:solidFill>
              </a:rPr>
              <a:t>MALTA, 24th </a:t>
            </a:r>
            <a:r>
              <a:rPr lang="fr-FR" sz="1200" dirty="0" err="1">
                <a:solidFill>
                  <a:schemeClr val="tx1"/>
                </a:solidFill>
              </a:rPr>
              <a:t>September</a:t>
            </a:r>
            <a:r>
              <a:rPr lang="fr-FR" sz="1200" dirty="0">
                <a:solidFill>
                  <a:schemeClr val="tx1"/>
                </a:solidFill>
              </a:rPr>
              <a:t> 2018</a:t>
            </a:r>
          </a:p>
          <a:p>
            <a:pPr algn="ctr"/>
            <a:r>
              <a:rPr lang="fr-FR" sz="1200" dirty="0" err="1">
                <a:solidFill>
                  <a:schemeClr val="tx1"/>
                </a:solidFill>
              </a:rPr>
              <a:t>Nacer</a:t>
            </a:r>
            <a:r>
              <a:rPr lang="fr-FR" sz="1200" dirty="0">
                <a:solidFill>
                  <a:schemeClr val="tx1"/>
                </a:solidFill>
              </a:rPr>
              <a:t> </a:t>
            </a:r>
            <a:r>
              <a:rPr lang="fr-FR" sz="1200" dirty="0" err="1">
                <a:solidFill>
                  <a:schemeClr val="tx1"/>
                </a:solidFill>
              </a:rPr>
              <a:t>Jabour</a:t>
            </a:r>
            <a:endParaRPr lang="fr-FR" sz="1200" dirty="0">
              <a:solidFill>
                <a:schemeClr val="tx1"/>
              </a:solidFill>
            </a:endParaRPr>
          </a:p>
          <a:p>
            <a:pPr algn="ctr"/>
            <a:r>
              <a:rPr lang="fr-FR" sz="1200" dirty="0">
                <a:solidFill>
                  <a:schemeClr val="tx1"/>
                </a:solidFill>
              </a:rPr>
              <a:t>CEPRIS – Rabat - </a:t>
            </a:r>
            <a:r>
              <a:rPr lang="fr-FR" sz="1200" dirty="0" err="1">
                <a:solidFill>
                  <a:schemeClr val="tx1"/>
                </a:solidFill>
              </a:rPr>
              <a:t>Morocco</a:t>
            </a:r>
            <a:endParaRPr lang="fr-FR" sz="1200" dirty="0">
              <a:solidFill>
                <a:schemeClr val="tx1"/>
              </a:solidFill>
            </a:endParaRPr>
          </a:p>
        </p:txBody>
      </p:sp>
      <p:sp>
        <p:nvSpPr>
          <p:cNvPr id="24" name="Étoile à 5 branches 23"/>
          <p:cNvSpPr/>
          <p:nvPr/>
        </p:nvSpPr>
        <p:spPr>
          <a:xfrm>
            <a:off x="6167438" y="142852"/>
            <a:ext cx="357190" cy="41433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user\Bureau\détroi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90070"/>
            <a:ext cx="9144000" cy="6310764"/>
          </a:xfrm>
          <a:prstGeom prst="rect">
            <a:avLst/>
          </a:prstGeom>
          <a:noFill/>
        </p:spPr>
      </p:pic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5024430" y="2500306"/>
          <a:ext cx="5357850" cy="1367028"/>
        </p:xfrm>
        <a:graphic>
          <a:graphicData uri="http://schemas.openxmlformats.org/drawingml/2006/table">
            <a:tbl>
              <a:tblPr/>
              <a:tblGrid>
                <a:gridCol w="18331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337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908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684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6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City</a:t>
                      </a:r>
                      <a:endParaRPr lang="fr-FR" sz="11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600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Run</a:t>
                      </a:r>
                      <a:r>
                        <a:rPr lang="fr-FR" sz="26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 up </a:t>
                      </a:r>
                      <a:r>
                        <a:rPr lang="fr-FR" sz="2600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elevation</a:t>
                      </a:r>
                      <a:endParaRPr lang="fr-FR" sz="11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600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Inundation</a:t>
                      </a:r>
                      <a:r>
                        <a:rPr lang="fr-FR" sz="26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 distance</a:t>
                      </a:r>
                      <a:endParaRPr lang="fr-FR" sz="11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2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600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Tangier</a:t>
                      </a:r>
                      <a:endParaRPr lang="fr-FR" sz="11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6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17 m</a:t>
                      </a:r>
                      <a:endParaRPr lang="fr-FR" sz="11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26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0" y="214290"/>
            <a:ext cx="2786082" cy="4409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ZoneTexte 5"/>
          <p:cNvSpPr txBox="1"/>
          <p:nvPr/>
        </p:nvSpPr>
        <p:spPr>
          <a:xfrm>
            <a:off x="1524000" y="6500835"/>
            <a:ext cx="91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/>
              <a:t>Tsunami simulations, (A) and (B), </a:t>
            </a:r>
            <a:r>
              <a:rPr lang="fr-FR" sz="1400" dirty="0" err="1"/>
              <a:t>Benchekroun</a:t>
            </a:r>
            <a:r>
              <a:rPr lang="fr-FR" sz="1400" dirty="0"/>
              <a:t> et al (2010), </a:t>
            </a:r>
            <a:r>
              <a:rPr lang="fr-FR" sz="1400" dirty="0" err="1"/>
              <a:t>Historical</a:t>
            </a:r>
            <a:r>
              <a:rPr lang="fr-FR" sz="1400" dirty="0"/>
              <a:t> data (table), </a:t>
            </a:r>
            <a:r>
              <a:rPr lang="fr-FR" sz="1400" dirty="0" err="1"/>
              <a:t>Elmrabet</a:t>
            </a:r>
            <a:r>
              <a:rPr lang="fr-FR" sz="1400" dirty="0"/>
              <a:t>, (1998)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3952860" y="5286388"/>
            <a:ext cx="941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/>
              <a:t>Tangier</a:t>
            </a:r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user\Bureau\assil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9187" y="-833438"/>
            <a:ext cx="9953626" cy="8524876"/>
          </a:xfrm>
          <a:prstGeom prst="rect">
            <a:avLst/>
          </a:prstGeom>
          <a:noFill/>
        </p:spPr>
      </p:pic>
      <p:graphicFrame>
        <p:nvGraphicFramePr>
          <p:cNvPr id="4" name="Tableau 3"/>
          <p:cNvGraphicFramePr>
            <a:graphicFrameLocks noGrp="1"/>
          </p:cNvGraphicFramePr>
          <p:nvPr/>
        </p:nvGraphicFramePr>
        <p:xfrm>
          <a:off x="1524002" y="428604"/>
          <a:ext cx="5286379" cy="1428760"/>
        </p:xfrm>
        <a:graphic>
          <a:graphicData uri="http://schemas.openxmlformats.org/drawingml/2006/table">
            <a:tbl>
              <a:tblPr/>
              <a:tblGrid>
                <a:gridCol w="17617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23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23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525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6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City</a:t>
                      </a:r>
                      <a:endParaRPr lang="fr-FR" sz="11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600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Run</a:t>
                      </a:r>
                      <a:r>
                        <a:rPr lang="fr-FR" sz="26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 up </a:t>
                      </a:r>
                      <a:r>
                        <a:rPr lang="fr-FR" sz="2600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elevation</a:t>
                      </a:r>
                      <a:endParaRPr lang="fr-FR" sz="11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600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Inundation</a:t>
                      </a:r>
                      <a:r>
                        <a:rPr lang="fr-FR" sz="26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 distance</a:t>
                      </a:r>
                      <a:endParaRPr lang="fr-FR" sz="11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62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60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Assila</a:t>
                      </a:r>
                      <a:endParaRPr lang="fr-FR" sz="11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6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14 m</a:t>
                      </a:r>
                      <a:endParaRPr lang="fr-FR" sz="11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6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150 m</a:t>
                      </a:r>
                      <a:endParaRPr lang="fr-FR" sz="11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5524496" y="6643710"/>
            <a:ext cx="5000660" cy="7143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5667372" y="6824446"/>
            <a:ext cx="47863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>
                <a:solidFill>
                  <a:srgbClr val="FF0000"/>
                </a:solidFill>
              </a:rPr>
              <a:t>Historical</a:t>
            </a:r>
            <a:r>
              <a:rPr lang="fr-FR" dirty="0">
                <a:solidFill>
                  <a:srgbClr val="FF0000"/>
                </a:solidFill>
              </a:rPr>
              <a:t> data, </a:t>
            </a:r>
            <a:r>
              <a:rPr lang="fr-FR" dirty="0" err="1">
                <a:solidFill>
                  <a:srgbClr val="FF0000"/>
                </a:solidFill>
              </a:rPr>
              <a:t>Elmrabet</a:t>
            </a:r>
            <a:r>
              <a:rPr lang="fr-FR" dirty="0">
                <a:solidFill>
                  <a:srgbClr val="FF0000"/>
                </a:solidFill>
              </a:rPr>
              <a:t>, (1998)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Documents and Settings\user\Bureau\kenitr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9187" y="-833438"/>
            <a:ext cx="9953626" cy="8524876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2595539" y="4000504"/>
            <a:ext cx="9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Mahdia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6810381" y="4000504"/>
            <a:ext cx="9156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/>
              <a:t>Kenitra</a:t>
            </a:r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1524001" y="0"/>
          <a:ext cx="5214973" cy="1367028"/>
        </p:xfrm>
        <a:graphic>
          <a:graphicData uri="http://schemas.openxmlformats.org/drawingml/2006/table">
            <a:tbl>
              <a:tblPr/>
              <a:tblGrid>
                <a:gridCol w="17379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85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851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6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City</a:t>
                      </a:r>
                      <a:endParaRPr lang="fr-FR" sz="11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600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Run</a:t>
                      </a:r>
                      <a:r>
                        <a:rPr lang="fr-FR" sz="26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 up </a:t>
                      </a:r>
                      <a:r>
                        <a:rPr lang="fr-FR" sz="2600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elevation</a:t>
                      </a:r>
                      <a:endParaRPr lang="fr-FR" sz="11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600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Inundation</a:t>
                      </a:r>
                      <a:r>
                        <a:rPr lang="fr-FR" sz="26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 distance</a:t>
                      </a:r>
                      <a:endParaRPr lang="fr-FR" sz="11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6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Mahdia</a:t>
                      </a:r>
                      <a:endParaRPr lang="fr-FR" sz="11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2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6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4 Km</a:t>
                      </a:r>
                      <a:endParaRPr lang="fr-FR" sz="11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6453190" y="5943600"/>
            <a:ext cx="371477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err="1">
                <a:solidFill>
                  <a:srgbClr val="FF0000"/>
                </a:solidFill>
              </a:rPr>
              <a:t>Historical</a:t>
            </a:r>
            <a:r>
              <a:rPr lang="fr-FR" dirty="0">
                <a:solidFill>
                  <a:srgbClr val="FF0000"/>
                </a:solidFill>
              </a:rPr>
              <a:t> data, </a:t>
            </a:r>
            <a:r>
              <a:rPr lang="fr-FR" dirty="0" err="1">
                <a:solidFill>
                  <a:srgbClr val="FF0000"/>
                </a:solidFill>
              </a:rPr>
              <a:t>Elmrabet</a:t>
            </a:r>
            <a:r>
              <a:rPr lang="fr-FR" dirty="0">
                <a:solidFill>
                  <a:srgbClr val="FF0000"/>
                </a:solidFill>
              </a:rPr>
              <a:t>, (1998)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Documents and Settings\user\Bureau\Rabat - Sal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9187" y="-833438"/>
            <a:ext cx="9953626" cy="8524876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5595935" y="164305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Sala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4238613" y="3071810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Rabat</a:t>
            </a:r>
          </a:p>
        </p:txBody>
      </p:sp>
      <p:graphicFrame>
        <p:nvGraphicFramePr>
          <p:cNvPr id="5" name="Tableau 4"/>
          <p:cNvGraphicFramePr>
            <a:graphicFrameLocks noGrp="1"/>
          </p:cNvGraphicFramePr>
          <p:nvPr/>
        </p:nvGraphicFramePr>
        <p:xfrm>
          <a:off x="1381093" y="-142900"/>
          <a:ext cx="5286411" cy="1804327"/>
        </p:xfrm>
        <a:graphic>
          <a:graphicData uri="http://schemas.openxmlformats.org/drawingml/2006/table">
            <a:tbl>
              <a:tblPr/>
              <a:tblGrid>
                <a:gridCol w="17617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623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623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929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6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City</a:t>
                      </a:r>
                      <a:endParaRPr lang="fr-FR" sz="11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600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Run</a:t>
                      </a:r>
                      <a:r>
                        <a:rPr lang="fr-FR" sz="26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 up </a:t>
                      </a:r>
                      <a:r>
                        <a:rPr lang="fr-FR" sz="2600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elevation</a:t>
                      </a:r>
                      <a:endParaRPr lang="fr-FR" sz="11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600" dirty="0" err="1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Inundation</a:t>
                      </a:r>
                      <a:r>
                        <a:rPr lang="fr-FR" sz="26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 distance</a:t>
                      </a:r>
                      <a:endParaRPr lang="fr-FR" sz="11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29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6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Rabat - Sala</a:t>
                      </a:r>
                      <a:endParaRPr lang="fr-FR" sz="11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2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600" dirty="0">
                          <a:solidFill>
                            <a:schemeClr val="bg1"/>
                          </a:solidFill>
                          <a:latin typeface="Calibri"/>
                          <a:ea typeface="Calibri"/>
                          <a:cs typeface="Times New Roman"/>
                        </a:rPr>
                        <a:t>3 Km</a:t>
                      </a:r>
                      <a:endParaRPr lang="fr-FR" sz="1100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" name="Image 5" descr="rabat2.png"/>
          <p:cNvPicPr>
            <a:picLocks noChangeAspect="1"/>
          </p:cNvPicPr>
          <p:nvPr/>
        </p:nvPicPr>
        <p:blipFill>
          <a:blip r:embed="rId3"/>
          <a:srcRect r="61963" b="55564"/>
          <a:stretch>
            <a:fillRect/>
          </a:stretch>
        </p:blipFill>
        <p:spPr>
          <a:xfrm>
            <a:off x="7096133" y="3338699"/>
            <a:ext cx="3930595" cy="367113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024034" y="5286388"/>
            <a:ext cx="4071966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err="1">
                <a:solidFill>
                  <a:srgbClr val="FF0000"/>
                </a:solidFill>
              </a:rPr>
              <a:t>Historical</a:t>
            </a:r>
            <a:r>
              <a:rPr lang="fr-FR" dirty="0">
                <a:solidFill>
                  <a:srgbClr val="FF0000"/>
                </a:solidFill>
              </a:rPr>
              <a:t> data, </a:t>
            </a:r>
            <a:r>
              <a:rPr lang="fr-FR" dirty="0" err="1">
                <a:solidFill>
                  <a:srgbClr val="FF0000"/>
                </a:solidFill>
              </a:rPr>
              <a:t>Elmrabet</a:t>
            </a:r>
            <a:r>
              <a:rPr lang="fr-FR" dirty="0">
                <a:solidFill>
                  <a:srgbClr val="FF0000"/>
                </a:solidFill>
              </a:rPr>
              <a:t>, (1998)</a:t>
            </a:r>
          </a:p>
          <a:p>
            <a:r>
              <a:rPr lang="fr-FR" dirty="0">
                <a:solidFill>
                  <a:srgbClr val="FF0000"/>
                </a:solidFill>
              </a:rPr>
              <a:t>Tsunami simulations, </a:t>
            </a:r>
            <a:r>
              <a:rPr lang="fr-FR" dirty="0" err="1">
                <a:solidFill>
                  <a:srgbClr val="FF0000"/>
                </a:solidFill>
              </a:rPr>
              <a:t>Atillah</a:t>
            </a:r>
            <a:r>
              <a:rPr lang="fr-FR" dirty="0">
                <a:solidFill>
                  <a:srgbClr val="FF0000"/>
                </a:solidFill>
              </a:rPr>
              <a:t> (2010)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9200" y="0"/>
            <a:ext cx="81788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Ellipse 2"/>
          <p:cNvSpPr/>
          <p:nvPr/>
        </p:nvSpPr>
        <p:spPr>
          <a:xfrm>
            <a:off x="9525001" y="857251"/>
            <a:ext cx="142875" cy="1428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" name="Ellipse 3"/>
          <p:cNvSpPr/>
          <p:nvPr/>
        </p:nvSpPr>
        <p:spPr>
          <a:xfrm>
            <a:off x="9677401" y="1009651"/>
            <a:ext cx="142875" cy="1428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" name="Ellipse 5"/>
          <p:cNvSpPr/>
          <p:nvPr/>
        </p:nvSpPr>
        <p:spPr>
          <a:xfrm>
            <a:off x="9024939" y="857251"/>
            <a:ext cx="142875" cy="1428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7" name="Ellipse 6"/>
          <p:cNvSpPr/>
          <p:nvPr/>
        </p:nvSpPr>
        <p:spPr>
          <a:xfrm>
            <a:off x="8167689" y="642939"/>
            <a:ext cx="142875" cy="1428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7810501" y="1357314"/>
            <a:ext cx="142875" cy="1428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1" name="Ellipse 10"/>
          <p:cNvSpPr/>
          <p:nvPr/>
        </p:nvSpPr>
        <p:spPr>
          <a:xfrm>
            <a:off x="7953376" y="642939"/>
            <a:ext cx="142875" cy="1428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3" name="Ellipse 12"/>
          <p:cNvSpPr/>
          <p:nvPr/>
        </p:nvSpPr>
        <p:spPr>
          <a:xfrm>
            <a:off x="7024689" y="1785939"/>
            <a:ext cx="142875" cy="1428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4" name="Ellipse 13"/>
          <p:cNvSpPr/>
          <p:nvPr/>
        </p:nvSpPr>
        <p:spPr>
          <a:xfrm>
            <a:off x="6738939" y="1500189"/>
            <a:ext cx="142875" cy="1428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5" name="Ellipse 14"/>
          <p:cNvSpPr/>
          <p:nvPr/>
        </p:nvSpPr>
        <p:spPr>
          <a:xfrm>
            <a:off x="8024814" y="1071564"/>
            <a:ext cx="142875" cy="1428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6" name="Ellipse 15"/>
          <p:cNvSpPr/>
          <p:nvPr/>
        </p:nvSpPr>
        <p:spPr>
          <a:xfrm>
            <a:off x="7381876" y="1500189"/>
            <a:ext cx="142875" cy="1428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7" name="Ellipse 16"/>
          <p:cNvSpPr/>
          <p:nvPr/>
        </p:nvSpPr>
        <p:spPr>
          <a:xfrm>
            <a:off x="6953251" y="1500189"/>
            <a:ext cx="142875" cy="1428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9" name="Ellipse 18"/>
          <p:cNvSpPr/>
          <p:nvPr/>
        </p:nvSpPr>
        <p:spPr>
          <a:xfrm>
            <a:off x="6810376" y="2071689"/>
            <a:ext cx="142875" cy="1428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1" name="Ellipse 20"/>
          <p:cNvSpPr/>
          <p:nvPr/>
        </p:nvSpPr>
        <p:spPr>
          <a:xfrm>
            <a:off x="6596064" y="2500314"/>
            <a:ext cx="142875" cy="1428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3" name="Ellipse 22"/>
          <p:cNvSpPr/>
          <p:nvPr/>
        </p:nvSpPr>
        <p:spPr>
          <a:xfrm>
            <a:off x="6596064" y="2928939"/>
            <a:ext cx="142875" cy="1428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4" name="Ellipse 23"/>
          <p:cNvSpPr/>
          <p:nvPr/>
        </p:nvSpPr>
        <p:spPr>
          <a:xfrm>
            <a:off x="5953126" y="3643314"/>
            <a:ext cx="142875" cy="1428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5" name="Ellipse 24"/>
          <p:cNvSpPr/>
          <p:nvPr/>
        </p:nvSpPr>
        <p:spPr>
          <a:xfrm>
            <a:off x="4881564" y="4357689"/>
            <a:ext cx="142875" cy="1428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6" name="Ellipse 25"/>
          <p:cNvSpPr/>
          <p:nvPr/>
        </p:nvSpPr>
        <p:spPr>
          <a:xfrm>
            <a:off x="3810001" y="5572126"/>
            <a:ext cx="142875" cy="1428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28" name="Ellipse 27"/>
          <p:cNvSpPr/>
          <p:nvPr/>
        </p:nvSpPr>
        <p:spPr>
          <a:xfrm>
            <a:off x="7167564" y="1500189"/>
            <a:ext cx="142875" cy="1428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1765" name="ZoneTexte 35"/>
          <p:cNvSpPr txBox="1">
            <a:spLocks noChangeArrowheads="1"/>
          </p:cNvSpPr>
          <p:nvPr/>
        </p:nvSpPr>
        <p:spPr bwMode="auto">
          <a:xfrm>
            <a:off x="7524750" y="1571626"/>
            <a:ext cx="11430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800" dirty="0">
                <a:solidFill>
                  <a:schemeClr val="bg1"/>
                </a:solidFill>
              </a:rPr>
              <a:t>CASABLANCA</a:t>
            </a:r>
          </a:p>
        </p:txBody>
      </p:sp>
      <p:sp>
        <p:nvSpPr>
          <p:cNvPr id="31766" name="ZoneTexte 36"/>
          <p:cNvSpPr txBox="1">
            <a:spLocks noChangeArrowheads="1"/>
          </p:cNvSpPr>
          <p:nvPr/>
        </p:nvSpPr>
        <p:spPr bwMode="auto">
          <a:xfrm>
            <a:off x="8239126" y="571500"/>
            <a:ext cx="71437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800" dirty="0">
                <a:solidFill>
                  <a:schemeClr val="bg1"/>
                </a:solidFill>
              </a:rPr>
              <a:t>TANGER</a:t>
            </a:r>
          </a:p>
        </p:txBody>
      </p:sp>
      <p:sp>
        <p:nvSpPr>
          <p:cNvPr id="31767" name="ZoneTexte 37"/>
          <p:cNvSpPr txBox="1">
            <a:spLocks noChangeArrowheads="1"/>
          </p:cNvSpPr>
          <p:nvPr/>
        </p:nvSpPr>
        <p:spPr bwMode="auto">
          <a:xfrm>
            <a:off x="8596313" y="1000125"/>
            <a:ext cx="85725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800" dirty="0">
                <a:solidFill>
                  <a:schemeClr val="bg1"/>
                </a:solidFill>
              </a:rPr>
              <a:t>AL HOCEIMA</a:t>
            </a:r>
          </a:p>
        </p:txBody>
      </p:sp>
      <p:sp>
        <p:nvSpPr>
          <p:cNvPr id="31768" name="ZoneTexte 38"/>
          <p:cNvSpPr txBox="1">
            <a:spLocks noChangeArrowheads="1"/>
          </p:cNvSpPr>
          <p:nvPr/>
        </p:nvSpPr>
        <p:spPr bwMode="auto">
          <a:xfrm>
            <a:off x="9096376" y="1143000"/>
            <a:ext cx="71437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800" dirty="0">
                <a:solidFill>
                  <a:schemeClr val="bg1"/>
                </a:solidFill>
              </a:rPr>
              <a:t>NADOR</a:t>
            </a:r>
          </a:p>
        </p:txBody>
      </p:sp>
      <p:sp>
        <p:nvSpPr>
          <p:cNvPr id="31769" name="ZoneTexte 39"/>
          <p:cNvSpPr txBox="1">
            <a:spLocks noChangeArrowheads="1"/>
          </p:cNvSpPr>
          <p:nvPr/>
        </p:nvSpPr>
        <p:spPr bwMode="auto">
          <a:xfrm>
            <a:off x="9810750" y="1000125"/>
            <a:ext cx="5715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800" dirty="0">
                <a:solidFill>
                  <a:schemeClr val="bg1"/>
                </a:solidFill>
              </a:rPr>
              <a:t>SAIDIA</a:t>
            </a:r>
          </a:p>
        </p:txBody>
      </p:sp>
      <p:sp>
        <p:nvSpPr>
          <p:cNvPr id="31770" name="ZoneTexte 40"/>
          <p:cNvSpPr txBox="1">
            <a:spLocks noChangeArrowheads="1"/>
          </p:cNvSpPr>
          <p:nvPr/>
        </p:nvSpPr>
        <p:spPr bwMode="auto">
          <a:xfrm>
            <a:off x="7024688" y="2071688"/>
            <a:ext cx="557212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800" dirty="0">
                <a:solidFill>
                  <a:schemeClr val="bg1"/>
                </a:solidFill>
              </a:rPr>
              <a:t>SAFI</a:t>
            </a:r>
          </a:p>
        </p:txBody>
      </p:sp>
      <p:sp>
        <p:nvSpPr>
          <p:cNvPr id="31771" name="ZoneTexte 41"/>
          <p:cNvSpPr txBox="1">
            <a:spLocks noChangeArrowheads="1"/>
          </p:cNvSpPr>
          <p:nvPr/>
        </p:nvSpPr>
        <p:spPr bwMode="auto">
          <a:xfrm>
            <a:off x="6881813" y="2428876"/>
            <a:ext cx="85725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800" dirty="0">
                <a:solidFill>
                  <a:schemeClr val="bg1"/>
                </a:solidFill>
              </a:rPr>
              <a:t>ESSAOUIRA</a:t>
            </a:r>
          </a:p>
        </p:txBody>
      </p:sp>
      <p:sp>
        <p:nvSpPr>
          <p:cNvPr id="31772" name="ZoneTexte 42"/>
          <p:cNvSpPr txBox="1">
            <a:spLocks noChangeArrowheads="1"/>
          </p:cNvSpPr>
          <p:nvPr/>
        </p:nvSpPr>
        <p:spPr bwMode="auto">
          <a:xfrm>
            <a:off x="6738939" y="2857500"/>
            <a:ext cx="71437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800" dirty="0">
                <a:solidFill>
                  <a:schemeClr val="bg1"/>
                </a:solidFill>
              </a:rPr>
              <a:t>AGADIR</a:t>
            </a:r>
          </a:p>
        </p:txBody>
      </p:sp>
      <p:sp>
        <p:nvSpPr>
          <p:cNvPr id="31773" name="ZoneTexte 43"/>
          <p:cNvSpPr txBox="1">
            <a:spLocks noChangeArrowheads="1"/>
          </p:cNvSpPr>
          <p:nvPr/>
        </p:nvSpPr>
        <p:spPr bwMode="auto">
          <a:xfrm>
            <a:off x="6096001" y="3643313"/>
            <a:ext cx="71437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800" dirty="0">
                <a:solidFill>
                  <a:schemeClr val="bg1"/>
                </a:solidFill>
              </a:rPr>
              <a:t>TAN </a:t>
            </a:r>
            <a:r>
              <a:rPr lang="fr-FR" sz="800" dirty="0" err="1">
                <a:solidFill>
                  <a:schemeClr val="bg1"/>
                </a:solidFill>
              </a:rPr>
              <a:t>TAN</a:t>
            </a:r>
            <a:endParaRPr lang="fr-FR" sz="800" dirty="0">
              <a:solidFill>
                <a:schemeClr val="bg1"/>
              </a:solidFill>
            </a:endParaRPr>
          </a:p>
        </p:txBody>
      </p:sp>
      <p:sp>
        <p:nvSpPr>
          <p:cNvPr id="31774" name="ZoneTexte 44"/>
          <p:cNvSpPr txBox="1">
            <a:spLocks noChangeArrowheads="1"/>
          </p:cNvSpPr>
          <p:nvPr/>
        </p:nvSpPr>
        <p:spPr bwMode="auto">
          <a:xfrm>
            <a:off x="5095876" y="4357688"/>
            <a:ext cx="74771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800" dirty="0">
                <a:solidFill>
                  <a:schemeClr val="bg1"/>
                </a:solidFill>
              </a:rPr>
              <a:t>LAAYOUN</a:t>
            </a:r>
          </a:p>
        </p:txBody>
      </p:sp>
      <p:sp>
        <p:nvSpPr>
          <p:cNvPr id="31775" name="ZoneTexte 45"/>
          <p:cNvSpPr txBox="1">
            <a:spLocks noChangeArrowheads="1"/>
          </p:cNvSpPr>
          <p:nvPr/>
        </p:nvSpPr>
        <p:spPr bwMode="auto">
          <a:xfrm>
            <a:off x="4024314" y="5572125"/>
            <a:ext cx="73977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800" dirty="0">
                <a:solidFill>
                  <a:schemeClr val="bg1"/>
                </a:solidFill>
              </a:rPr>
              <a:t>DAKHLA</a:t>
            </a:r>
          </a:p>
        </p:txBody>
      </p:sp>
      <p:sp>
        <p:nvSpPr>
          <p:cNvPr id="31777" name="ZoneTexte 48"/>
          <p:cNvSpPr txBox="1">
            <a:spLocks noChangeArrowheads="1"/>
          </p:cNvSpPr>
          <p:nvPr/>
        </p:nvSpPr>
        <p:spPr bwMode="auto">
          <a:xfrm>
            <a:off x="7239001" y="1785938"/>
            <a:ext cx="10715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800" dirty="0">
                <a:solidFill>
                  <a:schemeClr val="bg1"/>
                </a:solidFill>
              </a:rPr>
              <a:t>JORF LASFAR</a:t>
            </a:r>
          </a:p>
        </p:txBody>
      </p:sp>
      <p:sp>
        <p:nvSpPr>
          <p:cNvPr id="31778" name="ZoneTexte 49"/>
          <p:cNvSpPr txBox="1">
            <a:spLocks noChangeArrowheads="1"/>
          </p:cNvSpPr>
          <p:nvPr/>
        </p:nvSpPr>
        <p:spPr bwMode="auto">
          <a:xfrm>
            <a:off x="8096251" y="1071563"/>
            <a:ext cx="77311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800" dirty="0">
                <a:solidFill>
                  <a:schemeClr val="bg1"/>
                </a:solidFill>
              </a:rPr>
              <a:t>KENITRA</a:t>
            </a:r>
          </a:p>
        </p:txBody>
      </p:sp>
      <p:sp>
        <p:nvSpPr>
          <p:cNvPr id="31779" name="ZoneTexte 50"/>
          <p:cNvSpPr txBox="1">
            <a:spLocks noChangeArrowheads="1"/>
          </p:cNvSpPr>
          <p:nvPr/>
        </p:nvSpPr>
        <p:spPr bwMode="auto">
          <a:xfrm>
            <a:off x="7881939" y="1357313"/>
            <a:ext cx="1000125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800" dirty="0">
                <a:solidFill>
                  <a:schemeClr val="bg1"/>
                </a:solidFill>
              </a:rPr>
              <a:t>MOHAMEDIA</a:t>
            </a:r>
          </a:p>
        </p:txBody>
      </p:sp>
      <p:sp>
        <p:nvSpPr>
          <p:cNvPr id="36" name="Ellipse 35"/>
          <p:cNvSpPr/>
          <p:nvPr/>
        </p:nvSpPr>
        <p:spPr>
          <a:xfrm>
            <a:off x="6810376" y="2071689"/>
            <a:ext cx="142875" cy="1428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41" name="Ellipse 40"/>
          <p:cNvSpPr/>
          <p:nvPr/>
        </p:nvSpPr>
        <p:spPr>
          <a:xfrm>
            <a:off x="9739314" y="785814"/>
            <a:ext cx="142875" cy="1428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39" name="ZoneTexte 38"/>
          <p:cNvSpPr txBox="1"/>
          <p:nvPr/>
        </p:nvSpPr>
        <p:spPr>
          <a:xfrm>
            <a:off x="1738283" y="285729"/>
            <a:ext cx="686615" cy="6257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dirty="0">
                <a:solidFill>
                  <a:srgbClr val="FF0000"/>
                </a:solidFill>
              </a:rPr>
              <a:t>T</a:t>
            </a:r>
          </a:p>
          <a:p>
            <a:r>
              <a:rPr lang="fr-FR" sz="3600" dirty="0">
                <a:solidFill>
                  <a:srgbClr val="FF0000"/>
                </a:solidFill>
              </a:rPr>
              <a:t>I</a:t>
            </a:r>
          </a:p>
          <a:p>
            <a:r>
              <a:rPr lang="fr-FR" sz="3600" dirty="0">
                <a:solidFill>
                  <a:srgbClr val="FF0000"/>
                </a:solidFill>
              </a:rPr>
              <a:t>D</a:t>
            </a:r>
          </a:p>
          <a:p>
            <a:r>
              <a:rPr lang="fr-FR" sz="3600" dirty="0">
                <a:solidFill>
                  <a:srgbClr val="FF0000"/>
                </a:solidFill>
              </a:rPr>
              <a:t>E</a:t>
            </a:r>
          </a:p>
          <a:p>
            <a:endParaRPr lang="fr-FR" sz="3600" dirty="0">
              <a:solidFill>
                <a:srgbClr val="FF0000"/>
              </a:solidFill>
            </a:endParaRPr>
          </a:p>
          <a:p>
            <a:r>
              <a:rPr lang="fr-FR" sz="3600" dirty="0">
                <a:solidFill>
                  <a:srgbClr val="FF0000"/>
                </a:solidFill>
              </a:rPr>
              <a:t>G</a:t>
            </a:r>
          </a:p>
          <a:p>
            <a:r>
              <a:rPr lang="fr-FR" sz="3600" dirty="0">
                <a:solidFill>
                  <a:srgbClr val="FF0000"/>
                </a:solidFill>
              </a:rPr>
              <a:t>A</a:t>
            </a:r>
          </a:p>
          <a:p>
            <a:r>
              <a:rPr lang="fr-FR" sz="3600" dirty="0">
                <a:solidFill>
                  <a:srgbClr val="FF0000"/>
                </a:solidFill>
              </a:rPr>
              <a:t>U</a:t>
            </a:r>
          </a:p>
          <a:p>
            <a:r>
              <a:rPr lang="fr-FR" sz="3600" dirty="0">
                <a:solidFill>
                  <a:srgbClr val="FF0000"/>
                </a:solidFill>
              </a:rPr>
              <a:t>G</a:t>
            </a:r>
          </a:p>
          <a:p>
            <a:r>
              <a:rPr lang="fr-FR" sz="3600" dirty="0">
                <a:solidFill>
                  <a:srgbClr val="FF0000"/>
                </a:solidFill>
              </a:rPr>
              <a:t>E</a:t>
            </a:r>
          </a:p>
          <a:p>
            <a:r>
              <a:rPr lang="fr-FR" sz="3600" dirty="0">
                <a:solidFill>
                  <a:srgbClr val="FF0000"/>
                </a:solidFill>
              </a:rPr>
              <a:t>S</a:t>
            </a:r>
          </a:p>
        </p:txBody>
      </p:sp>
      <p:sp>
        <p:nvSpPr>
          <p:cNvPr id="40" name="Rectangle 39"/>
          <p:cNvSpPr/>
          <p:nvPr/>
        </p:nvSpPr>
        <p:spPr>
          <a:xfrm>
            <a:off x="2738414" y="214290"/>
            <a:ext cx="3286148" cy="27860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rgbClr val="FF0000"/>
                </a:solidFill>
              </a:rPr>
              <a:t>Tide gauges stations in </a:t>
            </a:r>
            <a:r>
              <a:rPr lang="fr-FR" sz="2000" b="1" dirty="0" err="1">
                <a:solidFill>
                  <a:srgbClr val="FF0000"/>
                </a:solidFill>
              </a:rPr>
              <a:t>Morocco</a:t>
            </a:r>
            <a:endParaRPr lang="fr-FR" sz="2000" b="1" dirty="0">
              <a:solidFill>
                <a:srgbClr val="FF0000"/>
              </a:solidFill>
            </a:endParaRPr>
          </a:p>
          <a:p>
            <a:pPr algn="ctr"/>
            <a:endParaRPr lang="fr-FR" dirty="0">
              <a:solidFill>
                <a:srgbClr val="FF0000"/>
              </a:solidFill>
            </a:endParaRPr>
          </a:p>
          <a:p>
            <a:pPr algn="ctr"/>
            <a:r>
              <a:rPr lang="fr-FR" dirty="0" err="1">
                <a:solidFill>
                  <a:srgbClr val="FF0000"/>
                </a:solidFill>
              </a:rPr>
              <a:t>Harbors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 err="1">
                <a:solidFill>
                  <a:srgbClr val="FF0000"/>
                </a:solidFill>
              </a:rPr>
              <a:t>Autority</a:t>
            </a:r>
            <a:endParaRPr lang="fr-FR" dirty="0">
              <a:solidFill>
                <a:srgbClr val="FF0000"/>
              </a:solidFill>
            </a:endParaRPr>
          </a:p>
          <a:p>
            <a:pPr algn="ctr"/>
            <a:r>
              <a:rPr lang="fr-FR" dirty="0" err="1">
                <a:solidFill>
                  <a:srgbClr val="FF0000"/>
                </a:solidFill>
              </a:rPr>
              <a:t>Meteorological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 err="1">
                <a:solidFill>
                  <a:srgbClr val="FF0000"/>
                </a:solidFill>
              </a:rPr>
              <a:t>Agency</a:t>
            </a:r>
            <a:endParaRPr lang="fr-FR" dirty="0">
              <a:solidFill>
                <a:srgbClr val="FF0000"/>
              </a:solidFill>
            </a:endParaRPr>
          </a:p>
          <a:p>
            <a:pPr algn="ctr"/>
            <a:r>
              <a:rPr lang="fr-FR" dirty="0" err="1">
                <a:solidFill>
                  <a:srgbClr val="FF0000"/>
                </a:solidFill>
              </a:rPr>
              <a:t>Mapping</a:t>
            </a:r>
            <a:r>
              <a:rPr lang="fr-FR" dirty="0">
                <a:solidFill>
                  <a:srgbClr val="FF0000"/>
                </a:solidFill>
              </a:rPr>
              <a:t> </a:t>
            </a:r>
            <a:r>
              <a:rPr lang="fr-FR" dirty="0" err="1">
                <a:solidFill>
                  <a:srgbClr val="FF0000"/>
                </a:solidFill>
              </a:rPr>
              <a:t>Agency</a:t>
            </a:r>
            <a:endParaRPr lang="fr-FR" dirty="0">
              <a:solidFill>
                <a:srgbClr val="FF0000"/>
              </a:solidFill>
            </a:endParaRPr>
          </a:p>
          <a:p>
            <a:pPr algn="ctr"/>
            <a:r>
              <a:rPr lang="fr-FR" dirty="0">
                <a:solidFill>
                  <a:srgbClr val="FF0000"/>
                </a:solidFill>
              </a:rPr>
              <a:t>National </a:t>
            </a:r>
            <a:r>
              <a:rPr lang="fr-FR" dirty="0" err="1">
                <a:solidFill>
                  <a:srgbClr val="FF0000"/>
                </a:solidFill>
              </a:rPr>
              <a:t>Geophysics</a:t>
            </a:r>
            <a:r>
              <a:rPr lang="fr-FR" dirty="0">
                <a:solidFill>
                  <a:srgbClr val="FF0000"/>
                </a:solidFill>
              </a:rPr>
              <a:t> Institute</a:t>
            </a:r>
          </a:p>
          <a:p>
            <a:pPr algn="ctr"/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1638" y="0"/>
            <a:ext cx="998643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1" name="ZoneTexte 2"/>
          <p:cNvSpPr txBox="1">
            <a:spLocks noChangeArrowheads="1"/>
          </p:cNvSpPr>
          <p:nvPr/>
        </p:nvSpPr>
        <p:spPr bwMode="auto">
          <a:xfrm>
            <a:off x="2809876" y="6286501"/>
            <a:ext cx="65008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400" dirty="0">
                <a:solidFill>
                  <a:srgbClr val="FFFF00"/>
                </a:solidFill>
              </a:rPr>
              <a:t>TIDE GAUGES IN SAIDIA, CNRST and JRC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AutoShape 2" descr="http://www.ioc-sealevelmonitoring.org/getchart.php?img=chart1&amp;id=l85ceiffuc7mq8l6gl5npor1d35735e940ca0e3&amp;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36867" name="AutoShape 4" descr="http://www.ioc-sealevelmonitoring.org/getchart.php?img=chart1&amp;id=l85ceiffuc7mq8l6gl5npor1d35735e940ca0e3&amp;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fr-FR"/>
          </a:p>
        </p:txBody>
      </p:sp>
      <p:pic>
        <p:nvPicPr>
          <p:cNvPr id="36868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9550" y="1"/>
            <a:ext cx="9188450" cy="629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9" name="ZoneTexte 4"/>
          <p:cNvSpPr txBox="1">
            <a:spLocks noChangeArrowheads="1"/>
          </p:cNvSpPr>
          <p:nvPr/>
        </p:nvSpPr>
        <p:spPr bwMode="auto">
          <a:xfrm>
            <a:off x="1524000" y="6357938"/>
            <a:ext cx="9144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2000"/>
              <a:t>Enregistrement du niveau de la mer en temps réel à Saadia, CNRST</a:t>
            </a:r>
          </a:p>
        </p:txBody>
      </p:sp>
      <p:pic>
        <p:nvPicPr>
          <p:cNvPr id="36870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"/>
            <a:ext cx="9188450" cy="629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2200</TotalTime>
  <Words>339</Words>
  <Application>Microsoft Office PowerPoint</Application>
  <PresentationFormat>Široki zaslon</PresentationFormat>
  <Paragraphs>106</Paragraphs>
  <Slides>16</Slides>
  <Notes>1</Notes>
  <HiddenSlides>0</HiddenSlides>
  <MMClips>0</MMClips>
  <ScaleCrop>false</ScaleCrop>
  <HeadingPairs>
    <vt:vector size="6" baseType="variant">
      <vt:variant>
        <vt:lpstr>Korišteni fontovi</vt:lpstr>
      </vt:variant>
      <vt:variant>
        <vt:i4>3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Modèle par défaut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Casablanca harbour tide-gauge and data acquisition system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tour</dc:creator>
  <cp:lastModifiedBy>User</cp:lastModifiedBy>
  <cp:revision>231</cp:revision>
  <dcterms:created xsi:type="dcterms:W3CDTF">2008-12-03T15:07:59Z</dcterms:created>
  <dcterms:modified xsi:type="dcterms:W3CDTF">2018-11-05T21:01:47Z</dcterms:modified>
</cp:coreProperties>
</file>