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7" r:id="rId3"/>
    <p:sldId id="274" r:id="rId4"/>
    <p:sldId id="268" r:id="rId5"/>
    <p:sldId id="257" r:id="rId6"/>
    <p:sldId id="259" r:id="rId7"/>
    <p:sldId id="272" r:id="rId8"/>
    <p:sldId id="269" r:id="rId9"/>
    <p:sldId id="270" r:id="rId10"/>
    <p:sldId id="271" r:id="rId11"/>
    <p:sldId id="273" r:id="rId12"/>
    <p:sldId id="262" r:id="rId13"/>
  </p:sldIdLst>
  <p:sldSz cx="12192000" cy="6858000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48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onnettore 1 9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olo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25" name="Sottotitolo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6" name="Segnaposto data 30"/>
          <p:cNvSpPr>
            <a:spLocks noGrp="1"/>
          </p:cNvSpPr>
          <p:nvPr>
            <p:ph type="dt" sz="half" idx="10"/>
          </p:nvPr>
        </p:nvSpPr>
        <p:spPr>
          <a:xfrm>
            <a:off x="7827434" y="6557963"/>
            <a:ext cx="2671233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71474-480E-4230-890D-1F1D01519F6F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7" name="Segnaposto piè di pagina 17"/>
          <p:cNvSpPr>
            <a:spLocks noGrp="1"/>
          </p:cNvSpPr>
          <p:nvPr>
            <p:ph type="ftr" sz="quarter" idx="11"/>
          </p:nvPr>
        </p:nvSpPr>
        <p:spPr>
          <a:xfrm>
            <a:off x="3759200" y="6557963"/>
            <a:ext cx="390313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0507134" y="6556375"/>
            <a:ext cx="785284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2550FE-085A-4748-B853-B9AED3220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4780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A123E-36B6-4A65-A5C2-1EDD77016225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FA63-BFAD-483A-B300-82DA9DE5491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814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5657851" y="6557963"/>
            <a:ext cx="2669116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AF1D5F-949E-43A0-8BF2-C2F05F787DC9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0" y="6556375"/>
            <a:ext cx="48768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339667" y="6553200"/>
            <a:ext cx="783167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5442AFE-BC44-4A60-9F31-C13DE89352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94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B88BE-5432-4DBF-9FF5-42726EF76E22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9CA84-AB66-4D0F-A95B-E29492D06F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31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299200" y="6556376"/>
            <a:ext cx="2669117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701C774-A820-451A-B9AE-471E7B504AA4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313517" y="6556375"/>
            <a:ext cx="38608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978901" y="6554788"/>
            <a:ext cx="783167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88C6AA-2D75-48FE-8C43-E7BC680821B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4361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830C-02FA-4D00-9D91-86C6A3ED8280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7191-132A-4525-8B58-FD065BCC5DE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49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C6D9F-D880-4798-8D53-60A99E1BA5E8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8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F9F36-10CB-4A4A-90F5-AEC1B76C2BD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0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31ECE-508C-4ED8-B9E0-90204826CE3C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6D074-B9A8-4D64-B4EE-08CF510EFC9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133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F07E7-11E1-4E3A-B3BF-104926CCB617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D946D-F87E-4423-91B3-D4D07DBCACA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960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BCD3E-C25A-4E46-B45A-4504F0E97E19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6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2684-5034-42BB-AD71-06755874DF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6950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7"/>
          <p:cNvSpPr/>
          <p:nvPr/>
        </p:nvSpPr>
        <p:spPr>
          <a:xfrm rot="21240000">
            <a:off x="797985" y="1004888"/>
            <a:ext cx="5759449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tangolo 9"/>
          <p:cNvSpPr/>
          <p:nvPr/>
        </p:nvSpPr>
        <p:spPr>
          <a:xfrm rot="21420000">
            <a:off x="795867" y="998539"/>
            <a:ext cx="5759451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10" name="Segnaposto immagine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B52D01E-CECD-45DB-ACF4-4AE0AD90D40F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9EC083-F489-41BC-AF11-C1E69192DBB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791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egnaposto titolo 2"/>
          <p:cNvSpPr>
            <a:spLocks noGrp="1"/>
          </p:cNvSpPr>
          <p:nvPr>
            <p:ph type="title"/>
          </p:nvPr>
        </p:nvSpPr>
        <p:spPr>
          <a:xfrm>
            <a:off x="609600" y="320675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030" name="Segnaposto testo 30"/>
          <p:cNvSpPr>
            <a:spLocks noGrp="1"/>
          </p:cNvSpPr>
          <p:nvPr>
            <p:ph type="body" idx="1"/>
          </p:nvPr>
        </p:nvSpPr>
        <p:spPr bwMode="auto">
          <a:xfrm>
            <a:off x="609600" y="1609725"/>
            <a:ext cx="9652000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  <a:endParaRPr lang="en-US" altLang="en-US"/>
          </a:p>
        </p:txBody>
      </p:sp>
      <p:sp>
        <p:nvSpPr>
          <p:cNvPr id="27" name="Segnaposto data 26"/>
          <p:cNvSpPr>
            <a:spLocks noGrp="1"/>
          </p:cNvSpPr>
          <p:nvPr>
            <p:ph type="dt" sz="half" idx="2"/>
          </p:nvPr>
        </p:nvSpPr>
        <p:spPr>
          <a:xfrm>
            <a:off x="5662085" y="6557963"/>
            <a:ext cx="2669116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9A8A05F-2E84-4848-B310-488A3A2777E3}" type="datetimeFigureOut">
              <a:rPr lang="it-IT"/>
              <a:pPr>
                <a:defRPr/>
              </a:pPr>
              <a:t>05/11/2018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609600" y="6557963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4"/>
          </p:nvPr>
        </p:nvSpPr>
        <p:spPr>
          <a:xfrm>
            <a:off x="8335434" y="6556375"/>
            <a:ext cx="785284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54EBCC5-912A-4281-8204-AAFA929F4E2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0" r:id="rId2"/>
    <p:sldLayoutId id="2147483738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9" r:id="rId9"/>
    <p:sldLayoutId id="2147483736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95472" y="1"/>
            <a:ext cx="6572296" cy="30416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400" dirty="0"/>
              <a:t>2017: </a:t>
            </a:r>
            <a:r>
              <a:rPr lang="it-IT" sz="4400" dirty="0" err="1"/>
              <a:t>App</a:t>
            </a:r>
            <a:r>
              <a:rPr lang="it-IT" sz="4400" dirty="0"/>
              <a:t> IMMIGRANT</a:t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6147" name="Sottotitolo 2"/>
          <p:cNvSpPr>
            <a:spLocks noGrp="1"/>
          </p:cNvSpPr>
          <p:nvPr>
            <p:ph type="subTitle" idx="1"/>
          </p:nvPr>
        </p:nvSpPr>
        <p:spPr>
          <a:xfrm>
            <a:off x="4878389" y="3540126"/>
            <a:ext cx="5114925" cy="110172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786063"/>
            <a:ext cx="81438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Immagine 4" descr="icon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1428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5363" name="Picture 2" descr="C:\Users\utente\Pictures\IMG_01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0" y="1857375"/>
            <a:ext cx="2286000" cy="4286250"/>
          </a:xfrm>
          <a:noFill/>
        </p:spPr>
      </p:pic>
      <p:pic>
        <p:nvPicPr>
          <p:cNvPr id="15364" name="Picture 3" descr="C:\Users\utente\Pictures\IMG_01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6" y="1857375"/>
            <a:ext cx="2428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C:\Users\utente\Pictures\IMG_01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857375"/>
            <a:ext cx="26431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err="1"/>
              <a:t>Actually</a:t>
            </a:r>
            <a:r>
              <a:rPr lang="it-IT" dirty="0"/>
              <a:t> in </a:t>
            </a:r>
            <a:r>
              <a:rPr lang="it-IT" dirty="0" err="1"/>
              <a:t>cooperation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:</a:t>
            </a:r>
          </a:p>
        </p:txBody>
      </p:sp>
      <p:pic>
        <p:nvPicPr>
          <p:cNvPr id="16387" name="Segnaposto contenuto 3" descr="downlo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9" y="1857376"/>
            <a:ext cx="1285875" cy="1071563"/>
          </a:xfrm>
        </p:spPr>
      </p:pic>
      <p:pic>
        <p:nvPicPr>
          <p:cNvPr id="16388" name="Immagine 4" descr="download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071813"/>
            <a:ext cx="12525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magine 5" descr="download (4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4071938"/>
            <a:ext cx="150018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magine 6" descr="download (5)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4" y="4071939"/>
            <a:ext cx="10001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ccia a destra 7"/>
          <p:cNvSpPr/>
          <p:nvPr/>
        </p:nvSpPr>
        <p:spPr>
          <a:xfrm>
            <a:off x="3595689" y="4500563"/>
            <a:ext cx="642937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6392" name="CasellaDiTesto 8"/>
          <p:cNvSpPr txBox="1">
            <a:spLocks noChangeArrowheads="1"/>
          </p:cNvSpPr>
          <p:nvPr/>
        </p:nvSpPr>
        <p:spPr bwMode="auto">
          <a:xfrm>
            <a:off x="4167188" y="2000251"/>
            <a:ext cx="3429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70C0"/>
                </a:solidFill>
                <a:latin typeface="Trebuchet MS" pitchFamily="34" charset="0"/>
              </a:rPr>
              <a:t>Malta ICoD </a:t>
            </a:r>
            <a:r>
              <a:rPr lang="it-IT" altLang="en-US">
                <a:latin typeface="Trebuchet MS" pitchFamily="34" charset="0"/>
              </a:rPr>
              <a:t>– Anton Macallef  (Tsunami and flood emergencies)</a:t>
            </a:r>
          </a:p>
        </p:txBody>
      </p:sp>
      <p:sp>
        <p:nvSpPr>
          <p:cNvPr id="16393" name="CasellaDiTesto 9"/>
          <p:cNvSpPr txBox="1">
            <a:spLocks noChangeArrowheads="1"/>
          </p:cNvSpPr>
          <p:nvPr/>
        </p:nvSpPr>
        <p:spPr bwMode="auto">
          <a:xfrm>
            <a:off x="4167188" y="3143251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70C0"/>
                </a:solidFill>
                <a:latin typeface="Trebuchet MS" pitchFamily="34" charset="0"/>
              </a:rPr>
              <a:t>Ukraine TESEC </a:t>
            </a:r>
            <a:r>
              <a:rPr lang="it-IT" altLang="en-US">
                <a:latin typeface="Trebuchet MS" pitchFamily="34" charset="0"/>
              </a:rPr>
              <a:t>– Viktor Poiarkov   (Nuclear emergencies)</a:t>
            </a:r>
          </a:p>
        </p:txBody>
      </p:sp>
      <p:sp>
        <p:nvSpPr>
          <p:cNvPr id="16394" name="CasellaDiTesto 10"/>
          <p:cNvSpPr txBox="1">
            <a:spLocks noChangeArrowheads="1"/>
          </p:cNvSpPr>
          <p:nvPr/>
        </p:nvSpPr>
        <p:spPr bwMode="auto">
          <a:xfrm>
            <a:off x="5310188" y="40005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70C0"/>
                </a:solidFill>
                <a:latin typeface="Trebuchet MS" pitchFamily="34" charset="0"/>
              </a:rPr>
              <a:t>Cyprus Civil Defense </a:t>
            </a:r>
            <a:r>
              <a:rPr lang="it-IT" altLang="en-US">
                <a:latin typeface="Trebuchet MS" pitchFamily="34" charset="0"/>
              </a:rPr>
              <a:t>– Demetris Christou</a:t>
            </a:r>
          </a:p>
          <a:p>
            <a:pPr eaLnBrk="1" hangingPunct="1"/>
            <a:r>
              <a:rPr lang="it-IT" altLang="en-US">
                <a:solidFill>
                  <a:srgbClr val="0070C0"/>
                </a:solidFill>
                <a:latin typeface="Trebuchet MS" pitchFamily="34" charset="0"/>
              </a:rPr>
              <a:t>University of Modena-Reggio Emilia, Italy</a:t>
            </a:r>
          </a:p>
          <a:p>
            <a:pPr eaLnBrk="1" hangingPunct="1">
              <a:buFontTx/>
              <a:buChar char="-"/>
            </a:pPr>
            <a:r>
              <a:rPr lang="it-IT" altLang="en-US">
                <a:latin typeface="Trebuchet MS" pitchFamily="34" charset="0"/>
              </a:rPr>
              <a:t>Doriano Castaldini   </a:t>
            </a:r>
          </a:p>
          <a:p>
            <a:pPr eaLnBrk="1" hangingPunct="1"/>
            <a:r>
              <a:rPr lang="it-IT" altLang="en-US">
                <a:latin typeface="Trebuchet MS" pitchFamily="34" charset="0"/>
              </a:rPr>
              <a:t>(Earthquake and landslide emergencies)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07157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Target 2019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196753"/>
            <a:ext cx="8229600" cy="5232623"/>
          </a:xfrm>
          <a:noFill/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xtLst/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Possibility to choose what kind of emergency (</a:t>
            </a:r>
            <a:r>
              <a:rPr lang="en-GB" sz="2400" dirty="0" err="1"/>
              <a:t>police,health</a:t>
            </a:r>
            <a:r>
              <a:rPr lang="en-GB" sz="2400" dirty="0"/>
              <a:t> </a:t>
            </a:r>
            <a:r>
              <a:rPr lang="en-GB" sz="2400" dirty="0" err="1"/>
              <a:t>service,fire</a:t>
            </a:r>
            <a:r>
              <a:rPr lang="en-GB" sz="2400" dirty="0"/>
              <a:t> dep.)        three different buttons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GB" sz="2400" dirty="0"/>
              <a:t>Multi-language information(12 or more languages)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Animated cartoons to explain better what to do in case of emergency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Possibility to choose “</a:t>
            </a:r>
            <a:r>
              <a:rPr lang="en-US" sz="2400" dirty="0">
                <a:solidFill>
                  <a:srgbClr val="FF0000"/>
                </a:solidFill>
              </a:rPr>
              <a:t>care situation</a:t>
            </a:r>
            <a:r>
              <a:rPr lang="en-US" sz="2400" dirty="0"/>
              <a:t>” or “</a:t>
            </a:r>
            <a:r>
              <a:rPr lang="en-US" sz="2400" dirty="0">
                <a:solidFill>
                  <a:srgbClr val="FF0000"/>
                </a:solidFill>
              </a:rPr>
              <a:t>safe situation</a:t>
            </a:r>
            <a:r>
              <a:rPr lang="en-US" sz="2400" dirty="0"/>
              <a:t>”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 Indication of the seriousness of the situation(</a:t>
            </a:r>
            <a:r>
              <a:rPr lang="en-US" sz="2400" dirty="0" err="1"/>
              <a:t>red,yellow</a:t>
            </a:r>
            <a:r>
              <a:rPr lang="en-US" sz="2400" dirty="0"/>
              <a:t> or green circle around the cartoons)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 err="1"/>
              <a:t>Geolocalization</a:t>
            </a:r>
            <a:r>
              <a:rPr lang="en-US" sz="2400" dirty="0"/>
              <a:t> (optional)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 Direct connection with emergency service(112 or other)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 </a:t>
            </a:r>
            <a:r>
              <a:rPr lang="en-US" sz="2400" dirty="0" err="1"/>
              <a:t>Donnection</a:t>
            </a:r>
            <a:r>
              <a:rPr lang="en-US" sz="2400" dirty="0"/>
              <a:t> with map(through Google Map) for local hospital or emergency services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Possibility to send photos or video of emergency situation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dirty="0"/>
              <a:t> Additional information or links near the cartoons</a:t>
            </a:r>
            <a:endParaRPr lang="it-IT" sz="2400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it-IT" sz="2400" dirty="0"/>
          </a:p>
        </p:txBody>
      </p:sp>
      <p:sp>
        <p:nvSpPr>
          <p:cNvPr id="4" name="Freccia a destra 3"/>
          <p:cNvSpPr/>
          <p:nvPr/>
        </p:nvSpPr>
        <p:spPr>
          <a:xfrm>
            <a:off x="4238626" y="1716089"/>
            <a:ext cx="417513" cy="200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Informazioni 4">
            <a:hlinkClick r:id="" action="ppaction://noaction" highlightClick="1"/>
          </p:cNvPr>
          <p:cNvSpPr/>
          <p:nvPr/>
        </p:nvSpPr>
        <p:spPr>
          <a:xfrm>
            <a:off x="8128000" y="5876926"/>
            <a:ext cx="503238" cy="360363"/>
          </a:xfrm>
          <a:prstGeom prst="actionButtonInformatio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FFFF00"/>
              </a:solidFill>
            </a:endParaRPr>
          </a:p>
        </p:txBody>
      </p:sp>
      <p:sp>
        <p:nvSpPr>
          <p:cNvPr id="6" name="Filmato 5">
            <a:hlinkClick r:id="" action="ppaction://noaction" highlightClick="1"/>
          </p:cNvPr>
          <p:cNvSpPr/>
          <p:nvPr/>
        </p:nvSpPr>
        <p:spPr>
          <a:xfrm>
            <a:off x="9190038" y="5445125"/>
            <a:ext cx="431800" cy="431800"/>
          </a:xfrm>
          <a:prstGeom prst="actionButtonMovie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6167438" y="3644900"/>
            <a:ext cx="457200" cy="431800"/>
          </a:xfrm>
          <a:prstGeom prst="ellipse">
            <a:avLst/>
          </a:prstGeom>
          <a:noFill/>
          <a:ln>
            <a:solidFill>
              <a:srgbClr val="18B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659563" y="3644900"/>
            <a:ext cx="457200" cy="431800"/>
          </a:xfrm>
          <a:prstGeom prst="ellipse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175501" y="3644900"/>
            <a:ext cx="50482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62" y="1560840"/>
            <a:ext cx="389120" cy="356902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101600">
              <a:srgbClr val="00B0F0">
                <a:alpha val="40000"/>
              </a:srgbClr>
            </a:glow>
          </a:effectLst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29" y="1560840"/>
            <a:ext cx="360039" cy="374408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742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4" y="1560513"/>
            <a:ext cx="4794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363" y="1543050"/>
            <a:ext cx="37465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1200" y="320040"/>
            <a:ext cx="7239000" cy="1143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2018 APP </a:t>
            </a:r>
            <a:r>
              <a:rPr lang="it-IT" sz="6000" dirty="0">
                <a:solidFill>
                  <a:srgbClr val="FF0000"/>
                </a:solidFill>
              </a:rPr>
              <a:t>«AIDYOU»</a:t>
            </a:r>
          </a:p>
        </p:txBody>
      </p:sp>
      <p:sp>
        <p:nvSpPr>
          <p:cNvPr id="717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altLang="en-US"/>
          </a:p>
          <a:p>
            <a:pPr eaLnBrk="1" hangingPunct="1"/>
            <a:endParaRPr lang="it-IT" altLang="en-US"/>
          </a:p>
          <a:p>
            <a:pPr eaLnBrk="1" hangingPunct="1"/>
            <a:r>
              <a:rPr lang="it-IT" altLang="en-US"/>
              <a:t>The new App to inform people in case of emergency,”care yourself” and “safe yourself” in 5 languages</a:t>
            </a:r>
          </a:p>
        </p:txBody>
      </p:sp>
      <p:graphicFrame>
        <p:nvGraphicFramePr>
          <p:cNvPr id="7172" name="Object 2"/>
          <p:cNvGraphicFramePr>
            <a:graphicFrameLocks noChangeAspect="1"/>
          </p:cNvGraphicFramePr>
          <p:nvPr/>
        </p:nvGraphicFramePr>
        <p:xfrm>
          <a:off x="3167064" y="3933826"/>
          <a:ext cx="6403975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8019811" imgH="5667093" progId="AcroExch.Document.2017">
                  <p:embed/>
                </p:oleObj>
              </mc:Choice>
              <mc:Fallback>
                <p:oleObj name="Acrobat Document" r:id="rId3" imgW="8019811" imgH="5667093" progId="AcroExch.Document.201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3933826"/>
                        <a:ext cx="6403975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tente\Desktop\Screenshot_20181017-16435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6" y="1268413"/>
            <a:ext cx="4143375" cy="5187950"/>
          </a:xfrm>
          <a:noFill/>
        </p:spPr>
      </p:pic>
      <p:sp>
        <p:nvSpPr>
          <p:cNvPr id="5" name="Freccia a destra 4"/>
          <p:cNvSpPr/>
          <p:nvPr/>
        </p:nvSpPr>
        <p:spPr>
          <a:xfrm>
            <a:off x="2566988" y="3429000"/>
            <a:ext cx="1549400" cy="9286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981200" y="320676"/>
            <a:ext cx="7239000" cy="660053"/>
          </a:xfrm>
        </p:spPr>
        <p:txBody>
          <a:bodyPr/>
          <a:lstStyle/>
          <a:p>
            <a:pPr>
              <a:defRPr/>
            </a:pPr>
            <a:r>
              <a:rPr lang="it-IT" dirty="0"/>
              <a:t>Download the </a:t>
            </a:r>
            <a:r>
              <a:rPr lang="it-IT" dirty="0" err="1"/>
              <a:t>app</a:t>
            </a:r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Download the </a:t>
            </a:r>
            <a:r>
              <a:rPr lang="it-IT" dirty="0" err="1"/>
              <a:t>app</a:t>
            </a:r>
            <a:r>
              <a:rPr lang="it-IT" dirty="0"/>
              <a:t> </a:t>
            </a:r>
            <a:r>
              <a:rPr lang="it-IT" dirty="0" err="1"/>
              <a:t>from</a:t>
            </a:r>
            <a:r>
              <a:rPr lang="it-IT" dirty="0"/>
              <a:t> google play or </a:t>
            </a:r>
            <a:r>
              <a:rPr lang="it-IT" dirty="0" err="1"/>
              <a:t>apple</a:t>
            </a:r>
            <a:r>
              <a:rPr lang="it-IT" dirty="0"/>
              <a:t> play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3014" y="1609725"/>
            <a:ext cx="3635375" cy="4846638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03512" y="260648"/>
            <a:ext cx="7920880" cy="199057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2400" dirty="0">
                <a:solidFill>
                  <a:srgbClr val="FF0000"/>
                </a:solidFill>
              </a:rPr>
              <a:t>To provide basic and easily understandable information for people (specially tourists and Migrants) able to help them in facing the majority of issues affecting their staying ALSO in a foreign country:</a:t>
            </a:r>
            <a:br>
              <a:rPr lang="it-IT" sz="2400" dirty="0">
                <a:solidFill>
                  <a:srgbClr val="FF0000"/>
                </a:solidFill>
              </a:rPr>
            </a:b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03512" y="2276872"/>
            <a:ext cx="7920880" cy="4404918"/>
          </a:xfrm>
          <a:noFill/>
          <a:ln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/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/>
              <a:t>Educate people in </a:t>
            </a:r>
            <a:r>
              <a:rPr lang="it-IT" b="1" dirty="0" err="1"/>
              <a:t>emergency</a:t>
            </a:r>
            <a:r>
              <a:rPr lang="it-IT" b="1" dirty="0"/>
              <a:t> situation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 err="1"/>
              <a:t>Inform</a:t>
            </a:r>
            <a:r>
              <a:rPr lang="it-IT" b="1" dirty="0"/>
              <a:t> </a:t>
            </a:r>
            <a:r>
              <a:rPr lang="it-IT" b="1" dirty="0" err="1"/>
              <a:t>them</a:t>
            </a:r>
            <a:r>
              <a:rPr lang="it-IT" b="1" dirty="0"/>
              <a:t> </a:t>
            </a:r>
            <a:r>
              <a:rPr lang="it-IT" b="1" dirty="0" err="1"/>
              <a:t>what</a:t>
            </a:r>
            <a:r>
              <a:rPr lang="it-IT" b="1" dirty="0"/>
              <a:t> to do in case of </a:t>
            </a:r>
            <a:r>
              <a:rPr lang="it-IT" b="1" dirty="0" err="1"/>
              <a:t>emergency</a:t>
            </a:r>
            <a:endParaRPr lang="it-IT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it-IT" b="1" dirty="0"/>
              <a:t>   and </a:t>
            </a:r>
            <a:r>
              <a:rPr lang="it-IT" b="1" dirty="0" err="1"/>
              <a:t>waiting</a:t>
            </a:r>
            <a:r>
              <a:rPr lang="it-IT" b="1" dirty="0"/>
              <a:t> for the rescue </a:t>
            </a:r>
            <a:r>
              <a:rPr lang="it-IT" b="1" dirty="0" err="1"/>
              <a:t>services</a:t>
            </a:r>
            <a:endParaRPr lang="it-IT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 err="1"/>
              <a:t>Manage</a:t>
            </a:r>
            <a:r>
              <a:rPr lang="it-IT" b="1" dirty="0"/>
              <a:t> the </a:t>
            </a:r>
            <a:r>
              <a:rPr lang="it-IT" b="1" dirty="0" err="1"/>
              <a:t>emergency</a:t>
            </a:r>
            <a:r>
              <a:rPr lang="it-IT" b="1" dirty="0"/>
              <a:t> situation </a:t>
            </a:r>
            <a:r>
              <a:rPr lang="it-IT" b="1" dirty="0" err="1"/>
              <a:t>without</a:t>
            </a:r>
            <a:r>
              <a:rPr lang="it-IT" b="1" dirty="0"/>
              <a:t> </a:t>
            </a:r>
            <a:r>
              <a:rPr lang="it-IT" b="1" dirty="0" err="1"/>
              <a:t>using</a:t>
            </a:r>
            <a:r>
              <a:rPr lang="it-IT" b="1" dirty="0"/>
              <a:t> </a:t>
            </a:r>
            <a:r>
              <a:rPr lang="it-IT" b="1" dirty="0" err="1"/>
              <a:t>language</a:t>
            </a:r>
            <a:r>
              <a:rPr lang="it-IT" b="1" dirty="0"/>
              <a:t> information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it-IT" b="1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it-IT" b="1" dirty="0" err="1"/>
              <a:t>Increase</a:t>
            </a:r>
            <a:r>
              <a:rPr lang="it-IT" b="1" dirty="0"/>
              <a:t> the “</a:t>
            </a:r>
            <a:r>
              <a:rPr lang="it-IT" b="1" dirty="0" err="1"/>
              <a:t>sense</a:t>
            </a:r>
            <a:r>
              <a:rPr lang="it-IT" b="1" dirty="0"/>
              <a:t> </a:t>
            </a:r>
            <a:r>
              <a:rPr lang="it-IT" b="1" dirty="0" err="1"/>
              <a:t>of</a:t>
            </a:r>
            <a:r>
              <a:rPr lang="it-IT" b="1" dirty="0"/>
              <a:t> security” in the people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it-IT" b="1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it-IT" b="1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it-IT" dirty="0"/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81158" y="214290"/>
            <a:ext cx="8229600" cy="7143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Target 2018</a:t>
            </a: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1524000" y="1143000"/>
            <a:ext cx="8229600" cy="5715000"/>
          </a:xfrm>
        </p:spPr>
        <p:txBody>
          <a:bodyPr/>
          <a:lstStyle/>
          <a:p>
            <a:pPr eaLnBrk="1" hangingPunct="1"/>
            <a:r>
              <a:rPr lang="en-GB" altLang="en-US" sz="3300"/>
              <a:t>  To develop a multi-language tool on electronic format (Smartphone App Android and IOS) able to help people to:</a:t>
            </a:r>
            <a:endParaRPr lang="it-IT" altLang="en-US" sz="3200"/>
          </a:p>
          <a:p>
            <a:pPr lvl="2" eaLnBrk="1" hangingPunct="1"/>
            <a:r>
              <a:rPr lang="en-GB" altLang="en-US" sz="2800" b="1">
                <a:solidFill>
                  <a:srgbClr val="FF0000"/>
                </a:solidFill>
              </a:rPr>
              <a:t>Inform and protect</a:t>
            </a:r>
            <a:r>
              <a:rPr lang="en-GB" altLang="en-US" sz="2800" b="1"/>
              <a:t> </a:t>
            </a:r>
            <a:r>
              <a:rPr lang="en-GB" altLang="en-US" sz="2800" b="1">
                <a:solidFill>
                  <a:srgbClr val="FF0000"/>
                </a:solidFill>
              </a:rPr>
              <a:t>them</a:t>
            </a:r>
            <a:r>
              <a:rPr lang="en-GB" altLang="en-US" sz="2800" b="1"/>
              <a:t> </a:t>
            </a:r>
            <a:r>
              <a:rPr lang="en-GB" altLang="en-US" sz="2800"/>
              <a:t>in case of emergencies</a:t>
            </a:r>
          </a:p>
          <a:p>
            <a:pPr lvl="2" eaLnBrk="1" hangingPunct="1"/>
            <a:r>
              <a:rPr lang="en-GB" altLang="en-US" sz="2800" b="1">
                <a:solidFill>
                  <a:srgbClr val="FF0000"/>
                </a:solidFill>
              </a:rPr>
              <a:t>Take</a:t>
            </a:r>
            <a:r>
              <a:rPr lang="en-GB" altLang="en-US" sz="2800" b="1"/>
              <a:t> </a:t>
            </a:r>
            <a:r>
              <a:rPr lang="en-GB" altLang="en-US" sz="2800" b="1">
                <a:solidFill>
                  <a:srgbClr val="FF0000"/>
                </a:solidFill>
              </a:rPr>
              <a:t>advantages for primary care </a:t>
            </a:r>
            <a:r>
              <a:rPr lang="en-GB" altLang="en-US" sz="2800"/>
              <a:t>by nurses and physicians</a:t>
            </a:r>
          </a:p>
          <a:p>
            <a:pPr lvl="2" eaLnBrk="1" hangingPunct="1"/>
            <a:r>
              <a:rPr lang="en-GB" altLang="en-US" sz="2800" b="1">
                <a:solidFill>
                  <a:srgbClr val="FF0000"/>
                </a:solidFill>
              </a:rPr>
              <a:t>Increase the culture of emergency</a:t>
            </a:r>
            <a:r>
              <a:rPr lang="en-GB" altLang="en-US" sz="2800" b="1"/>
              <a:t> </a:t>
            </a:r>
            <a:r>
              <a:rPr lang="en-GB" altLang="en-US" sz="2800"/>
              <a:t>and increase the </a:t>
            </a:r>
            <a:r>
              <a:rPr lang="en-GB" altLang="en-US" sz="2800" b="1">
                <a:solidFill>
                  <a:srgbClr val="FF0000"/>
                </a:solidFill>
              </a:rPr>
              <a:t>“resiliency”</a:t>
            </a:r>
          </a:p>
          <a:p>
            <a:pPr lvl="2" eaLnBrk="1" hangingPunct="1"/>
            <a:r>
              <a:rPr lang="en-GB" altLang="en-US" sz="2800" b="1">
                <a:solidFill>
                  <a:srgbClr val="FF0000"/>
                </a:solidFill>
              </a:rPr>
              <a:t>Stimulate the curiosity </a:t>
            </a:r>
            <a:r>
              <a:rPr lang="en-GB" altLang="en-US" sz="2800"/>
              <a:t>of the people in case of emergency situation</a:t>
            </a:r>
            <a:endParaRPr lang="it-IT" altLang="en-US" sz="2800"/>
          </a:p>
          <a:p>
            <a:pPr lvl="2" eaLnBrk="1" hangingPunct="1">
              <a:buFont typeface="Wingdings" pitchFamily="2" charset="2"/>
              <a:buNone/>
            </a:pPr>
            <a:endParaRPr lang="en-GB" altLang="en-US" sz="2800"/>
          </a:p>
          <a:p>
            <a:pPr lvl="2" eaLnBrk="1" hangingPunct="1"/>
            <a:endParaRPr lang="it-IT" altLang="en-US" sz="3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OFFICIALLY PRESENTED IN RIMINI ON 23 </a:t>
            </a:r>
            <a:r>
              <a:rPr lang="it-IT" dirty="0" err="1"/>
              <a:t>august</a:t>
            </a:r>
            <a:r>
              <a:rPr lang="it-IT" dirty="0"/>
              <a:t> 2018</a:t>
            </a:r>
          </a:p>
        </p:txBody>
      </p:sp>
      <p:pic>
        <p:nvPicPr>
          <p:cNvPr id="12291" name="Picture 2" descr="C:\Users\utente\Pictures\VERDE definitiv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25" y="1285875"/>
            <a:ext cx="4929188" cy="542925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3014" y="1609725"/>
            <a:ext cx="3635375" cy="4846638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4339" name="Picture 2" descr="C:\Users\utente\Pictures\IMG_016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4064" y="1714501"/>
            <a:ext cx="2625725" cy="4670425"/>
          </a:xfrm>
          <a:noFill/>
        </p:spPr>
      </p:pic>
      <p:pic>
        <p:nvPicPr>
          <p:cNvPr id="14340" name="Picture 3" descr="C:\Users\utente\Pictures\IMG_01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43063"/>
            <a:ext cx="280987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to">
  <a:themeElements>
    <a:clrScheme name="Mi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i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to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5928</TotalTime>
  <Words>351</Words>
  <Application>Microsoft Office PowerPoint</Application>
  <PresentationFormat>Široki zaslon</PresentationFormat>
  <Paragraphs>44</Paragraphs>
  <Slides>12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Trebuchet MS</vt:lpstr>
      <vt:lpstr>Wingdings</vt:lpstr>
      <vt:lpstr>Wingdings 2</vt:lpstr>
      <vt:lpstr>Mito</vt:lpstr>
      <vt:lpstr>Acrobat Document</vt:lpstr>
      <vt:lpstr>2017: App IMMIGRANT </vt:lpstr>
      <vt:lpstr>2018 APP «AIDYOU»</vt:lpstr>
      <vt:lpstr>Download the app</vt:lpstr>
      <vt:lpstr>Download the app from google play or apple play</vt:lpstr>
      <vt:lpstr>To provide basic and easily understandable information for people (specially tourists and Migrants) able to help them in facing the majority of issues affecting their staying ALSO in a foreign country: </vt:lpstr>
      <vt:lpstr>Target 2018</vt:lpstr>
      <vt:lpstr>OFFICIALLY PRESENTED IN RIMINI ON 23 august 2018</vt:lpstr>
      <vt:lpstr>PowerPoint prezentacija</vt:lpstr>
      <vt:lpstr>PowerPoint prezentacija</vt:lpstr>
      <vt:lpstr>PowerPoint prezentacija</vt:lpstr>
      <vt:lpstr>Actually in cooperation with:</vt:lpstr>
      <vt:lpstr>Target 2019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Helping migrants by basic and techno communication tools (CEMEC</dc:title>
  <dc:creator>utente</dc:creator>
  <cp:lastModifiedBy>User</cp:lastModifiedBy>
  <cp:revision>582</cp:revision>
  <dcterms:created xsi:type="dcterms:W3CDTF">2017-11-03T08:51:07Z</dcterms:created>
  <dcterms:modified xsi:type="dcterms:W3CDTF">2018-11-05T21:00:18Z</dcterms:modified>
</cp:coreProperties>
</file>