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6" r:id="rId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B4E"/>
    <a:srgbClr val="057177"/>
    <a:srgbClr val="C00000"/>
    <a:srgbClr val="2C3771"/>
    <a:srgbClr val="2D3671"/>
    <a:srgbClr val="D31018"/>
    <a:srgbClr val="002B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30" d="100"/>
          <a:sy n="30" d="100"/>
        </p:scale>
        <p:origin x="13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6682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>
            <a:spLocks noGrp="1"/>
          </p:cNvSpPr>
          <p:nvPr>
            <p:ph type="title"/>
          </p:nvPr>
        </p:nvSpPr>
        <p:spPr>
          <a:xfrm>
            <a:off x="4833937" y="2303859"/>
            <a:ext cx="14716126" cy="4643438"/>
          </a:xfrm>
          <a:prstGeom prst="rect">
            <a:avLst/>
          </a:prstGeom>
        </p:spPr>
        <p:txBody>
          <a:bodyPr anchor="b"/>
          <a:lstStyle/>
          <a:p>
            <a:r>
              <a:t>Texte du titre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4833937" y="7090171"/>
            <a:ext cx="14716126" cy="158948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>
            <a:spLocks noGrp="1"/>
          </p:cNvSpPr>
          <p:nvPr>
            <p:ph type="body" sz="quarter" idx="13"/>
          </p:nvPr>
        </p:nvSpPr>
        <p:spPr>
          <a:xfrm>
            <a:off x="4833937" y="8947546"/>
            <a:ext cx="14716126" cy="64770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-Gilles Allain</a:t>
            </a:r>
          </a:p>
        </p:txBody>
      </p:sp>
      <p:sp>
        <p:nvSpPr>
          <p:cNvPr id="94" name="« Saisissez une citation ici. »"/>
          <p:cNvSpPr txBox="1">
            <a:spLocks noGrp="1"/>
          </p:cNvSpPr>
          <p:nvPr>
            <p:ph type="body" sz="quarter" idx="14"/>
          </p:nvPr>
        </p:nvSpPr>
        <p:spPr>
          <a:xfrm>
            <a:off x="4833937" y="5997575"/>
            <a:ext cx="14716126" cy="8636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6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« Saisissez une citation ici. » </a:t>
            </a:r>
          </a:p>
        </p:txBody>
      </p:sp>
      <p:sp>
        <p:nvSpPr>
          <p:cNvPr id="9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3048000" y="0"/>
            <a:ext cx="18288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sz="half" idx="13"/>
          </p:nvPr>
        </p:nvSpPr>
        <p:spPr>
          <a:xfrm>
            <a:off x="5334000" y="946546"/>
            <a:ext cx="13716000" cy="830461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exte du titre"/>
          <p:cNvSpPr txBox="1">
            <a:spLocks noGrp="1"/>
          </p:cNvSpPr>
          <p:nvPr>
            <p:ph type="title"/>
          </p:nvPr>
        </p:nvSpPr>
        <p:spPr>
          <a:xfrm>
            <a:off x="4833937" y="9447609"/>
            <a:ext cx="14716126" cy="2000251"/>
          </a:xfrm>
          <a:prstGeom prst="rect">
            <a:avLst/>
          </a:prstGeom>
        </p:spPr>
        <p:txBody>
          <a:bodyPr anchor="b"/>
          <a:lstStyle/>
          <a:p>
            <a:r>
              <a:t>Texte du titre</a:t>
            </a:r>
          </a:p>
        </p:txBody>
      </p:sp>
      <p:sp>
        <p:nvSpPr>
          <p:cNvPr id="2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4833937" y="11465718"/>
            <a:ext cx="14716126" cy="158948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>
            <a:spLocks noGrp="1"/>
          </p:cNvSpPr>
          <p:nvPr>
            <p:ph type="title"/>
          </p:nvPr>
        </p:nvSpPr>
        <p:spPr>
          <a:xfrm>
            <a:off x="4833937" y="4536281"/>
            <a:ext cx="14716126" cy="4643438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12495609" y="892968"/>
            <a:ext cx="7500938" cy="115550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exte du titre"/>
          <p:cNvSpPr txBox="1">
            <a:spLocks noGrp="1"/>
          </p:cNvSpPr>
          <p:nvPr>
            <p:ph type="title"/>
          </p:nvPr>
        </p:nvSpPr>
        <p:spPr>
          <a:xfrm>
            <a:off x="4387453" y="892968"/>
            <a:ext cx="7500938" cy="5607845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Texte du titre</a:t>
            </a:r>
          </a:p>
        </p:txBody>
      </p:sp>
      <p:sp>
        <p:nvSpPr>
          <p:cNvPr id="4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4387453" y="6643687"/>
            <a:ext cx="7500938" cy="5786438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7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quarter" idx="13"/>
          </p:nvPr>
        </p:nvSpPr>
        <p:spPr>
          <a:xfrm>
            <a:off x="12495609" y="3643312"/>
            <a:ext cx="7500938" cy="884039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67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4387453" y="3643312"/>
            <a:ext cx="7500938" cy="8840392"/>
          </a:xfrm>
          <a:prstGeom prst="rect">
            <a:avLst/>
          </a:prstGeom>
        </p:spPr>
        <p:txBody>
          <a:bodyPr/>
          <a:lstStyle>
            <a:lvl1pPr marL="465364" indent="-465364">
              <a:spcBef>
                <a:spcPts val="4500"/>
              </a:spcBef>
              <a:defRPr sz="3800"/>
            </a:lvl1pPr>
            <a:lvl2pPr marL="808264" indent="-465364">
              <a:spcBef>
                <a:spcPts val="4500"/>
              </a:spcBef>
              <a:defRPr sz="3800"/>
            </a:lvl2pPr>
            <a:lvl3pPr marL="1151164" indent="-465364">
              <a:spcBef>
                <a:spcPts val="4500"/>
              </a:spcBef>
              <a:defRPr sz="3800"/>
            </a:lvl3pPr>
            <a:lvl4pPr marL="1494064" indent="-465364">
              <a:spcBef>
                <a:spcPts val="4500"/>
              </a:spcBef>
              <a:defRPr sz="3800"/>
            </a:lvl4pPr>
            <a:lvl5pPr marL="1836964" indent="-465364">
              <a:spcBef>
                <a:spcPts val="4500"/>
              </a:spcBef>
              <a:defRPr sz="3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1954103" y="13073062"/>
            <a:ext cx="466269" cy="473076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>
            <a:spLocks noGrp="1"/>
          </p:cNvSpPr>
          <p:nvPr>
            <p:ph type="body" idx="1"/>
          </p:nvPr>
        </p:nvSpPr>
        <p:spPr>
          <a:xfrm>
            <a:off x="4387453" y="1785937"/>
            <a:ext cx="15609094" cy="10144126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2495609" y="7161609"/>
            <a:ext cx="7500938" cy="530423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2495609" y="1250156"/>
            <a:ext cx="7500938" cy="530423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half" idx="15"/>
          </p:nvPr>
        </p:nvSpPr>
        <p:spPr>
          <a:xfrm>
            <a:off x="4387453" y="1250156"/>
            <a:ext cx="7500938" cy="1121568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4387453" y="357187"/>
            <a:ext cx="15609094" cy="3036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4387453" y="3643312"/>
            <a:ext cx="15609094" cy="8840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1954103" y="13073062"/>
            <a:ext cx="466269" cy="477671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>
            <a:spAutoFit/>
          </a:bodyPr>
          <a:lstStyle>
            <a:lvl1pPr>
              <a:defRPr sz="22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hf hdr="0" ftr="0" dt="0"/>
  <p:txStyles>
    <p:title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11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0556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500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9446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389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8336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278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7226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167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Intitulé de l’évènement amet…"/>
          <p:cNvSpPr txBox="1"/>
          <p:nvPr/>
        </p:nvSpPr>
        <p:spPr>
          <a:xfrm>
            <a:off x="8849405" y="4485268"/>
            <a:ext cx="14839270" cy="43454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71436" tIns="71436" rIns="71436" bIns="71436" anchor="ctr">
            <a:spAutoFit/>
          </a:bodyPr>
          <a:lstStyle/>
          <a:p>
            <a:pPr algn="l" defTabSz="821530">
              <a:defRPr sz="6000">
                <a:solidFill>
                  <a:srgbClr val="FFFFFF"/>
                </a:solidFill>
                <a:latin typeface="Marianne"/>
                <a:ea typeface="Marianne"/>
                <a:cs typeface="Marianne"/>
                <a:sym typeface="Marianne"/>
              </a:defRPr>
            </a:pPr>
            <a:r>
              <a:rPr lang="fr-FR" dirty="0"/>
              <a:t>(FR) </a:t>
            </a:r>
            <a:r>
              <a:rPr lang="fr-FR" dirty="0" smtClean="0"/>
              <a:t>Principes éthiques </a:t>
            </a:r>
            <a:r>
              <a:rPr lang="fr-FR" smtClean="0"/>
              <a:t>européens pour </a:t>
            </a:r>
            <a:r>
              <a:rPr lang="fr-FR" dirty="0" smtClean="0"/>
              <a:t>le numérique en santé</a:t>
            </a:r>
          </a:p>
          <a:p>
            <a:pPr algn="l" defTabSz="821530">
              <a:defRPr sz="6000">
                <a:solidFill>
                  <a:srgbClr val="FFFFFF"/>
                </a:solidFill>
                <a:latin typeface="Marianne"/>
                <a:ea typeface="Marianne"/>
                <a:cs typeface="Marianne"/>
                <a:sym typeface="Marianne"/>
              </a:defRPr>
            </a:pPr>
            <a:endParaRPr lang="fr-FR" sz="3300" dirty="0"/>
          </a:p>
          <a:p>
            <a:pPr algn="l" defTabSz="821530">
              <a:defRPr sz="6000">
                <a:solidFill>
                  <a:srgbClr val="FFFFFF"/>
                </a:solidFill>
                <a:latin typeface="Marianne"/>
                <a:ea typeface="Marianne"/>
                <a:cs typeface="Marianne"/>
                <a:sym typeface="Marianne"/>
              </a:defRPr>
            </a:pPr>
            <a:r>
              <a:rPr lang="fr-FR" sz="6000" b="0" dirty="0" smtClean="0"/>
              <a:t>(EN) </a:t>
            </a:r>
            <a:r>
              <a:rPr lang="en-US" sz="6000" b="0" dirty="0" smtClean="0"/>
              <a:t>European ethical principles for digital health</a:t>
            </a:r>
            <a:endParaRPr lang="en-US" sz="6000" b="0" dirty="0"/>
          </a:p>
        </p:txBody>
      </p:sp>
      <p:sp>
        <p:nvSpPr>
          <p:cNvPr id="4" name="Intitulé de l’évènement amet…"/>
          <p:cNvSpPr txBox="1"/>
          <p:nvPr/>
        </p:nvSpPr>
        <p:spPr>
          <a:xfrm>
            <a:off x="12536128" y="10251794"/>
            <a:ext cx="11474245" cy="1831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71436" tIns="71436" rIns="71436" bIns="71436" anchor="ctr">
            <a:spAutoFit/>
          </a:bodyPr>
          <a:lstStyle/>
          <a:p>
            <a:pPr algn="l" defTabSz="821530">
              <a:lnSpc>
                <a:spcPct val="120000"/>
              </a:lnSpc>
              <a:defRPr sz="6000">
                <a:solidFill>
                  <a:srgbClr val="FFFFFF"/>
                </a:solidFill>
                <a:latin typeface="Marianne"/>
                <a:ea typeface="Marianne"/>
                <a:cs typeface="Marianne"/>
                <a:sym typeface="Marianne"/>
              </a:defRPr>
            </a:pPr>
            <a:r>
              <a:rPr lang="fr-FR" sz="4800" b="0" i="1" dirty="0" err="1" smtClean="0">
                <a:latin typeface="Marianne Light" panose="02000000000000000000" pitchFamily="2" charset="0"/>
              </a:rPr>
              <a:t>eHealth</a:t>
            </a:r>
            <a:r>
              <a:rPr lang="fr-FR" sz="4800" b="0" i="1" dirty="0" smtClean="0">
                <a:latin typeface="Marianne Light" panose="02000000000000000000" pitchFamily="2" charset="0"/>
              </a:rPr>
              <a:t> network </a:t>
            </a:r>
            <a:r>
              <a:rPr lang="fr-FR" sz="4800" b="0" i="1" dirty="0" err="1" smtClean="0">
                <a:latin typeface="Marianne Light" panose="02000000000000000000" pitchFamily="2" charset="0"/>
              </a:rPr>
              <a:t>plenary</a:t>
            </a:r>
            <a:r>
              <a:rPr lang="fr-FR" sz="4800" b="0" i="1" dirty="0" smtClean="0">
                <a:latin typeface="Marianne Light" panose="02000000000000000000" pitchFamily="2" charset="0"/>
              </a:rPr>
              <a:t> meeting</a:t>
            </a:r>
          </a:p>
          <a:p>
            <a:pPr algn="l" defTabSz="821530">
              <a:lnSpc>
                <a:spcPct val="120000"/>
              </a:lnSpc>
              <a:defRPr sz="6000">
                <a:solidFill>
                  <a:srgbClr val="FFFFFF"/>
                </a:solidFill>
                <a:latin typeface="Marianne"/>
                <a:ea typeface="Marianne"/>
                <a:cs typeface="Marianne"/>
                <a:sym typeface="Marianne"/>
              </a:defRPr>
            </a:pPr>
            <a:r>
              <a:rPr lang="fr-FR" sz="4800" b="0" i="1" dirty="0" smtClean="0">
                <a:latin typeface="Marianne Light" panose="02000000000000000000" pitchFamily="2" charset="0"/>
              </a:rPr>
              <a:t>Paris, </a:t>
            </a:r>
            <a:r>
              <a:rPr lang="fr-FR" sz="4800" b="0" i="1" dirty="0" err="1" smtClean="0">
                <a:latin typeface="Marianne Light" panose="02000000000000000000" pitchFamily="2" charset="0"/>
              </a:rPr>
              <a:t>June</a:t>
            </a:r>
            <a:r>
              <a:rPr lang="fr-FR" sz="4800" b="0" i="1" dirty="0">
                <a:latin typeface="Marianne Light" panose="02000000000000000000" pitchFamily="2" charset="0"/>
              </a:rPr>
              <a:t> </a:t>
            </a:r>
            <a:r>
              <a:rPr lang="fr-FR" sz="4800" b="0" i="1" dirty="0" smtClean="0">
                <a:latin typeface="Marianne Light" panose="02000000000000000000" pitchFamily="2" charset="0"/>
              </a:rPr>
              <a:t>2</a:t>
            </a:r>
            <a:r>
              <a:rPr lang="fr-FR" sz="4800" b="0" i="1" baseline="30000" dirty="0" smtClean="0">
                <a:latin typeface="Marianne Light" panose="02000000000000000000" pitchFamily="2" charset="0"/>
              </a:rPr>
              <a:t>nd</a:t>
            </a:r>
            <a:r>
              <a:rPr lang="fr-FR" sz="4800" b="0" i="1" dirty="0" smtClean="0">
                <a:latin typeface="Marianne Light" panose="02000000000000000000" pitchFamily="2" charset="0"/>
              </a:rPr>
              <a:t> 2022</a:t>
            </a:r>
            <a:endParaRPr sz="4800" b="0" i="1" dirty="0">
              <a:latin typeface="Marianne Light" panose="02000000000000000000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24384000" cy="6046839"/>
          </a:xfrm>
          <a:prstGeom prst="rect">
            <a:avLst/>
          </a:prstGeom>
          <a:solidFill>
            <a:srgbClr val="114B4E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30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5796000"/>
            <a:ext cx="24384000" cy="7920000"/>
          </a:xfrm>
          <a:prstGeom prst="rect">
            <a:avLst/>
          </a:prstGeom>
          <a:solidFill>
            <a:srgbClr val="057177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3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161" y="6007430"/>
            <a:ext cx="5278607" cy="5646509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926771" y="1163872"/>
            <a:ext cx="20606657" cy="3468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4800" b="0" i="0" u="none" strike="noStrike" cap="small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Marianne" panose="02000000000000000000" pitchFamily="2" charset="0"/>
                <a:cs typeface="Calibri" panose="020F0502020204030204" pitchFamily="34" charset="0"/>
                <a:sym typeface="Helvetica Neue"/>
              </a:rPr>
              <a:t>Séminaire</a:t>
            </a:r>
          </a:p>
          <a:p>
            <a:pPr marL="0" marR="0" indent="0" algn="ctr" defTabSz="821531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4800" dirty="0" smtClean="0">
                <a:solidFill>
                  <a:schemeClr val="bg1"/>
                </a:solidFill>
                <a:latin typeface="Marianne" panose="02000000000000000000" pitchFamily="2" charset="0"/>
                <a:cs typeface="Calibri" panose="020F0502020204030204" pitchFamily="34" charset="0"/>
              </a:rPr>
              <a:t>Intervention précoce sur les enfants </a:t>
            </a:r>
            <a:r>
              <a:rPr lang="fr-FR" sz="4800" dirty="0" err="1" smtClean="0">
                <a:solidFill>
                  <a:schemeClr val="bg1"/>
                </a:solidFill>
                <a:latin typeface="Marianne" panose="02000000000000000000" pitchFamily="2" charset="0"/>
                <a:cs typeface="Calibri" panose="020F0502020204030204" pitchFamily="34" charset="0"/>
              </a:rPr>
              <a:t>intersexes</a:t>
            </a:r>
            <a:endParaRPr lang="fr-FR" sz="4800" dirty="0" smtClean="0">
              <a:solidFill>
                <a:schemeClr val="bg1"/>
              </a:solidFill>
              <a:latin typeface="Marianne" panose="02000000000000000000" pitchFamily="2" charset="0"/>
              <a:cs typeface="Calibri" panose="020F0502020204030204" pitchFamily="34" charset="0"/>
            </a:endParaRPr>
          </a:p>
          <a:p>
            <a:pPr marL="0" marR="0" indent="0" algn="ctr" defTabSz="821531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48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Marianne" panose="02000000000000000000" pitchFamily="2" charset="0"/>
                <a:cs typeface="Calibri" panose="020F0502020204030204" pitchFamily="34" charset="0"/>
                <a:sym typeface="Helvetica Neue"/>
              </a:rPr>
              <a:t>Promouvoir</a:t>
            </a:r>
            <a:r>
              <a:rPr kumimoji="0" lang="fr-FR" sz="4800" b="0" i="0" u="none" strike="noStrike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Marianne" panose="02000000000000000000" pitchFamily="2" charset="0"/>
                <a:cs typeface="Calibri" panose="020F0502020204030204" pitchFamily="34" charset="0"/>
                <a:sym typeface="Helvetica Neue"/>
              </a:rPr>
              <a:t> les droits de l’enfant</a:t>
            </a:r>
            <a:r>
              <a:rPr kumimoji="0" lang="fr-FR" sz="48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Marianne" panose="02000000000000000000" pitchFamily="2" charset="0"/>
                <a:cs typeface="Calibri" panose="020F0502020204030204" pitchFamily="34" charset="0"/>
                <a:sym typeface="Helvetica Neue"/>
              </a:rPr>
              <a:t> </a:t>
            </a:r>
            <a:endParaRPr kumimoji="0" lang="fr-FR" sz="48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Marianne" panose="02000000000000000000" pitchFamily="2" charset="0"/>
              <a:cs typeface="Calibri" panose="020F0502020204030204" pitchFamily="34" charset="0"/>
              <a:sym typeface="Helvetica Neue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9080703" y="6745224"/>
            <a:ext cx="13452725" cy="39299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4400" i="1" dirty="0" smtClean="0">
                <a:solidFill>
                  <a:schemeClr val="bg1"/>
                </a:solidFill>
                <a:latin typeface="Marianne" panose="02000000000000000000" pitchFamily="2" charset="0"/>
                <a:cs typeface="Calibri" panose="020F0502020204030204" pitchFamily="34" charset="0"/>
              </a:rPr>
              <a:t>Objectifs du séminaire</a:t>
            </a:r>
          </a:p>
          <a:p>
            <a:pPr marL="0" marR="0" indent="0" algn="ctr" defTabSz="821531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48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Marianne" panose="02000000000000000000" pitchFamily="2" charset="0"/>
              <a:cs typeface="Calibri" panose="020F0502020204030204" pitchFamily="34" charset="0"/>
              <a:sym typeface="Helvetica Neue"/>
            </a:endParaRPr>
          </a:p>
          <a:p>
            <a:pPr marL="0" marR="0" indent="0" algn="ctr" defTabSz="821531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400" b="0" dirty="0" smtClean="0">
                <a:solidFill>
                  <a:schemeClr val="bg1"/>
                </a:solidFill>
                <a:latin typeface="Marianne" panose="02000000000000000000" pitchFamily="2" charset="0"/>
                <a:cs typeface="Calibri" panose="020F0502020204030204" pitchFamily="34" charset="0"/>
              </a:rPr>
              <a:t>Dr Mélodie BERNAUX</a:t>
            </a:r>
          </a:p>
          <a:p>
            <a:pPr marL="0" marR="0" indent="0" algn="ctr" defTabSz="821531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Marianne" panose="02000000000000000000" pitchFamily="2" charset="0"/>
                <a:cs typeface="Calibri" panose="020F0502020204030204" pitchFamily="34" charset="0"/>
                <a:sym typeface="Helvetica Neue"/>
              </a:rPr>
              <a:t>Présidente du groupe préparatoire du séminaire</a:t>
            </a:r>
          </a:p>
          <a:p>
            <a:pPr marL="0" marR="0" indent="0" algn="ctr" defTabSz="821531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400" b="0" dirty="0" smtClean="0">
                <a:solidFill>
                  <a:schemeClr val="bg1"/>
                </a:solidFill>
                <a:latin typeface="Marianne" panose="02000000000000000000" pitchFamily="2" charset="0"/>
                <a:cs typeface="Calibri" panose="020F0502020204030204" pitchFamily="34" charset="0"/>
              </a:rPr>
              <a:t>Rapporteur et membre du CDBIO</a:t>
            </a:r>
            <a:endParaRPr kumimoji="0" lang="fr-FR" sz="2400" b="0" i="0" u="none" strike="noStrike" cap="none" spc="0" normalizeH="0" baseline="0" dirty="0" smtClean="0">
              <a:ln>
                <a:noFill/>
              </a:ln>
              <a:solidFill>
                <a:schemeClr val="bg1"/>
              </a:solidFill>
              <a:effectLst/>
              <a:uFillTx/>
              <a:latin typeface="Marianne" panose="02000000000000000000" pitchFamily="2" charset="0"/>
              <a:cs typeface="Calibri" panose="020F0502020204030204" pitchFamily="34" charset="0"/>
              <a:sym typeface="Helvetica Neue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26571" y="12496626"/>
            <a:ext cx="23861485" cy="6982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l" defTabSz="821531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400" b="0" dirty="0" smtClean="0">
                <a:solidFill>
                  <a:schemeClr val="tx1"/>
                </a:solidFill>
                <a:latin typeface="Marianne" panose="02000000000000000000" pitchFamily="2" charset="0"/>
                <a:cs typeface="Calibri" panose="020F0502020204030204" pitchFamily="34" charset="0"/>
              </a:rPr>
              <a:t>Organisé par le Comité directeur pour les droits de l’Homme dans les domaines de la biomédecine et de la santé (CDBIO)</a:t>
            </a:r>
            <a:endParaRPr kumimoji="0" lang="fr-FR" sz="2400" b="0" i="0" u="none" strike="noStrike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FillTx/>
              <a:latin typeface="Marianne" panose="02000000000000000000" pitchFamily="2" charset="0"/>
              <a:cs typeface="Calibri" panose="020F0502020204030204" pitchFamily="34" charset="0"/>
              <a:sym typeface="Helvetica Neue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48167" y="10843627"/>
            <a:ext cx="2837861" cy="268505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24384000" cy="1980000"/>
          </a:xfrm>
          <a:prstGeom prst="rect">
            <a:avLst/>
          </a:prstGeom>
          <a:solidFill>
            <a:srgbClr val="057177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3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492" y="4514027"/>
            <a:ext cx="24384001" cy="792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3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23" name="Le Lorem Ipsum est simplement du faux texte employé dans la composition…"/>
          <p:cNvSpPr txBox="1"/>
          <p:nvPr/>
        </p:nvSpPr>
        <p:spPr>
          <a:xfrm>
            <a:off x="16089874" y="326755"/>
            <a:ext cx="7715250" cy="13445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 algn="r" defTabSz="821530">
              <a:lnSpc>
                <a:spcPct val="150000"/>
              </a:lnSpc>
              <a:defRPr sz="2600">
                <a:solidFill>
                  <a:srgbClr val="FFFFFF"/>
                </a:solidFill>
                <a:latin typeface="Marianne"/>
                <a:ea typeface="Marianne"/>
                <a:cs typeface="Marianne"/>
                <a:sym typeface="Marianne"/>
              </a:defRPr>
            </a:pPr>
            <a:r>
              <a:rPr lang="fr-FR" dirty="0"/>
              <a:t>Intervention précoce sur les enfants </a:t>
            </a:r>
            <a:r>
              <a:rPr lang="fr-FR" dirty="0" err="1"/>
              <a:t>intersexes</a:t>
            </a:r>
            <a:endParaRPr lang="fr-FR" dirty="0"/>
          </a:p>
          <a:p>
            <a:pPr algn="r" defTabSz="821530">
              <a:lnSpc>
                <a:spcPct val="150000"/>
              </a:lnSpc>
              <a:defRPr sz="2600">
                <a:solidFill>
                  <a:srgbClr val="FFFFFF"/>
                </a:solidFill>
                <a:latin typeface="Marianne"/>
                <a:ea typeface="Marianne"/>
                <a:cs typeface="Marianne"/>
                <a:sym typeface="Marianne"/>
              </a:defRPr>
            </a:pPr>
            <a:r>
              <a:rPr lang="fr-FR" b="0" dirty="0" smtClean="0"/>
              <a:t>Objectifs du séminaire</a:t>
            </a:r>
            <a:endParaRPr lang="fr-FR" b="0" dirty="0"/>
          </a:p>
        </p:txBody>
      </p:sp>
      <p:sp>
        <p:nvSpPr>
          <p:cNvPr id="4" name="Le Lorem Ipsum est simplement du faux texte employé dans la composition"/>
          <p:cNvSpPr txBox="1"/>
          <p:nvPr/>
        </p:nvSpPr>
        <p:spPr>
          <a:xfrm>
            <a:off x="23696915" y="12934446"/>
            <a:ext cx="298156" cy="4520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 algn="l" defTabSz="821530">
              <a:defRPr sz="2000" b="0">
                <a:solidFill>
                  <a:srgbClr val="2E386D"/>
                </a:solidFill>
                <a:latin typeface="Marianne"/>
                <a:ea typeface="Marianne"/>
                <a:cs typeface="Marianne"/>
                <a:sym typeface="Marianne"/>
              </a:defRPr>
            </a:lvl1pPr>
          </a:lstStyle>
          <a:p>
            <a:fld id="{442E34B4-C674-441C-A5BC-47E1CAE42D0B}" type="slidenum">
              <a:rPr lang="fr-FR" smtClean="0"/>
              <a:t>2</a:t>
            </a:fld>
            <a:endParaRPr dirty="0"/>
          </a:p>
        </p:txBody>
      </p:sp>
      <p:sp>
        <p:nvSpPr>
          <p:cNvPr id="3" name="ZoneTexte 2"/>
          <p:cNvSpPr txBox="1"/>
          <p:nvPr/>
        </p:nvSpPr>
        <p:spPr>
          <a:xfrm>
            <a:off x="811373" y="2691093"/>
            <a:ext cx="22761251" cy="944066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r>
              <a:rPr lang="fr-FR" sz="3600" dirty="0">
                <a:solidFill>
                  <a:srgbClr val="114B4E"/>
                </a:solidFill>
                <a:latin typeface="Marianne" panose="02000000000000000000" pitchFamily="2" charset="0"/>
              </a:rPr>
              <a:t>Protéger les droits des enfants à l’égard des pratiques médicales ayant pour eux des implications futures ou à long terme</a:t>
            </a:r>
          </a:p>
          <a:p>
            <a:pPr algn="just">
              <a:lnSpc>
                <a:spcPct val="130000"/>
              </a:lnSpc>
              <a:spcAft>
                <a:spcPts val="600"/>
              </a:spcAft>
            </a:pPr>
            <a:endParaRPr lang="en-US" sz="2200" b="0" i="1" dirty="0">
              <a:latin typeface="Marianne" panose="02000000000000000000" pitchFamily="2" charset="0"/>
            </a:endParaRPr>
          </a:p>
          <a:p>
            <a:pPr marL="457200" indent="-4572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fr-FR" sz="3300" b="0" dirty="0" smtClean="0">
                <a:solidFill>
                  <a:srgbClr val="114B4E"/>
                </a:solidFill>
                <a:latin typeface="Marianne" panose="02000000000000000000" pitchFamily="2" charset="0"/>
              </a:rPr>
              <a:t>Action prévue par le plan d’action stratégique sur les droits de l’Homme et les technologies en biomédecine 2020-2025</a:t>
            </a:r>
          </a:p>
          <a:p>
            <a:pPr marL="457200" indent="-4572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fr-FR" sz="3300" b="0" dirty="0">
              <a:solidFill>
                <a:srgbClr val="114B4E"/>
              </a:solidFill>
              <a:latin typeface="Marianne" panose="02000000000000000000" pitchFamily="2" charset="0"/>
            </a:endParaRPr>
          </a:p>
          <a:p>
            <a:pPr marL="457200" indent="-4572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fr-FR" sz="3300" b="0" u="sng" dirty="0" smtClean="0">
                <a:solidFill>
                  <a:srgbClr val="114B4E"/>
                </a:solidFill>
                <a:latin typeface="Marianne" panose="02000000000000000000" pitchFamily="2" charset="0"/>
              </a:rPr>
              <a:t>Convention des nations unies relatives aux droits de l’enfant</a:t>
            </a:r>
            <a:r>
              <a:rPr lang="fr-FR" sz="3300" b="0" dirty="0" smtClean="0">
                <a:solidFill>
                  <a:srgbClr val="114B4E"/>
                </a:solidFill>
                <a:latin typeface="Marianne" panose="02000000000000000000" pitchFamily="2" charset="0"/>
              </a:rPr>
              <a:t>  - Autonomie de l’enfant : « le droit de l’enfant à un futur ouvert » </a:t>
            </a:r>
          </a:p>
          <a:p>
            <a:pPr marL="457200" indent="-4572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fr-FR" sz="3300" b="0" dirty="0" smtClean="0">
              <a:solidFill>
                <a:srgbClr val="114B4E"/>
              </a:solidFill>
              <a:latin typeface="Marianne" panose="02000000000000000000" pitchFamily="2" charset="0"/>
            </a:endParaRPr>
          </a:p>
          <a:p>
            <a:pPr marL="457200" indent="-4572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fr-FR" sz="3300" b="0" u="sng" dirty="0" smtClean="0">
                <a:solidFill>
                  <a:srgbClr val="114B4E"/>
                </a:solidFill>
                <a:latin typeface="Marianne" panose="02000000000000000000" pitchFamily="2" charset="0"/>
              </a:rPr>
              <a:t>Résolution </a:t>
            </a:r>
            <a:r>
              <a:rPr lang="fr-FR" sz="3300" b="0" u="sng" dirty="0">
                <a:solidFill>
                  <a:srgbClr val="114B4E"/>
                </a:solidFill>
                <a:latin typeface="Marianne" panose="02000000000000000000" pitchFamily="2" charset="0"/>
              </a:rPr>
              <a:t>2191(2017) de l'Assemblée Parlementaire du Conseil de </a:t>
            </a:r>
            <a:r>
              <a:rPr lang="fr-FR" sz="3300" b="0" u="sng" dirty="0" smtClean="0">
                <a:solidFill>
                  <a:srgbClr val="114B4E"/>
                </a:solidFill>
                <a:latin typeface="Marianne" panose="02000000000000000000" pitchFamily="2" charset="0"/>
              </a:rPr>
              <a:t>l'Europe</a:t>
            </a:r>
            <a:r>
              <a:rPr lang="fr-FR" sz="3300" b="0" dirty="0" smtClean="0">
                <a:solidFill>
                  <a:srgbClr val="114B4E"/>
                </a:solidFill>
                <a:latin typeface="Marianne" panose="02000000000000000000" pitchFamily="2" charset="0"/>
              </a:rPr>
              <a:t> : </a:t>
            </a:r>
            <a:r>
              <a:rPr lang="fr-FR" sz="3300" b="0" dirty="0">
                <a:solidFill>
                  <a:srgbClr val="114B4E"/>
                </a:solidFill>
                <a:latin typeface="Marianne" panose="02000000000000000000" pitchFamily="2" charset="0"/>
              </a:rPr>
              <a:t>« interdire les actes chirurgicaux de « normalisation sexuelle » sans nécessité médicale » sur les </a:t>
            </a:r>
            <a:r>
              <a:rPr lang="fr-FR" sz="3300" b="0" dirty="0" smtClean="0">
                <a:solidFill>
                  <a:srgbClr val="114B4E"/>
                </a:solidFill>
                <a:latin typeface="Marianne" panose="02000000000000000000" pitchFamily="2" charset="0"/>
              </a:rPr>
              <a:t>enfants </a:t>
            </a:r>
            <a:r>
              <a:rPr lang="fr-FR" sz="3300" b="0" dirty="0" err="1">
                <a:solidFill>
                  <a:srgbClr val="114B4E"/>
                </a:solidFill>
                <a:latin typeface="Marianne" panose="02000000000000000000" pitchFamily="2" charset="0"/>
              </a:rPr>
              <a:t>intersexes</a:t>
            </a:r>
            <a:endParaRPr lang="fr-FR" sz="3300" b="0" dirty="0">
              <a:solidFill>
                <a:srgbClr val="114B4E"/>
              </a:solidFill>
              <a:latin typeface="Marianne" panose="02000000000000000000" pitchFamily="2" charset="0"/>
            </a:endParaRPr>
          </a:p>
          <a:p>
            <a:pPr marL="457200" indent="-4572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fr-FR" sz="3300" b="0" dirty="0" smtClean="0">
              <a:solidFill>
                <a:srgbClr val="114B4E"/>
              </a:solidFill>
              <a:latin typeface="Marianne" panose="02000000000000000000" pitchFamily="2" charset="0"/>
            </a:endParaRPr>
          </a:p>
          <a:p>
            <a:pPr marL="457200" indent="-4572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fr-FR" sz="3300" b="0" dirty="0" smtClean="0">
                <a:solidFill>
                  <a:srgbClr val="114B4E"/>
                </a:solidFill>
                <a:latin typeface="Marianne" panose="02000000000000000000" pitchFamily="2" charset="0"/>
              </a:rPr>
              <a:t>Enjeu éthique majeur : </a:t>
            </a:r>
            <a:r>
              <a:rPr lang="fr-FR" sz="3300" dirty="0" smtClean="0">
                <a:solidFill>
                  <a:srgbClr val="114B4E"/>
                </a:solidFill>
                <a:latin typeface="Marianne" panose="02000000000000000000" pitchFamily="2" charset="0"/>
              </a:rPr>
              <a:t>Comment déterminer quelles sont les interventions que les parents et les tiers devraient pouvoir autoriser pour protéger la santé de l’enfant ?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92" y="0"/>
            <a:ext cx="1766344" cy="1889453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24384000" cy="1980000"/>
          </a:xfrm>
          <a:prstGeom prst="rect">
            <a:avLst/>
          </a:prstGeom>
          <a:solidFill>
            <a:srgbClr val="057177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3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" y="3795570"/>
            <a:ext cx="24384001" cy="684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3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23" name="Le Lorem Ipsum est simplement du faux texte employé dans la composition…"/>
          <p:cNvSpPr txBox="1"/>
          <p:nvPr/>
        </p:nvSpPr>
        <p:spPr>
          <a:xfrm>
            <a:off x="16089874" y="326755"/>
            <a:ext cx="7715250" cy="13445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 algn="r" defTabSz="821530">
              <a:lnSpc>
                <a:spcPct val="150000"/>
              </a:lnSpc>
              <a:defRPr sz="2600">
                <a:solidFill>
                  <a:srgbClr val="FFFFFF"/>
                </a:solidFill>
                <a:latin typeface="Marianne"/>
                <a:ea typeface="Marianne"/>
                <a:cs typeface="Marianne"/>
                <a:sym typeface="Marianne"/>
              </a:defRPr>
            </a:pPr>
            <a:r>
              <a:rPr lang="fr-FR" dirty="0"/>
              <a:t>Intervention précoce sur les enfants </a:t>
            </a:r>
            <a:r>
              <a:rPr lang="fr-FR" dirty="0" err="1"/>
              <a:t>intersexes</a:t>
            </a:r>
            <a:endParaRPr lang="fr-FR" dirty="0"/>
          </a:p>
          <a:p>
            <a:pPr algn="r" defTabSz="821530">
              <a:lnSpc>
                <a:spcPct val="150000"/>
              </a:lnSpc>
              <a:defRPr sz="2600">
                <a:solidFill>
                  <a:srgbClr val="FFFFFF"/>
                </a:solidFill>
                <a:latin typeface="Marianne"/>
                <a:ea typeface="Marianne"/>
                <a:cs typeface="Marianne"/>
                <a:sym typeface="Marianne"/>
              </a:defRPr>
            </a:pPr>
            <a:r>
              <a:rPr lang="fr-FR" b="0" dirty="0" smtClean="0"/>
              <a:t>Objectifs du séminaire</a:t>
            </a:r>
            <a:endParaRPr lang="fr-FR" b="0" dirty="0"/>
          </a:p>
        </p:txBody>
      </p:sp>
      <p:sp>
        <p:nvSpPr>
          <p:cNvPr id="4" name="Le Lorem Ipsum est simplement du faux texte employé dans la composition"/>
          <p:cNvSpPr txBox="1"/>
          <p:nvPr/>
        </p:nvSpPr>
        <p:spPr>
          <a:xfrm>
            <a:off x="23696915" y="12934446"/>
            <a:ext cx="298156" cy="4520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 algn="l" defTabSz="821530">
              <a:defRPr sz="2000" b="0">
                <a:solidFill>
                  <a:srgbClr val="2E386D"/>
                </a:solidFill>
                <a:latin typeface="Marianne"/>
                <a:ea typeface="Marianne"/>
                <a:cs typeface="Marianne"/>
                <a:sym typeface="Marianne"/>
              </a:defRPr>
            </a:lvl1pPr>
          </a:lstStyle>
          <a:p>
            <a:fld id="{442E34B4-C674-441C-A5BC-47E1CAE42D0B}" type="slidenum">
              <a:rPr lang="fr-FR" smtClean="0"/>
              <a:t>3</a:t>
            </a:fld>
            <a:endParaRPr dirty="0"/>
          </a:p>
        </p:txBody>
      </p:sp>
      <p:sp>
        <p:nvSpPr>
          <p:cNvPr id="3" name="ZoneTexte 2"/>
          <p:cNvSpPr txBox="1"/>
          <p:nvPr/>
        </p:nvSpPr>
        <p:spPr>
          <a:xfrm>
            <a:off x="811373" y="3795570"/>
            <a:ext cx="22761251" cy="52825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algn="just">
              <a:lnSpc>
                <a:spcPct val="130000"/>
              </a:lnSpc>
              <a:spcAft>
                <a:spcPts val="600"/>
              </a:spcAft>
            </a:pPr>
            <a:endParaRPr lang="en-US" sz="2200" b="0" i="1" dirty="0">
              <a:latin typeface="Marianne" panose="02000000000000000000" pitchFamily="2" charset="0"/>
            </a:endParaRPr>
          </a:p>
          <a:p>
            <a:pPr marL="457200" indent="-4572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fr-FR" sz="3300" b="0" dirty="0">
                <a:solidFill>
                  <a:srgbClr val="114B4E"/>
                </a:solidFill>
                <a:latin typeface="Marianne" panose="02000000000000000000" pitchFamily="2" charset="0"/>
              </a:rPr>
              <a:t>Sensibilisation </a:t>
            </a:r>
            <a:r>
              <a:rPr lang="fr-FR" sz="3300" b="0" dirty="0">
                <a:solidFill>
                  <a:srgbClr val="114B4E"/>
                </a:solidFill>
                <a:latin typeface="Marianne" panose="02000000000000000000" pitchFamily="2" charset="0"/>
              </a:rPr>
              <a:t>aux questions d'éthique et de droits de l'homme/des enfants soulevées par les interventions précoces sur les enfants </a:t>
            </a:r>
            <a:r>
              <a:rPr lang="fr-FR" sz="3300" b="0" dirty="0" err="1" smtClean="0">
                <a:solidFill>
                  <a:srgbClr val="114B4E"/>
                </a:solidFill>
                <a:latin typeface="Marianne" panose="02000000000000000000" pitchFamily="2" charset="0"/>
              </a:rPr>
              <a:t>intersexes</a:t>
            </a:r>
            <a:endParaRPr lang="fr-FR" sz="3300" b="0" dirty="0" smtClean="0">
              <a:solidFill>
                <a:srgbClr val="114B4E"/>
              </a:solidFill>
              <a:latin typeface="Marianne" panose="02000000000000000000" pitchFamily="2" charset="0"/>
            </a:endParaRPr>
          </a:p>
          <a:p>
            <a:pPr algn="just">
              <a:lnSpc>
                <a:spcPct val="130000"/>
              </a:lnSpc>
            </a:pPr>
            <a:endParaRPr lang="fr-FR" sz="3300" b="0" dirty="0">
              <a:solidFill>
                <a:srgbClr val="114B4E"/>
              </a:solidFill>
              <a:latin typeface="Marianne" panose="02000000000000000000" pitchFamily="2" charset="0"/>
            </a:endParaRPr>
          </a:p>
          <a:p>
            <a:pPr marL="457200" indent="-4572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fr-FR" sz="3300" b="0" dirty="0">
                <a:solidFill>
                  <a:srgbClr val="114B4E"/>
                </a:solidFill>
                <a:latin typeface="Marianne" panose="02000000000000000000" pitchFamily="2" charset="0"/>
              </a:rPr>
              <a:t>Repérage </a:t>
            </a:r>
            <a:r>
              <a:rPr lang="fr-FR" sz="3300" b="0" dirty="0">
                <a:solidFill>
                  <a:srgbClr val="114B4E"/>
                </a:solidFill>
                <a:latin typeface="Marianne" panose="02000000000000000000" pitchFamily="2" charset="0"/>
              </a:rPr>
              <a:t>de la législation </a:t>
            </a:r>
            <a:r>
              <a:rPr lang="fr-FR" sz="3300" b="0" dirty="0" smtClean="0">
                <a:solidFill>
                  <a:srgbClr val="114B4E"/>
                </a:solidFill>
                <a:latin typeface="Marianne" panose="02000000000000000000" pitchFamily="2" charset="0"/>
              </a:rPr>
              <a:t>européenne</a:t>
            </a:r>
          </a:p>
          <a:p>
            <a:pPr algn="just">
              <a:lnSpc>
                <a:spcPct val="130000"/>
              </a:lnSpc>
            </a:pPr>
            <a:endParaRPr lang="fr-FR" sz="3300" b="0" dirty="0">
              <a:solidFill>
                <a:srgbClr val="114B4E"/>
              </a:solidFill>
              <a:latin typeface="Marianne" panose="02000000000000000000" pitchFamily="2" charset="0"/>
            </a:endParaRPr>
          </a:p>
          <a:p>
            <a:pPr marL="457200" indent="-45720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fr-FR" sz="3300" b="0" dirty="0" smtClean="0">
                <a:solidFill>
                  <a:srgbClr val="114B4E"/>
                </a:solidFill>
                <a:latin typeface="Marianne" panose="02000000000000000000" pitchFamily="2" charset="0"/>
              </a:rPr>
              <a:t>Partage </a:t>
            </a:r>
            <a:r>
              <a:rPr lang="fr-FR" sz="3300" b="0" dirty="0">
                <a:solidFill>
                  <a:srgbClr val="114B4E"/>
                </a:solidFill>
                <a:latin typeface="Marianne" panose="02000000000000000000" pitchFamily="2" charset="0"/>
              </a:rPr>
              <a:t>des pratiques de promotion des droits de l'enfant </a:t>
            </a:r>
            <a:r>
              <a:rPr lang="fr-FR" sz="3300" b="0" dirty="0">
                <a:solidFill>
                  <a:srgbClr val="114B4E"/>
                </a:solidFill>
                <a:latin typeface="Marianne" panose="02000000000000000000" pitchFamily="2" charset="0"/>
              </a:rPr>
              <a:t>par l’intermédiaire d’exemples dans différents domaines (formation, prise de décision, mesures d’accompagnement)</a:t>
            </a:r>
            <a:endParaRPr lang="fr-FR" sz="3300" b="0" dirty="0">
              <a:solidFill>
                <a:srgbClr val="114B4E"/>
              </a:solidFill>
              <a:latin typeface="Marianne" panose="02000000000000000000" pitchFamily="2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92" y="0"/>
            <a:ext cx="1766344" cy="1889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9819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203</Words>
  <Application>Microsoft Office PowerPoint</Application>
  <PresentationFormat>Personnalisé</PresentationFormat>
  <Paragraphs>35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3" baseType="lpstr">
      <vt:lpstr>Arial</vt:lpstr>
      <vt:lpstr>Calibri</vt:lpstr>
      <vt:lpstr>Helvetica Light</vt:lpstr>
      <vt:lpstr>Helvetica Neue</vt:lpstr>
      <vt:lpstr>Helvetica Neue Light</vt:lpstr>
      <vt:lpstr>Helvetica Neue Medium</vt:lpstr>
      <vt:lpstr>Helvetica Neue Thin</vt:lpstr>
      <vt:lpstr>Marianne</vt:lpstr>
      <vt:lpstr>Marianne Light</vt:lpstr>
      <vt:lpstr>White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BERNAUX, Melodie (DNS)</dc:creator>
  <cp:lastModifiedBy>BERNAUX, Melodie (DNS)</cp:lastModifiedBy>
  <cp:revision>25</cp:revision>
  <dcterms:modified xsi:type="dcterms:W3CDTF">2022-05-29T23:30:00Z</dcterms:modified>
</cp:coreProperties>
</file>