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77" r:id="rId1"/>
  </p:sldMasterIdLst>
  <p:notesMasterIdLst>
    <p:notesMasterId r:id="rId26"/>
  </p:notesMasterIdLst>
  <p:sldIdLst>
    <p:sldId id="257" r:id="rId2"/>
    <p:sldId id="362" r:id="rId3"/>
    <p:sldId id="290" r:id="rId4"/>
    <p:sldId id="336" r:id="rId5"/>
    <p:sldId id="360" r:id="rId6"/>
    <p:sldId id="350" r:id="rId7"/>
    <p:sldId id="369" r:id="rId8"/>
    <p:sldId id="348" r:id="rId9"/>
    <p:sldId id="294" r:id="rId10"/>
    <p:sldId id="337" r:id="rId11"/>
    <p:sldId id="349" r:id="rId12"/>
    <p:sldId id="356" r:id="rId13"/>
    <p:sldId id="385" r:id="rId14"/>
    <p:sldId id="299" r:id="rId15"/>
    <p:sldId id="301" r:id="rId16"/>
    <p:sldId id="389" r:id="rId17"/>
    <p:sldId id="307" r:id="rId18"/>
    <p:sldId id="308" r:id="rId19"/>
    <p:sldId id="388" r:id="rId20"/>
    <p:sldId id="378" r:id="rId21"/>
    <p:sldId id="373" r:id="rId22"/>
    <p:sldId id="391" r:id="rId23"/>
    <p:sldId id="302" r:id="rId24"/>
    <p:sldId id="287" r:id="rId25"/>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521415D9-36F7-43E2-AB2F-B90AF26B5E84}">
      <p14:sectionLst xmlns:p14="http://schemas.microsoft.com/office/powerpoint/2010/main">
        <p14:section name="EURASHE introduction" id="{E2A96487-CEA3-43B7-8059-FE610ECB38E9}">
          <p14:sldIdLst>
            <p14:sldId id="257"/>
          </p14:sldIdLst>
        </p14:section>
        <p14:section name="Mission &amp; Objectives" id="{0CD51579-1DBE-42A4-B1D8-DDF910DB67F1}">
          <p14:sldIdLst>
            <p14:sldId id="362"/>
            <p14:sldId id="290"/>
            <p14:sldId id="336"/>
            <p14:sldId id="360"/>
            <p14:sldId id="350"/>
            <p14:sldId id="369"/>
            <p14:sldId id="348"/>
            <p14:sldId id="294"/>
            <p14:sldId id="337"/>
            <p14:sldId id="349"/>
            <p14:sldId id="356"/>
            <p14:sldId id="385"/>
            <p14:sldId id="299"/>
            <p14:sldId id="301"/>
            <p14:sldId id="389"/>
            <p14:sldId id="307"/>
            <p14:sldId id="308"/>
            <p14:sldId id="388"/>
            <p14:sldId id="378"/>
            <p14:sldId id="373"/>
            <p14:sldId id="391"/>
          </p14:sldIdLst>
        </p14:section>
        <p14:section name="closing" id="{94518435-E4DD-4BE6-A8FB-348868B3CB02}">
          <p14:sldIdLst>
            <p14:sldId id="302"/>
            <p14:sldId id="287"/>
          </p14:sldIdLst>
        </p14:section>
      </p14:sectionLst>
    </p:ex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104068"/>
    <a:srgbClr val="00B0F0"/>
    <a:srgbClr val="5C5CFF"/>
    <a:srgbClr val="0066FF"/>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2" d="100"/>
          <a:sy n="122" d="100"/>
        </p:scale>
        <p:origin x="-114"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oleObject" Target="file:///C:\Users\AnthonyF\KIC%20Share\Projects\EU%20Funded%20Projects\HAPHE%20%5b2013-2014%5d\Workpackages\WP%202\Survey%20Analysis\Charts%20for%20Stuttgar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9124423963133924E-2"/>
          <c:y val="2.3364485981308327E-3"/>
          <c:w val="0.66129032258065112"/>
          <c:h val="0.91588785046728971"/>
        </c:manualLayout>
      </c:layout>
      <c:barChart>
        <c:barDir val="col"/>
        <c:grouping val="stacked"/>
        <c:varyColors val="0"/>
        <c:ser>
          <c:idx val="0"/>
          <c:order val="0"/>
          <c:tx>
            <c:strRef>
              <c:f>Sheet1!$B$1</c:f>
              <c:strCache>
                <c:ptCount val="1"/>
                <c:pt idx="0">
                  <c:v>1 - Strongly disagree</c:v>
                </c:pt>
              </c:strCache>
            </c:strRef>
          </c:tx>
          <c:spPr>
            <a:solidFill>
              <a:srgbClr val="FF0000"/>
            </a:solidFill>
            <a:ln w="12425">
              <a:solidFill>
                <a:schemeClr val="tx1"/>
              </a:solidFill>
              <a:prstDash val="solid"/>
            </a:ln>
          </c:spPr>
          <c:invertIfNegative val="0"/>
          <c:dLbls>
            <c:spPr>
              <a:noFill/>
              <a:ln w="24850">
                <a:noFill/>
              </a:ln>
            </c:spPr>
            <c:txPr>
              <a:bodyPr/>
              <a:lstStyle/>
              <a:p>
                <a:pPr>
                  <a:defRPr sz="1174" b="1" i="0" u="none" strike="noStrike" baseline="0">
                    <a:solidFill>
                      <a:schemeClr val="tx1"/>
                    </a:solidFill>
                    <a:latin typeface="Verdana"/>
                    <a:ea typeface="Verdana"/>
                    <a:cs typeface="Verdana"/>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HE Institutions</c:v>
                </c:pt>
                <c:pt idx="1">
                  <c:v>System Level</c:v>
                </c:pt>
                <c:pt idx="2">
                  <c:v>External Level</c:v>
                </c:pt>
              </c:strCache>
            </c:strRef>
          </c:cat>
          <c:val>
            <c:numRef>
              <c:f>Sheet1!$B$2:$B$4</c:f>
              <c:numCache>
                <c:formatCode>0%</c:formatCode>
                <c:ptCount val="3"/>
                <c:pt idx="0">
                  <c:v>1.0000000000000005E-2</c:v>
                </c:pt>
                <c:pt idx="1">
                  <c:v>0</c:v>
                </c:pt>
                <c:pt idx="2">
                  <c:v>1.0000000000000005E-2</c:v>
                </c:pt>
              </c:numCache>
            </c:numRef>
          </c:val>
          <c:extLst xmlns:c16r2="http://schemas.microsoft.com/office/drawing/2015/06/chart">
            <c:ext xmlns:c16="http://schemas.microsoft.com/office/drawing/2014/chart" uri="{C3380CC4-5D6E-409C-BE32-E72D297353CC}">
              <c16:uniqueId val="{00000000-96BE-48A7-ACE1-77F74947CE45}"/>
            </c:ext>
          </c:extLst>
        </c:ser>
        <c:ser>
          <c:idx val="1"/>
          <c:order val="1"/>
          <c:tx>
            <c:strRef>
              <c:f>Sheet1!$C$1</c:f>
              <c:strCache>
                <c:ptCount val="1"/>
                <c:pt idx="0">
                  <c:v>2 </c:v>
                </c:pt>
              </c:strCache>
            </c:strRef>
          </c:tx>
          <c:spPr>
            <a:solidFill>
              <a:srgbClr val="FF9900"/>
            </a:solidFill>
            <a:ln w="12425">
              <a:solidFill>
                <a:schemeClr val="tx1"/>
              </a:solidFill>
              <a:prstDash val="solid"/>
            </a:ln>
          </c:spPr>
          <c:invertIfNegative val="0"/>
          <c:dLbls>
            <c:spPr>
              <a:noFill/>
              <a:ln w="24850">
                <a:noFill/>
              </a:ln>
            </c:spPr>
            <c:txPr>
              <a:bodyPr/>
              <a:lstStyle/>
              <a:p>
                <a:pPr>
                  <a:defRPr sz="1174" b="1" i="0" u="none" strike="noStrike" baseline="0">
                    <a:solidFill>
                      <a:schemeClr val="tx1"/>
                    </a:solidFill>
                    <a:latin typeface="Verdana"/>
                    <a:ea typeface="Verdana"/>
                    <a:cs typeface="Verdana"/>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HE Institutions</c:v>
                </c:pt>
                <c:pt idx="1">
                  <c:v>System Level</c:v>
                </c:pt>
                <c:pt idx="2">
                  <c:v>External Level</c:v>
                </c:pt>
              </c:strCache>
            </c:strRef>
          </c:cat>
          <c:val>
            <c:numRef>
              <c:f>Sheet1!$C$2:$C$4</c:f>
              <c:numCache>
                <c:formatCode>0%</c:formatCode>
                <c:ptCount val="3"/>
                <c:pt idx="0">
                  <c:v>2.0000000000000011E-2</c:v>
                </c:pt>
                <c:pt idx="1">
                  <c:v>2.0000000000000011E-2</c:v>
                </c:pt>
                <c:pt idx="2">
                  <c:v>3.0000000000000002E-2</c:v>
                </c:pt>
              </c:numCache>
            </c:numRef>
          </c:val>
          <c:extLst xmlns:c16r2="http://schemas.microsoft.com/office/drawing/2015/06/chart">
            <c:ext xmlns:c16="http://schemas.microsoft.com/office/drawing/2014/chart" uri="{C3380CC4-5D6E-409C-BE32-E72D297353CC}">
              <c16:uniqueId val="{00000001-96BE-48A7-ACE1-77F74947CE45}"/>
            </c:ext>
          </c:extLst>
        </c:ser>
        <c:ser>
          <c:idx val="2"/>
          <c:order val="2"/>
          <c:tx>
            <c:strRef>
              <c:f>Sheet1!$D$1</c:f>
              <c:strCache>
                <c:ptCount val="1"/>
                <c:pt idx="0">
                  <c:v>3</c:v>
                </c:pt>
              </c:strCache>
            </c:strRef>
          </c:tx>
          <c:spPr>
            <a:solidFill>
              <a:srgbClr val="FFFFFF"/>
            </a:solidFill>
            <a:ln w="12425">
              <a:solidFill>
                <a:schemeClr val="tx1"/>
              </a:solidFill>
              <a:prstDash val="solid"/>
            </a:ln>
          </c:spPr>
          <c:invertIfNegative val="0"/>
          <c:dLbls>
            <c:dLbl>
              <c:idx val="3"/>
              <c:layout>
                <c:manualLayout>
                  <c:xMode val="edge"/>
                  <c:yMode val="edge"/>
                  <c:x val="0.47580645161290663"/>
                  <c:y val="0.308411214953274"/>
                </c:manualLayout>
              </c:layout>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96BE-48A7-ACE1-77F74947CE45}"/>
                </c:ext>
              </c:extLst>
            </c:dLbl>
            <c:spPr>
              <a:noFill/>
              <a:ln w="24850">
                <a:noFill/>
              </a:ln>
            </c:spPr>
            <c:txPr>
              <a:bodyPr/>
              <a:lstStyle/>
              <a:p>
                <a:pPr>
                  <a:defRPr sz="1174" b="1" i="0" u="none" strike="noStrike" baseline="0">
                    <a:solidFill>
                      <a:schemeClr val="tx1"/>
                    </a:solidFill>
                    <a:latin typeface="Verdana"/>
                    <a:ea typeface="Verdana"/>
                    <a:cs typeface="Verdana"/>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HE Institutions</c:v>
                </c:pt>
                <c:pt idx="1">
                  <c:v>System Level</c:v>
                </c:pt>
                <c:pt idx="2">
                  <c:v>External Level</c:v>
                </c:pt>
              </c:strCache>
            </c:strRef>
          </c:cat>
          <c:val>
            <c:numRef>
              <c:f>Sheet1!$D$2:$D$4</c:f>
              <c:numCache>
                <c:formatCode>0%</c:formatCode>
                <c:ptCount val="3"/>
                <c:pt idx="0">
                  <c:v>9.0000000000000024E-2</c:v>
                </c:pt>
                <c:pt idx="1">
                  <c:v>0.12000000000000002</c:v>
                </c:pt>
                <c:pt idx="2">
                  <c:v>0.12000000000000002</c:v>
                </c:pt>
              </c:numCache>
            </c:numRef>
          </c:val>
          <c:extLst xmlns:c16r2="http://schemas.microsoft.com/office/drawing/2015/06/chart">
            <c:ext xmlns:c16="http://schemas.microsoft.com/office/drawing/2014/chart" uri="{C3380CC4-5D6E-409C-BE32-E72D297353CC}">
              <c16:uniqueId val="{00000003-96BE-48A7-ACE1-77F74947CE45}"/>
            </c:ext>
          </c:extLst>
        </c:ser>
        <c:ser>
          <c:idx val="3"/>
          <c:order val="3"/>
          <c:tx>
            <c:strRef>
              <c:f>Sheet1!$E$1</c:f>
              <c:strCache>
                <c:ptCount val="1"/>
                <c:pt idx="0">
                  <c:v>4</c:v>
                </c:pt>
              </c:strCache>
            </c:strRef>
          </c:tx>
          <c:spPr>
            <a:solidFill>
              <a:srgbClr val="CCFFCC"/>
            </a:solidFill>
            <a:ln w="12425">
              <a:solidFill>
                <a:schemeClr val="tx1"/>
              </a:solidFill>
              <a:prstDash val="solid"/>
            </a:ln>
          </c:spPr>
          <c:invertIfNegative val="0"/>
          <c:dLbls>
            <c:dLbl>
              <c:idx val="1"/>
              <c:layout>
                <c:manualLayout>
                  <c:x val="3.563326859928721E-3"/>
                  <c:y val="-9.7503861149440922E-3"/>
                </c:manualLayout>
              </c:layout>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96BE-48A7-ACE1-77F74947CE45}"/>
                </c:ext>
              </c:extLst>
            </c:dLbl>
            <c:spPr>
              <a:noFill/>
              <a:ln w="24850">
                <a:noFill/>
              </a:ln>
            </c:spPr>
            <c:txPr>
              <a:bodyPr/>
              <a:lstStyle/>
              <a:p>
                <a:pPr>
                  <a:defRPr sz="1174" b="1" i="0" u="none" strike="noStrike" baseline="0">
                    <a:solidFill>
                      <a:schemeClr val="tx1"/>
                    </a:solidFill>
                    <a:latin typeface="Verdana"/>
                    <a:ea typeface="Verdana"/>
                    <a:cs typeface="Verdana"/>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HE Institutions</c:v>
                </c:pt>
                <c:pt idx="1">
                  <c:v>System Level</c:v>
                </c:pt>
                <c:pt idx="2">
                  <c:v>External Level</c:v>
                </c:pt>
              </c:strCache>
            </c:strRef>
          </c:cat>
          <c:val>
            <c:numRef>
              <c:f>Sheet1!$E$2:$E$4</c:f>
              <c:numCache>
                <c:formatCode>0%</c:formatCode>
                <c:ptCount val="3"/>
                <c:pt idx="0">
                  <c:v>0.38000000000000017</c:v>
                </c:pt>
                <c:pt idx="1">
                  <c:v>0.39000000000000018</c:v>
                </c:pt>
                <c:pt idx="2">
                  <c:v>0.34</c:v>
                </c:pt>
              </c:numCache>
            </c:numRef>
          </c:val>
          <c:extLst xmlns:c16r2="http://schemas.microsoft.com/office/drawing/2015/06/chart">
            <c:ext xmlns:c16="http://schemas.microsoft.com/office/drawing/2014/chart" uri="{C3380CC4-5D6E-409C-BE32-E72D297353CC}">
              <c16:uniqueId val="{00000005-96BE-48A7-ACE1-77F74947CE45}"/>
            </c:ext>
          </c:extLst>
        </c:ser>
        <c:ser>
          <c:idx val="4"/>
          <c:order val="4"/>
          <c:tx>
            <c:strRef>
              <c:f>Sheet1!$F$1</c:f>
              <c:strCache>
                <c:ptCount val="1"/>
                <c:pt idx="0">
                  <c:v>5 - Strongly agree</c:v>
                </c:pt>
              </c:strCache>
            </c:strRef>
          </c:tx>
          <c:spPr>
            <a:solidFill>
              <a:srgbClr val="99CC00"/>
            </a:solidFill>
            <a:ln w="12425">
              <a:solidFill>
                <a:schemeClr val="tx1"/>
              </a:solidFill>
              <a:prstDash val="solid"/>
            </a:ln>
          </c:spPr>
          <c:invertIfNegative val="0"/>
          <c:dLbls>
            <c:spPr>
              <a:noFill/>
              <a:ln w="24850">
                <a:noFill/>
              </a:ln>
            </c:spPr>
            <c:txPr>
              <a:bodyPr/>
              <a:lstStyle/>
              <a:p>
                <a:pPr>
                  <a:defRPr sz="1174" b="1" i="0" u="none" strike="noStrike" baseline="0">
                    <a:solidFill>
                      <a:schemeClr val="tx1"/>
                    </a:solidFill>
                    <a:latin typeface="Verdana"/>
                    <a:ea typeface="Verdana"/>
                    <a:cs typeface="Verdana"/>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HE Institutions</c:v>
                </c:pt>
                <c:pt idx="1">
                  <c:v>System Level</c:v>
                </c:pt>
                <c:pt idx="2">
                  <c:v>External Level</c:v>
                </c:pt>
              </c:strCache>
            </c:strRef>
          </c:cat>
          <c:val>
            <c:numRef>
              <c:f>Sheet1!$F$2:$F$4</c:f>
              <c:numCache>
                <c:formatCode>0%</c:formatCode>
                <c:ptCount val="3"/>
                <c:pt idx="0">
                  <c:v>0.46</c:v>
                </c:pt>
                <c:pt idx="1">
                  <c:v>0.46</c:v>
                </c:pt>
                <c:pt idx="2">
                  <c:v>0.48000000000000015</c:v>
                </c:pt>
              </c:numCache>
            </c:numRef>
          </c:val>
          <c:extLst xmlns:c16r2="http://schemas.microsoft.com/office/drawing/2015/06/chart">
            <c:ext xmlns:c16="http://schemas.microsoft.com/office/drawing/2014/chart" uri="{C3380CC4-5D6E-409C-BE32-E72D297353CC}">
              <c16:uniqueId val="{00000006-96BE-48A7-ACE1-77F74947CE45}"/>
            </c:ext>
          </c:extLst>
        </c:ser>
        <c:dLbls>
          <c:showLegendKey val="0"/>
          <c:showVal val="0"/>
          <c:showCatName val="0"/>
          <c:showSerName val="0"/>
          <c:showPercent val="0"/>
          <c:showBubbleSize val="0"/>
        </c:dLbls>
        <c:gapWidth val="60"/>
        <c:overlap val="100"/>
        <c:axId val="210425728"/>
        <c:axId val="210427264"/>
      </c:barChart>
      <c:catAx>
        <c:axId val="210425728"/>
        <c:scaling>
          <c:orientation val="minMax"/>
        </c:scaling>
        <c:delete val="0"/>
        <c:axPos val="b"/>
        <c:numFmt formatCode="General" sourceLinked="1"/>
        <c:majorTickMark val="out"/>
        <c:minorTickMark val="none"/>
        <c:tickLblPos val="nextTo"/>
        <c:spPr>
          <a:ln w="3106">
            <a:solidFill>
              <a:schemeClr val="tx1"/>
            </a:solidFill>
            <a:prstDash val="solid"/>
          </a:ln>
        </c:spPr>
        <c:txPr>
          <a:bodyPr rot="0" vert="horz"/>
          <a:lstStyle/>
          <a:p>
            <a:pPr>
              <a:defRPr sz="1174" b="1" i="0" u="none" strike="noStrike" baseline="0">
                <a:solidFill>
                  <a:schemeClr val="tx1"/>
                </a:solidFill>
                <a:latin typeface="Verdana"/>
                <a:ea typeface="Verdana"/>
                <a:cs typeface="Verdana"/>
              </a:defRPr>
            </a:pPr>
            <a:endParaRPr lang="en-US"/>
          </a:p>
        </c:txPr>
        <c:crossAx val="210427264"/>
        <c:crosses val="autoZero"/>
        <c:auto val="1"/>
        <c:lblAlgn val="ctr"/>
        <c:lblOffset val="100"/>
        <c:tickLblSkip val="1"/>
        <c:tickMarkSkip val="1"/>
        <c:noMultiLvlLbl val="0"/>
      </c:catAx>
      <c:valAx>
        <c:axId val="210427264"/>
        <c:scaling>
          <c:orientation val="minMax"/>
        </c:scaling>
        <c:delete val="1"/>
        <c:axPos val="l"/>
        <c:numFmt formatCode="0%" sourceLinked="1"/>
        <c:majorTickMark val="out"/>
        <c:minorTickMark val="none"/>
        <c:tickLblPos val="none"/>
        <c:crossAx val="210425728"/>
        <c:crosses val="autoZero"/>
        <c:crossBetween val="between"/>
      </c:valAx>
      <c:spPr>
        <a:noFill/>
        <a:ln w="24850">
          <a:noFill/>
        </a:ln>
      </c:spPr>
    </c:plotArea>
    <c:legend>
      <c:legendPos val="r"/>
      <c:layout>
        <c:manualLayout>
          <c:xMode val="edge"/>
          <c:yMode val="edge"/>
          <c:x val="0.74423963133641236"/>
          <c:y val="0.18691588785047131"/>
          <c:w val="0.25345622119815681"/>
          <c:h val="0.54205607476634909"/>
        </c:manualLayout>
      </c:layout>
      <c:overlay val="0"/>
      <c:spPr>
        <a:solidFill>
          <a:schemeClr val="bg1"/>
        </a:solidFill>
        <a:ln w="24850">
          <a:noFill/>
        </a:ln>
      </c:spPr>
      <c:txPr>
        <a:bodyPr/>
        <a:lstStyle/>
        <a:p>
          <a:pPr>
            <a:defRPr sz="1076" b="1" i="0" u="none" strike="noStrike" baseline="0">
              <a:solidFill>
                <a:schemeClr val="tx1"/>
              </a:solidFill>
              <a:latin typeface="Verdana"/>
              <a:ea typeface="Verdana"/>
              <a:cs typeface="Verdana"/>
            </a:defRPr>
          </a:pPr>
          <a:endParaRPr lang="en-US"/>
        </a:p>
      </c:txPr>
    </c:legend>
    <c:plotVisOnly val="1"/>
    <c:dispBlanksAs val="gap"/>
    <c:showDLblsOverMax val="0"/>
  </c:chart>
  <c:spPr>
    <a:noFill/>
    <a:ln>
      <a:noFill/>
    </a:ln>
  </c:spPr>
  <c:txPr>
    <a:bodyPr/>
    <a:lstStyle/>
    <a:p>
      <a:pPr>
        <a:defRPr sz="1761" b="1" i="0" u="none" strike="noStrike" baseline="0">
          <a:solidFill>
            <a:schemeClr val="tx1"/>
          </a:solidFill>
          <a:latin typeface="Verdana"/>
          <a:ea typeface="Verdana"/>
          <a:cs typeface="Verdana"/>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What institutions think of themselves</a:t>
            </a:r>
          </a:p>
        </c:rich>
      </c:tx>
      <c:layout/>
      <c:overlay val="0"/>
      <c:spPr>
        <a:noFill/>
        <a:ln>
          <a:noFill/>
        </a:ln>
        <a:effectLst/>
      </c:spPr>
    </c:title>
    <c:autoTitleDeleted val="0"/>
    <c:plotArea>
      <c:layout/>
      <c:radarChart>
        <c:radarStyle val="marker"/>
        <c:varyColors val="0"/>
        <c:ser>
          <c:idx val="0"/>
          <c:order val="0"/>
          <c:tx>
            <c:strRef>
              <c:f>'Chart 5'!$B$1</c:f>
              <c:strCache>
                <c:ptCount val="1"/>
                <c:pt idx="0">
                  <c:v>University (academic)</c:v>
                </c:pt>
              </c:strCache>
            </c:strRef>
          </c:tx>
          <c:spPr>
            <a:ln w="28575" cap="rnd">
              <a:solidFill>
                <a:schemeClr val="tx2"/>
              </a:solidFill>
              <a:round/>
            </a:ln>
            <a:effectLst/>
          </c:spPr>
          <c:marker>
            <c:symbol val="circle"/>
            <c:size val="5"/>
            <c:spPr>
              <a:solidFill>
                <a:schemeClr val="tx2"/>
              </a:solidFill>
              <a:ln w="9525">
                <a:solidFill>
                  <a:schemeClr val="tx2"/>
                </a:solidFill>
              </a:ln>
              <a:effectLst/>
            </c:spPr>
          </c:marker>
          <c:cat>
            <c:strRef>
              <c:f>'Chart 5'!$A$2:$A$9</c:f>
              <c:strCache>
                <c:ptCount val="8"/>
                <c:pt idx="0">
                  <c:v>Clear focus on academic-related knowledge and fundamental research</c:v>
                </c:pt>
                <c:pt idx="1">
                  <c:v>Clear focus on academic and profession-related knowledge and research</c:v>
                </c:pt>
                <c:pt idx="2">
                  <c:v>Focus on  practice relevant knowledge and applied research mainly</c:v>
                </c:pt>
                <c:pt idx="3">
                  <c:v>Programme delivery includes cooperation with employers</c:v>
                </c:pt>
                <c:pt idx="4">
                  <c:v>Education focuses primarily on employability in a wider meaning (ability of employment over a lifetime)</c:v>
                </c:pt>
                <c:pt idx="5">
                  <c:v>Profession-oriented education and training</c:v>
                </c:pt>
                <c:pt idx="6">
                  <c:v>Focus on groundbreaking research (fundamental research)</c:v>
                </c:pt>
                <c:pt idx="7">
                  <c:v>Education focuses on knowledge and its development</c:v>
                </c:pt>
              </c:strCache>
            </c:strRef>
          </c:cat>
          <c:val>
            <c:numRef>
              <c:f>'Chart 5'!$B$2:$B$9</c:f>
              <c:numCache>
                <c:formatCode>0%</c:formatCode>
                <c:ptCount val="8"/>
                <c:pt idx="0">
                  <c:v>0.71</c:v>
                </c:pt>
                <c:pt idx="1">
                  <c:v>0.6</c:v>
                </c:pt>
                <c:pt idx="2">
                  <c:v>0.34</c:v>
                </c:pt>
                <c:pt idx="3">
                  <c:v>0.27</c:v>
                </c:pt>
                <c:pt idx="4">
                  <c:v>0.38</c:v>
                </c:pt>
                <c:pt idx="5">
                  <c:v>0.34</c:v>
                </c:pt>
                <c:pt idx="6">
                  <c:v>0.56999999999999995</c:v>
                </c:pt>
                <c:pt idx="7">
                  <c:v>0.72</c:v>
                </c:pt>
              </c:numCache>
            </c:numRef>
          </c:val>
          <c:extLst xmlns:c16r2="http://schemas.microsoft.com/office/drawing/2015/06/chart">
            <c:ext xmlns:c16="http://schemas.microsoft.com/office/drawing/2014/chart" uri="{C3380CC4-5D6E-409C-BE32-E72D297353CC}">
              <c16:uniqueId val="{00000000-B308-4089-B23C-390665E47934}"/>
            </c:ext>
          </c:extLst>
        </c:ser>
        <c:ser>
          <c:idx val="1"/>
          <c:order val="1"/>
          <c:tx>
            <c:strRef>
              <c:f>'Chart 5'!$C$1</c:f>
              <c:strCache>
                <c:ptCount val="1"/>
                <c:pt idx="0">
                  <c:v>PHE Institutions</c:v>
                </c:pt>
              </c:strCache>
            </c:strRef>
          </c:tx>
          <c:spPr>
            <a:ln w="28575" cap="rnd">
              <a:solidFill>
                <a:srgbClr val="FF0000"/>
              </a:solidFill>
              <a:round/>
            </a:ln>
            <a:effectLst/>
          </c:spPr>
          <c:marker>
            <c:symbol val="circle"/>
            <c:size val="5"/>
            <c:spPr>
              <a:solidFill>
                <a:srgbClr val="FF0000"/>
              </a:solidFill>
              <a:ln w="9525">
                <a:solidFill>
                  <a:srgbClr val="FF0000"/>
                </a:solidFill>
              </a:ln>
              <a:effectLst/>
            </c:spPr>
          </c:marker>
          <c:cat>
            <c:strRef>
              <c:f>'Chart 5'!$A$2:$A$9</c:f>
              <c:strCache>
                <c:ptCount val="8"/>
                <c:pt idx="0">
                  <c:v>Clear focus on academic-related knowledge and fundamental research</c:v>
                </c:pt>
                <c:pt idx="1">
                  <c:v>Clear focus on academic and profession-related knowledge and research</c:v>
                </c:pt>
                <c:pt idx="2">
                  <c:v>Focus on  practice relevant knowledge and applied research mainly</c:v>
                </c:pt>
                <c:pt idx="3">
                  <c:v>Programme delivery includes cooperation with employers</c:v>
                </c:pt>
                <c:pt idx="4">
                  <c:v>Education focuses primarily on employability in a wider meaning (ability of employment over a lifetime)</c:v>
                </c:pt>
                <c:pt idx="5">
                  <c:v>Profession-oriented education and training</c:v>
                </c:pt>
                <c:pt idx="6">
                  <c:v>Focus on groundbreaking research (fundamental research)</c:v>
                </c:pt>
                <c:pt idx="7">
                  <c:v>Education focuses on knowledge and its development</c:v>
                </c:pt>
              </c:strCache>
            </c:strRef>
          </c:cat>
          <c:val>
            <c:numRef>
              <c:f>'Chart 5'!$C$2:$C$9</c:f>
              <c:numCache>
                <c:formatCode>0%</c:formatCode>
                <c:ptCount val="8"/>
                <c:pt idx="0">
                  <c:v>0.06</c:v>
                </c:pt>
                <c:pt idx="1">
                  <c:v>0.47</c:v>
                </c:pt>
                <c:pt idx="2">
                  <c:v>0.74</c:v>
                </c:pt>
                <c:pt idx="3">
                  <c:v>0.72</c:v>
                </c:pt>
                <c:pt idx="4">
                  <c:v>0.57999999999999996</c:v>
                </c:pt>
                <c:pt idx="5">
                  <c:v>0.73</c:v>
                </c:pt>
                <c:pt idx="6">
                  <c:v>0.03</c:v>
                </c:pt>
                <c:pt idx="7">
                  <c:v>0.31</c:v>
                </c:pt>
              </c:numCache>
            </c:numRef>
          </c:val>
          <c:extLst xmlns:c16r2="http://schemas.microsoft.com/office/drawing/2015/06/chart">
            <c:ext xmlns:c16="http://schemas.microsoft.com/office/drawing/2014/chart" uri="{C3380CC4-5D6E-409C-BE32-E72D297353CC}">
              <c16:uniqueId val="{00000001-B308-4089-B23C-390665E47934}"/>
            </c:ext>
          </c:extLst>
        </c:ser>
        <c:dLbls>
          <c:showLegendKey val="0"/>
          <c:showVal val="0"/>
          <c:showCatName val="0"/>
          <c:showSerName val="0"/>
          <c:showPercent val="0"/>
          <c:showBubbleSize val="0"/>
        </c:dLbls>
        <c:axId val="171513344"/>
        <c:axId val="171515264"/>
      </c:radarChart>
      <c:catAx>
        <c:axId val="1715133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71515264"/>
        <c:crosses val="autoZero"/>
        <c:auto val="1"/>
        <c:lblAlgn val="ctr"/>
        <c:lblOffset val="100"/>
        <c:noMultiLvlLbl val="0"/>
      </c:catAx>
      <c:valAx>
        <c:axId val="17151526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1513344"/>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cs typeface="Arial" charset="0"/>
              </a:defRPr>
            </a:lvl1pPr>
          </a:lstStyle>
          <a:p>
            <a:pPr>
              <a:defRPr/>
            </a:pPr>
            <a:fld id="{002F841D-FF28-BB45-997D-F7CB4A58CCD9}" type="datetimeFigureOut">
              <a:rPr lang="en-GB"/>
              <a:pPr>
                <a:defRPr/>
              </a:pPr>
              <a:t>05/09/2018</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cs typeface="Arial" charset="0"/>
              </a:defRPr>
            </a:lvl1pPr>
          </a:lstStyle>
          <a:p>
            <a:pPr>
              <a:defRPr/>
            </a:pPr>
            <a:fld id="{652D2701-B6A2-3143-ACF1-D6D720C40E1F}" type="slidenum">
              <a:rPr lang="en-GB"/>
              <a:pPr>
                <a:defRPr/>
              </a:pPr>
              <a:t>‹#›</a:t>
            </a:fld>
            <a:endParaRPr lang="en-GB"/>
          </a:p>
        </p:txBody>
      </p:sp>
    </p:spTree>
    <p:extLst>
      <p:ext uri="{BB962C8B-B14F-4D97-AF65-F5344CB8AC3E}">
        <p14:creationId xmlns:p14="http://schemas.microsoft.com/office/powerpoint/2010/main" val="1367042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p:txBody>
          <a:bodyPr/>
          <a:lstStyle/>
          <a:p>
            <a:pPr>
              <a:defRPr/>
            </a:pPr>
            <a:fld id="{15C4B3E5-205F-422E-88FB-5E8136391E61}" type="slidenum">
              <a:rPr lang="en-US"/>
              <a:pPr>
                <a:defRPr/>
              </a:pPr>
              <a:t>7</a:t>
            </a:fld>
            <a:endParaRPr lang="en-US"/>
          </a:p>
        </p:txBody>
      </p:sp>
      <p:sp>
        <p:nvSpPr>
          <p:cNvPr id="238595" name="Rectangle 2"/>
          <p:cNvSpPr>
            <a:spLocks noChangeArrowheads="1"/>
          </p:cNvSpPr>
          <p:nvPr/>
        </p:nvSpPr>
        <p:spPr bwMode="auto">
          <a:xfrm>
            <a:off x="3844819" y="0"/>
            <a:ext cx="2940156" cy="495139"/>
          </a:xfrm>
          <a:prstGeom prst="rect">
            <a:avLst/>
          </a:prstGeom>
          <a:noFill/>
          <a:ln w="9525">
            <a:noFill/>
            <a:miter lim="800000"/>
            <a:headEnd/>
            <a:tailEnd/>
          </a:ln>
        </p:spPr>
        <p:txBody>
          <a:bodyPr wrap="none" anchor="ctr"/>
          <a:lstStyle/>
          <a:p>
            <a:endParaRPr lang="de-DE"/>
          </a:p>
        </p:txBody>
      </p:sp>
      <p:sp>
        <p:nvSpPr>
          <p:cNvPr id="238596" name="Rectangle 3"/>
          <p:cNvSpPr>
            <a:spLocks noChangeArrowheads="1"/>
          </p:cNvSpPr>
          <p:nvPr/>
        </p:nvSpPr>
        <p:spPr bwMode="auto">
          <a:xfrm>
            <a:off x="3844819" y="9409240"/>
            <a:ext cx="2940156" cy="496761"/>
          </a:xfrm>
          <a:prstGeom prst="rect">
            <a:avLst/>
          </a:prstGeom>
          <a:noFill/>
          <a:ln w="9525">
            <a:noFill/>
            <a:miter lim="800000"/>
            <a:headEnd/>
            <a:tailEnd/>
          </a:ln>
        </p:spPr>
        <p:txBody>
          <a:bodyPr lIns="19049" tIns="0" rIns="19049" bIns="0" anchor="b"/>
          <a:lstStyle/>
          <a:p>
            <a:pPr algn="r" defTabSz="762000" eaLnBrk="0" hangingPunct="0"/>
            <a:r>
              <a:rPr lang="en-US" sz="1000">
                <a:latin typeface="Times New Roman" pitchFamily="18" charset="0"/>
              </a:rPr>
              <a:t>5</a:t>
            </a:r>
          </a:p>
        </p:txBody>
      </p:sp>
      <p:sp>
        <p:nvSpPr>
          <p:cNvPr id="238597" name="Rectangle 4"/>
          <p:cNvSpPr>
            <a:spLocks noChangeArrowheads="1"/>
          </p:cNvSpPr>
          <p:nvPr/>
        </p:nvSpPr>
        <p:spPr bwMode="auto">
          <a:xfrm>
            <a:off x="0" y="9409240"/>
            <a:ext cx="2940156" cy="496761"/>
          </a:xfrm>
          <a:prstGeom prst="rect">
            <a:avLst/>
          </a:prstGeom>
          <a:noFill/>
          <a:ln w="9525">
            <a:noFill/>
            <a:miter lim="800000"/>
            <a:headEnd/>
            <a:tailEnd/>
          </a:ln>
        </p:spPr>
        <p:txBody>
          <a:bodyPr wrap="none" anchor="ctr"/>
          <a:lstStyle/>
          <a:p>
            <a:endParaRPr lang="de-DE"/>
          </a:p>
        </p:txBody>
      </p:sp>
      <p:sp>
        <p:nvSpPr>
          <p:cNvPr id="238598" name="Rectangle 5"/>
          <p:cNvSpPr>
            <a:spLocks noChangeArrowheads="1"/>
          </p:cNvSpPr>
          <p:nvPr/>
        </p:nvSpPr>
        <p:spPr bwMode="auto">
          <a:xfrm>
            <a:off x="0" y="0"/>
            <a:ext cx="2940156" cy="495139"/>
          </a:xfrm>
          <a:prstGeom prst="rect">
            <a:avLst/>
          </a:prstGeom>
          <a:noFill/>
          <a:ln w="9525">
            <a:noFill/>
            <a:miter lim="800000"/>
            <a:headEnd/>
            <a:tailEnd/>
          </a:ln>
        </p:spPr>
        <p:txBody>
          <a:bodyPr wrap="none" anchor="ctr"/>
          <a:lstStyle/>
          <a:p>
            <a:endParaRPr lang="de-DE"/>
          </a:p>
        </p:txBody>
      </p:sp>
      <p:sp>
        <p:nvSpPr>
          <p:cNvPr id="238599" name="Rectangle 6"/>
          <p:cNvSpPr>
            <a:spLocks noGrp="1" noRot="1" noChangeAspect="1" noChangeArrowheads="1" noTextEdit="1"/>
          </p:cNvSpPr>
          <p:nvPr>
            <p:ph type="sldImg"/>
          </p:nvPr>
        </p:nvSpPr>
        <p:spPr>
          <a:xfrm>
            <a:off x="109538" y="750888"/>
            <a:ext cx="6564312" cy="3694112"/>
          </a:xfrm>
          <a:ln w="12700" cap="flat">
            <a:solidFill>
              <a:schemeClr val="tx1"/>
            </a:solidFill>
          </a:ln>
        </p:spPr>
      </p:sp>
      <p:sp>
        <p:nvSpPr>
          <p:cNvPr id="238600" name="Rectangle 7"/>
          <p:cNvSpPr>
            <a:spLocks noGrp="1" noChangeArrowheads="1"/>
          </p:cNvSpPr>
          <p:nvPr>
            <p:ph type="body" idx="1"/>
          </p:nvPr>
        </p:nvSpPr>
        <p:spPr>
          <a:xfrm>
            <a:off x="904664" y="4702997"/>
            <a:ext cx="4975648" cy="4454616"/>
          </a:xfrm>
          <a:noFill/>
          <a:ln/>
        </p:spPr>
        <p:txBody>
          <a:bodyPr lIns="92066" tIns="46033" rIns="92066" bIns="46033"/>
          <a:lstStyle/>
          <a:p>
            <a:endParaRPr lang="de-DE"/>
          </a:p>
        </p:txBody>
      </p:sp>
    </p:spTree>
    <p:extLst>
      <p:ext uri="{BB962C8B-B14F-4D97-AF65-F5344CB8AC3E}">
        <p14:creationId xmlns:p14="http://schemas.microsoft.com/office/powerpoint/2010/main" val="35043857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www.linkedin.com/company/eurashe" TargetMode="External"/><Relationship Id="rId7" Type="http://schemas.openxmlformats.org/officeDocument/2006/relationships/image" Target="../media/image6.png"/><Relationship Id="rId2" Type="http://schemas.openxmlformats.org/officeDocument/2006/relationships/hyperlink" Target="http://www.facebook.com/eurashe" TargetMode="External"/><Relationship Id="rId1" Type="http://schemas.openxmlformats.org/officeDocument/2006/relationships/slideMaster" Target="../slideMasters/slideMaster1.xml"/><Relationship Id="rId6" Type="http://schemas.openxmlformats.org/officeDocument/2006/relationships/hyperlink" Target="http://www.twitter.com/eurashe" TargetMode="External"/><Relationship Id="rId5" Type="http://schemas.openxmlformats.org/officeDocument/2006/relationships/image" Target="../media/image5.png"/><Relationship Id="rId4" Type="http://schemas.openxmlformats.org/officeDocument/2006/relationships/hyperlink" Target="http://www.youtube.com/eurashe" TargetMode="External"/><Relationship Id="rId9" Type="http://schemas.openxmlformats.org/officeDocument/2006/relationships/image" Target="../media/image8.jpeg"/></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1026" name="Picture 2" descr="C:\Users\alexandre\Desktop\PPT DESIGN\background_PPT.pn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25400" y="0"/>
            <a:ext cx="12242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0" name="Picture Placeholder 12"/>
          <p:cNvSpPr>
            <a:spLocks noGrp="1"/>
          </p:cNvSpPr>
          <p:nvPr>
            <p:ph type="pic" sz="quarter" idx="13"/>
          </p:nvPr>
        </p:nvSpPr>
        <p:spPr>
          <a:xfrm>
            <a:off x="143340" y="5300663"/>
            <a:ext cx="2112433" cy="1441450"/>
          </a:xfrm>
        </p:spPr>
        <p:txBody>
          <a:bodyPr rtlCol="0">
            <a:normAutofit/>
          </a:bodyPr>
          <a:lstStyle>
            <a:lvl1pPr marL="0" indent="0">
              <a:buNone/>
              <a:defRPr sz="2000" baseline="0">
                <a:solidFill>
                  <a:srgbClr val="104068"/>
                </a:solidFill>
              </a:defRPr>
            </a:lvl1pPr>
          </a:lstStyle>
          <a:p>
            <a:pPr lvl="0"/>
            <a:r>
              <a:rPr lang="en-US" noProof="0"/>
              <a:t>Click icon to add picture</a:t>
            </a:r>
            <a:endParaRPr lang="en-GB" noProof="0" dirty="0"/>
          </a:p>
        </p:txBody>
      </p:sp>
      <p:sp>
        <p:nvSpPr>
          <p:cNvPr id="11" name="Picture Placeholder 12"/>
          <p:cNvSpPr>
            <a:spLocks noGrp="1"/>
          </p:cNvSpPr>
          <p:nvPr>
            <p:ph type="pic" sz="quarter" idx="14"/>
          </p:nvPr>
        </p:nvSpPr>
        <p:spPr>
          <a:xfrm>
            <a:off x="2447596" y="5299918"/>
            <a:ext cx="2112433" cy="1441450"/>
          </a:xfrm>
        </p:spPr>
        <p:txBody>
          <a:bodyPr rtlCol="0">
            <a:normAutofit/>
          </a:bodyPr>
          <a:lstStyle>
            <a:lvl1pPr marL="0" indent="0">
              <a:buNone/>
              <a:defRPr sz="2000">
                <a:solidFill>
                  <a:srgbClr val="104068"/>
                </a:solidFill>
              </a:defRPr>
            </a:lvl1pPr>
          </a:lstStyle>
          <a:p>
            <a:pPr lvl="0"/>
            <a:r>
              <a:rPr lang="en-US" noProof="0"/>
              <a:t>Click icon to add picture</a:t>
            </a:r>
            <a:endParaRPr lang="en-GB" noProof="0" dirty="0"/>
          </a:p>
        </p:txBody>
      </p:sp>
      <p:sp>
        <p:nvSpPr>
          <p:cNvPr id="12" name="Title 1"/>
          <p:cNvSpPr>
            <a:spLocks noGrp="1"/>
          </p:cNvSpPr>
          <p:nvPr>
            <p:ph type="ctrTitle"/>
          </p:nvPr>
        </p:nvSpPr>
        <p:spPr>
          <a:xfrm>
            <a:off x="6096000" y="4797153"/>
            <a:ext cx="5946709" cy="576064"/>
          </a:xfrm>
        </p:spPr>
        <p:txBody>
          <a:bodyPr>
            <a:noAutofit/>
          </a:bodyPr>
          <a:lstStyle>
            <a:lvl1pPr algn="r">
              <a:defRPr sz="2400" b="1" baseline="0">
                <a:solidFill>
                  <a:srgbClr val="104068"/>
                </a:solidFill>
              </a:defRPr>
            </a:lvl1pPr>
          </a:lstStyle>
          <a:p>
            <a:r>
              <a:rPr lang="en-US"/>
              <a:t>Click to edit Master title style</a:t>
            </a:r>
            <a:endParaRPr lang="en-GB" dirty="0"/>
          </a:p>
        </p:txBody>
      </p:sp>
      <p:sp>
        <p:nvSpPr>
          <p:cNvPr id="13" name="Text Placeholder 3"/>
          <p:cNvSpPr>
            <a:spLocks noGrp="1"/>
          </p:cNvSpPr>
          <p:nvPr>
            <p:ph type="body" sz="quarter" idx="15"/>
          </p:nvPr>
        </p:nvSpPr>
        <p:spPr>
          <a:xfrm>
            <a:off x="4655840" y="5589042"/>
            <a:ext cx="7392227" cy="576263"/>
          </a:xfrm>
        </p:spPr>
        <p:txBody>
          <a:bodyPr/>
          <a:lstStyle>
            <a:lvl1pPr marL="0" indent="0" algn="r">
              <a:buNone/>
              <a:defRPr sz="2800"/>
            </a:lvl1pPr>
          </a:lstStyle>
          <a:p>
            <a:pPr lvl="0"/>
            <a:r>
              <a:rPr lang="en-US"/>
              <a:t>Click to edit Master text styles</a:t>
            </a:r>
          </a:p>
        </p:txBody>
      </p:sp>
      <p:sp>
        <p:nvSpPr>
          <p:cNvPr id="14" name="Text Placeholder 9"/>
          <p:cNvSpPr>
            <a:spLocks noGrp="1"/>
          </p:cNvSpPr>
          <p:nvPr>
            <p:ph type="body" sz="quarter" idx="16"/>
          </p:nvPr>
        </p:nvSpPr>
        <p:spPr>
          <a:xfrm>
            <a:off x="4655841" y="6309321"/>
            <a:ext cx="7392227" cy="360363"/>
          </a:xfrm>
        </p:spPr>
        <p:txBody>
          <a:bodyPr/>
          <a:lstStyle>
            <a:lvl1pPr marL="0" indent="0" algn="r">
              <a:buNone/>
              <a:defRPr sz="2000" baseline="0"/>
            </a:lvl1pPr>
          </a:lstStyle>
          <a:p>
            <a:pPr lvl="0"/>
            <a:r>
              <a:rPr lang="en-US"/>
              <a:t>Click to edit Master text styles</a:t>
            </a:r>
          </a:p>
        </p:txBody>
      </p:sp>
      <p:sp>
        <p:nvSpPr>
          <p:cNvPr id="2" name="Rectangle 1"/>
          <p:cNvSpPr/>
          <p:nvPr/>
        </p:nvSpPr>
        <p:spPr>
          <a:xfrm>
            <a:off x="7648832" y="654908"/>
            <a:ext cx="4201298" cy="180408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8596263" y="849813"/>
            <a:ext cx="2907798" cy="1414275"/>
          </a:xfrm>
          <a:prstGeom prst="rect">
            <a:avLst/>
          </a:prstGeom>
        </p:spPr>
      </p:pic>
    </p:spTree>
    <p:extLst>
      <p:ext uri="{BB962C8B-B14F-4D97-AF65-F5344CB8AC3E}">
        <p14:creationId xmlns:p14="http://schemas.microsoft.com/office/powerpoint/2010/main" val="3595055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Footer Placeholder 4"/>
          <p:cNvSpPr>
            <a:spLocks noGrp="1"/>
          </p:cNvSpPr>
          <p:nvPr>
            <p:ph type="ftr" sz="quarter" idx="10"/>
          </p:nvPr>
        </p:nvSpPr>
        <p:spPr/>
        <p:txBody>
          <a:bodyPr/>
          <a:lstStyle>
            <a:lvl1pPr>
              <a:defRPr/>
            </a:lvl1pPr>
          </a:lstStyle>
          <a:p>
            <a:pPr>
              <a:defRPr/>
            </a:pPr>
            <a:r>
              <a:rPr lang="en-GB"/>
              <a:t>EURASHE introduction</a:t>
            </a:r>
          </a:p>
        </p:txBody>
      </p:sp>
      <p:sp>
        <p:nvSpPr>
          <p:cNvPr id="4" name="Slide Number Placeholder 5"/>
          <p:cNvSpPr>
            <a:spLocks noGrp="1"/>
          </p:cNvSpPr>
          <p:nvPr>
            <p:ph type="sldNum" sz="quarter" idx="11"/>
          </p:nvPr>
        </p:nvSpPr>
        <p:spPr/>
        <p:txBody>
          <a:bodyPr/>
          <a:lstStyle>
            <a:lvl1pPr>
              <a:defRPr/>
            </a:lvl1pPr>
          </a:lstStyle>
          <a:p>
            <a:pPr>
              <a:defRPr/>
            </a:pPr>
            <a:fld id="{AFAC7C81-F0BE-AF4F-8281-4AF65E5D65C5}" type="slidenum">
              <a:rPr lang="en-GB" smtClean="0"/>
              <a:pPr>
                <a:defRPr/>
              </a:pPr>
              <a:t>‹#›</a:t>
            </a:fld>
            <a:endParaRPr lang="en-GB"/>
          </a:p>
        </p:txBody>
      </p:sp>
    </p:spTree>
    <p:extLst>
      <p:ext uri="{BB962C8B-B14F-4D97-AF65-F5344CB8AC3E}">
        <p14:creationId xmlns:p14="http://schemas.microsoft.com/office/powerpoint/2010/main" val="2763587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a:defRPr/>
            </a:lvl1pPr>
          </a:lstStyle>
          <a:p>
            <a:pPr>
              <a:defRPr/>
            </a:pPr>
            <a:r>
              <a:rPr lang="en-GB"/>
              <a:t>EURASHE introduction</a:t>
            </a:r>
          </a:p>
        </p:txBody>
      </p:sp>
      <p:sp>
        <p:nvSpPr>
          <p:cNvPr id="3" name="Slide Number Placeholder 5"/>
          <p:cNvSpPr>
            <a:spLocks noGrp="1"/>
          </p:cNvSpPr>
          <p:nvPr>
            <p:ph type="sldNum" sz="quarter" idx="11"/>
          </p:nvPr>
        </p:nvSpPr>
        <p:spPr/>
        <p:txBody>
          <a:bodyPr/>
          <a:lstStyle>
            <a:lvl1pPr>
              <a:defRPr/>
            </a:lvl1pPr>
          </a:lstStyle>
          <a:p>
            <a:pPr>
              <a:defRPr/>
            </a:pPr>
            <a:fld id="{26BD2B9E-AE37-7849-A628-01ED100E7986}" type="slidenum">
              <a:rPr lang="en-GB" smtClean="0"/>
              <a:pPr>
                <a:defRPr/>
              </a:pPr>
              <a:t>‹#›</a:t>
            </a:fld>
            <a:endParaRPr lang="en-GB"/>
          </a:p>
        </p:txBody>
      </p:sp>
    </p:spTree>
    <p:extLst>
      <p:ext uri="{BB962C8B-B14F-4D97-AF65-F5344CB8AC3E}">
        <p14:creationId xmlns:p14="http://schemas.microsoft.com/office/powerpoint/2010/main" val="973309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20688"/>
            <a:ext cx="4046240" cy="814412"/>
          </a:xfrm>
        </p:spPr>
        <p:txBody>
          <a:bodyPr anchor="b"/>
          <a:lstStyle>
            <a:lvl1pPr algn="l">
              <a:defRPr sz="2000" b="1"/>
            </a:lvl1pPr>
          </a:lstStyle>
          <a:p>
            <a:r>
              <a:rPr lang="en-US"/>
              <a:t>Click to edit Master title style</a:t>
            </a:r>
            <a:endParaRPr lang="en-GB" dirty="0"/>
          </a:p>
        </p:txBody>
      </p:sp>
      <p:sp>
        <p:nvSpPr>
          <p:cNvPr id="3" name="Content Placeholder 2"/>
          <p:cNvSpPr>
            <a:spLocks noGrp="1"/>
          </p:cNvSpPr>
          <p:nvPr>
            <p:ph idx="1"/>
          </p:nvPr>
        </p:nvSpPr>
        <p:spPr>
          <a:xfrm>
            <a:off x="4766733" y="1484785"/>
            <a:ext cx="6801875" cy="464137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pPr>
              <a:defRPr/>
            </a:pPr>
            <a:r>
              <a:rPr lang="en-GB"/>
              <a:t>EURASHE introduction</a:t>
            </a:r>
          </a:p>
        </p:txBody>
      </p:sp>
      <p:sp>
        <p:nvSpPr>
          <p:cNvPr id="6" name="Slide Number Placeholder 5"/>
          <p:cNvSpPr>
            <a:spLocks noGrp="1"/>
          </p:cNvSpPr>
          <p:nvPr>
            <p:ph type="sldNum" sz="quarter" idx="11"/>
          </p:nvPr>
        </p:nvSpPr>
        <p:spPr/>
        <p:txBody>
          <a:bodyPr/>
          <a:lstStyle>
            <a:lvl1pPr>
              <a:defRPr/>
            </a:lvl1pPr>
          </a:lstStyle>
          <a:p>
            <a:pPr>
              <a:defRPr/>
            </a:pPr>
            <a:fld id="{17DD6C46-B127-CD46-80F3-F353417A94BA}" type="slidenum">
              <a:rPr lang="en-GB" smtClean="0"/>
              <a:pPr>
                <a:defRPr/>
              </a:pPr>
              <a:t>‹#›</a:t>
            </a:fld>
            <a:endParaRPr lang="en-GB"/>
          </a:p>
        </p:txBody>
      </p:sp>
    </p:spTree>
    <p:extLst>
      <p:ext uri="{BB962C8B-B14F-4D97-AF65-F5344CB8AC3E}">
        <p14:creationId xmlns:p14="http://schemas.microsoft.com/office/powerpoint/2010/main" val="16277759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2389717" y="5367338"/>
            <a:ext cx="7315200" cy="72595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pPr>
              <a:defRPr/>
            </a:pPr>
            <a:r>
              <a:rPr lang="en-GB"/>
              <a:t>EURASHE introduction</a:t>
            </a:r>
          </a:p>
        </p:txBody>
      </p:sp>
      <p:sp>
        <p:nvSpPr>
          <p:cNvPr id="6" name="Slide Number Placeholder 5"/>
          <p:cNvSpPr>
            <a:spLocks noGrp="1"/>
          </p:cNvSpPr>
          <p:nvPr>
            <p:ph type="sldNum" sz="quarter" idx="11"/>
          </p:nvPr>
        </p:nvSpPr>
        <p:spPr/>
        <p:txBody>
          <a:bodyPr/>
          <a:lstStyle>
            <a:lvl1pPr>
              <a:defRPr/>
            </a:lvl1pPr>
          </a:lstStyle>
          <a:p>
            <a:pPr>
              <a:defRPr/>
            </a:pPr>
            <a:fld id="{09E1698E-EF63-8440-A15E-CFDEAE283B42}" type="slidenum">
              <a:rPr lang="en-GB" smtClean="0"/>
              <a:pPr>
                <a:defRPr/>
              </a:pPr>
              <a:t>‹#›</a:t>
            </a:fld>
            <a:endParaRPr lang="en-GB"/>
          </a:p>
        </p:txBody>
      </p:sp>
    </p:spTree>
    <p:extLst>
      <p:ext uri="{BB962C8B-B14F-4D97-AF65-F5344CB8AC3E}">
        <p14:creationId xmlns:p14="http://schemas.microsoft.com/office/powerpoint/2010/main" val="3314540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4"/>
          <p:cNvSpPr>
            <a:spLocks noGrp="1"/>
          </p:cNvSpPr>
          <p:nvPr>
            <p:ph type="ftr" sz="quarter" idx="10"/>
          </p:nvPr>
        </p:nvSpPr>
        <p:spPr/>
        <p:txBody>
          <a:bodyPr/>
          <a:lstStyle>
            <a:lvl1pPr>
              <a:defRPr/>
            </a:lvl1pPr>
          </a:lstStyle>
          <a:p>
            <a:pPr>
              <a:defRPr/>
            </a:pPr>
            <a:r>
              <a:rPr lang="en-GB"/>
              <a:t>EURASHE introduction</a:t>
            </a:r>
          </a:p>
        </p:txBody>
      </p:sp>
      <p:sp>
        <p:nvSpPr>
          <p:cNvPr id="5" name="Slide Number Placeholder 5"/>
          <p:cNvSpPr>
            <a:spLocks noGrp="1"/>
          </p:cNvSpPr>
          <p:nvPr>
            <p:ph type="sldNum" sz="quarter" idx="11"/>
          </p:nvPr>
        </p:nvSpPr>
        <p:spPr/>
        <p:txBody>
          <a:bodyPr/>
          <a:lstStyle>
            <a:lvl1pPr>
              <a:defRPr/>
            </a:lvl1pPr>
          </a:lstStyle>
          <a:p>
            <a:pPr>
              <a:defRPr/>
            </a:pPr>
            <a:fld id="{30FE1CB4-D5C5-5B47-A6FD-68CF015C169D}" type="slidenum">
              <a:rPr lang="en-GB" smtClean="0"/>
              <a:pPr>
                <a:defRPr/>
              </a:pPr>
              <a:t>‹#›</a:t>
            </a:fld>
            <a:endParaRPr lang="en-GB"/>
          </a:p>
        </p:txBody>
      </p:sp>
    </p:spTree>
    <p:extLst>
      <p:ext uri="{BB962C8B-B14F-4D97-AF65-F5344CB8AC3E}">
        <p14:creationId xmlns:p14="http://schemas.microsoft.com/office/powerpoint/2010/main" val="11943722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412777"/>
            <a:ext cx="2743200" cy="4713387"/>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620689"/>
            <a:ext cx="8026400" cy="5505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4"/>
          <p:cNvSpPr>
            <a:spLocks noGrp="1"/>
          </p:cNvSpPr>
          <p:nvPr>
            <p:ph type="ftr" sz="quarter" idx="10"/>
          </p:nvPr>
        </p:nvSpPr>
        <p:spPr/>
        <p:txBody>
          <a:bodyPr/>
          <a:lstStyle>
            <a:lvl1pPr>
              <a:defRPr/>
            </a:lvl1pPr>
          </a:lstStyle>
          <a:p>
            <a:pPr>
              <a:defRPr/>
            </a:pPr>
            <a:r>
              <a:rPr lang="en-GB"/>
              <a:t>EURASHE introduction</a:t>
            </a:r>
          </a:p>
        </p:txBody>
      </p:sp>
      <p:sp>
        <p:nvSpPr>
          <p:cNvPr id="5" name="Slide Number Placeholder 5"/>
          <p:cNvSpPr>
            <a:spLocks noGrp="1"/>
          </p:cNvSpPr>
          <p:nvPr>
            <p:ph type="sldNum" sz="quarter" idx="11"/>
          </p:nvPr>
        </p:nvSpPr>
        <p:spPr/>
        <p:txBody>
          <a:bodyPr/>
          <a:lstStyle>
            <a:lvl1pPr>
              <a:defRPr/>
            </a:lvl1pPr>
          </a:lstStyle>
          <a:p>
            <a:pPr>
              <a:defRPr/>
            </a:pPr>
            <a:fld id="{2BAF946B-96DC-BB4C-AE3B-19F11CC7A0F4}" type="slidenum">
              <a:rPr lang="en-GB" smtClean="0"/>
              <a:pPr>
                <a:defRPr/>
              </a:pPr>
              <a:t>‹#›</a:t>
            </a:fld>
            <a:endParaRPr lang="en-GB"/>
          </a:p>
        </p:txBody>
      </p:sp>
    </p:spTree>
    <p:extLst>
      <p:ext uri="{BB962C8B-B14F-4D97-AF65-F5344CB8AC3E}">
        <p14:creationId xmlns:p14="http://schemas.microsoft.com/office/powerpoint/2010/main" val="38587892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cSld name="Titeldia">
    <p:spTree>
      <p:nvGrpSpPr>
        <p:cNvPr id="1" name=""/>
        <p:cNvGrpSpPr/>
        <p:nvPr/>
      </p:nvGrpSpPr>
      <p:grpSpPr>
        <a:xfrm>
          <a:off x="0" y="0"/>
          <a:ext cx="0" cy="0"/>
          <a:chOff x="0" y="0"/>
          <a:chExt cx="0" cy="0"/>
        </a:xfrm>
      </p:grpSpPr>
      <p:sp>
        <p:nvSpPr>
          <p:cNvPr id="2" name="Titel 1"/>
          <p:cNvSpPr txBox="1">
            <a:spLocks noGrp="1"/>
          </p:cNvSpPr>
          <p:nvPr>
            <p:ph type="ctrTitle"/>
          </p:nvPr>
        </p:nvSpPr>
        <p:spPr>
          <a:xfrm>
            <a:off x="914400" y="2130423"/>
            <a:ext cx="10363200" cy="1470026"/>
          </a:xfrm>
        </p:spPr>
        <p:txBody>
          <a:bodyPr/>
          <a:lstStyle>
            <a:lvl1pPr>
              <a:defRPr/>
            </a:lvl1pPr>
          </a:lstStyle>
          <a:p>
            <a:pPr lvl="0"/>
            <a:r>
              <a:rPr lang="en-US"/>
              <a:t>Click to edit Master title style</a:t>
            </a:r>
            <a:endParaRPr lang="en-GB"/>
          </a:p>
        </p:txBody>
      </p:sp>
      <p:sp>
        <p:nvSpPr>
          <p:cNvPr id="3" name="Ondertitel 2"/>
          <p:cNvSpPr txBox="1">
            <a:spLocks noGrp="1"/>
          </p:cNvSpPr>
          <p:nvPr>
            <p:ph type="subTitle" idx="1"/>
          </p:nvPr>
        </p:nvSpPr>
        <p:spPr>
          <a:xfrm>
            <a:off x="1828800" y="3886201"/>
            <a:ext cx="8534400" cy="1752603"/>
          </a:xfrm>
        </p:spPr>
        <p:txBody>
          <a:bodyPr anchorCtr="1"/>
          <a:lstStyle>
            <a:lvl1pPr marL="0" indent="0" algn="ctr">
              <a:buNone/>
              <a:defRPr>
                <a:solidFill>
                  <a:srgbClr val="898989"/>
                </a:solidFill>
              </a:defRPr>
            </a:lvl1pPr>
          </a:lstStyle>
          <a:p>
            <a:pPr lvl="0"/>
            <a:r>
              <a:rPr lang="en-US"/>
              <a:t>Click to edit Master subtitle style</a:t>
            </a:r>
            <a:endParaRPr lang="en-GB"/>
          </a:p>
        </p:txBody>
      </p:sp>
      <p:sp>
        <p:nvSpPr>
          <p:cNvPr id="4" name="Tijdelijke aanduiding voor datum 3"/>
          <p:cNvSpPr txBox="1">
            <a:spLocks noGrp="1"/>
          </p:cNvSpPr>
          <p:nvPr>
            <p:ph type="dt" sz="half" idx="7"/>
          </p:nvPr>
        </p:nvSpPr>
        <p:spPr>
          <a:xfrm>
            <a:off x="609600" y="6356352"/>
            <a:ext cx="2844795" cy="365129"/>
          </a:xfrm>
          <a:prstGeom prst="rect">
            <a:avLst/>
          </a:prstGeom>
        </p:spPr>
        <p:txBody>
          <a:bodyPr/>
          <a:lstStyle>
            <a:lvl1pPr>
              <a:defRPr/>
            </a:lvl1pPr>
          </a:lstStyle>
          <a:p>
            <a:pPr lvl="0"/>
            <a:endParaRPr lang="en-GB"/>
          </a:p>
        </p:txBody>
      </p:sp>
      <p:sp>
        <p:nvSpPr>
          <p:cNvPr id="5" name="Tijdelijke aanduiding voor voettekst 4"/>
          <p:cNvSpPr txBox="1">
            <a:spLocks noGrp="1"/>
          </p:cNvSpPr>
          <p:nvPr>
            <p:ph type="ftr" sz="quarter" idx="9"/>
          </p:nvPr>
        </p:nvSpPr>
        <p:spPr/>
        <p:txBody>
          <a:bodyPr/>
          <a:lstStyle>
            <a:lvl1pPr>
              <a:defRPr/>
            </a:lvl1pPr>
          </a:lstStyle>
          <a:p>
            <a:pPr>
              <a:defRPr/>
            </a:pPr>
            <a:r>
              <a:rPr lang="en-GB"/>
              <a:t>EURASHE introduction</a:t>
            </a:r>
          </a:p>
        </p:txBody>
      </p:sp>
      <p:sp>
        <p:nvSpPr>
          <p:cNvPr id="6" name="Tijdelijke aanduiding voor dianummer 5"/>
          <p:cNvSpPr txBox="1">
            <a:spLocks noGrp="1"/>
          </p:cNvSpPr>
          <p:nvPr>
            <p:ph type="sldNum" sz="quarter" idx="8"/>
          </p:nvPr>
        </p:nvSpPr>
        <p:spPr/>
        <p:txBody>
          <a:bodyPr/>
          <a:lstStyle>
            <a:lvl1pPr>
              <a:defRPr/>
            </a:lvl1pPr>
          </a:lstStyle>
          <a:p>
            <a:pPr>
              <a:defRPr/>
            </a:pPr>
            <a:fld id="{379EE0B8-C2AA-504F-BB82-6E697CA54462}" type="slidenum">
              <a:rPr lang="en-GB" smtClean="0"/>
              <a:pPr>
                <a:defRPr/>
              </a:pPr>
              <a:t>‹#›</a:t>
            </a:fld>
            <a:endParaRPr lang="en-GB"/>
          </a:p>
        </p:txBody>
      </p:sp>
    </p:spTree>
    <p:extLst>
      <p:ext uri="{BB962C8B-B14F-4D97-AF65-F5344CB8AC3E}">
        <p14:creationId xmlns:p14="http://schemas.microsoft.com/office/powerpoint/2010/main" val="18194718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chartAndTx">
  <p:cSld name="Titel, Diagramm und Text">
    <p:spTree>
      <p:nvGrpSpPr>
        <p:cNvPr id="1" name=""/>
        <p:cNvGrpSpPr/>
        <p:nvPr/>
      </p:nvGrpSpPr>
      <p:grpSpPr>
        <a:xfrm>
          <a:off x="0" y="0"/>
          <a:ext cx="0" cy="0"/>
          <a:chOff x="0" y="0"/>
          <a:chExt cx="0" cy="0"/>
        </a:xfrm>
      </p:grpSpPr>
      <p:sp>
        <p:nvSpPr>
          <p:cNvPr id="2" name="Titel 1"/>
          <p:cNvSpPr>
            <a:spLocks noGrp="1"/>
          </p:cNvSpPr>
          <p:nvPr>
            <p:ph type="title"/>
          </p:nvPr>
        </p:nvSpPr>
        <p:spPr>
          <a:xfrm>
            <a:off x="597991" y="1"/>
            <a:ext cx="11170691" cy="838033"/>
          </a:xfrm>
        </p:spPr>
        <p:txBody>
          <a:bodyPr/>
          <a:lstStyle/>
          <a:p>
            <a:r>
              <a:rPr lang="de-DE"/>
              <a:t>Titelmasterformat durch Klicken bearbeiten</a:t>
            </a:r>
          </a:p>
        </p:txBody>
      </p:sp>
      <p:sp>
        <p:nvSpPr>
          <p:cNvPr id="3" name="Diagrammplatzhalter 2"/>
          <p:cNvSpPr>
            <a:spLocks noGrp="1"/>
          </p:cNvSpPr>
          <p:nvPr>
            <p:ph type="chart" sz="half" idx="1"/>
          </p:nvPr>
        </p:nvSpPr>
        <p:spPr>
          <a:xfrm>
            <a:off x="597991" y="1157571"/>
            <a:ext cx="5478488" cy="4992021"/>
          </a:xfrm>
        </p:spPr>
        <p:txBody>
          <a:bodyPr/>
          <a:lstStyle/>
          <a:p>
            <a:endParaRPr lang="de-DE"/>
          </a:p>
        </p:txBody>
      </p:sp>
      <p:sp>
        <p:nvSpPr>
          <p:cNvPr id="4" name="Textplatzhalter 3"/>
          <p:cNvSpPr>
            <a:spLocks noGrp="1"/>
          </p:cNvSpPr>
          <p:nvPr>
            <p:ph type="body" sz="half" idx="2"/>
          </p:nvPr>
        </p:nvSpPr>
        <p:spPr>
          <a:xfrm>
            <a:off x="6273754" y="1157571"/>
            <a:ext cx="5480543" cy="4992021"/>
          </a:xfrm>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Fußzeilenplatzhalter 4"/>
          <p:cNvSpPr>
            <a:spLocks noGrp="1"/>
          </p:cNvSpPr>
          <p:nvPr>
            <p:ph type="ftr" sz="quarter" idx="10"/>
          </p:nvPr>
        </p:nvSpPr>
        <p:spPr>
          <a:xfrm>
            <a:off x="4383203" y="6438985"/>
            <a:ext cx="3859191" cy="648119"/>
          </a:xfrm>
          <a:prstGeom prst="rect">
            <a:avLst/>
          </a:prstGeom>
        </p:spPr>
        <p:txBody>
          <a:bodyPr lIns="87920" tIns="43960" rIns="87920" bIns="43960"/>
          <a:lstStyle>
            <a:lvl1pPr>
              <a:defRPr/>
            </a:lvl1pPr>
          </a:lstStyle>
          <a:p>
            <a:r>
              <a:rPr lang="en-US"/>
              <a:t>www.synesis.com</a:t>
            </a:r>
          </a:p>
          <a:p>
            <a:r>
              <a:rPr lang="en-US"/>
              <a:t>confidential</a:t>
            </a:r>
          </a:p>
        </p:txBody>
      </p:sp>
    </p:spTree>
    <p:extLst>
      <p:ext uri="{BB962C8B-B14F-4D97-AF65-F5344CB8AC3E}">
        <p14:creationId xmlns:p14="http://schemas.microsoft.com/office/powerpoint/2010/main" val="41889686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9E86A79-2B57-4776-B86B-6747DBFCCEE6}"/>
              </a:ext>
            </a:extLst>
          </p:cNvPr>
          <p:cNvSpPr>
            <a:spLocks noGrp="1"/>
          </p:cNvSpPr>
          <p:nvPr>
            <p:ph type="title"/>
          </p:nvPr>
        </p:nvSpPr>
        <p:spPr>
          <a:xfrm>
            <a:off x="914400" y="609600"/>
            <a:ext cx="10363200" cy="803275"/>
          </a:xfrm>
        </p:spPr>
        <p:txBody>
          <a:bodyPr/>
          <a:lstStyle/>
          <a:p>
            <a:r>
              <a:rPr lang="en-US"/>
              <a:t>Click to edit Master title style</a:t>
            </a:r>
            <a:endParaRPr lang="en-GB"/>
          </a:p>
        </p:txBody>
      </p:sp>
      <p:sp>
        <p:nvSpPr>
          <p:cNvPr id="3" name="Table Placeholder 2">
            <a:extLst>
              <a:ext uri="{FF2B5EF4-FFF2-40B4-BE49-F238E27FC236}">
                <a16:creationId xmlns:a16="http://schemas.microsoft.com/office/drawing/2014/main" xmlns="" id="{294F05AE-2966-4C29-AAED-0B24D6B9B855}"/>
              </a:ext>
            </a:extLst>
          </p:cNvPr>
          <p:cNvSpPr>
            <a:spLocks noGrp="1"/>
          </p:cNvSpPr>
          <p:nvPr>
            <p:ph type="tbl" idx="1"/>
          </p:nvPr>
        </p:nvSpPr>
        <p:spPr>
          <a:xfrm>
            <a:off x="914400" y="1557339"/>
            <a:ext cx="10363200" cy="4751387"/>
          </a:xfrm>
        </p:spPr>
        <p:txBody>
          <a:bodyPr/>
          <a:lstStyle/>
          <a:p>
            <a:endParaRPr lang="en-GB"/>
          </a:p>
        </p:txBody>
      </p:sp>
      <p:sp>
        <p:nvSpPr>
          <p:cNvPr id="4" name="Date Placeholder 3">
            <a:extLst>
              <a:ext uri="{FF2B5EF4-FFF2-40B4-BE49-F238E27FC236}">
                <a16:creationId xmlns:a16="http://schemas.microsoft.com/office/drawing/2014/main" xmlns="" id="{7A1EC768-073F-4CEF-834D-E55A2AA88816}"/>
              </a:ext>
            </a:extLst>
          </p:cNvPr>
          <p:cNvSpPr>
            <a:spLocks noGrp="1"/>
          </p:cNvSpPr>
          <p:nvPr>
            <p:ph type="dt" sz="half" idx="10"/>
          </p:nvPr>
        </p:nvSpPr>
        <p:spPr>
          <a:xfrm>
            <a:off x="914400" y="6381750"/>
            <a:ext cx="2540000" cy="323850"/>
          </a:xfrm>
        </p:spPr>
        <p:txBody>
          <a:bodyPr/>
          <a:lstStyle>
            <a:lvl1pPr>
              <a:defRPr/>
            </a:lvl1pPr>
          </a:lstStyle>
          <a:p>
            <a:fld id="{2D335059-D811-4311-9F53-F5595CF6CBA0}" type="datetimeFigureOut">
              <a:rPr lang="sl-SI" altLang="en-US"/>
              <a:pPr/>
              <a:t>5.9.2018</a:t>
            </a:fld>
            <a:endParaRPr lang="sl-SI" altLang="en-US"/>
          </a:p>
        </p:txBody>
      </p:sp>
      <p:sp>
        <p:nvSpPr>
          <p:cNvPr id="5" name="Footer Placeholder 4">
            <a:extLst>
              <a:ext uri="{FF2B5EF4-FFF2-40B4-BE49-F238E27FC236}">
                <a16:creationId xmlns:a16="http://schemas.microsoft.com/office/drawing/2014/main" xmlns="" id="{FA361914-6090-431D-B7BE-AE3A3146C7EE}"/>
              </a:ext>
            </a:extLst>
          </p:cNvPr>
          <p:cNvSpPr>
            <a:spLocks noGrp="1"/>
          </p:cNvSpPr>
          <p:nvPr>
            <p:ph type="ftr" sz="quarter" idx="11"/>
          </p:nvPr>
        </p:nvSpPr>
        <p:spPr>
          <a:xfrm>
            <a:off x="3600451" y="6381750"/>
            <a:ext cx="6335183" cy="323850"/>
          </a:xfrm>
        </p:spPr>
        <p:txBody>
          <a:bodyPr/>
          <a:lstStyle>
            <a:lvl1pPr>
              <a:defRPr/>
            </a:lvl1pPr>
          </a:lstStyle>
          <a:p>
            <a:endParaRPr lang="sl-SI" altLang="en-US"/>
          </a:p>
        </p:txBody>
      </p:sp>
      <p:sp>
        <p:nvSpPr>
          <p:cNvPr id="6" name="Slide Number Placeholder 5">
            <a:extLst>
              <a:ext uri="{FF2B5EF4-FFF2-40B4-BE49-F238E27FC236}">
                <a16:creationId xmlns:a16="http://schemas.microsoft.com/office/drawing/2014/main" xmlns="" id="{A7E890CB-9A8E-4922-B890-E1E28BC1B6F8}"/>
              </a:ext>
            </a:extLst>
          </p:cNvPr>
          <p:cNvSpPr>
            <a:spLocks noGrp="1"/>
          </p:cNvSpPr>
          <p:nvPr>
            <p:ph type="sldNum" sz="quarter" idx="12"/>
          </p:nvPr>
        </p:nvSpPr>
        <p:spPr>
          <a:xfrm>
            <a:off x="10128251" y="6381750"/>
            <a:ext cx="1149349" cy="323850"/>
          </a:xfrm>
        </p:spPr>
        <p:txBody>
          <a:bodyPr/>
          <a:lstStyle>
            <a:lvl1pPr>
              <a:defRPr/>
            </a:lvl1pPr>
          </a:lstStyle>
          <a:p>
            <a:fld id="{F71692E2-4B98-475F-9AFA-195C8E86A6E6}" type="slidenum">
              <a:rPr lang="sl-SI" altLang="en-US"/>
              <a:pPr/>
              <a:t>‹#›</a:t>
            </a:fld>
            <a:endParaRPr lang="sl-SI" altLang="en-US"/>
          </a:p>
        </p:txBody>
      </p:sp>
    </p:spTree>
    <p:extLst>
      <p:ext uri="{BB962C8B-B14F-4D97-AF65-F5344CB8AC3E}">
        <p14:creationId xmlns:p14="http://schemas.microsoft.com/office/powerpoint/2010/main" val="3709070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Footer Placeholder 2"/>
          <p:cNvSpPr>
            <a:spLocks noGrp="1"/>
          </p:cNvSpPr>
          <p:nvPr>
            <p:ph type="ftr" sz="quarter" idx="10"/>
          </p:nvPr>
        </p:nvSpPr>
        <p:spPr/>
        <p:txBody>
          <a:bodyPr/>
          <a:lstStyle/>
          <a:p>
            <a:pPr>
              <a:defRPr/>
            </a:pPr>
            <a:r>
              <a:rPr lang="en-GB"/>
              <a:t>EURASHE introduction</a:t>
            </a:r>
          </a:p>
        </p:txBody>
      </p:sp>
      <p:sp>
        <p:nvSpPr>
          <p:cNvPr id="4" name="Slide Number Placeholder 3"/>
          <p:cNvSpPr>
            <a:spLocks noGrp="1"/>
          </p:cNvSpPr>
          <p:nvPr>
            <p:ph type="sldNum" sz="quarter" idx="11"/>
          </p:nvPr>
        </p:nvSpPr>
        <p:spPr/>
        <p:txBody>
          <a:bodyPr/>
          <a:lstStyle/>
          <a:p>
            <a:pPr>
              <a:defRPr/>
            </a:pPr>
            <a:fld id="{379EE0B8-C2AA-504F-BB82-6E697CA54462}" type="slidenum">
              <a:rPr lang="en-GB" smtClean="0"/>
              <a:pPr>
                <a:defRPr/>
              </a:pPr>
              <a:t>‹#›</a:t>
            </a:fld>
            <a:endParaRPr lang="en-GB"/>
          </a:p>
        </p:txBody>
      </p:sp>
    </p:spTree>
    <p:extLst>
      <p:ext uri="{BB962C8B-B14F-4D97-AF65-F5344CB8AC3E}">
        <p14:creationId xmlns:p14="http://schemas.microsoft.com/office/powerpoint/2010/main" val="303047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4"/>
          <p:cNvSpPr>
            <a:spLocks noGrp="1"/>
          </p:cNvSpPr>
          <p:nvPr>
            <p:ph type="ftr" sz="quarter" idx="10"/>
          </p:nvPr>
        </p:nvSpPr>
        <p:spPr/>
        <p:txBody>
          <a:bodyPr/>
          <a:lstStyle>
            <a:lvl1pPr>
              <a:defRPr/>
            </a:lvl1pPr>
          </a:lstStyle>
          <a:p>
            <a:pPr>
              <a:defRPr/>
            </a:pPr>
            <a:r>
              <a:rPr lang="en-GB"/>
              <a:t>EURASHE introduction</a:t>
            </a:r>
          </a:p>
        </p:txBody>
      </p:sp>
      <p:sp>
        <p:nvSpPr>
          <p:cNvPr id="5" name="Slide Number Placeholder 5"/>
          <p:cNvSpPr>
            <a:spLocks noGrp="1"/>
          </p:cNvSpPr>
          <p:nvPr>
            <p:ph type="sldNum" sz="quarter" idx="11"/>
          </p:nvPr>
        </p:nvSpPr>
        <p:spPr/>
        <p:txBody>
          <a:bodyPr/>
          <a:lstStyle>
            <a:lvl1pPr>
              <a:defRPr/>
            </a:lvl1pPr>
          </a:lstStyle>
          <a:p>
            <a:pPr>
              <a:defRPr/>
            </a:pPr>
            <a:fld id="{5131DCD0-64E5-654D-8A8A-237A3618CF6E}" type="slidenum">
              <a:rPr lang="en-GB" smtClean="0"/>
              <a:pPr>
                <a:defRPr/>
              </a:pPr>
              <a:t>‹#›</a:t>
            </a:fld>
            <a:endParaRPr lang="en-GB"/>
          </a:p>
        </p:txBody>
      </p:sp>
    </p:spTree>
    <p:extLst>
      <p:ext uri="{BB962C8B-B14F-4D97-AF65-F5344CB8AC3E}">
        <p14:creationId xmlns:p14="http://schemas.microsoft.com/office/powerpoint/2010/main" val="523297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solidFill>
                  <a:srgbClr val="104068"/>
                </a:solidFill>
              </a:defRPr>
            </a:lvl1pPr>
          </a:lstStyle>
          <a:p>
            <a:r>
              <a:rPr lang="en-US"/>
              <a:t>Click to edit Master title style</a:t>
            </a:r>
            <a:endParaRPr lang="en-GB"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rgbClr val="FFCC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Footer Placeholder 4"/>
          <p:cNvSpPr>
            <a:spLocks noGrp="1"/>
          </p:cNvSpPr>
          <p:nvPr>
            <p:ph type="ftr" sz="quarter" idx="10"/>
          </p:nvPr>
        </p:nvSpPr>
        <p:spPr/>
        <p:txBody>
          <a:bodyPr/>
          <a:lstStyle>
            <a:lvl1pPr>
              <a:defRPr/>
            </a:lvl1pPr>
          </a:lstStyle>
          <a:p>
            <a:pPr>
              <a:defRPr/>
            </a:pPr>
            <a:r>
              <a:rPr lang="en-GB"/>
              <a:t>EURASHE introduction</a:t>
            </a:r>
          </a:p>
        </p:txBody>
      </p:sp>
      <p:sp>
        <p:nvSpPr>
          <p:cNvPr id="5" name="Slide Number Placeholder 5"/>
          <p:cNvSpPr>
            <a:spLocks noGrp="1"/>
          </p:cNvSpPr>
          <p:nvPr>
            <p:ph type="sldNum" sz="quarter" idx="11"/>
          </p:nvPr>
        </p:nvSpPr>
        <p:spPr/>
        <p:txBody>
          <a:bodyPr/>
          <a:lstStyle>
            <a:lvl1pPr>
              <a:defRPr/>
            </a:lvl1pPr>
          </a:lstStyle>
          <a:p>
            <a:pPr>
              <a:defRPr/>
            </a:pPr>
            <a:fld id="{C9D86F29-52DF-6A43-89A0-9A22784B5C1D}" type="slidenum">
              <a:rPr lang="en-GB" smtClean="0"/>
              <a:pPr>
                <a:defRPr/>
              </a:pPr>
              <a:t>‹#›</a:t>
            </a:fld>
            <a:endParaRPr lang="en-GB"/>
          </a:p>
        </p:txBody>
      </p:sp>
    </p:spTree>
    <p:extLst>
      <p:ext uri="{BB962C8B-B14F-4D97-AF65-F5344CB8AC3E}">
        <p14:creationId xmlns:p14="http://schemas.microsoft.com/office/powerpoint/2010/main" val="4266121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Alternate Colours">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solidFill>
                  <a:srgbClr val="FFCC00"/>
                </a:solidFill>
              </a:defRPr>
            </a:lvl1pPr>
          </a:lstStyle>
          <a:p>
            <a:r>
              <a:rPr lang="en-US"/>
              <a:t>Click to edit Master title style</a:t>
            </a:r>
            <a:endParaRPr lang="en-GB"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rgbClr val="104068"/>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Footer Placeholder 4"/>
          <p:cNvSpPr>
            <a:spLocks noGrp="1"/>
          </p:cNvSpPr>
          <p:nvPr>
            <p:ph type="ftr" sz="quarter" idx="10"/>
          </p:nvPr>
        </p:nvSpPr>
        <p:spPr/>
        <p:txBody>
          <a:bodyPr/>
          <a:lstStyle>
            <a:lvl1pPr>
              <a:defRPr/>
            </a:lvl1pPr>
          </a:lstStyle>
          <a:p>
            <a:pPr>
              <a:defRPr/>
            </a:pPr>
            <a:r>
              <a:rPr lang="en-GB"/>
              <a:t>EURASHE introduction</a:t>
            </a:r>
          </a:p>
        </p:txBody>
      </p:sp>
      <p:sp>
        <p:nvSpPr>
          <p:cNvPr id="5" name="Slide Number Placeholder 5"/>
          <p:cNvSpPr>
            <a:spLocks noGrp="1"/>
          </p:cNvSpPr>
          <p:nvPr>
            <p:ph type="sldNum" sz="quarter" idx="11"/>
          </p:nvPr>
        </p:nvSpPr>
        <p:spPr/>
        <p:txBody>
          <a:bodyPr/>
          <a:lstStyle>
            <a:lvl1pPr>
              <a:defRPr/>
            </a:lvl1pPr>
          </a:lstStyle>
          <a:p>
            <a:pPr>
              <a:defRPr/>
            </a:pPr>
            <a:fld id="{379EE0B8-C2AA-504F-BB82-6E697CA54462}" type="slidenum">
              <a:rPr lang="en-GB" smtClean="0"/>
              <a:pPr>
                <a:defRPr/>
              </a:pPr>
              <a:t>‹#›</a:t>
            </a:fld>
            <a:endParaRPr lang="en-GB"/>
          </a:p>
        </p:txBody>
      </p:sp>
    </p:spTree>
    <p:extLst>
      <p:ext uri="{BB962C8B-B14F-4D97-AF65-F5344CB8AC3E}">
        <p14:creationId xmlns:p14="http://schemas.microsoft.com/office/powerpoint/2010/main" val="25774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EURASHE contacts details Slide">
    <p:spTree>
      <p:nvGrpSpPr>
        <p:cNvPr id="1" name=""/>
        <p:cNvGrpSpPr/>
        <p:nvPr/>
      </p:nvGrpSpPr>
      <p:grpSpPr>
        <a:xfrm>
          <a:off x="0" y="0"/>
          <a:ext cx="0" cy="0"/>
          <a:chOff x="0" y="0"/>
          <a:chExt cx="0" cy="0"/>
        </a:xfrm>
      </p:grpSpPr>
      <p:sp>
        <p:nvSpPr>
          <p:cNvPr id="2" name="TextBox 10"/>
          <p:cNvSpPr txBox="1">
            <a:spLocks noChangeArrowheads="1"/>
          </p:cNvSpPr>
          <p:nvPr/>
        </p:nvSpPr>
        <p:spPr bwMode="auto">
          <a:xfrm>
            <a:off x="814917" y="1547813"/>
            <a:ext cx="5281083"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2000" b="1" dirty="0">
                <a:solidFill>
                  <a:srgbClr val="FFCC00"/>
                </a:solidFill>
              </a:rPr>
              <a:t>More Information on the European Association of Institutions in Higher Education</a:t>
            </a:r>
          </a:p>
          <a:p>
            <a:endParaRPr lang="en-GB" sz="2000" dirty="0"/>
          </a:p>
          <a:p>
            <a:r>
              <a:rPr lang="en-GB" sz="2000" i="1" dirty="0">
                <a:solidFill>
                  <a:srgbClr val="104068"/>
                </a:solidFill>
              </a:rPr>
              <a:t>Website</a:t>
            </a:r>
          </a:p>
          <a:p>
            <a:r>
              <a:rPr lang="en-GB" sz="2000" dirty="0">
                <a:solidFill>
                  <a:srgbClr val="104068"/>
                </a:solidFill>
              </a:rPr>
              <a:t>www.eurashe.eu</a:t>
            </a:r>
          </a:p>
          <a:p>
            <a:endParaRPr lang="en-GB" sz="2000" dirty="0">
              <a:solidFill>
                <a:srgbClr val="104068"/>
              </a:solidFill>
            </a:endParaRPr>
          </a:p>
          <a:p>
            <a:r>
              <a:rPr lang="en-GB" sz="2000" i="1" dirty="0">
                <a:solidFill>
                  <a:srgbClr val="104068"/>
                </a:solidFill>
              </a:rPr>
              <a:t>Email</a:t>
            </a:r>
          </a:p>
          <a:p>
            <a:r>
              <a:rPr lang="en-GB" sz="2000" dirty="0">
                <a:solidFill>
                  <a:srgbClr val="104068"/>
                </a:solidFill>
              </a:rPr>
              <a:t>eurashe@eurashe.eu</a:t>
            </a:r>
          </a:p>
          <a:p>
            <a:endParaRPr lang="en-GB" sz="2000" dirty="0">
              <a:solidFill>
                <a:srgbClr val="104068"/>
              </a:solidFill>
            </a:endParaRPr>
          </a:p>
          <a:p>
            <a:r>
              <a:rPr lang="en-GB" sz="2000" i="1" dirty="0">
                <a:solidFill>
                  <a:srgbClr val="104068"/>
                </a:solidFill>
              </a:rPr>
              <a:t>Brussels Secretariat</a:t>
            </a:r>
          </a:p>
          <a:p>
            <a:r>
              <a:rPr lang="en-GB" sz="2000" dirty="0">
                <a:solidFill>
                  <a:srgbClr val="104068"/>
                </a:solidFill>
              </a:rPr>
              <a:t>Tel:  0032 (0)2 211 41 97</a:t>
            </a:r>
          </a:p>
          <a:p>
            <a:r>
              <a:rPr lang="en-GB" sz="2000" dirty="0">
                <a:solidFill>
                  <a:srgbClr val="104068"/>
                </a:solidFill>
              </a:rPr>
              <a:t>Fax: 0032 (0)2 211 41 99</a:t>
            </a:r>
          </a:p>
        </p:txBody>
      </p:sp>
      <p:sp>
        <p:nvSpPr>
          <p:cNvPr id="3" name="Footer Placeholder 4"/>
          <p:cNvSpPr>
            <a:spLocks noGrp="1"/>
          </p:cNvSpPr>
          <p:nvPr>
            <p:ph type="ftr" sz="quarter" idx="10"/>
          </p:nvPr>
        </p:nvSpPr>
        <p:spPr/>
        <p:txBody>
          <a:bodyPr/>
          <a:lstStyle>
            <a:lvl1pPr>
              <a:defRPr/>
            </a:lvl1pPr>
          </a:lstStyle>
          <a:p>
            <a:pPr>
              <a:defRPr/>
            </a:pPr>
            <a:r>
              <a:rPr lang="en-GB"/>
              <a:t>EURASHE introduction</a:t>
            </a:r>
          </a:p>
        </p:txBody>
      </p:sp>
      <p:sp>
        <p:nvSpPr>
          <p:cNvPr id="4" name="Slide Number Placeholder 5"/>
          <p:cNvSpPr>
            <a:spLocks noGrp="1"/>
          </p:cNvSpPr>
          <p:nvPr>
            <p:ph type="sldNum" sz="quarter" idx="11"/>
          </p:nvPr>
        </p:nvSpPr>
        <p:spPr/>
        <p:txBody>
          <a:bodyPr/>
          <a:lstStyle>
            <a:lvl1pPr>
              <a:defRPr/>
            </a:lvl1pPr>
          </a:lstStyle>
          <a:p>
            <a:pPr>
              <a:defRPr/>
            </a:pPr>
            <a:fld id="{379EE0B8-C2AA-504F-BB82-6E697CA54462}" type="slidenum">
              <a:rPr lang="en-GB" smtClean="0"/>
              <a:pPr>
                <a:defRPr/>
              </a:pPr>
              <a:t>‹#›</a:t>
            </a:fld>
            <a:endParaRPr lang="en-GB"/>
          </a:p>
        </p:txBody>
      </p:sp>
      <p:sp>
        <p:nvSpPr>
          <p:cNvPr id="5" name="TextBox 10"/>
          <p:cNvSpPr txBox="1">
            <a:spLocks noChangeArrowheads="1"/>
          </p:cNvSpPr>
          <p:nvPr/>
        </p:nvSpPr>
        <p:spPr bwMode="auto">
          <a:xfrm>
            <a:off x="6480043" y="1546717"/>
            <a:ext cx="5568619"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endParaRPr lang="en-GB" sz="2000" dirty="0"/>
          </a:p>
          <a:p>
            <a:endParaRPr lang="en-GB" sz="2000" dirty="0"/>
          </a:p>
          <a:p>
            <a:endParaRPr lang="en-GB" sz="2000" dirty="0"/>
          </a:p>
          <a:p>
            <a:endParaRPr lang="en-GB" sz="2000" dirty="0"/>
          </a:p>
          <a:p>
            <a:r>
              <a:rPr lang="en-GB" sz="2000" i="1" dirty="0">
                <a:solidFill>
                  <a:srgbClr val="104068"/>
                </a:solidFill>
              </a:rPr>
              <a:t>More ways to stay in</a:t>
            </a:r>
            <a:r>
              <a:rPr lang="en-GB" sz="2000" i="1" baseline="0" dirty="0">
                <a:solidFill>
                  <a:srgbClr val="104068"/>
                </a:solidFill>
              </a:rPr>
              <a:t> touch with Professional Higher Education</a:t>
            </a:r>
          </a:p>
          <a:p>
            <a:endParaRPr lang="en-GB" sz="2000" i="1" dirty="0">
              <a:solidFill>
                <a:srgbClr val="104068"/>
              </a:solidFill>
            </a:endParaRPr>
          </a:p>
          <a:p>
            <a:r>
              <a:rPr lang="en-GB" sz="2000" dirty="0">
                <a:solidFill>
                  <a:srgbClr val="104068"/>
                </a:solidFill>
                <a:hlinkClick r:id="rId2"/>
              </a:rPr>
              <a:t>www.facebook.com/eurashe</a:t>
            </a:r>
            <a:r>
              <a:rPr lang="en-GB" sz="2000" baseline="0" dirty="0">
                <a:solidFill>
                  <a:srgbClr val="104068"/>
                </a:solidFill>
              </a:rPr>
              <a:t> </a:t>
            </a:r>
          </a:p>
          <a:p>
            <a:endParaRPr lang="en-GB" sz="2000" baseline="0" dirty="0">
              <a:solidFill>
                <a:srgbClr val="104068"/>
              </a:solidFill>
            </a:endParaRPr>
          </a:p>
          <a:p>
            <a:r>
              <a:rPr lang="en-GB" sz="2000" baseline="0" dirty="0">
                <a:solidFill>
                  <a:srgbClr val="104068"/>
                </a:solidFill>
                <a:hlinkClick r:id="rId3"/>
              </a:rPr>
              <a:t>www.linkedin.com/company/eurashe</a:t>
            </a:r>
            <a:r>
              <a:rPr lang="en-GB" sz="2000" baseline="0" dirty="0">
                <a:solidFill>
                  <a:srgbClr val="104068"/>
                </a:solidFill>
              </a:rPr>
              <a:t> </a:t>
            </a:r>
          </a:p>
          <a:p>
            <a:pPr marL="0" marR="0" indent="0" algn="l" defTabSz="914400" rtl="0" eaLnBrk="1" fontAlgn="base" latinLnBrk="0" hangingPunct="1">
              <a:lnSpc>
                <a:spcPct val="100000"/>
              </a:lnSpc>
              <a:spcBef>
                <a:spcPct val="0"/>
              </a:spcBef>
              <a:spcAft>
                <a:spcPct val="0"/>
              </a:spcAft>
              <a:buClrTx/>
              <a:buSzTx/>
              <a:buFontTx/>
              <a:buNone/>
              <a:tabLst/>
              <a:defRPr/>
            </a:pPr>
            <a:endParaRPr lang="en-GB" sz="2000" dirty="0">
              <a:solidFill>
                <a:srgbClr val="104068"/>
              </a:solidFill>
              <a:hlinkClick r:id="" action="ppaction://noaction"/>
            </a:endParaRPr>
          </a:p>
          <a:p>
            <a:pPr marL="0" marR="0" indent="0" algn="l" defTabSz="914400" rtl="0" eaLnBrk="1" fontAlgn="base" latinLnBrk="0" hangingPunct="1">
              <a:lnSpc>
                <a:spcPct val="100000"/>
              </a:lnSpc>
              <a:spcBef>
                <a:spcPct val="0"/>
              </a:spcBef>
              <a:spcAft>
                <a:spcPct val="0"/>
              </a:spcAft>
              <a:buClrTx/>
              <a:buSzTx/>
              <a:buFontTx/>
              <a:buNone/>
              <a:tabLst/>
              <a:defRPr/>
            </a:pPr>
            <a:r>
              <a:rPr lang="en-GB" sz="2000" dirty="0">
                <a:solidFill>
                  <a:srgbClr val="104068"/>
                </a:solidFill>
                <a:hlinkClick r:id="" action="ppaction://noaction"/>
              </a:rPr>
              <a:t>www.twitter.com/eurashe</a:t>
            </a:r>
            <a:r>
              <a:rPr lang="en-GB" sz="2000" dirty="0">
                <a:solidFill>
                  <a:srgbClr val="104068"/>
                </a:solidFill>
              </a:rPr>
              <a:t> </a:t>
            </a:r>
          </a:p>
          <a:p>
            <a:endParaRPr lang="en-GB" sz="2000" baseline="0" dirty="0">
              <a:solidFill>
                <a:srgbClr val="104068"/>
              </a:solidFill>
            </a:endParaRPr>
          </a:p>
          <a:p>
            <a:r>
              <a:rPr lang="en-GB" sz="2000" baseline="0" dirty="0">
                <a:solidFill>
                  <a:srgbClr val="104068"/>
                </a:solidFill>
                <a:hlinkClick r:id="rId4"/>
              </a:rPr>
              <a:t>www.youtube.com/eurashe</a:t>
            </a:r>
            <a:endParaRPr lang="en-GB" sz="2000" dirty="0">
              <a:solidFill>
                <a:srgbClr val="104068"/>
              </a:solidFill>
            </a:endParaRPr>
          </a:p>
        </p:txBody>
      </p:sp>
      <p:pic>
        <p:nvPicPr>
          <p:cNvPr id="1026" name="Picture 2" descr="C:\Users\alexandre\Dropbox\EURASHE Internal\Communication\5_Material\5_Powerpoint\resources\logo_linkedin.png">
            <a:hlinkClick r:id="rId3"/>
          </p:cNvPr>
          <p:cNvPicPr>
            <a:picLocks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5902755" y="4309991"/>
            <a:ext cx="468000" cy="3600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alexandre\Dropbox\EURASHE Internal\Communication\5_Material\5_Powerpoint\resources\logo_twitter.png">
            <a:hlinkClick r:id="rId6"/>
          </p:cNvPr>
          <p:cNvPicPr>
            <a:picLocks noChangeArrowheads="1"/>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5902755" y="4913631"/>
            <a:ext cx="360000" cy="3600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alexandre\Dropbox\EURASHE Internal\Communication\5_Material\5_Powerpoint\resources\logo_youtube.png">
            <a:hlinkClick r:id="rId4"/>
          </p:cNvPr>
          <p:cNvPicPr>
            <a:picLocks noChangeArrowheads="1"/>
          </p:cNvPicPr>
          <p:nvPr/>
        </p:nvPicPr>
        <p:blipFill>
          <a:blip r:embed="rId8" cstate="email">
            <a:extLst>
              <a:ext uri="{28A0092B-C50C-407E-A947-70E740481C1C}">
                <a14:useLocalDpi xmlns:a14="http://schemas.microsoft.com/office/drawing/2010/main" val="0"/>
              </a:ext>
            </a:extLst>
          </a:blip>
          <a:srcRect/>
          <a:stretch>
            <a:fillRect/>
          </a:stretch>
        </p:blipFill>
        <p:spPr bwMode="auto">
          <a:xfrm>
            <a:off x="5902755" y="5517272"/>
            <a:ext cx="370800" cy="3600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alexandre\Dropbox\EURASHE Internal\Communication\5_Material\5_Powerpoint\resources\logo_facebook.jpg">
            <a:hlinkClick r:id="rId2"/>
          </p:cNvPr>
          <p:cNvPicPr>
            <a:picLocks noChangeArrowheads="1"/>
          </p:cNvPicPr>
          <p:nvPr/>
        </p:nvPicPr>
        <p:blipFill>
          <a:blip r:embed="rId9" cstate="email">
            <a:extLst>
              <a:ext uri="{28A0092B-C50C-407E-A947-70E740481C1C}">
                <a14:useLocalDpi xmlns:a14="http://schemas.microsoft.com/office/drawing/2010/main" val="0"/>
              </a:ext>
            </a:extLst>
          </a:blip>
          <a:srcRect/>
          <a:stretch>
            <a:fillRect/>
          </a:stretch>
        </p:blipFill>
        <p:spPr bwMode="auto">
          <a:xfrm>
            <a:off x="5902755" y="3706351"/>
            <a:ext cx="360000" cy="359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2458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losing EURASHE personalised Slide">
    <p:spTree>
      <p:nvGrpSpPr>
        <p:cNvPr id="1" name=""/>
        <p:cNvGrpSpPr/>
        <p:nvPr/>
      </p:nvGrpSpPr>
      <p:grpSpPr>
        <a:xfrm>
          <a:off x="0" y="0"/>
          <a:ext cx="0" cy="0"/>
          <a:chOff x="0" y="0"/>
          <a:chExt cx="0" cy="0"/>
        </a:xfrm>
      </p:grpSpPr>
      <p:sp>
        <p:nvSpPr>
          <p:cNvPr id="3" name="Footer Placeholder 4"/>
          <p:cNvSpPr>
            <a:spLocks noGrp="1"/>
          </p:cNvSpPr>
          <p:nvPr>
            <p:ph type="ftr" sz="quarter" idx="10"/>
          </p:nvPr>
        </p:nvSpPr>
        <p:spPr/>
        <p:txBody>
          <a:bodyPr/>
          <a:lstStyle>
            <a:lvl1pPr>
              <a:defRPr/>
            </a:lvl1pPr>
          </a:lstStyle>
          <a:p>
            <a:pPr>
              <a:defRPr/>
            </a:pPr>
            <a:r>
              <a:rPr lang="en-GB"/>
              <a:t>EURASHE introduction</a:t>
            </a:r>
          </a:p>
        </p:txBody>
      </p:sp>
      <p:sp>
        <p:nvSpPr>
          <p:cNvPr id="4" name="Slide Number Placeholder 5"/>
          <p:cNvSpPr>
            <a:spLocks noGrp="1"/>
          </p:cNvSpPr>
          <p:nvPr>
            <p:ph type="sldNum" sz="quarter" idx="11"/>
          </p:nvPr>
        </p:nvSpPr>
        <p:spPr/>
        <p:txBody>
          <a:bodyPr/>
          <a:lstStyle>
            <a:lvl1pPr>
              <a:defRPr/>
            </a:lvl1pPr>
          </a:lstStyle>
          <a:p>
            <a:pPr>
              <a:defRPr/>
            </a:pPr>
            <a:fld id="{379EE0B8-C2AA-504F-BB82-6E697CA54462}" type="slidenum">
              <a:rPr lang="en-GB" smtClean="0"/>
              <a:pPr>
                <a:defRPr/>
              </a:pPr>
              <a:t>‹#›</a:t>
            </a:fld>
            <a:endParaRPr lang="en-GB"/>
          </a:p>
        </p:txBody>
      </p:sp>
      <p:pic>
        <p:nvPicPr>
          <p:cNvPr id="3074" name="Picture 2" descr="C:\Users\alexandre\Desktop\PPT DESIGN\final_background_PPT.png"/>
          <p:cNvPicPr>
            <a:picLocks noChangeAspect="1" noChangeArrowheads="1"/>
          </p:cNvPicPr>
          <p:nvPr/>
        </p:nvPicPr>
        <p:blipFill rotWithShape="1">
          <a:blip r:embed="rId2" cstate="email">
            <a:extLst>
              <a:ext uri="{28A0092B-C50C-407E-A947-70E740481C1C}">
                <a14:useLocalDpi xmlns:a14="http://schemas.microsoft.com/office/drawing/2010/main" val="0"/>
              </a:ext>
            </a:extLst>
          </a:blip>
          <a:srcRect l="587" r="587"/>
          <a:stretch/>
        </p:blipFill>
        <p:spPr bwMode="auto">
          <a:xfrm>
            <a:off x="0" y="188641"/>
            <a:ext cx="12192000" cy="6681637"/>
          </a:xfrm>
          <a:prstGeom prst="rect">
            <a:avLst/>
          </a:prstGeom>
          <a:noFill/>
          <a:extLst>
            <a:ext uri="{909E8E84-426E-40DD-AFC4-6F175D3DCCD1}">
              <a14:hiddenFill xmlns:a14="http://schemas.microsoft.com/office/drawing/2010/main">
                <a:solidFill>
                  <a:srgbClr val="FFFFFF"/>
                </a:solidFill>
              </a14:hiddenFill>
            </a:ext>
          </a:extLst>
        </p:spPr>
      </p:pic>
      <p:sp>
        <p:nvSpPr>
          <p:cNvPr id="12" name="Text Placeholder 11"/>
          <p:cNvSpPr>
            <a:spLocks noGrp="1"/>
          </p:cNvSpPr>
          <p:nvPr>
            <p:ph type="body" sz="quarter" idx="13"/>
          </p:nvPr>
        </p:nvSpPr>
        <p:spPr>
          <a:xfrm>
            <a:off x="6385653" y="1632992"/>
            <a:ext cx="5278967" cy="3240360"/>
          </a:xfrm>
        </p:spPr>
        <p:txBody>
          <a:bodyPr anchor="ctr"/>
          <a:lstStyle>
            <a:lvl1pPr marL="0" indent="0">
              <a:buNone/>
              <a:defRPr lang="en-GB" sz="2000" b="1" dirty="0">
                <a:sym typeface="Wingdings" pitchFamily="2" charset="2"/>
              </a:defRPr>
            </a:lvl1pPr>
          </a:lstStyle>
          <a:p>
            <a:pPr lvl="0" algn="ctr">
              <a:defRPr/>
            </a:pPr>
            <a:r>
              <a:rPr lang="en-US" sz="3200" b="1">
                <a:solidFill>
                  <a:srgbClr val="104068"/>
                </a:solidFill>
                <a:latin typeface="+mj-lt"/>
                <a:ea typeface="+mj-ea"/>
                <a:cs typeface="+mj-cs"/>
                <a:sym typeface="Wingdings" pitchFamily="2" charset="2"/>
              </a:rPr>
              <a:t>Click to edit Master text styles</a:t>
            </a:r>
          </a:p>
        </p:txBody>
      </p:sp>
      <p:sp>
        <p:nvSpPr>
          <p:cNvPr id="16" name="Text Placeholder 11"/>
          <p:cNvSpPr>
            <a:spLocks noGrp="1"/>
          </p:cNvSpPr>
          <p:nvPr>
            <p:ph type="body" sz="quarter" idx="14"/>
          </p:nvPr>
        </p:nvSpPr>
        <p:spPr>
          <a:xfrm>
            <a:off x="527382" y="1632992"/>
            <a:ext cx="5278967" cy="3240360"/>
          </a:xfrm>
        </p:spPr>
        <p:txBody>
          <a:bodyPr anchor="ctr"/>
          <a:lstStyle>
            <a:lvl1pPr marL="0" indent="0">
              <a:buNone/>
              <a:defRPr sz="1800" b="1" baseline="0"/>
            </a:lvl1pPr>
          </a:lstStyle>
          <a:p>
            <a:pPr lvl="0"/>
            <a:r>
              <a:rPr lang="en-US"/>
              <a:t>Click to edit Master text styles</a:t>
            </a:r>
          </a:p>
        </p:txBody>
      </p:sp>
    </p:spTree>
    <p:extLst>
      <p:ext uri="{BB962C8B-B14F-4D97-AF65-F5344CB8AC3E}">
        <p14:creationId xmlns:p14="http://schemas.microsoft.com/office/powerpoint/2010/main" val="571833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p:cNvSpPr>
            <a:spLocks noGrp="1"/>
          </p:cNvSpPr>
          <p:nvPr>
            <p:ph type="ftr" sz="quarter" idx="10"/>
          </p:nvPr>
        </p:nvSpPr>
        <p:spPr/>
        <p:txBody>
          <a:bodyPr/>
          <a:lstStyle>
            <a:lvl1pPr>
              <a:defRPr/>
            </a:lvl1pPr>
          </a:lstStyle>
          <a:p>
            <a:pPr>
              <a:defRPr/>
            </a:pPr>
            <a:r>
              <a:rPr lang="en-GB"/>
              <a:t>EURASHE introduction</a:t>
            </a:r>
          </a:p>
        </p:txBody>
      </p:sp>
      <p:sp>
        <p:nvSpPr>
          <p:cNvPr id="6" name="Slide Number Placeholder 5"/>
          <p:cNvSpPr>
            <a:spLocks noGrp="1"/>
          </p:cNvSpPr>
          <p:nvPr>
            <p:ph type="sldNum" sz="quarter" idx="11"/>
          </p:nvPr>
        </p:nvSpPr>
        <p:spPr/>
        <p:txBody>
          <a:bodyPr/>
          <a:lstStyle>
            <a:lvl1pPr>
              <a:defRPr/>
            </a:lvl1pPr>
          </a:lstStyle>
          <a:p>
            <a:pPr>
              <a:defRPr/>
            </a:pPr>
            <a:fld id="{B005FC84-67DD-0F4C-8688-C0AF9B3880FC}" type="slidenum">
              <a:rPr lang="en-GB" smtClean="0"/>
              <a:pPr>
                <a:defRPr/>
              </a:pPr>
              <a:t>‹#›</a:t>
            </a:fld>
            <a:endParaRPr lang="en-GB"/>
          </a:p>
        </p:txBody>
      </p:sp>
    </p:spTree>
    <p:extLst>
      <p:ext uri="{BB962C8B-B14F-4D97-AF65-F5344CB8AC3E}">
        <p14:creationId xmlns:p14="http://schemas.microsoft.com/office/powerpoint/2010/main" val="4128009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4"/>
          <p:cNvSpPr>
            <a:spLocks noGrp="1"/>
          </p:cNvSpPr>
          <p:nvPr>
            <p:ph type="ftr" sz="quarter" idx="10"/>
          </p:nvPr>
        </p:nvSpPr>
        <p:spPr/>
        <p:txBody>
          <a:bodyPr/>
          <a:lstStyle>
            <a:lvl1pPr>
              <a:defRPr/>
            </a:lvl1pPr>
          </a:lstStyle>
          <a:p>
            <a:pPr>
              <a:defRPr/>
            </a:pPr>
            <a:r>
              <a:rPr lang="en-GB"/>
              <a:t>EURASHE introduction</a:t>
            </a:r>
          </a:p>
        </p:txBody>
      </p:sp>
      <p:sp>
        <p:nvSpPr>
          <p:cNvPr id="8" name="Slide Number Placeholder 5"/>
          <p:cNvSpPr>
            <a:spLocks noGrp="1"/>
          </p:cNvSpPr>
          <p:nvPr>
            <p:ph type="sldNum" sz="quarter" idx="11"/>
          </p:nvPr>
        </p:nvSpPr>
        <p:spPr/>
        <p:txBody>
          <a:bodyPr/>
          <a:lstStyle>
            <a:lvl1pPr>
              <a:defRPr/>
            </a:lvl1pPr>
          </a:lstStyle>
          <a:p>
            <a:pPr>
              <a:defRPr/>
            </a:pPr>
            <a:fld id="{91DCC4A7-9161-454C-958C-BFE2178B9FF2}" type="slidenum">
              <a:rPr lang="en-GB" smtClean="0"/>
              <a:pPr>
                <a:defRPr/>
              </a:pPr>
              <a:t>‹#›</a:t>
            </a:fld>
            <a:endParaRPr lang="en-GB"/>
          </a:p>
        </p:txBody>
      </p:sp>
    </p:spTree>
    <p:extLst>
      <p:ext uri="{BB962C8B-B14F-4D97-AF65-F5344CB8AC3E}">
        <p14:creationId xmlns:p14="http://schemas.microsoft.com/office/powerpoint/2010/main" val="139542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6" descr="Presentation-02.jpg"/>
          <p:cNvPicPr>
            <a:picLocks noChangeAspect="1"/>
          </p:cNvPicPr>
          <p:nvPr/>
        </p:nvPicPr>
        <p:blipFill>
          <a:blip r:embed="rId20" cstate="email">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609600" y="549276"/>
            <a:ext cx="9135533" cy="86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dirty="0"/>
          </a:p>
        </p:txBody>
      </p:sp>
      <p:sp>
        <p:nvSpPr>
          <p:cNvPr id="1028"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p:cNvSpPr>
            <a:spLocks noGrp="1"/>
          </p:cNvSpPr>
          <p:nvPr>
            <p:ph type="ftr" sz="quarter" idx="3"/>
          </p:nvPr>
        </p:nvSpPr>
        <p:spPr>
          <a:xfrm>
            <a:off x="4165600" y="6448426"/>
            <a:ext cx="38608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bg1"/>
                </a:solidFill>
                <a:latin typeface="+mn-lt"/>
                <a:cs typeface="+mn-cs"/>
              </a:defRPr>
            </a:lvl1pPr>
          </a:lstStyle>
          <a:p>
            <a:pPr>
              <a:defRPr/>
            </a:pPr>
            <a:r>
              <a:rPr lang="en-GB"/>
              <a:t>EURASHE introduction</a:t>
            </a:r>
          </a:p>
        </p:txBody>
      </p:sp>
      <p:sp>
        <p:nvSpPr>
          <p:cNvPr id="6" name="Slide Number Placeholder 5"/>
          <p:cNvSpPr>
            <a:spLocks noGrp="1"/>
          </p:cNvSpPr>
          <p:nvPr>
            <p:ph type="sldNum" sz="quarter" idx="4"/>
          </p:nvPr>
        </p:nvSpPr>
        <p:spPr>
          <a:xfrm>
            <a:off x="9108017" y="6448426"/>
            <a:ext cx="28448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bg1"/>
                </a:solidFill>
                <a:latin typeface="+mn-lt"/>
                <a:cs typeface="+mn-cs"/>
              </a:defRPr>
            </a:lvl1pPr>
          </a:lstStyle>
          <a:p>
            <a:pPr>
              <a:defRPr/>
            </a:pPr>
            <a:fld id="{379EE0B8-C2AA-504F-BB82-6E697CA54462}" type="slidenum">
              <a:rPr lang="en-GB" smtClean="0"/>
              <a:pPr>
                <a:defRPr/>
              </a:pPr>
              <a:t>‹#›</a:t>
            </a:fld>
            <a:endParaRPr lang="en-GB"/>
          </a:p>
        </p:txBody>
      </p:sp>
      <p:sp>
        <p:nvSpPr>
          <p:cNvPr id="1032" name="TextBox 8"/>
          <p:cNvSpPr txBox="1">
            <a:spLocks noChangeArrowheads="1"/>
          </p:cNvSpPr>
          <p:nvPr/>
        </p:nvSpPr>
        <p:spPr bwMode="auto">
          <a:xfrm>
            <a:off x="605367" y="6490902"/>
            <a:ext cx="19282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1200">
                <a:solidFill>
                  <a:schemeClr val="bg1"/>
                </a:solidFill>
              </a:rPr>
              <a:t>www.eurashe.eu</a:t>
            </a:r>
          </a:p>
        </p:txBody>
      </p:sp>
      <p:sp>
        <p:nvSpPr>
          <p:cNvPr id="10" name="Footer Placeholder 4"/>
          <p:cNvSpPr txBox="1">
            <a:spLocks/>
          </p:cNvSpPr>
          <p:nvPr/>
        </p:nvSpPr>
        <p:spPr>
          <a:xfrm>
            <a:off x="143934" y="115889"/>
            <a:ext cx="7871884" cy="365125"/>
          </a:xfrm>
          <a:prstGeom prst="rect">
            <a:avLst/>
          </a:prstGeom>
        </p:spPr>
        <p:txBody>
          <a:bodyPr anchor="ctr"/>
          <a:lstStyle>
            <a:defPPr>
              <a:defRPr lang="nl-BE"/>
            </a:defPPr>
            <a:lvl1pPr marL="0" algn="ct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US" sz="1800" dirty="0">
                <a:solidFill>
                  <a:srgbClr val="104068"/>
                </a:solidFill>
              </a:rPr>
              <a:t>Supporting Professional Higher Education in Europe</a:t>
            </a:r>
          </a:p>
        </p:txBody>
      </p:sp>
      <p:pic>
        <p:nvPicPr>
          <p:cNvPr id="2" name="Picture 1"/>
          <p:cNvPicPr>
            <a:picLocks noChangeAspect="1"/>
          </p:cNvPicPr>
          <p:nvPr/>
        </p:nvPicPr>
        <p:blipFill>
          <a:blip r:embed="rId21" cstate="email">
            <a:extLst>
              <a:ext uri="{28A0092B-C50C-407E-A947-70E740481C1C}">
                <a14:useLocalDpi xmlns:a14="http://schemas.microsoft.com/office/drawing/2010/main" val="0"/>
              </a:ext>
            </a:extLst>
          </a:blip>
          <a:stretch>
            <a:fillRect/>
          </a:stretch>
        </p:blipFill>
        <p:spPr>
          <a:xfrm>
            <a:off x="9962897" y="587457"/>
            <a:ext cx="1619503" cy="792000"/>
          </a:xfrm>
          <a:prstGeom prst="rect">
            <a:avLst/>
          </a:prstGeom>
        </p:spPr>
      </p:pic>
    </p:spTree>
    <p:extLst>
      <p:ext uri="{BB962C8B-B14F-4D97-AF65-F5344CB8AC3E}">
        <p14:creationId xmlns:p14="http://schemas.microsoft.com/office/powerpoint/2010/main" val="1655846108"/>
      </p:ext>
    </p:extLst>
  </p:cSld>
  <p:clrMap bg1="lt1" tx1="dk1" bg2="lt2" tx2="dk2" accent1="accent1" accent2="accent2" accent3="accent3" accent4="accent4" accent5="accent5" accent6="accent6" hlink="hlink" folHlink="folHlink"/>
  <p:sldLayoutIdLst>
    <p:sldLayoutId id="2147483878" r:id="rId1"/>
    <p:sldLayoutId id="2147483879" r:id="rId2"/>
    <p:sldLayoutId id="2147483880" r:id="rId3"/>
    <p:sldLayoutId id="2147483881" r:id="rId4"/>
    <p:sldLayoutId id="2147483882" r:id="rId5"/>
    <p:sldLayoutId id="2147483883" r:id="rId6"/>
    <p:sldLayoutId id="2147483884" r:id="rId7"/>
    <p:sldLayoutId id="2147483885" r:id="rId8"/>
    <p:sldLayoutId id="2147483886" r:id="rId9"/>
    <p:sldLayoutId id="2147483887" r:id="rId10"/>
    <p:sldLayoutId id="2147483888" r:id="rId11"/>
    <p:sldLayoutId id="2147483889" r:id="rId12"/>
    <p:sldLayoutId id="2147483890" r:id="rId13"/>
    <p:sldLayoutId id="2147483891" r:id="rId14"/>
    <p:sldLayoutId id="2147483892" r:id="rId15"/>
    <p:sldLayoutId id="2147483893" r:id="rId16"/>
    <p:sldLayoutId id="2147483894" r:id="rId17"/>
    <p:sldLayoutId id="2147483895" r:id="rId18"/>
  </p:sldLayoutIdLst>
  <p:hf hdr="0" dt="0"/>
  <p:txStyles>
    <p:titleStyle>
      <a:lvl1pPr algn="ctr" rtl="0" eaLnBrk="1" fontAlgn="base" hangingPunct="1">
        <a:spcBef>
          <a:spcPct val="0"/>
        </a:spcBef>
        <a:spcAft>
          <a:spcPct val="0"/>
        </a:spcAft>
        <a:defRPr sz="4400" kern="1200">
          <a:solidFill>
            <a:srgbClr val="104068"/>
          </a:solidFill>
          <a:latin typeface="+mj-lt"/>
          <a:ea typeface="+mj-ea"/>
          <a:cs typeface="+mj-cs"/>
        </a:defRPr>
      </a:lvl1pPr>
      <a:lvl2pPr algn="ctr" rtl="0" eaLnBrk="1" fontAlgn="base" hangingPunct="1">
        <a:spcBef>
          <a:spcPct val="0"/>
        </a:spcBef>
        <a:spcAft>
          <a:spcPct val="0"/>
        </a:spcAft>
        <a:defRPr sz="4400">
          <a:solidFill>
            <a:srgbClr val="104068"/>
          </a:solidFill>
          <a:latin typeface="Calibri" pitchFamily="34" charset="0"/>
        </a:defRPr>
      </a:lvl2pPr>
      <a:lvl3pPr algn="ctr" rtl="0" eaLnBrk="1" fontAlgn="base" hangingPunct="1">
        <a:spcBef>
          <a:spcPct val="0"/>
        </a:spcBef>
        <a:spcAft>
          <a:spcPct val="0"/>
        </a:spcAft>
        <a:defRPr sz="4400">
          <a:solidFill>
            <a:srgbClr val="104068"/>
          </a:solidFill>
          <a:latin typeface="Calibri" pitchFamily="34" charset="0"/>
        </a:defRPr>
      </a:lvl3pPr>
      <a:lvl4pPr algn="ctr" rtl="0" eaLnBrk="1" fontAlgn="base" hangingPunct="1">
        <a:spcBef>
          <a:spcPct val="0"/>
        </a:spcBef>
        <a:spcAft>
          <a:spcPct val="0"/>
        </a:spcAft>
        <a:defRPr sz="4400">
          <a:solidFill>
            <a:srgbClr val="104068"/>
          </a:solidFill>
          <a:latin typeface="Calibri" pitchFamily="34" charset="0"/>
        </a:defRPr>
      </a:lvl4pPr>
      <a:lvl5pPr algn="ctr" rtl="0" eaLnBrk="1" fontAlgn="base" hangingPunct="1">
        <a:spcBef>
          <a:spcPct val="0"/>
        </a:spcBef>
        <a:spcAft>
          <a:spcPct val="0"/>
        </a:spcAft>
        <a:defRPr sz="4400">
          <a:solidFill>
            <a:srgbClr val="104068"/>
          </a:solidFill>
          <a:latin typeface="Calibri" pitchFamily="34" charset="0"/>
        </a:defRPr>
      </a:lvl5pPr>
      <a:lvl6pPr marL="457200" algn="ctr" rtl="0" eaLnBrk="1" fontAlgn="base" hangingPunct="1">
        <a:spcBef>
          <a:spcPct val="0"/>
        </a:spcBef>
        <a:spcAft>
          <a:spcPct val="0"/>
        </a:spcAft>
        <a:defRPr sz="4400">
          <a:solidFill>
            <a:srgbClr val="104068"/>
          </a:solidFill>
          <a:latin typeface="Calibri" pitchFamily="34" charset="0"/>
        </a:defRPr>
      </a:lvl6pPr>
      <a:lvl7pPr marL="914400" algn="ctr" rtl="0" eaLnBrk="1" fontAlgn="base" hangingPunct="1">
        <a:spcBef>
          <a:spcPct val="0"/>
        </a:spcBef>
        <a:spcAft>
          <a:spcPct val="0"/>
        </a:spcAft>
        <a:defRPr sz="4400">
          <a:solidFill>
            <a:srgbClr val="104068"/>
          </a:solidFill>
          <a:latin typeface="Calibri" pitchFamily="34" charset="0"/>
        </a:defRPr>
      </a:lvl7pPr>
      <a:lvl8pPr marL="1371600" algn="ctr" rtl="0" eaLnBrk="1" fontAlgn="base" hangingPunct="1">
        <a:spcBef>
          <a:spcPct val="0"/>
        </a:spcBef>
        <a:spcAft>
          <a:spcPct val="0"/>
        </a:spcAft>
        <a:defRPr sz="4400">
          <a:solidFill>
            <a:srgbClr val="104068"/>
          </a:solidFill>
          <a:latin typeface="Calibri" pitchFamily="34" charset="0"/>
        </a:defRPr>
      </a:lvl8pPr>
      <a:lvl9pPr marL="1828800" algn="ctr" rtl="0" eaLnBrk="1" fontAlgn="base" hangingPunct="1">
        <a:spcBef>
          <a:spcPct val="0"/>
        </a:spcBef>
        <a:spcAft>
          <a:spcPct val="0"/>
        </a:spcAft>
        <a:defRPr sz="4400">
          <a:solidFill>
            <a:srgbClr val="104068"/>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rgbClr val="104068"/>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rgbClr val="104068"/>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rgbClr val="104068"/>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rgbClr val="104068"/>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rgbClr val="104068"/>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hyperlink" Target="http://www.eurashe.eu/" TargetMode="External"/><Relationship Id="rId2" Type="http://schemas.openxmlformats.org/officeDocument/2006/relationships/hyperlink" Target="mailto:michal.karpisek@eurashe.eu" TargetMode="Externa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Picture Placeholder 1"/>
          <p:cNvSpPr>
            <a:spLocks noGrp="1" noTextEdit="1"/>
          </p:cNvSpPr>
          <p:nvPr>
            <p:ph type="pic" sz="quarter" idx="13"/>
          </p:nvPr>
        </p:nvSpPr>
        <p:spPr/>
      </p:sp>
      <p:sp>
        <p:nvSpPr>
          <p:cNvPr id="16386" name="Picture Placeholder 2"/>
          <p:cNvSpPr>
            <a:spLocks noGrp="1" noTextEdit="1"/>
          </p:cNvSpPr>
          <p:nvPr>
            <p:ph type="pic" sz="quarter" idx="14"/>
          </p:nvPr>
        </p:nvSpPr>
        <p:spPr/>
      </p:sp>
      <p:sp>
        <p:nvSpPr>
          <p:cNvPr id="16387" name="Title 3"/>
          <p:cNvSpPr>
            <a:spLocks noGrp="1"/>
          </p:cNvSpPr>
          <p:nvPr>
            <p:ph type="ctrTitle"/>
          </p:nvPr>
        </p:nvSpPr>
        <p:spPr/>
        <p:txBody>
          <a:bodyPr/>
          <a:lstStyle/>
          <a:p>
            <a:pPr eaLnBrk="1" hangingPunct="1"/>
            <a:r>
              <a:rPr lang="en-GB" sz="2000" dirty="0">
                <a:latin typeface="Calibri" charset="0"/>
              </a:rPr>
              <a:t>EUROPEAN ASSOCIATION OF INSTITUTIONS IN HIGHER EDUCATION</a:t>
            </a:r>
          </a:p>
        </p:txBody>
      </p:sp>
      <p:sp>
        <p:nvSpPr>
          <p:cNvPr id="16388" name="Text Placeholder 4"/>
          <p:cNvSpPr>
            <a:spLocks noGrp="1"/>
          </p:cNvSpPr>
          <p:nvPr>
            <p:ph type="body" sz="quarter" idx="15"/>
          </p:nvPr>
        </p:nvSpPr>
        <p:spPr>
          <a:xfrm>
            <a:off x="4583832" y="2708920"/>
            <a:ext cx="7392227" cy="576263"/>
          </a:xfrm>
        </p:spPr>
        <p:txBody>
          <a:bodyPr/>
          <a:lstStyle/>
          <a:p>
            <a:pPr eaLnBrk="1" hangingPunct="1"/>
            <a:r>
              <a:rPr lang="en-GB" sz="3600" b="1" dirty="0">
                <a:solidFill>
                  <a:schemeClr val="bg1"/>
                </a:solidFill>
                <a:latin typeface="Calibri" charset="0"/>
              </a:rPr>
              <a:t>SHORT CYCLE HE:</a:t>
            </a:r>
            <a:endParaRPr lang="cs-CZ" sz="3600" b="1" dirty="0">
              <a:solidFill>
                <a:schemeClr val="bg1"/>
              </a:solidFill>
              <a:latin typeface="Calibri" charset="0"/>
            </a:endParaRPr>
          </a:p>
          <a:p>
            <a:pPr eaLnBrk="1" hangingPunct="1"/>
            <a:r>
              <a:rPr lang="en-GB" sz="3600" b="1" dirty="0">
                <a:solidFill>
                  <a:schemeClr val="bg1"/>
                </a:solidFill>
                <a:latin typeface="Calibri" charset="0"/>
              </a:rPr>
              <a:t>Perspectives of Professional</a:t>
            </a:r>
          </a:p>
          <a:p>
            <a:pPr eaLnBrk="1" hangingPunct="1"/>
            <a:r>
              <a:rPr lang="en-GB" sz="3600" b="1" dirty="0">
                <a:solidFill>
                  <a:schemeClr val="bg1"/>
                </a:solidFill>
                <a:latin typeface="Calibri" charset="0"/>
              </a:rPr>
              <a:t>Higher Education</a:t>
            </a:r>
          </a:p>
        </p:txBody>
      </p:sp>
      <p:sp>
        <p:nvSpPr>
          <p:cNvPr id="16389" name="Text Placeholder 5"/>
          <p:cNvSpPr>
            <a:spLocks noGrp="1"/>
          </p:cNvSpPr>
          <p:nvPr>
            <p:ph type="body" sz="quarter" idx="16"/>
          </p:nvPr>
        </p:nvSpPr>
        <p:spPr>
          <a:xfrm>
            <a:off x="4655841" y="5445224"/>
            <a:ext cx="7392227" cy="1224461"/>
          </a:xfrm>
        </p:spPr>
        <p:txBody>
          <a:bodyPr/>
          <a:lstStyle/>
          <a:p>
            <a:r>
              <a:rPr lang="en-GB" dirty="0"/>
              <a:t>Council of Europe QF correspondents meeting</a:t>
            </a:r>
          </a:p>
          <a:p>
            <a:r>
              <a:rPr lang="en-GB" dirty="0"/>
              <a:t>Strasbourg, September 4, 2018</a:t>
            </a:r>
          </a:p>
          <a:p>
            <a:r>
              <a:rPr lang="en-GB" dirty="0"/>
              <a:t>Michal </a:t>
            </a:r>
            <a:r>
              <a:rPr lang="en-GB" dirty="0" err="1"/>
              <a:t>Ka</a:t>
            </a:r>
            <a:r>
              <a:rPr lang="cs-CZ" dirty="0" err="1"/>
              <a:t>rpíšek</a:t>
            </a:r>
            <a:r>
              <a:rPr lang="cs-CZ" dirty="0"/>
              <a:t>, </a:t>
            </a:r>
            <a:r>
              <a:rPr lang="en-GB" dirty="0"/>
              <a:t>Secretary General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Autofit/>
          </a:bodyPr>
          <a:lstStyle/>
          <a:p>
            <a:pPr algn="l" eaLnBrk="1" hangingPunct="1">
              <a:defRPr/>
            </a:pPr>
            <a:r>
              <a:rPr lang="en-US" sz="3000" b="1" dirty="0"/>
              <a:t>Features of professional higher education</a:t>
            </a:r>
            <a:endParaRPr lang="en-GB" sz="3000" b="1" dirty="0"/>
          </a:p>
        </p:txBody>
      </p:sp>
      <p:sp>
        <p:nvSpPr>
          <p:cNvPr id="25602" name="Content Placeholder 2"/>
          <p:cNvSpPr>
            <a:spLocks noGrp="1"/>
          </p:cNvSpPr>
          <p:nvPr>
            <p:ph idx="1"/>
          </p:nvPr>
        </p:nvSpPr>
        <p:spPr/>
        <p:txBody>
          <a:bodyPr anchor="t"/>
          <a:lstStyle/>
          <a:p>
            <a:pPr marL="533400" indent="-533400">
              <a:lnSpc>
                <a:spcPct val="90000"/>
              </a:lnSpc>
              <a:spcAft>
                <a:spcPts val="400"/>
              </a:spcAft>
            </a:pPr>
            <a:r>
              <a:rPr lang="en-GB" sz="2400" dirty="0">
                <a:latin typeface="Calibri" charset="0"/>
              </a:rPr>
              <a:t>A strong link with the world of work &amp; with enterprises</a:t>
            </a:r>
          </a:p>
          <a:p>
            <a:pPr marL="533400" indent="-533400">
              <a:lnSpc>
                <a:spcPct val="90000"/>
              </a:lnSpc>
              <a:spcAft>
                <a:spcPts val="400"/>
              </a:spcAft>
            </a:pPr>
            <a:r>
              <a:rPr lang="en-GB" sz="2400" dirty="0">
                <a:latin typeface="Calibri" charset="0"/>
              </a:rPr>
              <a:t>Close involvement of all stakeholders (including students)</a:t>
            </a:r>
          </a:p>
          <a:p>
            <a:pPr marL="533400" indent="-533400">
              <a:lnSpc>
                <a:spcPct val="90000"/>
              </a:lnSpc>
              <a:spcAft>
                <a:spcPts val="400"/>
              </a:spcAft>
            </a:pPr>
            <a:r>
              <a:rPr lang="en-GB" sz="2400" dirty="0">
                <a:latin typeface="Calibri" charset="0"/>
              </a:rPr>
              <a:t>Regional embedding of education&amp; research</a:t>
            </a:r>
          </a:p>
          <a:p>
            <a:pPr marL="533400" indent="-533400">
              <a:lnSpc>
                <a:spcPct val="90000"/>
              </a:lnSpc>
              <a:spcAft>
                <a:spcPts val="400"/>
              </a:spcAft>
            </a:pPr>
            <a:r>
              <a:rPr lang="en-GB" sz="2400" dirty="0">
                <a:latin typeface="Calibri" charset="0"/>
              </a:rPr>
              <a:t>Practice-orientated &amp; competence-based</a:t>
            </a:r>
          </a:p>
          <a:p>
            <a:pPr marL="533400" indent="-533400">
              <a:lnSpc>
                <a:spcPct val="90000"/>
              </a:lnSpc>
              <a:spcAft>
                <a:spcPts val="400"/>
              </a:spcAft>
            </a:pPr>
            <a:r>
              <a:rPr lang="en-GB" sz="2400" dirty="0">
                <a:latin typeface="Calibri" charset="0"/>
              </a:rPr>
              <a:t>Accessible and labour market-orientated</a:t>
            </a:r>
          </a:p>
          <a:p>
            <a:pPr marL="533400" indent="-533400">
              <a:lnSpc>
                <a:spcPct val="90000"/>
              </a:lnSpc>
              <a:spcAft>
                <a:spcPts val="400"/>
              </a:spcAft>
            </a:pPr>
            <a:r>
              <a:rPr lang="en-GB" sz="2400" dirty="0">
                <a:latin typeface="Calibri" charset="0"/>
              </a:rPr>
              <a:t>Flexible schemes and study programmes for new groups of learners, following new requirements of the labour market</a:t>
            </a:r>
          </a:p>
          <a:p>
            <a:pPr marL="0" indent="0">
              <a:lnSpc>
                <a:spcPct val="90000"/>
              </a:lnSpc>
              <a:spcAft>
                <a:spcPts val="400"/>
              </a:spcAft>
              <a:buNone/>
            </a:pPr>
            <a:r>
              <a:rPr lang="en-GB" sz="2400" dirty="0">
                <a:latin typeface="Calibri" charset="0"/>
              </a:rPr>
              <a:t>within the complex mission of higher education addressing also personal and civic development, autonomy and academic values, service to society</a:t>
            </a:r>
          </a:p>
        </p:txBody>
      </p:sp>
      <p:sp>
        <p:nvSpPr>
          <p:cNvPr id="3" name="Footer Placeholder 2"/>
          <p:cNvSpPr>
            <a:spLocks noGrp="1"/>
          </p:cNvSpPr>
          <p:nvPr>
            <p:ph type="ftr" sz="quarter" idx="10"/>
          </p:nvPr>
        </p:nvSpPr>
        <p:spPr/>
        <p:txBody>
          <a:bodyPr/>
          <a:lstStyle/>
          <a:p>
            <a:pPr>
              <a:defRPr/>
            </a:pPr>
            <a:r>
              <a:rPr lang="en-GB"/>
              <a:t>EURASHE introduction</a:t>
            </a:r>
          </a:p>
        </p:txBody>
      </p:sp>
      <p:sp>
        <p:nvSpPr>
          <p:cNvPr id="25603"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B5F04FA8-F6A1-0D4D-BFB7-194A6F3E6293}" type="slidenum">
              <a:rPr lang="en-GB" sz="1200">
                <a:solidFill>
                  <a:schemeClr val="bg1"/>
                </a:solidFill>
              </a:rPr>
              <a:pPr eaLnBrk="1" hangingPunct="1"/>
              <a:t>10</a:t>
            </a:fld>
            <a:endParaRPr lang="en-GB" sz="1200">
              <a:solidFill>
                <a:schemeClr val="bg1"/>
              </a:solidFill>
            </a:endParaRPr>
          </a:p>
        </p:txBody>
      </p:sp>
    </p:spTree>
    <p:extLst>
      <p:ext uri="{BB962C8B-B14F-4D97-AF65-F5344CB8AC3E}">
        <p14:creationId xmlns:p14="http://schemas.microsoft.com/office/powerpoint/2010/main" val="4104034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7381" y="548680"/>
            <a:ext cx="6638528" cy="773832"/>
          </a:xfrm>
        </p:spPr>
        <p:txBody>
          <a:bodyPr>
            <a:normAutofit/>
          </a:bodyPr>
          <a:lstStyle/>
          <a:p>
            <a:r>
              <a:rPr lang="en-GB" sz="3600" dirty="0"/>
              <a:t>Characteristics &amp; Criteria</a:t>
            </a:r>
          </a:p>
        </p:txBody>
      </p:sp>
      <p:sp>
        <p:nvSpPr>
          <p:cNvPr id="3" name="Content Placeholder 2"/>
          <p:cNvSpPr>
            <a:spLocks noGrp="1"/>
          </p:cNvSpPr>
          <p:nvPr>
            <p:ph idx="4294967295"/>
          </p:nvPr>
        </p:nvSpPr>
        <p:spPr>
          <a:xfrm>
            <a:off x="848784" y="1268413"/>
            <a:ext cx="11343216" cy="4824412"/>
          </a:xfrm>
        </p:spPr>
        <p:txBody>
          <a:bodyPr>
            <a:noAutofit/>
          </a:bodyPr>
          <a:lstStyle/>
          <a:p>
            <a:pPr marL="0" indent="0">
              <a:buNone/>
            </a:pPr>
            <a:endParaRPr lang="cs-CZ" sz="1800" dirty="0"/>
          </a:p>
          <a:p>
            <a:endParaRPr lang="en-US" sz="1800" dirty="0">
              <a:solidFill>
                <a:schemeClr val="tx2">
                  <a:lumMod val="75000"/>
                </a:schemeClr>
              </a:solidFill>
            </a:endParaRPr>
          </a:p>
        </p:txBody>
      </p:sp>
      <p:graphicFrame>
        <p:nvGraphicFramePr>
          <p:cNvPr id="4" name="Tabulka 3"/>
          <p:cNvGraphicFramePr>
            <a:graphicFrameLocks noGrp="1"/>
          </p:cNvGraphicFramePr>
          <p:nvPr>
            <p:extLst>
              <p:ext uri="{D42A27DB-BD31-4B8C-83A1-F6EECF244321}">
                <p14:modId xmlns:p14="http://schemas.microsoft.com/office/powerpoint/2010/main" val="2611320009"/>
              </p:ext>
            </p:extLst>
          </p:nvPr>
        </p:nvGraphicFramePr>
        <p:xfrm>
          <a:off x="609600" y="1700804"/>
          <a:ext cx="10972800" cy="4399044"/>
        </p:xfrm>
        <a:graphic>
          <a:graphicData uri="http://schemas.openxmlformats.org/drawingml/2006/table">
            <a:tbl>
              <a:tblPr firstCol="1" bandRow="1">
                <a:tableStyleId>{21E4AEA4-8DFA-4A89-87EB-49C32662AFE0}</a:tableStyleId>
              </a:tblPr>
              <a:tblGrid>
                <a:gridCol w="3566187">
                  <a:extLst>
                    <a:ext uri="{9D8B030D-6E8A-4147-A177-3AD203B41FA5}">
                      <a16:colId xmlns:a16="http://schemas.microsoft.com/office/drawing/2014/main" xmlns="" val="20000"/>
                    </a:ext>
                  </a:extLst>
                </a:gridCol>
                <a:gridCol w="7406613">
                  <a:extLst>
                    <a:ext uri="{9D8B030D-6E8A-4147-A177-3AD203B41FA5}">
                      <a16:colId xmlns:a16="http://schemas.microsoft.com/office/drawing/2014/main" xmlns="" val="20001"/>
                    </a:ext>
                  </a:extLst>
                </a:gridCol>
              </a:tblGrid>
              <a:tr h="366587">
                <a:tc rowSpan="3">
                  <a:txBody>
                    <a:bodyPr/>
                    <a:lstStyle/>
                    <a:p>
                      <a:pPr algn="l">
                        <a:spcBef>
                          <a:spcPts val="600"/>
                        </a:spcBef>
                        <a:spcAft>
                          <a:spcPts val="0"/>
                        </a:spcAft>
                        <a:tabLst>
                          <a:tab pos="226695" algn="l"/>
                          <a:tab pos="457200" algn="l"/>
                        </a:tabLst>
                      </a:pPr>
                      <a:r>
                        <a:rPr lang="cs-CZ" sz="2000" dirty="0">
                          <a:effectLst/>
                        </a:rPr>
                        <a:t>POLIC</a:t>
                      </a:r>
                      <a:r>
                        <a:rPr lang="en-GB" sz="2000" dirty="0">
                          <a:effectLst/>
                        </a:rPr>
                        <a:t>Y</a:t>
                      </a:r>
                      <a:r>
                        <a:rPr lang="cs-CZ" sz="2000" dirty="0">
                          <a:effectLst/>
                        </a:rPr>
                        <a:t> </a:t>
                      </a:r>
                      <a:r>
                        <a:rPr lang="en-GB" sz="2000" dirty="0">
                          <a:effectLst/>
                        </a:rPr>
                        <a:t>&amp;</a:t>
                      </a:r>
                      <a:r>
                        <a:rPr lang="cs-CZ" sz="2000" dirty="0">
                          <a:effectLst/>
                        </a:rPr>
                        <a:t> STRATEG</a:t>
                      </a:r>
                      <a:r>
                        <a:rPr lang="en-GB" sz="2000" dirty="0">
                          <a:effectLst/>
                        </a:rPr>
                        <a:t>Y</a:t>
                      </a:r>
                      <a:endParaRPr lang="cs-CZ" sz="2000" dirty="0">
                        <a:solidFill>
                          <a:srgbClr val="365F91"/>
                        </a:solidFill>
                        <a:effectLst/>
                        <a:latin typeface="Calibri"/>
                        <a:ea typeface="Times New Roman"/>
                        <a:cs typeface="Times New Roman"/>
                      </a:endParaRPr>
                    </a:p>
                  </a:txBody>
                  <a:tcPr marL="87060" marR="87060" marT="16928" marB="16928" anchor="ctr"/>
                </a:tc>
                <a:tc>
                  <a:txBody>
                    <a:bodyPr/>
                    <a:lstStyle/>
                    <a:p>
                      <a:pPr marL="457200" lvl="1" indent="-457200"/>
                      <a:r>
                        <a:rPr lang="en-GB" sz="1600" dirty="0"/>
                        <a:t>Policy and Strategy Integration</a:t>
                      </a:r>
                      <a:endParaRPr lang="cs-CZ" sz="1600" dirty="0"/>
                    </a:p>
                  </a:txBody>
                  <a:tcPr marL="87060" marR="87060" marT="16928" marB="16928" anchor="ctr"/>
                </a:tc>
                <a:extLst>
                  <a:ext uri="{0D108BD9-81ED-4DB2-BD59-A6C34878D82A}">
                    <a16:rowId xmlns:a16="http://schemas.microsoft.com/office/drawing/2014/main" xmlns="" val="10000"/>
                  </a:ext>
                </a:extLst>
              </a:tr>
              <a:tr h="366587">
                <a:tc vMerge="1">
                  <a:txBody>
                    <a:bodyPr/>
                    <a:lstStyle/>
                    <a:p>
                      <a:endParaRPr lang="cs-CZ"/>
                    </a:p>
                  </a:txBody>
                  <a:tcPr/>
                </a:tc>
                <a:tc>
                  <a:txBody>
                    <a:bodyPr/>
                    <a:lstStyle/>
                    <a:p>
                      <a:pPr marL="457200" lvl="1" indent="-457200"/>
                      <a:r>
                        <a:rPr lang="en-GB" sz="1600" dirty="0"/>
                        <a:t>Objectives and Outcomes of PHE</a:t>
                      </a:r>
                    </a:p>
                  </a:txBody>
                  <a:tcPr marL="87060" marR="87060" marT="16928" marB="16928" anchor="ctr"/>
                </a:tc>
                <a:extLst>
                  <a:ext uri="{0D108BD9-81ED-4DB2-BD59-A6C34878D82A}">
                    <a16:rowId xmlns:a16="http://schemas.microsoft.com/office/drawing/2014/main" xmlns="" val="10001"/>
                  </a:ext>
                </a:extLst>
              </a:tr>
              <a:tr h="366587">
                <a:tc vMerge="1">
                  <a:txBody>
                    <a:bodyPr/>
                    <a:lstStyle/>
                    <a:p>
                      <a:endParaRPr lang="cs-CZ"/>
                    </a:p>
                  </a:txBody>
                  <a:tcPr/>
                </a:tc>
                <a:tc>
                  <a:txBody>
                    <a:bodyPr/>
                    <a:lstStyle/>
                    <a:p>
                      <a:pPr marL="457200" lvl="1" indent="-457200"/>
                      <a:r>
                        <a:rPr lang="de-DE" sz="1600" dirty="0"/>
                        <a:t>Regional Integration</a:t>
                      </a:r>
                      <a:endParaRPr lang="cs-CZ" sz="1600" dirty="0"/>
                    </a:p>
                  </a:txBody>
                  <a:tcPr marL="87060" marR="87060" marT="16928" marB="16928" anchor="ctr"/>
                </a:tc>
                <a:extLst>
                  <a:ext uri="{0D108BD9-81ED-4DB2-BD59-A6C34878D82A}">
                    <a16:rowId xmlns:a16="http://schemas.microsoft.com/office/drawing/2014/main" xmlns="" val="10002"/>
                  </a:ext>
                </a:extLst>
              </a:tr>
              <a:tr h="366587">
                <a:tc rowSpan="6">
                  <a:txBody>
                    <a:bodyPr/>
                    <a:lstStyle/>
                    <a:p>
                      <a:pPr algn="l">
                        <a:spcBef>
                          <a:spcPts val="600"/>
                        </a:spcBef>
                        <a:spcAft>
                          <a:spcPts val="0"/>
                        </a:spcAft>
                        <a:tabLst>
                          <a:tab pos="226695" algn="l"/>
                          <a:tab pos="457200" algn="l"/>
                        </a:tabLst>
                      </a:pPr>
                      <a:r>
                        <a:rPr lang="en-GB" sz="2000" dirty="0">
                          <a:effectLst/>
                        </a:rPr>
                        <a:t>TEACHING &amp; LEARNING</a:t>
                      </a:r>
                      <a:endParaRPr lang="cs-CZ" sz="2000" dirty="0">
                        <a:solidFill>
                          <a:srgbClr val="365F91"/>
                        </a:solidFill>
                        <a:effectLst/>
                        <a:latin typeface="Calibri"/>
                        <a:ea typeface="Times New Roman"/>
                        <a:cs typeface="Times New Roman"/>
                      </a:endParaRPr>
                    </a:p>
                  </a:txBody>
                  <a:tcPr marL="87060" marR="87060" marT="16928" marB="16928" anchor="ctr"/>
                </a:tc>
                <a:tc>
                  <a:txBody>
                    <a:bodyPr/>
                    <a:lstStyle/>
                    <a:p>
                      <a:pPr algn="l">
                        <a:spcBef>
                          <a:spcPts val="600"/>
                        </a:spcBef>
                        <a:spcAft>
                          <a:spcPts val="0"/>
                        </a:spcAft>
                        <a:tabLst>
                          <a:tab pos="226695" algn="l"/>
                          <a:tab pos="457200" algn="l"/>
                        </a:tabLst>
                      </a:pPr>
                      <a:r>
                        <a:rPr lang="en-GB" sz="1600" dirty="0"/>
                        <a:t>Methods of Curriculum Development</a:t>
                      </a:r>
                      <a:endParaRPr lang="cs-CZ" sz="1600" dirty="0">
                        <a:solidFill>
                          <a:srgbClr val="365F91"/>
                        </a:solidFill>
                        <a:effectLst/>
                        <a:latin typeface="Calibri"/>
                        <a:ea typeface="Times New Roman"/>
                        <a:cs typeface="Times New Roman"/>
                      </a:endParaRPr>
                    </a:p>
                  </a:txBody>
                  <a:tcPr marL="87060" marR="87060" marT="16928" marB="16928" anchor="ctr"/>
                </a:tc>
                <a:extLst>
                  <a:ext uri="{0D108BD9-81ED-4DB2-BD59-A6C34878D82A}">
                    <a16:rowId xmlns:a16="http://schemas.microsoft.com/office/drawing/2014/main" xmlns="" val="10003"/>
                  </a:ext>
                </a:extLst>
              </a:tr>
              <a:tr h="366587">
                <a:tc vMerge="1">
                  <a:txBody>
                    <a:bodyPr/>
                    <a:lstStyle/>
                    <a:p>
                      <a:endParaRPr lang="cs-CZ"/>
                    </a:p>
                  </a:txBody>
                  <a:tcPr/>
                </a:tc>
                <a:tc>
                  <a:txBody>
                    <a:bodyPr/>
                    <a:lstStyle/>
                    <a:p>
                      <a:pPr algn="l">
                        <a:spcBef>
                          <a:spcPts val="600"/>
                        </a:spcBef>
                        <a:spcAft>
                          <a:spcPts val="0"/>
                        </a:spcAft>
                        <a:tabLst>
                          <a:tab pos="226695" algn="l"/>
                          <a:tab pos="457200" algn="l"/>
                        </a:tabLst>
                      </a:pPr>
                      <a:r>
                        <a:rPr lang="en-GB" sz="1600" dirty="0"/>
                        <a:t>Learning Outcomes - WHY</a:t>
                      </a:r>
                      <a:endParaRPr lang="cs-CZ" sz="1600" dirty="0">
                        <a:solidFill>
                          <a:srgbClr val="365F91"/>
                        </a:solidFill>
                        <a:effectLst/>
                        <a:latin typeface="Calibri"/>
                        <a:ea typeface="Times New Roman"/>
                        <a:cs typeface="Times New Roman"/>
                      </a:endParaRPr>
                    </a:p>
                  </a:txBody>
                  <a:tcPr marL="87060" marR="87060" marT="16928" marB="16928" anchor="ctr"/>
                </a:tc>
                <a:extLst>
                  <a:ext uri="{0D108BD9-81ED-4DB2-BD59-A6C34878D82A}">
                    <a16:rowId xmlns:a16="http://schemas.microsoft.com/office/drawing/2014/main" xmlns="" val="10004"/>
                  </a:ext>
                </a:extLst>
              </a:tr>
              <a:tr h="366587">
                <a:tc vMerge="1">
                  <a:txBody>
                    <a:bodyPr/>
                    <a:lstStyle/>
                    <a:p>
                      <a:endParaRPr lang="cs-CZ"/>
                    </a:p>
                  </a:txBody>
                  <a:tcPr/>
                </a:tc>
                <a:tc>
                  <a:txBody>
                    <a:bodyPr/>
                    <a:lstStyle/>
                    <a:p>
                      <a:pPr marL="0" lvl="1" indent="0"/>
                      <a:r>
                        <a:rPr lang="en-GB" sz="1600" dirty="0"/>
                        <a:t>Content for Teaching and Learning – WHAT</a:t>
                      </a:r>
                    </a:p>
                  </a:txBody>
                  <a:tcPr marL="87060" marR="87060" marT="16928" marB="16928" anchor="ctr"/>
                </a:tc>
                <a:extLst>
                  <a:ext uri="{0D108BD9-81ED-4DB2-BD59-A6C34878D82A}">
                    <a16:rowId xmlns:a16="http://schemas.microsoft.com/office/drawing/2014/main" xmlns="" val="10005"/>
                  </a:ext>
                </a:extLst>
              </a:tr>
              <a:tr h="366587">
                <a:tc vMerge="1">
                  <a:txBody>
                    <a:bodyPr/>
                    <a:lstStyle/>
                    <a:p>
                      <a:endParaRPr lang="cs-CZ"/>
                    </a:p>
                  </a:txBody>
                  <a:tcPr/>
                </a:tc>
                <a:tc>
                  <a:txBody>
                    <a:bodyPr/>
                    <a:lstStyle/>
                    <a:p>
                      <a:pPr marL="0" lvl="1" indent="0"/>
                      <a:r>
                        <a:rPr lang="en-GB" sz="1600" dirty="0"/>
                        <a:t>Learning Methodology - HOW</a:t>
                      </a:r>
                      <a:endParaRPr lang="cs-CZ" sz="1600" dirty="0"/>
                    </a:p>
                  </a:txBody>
                  <a:tcPr marL="87060" marR="87060" marT="16928" marB="16928" anchor="ctr"/>
                </a:tc>
                <a:extLst>
                  <a:ext uri="{0D108BD9-81ED-4DB2-BD59-A6C34878D82A}">
                    <a16:rowId xmlns:a16="http://schemas.microsoft.com/office/drawing/2014/main" xmlns="" val="10006"/>
                  </a:ext>
                </a:extLst>
              </a:tr>
              <a:tr h="366587">
                <a:tc vMerge="1">
                  <a:txBody>
                    <a:bodyPr/>
                    <a:lstStyle/>
                    <a:p>
                      <a:endParaRPr lang="cs-CZ"/>
                    </a:p>
                  </a:txBody>
                  <a:tcPr/>
                </a:tc>
                <a:tc>
                  <a:txBody>
                    <a:bodyPr/>
                    <a:lstStyle/>
                    <a:p>
                      <a:pPr algn="l">
                        <a:spcBef>
                          <a:spcPts val="600"/>
                        </a:spcBef>
                        <a:spcAft>
                          <a:spcPts val="0"/>
                        </a:spcAft>
                        <a:tabLst>
                          <a:tab pos="226695" algn="l"/>
                          <a:tab pos="457200" algn="l"/>
                        </a:tabLst>
                      </a:pPr>
                      <a:r>
                        <a:rPr lang="en-GB" sz="1600" dirty="0"/>
                        <a:t>Learning Environment - WHERE</a:t>
                      </a:r>
                      <a:endParaRPr lang="cs-CZ" sz="1600" dirty="0">
                        <a:solidFill>
                          <a:srgbClr val="365F91"/>
                        </a:solidFill>
                        <a:effectLst/>
                        <a:latin typeface="Calibri"/>
                        <a:ea typeface="Times New Roman"/>
                        <a:cs typeface="Times New Roman"/>
                      </a:endParaRPr>
                    </a:p>
                  </a:txBody>
                  <a:tcPr marL="87060" marR="87060" marT="16928" marB="16928" anchor="ctr"/>
                </a:tc>
                <a:extLst>
                  <a:ext uri="{0D108BD9-81ED-4DB2-BD59-A6C34878D82A}">
                    <a16:rowId xmlns:a16="http://schemas.microsoft.com/office/drawing/2014/main" xmlns="" val="10007"/>
                  </a:ext>
                </a:extLst>
              </a:tr>
              <a:tr h="366587">
                <a:tc vMerge="1">
                  <a:txBody>
                    <a:bodyPr/>
                    <a:lstStyle/>
                    <a:p>
                      <a:endParaRPr lang="cs-CZ"/>
                    </a:p>
                  </a:txBody>
                  <a:tcPr/>
                </a:tc>
                <a:tc>
                  <a:txBody>
                    <a:bodyPr/>
                    <a:lstStyle/>
                    <a:p>
                      <a:pPr algn="l">
                        <a:spcBef>
                          <a:spcPts val="600"/>
                        </a:spcBef>
                        <a:spcAft>
                          <a:spcPts val="0"/>
                        </a:spcAft>
                        <a:tabLst>
                          <a:tab pos="226695" algn="l"/>
                          <a:tab pos="457200" algn="l"/>
                        </a:tabLst>
                      </a:pPr>
                      <a:r>
                        <a:rPr lang="en-GB" sz="1600" dirty="0"/>
                        <a:t>Programme Team </a:t>
                      </a:r>
                      <a:r>
                        <a:rPr lang="en-US" sz="1600" dirty="0"/>
                        <a:t>–WHO</a:t>
                      </a:r>
                      <a:endParaRPr lang="cs-CZ" sz="1600" dirty="0">
                        <a:solidFill>
                          <a:srgbClr val="365F91"/>
                        </a:solidFill>
                        <a:effectLst/>
                        <a:latin typeface="Calibri"/>
                        <a:ea typeface="Times New Roman"/>
                        <a:cs typeface="Times New Roman"/>
                      </a:endParaRPr>
                    </a:p>
                  </a:txBody>
                  <a:tcPr marL="87060" marR="87060" marT="16928" marB="16928" anchor="ctr"/>
                </a:tc>
                <a:extLst>
                  <a:ext uri="{0D108BD9-81ED-4DB2-BD59-A6C34878D82A}">
                    <a16:rowId xmlns:a16="http://schemas.microsoft.com/office/drawing/2014/main" xmlns="" val="10008"/>
                  </a:ext>
                </a:extLst>
              </a:tr>
              <a:tr h="366587">
                <a:tc rowSpan="3">
                  <a:txBody>
                    <a:bodyPr/>
                    <a:lstStyle/>
                    <a:p>
                      <a:pPr algn="l">
                        <a:spcBef>
                          <a:spcPts val="600"/>
                        </a:spcBef>
                        <a:spcAft>
                          <a:spcPts val="0"/>
                        </a:spcAft>
                        <a:tabLst>
                          <a:tab pos="226695" algn="l"/>
                          <a:tab pos="457200" algn="l"/>
                        </a:tabLst>
                      </a:pPr>
                      <a:r>
                        <a:rPr lang="en-GB" sz="2000" dirty="0">
                          <a:effectLst/>
                        </a:rPr>
                        <a:t>RESEARCH, DEVELOPMENT &amp; INNOVATION (RDI)</a:t>
                      </a:r>
                      <a:endParaRPr lang="cs-CZ" sz="2000" dirty="0">
                        <a:solidFill>
                          <a:srgbClr val="365F91"/>
                        </a:solidFill>
                        <a:effectLst/>
                        <a:latin typeface="Calibri"/>
                        <a:ea typeface="Times New Roman"/>
                        <a:cs typeface="Times New Roman"/>
                      </a:endParaRPr>
                    </a:p>
                  </a:txBody>
                  <a:tcPr marL="87060" marR="87060" marT="16928" marB="16928" anchor="ctr"/>
                </a:tc>
                <a:tc>
                  <a:txBody>
                    <a:bodyPr/>
                    <a:lstStyle/>
                    <a:p>
                      <a:pPr algn="l">
                        <a:spcBef>
                          <a:spcPts val="600"/>
                        </a:spcBef>
                        <a:spcAft>
                          <a:spcPts val="0"/>
                        </a:spcAft>
                        <a:tabLst>
                          <a:tab pos="226695" algn="l"/>
                          <a:tab pos="457200" algn="l"/>
                        </a:tabLst>
                      </a:pPr>
                      <a:r>
                        <a:rPr lang="en-GB" sz="1600" noProof="0" dirty="0">
                          <a:effectLst/>
                        </a:rPr>
                        <a:t>RDI Agenda</a:t>
                      </a:r>
                      <a:endParaRPr lang="en-GB" sz="1600" noProof="0" dirty="0">
                        <a:solidFill>
                          <a:srgbClr val="365F91"/>
                        </a:solidFill>
                        <a:effectLst/>
                        <a:latin typeface="Calibri"/>
                        <a:ea typeface="Times New Roman"/>
                        <a:cs typeface="Times New Roman"/>
                      </a:endParaRPr>
                    </a:p>
                  </a:txBody>
                  <a:tcPr marL="87060" marR="87060" marT="16928" marB="16928" anchor="ctr"/>
                </a:tc>
                <a:extLst>
                  <a:ext uri="{0D108BD9-81ED-4DB2-BD59-A6C34878D82A}">
                    <a16:rowId xmlns:a16="http://schemas.microsoft.com/office/drawing/2014/main" xmlns="" val="10009"/>
                  </a:ext>
                </a:extLst>
              </a:tr>
              <a:tr h="366587">
                <a:tc vMerge="1">
                  <a:txBody>
                    <a:bodyPr/>
                    <a:lstStyle/>
                    <a:p>
                      <a:endParaRPr lang="cs-CZ"/>
                    </a:p>
                  </a:txBody>
                  <a:tcPr/>
                </a:tc>
                <a:tc>
                  <a:txBody>
                    <a:bodyPr/>
                    <a:lstStyle/>
                    <a:p>
                      <a:pPr algn="l">
                        <a:spcBef>
                          <a:spcPts val="600"/>
                        </a:spcBef>
                        <a:spcAft>
                          <a:spcPts val="0"/>
                        </a:spcAft>
                        <a:tabLst>
                          <a:tab pos="226695" algn="l"/>
                          <a:tab pos="457200" algn="l"/>
                        </a:tabLst>
                      </a:pPr>
                      <a:r>
                        <a:rPr lang="en-GB" sz="1600" noProof="0" dirty="0">
                          <a:effectLst/>
                        </a:rPr>
                        <a:t>RDI Process</a:t>
                      </a:r>
                      <a:endParaRPr lang="en-GB" sz="1600" noProof="0" dirty="0">
                        <a:solidFill>
                          <a:srgbClr val="365F91"/>
                        </a:solidFill>
                        <a:effectLst/>
                        <a:latin typeface="Calibri"/>
                        <a:ea typeface="Times New Roman"/>
                        <a:cs typeface="Times New Roman"/>
                      </a:endParaRPr>
                    </a:p>
                  </a:txBody>
                  <a:tcPr marL="87060" marR="87060" marT="16928" marB="16928" anchor="ctr"/>
                </a:tc>
                <a:extLst>
                  <a:ext uri="{0D108BD9-81ED-4DB2-BD59-A6C34878D82A}">
                    <a16:rowId xmlns:a16="http://schemas.microsoft.com/office/drawing/2014/main" xmlns="" val="10010"/>
                  </a:ext>
                </a:extLst>
              </a:tr>
              <a:tr h="366587">
                <a:tc vMerge="1">
                  <a:txBody>
                    <a:bodyPr/>
                    <a:lstStyle/>
                    <a:p>
                      <a:endParaRPr lang="cs-CZ"/>
                    </a:p>
                  </a:txBody>
                  <a:tcPr/>
                </a:tc>
                <a:tc>
                  <a:txBody>
                    <a:bodyPr/>
                    <a:lstStyle/>
                    <a:p>
                      <a:pPr algn="l">
                        <a:spcBef>
                          <a:spcPts val="600"/>
                        </a:spcBef>
                        <a:spcAft>
                          <a:spcPts val="0"/>
                        </a:spcAft>
                        <a:tabLst>
                          <a:tab pos="226695" algn="l"/>
                          <a:tab pos="457200" algn="l"/>
                        </a:tabLst>
                      </a:pPr>
                      <a:r>
                        <a:rPr lang="en-US" sz="1600" dirty="0"/>
                        <a:t>RDI  Outputs and Outcomes</a:t>
                      </a:r>
                      <a:endParaRPr lang="cs-CZ" sz="1600" dirty="0">
                        <a:solidFill>
                          <a:srgbClr val="365F91"/>
                        </a:solidFill>
                        <a:effectLst/>
                        <a:latin typeface="Calibri"/>
                        <a:ea typeface="Times New Roman"/>
                        <a:cs typeface="Times New Roman"/>
                      </a:endParaRPr>
                    </a:p>
                  </a:txBody>
                  <a:tcPr marL="87060" marR="87060" marT="16928" marB="16928" anchor="ctr"/>
                </a:tc>
                <a:extLst>
                  <a:ext uri="{0D108BD9-81ED-4DB2-BD59-A6C34878D82A}">
                    <a16:rowId xmlns:a16="http://schemas.microsoft.com/office/drawing/2014/main" xmlns="" val="10011"/>
                  </a:ext>
                </a:extLst>
              </a:tr>
            </a:tbl>
          </a:graphicData>
        </a:graphic>
      </p:graphicFrame>
      <p:sp>
        <p:nvSpPr>
          <p:cNvPr id="5" name="Rectangle 1"/>
          <p:cNvSpPr>
            <a:spLocks noChangeArrowheads="1"/>
          </p:cNvSpPr>
          <p:nvPr/>
        </p:nvSpPr>
        <p:spPr bwMode="auto">
          <a:xfrm>
            <a:off x="609600" y="2834373"/>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a:ln>
                  <a:noFill/>
                </a:ln>
                <a:solidFill>
                  <a:schemeClr val="tx1"/>
                </a:solidFill>
                <a:effectLst/>
                <a:latin typeface="Arial" pitchFamily="34" charset="0"/>
                <a:cs typeface="Arial" pitchFamily="34" charset="0"/>
              </a:rPr>
              <a:t/>
            </a:r>
            <a:br>
              <a:rPr kumimoji="0" lang="cs-CZ" altLang="cs-CZ" sz="1800" b="0" i="0" u="none" strike="noStrike" cap="none" normalizeH="0" baseline="0">
                <a:ln>
                  <a:noFill/>
                </a:ln>
                <a:solidFill>
                  <a:schemeClr val="tx1"/>
                </a:solidFill>
                <a:effectLst/>
                <a:latin typeface="Arial" pitchFamily="34" charset="0"/>
                <a:cs typeface="Arial" pitchFamily="34" charset="0"/>
              </a:rPr>
            </a:br>
            <a:endParaRPr kumimoji="0" lang="cs-CZ" altLang="cs-CZ" sz="1800" b="0" i="0" u="none" strike="noStrike" cap="none" normalizeH="0" baseline="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91759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r>
              <a:rPr lang="en-GB" dirty="0"/>
              <a:t>Focus on short cycle HE</a:t>
            </a:r>
          </a:p>
        </p:txBody>
      </p:sp>
      <p:sp>
        <p:nvSpPr>
          <p:cNvPr id="6" name="Zástupný symbol pro text 5"/>
          <p:cNvSpPr>
            <a:spLocks noGrp="1"/>
          </p:cNvSpPr>
          <p:nvPr>
            <p:ph type="body" idx="1"/>
          </p:nvPr>
        </p:nvSpPr>
        <p:spPr/>
        <p:txBody>
          <a:bodyPr/>
          <a:lstStyle/>
          <a:p>
            <a:endParaRPr lang="en-GB" dirty="0"/>
          </a:p>
        </p:txBody>
      </p:sp>
      <p:sp>
        <p:nvSpPr>
          <p:cNvPr id="3" name="Zástupný symbol pro zápatí 2"/>
          <p:cNvSpPr>
            <a:spLocks noGrp="1"/>
          </p:cNvSpPr>
          <p:nvPr>
            <p:ph type="ftr" sz="quarter" idx="10"/>
          </p:nvPr>
        </p:nvSpPr>
        <p:spPr/>
        <p:txBody>
          <a:bodyPr/>
          <a:lstStyle/>
          <a:p>
            <a:pPr>
              <a:defRPr/>
            </a:pPr>
            <a:r>
              <a:rPr lang="en-GB"/>
              <a:t>EURASHE introduction</a:t>
            </a:r>
          </a:p>
        </p:txBody>
      </p:sp>
      <p:sp>
        <p:nvSpPr>
          <p:cNvPr id="4" name="Zástupný symbol pro číslo snímku 3"/>
          <p:cNvSpPr>
            <a:spLocks noGrp="1"/>
          </p:cNvSpPr>
          <p:nvPr>
            <p:ph type="sldNum" sz="quarter" idx="11"/>
          </p:nvPr>
        </p:nvSpPr>
        <p:spPr/>
        <p:txBody>
          <a:bodyPr/>
          <a:lstStyle/>
          <a:p>
            <a:pPr>
              <a:defRPr/>
            </a:pPr>
            <a:fld id="{AFAC7C81-F0BE-AF4F-8281-4AF65E5D65C5}" type="slidenum">
              <a:rPr lang="en-GB" smtClean="0"/>
              <a:pPr>
                <a:defRPr/>
              </a:pPr>
              <a:t>12</a:t>
            </a:fld>
            <a:endParaRPr lang="en-GB"/>
          </a:p>
        </p:txBody>
      </p:sp>
    </p:spTree>
    <p:extLst>
      <p:ext uri="{BB962C8B-B14F-4D97-AF65-F5344CB8AC3E}">
        <p14:creationId xmlns:p14="http://schemas.microsoft.com/office/powerpoint/2010/main" val="21829307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A8E79B-DFE9-41CC-BD9E-75BE14EED4CB}"/>
              </a:ext>
            </a:extLst>
          </p:cNvPr>
          <p:cNvSpPr>
            <a:spLocks noGrp="1"/>
          </p:cNvSpPr>
          <p:nvPr>
            <p:ph type="title"/>
          </p:nvPr>
        </p:nvSpPr>
        <p:spPr/>
        <p:txBody>
          <a:bodyPr/>
          <a:lstStyle/>
          <a:p>
            <a:pPr algn="l"/>
            <a:r>
              <a:rPr lang="en-GB" sz="3600" b="1" dirty="0"/>
              <a:t>EURASHE SCHE related activities</a:t>
            </a:r>
          </a:p>
        </p:txBody>
      </p:sp>
      <p:sp>
        <p:nvSpPr>
          <p:cNvPr id="3" name="Content Placeholder 2">
            <a:extLst>
              <a:ext uri="{FF2B5EF4-FFF2-40B4-BE49-F238E27FC236}">
                <a16:creationId xmlns:a16="http://schemas.microsoft.com/office/drawing/2014/main" xmlns="" id="{516022DA-2B33-4908-ADF9-9AF875B4D3DD}"/>
              </a:ext>
            </a:extLst>
          </p:cNvPr>
          <p:cNvSpPr>
            <a:spLocks noGrp="1"/>
          </p:cNvSpPr>
          <p:nvPr>
            <p:ph idx="1"/>
          </p:nvPr>
        </p:nvSpPr>
        <p:spPr/>
        <p:txBody>
          <a:bodyPr>
            <a:normAutofit/>
          </a:bodyPr>
          <a:lstStyle/>
          <a:p>
            <a:r>
              <a:rPr lang="en-GB" dirty="0"/>
              <a:t>Long term advocacy for development and respect to SCHE</a:t>
            </a:r>
          </a:p>
          <a:p>
            <a:r>
              <a:rPr lang="en-GB" dirty="0"/>
              <a:t>Mapping the situation – Missing Link (2011, 2013)</a:t>
            </a:r>
          </a:p>
          <a:p>
            <a:r>
              <a:rPr lang="en-GB" dirty="0"/>
              <a:t>Position paper on permeability between PHE and VET</a:t>
            </a:r>
          </a:p>
          <a:p>
            <a:r>
              <a:rPr lang="en-GB" dirty="0"/>
              <a:t>Partnership with VET providers within VET4EU2 platform, cooperation with CHAIN5</a:t>
            </a:r>
          </a:p>
          <a:p>
            <a:r>
              <a:rPr lang="en-GB" dirty="0"/>
              <a:t>Engagement with business/world of work representations</a:t>
            </a:r>
          </a:p>
        </p:txBody>
      </p:sp>
      <p:sp>
        <p:nvSpPr>
          <p:cNvPr id="4" name="Footer Placeholder 3">
            <a:extLst>
              <a:ext uri="{FF2B5EF4-FFF2-40B4-BE49-F238E27FC236}">
                <a16:creationId xmlns:a16="http://schemas.microsoft.com/office/drawing/2014/main" xmlns="" id="{BA48B796-F3C7-45FF-9E97-DB62CEBCDA4E}"/>
              </a:ext>
            </a:extLst>
          </p:cNvPr>
          <p:cNvSpPr>
            <a:spLocks noGrp="1"/>
          </p:cNvSpPr>
          <p:nvPr>
            <p:ph type="ftr" sz="quarter" idx="10"/>
          </p:nvPr>
        </p:nvSpPr>
        <p:spPr/>
        <p:txBody>
          <a:bodyPr/>
          <a:lstStyle/>
          <a:p>
            <a:pPr>
              <a:defRPr/>
            </a:pPr>
            <a:r>
              <a:rPr lang="en-GB"/>
              <a:t>EURASHE introduction</a:t>
            </a:r>
          </a:p>
        </p:txBody>
      </p:sp>
      <p:sp>
        <p:nvSpPr>
          <p:cNvPr id="5" name="Slide Number Placeholder 4">
            <a:extLst>
              <a:ext uri="{FF2B5EF4-FFF2-40B4-BE49-F238E27FC236}">
                <a16:creationId xmlns:a16="http://schemas.microsoft.com/office/drawing/2014/main" xmlns="" id="{D02ABF61-F37B-4844-A7B4-CA6CD3C57401}"/>
              </a:ext>
            </a:extLst>
          </p:cNvPr>
          <p:cNvSpPr>
            <a:spLocks noGrp="1"/>
          </p:cNvSpPr>
          <p:nvPr>
            <p:ph type="sldNum" sz="quarter" idx="11"/>
          </p:nvPr>
        </p:nvSpPr>
        <p:spPr/>
        <p:txBody>
          <a:bodyPr/>
          <a:lstStyle/>
          <a:p>
            <a:pPr>
              <a:defRPr/>
            </a:pPr>
            <a:fld id="{5131DCD0-64E5-654D-8A8A-237A3618CF6E}" type="slidenum">
              <a:rPr lang="en-GB" smtClean="0"/>
              <a:pPr>
                <a:defRPr/>
              </a:pPr>
              <a:t>13</a:t>
            </a:fld>
            <a:endParaRPr lang="en-GB"/>
          </a:p>
        </p:txBody>
      </p:sp>
    </p:spTree>
    <p:extLst>
      <p:ext uri="{BB962C8B-B14F-4D97-AF65-F5344CB8AC3E}">
        <p14:creationId xmlns:p14="http://schemas.microsoft.com/office/powerpoint/2010/main" val="26438635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383" name="Rectangle 111">
            <a:extLst>
              <a:ext uri="{FF2B5EF4-FFF2-40B4-BE49-F238E27FC236}">
                <a16:creationId xmlns:a16="http://schemas.microsoft.com/office/drawing/2014/main" xmlns="" id="{3CB6CEFC-8E3D-4B5A-85DA-3D9FC4A17EB4}"/>
              </a:ext>
            </a:extLst>
          </p:cNvPr>
          <p:cNvSpPr>
            <a:spLocks noGrp="1" noChangeArrowheads="1"/>
          </p:cNvSpPr>
          <p:nvPr>
            <p:ph type="title"/>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z="3600" b="1" dirty="0">
                <a:effectLst/>
              </a:rPr>
              <a:t>Presence of SCHE in Europe (2013)</a:t>
            </a:r>
            <a:endParaRPr lang="cs-CZ" altLang="en-US" sz="3600" b="1" dirty="0">
              <a:effectLst/>
            </a:endParaRPr>
          </a:p>
        </p:txBody>
      </p:sp>
      <p:graphicFrame>
        <p:nvGraphicFramePr>
          <p:cNvPr id="54890" name="Group 618">
            <a:extLst>
              <a:ext uri="{FF2B5EF4-FFF2-40B4-BE49-F238E27FC236}">
                <a16:creationId xmlns:a16="http://schemas.microsoft.com/office/drawing/2014/main" xmlns="" id="{3B0341DF-EE9A-4BD6-A0CA-668D2C3D81D5}"/>
              </a:ext>
            </a:extLst>
          </p:cNvPr>
          <p:cNvGraphicFramePr>
            <a:graphicFrameLocks noGrp="1"/>
          </p:cNvGraphicFramePr>
          <p:nvPr>
            <p:ph type="tbl" idx="1"/>
            <p:extLst>
              <p:ext uri="{D42A27DB-BD31-4B8C-83A1-F6EECF244321}">
                <p14:modId xmlns:p14="http://schemas.microsoft.com/office/powerpoint/2010/main" val="3398372423"/>
              </p:ext>
            </p:extLst>
          </p:nvPr>
        </p:nvGraphicFramePr>
        <p:xfrm>
          <a:off x="2208213" y="1414463"/>
          <a:ext cx="7772400" cy="5151120"/>
        </p:xfrm>
        <a:graphic>
          <a:graphicData uri="http://schemas.openxmlformats.org/drawingml/2006/table">
            <a:tbl>
              <a:tblPr/>
              <a:tblGrid>
                <a:gridCol w="1511300">
                  <a:extLst>
                    <a:ext uri="{9D8B030D-6E8A-4147-A177-3AD203B41FA5}">
                      <a16:colId xmlns:a16="http://schemas.microsoft.com/office/drawing/2014/main" xmlns="" val="1988926332"/>
                    </a:ext>
                  </a:extLst>
                </a:gridCol>
                <a:gridCol w="1152525">
                  <a:extLst>
                    <a:ext uri="{9D8B030D-6E8A-4147-A177-3AD203B41FA5}">
                      <a16:colId xmlns:a16="http://schemas.microsoft.com/office/drawing/2014/main" xmlns="" val="3786714066"/>
                    </a:ext>
                  </a:extLst>
                </a:gridCol>
                <a:gridCol w="1222375">
                  <a:extLst>
                    <a:ext uri="{9D8B030D-6E8A-4147-A177-3AD203B41FA5}">
                      <a16:colId xmlns:a16="http://schemas.microsoft.com/office/drawing/2014/main" xmlns="" val="4186571690"/>
                    </a:ext>
                  </a:extLst>
                </a:gridCol>
                <a:gridCol w="1514475">
                  <a:extLst>
                    <a:ext uri="{9D8B030D-6E8A-4147-A177-3AD203B41FA5}">
                      <a16:colId xmlns:a16="http://schemas.microsoft.com/office/drawing/2014/main" xmlns="" val="1861103798"/>
                    </a:ext>
                  </a:extLst>
                </a:gridCol>
                <a:gridCol w="1223962">
                  <a:extLst>
                    <a:ext uri="{9D8B030D-6E8A-4147-A177-3AD203B41FA5}">
                      <a16:colId xmlns:a16="http://schemas.microsoft.com/office/drawing/2014/main" xmlns="" val="1708775266"/>
                    </a:ext>
                  </a:extLst>
                </a:gridCol>
                <a:gridCol w="1147763">
                  <a:extLst>
                    <a:ext uri="{9D8B030D-6E8A-4147-A177-3AD203B41FA5}">
                      <a16:colId xmlns:a16="http://schemas.microsoft.com/office/drawing/2014/main" xmlns="" val="630945960"/>
                    </a:ext>
                  </a:extLst>
                </a:gridCol>
              </a:tblGrid>
              <a:tr h="365125">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dirty="0">
                          <a:ln>
                            <a:noFill/>
                          </a:ln>
                          <a:solidFill>
                            <a:schemeClr val="tx1"/>
                          </a:solidFill>
                          <a:effectLst/>
                          <a:latin typeface="Calibri" panose="020F0502020204030204" pitchFamily="34" charset="0"/>
                        </a:rPr>
                        <a:t>Country</a:t>
                      </a:r>
                      <a:endParaRPr kumimoji="0" lang="cs-CZ" altLang="en-US" sz="2000" b="0" i="0" u="none" strike="noStrike" cap="none" normalizeH="0" baseline="0" dirty="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SCHE L5</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Intention</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Country</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SCHE L5</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Intention</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2457645890"/>
                  </a:ext>
                </a:extLst>
              </a:tr>
              <a:tr h="365125">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a:ln>
                            <a:noFill/>
                          </a:ln>
                          <a:solidFill>
                            <a:schemeClr val="tx1"/>
                          </a:solidFill>
                          <a:effectLst/>
                          <a:latin typeface="Calibri" panose="020F0502020204030204" pitchFamily="34" charset="0"/>
                        </a:rPr>
                        <a:t>BE (D)</a:t>
                      </a:r>
                      <a:endParaRPr kumimoji="0" lang="cs-CZ" altLang="en-US" sz="20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a:ln>
                            <a:noFill/>
                          </a:ln>
                          <a:solidFill>
                            <a:schemeClr val="tx1"/>
                          </a:solidFill>
                          <a:effectLst/>
                          <a:latin typeface="Calibri" panose="020F0502020204030204" pitchFamily="34" charset="0"/>
                        </a:rPr>
                        <a:t>IS</a:t>
                      </a:r>
                      <a:endParaRPr kumimoji="0" lang="cs-CZ" altLang="en-US" sz="20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3554391805"/>
                  </a:ext>
                </a:extLst>
              </a:tr>
              <a:tr h="366713">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a:ln>
                            <a:noFill/>
                          </a:ln>
                          <a:solidFill>
                            <a:schemeClr val="tx1"/>
                          </a:solidFill>
                          <a:effectLst/>
                          <a:latin typeface="Calibri" panose="020F0502020204030204" pitchFamily="34" charset="0"/>
                        </a:rPr>
                        <a:t>BE (FR)</a:t>
                      </a:r>
                      <a:endParaRPr kumimoji="0" lang="cs-CZ" altLang="en-US" sz="20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a:ln>
                            <a:noFill/>
                          </a:ln>
                          <a:solidFill>
                            <a:schemeClr val="tx1"/>
                          </a:solidFill>
                          <a:effectLst/>
                          <a:latin typeface="Calibri" panose="020F0502020204030204" pitchFamily="34" charset="0"/>
                        </a:rPr>
                        <a:t>IT</a:t>
                      </a:r>
                      <a:endParaRPr kumimoji="0" lang="cs-CZ" altLang="en-US" sz="20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3476025039"/>
                  </a:ext>
                </a:extLst>
              </a:tr>
              <a:tr h="365125">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a:ln>
                            <a:noFill/>
                          </a:ln>
                          <a:solidFill>
                            <a:schemeClr val="tx1"/>
                          </a:solidFill>
                          <a:effectLst/>
                          <a:latin typeface="Calibri" panose="020F0502020204030204" pitchFamily="34" charset="0"/>
                        </a:rPr>
                        <a:t>BE (NL)</a:t>
                      </a:r>
                      <a:endParaRPr kumimoji="0" lang="cs-CZ" altLang="en-US" sz="20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a:ln>
                            <a:noFill/>
                          </a:ln>
                          <a:solidFill>
                            <a:schemeClr val="tx1"/>
                          </a:solidFill>
                          <a:effectLst/>
                          <a:latin typeface="Calibri" panose="020F0502020204030204" pitchFamily="34" charset="0"/>
                        </a:rPr>
                        <a:t>LV</a:t>
                      </a:r>
                      <a:endParaRPr kumimoji="0" lang="cs-CZ" altLang="en-US" sz="20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60301375"/>
                  </a:ext>
                </a:extLst>
              </a:tr>
              <a:tr h="365125">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a:ln>
                            <a:noFill/>
                          </a:ln>
                          <a:solidFill>
                            <a:schemeClr val="tx1"/>
                          </a:solidFill>
                          <a:effectLst/>
                          <a:latin typeface="Calibri" panose="020F0502020204030204" pitchFamily="34" charset="0"/>
                        </a:rPr>
                        <a:t>BG</a:t>
                      </a:r>
                      <a:endParaRPr kumimoji="0" lang="cs-CZ" altLang="en-US" sz="20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dirty="0">
                          <a:ln>
                            <a:noFill/>
                          </a:ln>
                          <a:solidFill>
                            <a:schemeClr val="tx1"/>
                          </a:solidFill>
                          <a:effectLst/>
                          <a:latin typeface="Calibri" panose="020F0502020204030204" pitchFamily="34" charset="0"/>
                        </a:rPr>
                        <a:t>LI</a:t>
                      </a:r>
                      <a:endParaRPr kumimoji="0" lang="cs-CZ" altLang="en-US" sz="2000" b="1" i="0" u="none" strike="noStrike" cap="none" normalizeH="0" baseline="0" dirty="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739791383"/>
                  </a:ext>
                </a:extLst>
              </a:tr>
              <a:tr h="365125">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a:ln>
                            <a:noFill/>
                          </a:ln>
                          <a:solidFill>
                            <a:schemeClr val="tx1"/>
                          </a:solidFill>
                          <a:effectLst/>
                          <a:latin typeface="Calibri" panose="020F0502020204030204" pitchFamily="34" charset="0"/>
                        </a:rPr>
                        <a:t>CY</a:t>
                      </a:r>
                      <a:endParaRPr kumimoji="0" lang="cs-CZ" altLang="en-US" sz="20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a:ln>
                            <a:noFill/>
                          </a:ln>
                          <a:solidFill>
                            <a:schemeClr val="tx1"/>
                          </a:solidFill>
                          <a:effectLst/>
                          <a:latin typeface="Calibri" panose="020F0502020204030204" pitchFamily="34" charset="0"/>
                        </a:rPr>
                        <a:t>LU</a:t>
                      </a:r>
                      <a:endParaRPr kumimoji="0" lang="cs-CZ" altLang="en-US" sz="20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768606810"/>
                  </a:ext>
                </a:extLst>
              </a:tr>
              <a:tr h="366713">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a:ln>
                            <a:noFill/>
                          </a:ln>
                          <a:solidFill>
                            <a:schemeClr val="tx1"/>
                          </a:solidFill>
                          <a:effectLst/>
                          <a:latin typeface="Calibri" panose="020F0502020204030204" pitchFamily="34" charset="0"/>
                        </a:rPr>
                        <a:t>CZ</a:t>
                      </a:r>
                      <a:endParaRPr kumimoji="0" lang="cs-CZ" altLang="en-US" sz="20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a:ln>
                            <a:noFill/>
                          </a:ln>
                          <a:solidFill>
                            <a:schemeClr val="tx1"/>
                          </a:solidFill>
                          <a:effectLst/>
                          <a:latin typeface="Calibri" panose="020F0502020204030204" pitchFamily="34" charset="0"/>
                        </a:rPr>
                        <a:t>MT</a:t>
                      </a:r>
                      <a:endParaRPr kumimoji="0" lang="cs-CZ" altLang="en-US" sz="20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2560214222"/>
                  </a:ext>
                </a:extLst>
              </a:tr>
              <a:tr h="365125">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a:ln>
                            <a:noFill/>
                          </a:ln>
                          <a:solidFill>
                            <a:schemeClr val="tx1"/>
                          </a:solidFill>
                          <a:effectLst/>
                          <a:latin typeface="Calibri" panose="020F0502020204030204" pitchFamily="34" charset="0"/>
                        </a:rPr>
                        <a:t>DK</a:t>
                      </a:r>
                      <a:endParaRPr kumimoji="0" lang="cs-CZ" altLang="en-US" sz="20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a:ln>
                            <a:noFill/>
                          </a:ln>
                          <a:solidFill>
                            <a:schemeClr val="tx1"/>
                          </a:solidFill>
                          <a:effectLst/>
                          <a:latin typeface="Calibri" panose="020F0502020204030204" pitchFamily="34" charset="0"/>
                        </a:rPr>
                        <a:t>NL</a:t>
                      </a:r>
                      <a:endParaRPr kumimoji="0" lang="cs-CZ" altLang="en-US" sz="20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3882680153"/>
                  </a:ext>
                </a:extLst>
              </a:tr>
              <a:tr h="365125">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a:ln>
                            <a:noFill/>
                          </a:ln>
                          <a:solidFill>
                            <a:schemeClr val="tx1"/>
                          </a:solidFill>
                          <a:effectLst/>
                          <a:latin typeface="Calibri" panose="020F0502020204030204" pitchFamily="34" charset="0"/>
                        </a:rPr>
                        <a:t>EE</a:t>
                      </a:r>
                      <a:endParaRPr kumimoji="0" lang="cs-CZ" altLang="en-US" sz="20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a:ln>
                            <a:noFill/>
                          </a:ln>
                          <a:solidFill>
                            <a:schemeClr val="tx1"/>
                          </a:solidFill>
                          <a:effectLst/>
                          <a:latin typeface="Calibri" panose="020F0502020204030204" pitchFamily="34" charset="0"/>
                        </a:rPr>
                        <a:t>NO</a:t>
                      </a:r>
                      <a:endParaRPr kumimoji="0" lang="cs-CZ" altLang="en-US" sz="20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523927661"/>
                  </a:ext>
                </a:extLst>
              </a:tr>
              <a:tr h="365125">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a:ln>
                            <a:noFill/>
                          </a:ln>
                          <a:solidFill>
                            <a:schemeClr val="tx1"/>
                          </a:solidFill>
                          <a:effectLst/>
                          <a:latin typeface="Calibri" panose="020F0502020204030204" pitchFamily="34" charset="0"/>
                        </a:rPr>
                        <a:t>ES</a:t>
                      </a:r>
                      <a:endParaRPr kumimoji="0" lang="cs-CZ" altLang="en-US" sz="20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a:ln>
                            <a:noFill/>
                          </a:ln>
                          <a:solidFill>
                            <a:schemeClr val="tx1"/>
                          </a:solidFill>
                          <a:effectLst/>
                          <a:latin typeface="Calibri" panose="020F0502020204030204" pitchFamily="34" charset="0"/>
                        </a:rPr>
                        <a:t>PT</a:t>
                      </a:r>
                      <a:endParaRPr kumimoji="0" lang="cs-CZ" altLang="en-US" sz="20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2739213274"/>
                  </a:ext>
                </a:extLst>
              </a:tr>
              <a:tr h="366713">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a:ln>
                            <a:noFill/>
                          </a:ln>
                          <a:solidFill>
                            <a:schemeClr val="tx1"/>
                          </a:solidFill>
                          <a:effectLst/>
                          <a:latin typeface="Calibri" panose="020F0502020204030204" pitchFamily="34" charset="0"/>
                        </a:rPr>
                        <a:t>FR</a:t>
                      </a:r>
                      <a:endParaRPr kumimoji="0" lang="cs-CZ" altLang="en-US" sz="20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a:ln>
                            <a:noFill/>
                          </a:ln>
                          <a:solidFill>
                            <a:schemeClr val="tx1"/>
                          </a:solidFill>
                          <a:effectLst/>
                          <a:latin typeface="Calibri" panose="020F0502020204030204" pitchFamily="34" charset="0"/>
                        </a:rPr>
                        <a:t>SI</a:t>
                      </a:r>
                      <a:endParaRPr kumimoji="0" lang="cs-CZ" altLang="en-US" sz="20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589317348"/>
                  </a:ext>
                </a:extLst>
              </a:tr>
              <a:tr h="365125">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a:ln>
                            <a:noFill/>
                          </a:ln>
                          <a:solidFill>
                            <a:schemeClr val="tx1"/>
                          </a:solidFill>
                          <a:effectLst/>
                          <a:latin typeface="Calibri" panose="020F0502020204030204" pitchFamily="34" charset="0"/>
                        </a:rPr>
                        <a:t>HU</a:t>
                      </a:r>
                      <a:endParaRPr kumimoji="0" lang="cs-CZ" altLang="en-US" sz="20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a:ln>
                            <a:noFill/>
                          </a:ln>
                          <a:solidFill>
                            <a:schemeClr val="tx1"/>
                          </a:solidFill>
                          <a:effectLst/>
                          <a:latin typeface="Calibri" panose="020F0502020204030204" pitchFamily="34" charset="0"/>
                        </a:rPr>
                        <a:t>TR</a:t>
                      </a:r>
                      <a:endParaRPr kumimoji="0" lang="cs-CZ" altLang="en-US" sz="20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383274084"/>
                  </a:ext>
                </a:extLst>
              </a:tr>
              <a:tr h="365125">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a:ln>
                            <a:noFill/>
                          </a:ln>
                          <a:solidFill>
                            <a:schemeClr val="tx1"/>
                          </a:solidFill>
                          <a:effectLst/>
                          <a:latin typeface="Calibri" panose="020F0502020204030204" pitchFamily="34" charset="0"/>
                        </a:rPr>
                        <a:t>IE</a:t>
                      </a:r>
                      <a:endParaRPr kumimoji="0" lang="cs-CZ" altLang="en-US" sz="20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1" i="0" u="none" strike="noStrike" cap="none" normalizeH="0" baseline="0">
                          <a:ln>
                            <a:noFill/>
                          </a:ln>
                          <a:solidFill>
                            <a:schemeClr val="tx1"/>
                          </a:solidFill>
                          <a:effectLst/>
                          <a:latin typeface="Calibri" panose="020F0502020204030204" pitchFamily="34" charset="0"/>
                        </a:rPr>
                        <a:t>UK</a:t>
                      </a:r>
                      <a:endParaRPr kumimoji="0" lang="cs-CZ" altLang="en-US" sz="20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a:ln>
                            <a:noFill/>
                          </a:ln>
                          <a:solidFill>
                            <a:schemeClr val="tx1"/>
                          </a:solidFill>
                          <a:effectLst/>
                          <a:latin typeface="Calibri" panose="020F0502020204030204" pitchFamily="34" charset="0"/>
                        </a:rPr>
                        <a:t>x</a:t>
                      </a:r>
                      <a:endParaRPr kumimoji="0" lang="cs-CZ" altLang="en-US" sz="20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2000" b="0" i="0" u="none" strike="noStrike" cap="none" normalizeH="0" baseline="0" dirty="0">
                          <a:ln>
                            <a:noFill/>
                          </a:ln>
                          <a:solidFill>
                            <a:schemeClr val="tx1"/>
                          </a:solidFill>
                          <a:effectLst/>
                          <a:latin typeface="Calibri" panose="020F0502020204030204" pitchFamily="34" charset="0"/>
                        </a:rPr>
                        <a:t>x</a:t>
                      </a:r>
                      <a:endParaRPr kumimoji="0" lang="cs-CZ" altLang="en-US" sz="2000" b="0" i="0" u="none" strike="noStrike" cap="none" normalizeH="0" baseline="0" dirty="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4017935014"/>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54" name="Rectangle 186">
            <a:extLst>
              <a:ext uri="{FF2B5EF4-FFF2-40B4-BE49-F238E27FC236}">
                <a16:creationId xmlns:a16="http://schemas.microsoft.com/office/drawing/2014/main" xmlns="" id="{0CD94A11-A9AD-4E2C-A654-3762176B636E}"/>
              </a:ext>
            </a:extLst>
          </p:cNvPr>
          <p:cNvSpPr>
            <a:spLocks noGrp="1" noChangeArrowheads="1"/>
          </p:cNvSpPr>
          <p:nvPr>
            <p:ph type="title"/>
          </p:nvPr>
        </p:nvSpPr>
        <p:spPr>
          <a:xfrm>
            <a:off x="2209800" y="609601"/>
            <a:ext cx="7772400" cy="4429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z="3600" b="1" dirty="0"/>
              <a:t>Institutional Provision (2013)</a:t>
            </a:r>
            <a:endParaRPr lang="cs-CZ" altLang="en-US" sz="3600" b="1" dirty="0"/>
          </a:p>
        </p:txBody>
      </p:sp>
      <p:graphicFrame>
        <p:nvGraphicFramePr>
          <p:cNvPr id="59208" name="Group 840">
            <a:extLst>
              <a:ext uri="{FF2B5EF4-FFF2-40B4-BE49-F238E27FC236}">
                <a16:creationId xmlns:a16="http://schemas.microsoft.com/office/drawing/2014/main" xmlns="" id="{1F581F3B-6DB3-44B7-9036-C0D573F088A7}"/>
              </a:ext>
            </a:extLst>
          </p:cNvPr>
          <p:cNvGraphicFramePr>
            <a:graphicFrameLocks noGrp="1"/>
          </p:cNvGraphicFramePr>
          <p:nvPr>
            <p:ph idx="1"/>
            <p:extLst>
              <p:ext uri="{D42A27DB-BD31-4B8C-83A1-F6EECF244321}">
                <p14:modId xmlns:p14="http://schemas.microsoft.com/office/powerpoint/2010/main" val="3577044093"/>
              </p:ext>
            </p:extLst>
          </p:nvPr>
        </p:nvGraphicFramePr>
        <p:xfrm>
          <a:off x="2208213" y="1123950"/>
          <a:ext cx="7772400" cy="5547360"/>
        </p:xfrm>
        <a:graphic>
          <a:graphicData uri="http://schemas.openxmlformats.org/drawingml/2006/table">
            <a:tbl>
              <a:tblPr/>
              <a:tblGrid>
                <a:gridCol w="1111250">
                  <a:extLst>
                    <a:ext uri="{9D8B030D-6E8A-4147-A177-3AD203B41FA5}">
                      <a16:colId xmlns:a16="http://schemas.microsoft.com/office/drawing/2014/main" xmlns="" val="884636945"/>
                    </a:ext>
                  </a:extLst>
                </a:gridCol>
                <a:gridCol w="1109662">
                  <a:extLst>
                    <a:ext uri="{9D8B030D-6E8A-4147-A177-3AD203B41FA5}">
                      <a16:colId xmlns:a16="http://schemas.microsoft.com/office/drawing/2014/main" xmlns="" val="45066527"/>
                    </a:ext>
                  </a:extLst>
                </a:gridCol>
                <a:gridCol w="1111250">
                  <a:extLst>
                    <a:ext uri="{9D8B030D-6E8A-4147-A177-3AD203B41FA5}">
                      <a16:colId xmlns:a16="http://schemas.microsoft.com/office/drawing/2014/main" xmlns="" val="4041611723"/>
                    </a:ext>
                  </a:extLst>
                </a:gridCol>
                <a:gridCol w="1108075">
                  <a:extLst>
                    <a:ext uri="{9D8B030D-6E8A-4147-A177-3AD203B41FA5}">
                      <a16:colId xmlns:a16="http://schemas.microsoft.com/office/drawing/2014/main" xmlns="" val="806570195"/>
                    </a:ext>
                  </a:extLst>
                </a:gridCol>
                <a:gridCol w="1111250">
                  <a:extLst>
                    <a:ext uri="{9D8B030D-6E8A-4147-A177-3AD203B41FA5}">
                      <a16:colId xmlns:a16="http://schemas.microsoft.com/office/drawing/2014/main" xmlns="" val="1246274606"/>
                    </a:ext>
                  </a:extLst>
                </a:gridCol>
                <a:gridCol w="1109663">
                  <a:extLst>
                    <a:ext uri="{9D8B030D-6E8A-4147-A177-3AD203B41FA5}">
                      <a16:colId xmlns:a16="http://schemas.microsoft.com/office/drawing/2014/main" xmlns="" val="1544705255"/>
                    </a:ext>
                  </a:extLst>
                </a:gridCol>
                <a:gridCol w="1111250">
                  <a:extLst>
                    <a:ext uri="{9D8B030D-6E8A-4147-A177-3AD203B41FA5}">
                      <a16:colId xmlns:a16="http://schemas.microsoft.com/office/drawing/2014/main" xmlns="" val="1005875431"/>
                    </a:ext>
                  </a:extLst>
                </a:gridCol>
              </a:tblGrid>
              <a:tr h="454219">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400" b="0" i="0" u="none" strike="noStrike" cap="none" normalizeH="0" baseline="0">
                          <a:ln>
                            <a:noFill/>
                          </a:ln>
                          <a:solidFill>
                            <a:schemeClr val="tx1"/>
                          </a:solidFill>
                          <a:effectLst/>
                          <a:latin typeface="Calibri" panose="020F0502020204030204" pitchFamily="34" charset="0"/>
                        </a:rPr>
                        <a:t>Country</a:t>
                      </a:r>
                      <a:endParaRPr kumimoji="0" lang="cs-CZ" altLang="en-US" sz="1400" b="0"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400" b="0" i="0" u="none" strike="noStrike" cap="none" normalizeH="0" baseline="0">
                          <a:ln>
                            <a:noFill/>
                          </a:ln>
                          <a:solidFill>
                            <a:schemeClr val="tx1"/>
                          </a:solidFill>
                          <a:effectLst/>
                          <a:latin typeface="Calibri" panose="020F0502020204030204" pitchFamily="34" charset="0"/>
                        </a:rPr>
                        <a:t>University</a:t>
                      </a:r>
                      <a:endParaRPr kumimoji="0" lang="cs-CZ" altLang="en-US" sz="1400" b="0" i="0" u="none" strike="noStrike" cap="none" normalizeH="0" baseline="0">
                        <a:ln>
                          <a:noFill/>
                        </a:ln>
                        <a:solidFill>
                          <a:schemeClr val="tx1"/>
                        </a:solidFill>
                        <a:effectLst/>
                        <a:latin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400" b="0" i="0" u="none" strike="noStrike" cap="none" normalizeH="0" baseline="0">
                          <a:ln>
                            <a:noFill/>
                          </a:ln>
                          <a:solidFill>
                            <a:schemeClr val="tx1"/>
                          </a:solidFill>
                          <a:effectLst/>
                          <a:latin typeface="Calibri" panose="020F0502020204030204" pitchFamily="34" charset="0"/>
                        </a:rPr>
                        <a:t>University of App. Science</a:t>
                      </a:r>
                      <a:endParaRPr kumimoji="0" lang="cs-CZ" altLang="en-US" sz="14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400" b="0" i="0" u="none" strike="noStrike" cap="none" normalizeH="0" baseline="0">
                          <a:ln>
                            <a:noFill/>
                          </a:ln>
                          <a:solidFill>
                            <a:schemeClr val="tx1"/>
                          </a:solidFill>
                          <a:effectLst/>
                          <a:latin typeface="Calibri" panose="020F0502020204030204" pitchFamily="34" charset="0"/>
                        </a:rPr>
                        <a:t>Voc. HE College</a:t>
                      </a:r>
                      <a:endParaRPr kumimoji="0" lang="cs-CZ" altLang="en-US" sz="14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400" b="0" i="0" u="none" strike="noStrike" cap="none" normalizeH="0" baseline="0">
                          <a:ln>
                            <a:noFill/>
                          </a:ln>
                          <a:solidFill>
                            <a:schemeClr val="tx1"/>
                          </a:solidFill>
                          <a:effectLst/>
                          <a:latin typeface="Calibri" panose="020F0502020204030204" pitchFamily="34" charset="0"/>
                        </a:rPr>
                        <a:t>Further Ed. College</a:t>
                      </a:r>
                      <a:endParaRPr kumimoji="0" lang="cs-CZ" altLang="en-US" sz="14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400" b="0" i="0" u="none" strike="noStrike" cap="none" normalizeH="0" baseline="0">
                          <a:ln>
                            <a:noFill/>
                          </a:ln>
                          <a:solidFill>
                            <a:schemeClr val="tx1"/>
                          </a:solidFill>
                          <a:effectLst/>
                          <a:latin typeface="Calibri" panose="020F0502020204030204" pitchFamily="34" charset="0"/>
                        </a:rPr>
                        <a:t>Secondary School</a:t>
                      </a:r>
                      <a:endParaRPr kumimoji="0" lang="cs-CZ" altLang="en-US" sz="14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400" b="0" i="0" u="none" strike="noStrike" cap="none" normalizeH="0" baseline="0">
                          <a:ln>
                            <a:noFill/>
                          </a:ln>
                          <a:solidFill>
                            <a:schemeClr val="tx1"/>
                          </a:solidFill>
                          <a:effectLst/>
                          <a:latin typeface="Calibri" panose="020F0502020204030204" pitchFamily="34" charset="0"/>
                        </a:rPr>
                        <a:t>Adult Education</a:t>
                      </a:r>
                      <a:endParaRPr kumimoji="0" lang="cs-CZ" altLang="en-US" sz="14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2349717506"/>
                  </a:ext>
                </a:extLst>
              </a:tr>
              <a:tr h="233511">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80000"/>
                        </a:lnSpc>
                        <a:spcBef>
                          <a:spcPct val="0"/>
                        </a:spcBef>
                        <a:spcAft>
                          <a:spcPct val="0"/>
                        </a:spcAft>
                        <a:buClr>
                          <a:schemeClr val="accent2"/>
                        </a:buClr>
                        <a:buSzPct val="80000"/>
                        <a:buFont typeface="Wingdings" panose="05000000000000000000" pitchFamily="2" charset="2"/>
                        <a:buNone/>
                        <a:tabLst/>
                      </a:pPr>
                      <a:r>
                        <a:rPr kumimoji="0" lang="en-GB" altLang="en-US" sz="1100" b="1" i="0" u="none" strike="noStrike" cap="none" normalizeH="0" baseline="0" dirty="0">
                          <a:ln>
                            <a:noFill/>
                          </a:ln>
                          <a:solidFill>
                            <a:schemeClr val="tx1"/>
                          </a:solidFill>
                          <a:effectLst/>
                          <a:latin typeface="Calibri" panose="020F0502020204030204" pitchFamily="34" charset="0"/>
                        </a:rPr>
                        <a:t>BE (FR)</a:t>
                      </a:r>
                      <a:endParaRPr kumimoji="0" lang="cs-CZ" altLang="en-US" sz="1100" b="1" i="0" u="none" strike="noStrike" cap="none" normalizeH="0" baseline="0" dirty="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3878286618"/>
                  </a:ext>
                </a:extLst>
              </a:tr>
              <a:tr h="233511">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80000"/>
                        </a:lnSpc>
                        <a:spcBef>
                          <a:spcPct val="0"/>
                        </a:spcBef>
                        <a:spcAft>
                          <a:spcPct val="0"/>
                        </a:spcAft>
                        <a:buClr>
                          <a:schemeClr val="accent2"/>
                        </a:buClr>
                        <a:buSzPct val="80000"/>
                        <a:buFont typeface="Wingdings" panose="05000000000000000000" pitchFamily="2" charset="2"/>
                        <a:buNone/>
                        <a:tabLst/>
                      </a:pPr>
                      <a:r>
                        <a:rPr kumimoji="0" lang="en-GB" altLang="en-US" sz="1100" b="1" i="0" u="none" strike="noStrike" cap="none" normalizeH="0" baseline="0">
                          <a:ln>
                            <a:noFill/>
                          </a:ln>
                          <a:solidFill>
                            <a:schemeClr val="tx1"/>
                          </a:solidFill>
                          <a:effectLst/>
                          <a:latin typeface="Calibri" panose="020F0502020204030204" pitchFamily="34" charset="0"/>
                        </a:rPr>
                        <a:t>BE (NL)</a:t>
                      </a:r>
                      <a:endParaRPr kumimoji="0" lang="cs-CZ" altLang="en-US" sz="11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483623669"/>
                  </a:ext>
                </a:extLst>
              </a:tr>
              <a:tr h="233511">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80000"/>
                        </a:lnSpc>
                        <a:spcBef>
                          <a:spcPct val="0"/>
                        </a:spcBef>
                        <a:spcAft>
                          <a:spcPct val="0"/>
                        </a:spcAft>
                        <a:buClr>
                          <a:schemeClr val="accent2"/>
                        </a:buClr>
                        <a:buSzPct val="80000"/>
                        <a:buFont typeface="Wingdings" panose="05000000000000000000" pitchFamily="2" charset="2"/>
                        <a:buNone/>
                        <a:tabLst/>
                      </a:pPr>
                      <a:r>
                        <a:rPr kumimoji="0" lang="en-GB" altLang="en-US" sz="1100" b="1" i="0" u="none" strike="noStrike" cap="none" normalizeH="0" baseline="0">
                          <a:ln>
                            <a:noFill/>
                          </a:ln>
                          <a:solidFill>
                            <a:schemeClr val="tx1"/>
                          </a:solidFill>
                          <a:effectLst/>
                          <a:latin typeface="Calibri" panose="020F0502020204030204" pitchFamily="34" charset="0"/>
                        </a:rPr>
                        <a:t>CY</a:t>
                      </a:r>
                      <a:endParaRPr kumimoji="0" lang="cs-CZ" altLang="en-US" sz="11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2554661462"/>
                  </a:ext>
                </a:extLst>
              </a:tr>
              <a:tr h="233511">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80000"/>
                        </a:lnSpc>
                        <a:spcBef>
                          <a:spcPct val="0"/>
                        </a:spcBef>
                        <a:spcAft>
                          <a:spcPct val="0"/>
                        </a:spcAft>
                        <a:buClr>
                          <a:schemeClr val="accent2"/>
                        </a:buClr>
                        <a:buSzPct val="80000"/>
                        <a:buFont typeface="Wingdings" panose="05000000000000000000" pitchFamily="2" charset="2"/>
                        <a:buNone/>
                        <a:tabLst/>
                      </a:pPr>
                      <a:r>
                        <a:rPr kumimoji="0" lang="en-GB" altLang="en-US" sz="1100" b="1" i="0" u="none" strike="noStrike" cap="none" normalizeH="0" baseline="0">
                          <a:ln>
                            <a:noFill/>
                          </a:ln>
                          <a:solidFill>
                            <a:schemeClr val="tx1"/>
                          </a:solidFill>
                          <a:effectLst/>
                          <a:latin typeface="Calibri" panose="020F0502020204030204" pitchFamily="34" charset="0"/>
                        </a:rPr>
                        <a:t>CZ</a:t>
                      </a:r>
                      <a:endParaRPr kumimoji="0" lang="cs-CZ" altLang="en-US" sz="11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559770268"/>
                  </a:ext>
                </a:extLst>
              </a:tr>
              <a:tr h="233511">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80000"/>
                        </a:lnSpc>
                        <a:spcBef>
                          <a:spcPct val="0"/>
                        </a:spcBef>
                        <a:spcAft>
                          <a:spcPct val="0"/>
                        </a:spcAft>
                        <a:buClr>
                          <a:schemeClr val="accent2"/>
                        </a:buClr>
                        <a:buSzPct val="80000"/>
                        <a:buFont typeface="Wingdings" panose="05000000000000000000" pitchFamily="2" charset="2"/>
                        <a:buNone/>
                        <a:tabLst/>
                      </a:pPr>
                      <a:r>
                        <a:rPr kumimoji="0" lang="en-GB" altLang="en-US" sz="1100" b="1" i="0" u="none" strike="noStrike" cap="none" normalizeH="0" baseline="0">
                          <a:ln>
                            <a:noFill/>
                          </a:ln>
                          <a:solidFill>
                            <a:schemeClr val="tx1"/>
                          </a:solidFill>
                          <a:effectLst/>
                          <a:latin typeface="Calibri" panose="020F0502020204030204" pitchFamily="34" charset="0"/>
                        </a:rPr>
                        <a:t>DK</a:t>
                      </a:r>
                      <a:endParaRPr kumimoji="0" lang="cs-CZ" altLang="en-US" sz="11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444647281"/>
                  </a:ext>
                </a:extLst>
              </a:tr>
              <a:tr h="233511">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80000"/>
                        </a:lnSpc>
                        <a:spcBef>
                          <a:spcPct val="0"/>
                        </a:spcBef>
                        <a:spcAft>
                          <a:spcPct val="0"/>
                        </a:spcAft>
                        <a:buClr>
                          <a:schemeClr val="accent2"/>
                        </a:buClr>
                        <a:buSzPct val="80000"/>
                        <a:buFont typeface="Wingdings" panose="05000000000000000000" pitchFamily="2" charset="2"/>
                        <a:buNone/>
                        <a:tabLst/>
                      </a:pPr>
                      <a:r>
                        <a:rPr kumimoji="0" lang="en-GB" altLang="en-US" sz="1100" b="1" i="0" u="none" strike="noStrike" cap="none" normalizeH="0" baseline="0">
                          <a:ln>
                            <a:noFill/>
                          </a:ln>
                          <a:solidFill>
                            <a:schemeClr val="tx1"/>
                          </a:solidFill>
                          <a:effectLst/>
                          <a:latin typeface="Calibri" panose="020F0502020204030204" pitchFamily="34" charset="0"/>
                        </a:rPr>
                        <a:t>ES</a:t>
                      </a:r>
                      <a:endParaRPr kumimoji="0" lang="cs-CZ" altLang="en-US" sz="11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3636776411"/>
                  </a:ext>
                </a:extLst>
              </a:tr>
              <a:tr h="233511">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80000"/>
                        </a:lnSpc>
                        <a:spcBef>
                          <a:spcPct val="0"/>
                        </a:spcBef>
                        <a:spcAft>
                          <a:spcPct val="0"/>
                        </a:spcAft>
                        <a:buClr>
                          <a:schemeClr val="accent2"/>
                        </a:buClr>
                        <a:buSzPct val="80000"/>
                        <a:buFont typeface="Wingdings" panose="05000000000000000000" pitchFamily="2" charset="2"/>
                        <a:buNone/>
                        <a:tabLst/>
                      </a:pPr>
                      <a:r>
                        <a:rPr kumimoji="0" lang="en-GB" altLang="en-US" sz="1100" b="1" i="0" u="none" strike="noStrike" cap="none" normalizeH="0" baseline="0">
                          <a:ln>
                            <a:noFill/>
                          </a:ln>
                          <a:solidFill>
                            <a:schemeClr val="tx1"/>
                          </a:solidFill>
                          <a:effectLst/>
                          <a:latin typeface="Calibri" panose="020F0502020204030204" pitchFamily="34" charset="0"/>
                        </a:rPr>
                        <a:t>FR</a:t>
                      </a:r>
                      <a:endParaRPr kumimoji="0" lang="cs-CZ" altLang="en-US" sz="11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3362006031"/>
                  </a:ext>
                </a:extLst>
              </a:tr>
              <a:tr h="233511">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80000"/>
                        </a:lnSpc>
                        <a:spcBef>
                          <a:spcPct val="0"/>
                        </a:spcBef>
                        <a:spcAft>
                          <a:spcPct val="0"/>
                        </a:spcAft>
                        <a:buClr>
                          <a:schemeClr val="accent2"/>
                        </a:buClr>
                        <a:buSzPct val="80000"/>
                        <a:buFont typeface="Wingdings" panose="05000000000000000000" pitchFamily="2" charset="2"/>
                        <a:buNone/>
                        <a:tabLst/>
                      </a:pPr>
                      <a:r>
                        <a:rPr kumimoji="0" lang="en-GB" altLang="en-US" sz="1100" b="1" i="0" u="none" strike="noStrike" cap="none" normalizeH="0" baseline="0">
                          <a:ln>
                            <a:noFill/>
                          </a:ln>
                          <a:solidFill>
                            <a:schemeClr val="tx1"/>
                          </a:solidFill>
                          <a:effectLst/>
                          <a:latin typeface="Calibri" panose="020F0502020204030204" pitchFamily="34" charset="0"/>
                        </a:rPr>
                        <a:t>HU</a:t>
                      </a:r>
                      <a:endParaRPr kumimoji="0" lang="cs-CZ" altLang="en-US" sz="11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4261256668"/>
                  </a:ext>
                </a:extLst>
              </a:tr>
              <a:tr h="233511">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80000"/>
                        </a:lnSpc>
                        <a:spcBef>
                          <a:spcPct val="0"/>
                        </a:spcBef>
                        <a:spcAft>
                          <a:spcPct val="0"/>
                        </a:spcAft>
                        <a:buClr>
                          <a:schemeClr val="accent2"/>
                        </a:buClr>
                        <a:buSzPct val="80000"/>
                        <a:buFont typeface="Wingdings" panose="05000000000000000000" pitchFamily="2" charset="2"/>
                        <a:buNone/>
                        <a:tabLst/>
                      </a:pPr>
                      <a:r>
                        <a:rPr kumimoji="0" lang="en-GB" altLang="en-US" sz="1100" b="1" i="0" u="none" strike="noStrike" cap="none" normalizeH="0" baseline="0">
                          <a:ln>
                            <a:noFill/>
                          </a:ln>
                          <a:solidFill>
                            <a:schemeClr val="tx1"/>
                          </a:solidFill>
                          <a:effectLst/>
                          <a:latin typeface="Calibri" panose="020F0502020204030204" pitchFamily="34" charset="0"/>
                        </a:rPr>
                        <a:t>IE</a:t>
                      </a:r>
                      <a:endParaRPr kumimoji="0" lang="cs-CZ" altLang="en-US" sz="11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dirty="0">
                          <a:ln>
                            <a:noFill/>
                          </a:ln>
                          <a:solidFill>
                            <a:srgbClr val="FF0000"/>
                          </a:solidFill>
                          <a:effectLst/>
                          <a:latin typeface="Calibri" panose="020F0502020204030204" pitchFamily="34" charset="0"/>
                        </a:rPr>
                        <a:t>x</a:t>
                      </a: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409386471"/>
                  </a:ext>
                </a:extLst>
              </a:tr>
              <a:tr h="233511">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80000"/>
                        </a:lnSpc>
                        <a:spcBef>
                          <a:spcPct val="0"/>
                        </a:spcBef>
                        <a:spcAft>
                          <a:spcPct val="0"/>
                        </a:spcAft>
                        <a:buClr>
                          <a:schemeClr val="accent2"/>
                        </a:buClr>
                        <a:buSzPct val="80000"/>
                        <a:buFont typeface="Wingdings" panose="05000000000000000000" pitchFamily="2" charset="2"/>
                        <a:buNone/>
                        <a:tabLst/>
                      </a:pPr>
                      <a:r>
                        <a:rPr kumimoji="0" lang="en-GB" altLang="en-US" sz="1100" b="1" i="0" u="none" strike="noStrike" cap="none" normalizeH="0" baseline="0">
                          <a:ln>
                            <a:noFill/>
                          </a:ln>
                          <a:solidFill>
                            <a:schemeClr val="tx1"/>
                          </a:solidFill>
                          <a:effectLst/>
                          <a:latin typeface="Calibri" panose="020F0502020204030204" pitchFamily="34" charset="0"/>
                        </a:rPr>
                        <a:t>IS</a:t>
                      </a:r>
                      <a:endParaRPr kumimoji="0" lang="cs-CZ" altLang="en-US" sz="11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750064783"/>
                  </a:ext>
                </a:extLst>
              </a:tr>
              <a:tr h="233511">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80000"/>
                        </a:lnSpc>
                        <a:spcBef>
                          <a:spcPct val="0"/>
                        </a:spcBef>
                        <a:spcAft>
                          <a:spcPct val="0"/>
                        </a:spcAft>
                        <a:buClr>
                          <a:schemeClr val="accent2"/>
                        </a:buClr>
                        <a:buSzPct val="80000"/>
                        <a:buFont typeface="Wingdings" panose="05000000000000000000" pitchFamily="2" charset="2"/>
                        <a:buNone/>
                        <a:tabLst/>
                      </a:pPr>
                      <a:r>
                        <a:rPr kumimoji="0" lang="en-GB" altLang="en-US" sz="1100" b="1" i="0" u="none" strike="noStrike" cap="none" normalizeH="0" baseline="0">
                          <a:ln>
                            <a:noFill/>
                          </a:ln>
                          <a:solidFill>
                            <a:schemeClr val="tx1"/>
                          </a:solidFill>
                          <a:effectLst/>
                          <a:latin typeface="Calibri" panose="020F0502020204030204" pitchFamily="34" charset="0"/>
                        </a:rPr>
                        <a:t>LV</a:t>
                      </a:r>
                      <a:endParaRPr kumimoji="0" lang="cs-CZ" altLang="en-US" sz="11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dirty="0">
                          <a:ln>
                            <a:noFill/>
                          </a:ln>
                          <a:solidFill>
                            <a:srgbClr val="FF0000"/>
                          </a:solidFill>
                          <a:effectLst/>
                          <a:latin typeface="Calibri" panose="020F0502020204030204" pitchFamily="34" charset="0"/>
                        </a:rPr>
                        <a:t>x</a:t>
                      </a: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380468810"/>
                  </a:ext>
                </a:extLst>
              </a:tr>
              <a:tr h="233511">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80000"/>
                        </a:lnSpc>
                        <a:spcBef>
                          <a:spcPct val="0"/>
                        </a:spcBef>
                        <a:spcAft>
                          <a:spcPct val="0"/>
                        </a:spcAft>
                        <a:buClr>
                          <a:schemeClr val="accent2"/>
                        </a:buClr>
                        <a:buSzPct val="80000"/>
                        <a:buFont typeface="Wingdings" panose="05000000000000000000" pitchFamily="2" charset="2"/>
                        <a:buNone/>
                        <a:tabLst/>
                      </a:pPr>
                      <a:r>
                        <a:rPr kumimoji="0" lang="en-GB" altLang="en-US" sz="1100" b="1" i="0" u="none" strike="noStrike" cap="none" normalizeH="0" baseline="0">
                          <a:ln>
                            <a:noFill/>
                          </a:ln>
                          <a:solidFill>
                            <a:schemeClr val="tx1"/>
                          </a:solidFill>
                          <a:effectLst/>
                          <a:latin typeface="Calibri" panose="020F0502020204030204" pitchFamily="34" charset="0"/>
                        </a:rPr>
                        <a:t>LU</a:t>
                      </a:r>
                      <a:endParaRPr kumimoji="0" lang="cs-CZ" altLang="en-US" sz="11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575191495"/>
                  </a:ext>
                </a:extLst>
              </a:tr>
              <a:tr h="233511">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80000"/>
                        </a:lnSpc>
                        <a:spcBef>
                          <a:spcPct val="0"/>
                        </a:spcBef>
                        <a:spcAft>
                          <a:spcPct val="0"/>
                        </a:spcAft>
                        <a:buClr>
                          <a:schemeClr val="accent2"/>
                        </a:buClr>
                        <a:buSzPct val="80000"/>
                        <a:buFont typeface="Wingdings" panose="05000000000000000000" pitchFamily="2" charset="2"/>
                        <a:buNone/>
                        <a:tabLst/>
                      </a:pPr>
                      <a:r>
                        <a:rPr kumimoji="0" lang="en-GB" altLang="en-US" sz="1100" b="1" i="0" u="none" strike="noStrike" cap="none" normalizeH="0" baseline="0">
                          <a:ln>
                            <a:noFill/>
                          </a:ln>
                          <a:solidFill>
                            <a:schemeClr val="tx1"/>
                          </a:solidFill>
                          <a:effectLst/>
                          <a:latin typeface="Calibri" panose="020F0502020204030204" pitchFamily="34" charset="0"/>
                        </a:rPr>
                        <a:t>MT</a:t>
                      </a:r>
                      <a:endParaRPr kumimoji="0" lang="cs-CZ" altLang="en-US" sz="11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dirty="0">
                          <a:ln>
                            <a:noFill/>
                          </a:ln>
                          <a:solidFill>
                            <a:srgbClr val="FF0000"/>
                          </a:solidFill>
                          <a:effectLst/>
                          <a:latin typeface="Calibri" panose="020F0502020204030204" pitchFamily="34" charset="0"/>
                        </a:rPr>
                        <a:t>x</a:t>
                      </a: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88568189"/>
                  </a:ext>
                </a:extLst>
              </a:tr>
              <a:tr h="233511">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80000"/>
                        </a:lnSpc>
                        <a:spcBef>
                          <a:spcPct val="0"/>
                        </a:spcBef>
                        <a:spcAft>
                          <a:spcPct val="0"/>
                        </a:spcAft>
                        <a:buClr>
                          <a:schemeClr val="accent2"/>
                        </a:buClr>
                        <a:buSzPct val="80000"/>
                        <a:buFont typeface="Wingdings" panose="05000000000000000000" pitchFamily="2" charset="2"/>
                        <a:buNone/>
                        <a:tabLst/>
                      </a:pPr>
                      <a:r>
                        <a:rPr kumimoji="0" lang="en-GB" altLang="en-US" sz="1100" b="1" i="0" u="none" strike="noStrike" cap="none" normalizeH="0" baseline="0">
                          <a:ln>
                            <a:noFill/>
                          </a:ln>
                          <a:solidFill>
                            <a:schemeClr val="tx1"/>
                          </a:solidFill>
                          <a:effectLst/>
                          <a:latin typeface="Calibri" panose="020F0502020204030204" pitchFamily="34" charset="0"/>
                        </a:rPr>
                        <a:t>NL</a:t>
                      </a:r>
                      <a:endParaRPr kumimoji="0" lang="cs-CZ" altLang="en-US" sz="11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3010141349"/>
                  </a:ext>
                </a:extLst>
              </a:tr>
              <a:tr h="233511">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80000"/>
                        </a:lnSpc>
                        <a:spcBef>
                          <a:spcPct val="0"/>
                        </a:spcBef>
                        <a:spcAft>
                          <a:spcPct val="0"/>
                        </a:spcAft>
                        <a:buClr>
                          <a:schemeClr val="accent2"/>
                        </a:buClr>
                        <a:buSzPct val="80000"/>
                        <a:buFont typeface="Wingdings" panose="05000000000000000000" pitchFamily="2" charset="2"/>
                        <a:buNone/>
                        <a:tabLst/>
                      </a:pPr>
                      <a:r>
                        <a:rPr kumimoji="0" lang="en-GB" altLang="en-US" sz="1100" b="1" i="0" u="none" strike="noStrike" cap="none" normalizeH="0" baseline="0">
                          <a:ln>
                            <a:noFill/>
                          </a:ln>
                          <a:solidFill>
                            <a:schemeClr val="tx1"/>
                          </a:solidFill>
                          <a:effectLst/>
                          <a:latin typeface="Calibri" panose="020F0502020204030204" pitchFamily="34" charset="0"/>
                        </a:rPr>
                        <a:t>NO</a:t>
                      </a:r>
                      <a:endParaRPr kumimoji="0" lang="cs-CZ" altLang="en-US" sz="11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644664208"/>
                  </a:ext>
                </a:extLst>
              </a:tr>
              <a:tr h="233511">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80000"/>
                        </a:lnSpc>
                        <a:spcBef>
                          <a:spcPct val="0"/>
                        </a:spcBef>
                        <a:spcAft>
                          <a:spcPct val="0"/>
                        </a:spcAft>
                        <a:buClr>
                          <a:schemeClr val="accent2"/>
                        </a:buClr>
                        <a:buSzPct val="80000"/>
                        <a:buFont typeface="Wingdings" panose="05000000000000000000" pitchFamily="2" charset="2"/>
                        <a:buNone/>
                        <a:tabLst/>
                      </a:pPr>
                      <a:r>
                        <a:rPr kumimoji="0" lang="en-GB" altLang="en-US" sz="1100" b="1" i="0" u="none" strike="noStrike" cap="none" normalizeH="0" baseline="0">
                          <a:ln>
                            <a:noFill/>
                          </a:ln>
                          <a:solidFill>
                            <a:schemeClr val="tx1"/>
                          </a:solidFill>
                          <a:effectLst/>
                          <a:latin typeface="Calibri" panose="020F0502020204030204" pitchFamily="34" charset="0"/>
                        </a:rPr>
                        <a:t>PT</a:t>
                      </a:r>
                      <a:endParaRPr kumimoji="0" lang="cs-CZ" altLang="en-US" sz="11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dirty="0">
                          <a:ln>
                            <a:noFill/>
                          </a:ln>
                          <a:solidFill>
                            <a:srgbClr val="FF0000"/>
                          </a:solidFill>
                          <a:effectLst/>
                          <a:latin typeface="Calibri" panose="020F0502020204030204" pitchFamily="34" charset="0"/>
                        </a:rPr>
                        <a:t>x</a:t>
                      </a: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2454999948"/>
                  </a:ext>
                </a:extLst>
              </a:tr>
              <a:tr h="233511">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80000"/>
                        </a:lnSpc>
                        <a:spcBef>
                          <a:spcPct val="0"/>
                        </a:spcBef>
                        <a:spcAft>
                          <a:spcPct val="0"/>
                        </a:spcAft>
                        <a:buClr>
                          <a:schemeClr val="accent2"/>
                        </a:buClr>
                        <a:buSzPct val="80000"/>
                        <a:buFont typeface="Wingdings" panose="05000000000000000000" pitchFamily="2" charset="2"/>
                        <a:buNone/>
                        <a:tabLst/>
                      </a:pPr>
                      <a:r>
                        <a:rPr kumimoji="0" lang="en-GB" altLang="en-US" sz="1100" b="1" i="0" u="none" strike="noStrike" cap="none" normalizeH="0" baseline="0">
                          <a:ln>
                            <a:noFill/>
                          </a:ln>
                          <a:solidFill>
                            <a:schemeClr val="tx1"/>
                          </a:solidFill>
                          <a:effectLst/>
                          <a:latin typeface="Calibri" panose="020F0502020204030204" pitchFamily="34" charset="0"/>
                        </a:rPr>
                        <a:t>SI</a:t>
                      </a:r>
                      <a:endParaRPr kumimoji="0" lang="cs-CZ" altLang="en-US" sz="11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dirty="0">
                          <a:ln>
                            <a:noFill/>
                          </a:ln>
                          <a:solidFill>
                            <a:srgbClr val="FF0000"/>
                          </a:solidFill>
                          <a:effectLst/>
                          <a:latin typeface="Calibri" panose="020F0502020204030204" pitchFamily="34" charset="0"/>
                        </a:rPr>
                        <a:t>x</a:t>
                      </a: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47854940"/>
                  </a:ext>
                </a:extLst>
              </a:tr>
              <a:tr h="233511">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80000"/>
                        </a:lnSpc>
                        <a:spcBef>
                          <a:spcPct val="0"/>
                        </a:spcBef>
                        <a:spcAft>
                          <a:spcPct val="0"/>
                        </a:spcAft>
                        <a:buClr>
                          <a:schemeClr val="accent2"/>
                        </a:buClr>
                        <a:buSzPct val="80000"/>
                        <a:buFont typeface="Wingdings" panose="05000000000000000000" pitchFamily="2" charset="2"/>
                        <a:buNone/>
                        <a:tabLst/>
                      </a:pPr>
                      <a:r>
                        <a:rPr kumimoji="0" lang="en-GB" altLang="en-US" sz="1100" b="1" i="0" u="none" strike="noStrike" cap="none" normalizeH="0" baseline="0">
                          <a:ln>
                            <a:noFill/>
                          </a:ln>
                          <a:solidFill>
                            <a:schemeClr val="tx1"/>
                          </a:solidFill>
                          <a:effectLst/>
                          <a:latin typeface="Calibri" panose="020F0502020204030204" pitchFamily="34" charset="0"/>
                        </a:rPr>
                        <a:t>TR</a:t>
                      </a:r>
                      <a:endParaRPr kumimoji="0" lang="cs-CZ" altLang="en-US" sz="11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4250452694"/>
                  </a:ext>
                </a:extLst>
              </a:tr>
              <a:tr h="233511">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80000"/>
                        </a:lnSpc>
                        <a:spcBef>
                          <a:spcPct val="0"/>
                        </a:spcBef>
                        <a:spcAft>
                          <a:spcPct val="0"/>
                        </a:spcAft>
                        <a:buClr>
                          <a:schemeClr val="accent2"/>
                        </a:buClr>
                        <a:buSzPct val="80000"/>
                        <a:buFont typeface="Wingdings" panose="05000000000000000000" pitchFamily="2" charset="2"/>
                        <a:buNone/>
                        <a:tabLst/>
                      </a:pPr>
                      <a:r>
                        <a:rPr kumimoji="0" lang="en-GB" altLang="en-US" sz="1100" b="1" i="0" u="none" strike="noStrike" cap="none" normalizeH="0" baseline="0">
                          <a:ln>
                            <a:noFill/>
                          </a:ln>
                          <a:solidFill>
                            <a:schemeClr val="tx1"/>
                          </a:solidFill>
                          <a:effectLst/>
                          <a:latin typeface="Calibri" panose="020F0502020204030204" pitchFamily="34" charset="0"/>
                        </a:rPr>
                        <a:t>UK (E,W,NI)</a:t>
                      </a:r>
                      <a:endParaRPr kumimoji="0" lang="cs-CZ" altLang="en-US" sz="11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dirty="0">
                          <a:ln>
                            <a:noFill/>
                          </a:ln>
                          <a:solidFill>
                            <a:srgbClr val="FF0000"/>
                          </a:solidFill>
                          <a:effectLst/>
                          <a:latin typeface="Calibri" panose="020F0502020204030204" pitchFamily="34" charset="0"/>
                        </a:rPr>
                        <a:t>x</a:t>
                      </a: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2154820586"/>
                  </a:ext>
                </a:extLst>
              </a:tr>
              <a:tr h="233511">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l" defTabSz="914400" rtl="0" eaLnBrk="0" fontAlgn="base" latinLnBrk="0" hangingPunct="0">
                        <a:lnSpc>
                          <a:spcPct val="80000"/>
                        </a:lnSpc>
                        <a:spcBef>
                          <a:spcPct val="0"/>
                        </a:spcBef>
                        <a:spcAft>
                          <a:spcPct val="0"/>
                        </a:spcAft>
                        <a:buClr>
                          <a:schemeClr val="accent2"/>
                        </a:buClr>
                        <a:buSzPct val="80000"/>
                        <a:buFont typeface="Wingdings" panose="05000000000000000000" pitchFamily="2" charset="2"/>
                        <a:buNone/>
                        <a:tabLst/>
                      </a:pPr>
                      <a:r>
                        <a:rPr kumimoji="0" lang="en-GB" altLang="en-US" sz="1100" b="1" i="0" u="none" strike="noStrike" cap="none" normalizeH="0" baseline="0">
                          <a:ln>
                            <a:noFill/>
                          </a:ln>
                          <a:solidFill>
                            <a:schemeClr val="tx1"/>
                          </a:solidFill>
                          <a:effectLst/>
                          <a:latin typeface="Calibri" panose="020F0502020204030204" pitchFamily="34" charset="0"/>
                        </a:rPr>
                        <a:t>UK (Sc)</a:t>
                      </a:r>
                      <a:endParaRPr kumimoji="0" lang="cs-CZ" altLang="en-US" sz="1100" b="1" i="0" u="none" strike="noStrike" cap="none" normalizeH="0" baseline="0">
                        <a:ln>
                          <a:noFill/>
                        </a:ln>
                        <a:solidFill>
                          <a:schemeClr val="tx1"/>
                        </a:solidFill>
                        <a:effectLst/>
                        <a:latin typeface="Calibri" panose="020F0502020204030204" pitchFamily="34" charset="0"/>
                      </a:endParaRPr>
                    </a:p>
                  </a:txBody>
                  <a:tcP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r>
                        <a:rPr kumimoji="0" lang="en-GB" altLang="en-US" sz="1050" b="1" i="0" u="none" strike="noStrike" cap="none" normalizeH="0" baseline="0">
                          <a:ln>
                            <a:noFill/>
                          </a:ln>
                          <a:solidFill>
                            <a:srgbClr val="FF0000"/>
                          </a:solidFill>
                          <a:effectLst/>
                          <a:latin typeface="Calibri" panose="020F0502020204030204" pitchFamily="34" charset="0"/>
                        </a:rPr>
                        <a:t>x</a:t>
                      </a:r>
                      <a:endParaRPr kumimoji="0" lang="cs-CZ" altLang="en-US" sz="1050" b="1" i="0" u="none" strike="noStrike" cap="none" normalizeH="0" baseline="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2"/>
                        </a:buClr>
                        <a:buSzPct val="80000"/>
                        <a:buFont typeface="Wingdings" panose="05000000000000000000" pitchFamily="2" charset="2"/>
                        <a:defRPr sz="2400">
                          <a:solidFill>
                            <a:schemeClr val="tx1"/>
                          </a:solidFill>
                          <a:latin typeface="Calibri" panose="020F0502020204030204" pitchFamily="34" charset="0"/>
                        </a:defRPr>
                      </a:lvl1pPr>
                      <a:lvl2pPr>
                        <a:spcBef>
                          <a:spcPct val="20000"/>
                        </a:spcBef>
                        <a:buClr>
                          <a:schemeClr val="tx1"/>
                        </a:buClr>
                        <a:buSzPct val="90000"/>
                        <a:defRPr sz="2000">
                          <a:solidFill>
                            <a:schemeClr val="tx1"/>
                          </a:solidFill>
                          <a:latin typeface="Calibri" panose="020F0502020204030204" pitchFamily="34" charset="0"/>
                        </a:defRPr>
                      </a:lvl2pPr>
                      <a:lvl3pPr>
                        <a:spcBef>
                          <a:spcPct val="20000"/>
                        </a:spcBef>
                        <a:buClr>
                          <a:schemeClr val="accent1"/>
                        </a:buClr>
                        <a:buSzPct val="60000"/>
                        <a:buFont typeface="Wingdings" panose="05000000000000000000" pitchFamily="2" charset="2"/>
                        <a:defRPr sz="1600">
                          <a:solidFill>
                            <a:schemeClr val="tx1"/>
                          </a:solidFill>
                          <a:latin typeface="Calibri" panose="020F0502020204030204" pitchFamily="34" charset="0"/>
                        </a:defRPr>
                      </a:lvl3pPr>
                      <a:lvl4pPr>
                        <a:spcBef>
                          <a:spcPct val="20000"/>
                        </a:spcBef>
                        <a:buClr>
                          <a:schemeClr val="tx1"/>
                        </a:buClr>
                        <a:defRPr sz="1400">
                          <a:solidFill>
                            <a:schemeClr val="tx1"/>
                          </a:solidFill>
                          <a:latin typeface="Calibri" panose="020F0502020204030204" pitchFamily="34" charset="0"/>
                        </a:defRPr>
                      </a:lvl4pPr>
                      <a:lvl5pPr>
                        <a:spcBef>
                          <a:spcPct val="20000"/>
                        </a:spcBef>
                        <a:buClr>
                          <a:schemeClr val="accent1"/>
                        </a:buClr>
                        <a:defRPr sz="1000">
                          <a:solidFill>
                            <a:schemeClr val="tx1"/>
                          </a:solidFill>
                          <a:latin typeface="Calibri" panose="020F0502020204030204" pitchFamily="34" charset="0"/>
                        </a:defRPr>
                      </a:lvl5pPr>
                      <a:lvl6pPr eaLnBrk="0" fontAlgn="base" hangingPunct="0">
                        <a:spcBef>
                          <a:spcPct val="20000"/>
                        </a:spcBef>
                        <a:spcAft>
                          <a:spcPct val="0"/>
                        </a:spcAft>
                        <a:buClr>
                          <a:schemeClr val="accent1"/>
                        </a:buClr>
                        <a:defRPr sz="1000">
                          <a:solidFill>
                            <a:schemeClr val="tx1"/>
                          </a:solidFill>
                          <a:latin typeface="Calibri" panose="020F0502020204030204" pitchFamily="34" charset="0"/>
                        </a:defRPr>
                      </a:lvl6pPr>
                      <a:lvl7pPr eaLnBrk="0" fontAlgn="base" hangingPunct="0">
                        <a:spcBef>
                          <a:spcPct val="20000"/>
                        </a:spcBef>
                        <a:spcAft>
                          <a:spcPct val="0"/>
                        </a:spcAft>
                        <a:buClr>
                          <a:schemeClr val="accent1"/>
                        </a:buClr>
                        <a:defRPr sz="1000">
                          <a:solidFill>
                            <a:schemeClr val="tx1"/>
                          </a:solidFill>
                          <a:latin typeface="Calibri" panose="020F0502020204030204" pitchFamily="34" charset="0"/>
                        </a:defRPr>
                      </a:lvl7pPr>
                      <a:lvl8pPr eaLnBrk="0" fontAlgn="base" hangingPunct="0">
                        <a:spcBef>
                          <a:spcPct val="20000"/>
                        </a:spcBef>
                        <a:spcAft>
                          <a:spcPct val="0"/>
                        </a:spcAft>
                        <a:buClr>
                          <a:schemeClr val="accent1"/>
                        </a:buClr>
                        <a:defRPr sz="1000">
                          <a:solidFill>
                            <a:schemeClr val="tx1"/>
                          </a:solidFill>
                          <a:latin typeface="Calibri" panose="020F0502020204030204" pitchFamily="34" charset="0"/>
                        </a:defRPr>
                      </a:lvl8pPr>
                      <a:lvl9pPr eaLnBrk="0" fontAlgn="base" hangingPunct="0">
                        <a:spcBef>
                          <a:spcPct val="20000"/>
                        </a:spcBef>
                        <a:spcAft>
                          <a:spcPct val="0"/>
                        </a:spcAft>
                        <a:buClr>
                          <a:schemeClr val="accent1"/>
                        </a:buClr>
                        <a:defRPr sz="1000">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anose="05000000000000000000" pitchFamily="2" charset="2"/>
                        <a:buNone/>
                        <a:tabLst/>
                      </a:pPr>
                      <a:endParaRPr kumimoji="0" lang="cs-CZ" altLang="en-US" sz="1050" b="1" i="0" u="none" strike="noStrike" cap="none" normalizeH="0" baseline="0" dirty="0">
                        <a:ln>
                          <a:noFill/>
                        </a:ln>
                        <a:solidFill>
                          <a:srgbClr val="FF0000"/>
                        </a:solidFill>
                        <a:effectLst/>
                        <a:latin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2442220037"/>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Rectangle 4">
            <a:extLst>
              <a:ext uri="{FF2B5EF4-FFF2-40B4-BE49-F238E27FC236}">
                <a16:creationId xmlns:a16="http://schemas.microsoft.com/office/drawing/2014/main" xmlns="" id="{AF004FCD-C9BC-494A-B113-4463524B6286}"/>
              </a:ext>
            </a:extLst>
          </p:cNvPr>
          <p:cNvSpPr>
            <a:spLocks noGrp="1" noChangeArrowheads="1"/>
          </p:cNvSpPr>
          <p:nvPr>
            <p:ph type="title"/>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b="1" dirty="0">
                <a:effectLst/>
              </a:rPr>
              <a:t>Fields of study (2013)</a:t>
            </a:r>
            <a:endParaRPr lang="cs-CZ" altLang="en-US" b="1" dirty="0">
              <a:effectLst/>
            </a:endParaRPr>
          </a:p>
        </p:txBody>
      </p:sp>
      <p:pic>
        <p:nvPicPr>
          <p:cNvPr id="59397" name="Picture 2">
            <a:extLst>
              <a:ext uri="{FF2B5EF4-FFF2-40B4-BE49-F238E27FC236}">
                <a16:creationId xmlns:a16="http://schemas.microsoft.com/office/drawing/2014/main" xmlns="" id="{B5429D91-D325-4954-82D6-23FF32D38686}"/>
              </a:ext>
            </a:extLst>
          </p:cNvPr>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631950" y="1412875"/>
            <a:ext cx="9036050" cy="511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xmlns="" id="{4B1AAA14-BB08-4B8C-99C1-50B164B0A9BB}"/>
              </a:ext>
            </a:extLst>
          </p:cNvPr>
          <p:cNvSpPr>
            <a:spLocks noGrp="1" noChangeArrowheads="1"/>
          </p:cNvSpPr>
          <p:nvPr>
            <p:ph type="title"/>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b="1" dirty="0">
                <a:effectLst/>
              </a:rPr>
              <a:t>Positives</a:t>
            </a:r>
            <a:endParaRPr lang="cs-CZ" altLang="en-US" b="1" dirty="0">
              <a:effectLst/>
            </a:endParaRPr>
          </a:p>
        </p:txBody>
      </p:sp>
      <p:sp>
        <p:nvSpPr>
          <p:cNvPr id="72707" name="Rectangle 3">
            <a:extLst>
              <a:ext uri="{FF2B5EF4-FFF2-40B4-BE49-F238E27FC236}">
                <a16:creationId xmlns:a16="http://schemas.microsoft.com/office/drawing/2014/main" xmlns="" id="{5017CB7B-C2F4-420E-A9C2-87B3DB0B67D7}"/>
              </a:ext>
            </a:extLst>
          </p:cNvPr>
          <p:cNvSpPr>
            <a:spLocks noGrp="1" noChangeArrowheads="1"/>
          </p:cNvSpPr>
          <p:nvPr>
            <p:ph type="body" idx="1"/>
          </p:nvPr>
        </p:nvSpPr>
        <p:spPr/>
        <p:txBody>
          <a:bodyPr/>
          <a:lstStyle/>
          <a:p>
            <a:pPr>
              <a:lnSpc>
                <a:spcPct val="90000"/>
              </a:lnSpc>
            </a:pPr>
            <a:r>
              <a:rPr lang="en-GB" altLang="en-US" dirty="0"/>
              <a:t>Fairly good employability</a:t>
            </a:r>
          </a:p>
          <a:p>
            <a:pPr>
              <a:lnSpc>
                <a:spcPct val="90000"/>
              </a:lnSpc>
            </a:pPr>
            <a:r>
              <a:rPr lang="en-GB" altLang="en-US" dirty="0"/>
              <a:t>Wide range of professions</a:t>
            </a:r>
          </a:p>
          <a:p>
            <a:pPr lvl="1">
              <a:lnSpc>
                <a:spcPct val="90000"/>
              </a:lnSpc>
            </a:pPr>
            <a:r>
              <a:rPr lang="en-GB" altLang="en-US" dirty="0"/>
              <a:t>Business, administration, hospitality, ICT…</a:t>
            </a:r>
          </a:p>
          <a:p>
            <a:pPr>
              <a:lnSpc>
                <a:spcPct val="90000"/>
              </a:lnSpc>
            </a:pPr>
            <a:r>
              <a:rPr lang="en-GB" altLang="en-US" dirty="0"/>
              <a:t>Access for non-traditional groups of students</a:t>
            </a:r>
          </a:p>
          <a:p>
            <a:pPr>
              <a:lnSpc>
                <a:spcPct val="90000"/>
              </a:lnSpc>
            </a:pPr>
            <a:r>
              <a:rPr lang="en-GB" altLang="en-US" dirty="0"/>
              <a:t>Innovation of skills &amp; competencies</a:t>
            </a:r>
          </a:p>
          <a:p>
            <a:pPr>
              <a:lnSpc>
                <a:spcPct val="90000"/>
              </a:lnSpc>
            </a:pPr>
            <a:r>
              <a:rPr lang="en-GB" altLang="en-US" dirty="0"/>
              <a:t>Variety of access routes and pathways</a:t>
            </a:r>
          </a:p>
          <a:p>
            <a:pPr>
              <a:lnSpc>
                <a:spcPct val="90000"/>
              </a:lnSpc>
            </a:pPr>
            <a:r>
              <a:rPr lang="en-GB" altLang="en-US" dirty="0"/>
              <a:t>Curriculum based on theory + practice + placements</a:t>
            </a:r>
          </a:p>
          <a:p>
            <a:pPr>
              <a:lnSpc>
                <a:spcPct val="90000"/>
              </a:lnSpc>
            </a:pPr>
            <a:r>
              <a:rPr lang="en-US" altLang="en-US" dirty="0"/>
              <a:t>F</a:t>
            </a:r>
            <a:r>
              <a:rPr lang="en-GB" altLang="en-US" dirty="0" err="1"/>
              <a:t>lexibility</a:t>
            </a:r>
            <a:r>
              <a:rPr lang="en-GB" altLang="en-US" dirty="0"/>
              <a:t> and responsiveness to actual needs</a:t>
            </a:r>
          </a:p>
          <a:p>
            <a:pPr>
              <a:lnSpc>
                <a:spcPct val="90000"/>
              </a:lnSpc>
            </a:pPr>
            <a:r>
              <a:rPr lang="en-GB" altLang="en-US" dirty="0"/>
              <a:t>Clear involvement of business/employers</a:t>
            </a:r>
            <a:endParaRPr lang="cs-CZ"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xmlns="" id="{BDEF9161-96BA-4B77-96AD-6A325E35557E}"/>
              </a:ext>
            </a:extLst>
          </p:cNvPr>
          <p:cNvSpPr>
            <a:spLocks noGrp="1" noChangeArrowheads="1"/>
          </p:cNvSpPr>
          <p:nvPr>
            <p:ph type="title"/>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b="1" dirty="0">
                <a:effectLst/>
              </a:rPr>
              <a:t>Challenges</a:t>
            </a:r>
            <a:endParaRPr lang="cs-CZ" altLang="en-US" b="1" dirty="0">
              <a:effectLst/>
            </a:endParaRPr>
          </a:p>
        </p:txBody>
      </p:sp>
      <p:sp>
        <p:nvSpPr>
          <p:cNvPr id="73731" name="Rectangle 3">
            <a:extLst>
              <a:ext uri="{FF2B5EF4-FFF2-40B4-BE49-F238E27FC236}">
                <a16:creationId xmlns:a16="http://schemas.microsoft.com/office/drawing/2014/main" xmlns="" id="{00CBF261-3079-42AA-B859-C575472DE7AD}"/>
              </a:ext>
            </a:extLst>
          </p:cNvPr>
          <p:cNvSpPr>
            <a:spLocks noGrp="1" noChangeArrowheads="1"/>
          </p:cNvSpPr>
          <p:nvPr>
            <p:ph type="body" idx="1"/>
          </p:nvPr>
        </p:nvSpPr>
        <p:spPr/>
        <p:txBody>
          <a:bodyPr/>
          <a:lstStyle/>
          <a:p>
            <a:pPr>
              <a:lnSpc>
                <a:spcPct val="90000"/>
              </a:lnSpc>
            </a:pPr>
            <a:r>
              <a:rPr lang="en-GB" altLang="en-US" dirty="0"/>
              <a:t>Variety of awards/degrees and objectives</a:t>
            </a:r>
          </a:p>
          <a:p>
            <a:pPr>
              <a:lnSpc>
                <a:spcPct val="90000"/>
              </a:lnSpc>
            </a:pPr>
            <a:r>
              <a:rPr lang="en-GB" altLang="en-US" dirty="0">
                <a:solidFill>
                  <a:schemeClr val="bg2">
                    <a:lumMod val="75000"/>
                  </a:schemeClr>
                </a:solidFill>
              </a:rPr>
              <a:t>Integration within HE structures – “cycle within cycle”, transition to HE</a:t>
            </a:r>
            <a:r>
              <a:rPr lang="en-GB" altLang="en-US" dirty="0"/>
              <a:t> – addressed by Paris communique</a:t>
            </a:r>
          </a:p>
          <a:p>
            <a:pPr>
              <a:lnSpc>
                <a:spcPct val="90000"/>
              </a:lnSpc>
            </a:pPr>
            <a:r>
              <a:rPr lang="en-GB" altLang="en-US" dirty="0"/>
              <a:t>Links towards VET</a:t>
            </a:r>
          </a:p>
          <a:p>
            <a:pPr>
              <a:lnSpc>
                <a:spcPct val="90000"/>
              </a:lnSpc>
            </a:pPr>
            <a:r>
              <a:rPr lang="en-GB" altLang="en-US" dirty="0"/>
              <a:t>Limited involvement in internationalisation (credits, diploma supplement, mobility, projects…)</a:t>
            </a:r>
          </a:p>
          <a:p>
            <a:pPr>
              <a:lnSpc>
                <a:spcPct val="90000"/>
              </a:lnSpc>
            </a:pPr>
            <a:r>
              <a:rPr lang="en-GB" altLang="en-US" dirty="0"/>
              <a:t>Quality assurance not corresponding HE approaches</a:t>
            </a:r>
          </a:p>
          <a:p>
            <a:pPr>
              <a:lnSpc>
                <a:spcPct val="90000"/>
              </a:lnSpc>
            </a:pPr>
            <a:r>
              <a:rPr lang="en-GB" altLang="en-US" dirty="0"/>
              <a:t>Accreditation institutions often not independent</a:t>
            </a:r>
            <a:endParaRPr lang="cs-CZ"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xmlns="" id="{316F929A-94FA-4600-A3F8-98E5F0DAE77A}"/>
              </a:ext>
            </a:extLst>
          </p:cNvPr>
          <p:cNvSpPr>
            <a:spLocks noGrp="1"/>
          </p:cNvSpPr>
          <p:nvPr>
            <p:ph type="title"/>
          </p:nvPr>
        </p:nvSpPr>
        <p:spPr/>
        <p:txBody>
          <a:bodyPr/>
          <a:lstStyle/>
          <a:p>
            <a:r>
              <a:rPr lang="en-GB" b="1" dirty="0"/>
              <a:t>Issues for consideration</a:t>
            </a:r>
          </a:p>
        </p:txBody>
      </p:sp>
      <p:sp>
        <p:nvSpPr>
          <p:cNvPr id="7" name="Content Placeholder 6">
            <a:extLst>
              <a:ext uri="{FF2B5EF4-FFF2-40B4-BE49-F238E27FC236}">
                <a16:creationId xmlns:a16="http://schemas.microsoft.com/office/drawing/2014/main" xmlns="" id="{7DEA9393-42A5-4309-A32F-2185B94FF0E4}"/>
              </a:ext>
            </a:extLst>
          </p:cNvPr>
          <p:cNvSpPr>
            <a:spLocks noGrp="1"/>
          </p:cNvSpPr>
          <p:nvPr>
            <p:ph idx="1"/>
          </p:nvPr>
        </p:nvSpPr>
        <p:spPr/>
        <p:txBody>
          <a:bodyPr>
            <a:normAutofit fontScale="92500" lnSpcReduction="10000"/>
          </a:bodyPr>
          <a:lstStyle/>
          <a:p>
            <a:r>
              <a:rPr lang="en-GB" dirty="0"/>
              <a:t>Mission (social aspect, widening access to HE, employability, LLL, up- and reskilling)</a:t>
            </a:r>
          </a:p>
          <a:p>
            <a:r>
              <a:rPr lang="en-US" dirty="0"/>
              <a:t>T</a:t>
            </a:r>
            <a:r>
              <a:rPr lang="en-GB" dirty="0" err="1"/>
              <a:t>arget</a:t>
            </a:r>
            <a:r>
              <a:rPr lang="en-GB" dirty="0"/>
              <a:t> groups and their diverse needs</a:t>
            </a:r>
          </a:p>
          <a:p>
            <a:r>
              <a:rPr lang="en-GB" dirty="0"/>
              <a:t>Identity including name and terminology</a:t>
            </a:r>
          </a:p>
          <a:p>
            <a:r>
              <a:rPr lang="en-GB" dirty="0"/>
              <a:t>Recognition &amp; permeability</a:t>
            </a:r>
          </a:p>
          <a:p>
            <a:r>
              <a:rPr lang="en-GB" dirty="0"/>
              <a:t>SCHE x higher levels of VET</a:t>
            </a:r>
          </a:p>
          <a:p>
            <a:r>
              <a:rPr lang="en-GB" dirty="0"/>
              <a:t>Role of research</a:t>
            </a:r>
          </a:p>
          <a:p>
            <a:r>
              <a:rPr lang="en-US" dirty="0"/>
              <a:t>Staff profile</a:t>
            </a:r>
          </a:p>
          <a:p>
            <a:r>
              <a:rPr lang="en-US" dirty="0"/>
              <a:t>Flexibility within requested QA procedures</a:t>
            </a:r>
            <a:endParaRPr lang="en-GB" dirty="0"/>
          </a:p>
        </p:txBody>
      </p:sp>
      <p:sp>
        <p:nvSpPr>
          <p:cNvPr id="4" name="Footer Placeholder 3">
            <a:extLst>
              <a:ext uri="{FF2B5EF4-FFF2-40B4-BE49-F238E27FC236}">
                <a16:creationId xmlns:a16="http://schemas.microsoft.com/office/drawing/2014/main" xmlns="" id="{05FF7C15-4513-497B-9C13-4A22A57A04E7}"/>
              </a:ext>
            </a:extLst>
          </p:cNvPr>
          <p:cNvSpPr>
            <a:spLocks noGrp="1"/>
          </p:cNvSpPr>
          <p:nvPr>
            <p:ph type="ftr" sz="quarter" idx="10"/>
          </p:nvPr>
        </p:nvSpPr>
        <p:spPr/>
        <p:txBody>
          <a:bodyPr/>
          <a:lstStyle/>
          <a:p>
            <a:endParaRPr lang="sl-SI" altLang="en-US"/>
          </a:p>
        </p:txBody>
      </p:sp>
      <p:sp>
        <p:nvSpPr>
          <p:cNvPr id="5" name="Slide Number Placeholder 4">
            <a:extLst>
              <a:ext uri="{FF2B5EF4-FFF2-40B4-BE49-F238E27FC236}">
                <a16:creationId xmlns:a16="http://schemas.microsoft.com/office/drawing/2014/main" xmlns="" id="{1BF6505E-3716-4C52-96D0-2F0BD2BEFCA7}"/>
              </a:ext>
            </a:extLst>
          </p:cNvPr>
          <p:cNvSpPr>
            <a:spLocks noGrp="1"/>
          </p:cNvSpPr>
          <p:nvPr>
            <p:ph type="sldNum" sz="quarter" idx="11"/>
          </p:nvPr>
        </p:nvSpPr>
        <p:spPr/>
        <p:txBody>
          <a:bodyPr/>
          <a:lstStyle/>
          <a:p>
            <a:fld id="{F71692E2-4B98-475F-9AFA-195C8E86A6E6}" type="slidenum">
              <a:rPr lang="sl-SI" altLang="en-US" smtClean="0"/>
              <a:pPr/>
              <a:t>19</a:t>
            </a:fld>
            <a:endParaRPr lang="sl-SI" altLang="en-US"/>
          </a:p>
        </p:txBody>
      </p:sp>
    </p:spTree>
    <p:extLst>
      <p:ext uri="{BB962C8B-B14F-4D97-AF65-F5344CB8AC3E}">
        <p14:creationId xmlns:p14="http://schemas.microsoft.com/office/powerpoint/2010/main" val="4115658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b="1" dirty="0"/>
              <a:t>Content</a:t>
            </a:r>
          </a:p>
        </p:txBody>
      </p:sp>
      <p:sp>
        <p:nvSpPr>
          <p:cNvPr id="7" name="Content Placeholder 6"/>
          <p:cNvSpPr>
            <a:spLocks noGrp="1"/>
          </p:cNvSpPr>
          <p:nvPr>
            <p:ph idx="1"/>
          </p:nvPr>
        </p:nvSpPr>
        <p:spPr/>
        <p:txBody>
          <a:bodyPr/>
          <a:lstStyle/>
          <a:p>
            <a:r>
              <a:rPr lang="en-GB" dirty="0"/>
              <a:t>Introduction</a:t>
            </a:r>
          </a:p>
          <a:p>
            <a:r>
              <a:rPr lang="en-GB" dirty="0"/>
              <a:t>Professional Higher Education characteristics</a:t>
            </a:r>
          </a:p>
          <a:p>
            <a:r>
              <a:rPr lang="en-GB" dirty="0"/>
              <a:t>Focus on SCHE</a:t>
            </a:r>
          </a:p>
          <a:p>
            <a:r>
              <a:rPr lang="en-GB" dirty="0"/>
              <a:t>Focus of further activities?</a:t>
            </a:r>
          </a:p>
          <a:p>
            <a:endParaRPr lang="en-GB" dirty="0"/>
          </a:p>
        </p:txBody>
      </p:sp>
      <p:sp>
        <p:nvSpPr>
          <p:cNvPr id="4" name="Footer Placeholder 3"/>
          <p:cNvSpPr>
            <a:spLocks noGrp="1"/>
          </p:cNvSpPr>
          <p:nvPr>
            <p:ph type="ftr" sz="quarter" idx="10"/>
          </p:nvPr>
        </p:nvSpPr>
        <p:spPr/>
        <p:txBody>
          <a:bodyPr/>
          <a:lstStyle/>
          <a:p>
            <a:pPr>
              <a:defRPr/>
            </a:pPr>
            <a:r>
              <a:rPr lang="en-GB"/>
              <a:t>EURASHE introduction</a:t>
            </a:r>
          </a:p>
        </p:txBody>
      </p:sp>
      <p:sp>
        <p:nvSpPr>
          <p:cNvPr id="5" name="Slide Number Placeholder 4"/>
          <p:cNvSpPr>
            <a:spLocks noGrp="1"/>
          </p:cNvSpPr>
          <p:nvPr>
            <p:ph type="sldNum" sz="quarter" idx="11"/>
          </p:nvPr>
        </p:nvSpPr>
        <p:spPr/>
        <p:txBody>
          <a:bodyPr/>
          <a:lstStyle/>
          <a:p>
            <a:pPr>
              <a:defRPr/>
            </a:pPr>
            <a:fld id="{C9D86F29-52DF-6A43-89A0-9A22784B5C1D}" type="slidenum">
              <a:rPr lang="en-GB" smtClean="0"/>
              <a:pPr>
                <a:defRPr/>
              </a:pPr>
              <a:t>2</a:t>
            </a:fld>
            <a:endParaRPr lang="en-GB"/>
          </a:p>
        </p:txBody>
      </p:sp>
    </p:spTree>
    <p:extLst>
      <p:ext uri="{BB962C8B-B14F-4D97-AF65-F5344CB8AC3E}">
        <p14:creationId xmlns:p14="http://schemas.microsoft.com/office/powerpoint/2010/main" val="17799347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r>
              <a:rPr lang="en-GB" dirty="0"/>
              <a:t>Further steps</a:t>
            </a:r>
          </a:p>
        </p:txBody>
      </p:sp>
      <p:sp>
        <p:nvSpPr>
          <p:cNvPr id="6" name="Zástupný symbol pro text 5"/>
          <p:cNvSpPr>
            <a:spLocks noGrp="1"/>
          </p:cNvSpPr>
          <p:nvPr>
            <p:ph type="body" idx="1"/>
          </p:nvPr>
        </p:nvSpPr>
        <p:spPr/>
        <p:txBody>
          <a:bodyPr/>
          <a:lstStyle/>
          <a:p>
            <a:r>
              <a:rPr lang="en-GB" dirty="0"/>
              <a:t>DEVELOPPING A PROJECT MAPPING SCHE</a:t>
            </a:r>
          </a:p>
        </p:txBody>
      </p:sp>
      <p:sp>
        <p:nvSpPr>
          <p:cNvPr id="3" name="Zástupný symbol pro zápatí 2"/>
          <p:cNvSpPr>
            <a:spLocks noGrp="1"/>
          </p:cNvSpPr>
          <p:nvPr>
            <p:ph type="ftr" sz="quarter" idx="10"/>
          </p:nvPr>
        </p:nvSpPr>
        <p:spPr/>
        <p:txBody>
          <a:bodyPr/>
          <a:lstStyle/>
          <a:p>
            <a:pPr>
              <a:defRPr/>
            </a:pPr>
            <a:r>
              <a:rPr lang="en-GB"/>
              <a:t>EURASHE introduction</a:t>
            </a:r>
          </a:p>
        </p:txBody>
      </p:sp>
      <p:sp>
        <p:nvSpPr>
          <p:cNvPr id="4" name="Zástupný symbol pro číslo snímku 3"/>
          <p:cNvSpPr>
            <a:spLocks noGrp="1"/>
          </p:cNvSpPr>
          <p:nvPr>
            <p:ph type="sldNum" sz="quarter" idx="11"/>
          </p:nvPr>
        </p:nvSpPr>
        <p:spPr/>
        <p:txBody>
          <a:bodyPr/>
          <a:lstStyle/>
          <a:p>
            <a:pPr>
              <a:defRPr/>
            </a:pPr>
            <a:fld id="{AFAC7C81-F0BE-AF4F-8281-4AF65E5D65C5}" type="slidenum">
              <a:rPr lang="en-GB" smtClean="0"/>
              <a:pPr>
                <a:defRPr/>
              </a:pPr>
              <a:t>20</a:t>
            </a:fld>
            <a:endParaRPr lang="en-GB"/>
          </a:p>
        </p:txBody>
      </p:sp>
    </p:spTree>
    <p:extLst>
      <p:ext uri="{BB962C8B-B14F-4D97-AF65-F5344CB8AC3E}">
        <p14:creationId xmlns:p14="http://schemas.microsoft.com/office/powerpoint/2010/main" val="9624323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l" eaLnBrk="1" hangingPunct="1">
              <a:defRPr/>
            </a:pPr>
            <a:r>
              <a:rPr lang="it-IT" sz="3000" b="1" dirty="0"/>
              <a:t>Objectives considered</a:t>
            </a:r>
            <a:endParaRPr lang="en-GB" sz="3000" b="1" dirty="0"/>
          </a:p>
        </p:txBody>
      </p:sp>
      <p:sp>
        <p:nvSpPr>
          <p:cNvPr id="28674" name="Content Placeholder 2"/>
          <p:cNvSpPr>
            <a:spLocks noGrp="1"/>
          </p:cNvSpPr>
          <p:nvPr>
            <p:ph idx="1"/>
          </p:nvPr>
        </p:nvSpPr>
        <p:spPr/>
        <p:txBody>
          <a:bodyPr anchor="t">
            <a:normAutofit fontScale="92500"/>
          </a:bodyPr>
          <a:lstStyle/>
          <a:p>
            <a:pPr lvl="0"/>
            <a:r>
              <a:rPr lang="en-GB" dirty="0"/>
              <a:t>Map the overall situation regarding the SCHE position and recognition within EHEA (the scope to be discussed)</a:t>
            </a:r>
          </a:p>
          <a:p>
            <a:pPr lvl="0"/>
            <a:r>
              <a:rPr lang="en-GB" dirty="0"/>
              <a:t>Propose key mission and characteristics of SCHE respecting a variety of national settings, hopefully address also the terminology and understanding of this qualification</a:t>
            </a:r>
          </a:p>
          <a:p>
            <a:pPr lvl="0"/>
            <a:r>
              <a:rPr lang="en-GB" dirty="0"/>
              <a:t>Identify key challenges and opportunities for its development and integration within HE, as well as within the wider LLL concept</a:t>
            </a:r>
          </a:p>
          <a:p>
            <a:pPr lvl="0"/>
            <a:r>
              <a:rPr lang="en-GB" dirty="0"/>
              <a:t>Develop key policy messages for integration of SCHE, its recognition and fulfilling the expected role</a:t>
            </a:r>
          </a:p>
        </p:txBody>
      </p:sp>
      <p:sp>
        <p:nvSpPr>
          <p:cNvPr id="3" name="Footer Placeholder 2"/>
          <p:cNvSpPr>
            <a:spLocks noGrp="1"/>
          </p:cNvSpPr>
          <p:nvPr>
            <p:ph type="ftr" sz="quarter" idx="10"/>
          </p:nvPr>
        </p:nvSpPr>
        <p:spPr/>
        <p:txBody>
          <a:bodyPr/>
          <a:lstStyle/>
          <a:p>
            <a:pPr>
              <a:defRPr/>
            </a:pPr>
            <a:r>
              <a:rPr lang="en-GB"/>
              <a:t>EURASHE introduction</a:t>
            </a:r>
          </a:p>
        </p:txBody>
      </p:sp>
      <p:sp>
        <p:nvSpPr>
          <p:cNvPr id="28675"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D6F04C6D-A82C-E749-9BC3-ED37F8457BF1}" type="slidenum">
              <a:rPr lang="en-GB" sz="1200">
                <a:solidFill>
                  <a:schemeClr val="bg1"/>
                </a:solidFill>
              </a:rPr>
              <a:pPr eaLnBrk="1" hangingPunct="1"/>
              <a:t>21</a:t>
            </a:fld>
            <a:endParaRPr lang="en-GB" sz="1200">
              <a:solidFill>
                <a:schemeClr val="bg1"/>
              </a:solidFill>
            </a:endParaRPr>
          </a:p>
        </p:txBody>
      </p:sp>
    </p:spTree>
    <p:extLst>
      <p:ext uri="{BB962C8B-B14F-4D97-AF65-F5344CB8AC3E}">
        <p14:creationId xmlns:p14="http://schemas.microsoft.com/office/powerpoint/2010/main" val="41702611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l" eaLnBrk="1" hangingPunct="1">
              <a:defRPr/>
            </a:pPr>
            <a:r>
              <a:rPr lang="it-IT" sz="3000" b="1" dirty="0"/>
              <a:t>Potential features and activities to be considered</a:t>
            </a:r>
            <a:endParaRPr lang="en-GB" sz="3000" b="1" dirty="0"/>
          </a:p>
        </p:txBody>
      </p:sp>
      <p:sp>
        <p:nvSpPr>
          <p:cNvPr id="28674" name="Content Placeholder 2"/>
          <p:cNvSpPr>
            <a:spLocks noGrp="1"/>
          </p:cNvSpPr>
          <p:nvPr>
            <p:ph idx="1"/>
          </p:nvPr>
        </p:nvSpPr>
        <p:spPr/>
        <p:txBody>
          <a:bodyPr anchor="t">
            <a:normAutofit fontScale="77500" lnSpcReduction="20000"/>
          </a:bodyPr>
          <a:lstStyle/>
          <a:p>
            <a:pPr lvl="0"/>
            <a:r>
              <a:rPr lang="en-GB" dirty="0"/>
              <a:t>Mapping of selected national policies and approaches in various EHEA countries</a:t>
            </a:r>
          </a:p>
          <a:p>
            <a:pPr lvl="0"/>
            <a:r>
              <a:rPr lang="en-GB" dirty="0"/>
              <a:t>A review of data and indicators mapping the SCHE within Bologna implementation report</a:t>
            </a:r>
          </a:p>
          <a:p>
            <a:pPr lvl="0"/>
            <a:r>
              <a:rPr lang="en-GB" dirty="0"/>
              <a:t>A survey among the EHEA countries</a:t>
            </a:r>
          </a:p>
          <a:p>
            <a:pPr lvl="0"/>
            <a:r>
              <a:rPr lang="en-GB" dirty="0"/>
              <a:t>Stakeholders’ survey and workshop(s) with stakeholders</a:t>
            </a:r>
          </a:p>
          <a:p>
            <a:pPr lvl="0"/>
            <a:r>
              <a:rPr lang="en-GB" dirty="0"/>
              <a:t>Analysis of gathered data and input</a:t>
            </a:r>
          </a:p>
          <a:p>
            <a:pPr lvl="0"/>
            <a:r>
              <a:rPr lang="en-GB" dirty="0"/>
              <a:t>Expert group translating the findings into conclusions and recommendations</a:t>
            </a:r>
          </a:p>
          <a:p>
            <a:pPr lvl="0"/>
            <a:r>
              <a:rPr lang="en-GB" dirty="0"/>
              <a:t>Final event presenting and consulting conclusions and recommendations</a:t>
            </a:r>
          </a:p>
          <a:p>
            <a:pPr lvl="0"/>
            <a:r>
              <a:rPr lang="en-GB" dirty="0"/>
              <a:t>Policy input into Bologna ministers’ communique in Rome and other channels</a:t>
            </a:r>
          </a:p>
          <a:p>
            <a:r>
              <a:rPr lang="en-GB" dirty="0"/>
              <a:t>Dissemination through series of workshops/webinars and other channels</a:t>
            </a:r>
          </a:p>
        </p:txBody>
      </p:sp>
      <p:sp>
        <p:nvSpPr>
          <p:cNvPr id="3" name="Footer Placeholder 2"/>
          <p:cNvSpPr>
            <a:spLocks noGrp="1"/>
          </p:cNvSpPr>
          <p:nvPr>
            <p:ph type="ftr" sz="quarter" idx="10"/>
          </p:nvPr>
        </p:nvSpPr>
        <p:spPr/>
        <p:txBody>
          <a:bodyPr/>
          <a:lstStyle/>
          <a:p>
            <a:pPr>
              <a:defRPr/>
            </a:pPr>
            <a:r>
              <a:rPr lang="en-GB"/>
              <a:t>EURASHE introduction</a:t>
            </a:r>
          </a:p>
        </p:txBody>
      </p:sp>
      <p:sp>
        <p:nvSpPr>
          <p:cNvPr id="28675"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D6F04C6D-A82C-E749-9BC3-ED37F8457BF1}" type="slidenum">
              <a:rPr lang="en-GB" sz="1200">
                <a:solidFill>
                  <a:schemeClr val="bg1"/>
                </a:solidFill>
              </a:rPr>
              <a:pPr eaLnBrk="1" hangingPunct="1"/>
              <a:t>22</a:t>
            </a:fld>
            <a:endParaRPr lang="en-GB" sz="1200">
              <a:solidFill>
                <a:schemeClr val="bg1"/>
              </a:solidFill>
            </a:endParaRPr>
          </a:p>
        </p:txBody>
      </p:sp>
    </p:spTree>
    <p:extLst>
      <p:ext uri="{BB962C8B-B14F-4D97-AF65-F5344CB8AC3E}">
        <p14:creationId xmlns:p14="http://schemas.microsoft.com/office/powerpoint/2010/main" val="16931725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3"/>
          </p:nvPr>
        </p:nvSpPr>
        <p:spPr/>
        <p:txBody>
          <a:bodyPr/>
          <a:lstStyle/>
          <a:p>
            <a:r>
              <a:rPr lang="fr-FR" dirty="0"/>
              <a:t>Michal Karp</a:t>
            </a:r>
            <a:r>
              <a:rPr lang="cs-CZ" dirty="0" err="1"/>
              <a:t>íšek</a:t>
            </a:r>
            <a:endParaRPr lang="cs-CZ" dirty="0"/>
          </a:p>
          <a:p>
            <a:r>
              <a:rPr lang="cs-CZ" dirty="0" err="1"/>
              <a:t>Secretary</a:t>
            </a:r>
            <a:r>
              <a:rPr lang="cs-CZ" dirty="0"/>
              <a:t> General</a:t>
            </a:r>
          </a:p>
          <a:p>
            <a:r>
              <a:rPr lang="cs-CZ" b="0" dirty="0" err="1">
                <a:hlinkClick r:id="rId2"/>
              </a:rPr>
              <a:t>michal.karpisek</a:t>
            </a:r>
            <a:r>
              <a:rPr lang="en-GB" b="0" dirty="0">
                <a:hlinkClick r:id="rId2"/>
              </a:rPr>
              <a:t>@eurashe.eu</a:t>
            </a:r>
            <a:endParaRPr lang="en-GB" b="0" dirty="0"/>
          </a:p>
          <a:p>
            <a:r>
              <a:rPr lang="en-GB" b="0" dirty="0">
                <a:hlinkClick r:id="rId3"/>
              </a:rPr>
              <a:t>www.eurashe.eu</a:t>
            </a:r>
            <a:endParaRPr lang="en-GB" b="0" dirty="0"/>
          </a:p>
          <a:p>
            <a:endParaRPr lang="fr-FR" b="0" dirty="0"/>
          </a:p>
        </p:txBody>
      </p:sp>
      <p:sp>
        <p:nvSpPr>
          <p:cNvPr id="5" name="Text Placeholder 4"/>
          <p:cNvSpPr>
            <a:spLocks noGrp="1"/>
          </p:cNvSpPr>
          <p:nvPr>
            <p:ph type="body" sz="quarter" idx="14"/>
          </p:nvPr>
        </p:nvSpPr>
        <p:spPr/>
        <p:txBody>
          <a:bodyPr/>
          <a:lstStyle/>
          <a:p>
            <a:r>
              <a:rPr lang="en-GB" dirty="0"/>
              <a:t>Thank you for your attention!</a:t>
            </a:r>
          </a:p>
        </p:txBody>
      </p:sp>
    </p:spTree>
    <p:extLst>
      <p:ext uri="{BB962C8B-B14F-4D97-AF65-F5344CB8AC3E}">
        <p14:creationId xmlns:p14="http://schemas.microsoft.com/office/powerpoint/2010/main" val="5034170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GB"/>
              <a:t>EURASHE introduction</a:t>
            </a:r>
          </a:p>
        </p:txBody>
      </p:sp>
      <p:sp>
        <p:nvSpPr>
          <p:cNvPr id="2" name="Slide Number Placeholder 1"/>
          <p:cNvSpPr>
            <a:spLocks noGrp="1"/>
          </p:cNvSpPr>
          <p:nvPr>
            <p:ph type="sldNum" sz="quarter" idx="11"/>
          </p:nvPr>
        </p:nvSpPr>
        <p:spPr/>
        <p:txBody>
          <a:bodyPr/>
          <a:lstStyle/>
          <a:p>
            <a:pPr>
              <a:defRPr/>
            </a:pPr>
            <a:fld id="{379EE0B8-C2AA-504F-BB82-6E697CA54462}" type="slidenum">
              <a:rPr lang="en-GB" smtClean="0"/>
              <a:pPr>
                <a:defRPr/>
              </a:pPr>
              <a:t>24</a:t>
            </a:fld>
            <a:endParaRPr lang="en-GB"/>
          </a:p>
        </p:txBody>
      </p:sp>
    </p:spTree>
    <p:extLst>
      <p:ext uri="{BB962C8B-B14F-4D97-AF65-F5344CB8AC3E}">
        <p14:creationId xmlns:p14="http://schemas.microsoft.com/office/powerpoint/2010/main" val="3975004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MISSION &amp; role</a:t>
            </a:r>
            <a:br>
              <a:rPr lang="en-GB" dirty="0"/>
            </a:br>
            <a:r>
              <a:rPr lang="en-GB" dirty="0"/>
              <a:t>MEMBERSHIP</a:t>
            </a:r>
          </a:p>
        </p:txBody>
      </p:sp>
      <p:sp>
        <p:nvSpPr>
          <p:cNvPr id="6" name="Zástupný symbol pro text 5"/>
          <p:cNvSpPr>
            <a:spLocks noGrp="1"/>
          </p:cNvSpPr>
          <p:nvPr>
            <p:ph type="body" idx="1"/>
          </p:nvPr>
        </p:nvSpPr>
        <p:spPr/>
        <p:txBody>
          <a:bodyPr/>
          <a:lstStyle/>
          <a:p>
            <a:endParaRPr lang="en-GB"/>
          </a:p>
        </p:txBody>
      </p:sp>
      <p:sp>
        <p:nvSpPr>
          <p:cNvPr id="5" name="Footer Placeholder 4"/>
          <p:cNvSpPr>
            <a:spLocks noGrp="1"/>
          </p:cNvSpPr>
          <p:nvPr>
            <p:ph type="ftr" sz="quarter" idx="10"/>
          </p:nvPr>
        </p:nvSpPr>
        <p:spPr/>
        <p:txBody>
          <a:bodyPr/>
          <a:lstStyle/>
          <a:p>
            <a:pPr>
              <a:defRPr/>
            </a:pPr>
            <a:r>
              <a:rPr lang="en-GB"/>
              <a:t>EURASHE introduction</a:t>
            </a:r>
          </a:p>
        </p:txBody>
      </p:sp>
      <p:sp>
        <p:nvSpPr>
          <p:cNvPr id="4" name="Slide Number Placeholder 3"/>
          <p:cNvSpPr>
            <a:spLocks noGrp="1"/>
          </p:cNvSpPr>
          <p:nvPr>
            <p:ph type="sldNum" sz="quarter" idx="11"/>
          </p:nvPr>
        </p:nvSpPr>
        <p:spPr/>
        <p:txBody>
          <a:bodyPr/>
          <a:lstStyle/>
          <a:p>
            <a:pPr>
              <a:defRPr/>
            </a:pPr>
            <a:fld id="{379EE0B8-C2AA-504F-BB82-6E697CA54462}" type="slidenum">
              <a:rPr lang="en-GB" smtClean="0"/>
              <a:pPr>
                <a:defRPr/>
              </a:pPr>
              <a:t>3</a:t>
            </a:fld>
            <a:endParaRPr lang="en-GB"/>
          </a:p>
        </p:txBody>
      </p:sp>
    </p:spTree>
    <p:extLst>
      <p:ext uri="{BB962C8B-B14F-4D97-AF65-F5344CB8AC3E}">
        <p14:creationId xmlns:p14="http://schemas.microsoft.com/office/powerpoint/2010/main" val="706213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eaLnBrk="1" hangingPunct="1">
              <a:defRPr/>
            </a:pPr>
            <a:r>
              <a:rPr lang="en-GB" sz="3000" b="1" dirty="0"/>
              <a:t>EURASHE Mission</a:t>
            </a:r>
          </a:p>
        </p:txBody>
      </p:sp>
      <p:sp>
        <p:nvSpPr>
          <p:cNvPr id="18434" name="Content Placeholder 2"/>
          <p:cNvSpPr>
            <a:spLocks noGrp="1"/>
          </p:cNvSpPr>
          <p:nvPr>
            <p:ph idx="1"/>
          </p:nvPr>
        </p:nvSpPr>
        <p:spPr/>
        <p:txBody>
          <a:bodyPr anchor="t">
            <a:normAutofit/>
          </a:bodyPr>
          <a:lstStyle/>
          <a:p>
            <a:r>
              <a:rPr lang="en-GB" sz="2400" dirty="0"/>
              <a:t>EURASHE’s mission is to promote, within the European Higher Education Area (EHEA), the interests of professional higher education and of relevant higher education institutions that are recognised or financed by the public authorities of a EHEA member country</a:t>
            </a:r>
          </a:p>
        </p:txBody>
      </p:sp>
      <p:sp>
        <p:nvSpPr>
          <p:cNvPr id="3" name="Footer Placeholder 2"/>
          <p:cNvSpPr>
            <a:spLocks noGrp="1"/>
          </p:cNvSpPr>
          <p:nvPr>
            <p:ph type="ftr" sz="quarter" idx="10"/>
          </p:nvPr>
        </p:nvSpPr>
        <p:spPr/>
        <p:txBody>
          <a:bodyPr/>
          <a:lstStyle/>
          <a:p>
            <a:pPr>
              <a:defRPr/>
            </a:pPr>
            <a:r>
              <a:rPr lang="en-GB"/>
              <a:t>EURASHE introduction</a:t>
            </a:r>
          </a:p>
        </p:txBody>
      </p:sp>
      <p:sp>
        <p:nvSpPr>
          <p:cNvPr id="18435"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0AB962A5-321F-6D42-A620-E6C8542A5EAE}" type="slidenum">
              <a:rPr lang="en-GB" sz="1200">
                <a:solidFill>
                  <a:schemeClr val="bg1"/>
                </a:solidFill>
              </a:rPr>
              <a:pPr eaLnBrk="1" hangingPunct="1"/>
              <a:t>4</a:t>
            </a:fld>
            <a:endParaRPr lang="en-GB" sz="1200">
              <a:solidFill>
                <a:schemeClr val="bg1"/>
              </a:solidFill>
            </a:endParaRPr>
          </a:p>
        </p:txBody>
      </p:sp>
    </p:spTree>
    <p:extLst>
      <p:ext uri="{BB962C8B-B14F-4D97-AF65-F5344CB8AC3E}">
        <p14:creationId xmlns:p14="http://schemas.microsoft.com/office/powerpoint/2010/main" val="3294358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l" eaLnBrk="1" hangingPunct="1">
              <a:defRPr/>
            </a:pPr>
            <a:r>
              <a:rPr lang="it-IT" sz="3000" b="1" dirty="0"/>
              <a:t>Membership</a:t>
            </a:r>
            <a:endParaRPr lang="en-GB" sz="3000" b="1" dirty="0"/>
          </a:p>
        </p:txBody>
      </p:sp>
      <p:sp>
        <p:nvSpPr>
          <p:cNvPr id="3" name="Footer Placeholder 2"/>
          <p:cNvSpPr>
            <a:spLocks noGrp="1"/>
          </p:cNvSpPr>
          <p:nvPr>
            <p:ph type="ftr" sz="quarter" idx="10"/>
          </p:nvPr>
        </p:nvSpPr>
        <p:spPr/>
        <p:txBody>
          <a:bodyPr/>
          <a:lstStyle/>
          <a:p>
            <a:pPr>
              <a:defRPr/>
            </a:pPr>
            <a:r>
              <a:rPr lang="en-GB"/>
              <a:t>EURASHE introduction</a:t>
            </a:r>
          </a:p>
        </p:txBody>
      </p:sp>
      <p:sp>
        <p:nvSpPr>
          <p:cNvPr id="20483"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8FD971B0-AB97-4145-9D54-B766D4852582}" type="slidenum">
              <a:rPr lang="en-GB" sz="1200">
                <a:solidFill>
                  <a:schemeClr val="bg1"/>
                </a:solidFill>
              </a:rPr>
              <a:pPr eaLnBrk="1" hangingPunct="1"/>
              <a:t>5</a:t>
            </a:fld>
            <a:endParaRPr lang="en-GB" sz="1200">
              <a:solidFill>
                <a:schemeClr val="bg1"/>
              </a:solidFill>
            </a:endParaRPr>
          </a:p>
        </p:txBody>
      </p:sp>
      <p:sp>
        <p:nvSpPr>
          <p:cNvPr id="4" name="Content Placeholder 3"/>
          <p:cNvSpPr>
            <a:spLocks noGrp="1"/>
          </p:cNvSpPr>
          <p:nvPr>
            <p:ph sz="half" idx="1"/>
          </p:nvPr>
        </p:nvSpPr>
        <p:spPr/>
        <p:txBody>
          <a:bodyPr>
            <a:normAutofit fontScale="92500"/>
          </a:bodyPr>
          <a:lstStyle/>
          <a:p>
            <a:r>
              <a:rPr lang="en-GB" dirty="0"/>
              <a:t>EURASHE represents universities of applied sciences and other institutions of PHE (colleges, universities with professionally oriented programmes/faculties)</a:t>
            </a:r>
          </a:p>
          <a:p>
            <a:pPr lvl="1"/>
            <a:r>
              <a:rPr lang="en-GB" dirty="0"/>
              <a:t>49 full members: 15 national associations, 34 individual institutions</a:t>
            </a:r>
          </a:p>
          <a:p>
            <a:pPr lvl="1"/>
            <a:r>
              <a:rPr lang="en-GB" dirty="0"/>
              <a:t>1 associate member</a:t>
            </a:r>
          </a:p>
          <a:p>
            <a:pPr lvl="1"/>
            <a:r>
              <a:rPr lang="en-GB" dirty="0">
                <a:latin typeface="Calibri" charset="0"/>
              </a:rPr>
              <a:t>12 affiliate members: 8 individual institutions outside the EHEA, 4 bona fide organisations</a:t>
            </a:r>
            <a:endParaRPr lang="en-GB" sz="2800" dirty="0"/>
          </a:p>
          <a:p>
            <a:endParaRPr lang="en-GB" dirty="0"/>
          </a:p>
        </p:txBody>
      </p:sp>
      <p:pic>
        <p:nvPicPr>
          <p:cNvPr id="9" name="Content Placeholder 7"/>
          <p:cNvPicPr>
            <a:picLocks noGrp="1" noChangeAspect="1"/>
          </p:cNvPicPr>
          <p:nvPr>
            <p:ph sz="half" idx="2"/>
          </p:nvPr>
        </p:nvPicPr>
        <p:blipFill>
          <a:blip r:embed="rId2" cstate="email">
            <a:extLst>
              <a:ext uri="{28A0092B-C50C-407E-A947-70E740481C1C}">
                <a14:useLocalDpi xmlns:a14="http://schemas.microsoft.com/office/drawing/2010/main" val="0"/>
              </a:ext>
            </a:extLst>
          </a:blip>
          <a:stretch>
            <a:fillRect/>
          </a:stretch>
        </p:blipFill>
        <p:spPr>
          <a:xfrm>
            <a:off x="6355996" y="1600678"/>
            <a:ext cx="5068007" cy="4525006"/>
          </a:xfrm>
          <a:prstGeom prst="rect">
            <a:avLst/>
          </a:prstGeom>
        </p:spPr>
      </p:pic>
    </p:spTree>
    <p:extLst>
      <p:ext uri="{BB962C8B-B14F-4D97-AF65-F5344CB8AC3E}">
        <p14:creationId xmlns:p14="http://schemas.microsoft.com/office/powerpoint/2010/main" val="3492742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PROFESSIONAL HIGHER EDUCATION</a:t>
            </a:r>
          </a:p>
        </p:txBody>
      </p:sp>
      <p:sp>
        <p:nvSpPr>
          <p:cNvPr id="6" name="Zástupný symbol pro text 5"/>
          <p:cNvSpPr>
            <a:spLocks noGrp="1"/>
          </p:cNvSpPr>
          <p:nvPr>
            <p:ph type="body" idx="1"/>
          </p:nvPr>
        </p:nvSpPr>
        <p:spPr/>
        <p:txBody>
          <a:bodyPr/>
          <a:lstStyle/>
          <a:p>
            <a:endParaRPr lang="en-GB"/>
          </a:p>
        </p:txBody>
      </p:sp>
      <p:sp>
        <p:nvSpPr>
          <p:cNvPr id="5" name="Footer Placeholder 4"/>
          <p:cNvSpPr>
            <a:spLocks noGrp="1"/>
          </p:cNvSpPr>
          <p:nvPr>
            <p:ph type="ftr" sz="quarter" idx="10"/>
          </p:nvPr>
        </p:nvSpPr>
        <p:spPr/>
        <p:txBody>
          <a:bodyPr/>
          <a:lstStyle/>
          <a:p>
            <a:pPr>
              <a:defRPr/>
            </a:pPr>
            <a:r>
              <a:rPr lang="en-GB"/>
              <a:t>EURASHE introduction</a:t>
            </a:r>
          </a:p>
        </p:txBody>
      </p:sp>
      <p:sp>
        <p:nvSpPr>
          <p:cNvPr id="4" name="Slide Number Placeholder 3"/>
          <p:cNvSpPr>
            <a:spLocks noGrp="1"/>
          </p:cNvSpPr>
          <p:nvPr>
            <p:ph type="sldNum" sz="quarter" idx="11"/>
          </p:nvPr>
        </p:nvSpPr>
        <p:spPr/>
        <p:txBody>
          <a:bodyPr/>
          <a:lstStyle/>
          <a:p>
            <a:pPr>
              <a:defRPr/>
            </a:pPr>
            <a:fld id="{379EE0B8-C2AA-504F-BB82-6E697CA54462}" type="slidenum">
              <a:rPr lang="en-GB" smtClean="0"/>
              <a:pPr>
                <a:defRPr/>
              </a:pPr>
              <a:t>6</a:t>
            </a:fld>
            <a:endParaRPr lang="en-GB"/>
          </a:p>
        </p:txBody>
      </p:sp>
    </p:spTree>
    <p:extLst>
      <p:ext uri="{BB962C8B-B14F-4D97-AF65-F5344CB8AC3E}">
        <p14:creationId xmlns:p14="http://schemas.microsoft.com/office/powerpoint/2010/main" val="3634105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2"/>
          <p:cNvSpPr>
            <a:spLocks noGrp="1" noChangeArrowheads="1"/>
          </p:cNvSpPr>
          <p:nvPr>
            <p:ph type="title"/>
          </p:nvPr>
        </p:nvSpPr>
        <p:spPr>
          <a:xfrm>
            <a:off x="2033489" y="1700808"/>
            <a:ext cx="7950943" cy="792088"/>
          </a:xfrm>
          <a:noFill/>
        </p:spPr>
        <p:txBody>
          <a:bodyPr vert="horz" wrap="square" lIns="92063" tIns="46032" rIns="92063" bIns="46032" numCol="1" anchor="b" anchorCtr="0" compatLnSpc="1">
            <a:prstTxWarp prst="textNoShape">
              <a:avLst/>
            </a:prstTxWarp>
            <a:noAutofit/>
          </a:bodyPr>
          <a:lstStyle/>
          <a:p>
            <a:r>
              <a:rPr lang="en-US" sz="2400" b="1" dirty="0">
                <a:solidFill>
                  <a:srgbClr val="421C5E"/>
                </a:solidFill>
              </a:rPr>
              <a:t>Over the next years, industry demand for employees with qualifications combining practical skills and academic higher education will increase.</a:t>
            </a:r>
          </a:p>
        </p:txBody>
      </p:sp>
      <p:sp>
        <p:nvSpPr>
          <p:cNvPr id="28677" name="Text Box 3"/>
          <p:cNvSpPr txBox="1">
            <a:spLocks noChangeArrowheads="1"/>
          </p:cNvSpPr>
          <p:nvPr/>
        </p:nvSpPr>
        <p:spPr bwMode="auto">
          <a:xfrm>
            <a:off x="2352675" y="6057901"/>
            <a:ext cx="5943600" cy="307975"/>
          </a:xfrm>
          <a:prstGeom prst="rect">
            <a:avLst/>
          </a:prstGeom>
          <a:noFill/>
          <a:ln w="12700">
            <a:noFill/>
            <a:miter lim="800000"/>
            <a:headEnd type="none" w="sm" len="sm"/>
            <a:tailEnd type="none" w="sm" len="sm"/>
          </a:ln>
        </p:spPr>
        <p:txBody>
          <a:bodyPr lIns="91427" tIns="45714" rIns="91427" bIns="45714">
            <a:spAutoFit/>
          </a:bodyPr>
          <a:lstStyle/>
          <a:p>
            <a:pPr defTabSz="912813" eaLnBrk="0" hangingPunct="0">
              <a:spcBef>
                <a:spcPct val="50000"/>
              </a:spcBef>
            </a:pPr>
            <a:endParaRPr lang="de-DE" sz="1400"/>
          </a:p>
        </p:txBody>
      </p:sp>
      <p:graphicFrame>
        <p:nvGraphicFramePr>
          <p:cNvPr id="11" name="Object 2"/>
          <p:cNvGraphicFramePr>
            <a:graphicFrameLocks noGrp="1" noChangeAspect="1"/>
          </p:cNvGraphicFramePr>
          <p:nvPr>
            <p:ph type="chart" sz="half" idx="1"/>
            <p:extLst/>
          </p:nvPr>
        </p:nvGraphicFramePr>
        <p:xfrm>
          <a:off x="1631504" y="2132857"/>
          <a:ext cx="8892480" cy="3979863"/>
        </p:xfrm>
        <a:graphic>
          <a:graphicData uri="http://schemas.openxmlformats.org/drawingml/2006/chart">
            <c:chart xmlns:c="http://schemas.openxmlformats.org/drawingml/2006/chart" xmlns:r="http://schemas.openxmlformats.org/officeDocument/2006/relationships" r:id="rId3"/>
          </a:graphicData>
        </a:graphic>
      </p:graphicFrame>
      <p:sp>
        <p:nvSpPr>
          <p:cNvPr id="28682" name="Foliennummernplatzhalter 1"/>
          <p:cNvSpPr txBox="1">
            <a:spLocks/>
          </p:cNvSpPr>
          <p:nvPr/>
        </p:nvSpPr>
        <p:spPr bwMode="auto">
          <a:xfrm>
            <a:off x="6781800" y="6324600"/>
            <a:ext cx="3773488" cy="647700"/>
          </a:xfrm>
          <a:prstGeom prst="rect">
            <a:avLst/>
          </a:prstGeom>
          <a:noFill/>
          <a:ln w="9525">
            <a:noFill/>
            <a:miter lim="800000"/>
            <a:headEnd/>
            <a:tailEnd/>
          </a:ln>
        </p:spPr>
        <p:txBody>
          <a:bodyPr lIns="89927" tIns="44964" rIns="89927" bIns="44964"/>
          <a:lstStyle/>
          <a:p>
            <a:pPr algn="r"/>
            <a:endParaRPr lang="de-CH" sz="2800" dirty="0">
              <a:solidFill>
                <a:schemeClr val="hlink"/>
              </a:solidFill>
            </a:endParaRPr>
          </a:p>
        </p:txBody>
      </p:sp>
      <p:sp>
        <p:nvSpPr>
          <p:cNvPr id="7" name="TextovéPole 6"/>
          <p:cNvSpPr txBox="1"/>
          <p:nvPr/>
        </p:nvSpPr>
        <p:spPr>
          <a:xfrm>
            <a:off x="8184232" y="6365876"/>
            <a:ext cx="3240360" cy="276999"/>
          </a:xfrm>
          <a:prstGeom prst="rect">
            <a:avLst/>
          </a:prstGeom>
          <a:noFill/>
        </p:spPr>
        <p:txBody>
          <a:bodyPr wrap="square" rtlCol="0">
            <a:spAutoFit/>
          </a:bodyPr>
          <a:lstStyle/>
          <a:p>
            <a:pPr algn="r"/>
            <a:r>
              <a:rPr lang="en-GB" sz="1200" dirty="0">
                <a:solidFill>
                  <a:schemeClr val="bg1"/>
                </a:solidFill>
              </a:rPr>
              <a:t>Source: HAPHE project</a:t>
            </a:r>
            <a:r>
              <a:rPr lang="cs-CZ" sz="1200" dirty="0">
                <a:solidFill>
                  <a:schemeClr val="bg1"/>
                </a:solidFill>
              </a:rPr>
              <a:t> </a:t>
            </a:r>
            <a:r>
              <a:rPr lang="cs-CZ" sz="1200" dirty="0" err="1">
                <a:solidFill>
                  <a:schemeClr val="bg1"/>
                </a:solidFill>
              </a:rPr>
              <a:t>survey</a:t>
            </a:r>
            <a:r>
              <a:rPr lang="en-GB" sz="1200" dirty="0">
                <a:solidFill>
                  <a:schemeClr val="bg1"/>
                </a:solidFill>
              </a:rPr>
              <a:t>, 2013</a:t>
            </a:r>
          </a:p>
        </p:txBody>
      </p:sp>
    </p:spTree>
    <p:extLst>
      <p:ext uri="{BB962C8B-B14F-4D97-AF65-F5344CB8AC3E}">
        <p14:creationId xmlns:p14="http://schemas.microsoft.com/office/powerpoint/2010/main" val="1592715604"/>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392" y="980728"/>
            <a:ext cx="10972800" cy="792088"/>
          </a:xfrm>
        </p:spPr>
        <p:txBody>
          <a:bodyPr>
            <a:normAutofit/>
          </a:bodyPr>
          <a:lstStyle/>
          <a:p>
            <a:r>
              <a:rPr lang="en-GB" sz="3600" dirty="0"/>
              <a:t>Differences between PHEI &amp; AHEI</a:t>
            </a:r>
          </a:p>
        </p:txBody>
      </p:sp>
      <p:graphicFrame>
        <p:nvGraphicFramePr>
          <p:cNvPr id="4" name="Chart 3"/>
          <p:cNvGraphicFramePr>
            <a:graphicFrameLocks/>
          </p:cNvGraphicFramePr>
          <p:nvPr>
            <p:extLst>
              <p:ext uri="{D42A27DB-BD31-4B8C-83A1-F6EECF244321}">
                <p14:modId xmlns:p14="http://schemas.microsoft.com/office/powerpoint/2010/main" val="2649612015"/>
              </p:ext>
            </p:extLst>
          </p:nvPr>
        </p:nvGraphicFramePr>
        <p:xfrm>
          <a:off x="-336715" y="1484784"/>
          <a:ext cx="12673408" cy="537321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40204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Autofit/>
          </a:bodyPr>
          <a:lstStyle/>
          <a:p>
            <a:pPr algn="l" eaLnBrk="1" hangingPunct="1">
              <a:defRPr/>
            </a:pPr>
            <a:r>
              <a:rPr lang="en-US" sz="3000" b="1" dirty="0"/>
              <a:t>Professional higher education</a:t>
            </a:r>
            <a:endParaRPr lang="en-GB" sz="3000" b="1" dirty="0"/>
          </a:p>
        </p:txBody>
      </p:sp>
      <p:sp>
        <p:nvSpPr>
          <p:cNvPr id="25602" name="Content Placeholder 2"/>
          <p:cNvSpPr>
            <a:spLocks noGrp="1"/>
          </p:cNvSpPr>
          <p:nvPr>
            <p:ph idx="1"/>
          </p:nvPr>
        </p:nvSpPr>
        <p:spPr/>
        <p:txBody>
          <a:bodyPr anchor="t">
            <a:normAutofit lnSpcReduction="10000"/>
          </a:bodyPr>
          <a:lstStyle/>
          <a:p>
            <a:pPr marL="0" indent="0">
              <a:buNone/>
            </a:pPr>
            <a:r>
              <a:rPr lang="en-GB" sz="2400" i="1" dirty="0"/>
              <a:t>Professional higher education is a form of higher education that offers a particularly intense integration with the world of work in all its aspects, including teaching, learning, research and governance, and at all levels of the overarching qualifications framework of the EHEA.</a:t>
            </a:r>
          </a:p>
          <a:p>
            <a:pPr marL="0" indent="0">
              <a:buNone/>
            </a:pPr>
            <a:r>
              <a:rPr lang="en-GB" sz="2400" dirty="0"/>
              <a:t>Its function is to diversify learning opportunities, enhance the employability of graduates, offer qualifications and stimulate innovation for the benefit of learners and society.</a:t>
            </a:r>
          </a:p>
          <a:p>
            <a:pPr marL="0" indent="0">
              <a:buNone/>
            </a:pPr>
            <a:r>
              <a:rPr lang="en-GB" sz="2400" dirty="0"/>
              <a:t>The world of work includes all enterprises, civil society organisations and the public sector. The intensity of integration with the world of work is manifested by a strong focus on the application of learning achievements. This approach involves combining phases of work and study, a concern for employability, cooperation with employers, the use of practice-relevant knowledge and use-inspired research.</a:t>
            </a:r>
          </a:p>
        </p:txBody>
      </p:sp>
      <p:sp>
        <p:nvSpPr>
          <p:cNvPr id="3" name="Footer Placeholder 2"/>
          <p:cNvSpPr>
            <a:spLocks noGrp="1"/>
          </p:cNvSpPr>
          <p:nvPr>
            <p:ph type="ftr" sz="quarter" idx="10"/>
          </p:nvPr>
        </p:nvSpPr>
        <p:spPr/>
        <p:txBody>
          <a:bodyPr/>
          <a:lstStyle/>
          <a:p>
            <a:pPr>
              <a:defRPr/>
            </a:pPr>
            <a:r>
              <a:rPr lang="en-GB"/>
              <a:t>EURASHE introduction</a:t>
            </a:r>
          </a:p>
        </p:txBody>
      </p:sp>
      <p:sp>
        <p:nvSpPr>
          <p:cNvPr id="25603"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B5F04FA8-F6A1-0D4D-BFB7-194A6F3E6293}" type="slidenum">
              <a:rPr lang="en-GB" sz="1200">
                <a:solidFill>
                  <a:schemeClr val="bg1"/>
                </a:solidFill>
              </a:rPr>
              <a:pPr eaLnBrk="1" hangingPunct="1"/>
              <a:t>9</a:t>
            </a:fld>
            <a:endParaRPr lang="en-GB" sz="1200">
              <a:solidFill>
                <a:schemeClr val="bg1"/>
              </a:solidFill>
            </a:endParaRPr>
          </a:p>
        </p:txBody>
      </p:sp>
    </p:spTree>
    <p:extLst>
      <p:ext uri="{BB962C8B-B14F-4D97-AF65-F5344CB8AC3E}">
        <p14:creationId xmlns:p14="http://schemas.microsoft.com/office/powerpoint/2010/main" val="2169705964"/>
      </p:ext>
    </p:extLst>
  </p:cSld>
  <p:clrMapOvr>
    <a:masterClrMapping/>
  </p:clrMapOvr>
</p:sld>
</file>

<file path=ppt/theme/theme1.xml><?xml version="1.0" encoding="utf-8"?>
<a:theme xmlns:a="http://schemas.openxmlformats.org/drawingml/2006/main" name="EURASHE-16-9">
  <a:themeElements>
    <a:clrScheme name="EURASHE">
      <a:dk1>
        <a:sysClr val="windowText" lastClr="000000"/>
      </a:dk1>
      <a:lt1>
        <a:srgbClr val="FFFFFF"/>
      </a:lt1>
      <a:dk2>
        <a:srgbClr val="1F497D"/>
      </a:dk2>
      <a:lt2>
        <a:srgbClr val="EEECE1"/>
      </a:lt2>
      <a:accent1>
        <a:srgbClr val="0000BF"/>
      </a:accent1>
      <a:accent2>
        <a:srgbClr val="0070C0"/>
      </a:accent2>
      <a:accent3>
        <a:srgbClr val="00B0F0"/>
      </a:accent3>
      <a:accent4>
        <a:srgbClr val="FFFF00"/>
      </a:accent4>
      <a:accent5>
        <a:srgbClr val="FFC000"/>
      </a:accent5>
      <a:accent6>
        <a:srgbClr val="FF0000"/>
      </a:accent6>
      <a:hlink>
        <a:srgbClr val="002060"/>
      </a:hlink>
      <a:folHlink>
        <a:srgbClr val="00B0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EURASHE-16-9" id="{EB05DE68-DE3A-4477-91BE-04C8827C7397}" vid="{5D35D754-4A01-4C60-91D9-21E1488EB2B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EURASHE-16-9</Template>
  <TotalTime>1477</TotalTime>
  <Words>1111</Words>
  <Application>Microsoft Office PowerPoint</Application>
  <PresentationFormat>Custom</PresentationFormat>
  <Paragraphs>283</Paragraphs>
  <Slides>24</Slides>
  <Notes>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EURASHE-16-9</vt:lpstr>
      <vt:lpstr>EUROPEAN ASSOCIATION OF INSTITUTIONS IN HIGHER EDUCATION</vt:lpstr>
      <vt:lpstr>Content</vt:lpstr>
      <vt:lpstr>MISSION &amp; role MEMBERSHIP</vt:lpstr>
      <vt:lpstr>EURASHE Mission</vt:lpstr>
      <vt:lpstr>Membership</vt:lpstr>
      <vt:lpstr>PROFESSIONAL HIGHER EDUCATION</vt:lpstr>
      <vt:lpstr>Over the next years, industry demand for employees with qualifications combining practical skills and academic higher education will increase.</vt:lpstr>
      <vt:lpstr>Differences between PHEI &amp; AHEI</vt:lpstr>
      <vt:lpstr>Professional higher education</vt:lpstr>
      <vt:lpstr>Features of professional higher education</vt:lpstr>
      <vt:lpstr>Characteristics &amp; Criteria</vt:lpstr>
      <vt:lpstr>Focus on short cycle HE</vt:lpstr>
      <vt:lpstr>EURASHE SCHE related activities</vt:lpstr>
      <vt:lpstr>Presence of SCHE in Europe (2013)</vt:lpstr>
      <vt:lpstr>Institutional Provision (2013)</vt:lpstr>
      <vt:lpstr>Fields of study (2013)</vt:lpstr>
      <vt:lpstr>Positives</vt:lpstr>
      <vt:lpstr>Challenges</vt:lpstr>
      <vt:lpstr>Issues for consideration</vt:lpstr>
      <vt:lpstr>Further steps</vt:lpstr>
      <vt:lpstr>Objectives considered</vt:lpstr>
      <vt:lpstr>Potential features and activities to be considered</vt:lpstr>
      <vt:lpstr>PowerPoint Presentation</vt:lpstr>
      <vt:lpstr>PowerPoint Presentation</vt:lpstr>
    </vt:vector>
  </TitlesOfParts>
  <Company>EURASHE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EUROPEAN ASSOCIATION OF INSTITUTIONS IN HIGHER EDUCATION</dc:title>
  <dc:creator>Alexandre Wipf</dc:creator>
  <cp:lastModifiedBy>RESTOUEIX Jean-Philippe</cp:lastModifiedBy>
  <cp:revision>109</cp:revision>
  <dcterms:created xsi:type="dcterms:W3CDTF">2012-03-06T15:49:17Z</dcterms:created>
  <dcterms:modified xsi:type="dcterms:W3CDTF">2018-09-05T14:16:30Z</dcterms:modified>
</cp:coreProperties>
</file>