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6" r:id="rId3"/>
    <p:sldId id="258" r:id="rId4"/>
    <p:sldId id="265" r:id="rId5"/>
    <p:sldId id="276" r:id="rId6"/>
    <p:sldId id="259" r:id="rId7"/>
    <p:sldId id="272" r:id="rId8"/>
    <p:sldId id="277" r:id="rId9"/>
    <p:sldId id="271" r:id="rId10"/>
    <p:sldId id="273" r:id="rId11"/>
    <p:sldId id="260" r:id="rId12"/>
    <p:sldId id="261" r:id="rId13"/>
    <p:sldId id="274" r:id="rId14"/>
    <p:sldId id="275" r:id="rId15"/>
    <p:sldId id="262" r:id="rId16"/>
    <p:sldId id="268" r:id="rId17"/>
    <p:sldId id="269" r:id="rId18"/>
    <p:sldId id="263" r:id="rId19"/>
    <p:sldId id="278" r:id="rId20"/>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11" autoAdjust="0"/>
    <p:restoredTop sz="94660"/>
  </p:normalViewPr>
  <p:slideViewPr>
    <p:cSldViewPr snapToGrid="0">
      <p:cViewPr varScale="1">
        <p:scale>
          <a:sx n="116" d="100"/>
          <a:sy n="116" d="100"/>
        </p:scale>
        <p:origin x="138" y="33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122363"/>
            <a:ext cx="9144000" cy="2387600"/>
          </a:xfrm>
        </p:spPr>
        <p:txBody>
          <a:bodyPr anchor="b"/>
          <a:lstStyle>
            <a:lvl1pPr algn="ctr">
              <a:defRPr sz="6000"/>
            </a:lvl1pPr>
          </a:lstStyle>
          <a:p>
            <a:r>
              <a:rPr lang="sv-SE"/>
              <a:t>Klicka här för att ändra format</a:t>
            </a:r>
          </a:p>
        </p:txBody>
      </p:sp>
      <p:sp>
        <p:nvSpPr>
          <p:cNvPr id="3" name="Underrubri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format på underrubrik i bakgrunden</a:t>
            </a:r>
          </a:p>
        </p:txBody>
      </p:sp>
      <p:sp>
        <p:nvSpPr>
          <p:cNvPr id="4" name="Platshållare för datum 3"/>
          <p:cNvSpPr>
            <a:spLocks noGrp="1"/>
          </p:cNvSpPr>
          <p:nvPr>
            <p:ph type="dt" sz="half" idx="10"/>
          </p:nvPr>
        </p:nvSpPr>
        <p:spPr/>
        <p:txBody>
          <a:bodyPr/>
          <a:lstStyle/>
          <a:p>
            <a:fld id="{FB9CFC0D-E9DE-40C6-8A78-B532F25BBCB0}" type="datetimeFigureOut">
              <a:rPr lang="sv-SE" smtClean="0"/>
              <a:t>2020-02-18</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CD28350D-8E56-4726-A289-67C4CED69F44}" type="slidenum">
              <a:rPr lang="sv-SE" smtClean="0"/>
              <a:t>‹#›</a:t>
            </a:fld>
            <a:endParaRPr lang="sv-SE"/>
          </a:p>
        </p:txBody>
      </p:sp>
    </p:spTree>
    <p:extLst>
      <p:ext uri="{BB962C8B-B14F-4D97-AF65-F5344CB8AC3E}">
        <p14:creationId xmlns:p14="http://schemas.microsoft.com/office/powerpoint/2010/main" val="7234176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FB9CFC0D-E9DE-40C6-8A78-B532F25BBCB0}" type="datetimeFigureOut">
              <a:rPr lang="sv-SE" smtClean="0"/>
              <a:t>2020-02-18</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CD28350D-8E56-4726-A289-67C4CED69F44}" type="slidenum">
              <a:rPr lang="sv-SE" smtClean="0"/>
              <a:t>‹#›</a:t>
            </a:fld>
            <a:endParaRPr lang="sv-SE"/>
          </a:p>
        </p:txBody>
      </p:sp>
    </p:spTree>
    <p:extLst>
      <p:ext uri="{BB962C8B-B14F-4D97-AF65-F5344CB8AC3E}">
        <p14:creationId xmlns:p14="http://schemas.microsoft.com/office/powerpoint/2010/main" val="40305364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8724900" y="365125"/>
            <a:ext cx="2628900" cy="5811838"/>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FB9CFC0D-E9DE-40C6-8A78-B532F25BBCB0}" type="datetimeFigureOut">
              <a:rPr lang="sv-SE" smtClean="0"/>
              <a:t>2020-02-18</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CD28350D-8E56-4726-A289-67C4CED69F44}" type="slidenum">
              <a:rPr lang="sv-SE" smtClean="0"/>
              <a:t>‹#›</a:t>
            </a:fld>
            <a:endParaRPr lang="sv-SE"/>
          </a:p>
        </p:txBody>
      </p:sp>
    </p:spTree>
    <p:extLst>
      <p:ext uri="{BB962C8B-B14F-4D97-AF65-F5344CB8AC3E}">
        <p14:creationId xmlns:p14="http://schemas.microsoft.com/office/powerpoint/2010/main" val="31585640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FB9CFC0D-E9DE-40C6-8A78-B532F25BBCB0}" type="datetimeFigureOut">
              <a:rPr lang="sv-SE" smtClean="0"/>
              <a:t>2020-02-18</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CD28350D-8E56-4726-A289-67C4CED69F44}" type="slidenum">
              <a:rPr lang="sv-SE" smtClean="0"/>
              <a:t>‹#›</a:t>
            </a:fld>
            <a:endParaRPr lang="sv-SE"/>
          </a:p>
        </p:txBody>
      </p:sp>
    </p:spTree>
    <p:extLst>
      <p:ext uri="{BB962C8B-B14F-4D97-AF65-F5344CB8AC3E}">
        <p14:creationId xmlns:p14="http://schemas.microsoft.com/office/powerpoint/2010/main" val="15545261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831850" y="1709738"/>
            <a:ext cx="10515600" cy="2852737"/>
          </a:xfrm>
        </p:spPr>
        <p:txBody>
          <a:bodyPr anchor="b"/>
          <a:lstStyle>
            <a:lvl1pPr>
              <a:defRPr sz="6000"/>
            </a:lvl1pPr>
          </a:lstStyle>
          <a:p>
            <a:r>
              <a:rPr lang="sv-SE"/>
              <a:t>Klicka här för att ändra format</a:t>
            </a:r>
          </a:p>
        </p:txBody>
      </p:sp>
      <p:sp>
        <p:nvSpPr>
          <p:cNvPr id="3" name="Platshållare för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p>
            <a:fld id="{FB9CFC0D-E9DE-40C6-8A78-B532F25BBCB0}" type="datetimeFigureOut">
              <a:rPr lang="sv-SE" smtClean="0"/>
              <a:t>2020-02-18</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CD28350D-8E56-4726-A289-67C4CED69F44}" type="slidenum">
              <a:rPr lang="sv-SE" smtClean="0"/>
              <a:t>‹#›</a:t>
            </a:fld>
            <a:endParaRPr lang="sv-SE"/>
          </a:p>
        </p:txBody>
      </p:sp>
    </p:spTree>
    <p:extLst>
      <p:ext uri="{BB962C8B-B14F-4D97-AF65-F5344CB8AC3E}">
        <p14:creationId xmlns:p14="http://schemas.microsoft.com/office/powerpoint/2010/main" val="25589520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FB9CFC0D-E9DE-40C6-8A78-B532F25BBCB0}" type="datetimeFigureOut">
              <a:rPr lang="sv-SE" smtClean="0"/>
              <a:t>2020-02-18</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CD28350D-8E56-4726-A289-67C4CED69F44}" type="slidenum">
              <a:rPr lang="sv-SE" smtClean="0"/>
              <a:t>‹#›</a:t>
            </a:fld>
            <a:endParaRPr lang="sv-SE"/>
          </a:p>
        </p:txBody>
      </p:sp>
    </p:spTree>
    <p:extLst>
      <p:ext uri="{BB962C8B-B14F-4D97-AF65-F5344CB8AC3E}">
        <p14:creationId xmlns:p14="http://schemas.microsoft.com/office/powerpoint/2010/main" val="1835890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839788" y="365125"/>
            <a:ext cx="10515600" cy="1325563"/>
          </a:xfrm>
        </p:spPr>
        <p:txBody>
          <a:bodyPr/>
          <a:lstStyle/>
          <a:p>
            <a:r>
              <a:rPr lang="sv-SE"/>
              <a:t>Klicka här för att ändra format</a:t>
            </a:r>
          </a:p>
        </p:txBody>
      </p:sp>
      <p:sp>
        <p:nvSpPr>
          <p:cNvPr id="3" name="Platshållare för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FB9CFC0D-E9DE-40C6-8A78-B532F25BBCB0}" type="datetimeFigureOut">
              <a:rPr lang="sv-SE" smtClean="0"/>
              <a:t>2020-02-18</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CD28350D-8E56-4726-A289-67C4CED69F44}" type="slidenum">
              <a:rPr lang="sv-SE" smtClean="0"/>
              <a:t>‹#›</a:t>
            </a:fld>
            <a:endParaRPr lang="sv-SE"/>
          </a:p>
        </p:txBody>
      </p:sp>
    </p:spTree>
    <p:extLst>
      <p:ext uri="{BB962C8B-B14F-4D97-AF65-F5344CB8AC3E}">
        <p14:creationId xmlns:p14="http://schemas.microsoft.com/office/powerpoint/2010/main" val="20730309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FB9CFC0D-E9DE-40C6-8A78-B532F25BBCB0}" type="datetimeFigureOut">
              <a:rPr lang="sv-SE" smtClean="0"/>
              <a:t>2020-02-18</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CD28350D-8E56-4726-A289-67C4CED69F44}" type="slidenum">
              <a:rPr lang="sv-SE" smtClean="0"/>
              <a:t>‹#›</a:t>
            </a:fld>
            <a:endParaRPr lang="sv-SE"/>
          </a:p>
        </p:txBody>
      </p:sp>
    </p:spTree>
    <p:extLst>
      <p:ext uri="{BB962C8B-B14F-4D97-AF65-F5344CB8AC3E}">
        <p14:creationId xmlns:p14="http://schemas.microsoft.com/office/powerpoint/2010/main" val="25039214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FB9CFC0D-E9DE-40C6-8A78-B532F25BBCB0}" type="datetimeFigureOut">
              <a:rPr lang="sv-SE" smtClean="0"/>
              <a:t>2020-02-18</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CD28350D-8E56-4726-A289-67C4CED69F44}" type="slidenum">
              <a:rPr lang="sv-SE" smtClean="0"/>
              <a:t>‹#›</a:t>
            </a:fld>
            <a:endParaRPr lang="sv-SE"/>
          </a:p>
        </p:txBody>
      </p:sp>
    </p:spTree>
    <p:extLst>
      <p:ext uri="{BB962C8B-B14F-4D97-AF65-F5344CB8AC3E}">
        <p14:creationId xmlns:p14="http://schemas.microsoft.com/office/powerpoint/2010/main" val="23256469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format</a:t>
            </a:r>
          </a:p>
        </p:txBody>
      </p:sp>
      <p:sp>
        <p:nvSpPr>
          <p:cNvPr id="3" name="Platshållare för innehåll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FB9CFC0D-E9DE-40C6-8A78-B532F25BBCB0}" type="datetimeFigureOut">
              <a:rPr lang="sv-SE" smtClean="0"/>
              <a:t>2020-02-18</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CD28350D-8E56-4726-A289-67C4CED69F44}" type="slidenum">
              <a:rPr lang="sv-SE" smtClean="0"/>
              <a:t>‹#›</a:t>
            </a:fld>
            <a:endParaRPr lang="sv-SE"/>
          </a:p>
        </p:txBody>
      </p:sp>
    </p:spTree>
    <p:extLst>
      <p:ext uri="{BB962C8B-B14F-4D97-AF65-F5344CB8AC3E}">
        <p14:creationId xmlns:p14="http://schemas.microsoft.com/office/powerpoint/2010/main" val="38383969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format</a:t>
            </a:r>
          </a:p>
        </p:txBody>
      </p:sp>
      <p:sp>
        <p:nvSpPr>
          <p:cNvPr id="3" name="Platshållare för bild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FB9CFC0D-E9DE-40C6-8A78-B532F25BBCB0}" type="datetimeFigureOut">
              <a:rPr lang="sv-SE" smtClean="0"/>
              <a:t>2020-02-18</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CD28350D-8E56-4726-A289-67C4CED69F44}" type="slidenum">
              <a:rPr lang="sv-SE" smtClean="0"/>
              <a:t>‹#›</a:t>
            </a:fld>
            <a:endParaRPr lang="sv-SE"/>
          </a:p>
        </p:txBody>
      </p:sp>
    </p:spTree>
    <p:extLst>
      <p:ext uri="{BB962C8B-B14F-4D97-AF65-F5344CB8AC3E}">
        <p14:creationId xmlns:p14="http://schemas.microsoft.com/office/powerpoint/2010/main" val="21835596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9CFC0D-E9DE-40C6-8A78-B532F25BBCB0}" type="datetimeFigureOut">
              <a:rPr lang="sv-SE" smtClean="0"/>
              <a:t>2020-02-18</a:t>
            </a:fld>
            <a:endParaRPr lang="sv-SE"/>
          </a:p>
        </p:txBody>
      </p:sp>
      <p:sp>
        <p:nvSpPr>
          <p:cNvPr id="5" name="Platshållare för sidfo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28350D-8E56-4726-A289-67C4CED69F44}" type="slidenum">
              <a:rPr lang="sv-SE" smtClean="0"/>
              <a:t>‹#›</a:t>
            </a:fld>
            <a:endParaRPr lang="sv-SE"/>
          </a:p>
        </p:txBody>
      </p:sp>
    </p:spTree>
    <p:extLst>
      <p:ext uri="{BB962C8B-B14F-4D97-AF65-F5344CB8AC3E}">
        <p14:creationId xmlns:p14="http://schemas.microsoft.com/office/powerpoint/2010/main" val="31086733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48496" y="1089999"/>
            <a:ext cx="11131088" cy="5063666"/>
          </a:xfrm>
        </p:spPr>
        <p:txBody>
          <a:bodyPr>
            <a:normAutofit fontScale="90000"/>
          </a:bodyPr>
          <a:lstStyle/>
          <a:p>
            <a:r>
              <a:rPr lang="en-GB" dirty="0">
                <a:solidFill>
                  <a:srgbClr val="FF0000"/>
                </a:solidFill>
              </a:rPr>
              <a:t>Birgitta Johansen, museum director and country curator/antiquarian at</a:t>
            </a:r>
            <a:br>
              <a:rPr lang="en-GB" dirty="0">
                <a:solidFill>
                  <a:srgbClr val="FF0000"/>
                </a:solidFill>
              </a:rPr>
            </a:br>
            <a:r>
              <a:rPr lang="en-GB" dirty="0">
                <a:solidFill>
                  <a:srgbClr val="FF0000"/>
                </a:solidFill>
              </a:rPr>
              <a:t>Örebro County Museum</a:t>
            </a:r>
            <a:br>
              <a:rPr lang="en-GB" dirty="0">
                <a:solidFill>
                  <a:srgbClr val="FF0000"/>
                </a:solidFill>
              </a:rPr>
            </a:br>
            <a:br>
              <a:rPr lang="en-GB" sz="3100" dirty="0">
                <a:solidFill>
                  <a:srgbClr val="FF0000"/>
                </a:solidFill>
              </a:rPr>
            </a:br>
            <a:r>
              <a:rPr lang="en-GB" sz="3100" dirty="0"/>
              <a:t>The first and oldest provincial museum in Sweden – 1856.</a:t>
            </a:r>
            <a:br>
              <a:rPr lang="en-GB" sz="3100" dirty="0"/>
            </a:br>
            <a:r>
              <a:rPr lang="en-GB" sz="3100" dirty="0"/>
              <a:t>Founded and financed by citizens. Today an independent foundation, financed by regional authorities. The regional history society is one of its founders.</a:t>
            </a:r>
            <a:br>
              <a:rPr lang="en-GB" sz="3100" dirty="0"/>
            </a:br>
            <a:br>
              <a:rPr lang="en-GB" dirty="0">
                <a:solidFill>
                  <a:srgbClr val="FF0000"/>
                </a:solidFill>
              </a:rPr>
            </a:br>
            <a:r>
              <a:rPr lang="en-GB" dirty="0">
                <a:solidFill>
                  <a:srgbClr val="FF0000"/>
                </a:solidFill>
              </a:rPr>
              <a:t>A classic drama, even a tragedy, starring </a:t>
            </a:r>
            <a:r>
              <a:rPr lang="en-GB" b="1" dirty="0">
                <a:solidFill>
                  <a:schemeClr val="accent1">
                    <a:lumMod val="75000"/>
                  </a:schemeClr>
                </a:solidFill>
              </a:rPr>
              <a:t>WATER</a:t>
            </a:r>
            <a:endParaRPr lang="sv-SE" dirty="0">
              <a:solidFill>
                <a:srgbClr val="FF0000"/>
              </a:solidFill>
            </a:endParaRPr>
          </a:p>
        </p:txBody>
      </p:sp>
      <p:pic>
        <p:nvPicPr>
          <p:cNvPr id="5" name="Bildobjekt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80" y="0"/>
            <a:ext cx="1001337" cy="1001337"/>
          </a:xfrm>
          <a:prstGeom prst="rect">
            <a:avLst/>
          </a:prstGeom>
        </p:spPr>
      </p:pic>
    </p:spTree>
    <p:extLst>
      <p:ext uri="{BB962C8B-B14F-4D97-AF65-F5344CB8AC3E}">
        <p14:creationId xmlns:p14="http://schemas.microsoft.com/office/powerpoint/2010/main" val="36058201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77770" y="1219246"/>
            <a:ext cx="10515600" cy="1325563"/>
          </a:xfrm>
        </p:spPr>
        <p:txBody>
          <a:bodyPr>
            <a:normAutofit/>
          </a:bodyPr>
          <a:lstStyle/>
          <a:p>
            <a:r>
              <a:rPr lang="en-GB" sz="4000" dirty="0">
                <a:solidFill>
                  <a:srgbClr val="FF0000"/>
                </a:solidFill>
              </a:rPr>
              <a:t>The EU Water Framework Directive – a destructive force, in the wrong hands</a:t>
            </a:r>
            <a:endParaRPr lang="sv-SE" sz="4000" dirty="0">
              <a:solidFill>
                <a:srgbClr val="FF0000"/>
              </a:solidFill>
            </a:endParaRPr>
          </a:p>
        </p:txBody>
      </p:sp>
      <p:pic>
        <p:nvPicPr>
          <p:cNvPr id="4" name="Platshållare för innehåll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001684" cy="1001684"/>
          </a:xfrm>
          <a:prstGeom prst="rect">
            <a:avLst/>
          </a:prstGeom>
        </p:spPr>
      </p:pic>
      <p:sp>
        <p:nvSpPr>
          <p:cNvPr id="5" name="Rektangel 4"/>
          <p:cNvSpPr/>
          <p:nvPr/>
        </p:nvSpPr>
        <p:spPr>
          <a:xfrm>
            <a:off x="477770" y="2762371"/>
            <a:ext cx="11236460" cy="3043205"/>
          </a:xfrm>
          <a:prstGeom prst="rect">
            <a:avLst/>
          </a:prstGeom>
        </p:spPr>
        <p:txBody>
          <a:bodyPr wrap="square">
            <a:spAutoFit/>
          </a:bodyPr>
          <a:lstStyle/>
          <a:p>
            <a:pPr marL="571500" indent="-571500">
              <a:lnSpc>
                <a:spcPct val="107000"/>
              </a:lnSpc>
              <a:spcAft>
                <a:spcPts val="800"/>
              </a:spcAft>
              <a:buFont typeface="Arial" panose="020B0604020202020204" pitchFamily="34" charset="0"/>
              <a:buChar char="•"/>
            </a:pPr>
            <a:r>
              <a:rPr lang="en-GB" sz="2800" dirty="0">
                <a:ea typeface="Calibri" panose="020F0502020204030204" pitchFamily="34" charset="0"/>
                <a:cs typeface="Times New Roman" panose="02020603050405020304" pitchFamily="18" charset="0"/>
              </a:rPr>
              <a:t>not the directive in itself but in its interpretation and implementation;</a:t>
            </a:r>
          </a:p>
          <a:p>
            <a:pPr marL="571500" indent="-571500">
              <a:lnSpc>
                <a:spcPct val="107000"/>
              </a:lnSpc>
              <a:spcAft>
                <a:spcPts val="800"/>
              </a:spcAft>
              <a:buFont typeface="Arial" panose="020B0604020202020204" pitchFamily="34" charset="0"/>
              <a:buChar char="•"/>
            </a:pPr>
            <a:r>
              <a:rPr lang="en-GB" sz="2800" dirty="0">
                <a:ea typeface="Calibri" panose="020F0502020204030204" pitchFamily="34" charset="0"/>
                <a:cs typeface="Times New Roman" panose="02020603050405020304" pitchFamily="18" charset="0"/>
              </a:rPr>
              <a:t>a disturbed power balance, power at national and regional, but not municipal level and only to environmentalists, none to heritage managers;</a:t>
            </a:r>
          </a:p>
          <a:p>
            <a:pPr marL="571500" indent="-571500">
              <a:lnSpc>
                <a:spcPct val="107000"/>
              </a:lnSpc>
              <a:spcAft>
                <a:spcPts val="800"/>
              </a:spcAft>
              <a:buFont typeface="Arial" panose="020B0604020202020204" pitchFamily="34" charset="0"/>
              <a:buChar char="•"/>
            </a:pPr>
            <a:r>
              <a:rPr lang="en-GB" sz="2800" dirty="0"/>
              <a:t>court decisions caused local people to feel unjustly treated when customary law was ruled out. </a:t>
            </a:r>
            <a:endParaRPr lang="sv-SE" sz="28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041786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13890" y="1001337"/>
            <a:ext cx="10887779" cy="1250552"/>
          </a:xfrm>
        </p:spPr>
        <p:txBody>
          <a:bodyPr>
            <a:normAutofit/>
          </a:bodyPr>
          <a:lstStyle/>
          <a:p>
            <a:r>
              <a:rPr lang="sv-SE" dirty="0">
                <a:solidFill>
                  <a:srgbClr val="FF0000"/>
                </a:solidFill>
              </a:rPr>
              <a:t>Social participation? </a:t>
            </a:r>
          </a:p>
        </p:txBody>
      </p:sp>
      <p:sp>
        <p:nvSpPr>
          <p:cNvPr id="3" name="Platshållare för innehåll 2"/>
          <p:cNvSpPr>
            <a:spLocks noGrp="1"/>
          </p:cNvSpPr>
          <p:nvPr>
            <p:ph idx="1"/>
          </p:nvPr>
        </p:nvSpPr>
        <p:spPr>
          <a:xfrm>
            <a:off x="741557" y="2027670"/>
            <a:ext cx="10562816" cy="4684752"/>
          </a:xfrm>
        </p:spPr>
        <p:txBody>
          <a:bodyPr>
            <a:normAutofit/>
          </a:bodyPr>
          <a:lstStyle/>
          <a:p>
            <a:r>
              <a:rPr lang="en-GB" sz="2400" dirty="0"/>
              <a:t>Information meetings disguised as open discussion – when the objective was to convince stakeholders that the authorities were doing the only possible and also the only right thing;</a:t>
            </a:r>
          </a:p>
          <a:p>
            <a:r>
              <a:rPr lang="en-GB" sz="2400" dirty="0"/>
              <a:t>Consultants acting as middlemen between inhabitants and the real decision-makers;</a:t>
            </a:r>
          </a:p>
          <a:p>
            <a:r>
              <a:rPr lang="en-GB" sz="2400" dirty="0"/>
              <a:t>Un-holy alliances between anglers, stream-savers and authorities – not acknowledging people in local history societies;</a:t>
            </a:r>
          </a:p>
          <a:p>
            <a:r>
              <a:rPr lang="en-GB" sz="2400" dirty="0"/>
              <a:t>Angry owners, sometimes even threatening …;</a:t>
            </a:r>
          </a:p>
          <a:p>
            <a:r>
              <a:rPr lang="en-GB" sz="2400" dirty="0"/>
              <a:t>Surprised and scared civil servants;</a:t>
            </a:r>
          </a:p>
          <a:p>
            <a:r>
              <a:rPr lang="en-GB" sz="2400" dirty="0"/>
              <a:t>Sad and desperate stakeholders.</a:t>
            </a:r>
          </a:p>
          <a:p>
            <a:pPr marL="0" indent="0">
              <a:buNone/>
            </a:pPr>
            <a:endParaRPr lang="en-GB" dirty="0"/>
          </a:p>
        </p:txBody>
      </p:sp>
      <p:pic>
        <p:nvPicPr>
          <p:cNvPr id="4" name="Bildobjekt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80" y="0"/>
            <a:ext cx="1001337" cy="1001337"/>
          </a:xfrm>
          <a:prstGeom prst="rect">
            <a:avLst/>
          </a:prstGeom>
        </p:spPr>
      </p:pic>
    </p:spTree>
    <p:extLst>
      <p:ext uri="{BB962C8B-B14F-4D97-AF65-F5344CB8AC3E}">
        <p14:creationId xmlns:p14="http://schemas.microsoft.com/office/powerpoint/2010/main" val="9792116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11470" y="999579"/>
            <a:ext cx="10147690" cy="1183184"/>
          </a:xfrm>
        </p:spPr>
        <p:txBody>
          <a:bodyPr/>
          <a:lstStyle/>
          <a:p>
            <a:r>
              <a:rPr lang="sv-SE" dirty="0">
                <a:solidFill>
                  <a:srgbClr val="FF0000"/>
                </a:solidFill>
              </a:rPr>
              <a:t>Public management</a:t>
            </a:r>
          </a:p>
        </p:txBody>
      </p:sp>
      <p:sp>
        <p:nvSpPr>
          <p:cNvPr id="3" name="Platshållare för innehåll 2"/>
          <p:cNvSpPr>
            <a:spLocks noGrp="1"/>
          </p:cNvSpPr>
          <p:nvPr>
            <p:ph idx="1"/>
          </p:nvPr>
        </p:nvSpPr>
        <p:spPr>
          <a:xfrm>
            <a:off x="611470" y="2181005"/>
            <a:ext cx="10686232" cy="4085189"/>
          </a:xfrm>
        </p:spPr>
        <p:txBody>
          <a:bodyPr>
            <a:normAutofit/>
          </a:bodyPr>
          <a:lstStyle/>
          <a:p>
            <a:r>
              <a:rPr lang="en-GB" dirty="0"/>
              <a:t>Under-financed regional heritage management;</a:t>
            </a:r>
          </a:p>
          <a:p>
            <a:r>
              <a:rPr lang="en-GB" dirty="0"/>
              <a:t>Over-financed regional environment management;</a:t>
            </a:r>
          </a:p>
          <a:p>
            <a:r>
              <a:rPr lang="en-GB" dirty="0"/>
              <a:t>Civil servant and activist in one person;</a:t>
            </a:r>
          </a:p>
          <a:p>
            <a:r>
              <a:rPr lang="en-GB" dirty="0"/>
              <a:t>The environmentalists had the initiative and all the resources;</a:t>
            </a:r>
          </a:p>
          <a:p>
            <a:r>
              <a:rPr lang="en-GB" dirty="0"/>
              <a:t>No landscape perspective or strategy;</a:t>
            </a:r>
          </a:p>
          <a:p>
            <a:r>
              <a:rPr lang="en-GB" dirty="0"/>
              <a:t>Ecosystem grooming was not paired with a historic dimension;</a:t>
            </a:r>
          </a:p>
          <a:p>
            <a:r>
              <a:rPr lang="en-GB" dirty="0"/>
              <a:t>The environmentalists say they cannot work with the ELC because it is based on people and “experiences”.</a:t>
            </a:r>
          </a:p>
        </p:txBody>
      </p:sp>
      <p:pic>
        <p:nvPicPr>
          <p:cNvPr id="4" name="Bildobjekt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80" y="0"/>
            <a:ext cx="1001337" cy="1001337"/>
          </a:xfrm>
          <a:prstGeom prst="rect">
            <a:avLst/>
          </a:prstGeom>
        </p:spPr>
      </p:pic>
    </p:spTree>
    <p:extLst>
      <p:ext uri="{BB962C8B-B14F-4D97-AF65-F5344CB8AC3E}">
        <p14:creationId xmlns:p14="http://schemas.microsoft.com/office/powerpoint/2010/main" val="40742337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98488" y="978621"/>
            <a:ext cx="10515600" cy="1325563"/>
          </a:xfrm>
        </p:spPr>
        <p:txBody>
          <a:bodyPr/>
          <a:lstStyle/>
          <a:p>
            <a:r>
              <a:rPr lang="en-GB" dirty="0">
                <a:solidFill>
                  <a:srgbClr val="FF0000"/>
                </a:solidFill>
              </a:rPr>
              <a:t>What has the museum done?</a:t>
            </a:r>
          </a:p>
        </p:txBody>
      </p:sp>
      <p:sp>
        <p:nvSpPr>
          <p:cNvPr id="3" name="Platshållare för innehåll 2"/>
          <p:cNvSpPr>
            <a:spLocks noGrp="1"/>
          </p:cNvSpPr>
          <p:nvPr>
            <p:ph idx="1"/>
          </p:nvPr>
        </p:nvSpPr>
        <p:spPr>
          <a:xfrm>
            <a:off x="500688" y="2304184"/>
            <a:ext cx="10787209" cy="3851012"/>
          </a:xfrm>
        </p:spPr>
        <p:txBody>
          <a:bodyPr>
            <a:normAutofit/>
          </a:bodyPr>
          <a:lstStyle/>
          <a:p>
            <a:r>
              <a:rPr lang="en-GB" dirty="0"/>
              <a:t>A silver plaque to a man for his work with the mill in </a:t>
            </a:r>
            <a:r>
              <a:rPr lang="en-GB" dirty="0" err="1"/>
              <a:t>Järle</a:t>
            </a:r>
            <a:r>
              <a:rPr lang="en-GB" dirty="0"/>
              <a:t> 2017;</a:t>
            </a:r>
          </a:p>
          <a:p>
            <a:r>
              <a:rPr lang="en-GB" dirty="0"/>
              <a:t>A debate article in the regional news paper– RHS and ÖLM;</a:t>
            </a:r>
          </a:p>
          <a:p>
            <a:r>
              <a:rPr lang="en-GB" dirty="0"/>
              <a:t>Two open conferences 2017 – RHS and ÖLM;</a:t>
            </a:r>
          </a:p>
          <a:p>
            <a:r>
              <a:rPr lang="en-GB" dirty="0"/>
              <a:t>Debate articles 2018 in a national magazine and a regional newspaper;</a:t>
            </a:r>
          </a:p>
          <a:p>
            <a:r>
              <a:rPr lang="en-GB" dirty="0"/>
              <a:t>Meetings, answers to different authorities at different levels, interviews, many telephone conversations with desperate stakeholders;</a:t>
            </a:r>
          </a:p>
          <a:p>
            <a:r>
              <a:rPr lang="en-GB" dirty="0"/>
              <a:t>Film 2019 – showing owners, stake holders, researchers, authorities,  from different sides, and with different views.</a:t>
            </a:r>
          </a:p>
          <a:p>
            <a:endParaRPr lang="sv-SE" dirty="0"/>
          </a:p>
        </p:txBody>
      </p:sp>
      <p:pic>
        <p:nvPicPr>
          <p:cNvPr id="4" name="Bildobjekt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80" y="0"/>
            <a:ext cx="1001337" cy="1001337"/>
          </a:xfrm>
          <a:prstGeom prst="rect">
            <a:avLst/>
          </a:prstGeom>
        </p:spPr>
      </p:pic>
    </p:spTree>
    <p:extLst>
      <p:ext uri="{BB962C8B-B14F-4D97-AF65-F5344CB8AC3E}">
        <p14:creationId xmlns:p14="http://schemas.microsoft.com/office/powerpoint/2010/main" val="18849425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743784" y="1113633"/>
            <a:ext cx="10515600" cy="1325563"/>
          </a:xfrm>
        </p:spPr>
        <p:txBody>
          <a:bodyPr/>
          <a:lstStyle/>
          <a:p>
            <a:r>
              <a:rPr lang="en-GB" dirty="0">
                <a:solidFill>
                  <a:srgbClr val="FF0000"/>
                </a:solidFill>
              </a:rPr>
              <a:t>The role of the museum</a:t>
            </a:r>
          </a:p>
        </p:txBody>
      </p:sp>
      <p:sp>
        <p:nvSpPr>
          <p:cNvPr id="3" name="Platshållare för innehåll 2"/>
          <p:cNvSpPr>
            <a:spLocks noGrp="1"/>
          </p:cNvSpPr>
          <p:nvPr>
            <p:ph idx="1"/>
          </p:nvPr>
        </p:nvSpPr>
        <p:spPr>
          <a:xfrm>
            <a:off x="743784" y="2388174"/>
            <a:ext cx="11078592" cy="3765492"/>
          </a:xfrm>
        </p:spPr>
        <p:txBody>
          <a:bodyPr/>
          <a:lstStyle/>
          <a:p>
            <a:r>
              <a:rPr lang="en-GB" dirty="0"/>
              <a:t>Lending an ear to those feeling unheard;</a:t>
            </a:r>
          </a:p>
          <a:p>
            <a:r>
              <a:rPr lang="en-GB" dirty="0"/>
              <a:t>Giving voice to those feeling silenced or muffled;</a:t>
            </a:r>
          </a:p>
          <a:p>
            <a:r>
              <a:rPr lang="en-GB" dirty="0"/>
              <a:t>Offering visibility to those feeling unseen,</a:t>
            </a:r>
          </a:p>
          <a:p>
            <a:pPr marL="0" indent="0">
              <a:buNone/>
            </a:pPr>
            <a:endParaRPr lang="en-GB" sz="1050" dirty="0"/>
          </a:p>
          <a:p>
            <a:pPr marL="0" indent="0">
              <a:buNone/>
            </a:pPr>
            <a:r>
              <a:rPr lang="en-GB" dirty="0"/>
              <a:t>by being a platform for expressing opinions and formulating common questions;</a:t>
            </a:r>
          </a:p>
          <a:p>
            <a:pPr marL="0" indent="0">
              <a:buNone/>
            </a:pPr>
            <a:r>
              <a:rPr lang="en-GB" dirty="0"/>
              <a:t>By helping create a feeling that it is possible to fight back and to influence politicians.</a:t>
            </a:r>
            <a:endParaRPr lang="sv-SE" dirty="0"/>
          </a:p>
        </p:txBody>
      </p:sp>
      <p:pic>
        <p:nvPicPr>
          <p:cNvPr id="4" name="Bildobjekt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80" y="0"/>
            <a:ext cx="1001337" cy="1001337"/>
          </a:xfrm>
          <a:prstGeom prst="rect">
            <a:avLst/>
          </a:prstGeom>
        </p:spPr>
      </p:pic>
      <p:pic>
        <p:nvPicPr>
          <p:cNvPr id="6" name="Bildobjekt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95930" y="0"/>
            <a:ext cx="3696070" cy="2227267"/>
          </a:xfrm>
          <a:prstGeom prst="rect">
            <a:avLst/>
          </a:prstGeom>
        </p:spPr>
      </p:pic>
    </p:spTree>
    <p:extLst>
      <p:ext uri="{BB962C8B-B14F-4D97-AF65-F5344CB8AC3E}">
        <p14:creationId xmlns:p14="http://schemas.microsoft.com/office/powerpoint/2010/main" val="40265565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38200" y="1260389"/>
            <a:ext cx="10515600" cy="1325563"/>
          </a:xfrm>
        </p:spPr>
        <p:txBody>
          <a:bodyPr/>
          <a:lstStyle/>
          <a:p>
            <a:r>
              <a:rPr lang="en-GB" dirty="0">
                <a:solidFill>
                  <a:srgbClr val="FF0000"/>
                </a:solidFill>
              </a:rPr>
              <a:t>Challenges and conflicts</a:t>
            </a:r>
          </a:p>
        </p:txBody>
      </p:sp>
      <p:sp>
        <p:nvSpPr>
          <p:cNvPr id="3" name="Platshållare för innehåll 2"/>
          <p:cNvSpPr>
            <a:spLocks noGrp="1"/>
          </p:cNvSpPr>
          <p:nvPr>
            <p:ph idx="1"/>
          </p:nvPr>
        </p:nvSpPr>
        <p:spPr>
          <a:xfrm>
            <a:off x="838200" y="2690598"/>
            <a:ext cx="10515600" cy="3133553"/>
          </a:xfrm>
        </p:spPr>
        <p:txBody>
          <a:bodyPr>
            <a:normAutofit/>
          </a:bodyPr>
          <a:lstStyle/>
          <a:p>
            <a:r>
              <a:rPr lang="en-GB" dirty="0"/>
              <a:t>Heritage managers – focus on the wrong point of entry. It is not the inventory of single dams and other remains that is essential – but a synthesis on landscape level, in this case the natural water catchment basin, and the history in the area.</a:t>
            </a:r>
          </a:p>
          <a:p>
            <a:r>
              <a:rPr lang="en-GB" dirty="0"/>
              <a:t>Environmentalists – tend to be a-historical, “customary law” is just something old and in the olden days people did not manage the fish.</a:t>
            </a:r>
            <a:endParaRPr lang="sv-SE" dirty="0"/>
          </a:p>
        </p:txBody>
      </p:sp>
      <p:pic>
        <p:nvPicPr>
          <p:cNvPr id="4" name="Bildobjekt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80" y="0"/>
            <a:ext cx="1001337" cy="1001337"/>
          </a:xfrm>
          <a:prstGeom prst="rect">
            <a:avLst/>
          </a:prstGeom>
        </p:spPr>
      </p:pic>
    </p:spTree>
    <p:extLst>
      <p:ext uri="{BB962C8B-B14F-4D97-AF65-F5344CB8AC3E}">
        <p14:creationId xmlns:p14="http://schemas.microsoft.com/office/powerpoint/2010/main" val="15643460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780535" y="1207899"/>
            <a:ext cx="10515600" cy="1325563"/>
          </a:xfrm>
        </p:spPr>
        <p:txBody>
          <a:bodyPr/>
          <a:lstStyle/>
          <a:p>
            <a:r>
              <a:rPr lang="en-GB" dirty="0">
                <a:solidFill>
                  <a:srgbClr val="FF0000"/>
                </a:solidFill>
              </a:rPr>
              <a:t>Challenges and conflicts</a:t>
            </a:r>
          </a:p>
        </p:txBody>
      </p:sp>
      <p:sp>
        <p:nvSpPr>
          <p:cNvPr id="3" name="Platshållare för innehåll 2"/>
          <p:cNvSpPr>
            <a:spLocks noGrp="1"/>
          </p:cNvSpPr>
          <p:nvPr>
            <p:ph idx="1"/>
          </p:nvPr>
        </p:nvSpPr>
        <p:spPr>
          <a:xfrm>
            <a:off x="780535" y="2740025"/>
            <a:ext cx="10515600" cy="3512494"/>
          </a:xfrm>
        </p:spPr>
        <p:txBody>
          <a:bodyPr>
            <a:normAutofit/>
          </a:bodyPr>
          <a:lstStyle/>
          <a:p>
            <a:r>
              <a:rPr lang="en-GB" i="1" dirty="0">
                <a:solidFill>
                  <a:srgbClr val="FF0000"/>
                </a:solidFill>
              </a:rPr>
              <a:t>The city sets the agenda</a:t>
            </a:r>
            <a:r>
              <a:rPr lang="en-GB" dirty="0">
                <a:solidFill>
                  <a:srgbClr val="FF0000"/>
                </a:solidFill>
              </a:rPr>
              <a:t> </a:t>
            </a:r>
            <a:r>
              <a:rPr lang="en-GB" dirty="0"/>
              <a:t>- today, the overwhelming majority live in cities and thus the rift between countryside and city is widening … The majority of people and politicians are convinced that removing dams is a good and noble thing to do;</a:t>
            </a:r>
          </a:p>
          <a:p>
            <a:r>
              <a:rPr lang="en-GB" i="1" dirty="0">
                <a:solidFill>
                  <a:srgbClr val="FF0000"/>
                </a:solidFill>
              </a:rPr>
              <a:t>New public management </a:t>
            </a:r>
            <a:r>
              <a:rPr lang="en-GB" dirty="0"/>
              <a:t>– to count dams is easy, counting effects of measures against acidification, wood fertilising, deforestation etc. is difficult.</a:t>
            </a:r>
          </a:p>
        </p:txBody>
      </p:sp>
      <p:pic>
        <p:nvPicPr>
          <p:cNvPr id="4" name="Bildobjekt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80" y="0"/>
            <a:ext cx="1001337" cy="1001337"/>
          </a:xfrm>
          <a:prstGeom prst="rect">
            <a:avLst/>
          </a:prstGeom>
        </p:spPr>
      </p:pic>
    </p:spTree>
    <p:extLst>
      <p:ext uri="{BB962C8B-B14F-4D97-AF65-F5344CB8AC3E}">
        <p14:creationId xmlns:p14="http://schemas.microsoft.com/office/powerpoint/2010/main" val="25518057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759662" y="1137833"/>
            <a:ext cx="10181348" cy="1528003"/>
          </a:xfrm>
        </p:spPr>
        <p:txBody>
          <a:bodyPr>
            <a:normAutofit/>
          </a:bodyPr>
          <a:lstStyle/>
          <a:p>
            <a:r>
              <a:rPr lang="en-GB" dirty="0">
                <a:solidFill>
                  <a:srgbClr val="FF0000"/>
                </a:solidFill>
              </a:rPr>
              <a:t>Challenges and conflicts</a:t>
            </a:r>
            <a:endParaRPr lang="en-GB" dirty="0"/>
          </a:p>
        </p:txBody>
      </p:sp>
      <p:sp>
        <p:nvSpPr>
          <p:cNvPr id="3" name="Platshållare för innehåll 2"/>
          <p:cNvSpPr>
            <a:spLocks noGrp="1"/>
          </p:cNvSpPr>
          <p:nvPr>
            <p:ph idx="1"/>
          </p:nvPr>
        </p:nvSpPr>
        <p:spPr>
          <a:xfrm>
            <a:off x="759662" y="2506662"/>
            <a:ext cx="10515600" cy="3729381"/>
          </a:xfrm>
        </p:spPr>
        <p:txBody>
          <a:bodyPr/>
          <a:lstStyle/>
          <a:p>
            <a:pPr marL="0" indent="0">
              <a:buNone/>
            </a:pPr>
            <a:r>
              <a:rPr lang="en-GB" i="1" dirty="0">
                <a:solidFill>
                  <a:srgbClr val="FF0000"/>
                </a:solidFill>
              </a:rPr>
              <a:t>Restoration is a difficult concept </a:t>
            </a:r>
            <a:r>
              <a:rPr lang="en-GB" dirty="0"/>
              <a:t>– but treated as obvious and simple by civil servants without proper training:</a:t>
            </a:r>
          </a:p>
          <a:p>
            <a:r>
              <a:rPr lang="en-GB" dirty="0"/>
              <a:t>Restoration to what? Consequences? </a:t>
            </a:r>
          </a:p>
          <a:p>
            <a:r>
              <a:rPr lang="en-GB" dirty="0"/>
              <a:t>Millions have been spent on transporting gravel and blocks to these small streams;</a:t>
            </a:r>
          </a:p>
          <a:p>
            <a:r>
              <a:rPr lang="en-GB" dirty="0"/>
              <a:t>Financed by “Good environmental choice” a label owned by Swedish Society for Nature Conservation (SSNC);</a:t>
            </a:r>
          </a:p>
          <a:p>
            <a:r>
              <a:rPr lang="en-GB" dirty="0"/>
              <a:t>Researchers doubt that this is the right thing to do.</a:t>
            </a:r>
          </a:p>
        </p:txBody>
      </p:sp>
      <p:pic>
        <p:nvPicPr>
          <p:cNvPr id="4" name="Bildobjekt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80" y="0"/>
            <a:ext cx="1001337" cy="1001337"/>
          </a:xfrm>
          <a:prstGeom prst="rect">
            <a:avLst/>
          </a:prstGeom>
        </p:spPr>
      </p:pic>
    </p:spTree>
    <p:extLst>
      <p:ext uri="{BB962C8B-B14F-4D97-AF65-F5344CB8AC3E}">
        <p14:creationId xmlns:p14="http://schemas.microsoft.com/office/powerpoint/2010/main" val="12974447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38199" y="890789"/>
            <a:ext cx="10515600" cy="1325563"/>
          </a:xfrm>
        </p:spPr>
        <p:txBody>
          <a:bodyPr>
            <a:normAutofit/>
          </a:bodyPr>
          <a:lstStyle/>
          <a:p>
            <a:r>
              <a:rPr lang="en-GB" dirty="0">
                <a:solidFill>
                  <a:srgbClr val="FF0000"/>
                </a:solidFill>
              </a:rPr>
              <a:t>Customary law</a:t>
            </a:r>
          </a:p>
        </p:txBody>
      </p:sp>
      <p:sp>
        <p:nvSpPr>
          <p:cNvPr id="3" name="Platshållare för innehåll 2"/>
          <p:cNvSpPr>
            <a:spLocks noGrp="1"/>
          </p:cNvSpPr>
          <p:nvPr>
            <p:ph idx="1"/>
          </p:nvPr>
        </p:nvSpPr>
        <p:spPr>
          <a:xfrm>
            <a:off x="819967" y="2336463"/>
            <a:ext cx="10552063" cy="4163191"/>
          </a:xfrm>
        </p:spPr>
        <p:txBody>
          <a:bodyPr>
            <a:normAutofit/>
          </a:bodyPr>
          <a:lstStyle/>
          <a:p>
            <a:r>
              <a:rPr lang="en-GB" dirty="0"/>
              <a:t>2106 – the Court decided that customary law did not apply for dams, and as a consequence owners had to seek permission;</a:t>
            </a:r>
          </a:p>
          <a:p>
            <a:r>
              <a:rPr lang="en-GB" dirty="0"/>
              <a:t>Some CAB now gave owner “offers they could not refuse” – pay for a permission you might not get and possibly also for restoration costs – or let us pay for a removal! </a:t>
            </a:r>
          </a:p>
          <a:p>
            <a:r>
              <a:rPr lang="en-GB" dirty="0"/>
              <a:t>2019 – a new law came into that gives customary law a legal status comparable to a permission – the politicians did listen;</a:t>
            </a:r>
          </a:p>
          <a:p>
            <a:r>
              <a:rPr lang="en-GB" dirty="0"/>
              <a:t>January 2019 the same Court now ruled that customary law applies.</a:t>
            </a:r>
          </a:p>
          <a:p>
            <a:pPr marL="0" indent="0">
              <a:buNone/>
            </a:pPr>
            <a:endParaRPr lang="sv-SE" dirty="0"/>
          </a:p>
        </p:txBody>
      </p:sp>
      <p:pic>
        <p:nvPicPr>
          <p:cNvPr id="4" name="Bildobjekt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80" y="0"/>
            <a:ext cx="1001337" cy="1001337"/>
          </a:xfrm>
          <a:prstGeom prst="rect">
            <a:avLst/>
          </a:prstGeom>
        </p:spPr>
      </p:pic>
    </p:spTree>
    <p:extLst>
      <p:ext uri="{BB962C8B-B14F-4D97-AF65-F5344CB8AC3E}">
        <p14:creationId xmlns:p14="http://schemas.microsoft.com/office/powerpoint/2010/main" val="6597056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904103" y="969002"/>
            <a:ext cx="10515600" cy="1325563"/>
          </a:xfrm>
        </p:spPr>
        <p:txBody>
          <a:bodyPr/>
          <a:lstStyle/>
          <a:p>
            <a:r>
              <a:rPr lang="en-GB" dirty="0">
                <a:solidFill>
                  <a:srgbClr val="FF0000"/>
                </a:solidFill>
              </a:rPr>
              <a:t>The moral of this story</a:t>
            </a:r>
          </a:p>
        </p:txBody>
      </p:sp>
      <p:sp>
        <p:nvSpPr>
          <p:cNvPr id="3" name="Platshållare för innehåll 2"/>
          <p:cNvSpPr>
            <a:spLocks noGrp="1"/>
          </p:cNvSpPr>
          <p:nvPr>
            <p:ph idx="1"/>
          </p:nvPr>
        </p:nvSpPr>
        <p:spPr>
          <a:xfrm>
            <a:off x="904103" y="2278706"/>
            <a:ext cx="10645346" cy="4264457"/>
          </a:xfrm>
        </p:spPr>
        <p:txBody>
          <a:bodyPr>
            <a:normAutofit fontScale="92500" lnSpcReduction="10000"/>
          </a:bodyPr>
          <a:lstStyle/>
          <a:p>
            <a:r>
              <a:rPr lang="en-GB" dirty="0"/>
              <a:t>Environmentalists believe they can only do good, and they are the only ones that can do good but power corrupts no matter how good the cause is;</a:t>
            </a:r>
          </a:p>
          <a:p>
            <a:r>
              <a:rPr lang="en-GB" dirty="0"/>
              <a:t>administrative efficiency can be dangerous to society;</a:t>
            </a:r>
          </a:p>
          <a:p>
            <a:r>
              <a:rPr lang="en-GB" dirty="0"/>
              <a:t>slow processes, handling different opinions and needs carefully – that is the cramped road leading to life.</a:t>
            </a:r>
          </a:p>
          <a:p>
            <a:pPr marL="0" indent="0">
              <a:lnSpc>
                <a:spcPct val="110000"/>
              </a:lnSpc>
              <a:buNone/>
            </a:pPr>
            <a:r>
              <a:rPr lang="en-GB" dirty="0"/>
              <a:t> </a:t>
            </a:r>
          </a:p>
          <a:p>
            <a:pPr marL="0" indent="0">
              <a:lnSpc>
                <a:spcPct val="110000"/>
              </a:lnSpc>
              <a:buNone/>
            </a:pPr>
            <a:r>
              <a:rPr lang="en-GB" dirty="0"/>
              <a:t>I hope this sad story will end in a moment of reflexion and learning for the future and that the European Landscape Convention will be revitalised and used as inspiration for enhanced social participation by both environmentalists and heritage managers.</a:t>
            </a:r>
            <a:endParaRPr lang="sv-SE" dirty="0"/>
          </a:p>
          <a:p>
            <a:pPr marL="0" indent="0">
              <a:buNone/>
            </a:pPr>
            <a:endParaRPr lang="en-GB" dirty="0"/>
          </a:p>
        </p:txBody>
      </p:sp>
      <p:pic>
        <p:nvPicPr>
          <p:cNvPr id="4" name="Bildobjekt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80" y="0"/>
            <a:ext cx="1001337" cy="1001337"/>
          </a:xfrm>
          <a:prstGeom prst="rect">
            <a:avLst/>
          </a:prstGeom>
        </p:spPr>
      </p:pic>
    </p:spTree>
    <p:extLst>
      <p:ext uri="{BB962C8B-B14F-4D97-AF65-F5344CB8AC3E}">
        <p14:creationId xmlns:p14="http://schemas.microsoft.com/office/powerpoint/2010/main" val="3884917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999157" y="388123"/>
            <a:ext cx="11039508" cy="1320146"/>
          </a:xfrm>
        </p:spPr>
        <p:txBody>
          <a:bodyPr>
            <a:normAutofit fontScale="90000"/>
          </a:bodyPr>
          <a:lstStyle/>
          <a:p>
            <a:r>
              <a:rPr lang="sv-SE" dirty="0"/>
              <a:t> </a:t>
            </a:r>
            <a:r>
              <a:rPr lang="en-GB" sz="4000" dirty="0">
                <a:solidFill>
                  <a:srgbClr val="FF0000"/>
                </a:solidFill>
              </a:rPr>
              <a:t>Cultural heritage of a small river in Örebro County</a:t>
            </a:r>
            <a:br>
              <a:rPr lang="en-GB" sz="4000" dirty="0">
                <a:solidFill>
                  <a:srgbClr val="FF0000"/>
                </a:solidFill>
              </a:rPr>
            </a:br>
            <a:r>
              <a:rPr lang="en-GB" sz="4000" dirty="0">
                <a:solidFill>
                  <a:srgbClr val="FF0000"/>
                </a:solidFill>
              </a:rPr>
              <a:t>Nora “bergslag” = mining and pig iron producing district</a:t>
            </a:r>
          </a:p>
        </p:txBody>
      </p:sp>
      <p:sp>
        <p:nvSpPr>
          <p:cNvPr id="3" name="Platshållare för innehåll 2"/>
          <p:cNvSpPr>
            <a:spLocks noGrp="1"/>
          </p:cNvSpPr>
          <p:nvPr>
            <p:ph idx="1"/>
          </p:nvPr>
        </p:nvSpPr>
        <p:spPr>
          <a:xfrm>
            <a:off x="252441" y="1911643"/>
            <a:ext cx="11056480" cy="1457633"/>
          </a:xfrm>
        </p:spPr>
        <p:txBody>
          <a:bodyPr>
            <a:normAutofit/>
          </a:bodyPr>
          <a:lstStyle/>
          <a:p>
            <a:pPr marL="0" indent="0">
              <a:lnSpc>
                <a:spcPct val="100000"/>
              </a:lnSpc>
              <a:buNone/>
            </a:pPr>
            <a:r>
              <a:rPr lang="en-GB" dirty="0"/>
              <a:t>From the 12th century onwards there were blast furnaces in virtually all small streams. </a:t>
            </a:r>
            <a:endParaRPr lang="en-GB" sz="2400" dirty="0"/>
          </a:p>
          <a:p>
            <a:pPr marL="0" indent="0">
              <a:lnSpc>
                <a:spcPct val="100000"/>
              </a:lnSpc>
              <a:buNone/>
            </a:pPr>
            <a:r>
              <a:rPr lang="en-GB" sz="2400" dirty="0"/>
              <a:t>In 1539 there were 47 tax-paying “</a:t>
            </a:r>
            <a:r>
              <a:rPr lang="en-GB" sz="2400" dirty="0" err="1"/>
              <a:t>hyttor</a:t>
            </a:r>
            <a:r>
              <a:rPr lang="en-GB" sz="2400" dirty="0"/>
              <a:t>”.</a:t>
            </a:r>
          </a:p>
          <a:p>
            <a:pPr marL="0" indent="0">
              <a:buNone/>
            </a:pPr>
            <a:endParaRPr lang="sv-SE" dirty="0"/>
          </a:p>
          <a:p>
            <a:pPr marL="0" indent="0">
              <a:buNone/>
            </a:pPr>
            <a:endParaRPr lang="sv-SE" dirty="0"/>
          </a:p>
        </p:txBody>
      </p:sp>
      <p:pic>
        <p:nvPicPr>
          <p:cNvPr id="4" name="Bildobjekt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80" y="0"/>
            <a:ext cx="1001337" cy="1001337"/>
          </a:xfrm>
          <a:prstGeom prst="rect">
            <a:avLst/>
          </a:prstGeom>
        </p:spPr>
      </p:pic>
      <p:pic>
        <p:nvPicPr>
          <p:cNvPr id="7" name="Platshållare för innehåll 3"/>
          <p:cNvPicPr>
            <a:picLocks noChangeAspect="1"/>
          </p:cNvPicPr>
          <p:nvPr/>
        </p:nvPicPr>
        <p:blipFill rotWithShape="1">
          <a:blip r:embed="rId3">
            <a:extLst>
              <a:ext uri="{28A0092B-C50C-407E-A947-70E740481C1C}">
                <a14:useLocalDpi xmlns:a14="http://schemas.microsoft.com/office/drawing/2010/main" val="0"/>
              </a:ext>
            </a:extLst>
          </a:blip>
          <a:srcRect l="-15450" t="1289" r="15450" b="-1289"/>
          <a:stretch/>
        </p:blipFill>
        <p:spPr>
          <a:xfrm>
            <a:off x="4421754" y="2571730"/>
            <a:ext cx="7770246" cy="4351338"/>
          </a:xfrm>
          <a:prstGeom prst="rect">
            <a:avLst/>
          </a:prstGeom>
        </p:spPr>
      </p:pic>
      <p:sp>
        <p:nvSpPr>
          <p:cNvPr id="9" name="textruta 8"/>
          <p:cNvSpPr txBox="1"/>
          <p:nvPr/>
        </p:nvSpPr>
        <p:spPr>
          <a:xfrm>
            <a:off x="252441" y="3990187"/>
            <a:ext cx="5217130" cy="1384995"/>
          </a:xfrm>
          <a:prstGeom prst="rect">
            <a:avLst/>
          </a:prstGeom>
          <a:noFill/>
        </p:spPr>
        <p:txBody>
          <a:bodyPr wrap="square" rtlCol="0">
            <a:spAutoFit/>
          </a:bodyPr>
          <a:lstStyle/>
          <a:p>
            <a:r>
              <a:rPr lang="en-GB" sz="2800" dirty="0"/>
              <a:t>In 1340 mining statutes, were promulgated by the King for the Western Mountain in </a:t>
            </a:r>
            <a:r>
              <a:rPr lang="en-GB" sz="2800" dirty="0" err="1"/>
              <a:t>Närke</a:t>
            </a:r>
            <a:r>
              <a:rPr lang="en-GB" sz="2800" dirty="0"/>
              <a:t>.</a:t>
            </a:r>
            <a:endParaRPr lang="sv-SE" dirty="0"/>
          </a:p>
        </p:txBody>
      </p:sp>
      <p:sp>
        <p:nvSpPr>
          <p:cNvPr id="10" name="textruta 9"/>
          <p:cNvSpPr txBox="1"/>
          <p:nvPr/>
        </p:nvSpPr>
        <p:spPr>
          <a:xfrm>
            <a:off x="2861006" y="5887515"/>
            <a:ext cx="4427363" cy="523220"/>
          </a:xfrm>
          <a:prstGeom prst="rect">
            <a:avLst/>
          </a:prstGeom>
          <a:noFill/>
        </p:spPr>
        <p:txBody>
          <a:bodyPr wrap="square" rtlCol="0">
            <a:spAutoFit/>
          </a:bodyPr>
          <a:lstStyle/>
          <a:p>
            <a:r>
              <a:rPr lang="en-GB" sz="2800" b="1" dirty="0">
                <a:solidFill>
                  <a:schemeClr val="accent1">
                    <a:lumMod val="75000"/>
                  </a:schemeClr>
                </a:solidFill>
              </a:rPr>
              <a:t>WATER</a:t>
            </a:r>
            <a:r>
              <a:rPr lang="en-GB" sz="2800" dirty="0">
                <a:solidFill>
                  <a:schemeClr val="accent1">
                    <a:lumMod val="75000"/>
                  </a:schemeClr>
                </a:solidFill>
              </a:rPr>
              <a:t> 150 m asl</a:t>
            </a:r>
          </a:p>
        </p:txBody>
      </p:sp>
    </p:spTree>
    <p:extLst>
      <p:ext uri="{BB962C8B-B14F-4D97-AF65-F5344CB8AC3E}">
        <p14:creationId xmlns:p14="http://schemas.microsoft.com/office/powerpoint/2010/main" val="28225731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130971" y="920887"/>
            <a:ext cx="2757692" cy="1001337"/>
          </a:xfrm>
        </p:spPr>
        <p:txBody>
          <a:bodyPr/>
          <a:lstStyle/>
          <a:p>
            <a:r>
              <a:rPr lang="sv-SE" dirty="0">
                <a:solidFill>
                  <a:srgbClr val="FF0000"/>
                </a:solidFill>
              </a:rPr>
              <a:t>Pershyttan</a:t>
            </a:r>
            <a:endParaRPr lang="sv-SE" dirty="0">
              <a:solidFill>
                <a:schemeClr val="accent1">
                  <a:lumMod val="75000"/>
                </a:schemeClr>
              </a:solidFill>
            </a:endParaRPr>
          </a:p>
        </p:txBody>
      </p:sp>
      <p:pic>
        <p:nvPicPr>
          <p:cNvPr id="4" name="Platshållare för innehåll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92530" y="2046451"/>
            <a:ext cx="6350326" cy="2794144"/>
          </a:xfrm>
        </p:spPr>
      </p:pic>
      <p:sp>
        <p:nvSpPr>
          <p:cNvPr id="5" name="AutoShape 2" descr="Bildresultat för pershyttan"/>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v-SE"/>
          </a:p>
        </p:txBody>
      </p:sp>
      <p:pic>
        <p:nvPicPr>
          <p:cNvPr id="6" name="Bildobjekt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16242" y="2505561"/>
            <a:ext cx="4297609" cy="2335034"/>
          </a:xfrm>
          <a:prstGeom prst="rect">
            <a:avLst/>
          </a:prstGeom>
        </p:spPr>
      </p:pic>
      <p:pic>
        <p:nvPicPr>
          <p:cNvPr id="7" name="Bildobjekt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80" y="0"/>
            <a:ext cx="1001337" cy="1001337"/>
          </a:xfrm>
          <a:prstGeom prst="rect">
            <a:avLst/>
          </a:prstGeom>
        </p:spPr>
      </p:pic>
      <p:sp>
        <p:nvSpPr>
          <p:cNvPr id="3" name="textruta 2"/>
          <p:cNvSpPr txBox="1"/>
          <p:nvPr/>
        </p:nvSpPr>
        <p:spPr>
          <a:xfrm>
            <a:off x="492530" y="4964822"/>
            <a:ext cx="11024422" cy="1384995"/>
          </a:xfrm>
          <a:prstGeom prst="rect">
            <a:avLst/>
          </a:prstGeom>
          <a:noFill/>
        </p:spPr>
        <p:txBody>
          <a:bodyPr wrap="square" rtlCol="0">
            <a:spAutoFit/>
          </a:bodyPr>
          <a:lstStyle/>
          <a:p>
            <a:r>
              <a:rPr lang="en-GB" sz="2800" dirty="0"/>
              <a:t>The surroundings are peppered with iron ore mines and slag heaps. Farmhouses belonging to the “bergsmän” are scattered in between. </a:t>
            </a:r>
          </a:p>
          <a:p>
            <a:r>
              <a:rPr lang="en-GB" sz="2800" dirty="0"/>
              <a:t>Now very beautiful and green today, it was once bare and black …</a:t>
            </a:r>
          </a:p>
        </p:txBody>
      </p:sp>
      <p:sp>
        <p:nvSpPr>
          <p:cNvPr id="8" name="textruta 7"/>
          <p:cNvSpPr txBox="1"/>
          <p:nvPr/>
        </p:nvSpPr>
        <p:spPr>
          <a:xfrm>
            <a:off x="7116242" y="1279603"/>
            <a:ext cx="4232416" cy="954107"/>
          </a:xfrm>
          <a:prstGeom prst="rect">
            <a:avLst/>
          </a:prstGeom>
          <a:noFill/>
        </p:spPr>
        <p:txBody>
          <a:bodyPr wrap="square" rtlCol="0">
            <a:spAutoFit/>
          </a:bodyPr>
          <a:lstStyle/>
          <a:p>
            <a:r>
              <a:rPr lang="sv-SE" sz="2800" dirty="0">
                <a:solidFill>
                  <a:schemeClr val="accent1">
                    <a:lumMod val="75000"/>
                  </a:schemeClr>
                </a:solidFill>
              </a:rPr>
              <a:t>WATER </a:t>
            </a:r>
          </a:p>
          <a:p>
            <a:r>
              <a:rPr lang="sv-SE" sz="2800" dirty="0">
                <a:solidFill>
                  <a:schemeClr val="accent1">
                    <a:lumMod val="75000"/>
                  </a:schemeClr>
                </a:solidFill>
              </a:rPr>
              <a:t>145-135 m asl</a:t>
            </a:r>
            <a:endParaRPr lang="sv-SE" sz="2800" dirty="0"/>
          </a:p>
        </p:txBody>
      </p:sp>
    </p:spTree>
    <p:extLst>
      <p:ext uri="{BB962C8B-B14F-4D97-AF65-F5344CB8AC3E}">
        <p14:creationId xmlns:p14="http://schemas.microsoft.com/office/powerpoint/2010/main" val="34167600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095746" y="660956"/>
            <a:ext cx="10445464" cy="688297"/>
          </a:xfrm>
        </p:spPr>
        <p:txBody>
          <a:bodyPr/>
          <a:lstStyle/>
          <a:p>
            <a:r>
              <a:rPr lang="sv-SE" sz="3600" dirty="0">
                <a:solidFill>
                  <a:srgbClr val="FF0000"/>
                </a:solidFill>
              </a:rPr>
              <a:t>Bergsmän from 11th-12th Century:</a:t>
            </a:r>
            <a:endParaRPr lang="sv-SE" dirty="0">
              <a:solidFill>
                <a:srgbClr val="FF0000"/>
              </a:solidFill>
            </a:endParaRPr>
          </a:p>
        </p:txBody>
      </p:sp>
      <p:sp>
        <p:nvSpPr>
          <p:cNvPr id="3" name="Platshållare för innehåll 2"/>
          <p:cNvSpPr>
            <a:spLocks noGrp="1"/>
          </p:cNvSpPr>
          <p:nvPr>
            <p:ph idx="1"/>
          </p:nvPr>
        </p:nvSpPr>
        <p:spPr>
          <a:xfrm>
            <a:off x="306718" y="1387547"/>
            <a:ext cx="11847931" cy="1407076"/>
          </a:xfrm>
        </p:spPr>
        <p:txBody>
          <a:bodyPr/>
          <a:lstStyle/>
          <a:p>
            <a:pPr marL="0" indent="0">
              <a:lnSpc>
                <a:spcPct val="100000"/>
              </a:lnSpc>
              <a:buNone/>
            </a:pPr>
            <a:r>
              <a:rPr lang="en-GB" sz="2400" dirty="0"/>
              <a:t>- extracted iron ore and made pig iron in blast furnaces, involving the whole family;</a:t>
            </a:r>
          </a:p>
          <a:p>
            <a:pPr marL="0" indent="0">
              <a:lnSpc>
                <a:spcPct val="100000"/>
              </a:lnSpc>
              <a:buNone/>
            </a:pPr>
            <a:r>
              <a:rPr lang="en-GB" sz="2400" dirty="0"/>
              <a:t>- they were free farmers and skilled craftsmen who payed taxes to the King;</a:t>
            </a:r>
          </a:p>
          <a:p>
            <a:pPr marL="0" indent="0">
              <a:lnSpc>
                <a:spcPct val="100000"/>
              </a:lnSpc>
              <a:buNone/>
            </a:pPr>
            <a:r>
              <a:rPr lang="en-GB" sz="2400" dirty="0"/>
              <a:t>- some became wealthy. The Swedish economy relied on this for 8-900 years.</a:t>
            </a:r>
            <a:endParaRPr lang="en-GB" dirty="0"/>
          </a:p>
        </p:txBody>
      </p:sp>
      <p:pic>
        <p:nvPicPr>
          <p:cNvPr id="4" name="Bildobjekt 3"/>
          <p:cNvPicPr>
            <a:picLocks noChangeAspect="1"/>
          </p:cNvPicPr>
          <p:nvPr/>
        </p:nvPicPr>
        <p:blipFill rotWithShape="1">
          <a:blip r:embed="rId2">
            <a:extLst>
              <a:ext uri="{28A0092B-C50C-407E-A947-70E740481C1C}">
                <a14:useLocalDpi xmlns:a14="http://schemas.microsoft.com/office/drawing/2010/main" val="0"/>
              </a:ext>
            </a:extLst>
          </a:blip>
          <a:srcRect b="9180"/>
          <a:stretch/>
        </p:blipFill>
        <p:spPr>
          <a:xfrm>
            <a:off x="5505253" y="2794624"/>
            <a:ext cx="5583280" cy="3730966"/>
          </a:xfrm>
          <a:prstGeom prst="rect">
            <a:avLst/>
          </a:prstGeom>
        </p:spPr>
      </p:pic>
      <p:pic>
        <p:nvPicPr>
          <p:cNvPr id="5" name="Bildobjekt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0562" y="2863500"/>
            <a:ext cx="3333544" cy="3333544"/>
          </a:xfrm>
          <a:prstGeom prst="rect">
            <a:avLst/>
          </a:prstGeom>
        </p:spPr>
      </p:pic>
      <p:pic>
        <p:nvPicPr>
          <p:cNvPr id="6" name="Bildobjekt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80" y="0"/>
            <a:ext cx="1001337" cy="1001337"/>
          </a:xfrm>
          <a:prstGeom prst="rect">
            <a:avLst/>
          </a:prstGeom>
        </p:spPr>
      </p:pic>
      <p:sp>
        <p:nvSpPr>
          <p:cNvPr id="7" name="textruta 6"/>
          <p:cNvSpPr txBox="1"/>
          <p:nvPr/>
        </p:nvSpPr>
        <p:spPr>
          <a:xfrm>
            <a:off x="264518" y="2956725"/>
            <a:ext cx="2597398" cy="2246769"/>
          </a:xfrm>
          <a:prstGeom prst="rect">
            <a:avLst/>
          </a:prstGeom>
          <a:noFill/>
        </p:spPr>
        <p:txBody>
          <a:bodyPr wrap="square" rtlCol="0">
            <a:spAutoFit/>
          </a:bodyPr>
          <a:lstStyle/>
          <a:p>
            <a:r>
              <a:rPr lang="en-GB" sz="2000" dirty="0" err="1"/>
              <a:t>Siggebohyttans</a:t>
            </a:r>
            <a:r>
              <a:rPr lang="en-GB" sz="2000" dirty="0"/>
              <a:t> </a:t>
            </a:r>
            <a:r>
              <a:rPr lang="en-GB" sz="2000" dirty="0" err="1"/>
              <a:t>bergsmansgård</a:t>
            </a:r>
            <a:endParaRPr lang="en-GB" sz="2000" dirty="0"/>
          </a:p>
          <a:p>
            <a:r>
              <a:rPr lang="en-GB" sz="2000" dirty="0"/>
              <a:t> from 1790, </a:t>
            </a:r>
          </a:p>
          <a:p>
            <a:r>
              <a:rPr lang="en-GB" sz="2000" dirty="0"/>
              <a:t>40 m long,</a:t>
            </a:r>
          </a:p>
          <a:p>
            <a:r>
              <a:rPr lang="en-GB" sz="2000" dirty="0"/>
              <a:t>characteristic chimneys of </a:t>
            </a:r>
          </a:p>
          <a:p>
            <a:r>
              <a:rPr lang="en-GB" sz="2000" dirty="0"/>
              <a:t>cast iron</a:t>
            </a:r>
          </a:p>
        </p:txBody>
      </p:sp>
      <p:sp>
        <p:nvSpPr>
          <p:cNvPr id="8" name="textruta 7"/>
          <p:cNvSpPr txBox="1"/>
          <p:nvPr/>
        </p:nvSpPr>
        <p:spPr>
          <a:xfrm>
            <a:off x="255877" y="6197044"/>
            <a:ext cx="2727186" cy="523220"/>
          </a:xfrm>
          <a:prstGeom prst="rect">
            <a:avLst/>
          </a:prstGeom>
          <a:noFill/>
        </p:spPr>
        <p:txBody>
          <a:bodyPr wrap="square" rtlCol="0">
            <a:spAutoFit/>
          </a:bodyPr>
          <a:lstStyle/>
          <a:p>
            <a:r>
              <a:rPr lang="en-GB" sz="2800" b="1" dirty="0">
                <a:solidFill>
                  <a:schemeClr val="accent1">
                    <a:lumMod val="75000"/>
                  </a:schemeClr>
                </a:solidFill>
              </a:rPr>
              <a:t>WATER</a:t>
            </a:r>
            <a:r>
              <a:rPr lang="en-GB" sz="2800" dirty="0">
                <a:solidFill>
                  <a:schemeClr val="accent1">
                    <a:lumMod val="75000"/>
                  </a:schemeClr>
                </a:solidFill>
              </a:rPr>
              <a:t> 120 m asl</a:t>
            </a:r>
          </a:p>
        </p:txBody>
      </p:sp>
    </p:spTree>
    <p:extLst>
      <p:ext uri="{BB962C8B-B14F-4D97-AF65-F5344CB8AC3E}">
        <p14:creationId xmlns:p14="http://schemas.microsoft.com/office/powerpoint/2010/main" val="39707352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94357" y="1460913"/>
            <a:ext cx="4609163" cy="1839285"/>
          </a:xfrm>
        </p:spPr>
        <p:txBody>
          <a:bodyPr>
            <a:normAutofit fontScale="90000"/>
          </a:bodyPr>
          <a:lstStyle/>
          <a:p>
            <a:r>
              <a:rPr lang="en-GB" dirty="0">
                <a:solidFill>
                  <a:srgbClr val="FF0000"/>
                </a:solidFill>
              </a:rPr>
              <a:t>Nora – town privileges since 1643</a:t>
            </a:r>
          </a:p>
        </p:txBody>
      </p:sp>
      <p:pic>
        <p:nvPicPr>
          <p:cNvPr id="4" name="Bildobjekt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80" y="0"/>
            <a:ext cx="1001337" cy="1001337"/>
          </a:xfrm>
          <a:prstGeom prst="rect">
            <a:avLst/>
          </a:prstGeom>
        </p:spPr>
      </p:pic>
      <p:pic>
        <p:nvPicPr>
          <p:cNvPr id="6" name="Bildobjekt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38911" y="0"/>
            <a:ext cx="6583680" cy="6858000"/>
          </a:xfrm>
          <a:prstGeom prst="rect">
            <a:avLst/>
          </a:prstGeom>
        </p:spPr>
      </p:pic>
      <p:sp>
        <p:nvSpPr>
          <p:cNvPr id="7" name="Platshållare för innehåll 6"/>
          <p:cNvSpPr>
            <a:spLocks noGrp="1"/>
          </p:cNvSpPr>
          <p:nvPr>
            <p:ph idx="1"/>
          </p:nvPr>
        </p:nvSpPr>
        <p:spPr>
          <a:xfrm>
            <a:off x="694357" y="3300198"/>
            <a:ext cx="4730647" cy="1172948"/>
          </a:xfrm>
        </p:spPr>
        <p:txBody>
          <a:bodyPr/>
          <a:lstStyle/>
          <a:p>
            <a:pPr marL="0" indent="0">
              <a:buNone/>
            </a:pPr>
            <a:r>
              <a:rPr lang="en-GB" dirty="0"/>
              <a:t>Europa Nostra awarded to this small, picturesque wooden town</a:t>
            </a:r>
          </a:p>
        </p:txBody>
      </p:sp>
      <p:sp>
        <p:nvSpPr>
          <p:cNvPr id="8" name="Rektangel 7"/>
          <p:cNvSpPr/>
          <p:nvPr/>
        </p:nvSpPr>
        <p:spPr>
          <a:xfrm>
            <a:off x="2934489" y="6210681"/>
            <a:ext cx="2529795" cy="523220"/>
          </a:xfrm>
          <a:prstGeom prst="rect">
            <a:avLst/>
          </a:prstGeom>
        </p:spPr>
        <p:txBody>
          <a:bodyPr wrap="none">
            <a:spAutoFit/>
          </a:bodyPr>
          <a:lstStyle/>
          <a:p>
            <a:r>
              <a:rPr lang="en-GB" sz="2800" b="1" dirty="0">
                <a:solidFill>
                  <a:schemeClr val="accent1">
                    <a:lumMod val="75000"/>
                  </a:schemeClr>
                </a:solidFill>
              </a:rPr>
              <a:t>WATER</a:t>
            </a:r>
            <a:r>
              <a:rPr lang="en-GB" sz="2800" dirty="0">
                <a:solidFill>
                  <a:schemeClr val="accent1">
                    <a:lumMod val="75000"/>
                  </a:schemeClr>
                </a:solidFill>
              </a:rPr>
              <a:t> 84 m asl</a:t>
            </a:r>
          </a:p>
        </p:txBody>
      </p:sp>
    </p:spTree>
    <p:extLst>
      <p:ext uri="{BB962C8B-B14F-4D97-AF65-F5344CB8AC3E}">
        <p14:creationId xmlns:p14="http://schemas.microsoft.com/office/powerpoint/2010/main" val="20021956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981717" y="434186"/>
            <a:ext cx="10896162" cy="1313393"/>
          </a:xfrm>
        </p:spPr>
        <p:txBody>
          <a:bodyPr>
            <a:normAutofit fontScale="90000"/>
          </a:bodyPr>
          <a:lstStyle/>
          <a:p>
            <a:r>
              <a:rPr lang="en-GB" dirty="0">
                <a:solidFill>
                  <a:srgbClr val="FF0000"/>
                </a:solidFill>
              </a:rPr>
              <a:t>Järle – the last outpost of Nora bergslag – all the streams and lakes are dewatered through Järle</a:t>
            </a:r>
          </a:p>
        </p:txBody>
      </p:sp>
      <p:pic>
        <p:nvPicPr>
          <p:cNvPr id="5" name="Bildobjekt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97689" y="2173046"/>
            <a:ext cx="5380190" cy="3601979"/>
          </a:xfrm>
          <a:prstGeom prst="rect">
            <a:avLst/>
          </a:prstGeom>
        </p:spPr>
      </p:pic>
      <p:pic>
        <p:nvPicPr>
          <p:cNvPr id="7" name="Platshållare för innehåll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84288" y="2173046"/>
            <a:ext cx="6411154" cy="3606274"/>
          </a:xfrm>
        </p:spPr>
      </p:pic>
      <p:sp>
        <p:nvSpPr>
          <p:cNvPr id="3" name="textruta 2"/>
          <p:cNvSpPr txBox="1"/>
          <p:nvPr/>
        </p:nvSpPr>
        <p:spPr>
          <a:xfrm>
            <a:off x="650386" y="1714633"/>
            <a:ext cx="1649286" cy="369332"/>
          </a:xfrm>
          <a:prstGeom prst="rect">
            <a:avLst/>
          </a:prstGeom>
          <a:noFill/>
        </p:spPr>
        <p:txBody>
          <a:bodyPr wrap="square" rtlCol="0">
            <a:spAutoFit/>
          </a:bodyPr>
          <a:lstStyle/>
          <a:p>
            <a:r>
              <a:rPr lang="en-GB" dirty="0"/>
              <a:t>Up stream</a:t>
            </a:r>
          </a:p>
        </p:txBody>
      </p:sp>
      <p:sp>
        <p:nvSpPr>
          <p:cNvPr id="4" name="textruta 3"/>
          <p:cNvSpPr txBox="1"/>
          <p:nvPr/>
        </p:nvSpPr>
        <p:spPr>
          <a:xfrm>
            <a:off x="7500324" y="1856849"/>
            <a:ext cx="184731" cy="369332"/>
          </a:xfrm>
          <a:prstGeom prst="rect">
            <a:avLst/>
          </a:prstGeom>
          <a:noFill/>
        </p:spPr>
        <p:txBody>
          <a:bodyPr wrap="none" rtlCol="0">
            <a:spAutoFit/>
          </a:bodyPr>
          <a:lstStyle/>
          <a:p>
            <a:endParaRPr lang="sv-SE" dirty="0"/>
          </a:p>
        </p:txBody>
      </p:sp>
      <p:sp>
        <p:nvSpPr>
          <p:cNvPr id="6" name="textruta 5"/>
          <p:cNvSpPr txBox="1"/>
          <p:nvPr/>
        </p:nvSpPr>
        <p:spPr>
          <a:xfrm>
            <a:off x="6737389" y="1676737"/>
            <a:ext cx="2316854" cy="369332"/>
          </a:xfrm>
          <a:prstGeom prst="rect">
            <a:avLst/>
          </a:prstGeom>
          <a:noFill/>
        </p:spPr>
        <p:txBody>
          <a:bodyPr wrap="square" rtlCol="0">
            <a:spAutoFit/>
          </a:bodyPr>
          <a:lstStyle/>
          <a:p>
            <a:r>
              <a:rPr lang="en-GB" dirty="0"/>
              <a:t>Down stream</a:t>
            </a:r>
          </a:p>
        </p:txBody>
      </p:sp>
      <p:pic>
        <p:nvPicPr>
          <p:cNvPr id="8" name="Bildobjekt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80" y="0"/>
            <a:ext cx="1001337" cy="1001337"/>
          </a:xfrm>
          <a:prstGeom prst="rect">
            <a:avLst/>
          </a:prstGeom>
        </p:spPr>
      </p:pic>
      <p:sp>
        <p:nvSpPr>
          <p:cNvPr id="9" name="textruta 8"/>
          <p:cNvSpPr txBox="1"/>
          <p:nvPr/>
        </p:nvSpPr>
        <p:spPr>
          <a:xfrm>
            <a:off x="224394" y="5797260"/>
            <a:ext cx="11709189" cy="523220"/>
          </a:xfrm>
          <a:prstGeom prst="rect">
            <a:avLst/>
          </a:prstGeom>
          <a:noFill/>
        </p:spPr>
        <p:txBody>
          <a:bodyPr wrap="square" rtlCol="0">
            <a:spAutoFit/>
          </a:bodyPr>
          <a:lstStyle/>
          <a:p>
            <a:r>
              <a:rPr lang="en-GB" sz="2800" b="1" dirty="0">
                <a:solidFill>
                  <a:schemeClr val="accent1">
                    <a:lumMod val="75000"/>
                  </a:schemeClr>
                </a:solidFill>
              </a:rPr>
              <a:t>WATER</a:t>
            </a:r>
            <a:r>
              <a:rPr lang="en-GB" sz="2800" dirty="0">
                <a:solidFill>
                  <a:schemeClr val="accent1">
                    <a:lumMod val="75000"/>
                  </a:schemeClr>
                </a:solidFill>
              </a:rPr>
              <a:t> 50 m asl					Nature reserve since 1976</a:t>
            </a:r>
          </a:p>
        </p:txBody>
      </p:sp>
    </p:spTree>
    <p:extLst>
      <p:ext uri="{BB962C8B-B14F-4D97-AF65-F5344CB8AC3E}">
        <p14:creationId xmlns:p14="http://schemas.microsoft.com/office/powerpoint/2010/main" val="5667728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093978" y="500668"/>
            <a:ext cx="10515600" cy="1325563"/>
          </a:xfrm>
        </p:spPr>
        <p:txBody>
          <a:bodyPr>
            <a:normAutofit/>
          </a:bodyPr>
          <a:lstStyle/>
          <a:p>
            <a:r>
              <a:rPr lang="en-GB" sz="4000" dirty="0">
                <a:solidFill>
                  <a:srgbClr val="FF0000"/>
                </a:solidFill>
              </a:rPr>
              <a:t>Jerle station building – the first in Sweden, 1854</a:t>
            </a:r>
          </a:p>
        </p:txBody>
      </p:sp>
      <p:pic>
        <p:nvPicPr>
          <p:cNvPr id="5" name="Platshållare för innehåll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721860" y="1643227"/>
            <a:ext cx="7927690" cy="5077686"/>
          </a:xfrm>
        </p:spPr>
      </p:pic>
      <p:pic>
        <p:nvPicPr>
          <p:cNvPr id="4" name="Bildobjekt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80" y="0"/>
            <a:ext cx="1001337" cy="1001337"/>
          </a:xfrm>
          <a:prstGeom prst="rect">
            <a:avLst/>
          </a:prstGeom>
        </p:spPr>
      </p:pic>
    </p:spTree>
    <p:extLst>
      <p:ext uri="{BB962C8B-B14F-4D97-AF65-F5344CB8AC3E}">
        <p14:creationId xmlns:p14="http://schemas.microsoft.com/office/powerpoint/2010/main" val="20751575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999157" y="624235"/>
            <a:ext cx="10515600" cy="1325563"/>
          </a:xfrm>
        </p:spPr>
        <p:txBody>
          <a:bodyPr/>
          <a:lstStyle/>
          <a:p>
            <a:r>
              <a:rPr lang="en-GB" dirty="0">
                <a:solidFill>
                  <a:srgbClr val="FF0000"/>
                </a:solidFill>
              </a:rPr>
              <a:t>This is the landscape in question</a:t>
            </a:r>
          </a:p>
        </p:txBody>
      </p:sp>
      <p:sp>
        <p:nvSpPr>
          <p:cNvPr id="3" name="Platshållare för innehåll 2"/>
          <p:cNvSpPr>
            <a:spLocks noGrp="1"/>
          </p:cNvSpPr>
          <p:nvPr>
            <p:ph idx="1"/>
          </p:nvPr>
        </p:nvSpPr>
        <p:spPr>
          <a:xfrm>
            <a:off x="797011" y="2433851"/>
            <a:ext cx="3985591" cy="2772463"/>
          </a:xfrm>
        </p:spPr>
        <p:txBody>
          <a:bodyPr/>
          <a:lstStyle/>
          <a:p>
            <a:r>
              <a:rPr lang="en-GB" dirty="0"/>
              <a:t>Some 15-20 km radius with Nora in the centre </a:t>
            </a:r>
          </a:p>
          <a:p>
            <a:r>
              <a:rPr lang="en-GB" dirty="0"/>
              <a:t>Many components – together telling a story about </a:t>
            </a:r>
            <a:r>
              <a:rPr lang="en-GB" b="1" dirty="0">
                <a:solidFill>
                  <a:schemeClr val="accent1"/>
                </a:solidFill>
              </a:rPr>
              <a:t>WATER</a:t>
            </a:r>
            <a:r>
              <a:rPr lang="en-GB" dirty="0"/>
              <a:t>, wood, iron and people</a:t>
            </a:r>
          </a:p>
        </p:txBody>
      </p:sp>
      <p:pic>
        <p:nvPicPr>
          <p:cNvPr id="4" name="Bildobjekt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80" y="0"/>
            <a:ext cx="1001337" cy="1001337"/>
          </a:xfrm>
          <a:prstGeom prst="rect">
            <a:avLst/>
          </a:prstGeom>
        </p:spPr>
      </p:pic>
      <p:pic>
        <p:nvPicPr>
          <p:cNvPr id="7" name="Bildobjekt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26227" y="1657362"/>
            <a:ext cx="6729073" cy="4957084"/>
          </a:xfrm>
          <a:prstGeom prst="rect">
            <a:avLst/>
          </a:prstGeom>
        </p:spPr>
      </p:pic>
    </p:spTree>
    <p:extLst>
      <p:ext uri="{BB962C8B-B14F-4D97-AF65-F5344CB8AC3E}">
        <p14:creationId xmlns:p14="http://schemas.microsoft.com/office/powerpoint/2010/main" val="12310221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331283" y="1189563"/>
            <a:ext cx="11183474" cy="1325563"/>
          </a:xfrm>
        </p:spPr>
        <p:txBody>
          <a:bodyPr>
            <a:normAutofit/>
          </a:bodyPr>
          <a:lstStyle/>
          <a:p>
            <a:r>
              <a:rPr lang="en-GB" sz="3600" dirty="0">
                <a:solidFill>
                  <a:srgbClr val="FF0000"/>
                </a:solidFill>
              </a:rPr>
              <a:t>Örebro castle, a royal castle from the 13th century – bailiffs/taxation</a:t>
            </a:r>
          </a:p>
        </p:txBody>
      </p:sp>
      <p:pic>
        <p:nvPicPr>
          <p:cNvPr id="4" name="Platshållare för innehåll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31283" y="2324798"/>
            <a:ext cx="6718483" cy="4351338"/>
          </a:xfrm>
        </p:spPr>
      </p:pic>
      <p:pic>
        <p:nvPicPr>
          <p:cNvPr id="5" name="Bildobjekt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80" y="0"/>
            <a:ext cx="1001337" cy="1001337"/>
          </a:xfrm>
          <a:prstGeom prst="rect">
            <a:avLst/>
          </a:prstGeom>
        </p:spPr>
      </p:pic>
      <p:sp>
        <p:nvSpPr>
          <p:cNvPr id="6" name="textruta 5"/>
          <p:cNvSpPr txBox="1"/>
          <p:nvPr/>
        </p:nvSpPr>
        <p:spPr>
          <a:xfrm>
            <a:off x="8184773" y="6071786"/>
            <a:ext cx="4427363" cy="523220"/>
          </a:xfrm>
          <a:prstGeom prst="rect">
            <a:avLst/>
          </a:prstGeom>
          <a:noFill/>
        </p:spPr>
        <p:txBody>
          <a:bodyPr wrap="square" rtlCol="0">
            <a:spAutoFit/>
          </a:bodyPr>
          <a:lstStyle/>
          <a:p>
            <a:r>
              <a:rPr lang="en-GB" sz="2800" b="1" dirty="0">
                <a:solidFill>
                  <a:schemeClr val="accent1">
                    <a:lumMod val="75000"/>
                  </a:schemeClr>
                </a:solidFill>
              </a:rPr>
              <a:t>WATER</a:t>
            </a:r>
            <a:r>
              <a:rPr lang="en-GB" sz="2800" dirty="0">
                <a:solidFill>
                  <a:schemeClr val="accent1">
                    <a:lumMod val="75000"/>
                  </a:schemeClr>
                </a:solidFill>
              </a:rPr>
              <a:t> 25 m asl</a:t>
            </a:r>
          </a:p>
        </p:txBody>
      </p:sp>
      <p:sp>
        <p:nvSpPr>
          <p:cNvPr id="3" name="textruta 2"/>
          <p:cNvSpPr txBox="1"/>
          <p:nvPr/>
        </p:nvSpPr>
        <p:spPr>
          <a:xfrm>
            <a:off x="7223826" y="2543122"/>
            <a:ext cx="4193817" cy="2677656"/>
          </a:xfrm>
          <a:prstGeom prst="rect">
            <a:avLst/>
          </a:prstGeom>
          <a:noFill/>
        </p:spPr>
        <p:txBody>
          <a:bodyPr wrap="square" rtlCol="0">
            <a:spAutoFit/>
          </a:bodyPr>
          <a:lstStyle/>
          <a:p>
            <a:r>
              <a:rPr lang="en-GB" sz="2800" dirty="0"/>
              <a:t>From the cities, through Lake Hjälmaren, Lake Mälaren, the Baltic Sea and the North Atlantic all the way to markets in Europe from the Middle Ages</a:t>
            </a:r>
          </a:p>
        </p:txBody>
      </p:sp>
    </p:spTree>
    <p:extLst>
      <p:ext uri="{BB962C8B-B14F-4D97-AF65-F5344CB8AC3E}">
        <p14:creationId xmlns:p14="http://schemas.microsoft.com/office/powerpoint/2010/main" val="1405428981"/>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1192</TotalTime>
  <Words>1104</Words>
  <Application>Microsoft Office PowerPoint</Application>
  <PresentationFormat>Widescreen</PresentationFormat>
  <Paragraphs>91</Paragraphs>
  <Slides>19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Calibri Light</vt:lpstr>
      <vt:lpstr>Office-tema</vt:lpstr>
      <vt:lpstr>Birgitta Johansen, museum director and country curator/antiquarian at Örebro County Museum  The first and oldest provincial museum in Sweden – 1856. Founded and financed by citizens. Today an independent foundation, financed by regional authorities. The regional history society is one of its founders.  A classic drama, even a tragedy, starring WATER</vt:lpstr>
      <vt:lpstr> Cultural heritage of a small river in Örebro County Nora “bergslag” = mining and pig iron producing district</vt:lpstr>
      <vt:lpstr>Pershyttan</vt:lpstr>
      <vt:lpstr>Bergsmän from 11th-12th Century:</vt:lpstr>
      <vt:lpstr>Nora – town privileges since 1643</vt:lpstr>
      <vt:lpstr>Järle – the last outpost of Nora bergslag – all the streams and lakes are dewatered through Järle</vt:lpstr>
      <vt:lpstr>Jerle station building – the first in Sweden, 1854</vt:lpstr>
      <vt:lpstr>This is the landscape in question</vt:lpstr>
      <vt:lpstr>Örebro castle, a royal castle from the 13th century – bailiffs/taxation</vt:lpstr>
      <vt:lpstr>The EU Water Framework Directive – a destructive force, in the wrong hands</vt:lpstr>
      <vt:lpstr>Social participation? </vt:lpstr>
      <vt:lpstr>Public management</vt:lpstr>
      <vt:lpstr>What has the museum done?</vt:lpstr>
      <vt:lpstr>The role of the museum</vt:lpstr>
      <vt:lpstr>Challenges and conflicts</vt:lpstr>
      <vt:lpstr>Challenges and conflicts</vt:lpstr>
      <vt:lpstr>Challenges and conflicts</vt:lpstr>
      <vt:lpstr>Customary law</vt:lpstr>
      <vt:lpstr>The moral of this story</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Birgitta Johansen</dc:creator>
  <cp:lastModifiedBy>MOLLER Susan</cp:lastModifiedBy>
  <cp:revision>88</cp:revision>
  <dcterms:created xsi:type="dcterms:W3CDTF">2017-05-23T10:19:56Z</dcterms:created>
  <dcterms:modified xsi:type="dcterms:W3CDTF">2020-02-18T15:41:48Z</dcterms:modified>
</cp:coreProperties>
</file>