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  <p:sldMasterId id="2147483777" r:id="rId2"/>
    <p:sldMasterId id="2147483789" r:id="rId3"/>
    <p:sldMasterId id="2147483801" r:id="rId4"/>
  </p:sldMasterIdLst>
  <p:notesMasterIdLst>
    <p:notesMasterId r:id="rId18"/>
  </p:notesMasterIdLst>
  <p:handoutMasterIdLst>
    <p:handoutMasterId r:id="rId19"/>
  </p:handoutMasterIdLst>
  <p:sldIdLst>
    <p:sldId id="284" r:id="rId5"/>
    <p:sldId id="285" r:id="rId6"/>
    <p:sldId id="302" r:id="rId7"/>
    <p:sldId id="304" r:id="rId8"/>
    <p:sldId id="301" r:id="rId9"/>
    <p:sldId id="286" r:id="rId10"/>
    <p:sldId id="300" r:id="rId11"/>
    <p:sldId id="305" r:id="rId12"/>
    <p:sldId id="292" r:id="rId13"/>
    <p:sldId id="293" r:id="rId14"/>
    <p:sldId id="295" r:id="rId15"/>
    <p:sldId id="294" r:id="rId16"/>
    <p:sldId id="296" r:id="rId17"/>
  </p:sldIdLst>
  <p:sldSz cx="9144000" cy="6858000" type="screen4x3"/>
  <p:notesSz cx="6858000" cy="9144000"/>
  <p:defaultTextStyle>
    <a:defPPr>
      <a:defRPr lang="de-DE"/>
    </a:defPPr>
    <a:lvl1pPr marL="0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74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50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24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00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874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848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824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798" algn="l" defTabSz="9139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B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85547" autoAdjust="0"/>
  </p:normalViewPr>
  <p:slideViewPr>
    <p:cSldViewPr>
      <p:cViewPr>
        <p:scale>
          <a:sx n="100" d="100"/>
          <a:sy n="100" d="100"/>
        </p:scale>
        <p:origin x="-12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A6225-3C91-9E41-8B14-C85D3BFFF63E}" type="datetimeFigureOut">
              <a:rPr lang="de-DE" smtClean="0"/>
              <a:t>17.10.2016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C9092-3D4C-6942-8A98-C5CF4AC9C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109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CE0B9-F290-417B-96D8-AF15F059354C}" type="datetimeFigureOut">
              <a:rPr lang="de-DE" smtClean="0"/>
              <a:t>17.10.2016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CD2F2-891E-4128-A932-5DA88969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749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74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50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24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00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874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848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824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798" algn="l" defTabSz="9139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968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888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858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303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426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74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815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0697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04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CD2F2-891E-4128-A932-5DA88969BD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0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191E-9CEF-437E-9D5A-7C914283CF4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BFAE-0FDD-4D59-8A7C-E7B2D6EDD2D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4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22721" y="1477173"/>
            <a:ext cx="5159520" cy="3624337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6752" indent="0">
              <a:buNone/>
              <a:defRPr sz="2800"/>
            </a:lvl2pPr>
            <a:lvl3pPr marL="913503" indent="0">
              <a:buNone/>
              <a:defRPr sz="2400"/>
            </a:lvl3pPr>
            <a:lvl4pPr marL="1370255" indent="0">
              <a:buNone/>
              <a:defRPr sz="2000"/>
            </a:lvl4pPr>
            <a:lvl5pPr marL="1827007" indent="0">
              <a:buNone/>
              <a:defRPr sz="2000"/>
            </a:lvl5pPr>
            <a:lvl6pPr marL="2283756" indent="0">
              <a:buNone/>
              <a:defRPr sz="2000"/>
            </a:lvl6pPr>
            <a:lvl7pPr marL="2740509" indent="0">
              <a:buNone/>
              <a:defRPr sz="2000"/>
            </a:lvl7pPr>
            <a:lvl8pPr marL="3197261" indent="0">
              <a:buNone/>
              <a:defRPr sz="2000"/>
            </a:lvl8pPr>
            <a:lvl9pPr marL="3654013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DEDF-71F9-4FED-8B04-63858787CA5E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53"/>
            <a:ext cx="2872802" cy="4506727"/>
          </a:xfrm>
          <a:solidFill>
            <a:schemeClr val="bg2"/>
          </a:solidFill>
        </p:spPr>
        <p:txBody>
          <a:bodyPr lIns="260993" tIns="260993" rIns="260993" bIns="260993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3503" indent="0">
              <a:buNone/>
              <a:defRPr sz="1000"/>
            </a:lvl3pPr>
            <a:lvl4pPr marL="1370255" indent="0">
              <a:buNone/>
              <a:defRPr sz="900"/>
            </a:lvl4pPr>
            <a:lvl5pPr marL="1827007" indent="0">
              <a:buNone/>
              <a:defRPr sz="900"/>
            </a:lvl5pPr>
            <a:lvl6pPr marL="2283756" indent="0">
              <a:buNone/>
              <a:defRPr sz="900"/>
            </a:lvl6pPr>
            <a:lvl7pPr marL="2740509" indent="0">
              <a:buNone/>
              <a:defRPr sz="900"/>
            </a:lvl7pPr>
            <a:lvl8pPr marL="3197261" indent="0">
              <a:buNone/>
              <a:defRPr sz="900"/>
            </a:lvl8pPr>
            <a:lvl9pPr marL="3654013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88638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F904-4C5A-46FE-8997-1C4D92089961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684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944322" y="1468653"/>
            <a:ext cx="2676960" cy="450672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22722" y="1468653"/>
            <a:ext cx="5159520" cy="450672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B2DA-AA4A-4446-896D-294FC06F3F8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19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" y="0"/>
            <a:ext cx="9143433" cy="6856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16" tIns="41458" rIns="82916" bIns="41458" rtlCol="0" anchor="ctr"/>
          <a:lstStyle/>
          <a:p>
            <a:pPr algn="ctr" defTabSz="914063"/>
            <a:endParaRPr lang="de-DE">
              <a:solidFill>
                <a:srgbClr val="FFFFFF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22720" y="5975375"/>
            <a:ext cx="8098560" cy="5885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16" tIns="41458" rIns="82916" bIns="41458" rtlCol="0" anchor="ctr"/>
          <a:lstStyle/>
          <a:p>
            <a:pPr algn="ctr" defTabSz="914063"/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22720" y="2776314"/>
            <a:ext cx="8098560" cy="1436413"/>
          </a:xfrm>
          <a:solidFill>
            <a:schemeClr val="accent2"/>
          </a:solidFill>
        </p:spPr>
        <p:txBody>
          <a:bodyPr lIns="261152" tIns="261152" rIns="261152" bIns="261152"/>
          <a:lstStyle>
            <a:lvl1pPr marL="0" marR="0" indent="0" algn="l" defTabSz="914063" rtl="0" eaLnBrk="1" fontAlgn="auto" latinLnBrk="0" hangingPunct="1">
              <a:lnSpc>
                <a:spcPct val="100000"/>
              </a:lnSpc>
              <a:spcBef>
                <a:spcPts val="3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chemeClr val="bg1"/>
                </a:solidFill>
              </a:defRPr>
            </a:lvl1pPr>
            <a:lvl2pPr marL="457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1862" y="4212728"/>
            <a:ext cx="8359710" cy="1925789"/>
          </a:xfrm>
          <a:solidFill>
            <a:schemeClr val="bg2"/>
          </a:solidFill>
        </p:spPr>
        <p:txBody>
          <a:bodyPr lIns="391728" tIns="228508" rIns="391728" bIns="228508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49" y="457124"/>
            <a:ext cx="1649083" cy="41170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4703040" y="5648855"/>
            <a:ext cx="3657373" cy="326517"/>
          </a:xfrm>
        </p:spPr>
        <p:txBody>
          <a:bodyPr anchor="b" anchorCtr="0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30776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5CAC-4A35-46BA-84C7-288377246822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2720" y="5975372"/>
            <a:ext cx="8098560" cy="260613"/>
          </a:xfrm>
        </p:spPr>
        <p:txBody>
          <a:bodyPr anchor="b" anchorCtr="0"/>
          <a:lstStyle>
            <a:lvl1pPr>
              <a:defRPr sz="900" baseline="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Hier kann bei Bedarf eine Quelle genannt werden.</a:t>
            </a:r>
          </a:p>
        </p:txBody>
      </p:sp>
    </p:spTree>
    <p:extLst>
      <p:ext uri="{BB962C8B-B14F-4D97-AF65-F5344CB8AC3E}">
        <p14:creationId xmlns:p14="http://schemas.microsoft.com/office/powerpoint/2010/main" val="3728623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3" y="4406903"/>
            <a:ext cx="8098559" cy="1568472"/>
          </a:xfrm>
        </p:spPr>
        <p:txBody>
          <a:bodyPr anchor="t"/>
          <a:lstStyle>
            <a:lvl1pPr algn="l">
              <a:defRPr sz="2500" b="0" cap="none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3" y="2906713"/>
            <a:ext cx="809855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0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12F3-6B2A-4E76-969C-065FFAB09D74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03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54368-D352-455D-B1A5-B0A465BEC16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22721" y="1468648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4"/>
          </p:nvPr>
        </p:nvSpPr>
        <p:spPr>
          <a:xfrm>
            <a:off x="4703040" y="1468648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81739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1" y="1469681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7030" indent="0">
              <a:buNone/>
              <a:defRPr sz="2000" b="1"/>
            </a:lvl2pPr>
            <a:lvl3pPr marL="914063" indent="0">
              <a:buNone/>
              <a:defRPr sz="1800" b="1"/>
            </a:lvl3pPr>
            <a:lvl4pPr marL="1371093" indent="0">
              <a:buNone/>
              <a:defRPr sz="1600" b="1"/>
            </a:lvl4pPr>
            <a:lvl5pPr marL="1828125" indent="0">
              <a:buNone/>
              <a:defRPr sz="1600" b="1"/>
            </a:lvl5pPr>
            <a:lvl6pPr marL="2285156" indent="0">
              <a:buNone/>
              <a:defRPr sz="1600" b="1"/>
            </a:lvl6pPr>
            <a:lvl7pPr marL="2742186" indent="0">
              <a:buNone/>
              <a:defRPr sz="1600" b="1"/>
            </a:lvl7pPr>
            <a:lvl8pPr marL="3199218" indent="0">
              <a:buNone/>
              <a:defRPr sz="1600" b="1"/>
            </a:lvl8pPr>
            <a:lvl9pPr marL="3656248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6AC3-0B53-4578-9749-C4361A193525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idx="13"/>
          </p:nvPr>
        </p:nvSpPr>
        <p:spPr>
          <a:xfrm>
            <a:off x="4703041" y="1469680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7030" indent="0">
              <a:buNone/>
              <a:defRPr sz="2000" b="1"/>
            </a:lvl2pPr>
            <a:lvl3pPr marL="914063" indent="0">
              <a:buNone/>
              <a:defRPr sz="1800" b="1"/>
            </a:lvl3pPr>
            <a:lvl4pPr marL="1371093" indent="0">
              <a:buNone/>
              <a:defRPr sz="1600" b="1"/>
            </a:lvl4pPr>
            <a:lvl5pPr marL="1828125" indent="0">
              <a:buNone/>
              <a:defRPr sz="1600" b="1"/>
            </a:lvl5pPr>
            <a:lvl6pPr marL="2285156" indent="0">
              <a:buNone/>
              <a:defRPr sz="1600" b="1"/>
            </a:lvl6pPr>
            <a:lvl7pPr marL="2742186" indent="0">
              <a:buNone/>
              <a:defRPr sz="1600" b="1"/>
            </a:lvl7pPr>
            <a:lvl8pPr marL="3199218" indent="0">
              <a:buNone/>
              <a:defRPr sz="1600" b="1"/>
            </a:lvl8pPr>
            <a:lvl9pPr marL="3656248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522721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5"/>
          </p:nvPr>
        </p:nvSpPr>
        <p:spPr>
          <a:xfrm>
            <a:off x="4703040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69349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C302-C054-4ABC-AEC6-5206ECBA5E5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618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BFF1E-E16E-4438-A0DE-DAF212D7993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7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5" y="0"/>
            <a:ext cx="9143433" cy="6856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66" tIns="41433" rIns="82866" bIns="41433" rtlCol="0" anchor="ctr"/>
          <a:lstStyle/>
          <a:p>
            <a:pPr algn="ctr" defTabSz="913503"/>
            <a:endParaRPr lang="de-DE">
              <a:solidFill>
                <a:srgbClr val="FFFFFF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22720" y="5975378"/>
            <a:ext cx="8098560" cy="5885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66" tIns="41433" rIns="82866" bIns="41433" rtlCol="0" anchor="ctr"/>
          <a:lstStyle/>
          <a:p>
            <a:pPr algn="ctr" defTabSz="913503"/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22720" y="2776314"/>
            <a:ext cx="8098560" cy="1436413"/>
          </a:xfrm>
          <a:solidFill>
            <a:schemeClr val="accent2"/>
          </a:solidFill>
        </p:spPr>
        <p:txBody>
          <a:bodyPr lIns="260993" tIns="260993" rIns="260993" bIns="260993"/>
          <a:lstStyle>
            <a:lvl1pPr marL="0" marR="0" indent="0" algn="l" defTabSz="913503" rtl="0" eaLnBrk="1" fontAlgn="auto" latinLnBrk="0" hangingPunct="1">
              <a:lnSpc>
                <a:spcPct val="100000"/>
              </a:lnSpc>
              <a:spcBef>
                <a:spcPts val="3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chemeClr val="bg1"/>
                </a:solidFill>
              </a:defRPr>
            </a:lvl1pPr>
            <a:lvl2pPr marL="456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1862" y="4212728"/>
            <a:ext cx="8359710" cy="1925789"/>
          </a:xfrm>
          <a:solidFill>
            <a:schemeClr val="bg2"/>
          </a:solidFill>
        </p:spPr>
        <p:txBody>
          <a:bodyPr lIns="391488" tIns="228367" rIns="391488" bIns="228367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52" y="457126"/>
            <a:ext cx="1649083" cy="41170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4703040" y="5648855"/>
            <a:ext cx="3657373" cy="326517"/>
          </a:xfrm>
        </p:spPr>
        <p:txBody>
          <a:bodyPr anchor="b" anchorCtr="0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30295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48"/>
            <a:ext cx="2872802" cy="4506727"/>
          </a:xfrm>
          <a:solidFill>
            <a:schemeClr val="bg2"/>
          </a:solidFill>
        </p:spPr>
        <p:txBody>
          <a:bodyPr lIns="261152" tIns="261152" rIns="261152" bIns="261152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4063" indent="0">
              <a:buNone/>
              <a:defRPr sz="1000"/>
            </a:lvl3pPr>
            <a:lvl4pPr marL="1371093" indent="0">
              <a:buNone/>
              <a:defRPr sz="900"/>
            </a:lvl4pPr>
            <a:lvl5pPr marL="1828125" indent="0">
              <a:buNone/>
              <a:defRPr sz="900"/>
            </a:lvl5pPr>
            <a:lvl6pPr marL="2285156" indent="0">
              <a:buNone/>
              <a:defRPr sz="900"/>
            </a:lvl6pPr>
            <a:lvl7pPr marL="2742186" indent="0">
              <a:buNone/>
              <a:defRPr sz="900"/>
            </a:lvl7pPr>
            <a:lvl8pPr marL="3199218" indent="0">
              <a:buNone/>
              <a:defRPr sz="900"/>
            </a:lvl8pPr>
            <a:lvl9pPr marL="3656248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D8F7-41A3-4483-B741-7C626DC0841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522720" y="1468648"/>
            <a:ext cx="515952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19770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22721" y="1477173"/>
            <a:ext cx="5159520" cy="3624337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030" indent="0">
              <a:buNone/>
              <a:defRPr sz="2800"/>
            </a:lvl2pPr>
            <a:lvl3pPr marL="914063" indent="0">
              <a:buNone/>
              <a:defRPr sz="2400"/>
            </a:lvl3pPr>
            <a:lvl4pPr marL="1371093" indent="0">
              <a:buNone/>
              <a:defRPr sz="2000"/>
            </a:lvl4pPr>
            <a:lvl5pPr marL="1828125" indent="0">
              <a:buNone/>
              <a:defRPr sz="2000"/>
            </a:lvl5pPr>
            <a:lvl6pPr marL="2285156" indent="0">
              <a:buNone/>
              <a:defRPr sz="2000"/>
            </a:lvl6pPr>
            <a:lvl7pPr marL="2742186" indent="0">
              <a:buNone/>
              <a:defRPr sz="2000"/>
            </a:lvl7pPr>
            <a:lvl8pPr marL="3199218" indent="0">
              <a:buNone/>
              <a:defRPr sz="2000"/>
            </a:lvl8pPr>
            <a:lvl9pPr marL="3656248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DEDF-71F9-4FED-8B04-63858787CA5E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48"/>
            <a:ext cx="2872802" cy="4506727"/>
          </a:xfrm>
          <a:solidFill>
            <a:schemeClr val="bg2"/>
          </a:solidFill>
        </p:spPr>
        <p:txBody>
          <a:bodyPr lIns="261152" tIns="261152" rIns="261152" bIns="261152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4063" indent="0">
              <a:buNone/>
              <a:defRPr sz="1000"/>
            </a:lvl3pPr>
            <a:lvl4pPr marL="1371093" indent="0">
              <a:buNone/>
              <a:defRPr sz="900"/>
            </a:lvl4pPr>
            <a:lvl5pPr marL="1828125" indent="0">
              <a:buNone/>
              <a:defRPr sz="900"/>
            </a:lvl5pPr>
            <a:lvl6pPr marL="2285156" indent="0">
              <a:buNone/>
              <a:defRPr sz="900"/>
            </a:lvl6pPr>
            <a:lvl7pPr marL="2742186" indent="0">
              <a:buNone/>
              <a:defRPr sz="900"/>
            </a:lvl7pPr>
            <a:lvl8pPr marL="3199218" indent="0">
              <a:buNone/>
              <a:defRPr sz="900"/>
            </a:lvl8pPr>
            <a:lvl9pPr marL="3656248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100940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F904-4C5A-46FE-8997-1C4D92089961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3466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944322" y="1468648"/>
            <a:ext cx="2676960" cy="450672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22720" y="1468648"/>
            <a:ext cx="5159520" cy="450672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B2DA-AA4A-4446-896D-294FC06F3F8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1299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" y="0"/>
            <a:ext cx="9143433" cy="6856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6" tIns="41453" rIns="82906" bIns="41453" rtlCol="0" anchor="ctr"/>
          <a:lstStyle/>
          <a:p>
            <a:pPr algn="ctr" defTabSz="913953"/>
            <a:endParaRPr lang="de-DE">
              <a:solidFill>
                <a:srgbClr val="FFFFFF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22720" y="5975374"/>
            <a:ext cx="8098560" cy="5885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6" tIns="41453" rIns="82906" bIns="41453" rtlCol="0" anchor="ctr"/>
          <a:lstStyle/>
          <a:p>
            <a:pPr algn="ctr" defTabSz="913953"/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22720" y="2776314"/>
            <a:ext cx="8098560" cy="1436413"/>
          </a:xfrm>
          <a:solidFill>
            <a:schemeClr val="accent2"/>
          </a:solidFill>
        </p:spPr>
        <p:txBody>
          <a:bodyPr lIns="261121" tIns="261121" rIns="261121" bIns="261121"/>
          <a:lstStyle>
            <a:lvl1pPr marL="0" marR="0" indent="0" algn="l" defTabSz="913953" rtl="0" eaLnBrk="1" fontAlgn="auto" latinLnBrk="0" hangingPunct="1">
              <a:lnSpc>
                <a:spcPct val="100000"/>
              </a:lnSpc>
              <a:spcBef>
                <a:spcPts val="363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chemeClr val="bg1"/>
                </a:solidFill>
              </a:defRPr>
            </a:lvl1pPr>
            <a:lvl2pPr marL="456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1862" y="4212728"/>
            <a:ext cx="8359710" cy="1925789"/>
          </a:xfrm>
          <a:solidFill>
            <a:schemeClr val="bg2"/>
          </a:solidFill>
        </p:spPr>
        <p:txBody>
          <a:bodyPr lIns="391682" tIns="228481" rIns="391682" bIns="228481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48" y="457126"/>
            <a:ext cx="1649083" cy="41170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4703040" y="5648855"/>
            <a:ext cx="3657373" cy="326517"/>
          </a:xfrm>
        </p:spPr>
        <p:txBody>
          <a:bodyPr anchor="b" anchorCtr="0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87963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5CAC-4A35-46BA-84C7-288377246822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2720" y="5975372"/>
            <a:ext cx="8098560" cy="260613"/>
          </a:xfrm>
        </p:spPr>
        <p:txBody>
          <a:bodyPr anchor="b" anchorCtr="0"/>
          <a:lstStyle>
            <a:lvl1pPr>
              <a:defRPr sz="900" baseline="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Hier kann bei Bedarf eine Quelle genannt werden.</a:t>
            </a:r>
          </a:p>
        </p:txBody>
      </p:sp>
    </p:spTree>
    <p:extLst>
      <p:ext uri="{BB962C8B-B14F-4D97-AF65-F5344CB8AC3E}">
        <p14:creationId xmlns:p14="http://schemas.microsoft.com/office/powerpoint/2010/main" val="1571707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4" y="4406902"/>
            <a:ext cx="8098559" cy="1568472"/>
          </a:xfrm>
        </p:spPr>
        <p:txBody>
          <a:bodyPr anchor="t"/>
          <a:lstStyle>
            <a:lvl1pPr algn="l">
              <a:defRPr sz="2500" b="0" cap="none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4" y="2906713"/>
            <a:ext cx="809855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69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8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12F3-6B2A-4E76-969C-065FFAB09D74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99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54368-D352-455D-B1A5-B0A465BEC16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22722" y="1468649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4"/>
          </p:nvPr>
        </p:nvSpPr>
        <p:spPr>
          <a:xfrm>
            <a:off x="4703041" y="1468649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25247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2" y="1469684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6977" indent="0">
              <a:buNone/>
              <a:defRPr sz="2000" b="1"/>
            </a:lvl2pPr>
            <a:lvl3pPr marL="913953" indent="0">
              <a:buNone/>
              <a:defRPr sz="1800" b="1"/>
            </a:lvl3pPr>
            <a:lvl4pPr marL="1370931" indent="0">
              <a:buNone/>
              <a:defRPr sz="1600" b="1"/>
            </a:lvl4pPr>
            <a:lvl5pPr marL="1827907" indent="0">
              <a:buNone/>
              <a:defRPr sz="1600" b="1"/>
            </a:lvl5pPr>
            <a:lvl6pPr marL="2284884" indent="0">
              <a:buNone/>
              <a:defRPr sz="1600" b="1"/>
            </a:lvl6pPr>
            <a:lvl7pPr marL="2741860" indent="0">
              <a:buNone/>
              <a:defRPr sz="1600" b="1"/>
            </a:lvl7pPr>
            <a:lvl8pPr marL="3198837" indent="0">
              <a:buNone/>
              <a:defRPr sz="1600" b="1"/>
            </a:lvl8pPr>
            <a:lvl9pPr marL="3655815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6AC3-0B53-4578-9749-C4361A193525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idx="13"/>
          </p:nvPr>
        </p:nvSpPr>
        <p:spPr>
          <a:xfrm>
            <a:off x="4703043" y="1469683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6977" indent="0">
              <a:buNone/>
              <a:defRPr sz="2000" b="1"/>
            </a:lvl2pPr>
            <a:lvl3pPr marL="913953" indent="0">
              <a:buNone/>
              <a:defRPr sz="1800" b="1"/>
            </a:lvl3pPr>
            <a:lvl4pPr marL="1370931" indent="0">
              <a:buNone/>
              <a:defRPr sz="1600" b="1"/>
            </a:lvl4pPr>
            <a:lvl5pPr marL="1827907" indent="0">
              <a:buNone/>
              <a:defRPr sz="1600" b="1"/>
            </a:lvl5pPr>
            <a:lvl6pPr marL="2284884" indent="0">
              <a:buNone/>
              <a:defRPr sz="1600" b="1"/>
            </a:lvl6pPr>
            <a:lvl7pPr marL="2741860" indent="0">
              <a:buNone/>
              <a:defRPr sz="1600" b="1"/>
            </a:lvl7pPr>
            <a:lvl8pPr marL="3198837" indent="0">
              <a:buNone/>
              <a:defRPr sz="1600" b="1"/>
            </a:lvl8pPr>
            <a:lvl9pPr marL="3655815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522722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5"/>
          </p:nvPr>
        </p:nvSpPr>
        <p:spPr>
          <a:xfrm>
            <a:off x="4703041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682116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C302-C054-4ABC-AEC6-5206ECBA5E5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74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35CAC-4A35-46BA-84C7-288377246822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2720" y="5975372"/>
            <a:ext cx="8098560" cy="260613"/>
          </a:xfrm>
        </p:spPr>
        <p:txBody>
          <a:bodyPr anchor="b" anchorCtr="0"/>
          <a:lstStyle>
            <a:lvl1pPr>
              <a:defRPr sz="900" baseline="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Hier kann bei Bedarf eine Quelle genannt werden.</a:t>
            </a:r>
          </a:p>
        </p:txBody>
      </p:sp>
    </p:spTree>
    <p:extLst>
      <p:ext uri="{BB962C8B-B14F-4D97-AF65-F5344CB8AC3E}">
        <p14:creationId xmlns:p14="http://schemas.microsoft.com/office/powerpoint/2010/main" val="13457609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BFF1E-E16E-4438-A0DE-DAF212D7993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791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49"/>
            <a:ext cx="2872802" cy="4506727"/>
          </a:xfrm>
          <a:solidFill>
            <a:schemeClr val="bg2"/>
          </a:solidFill>
        </p:spPr>
        <p:txBody>
          <a:bodyPr lIns="261121" tIns="261121" rIns="261121" bIns="261121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3953" indent="0">
              <a:buNone/>
              <a:defRPr sz="1000"/>
            </a:lvl3pPr>
            <a:lvl4pPr marL="1370931" indent="0">
              <a:buNone/>
              <a:defRPr sz="900"/>
            </a:lvl4pPr>
            <a:lvl5pPr marL="1827907" indent="0">
              <a:buNone/>
              <a:defRPr sz="900"/>
            </a:lvl5pPr>
            <a:lvl6pPr marL="2284884" indent="0">
              <a:buNone/>
              <a:defRPr sz="900"/>
            </a:lvl6pPr>
            <a:lvl7pPr marL="2741860" indent="0">
              <a:buNone/>
              <a:defRPr sz="900"/>
            </a:lvl7pPr>
            <a:lvl8pPr marL="3198837" indent="0">
              <a:buNone/>
              <a:defRPr sz="900"/>
            </a:lvl8pPr>
            <a:lvl9pPr marL="3655815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D8F7-41A3-4483-B741-7C626DC0841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522721" y="1468649"/>
            <a:ext cx="515952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095559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22721" y="1477173"/>
            <a:ext cx="5159520" cy="3624337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6977" indent="0">
              <a:buNone/>
              <a:defRPr sz="2800"/>
            </a:lvl2pPr>
            <a:lvl3pPr marL="913953" indent="0">
              <a:buNone/>
              <a:defRPr sz="2400"/>
            </a:lvl3pPr>
            <a:lvl4pPr marL="1370931" indent="0">
              <a:buNone/>
              <a:defRPr sz="2000"/>
            </a:lvl4pPr>
            <a:lvl5pPr marL="1827907" indent="0">
              <a:buNone/>
              <a:defRPr sz="2000"/>
            </a:lvl5pPr>
            <a:lvl6pPr marL="2284884" indent="0">
              <a:buNone/>
              <a:defRPr sz="2000"/>
            </a:lvl6pPr>
            <a:lvl7pPr marL="2741860" indent="0">
              <a:buNone/>
              <a:defRPr sz="2000"/>
            </a:lvl7pPr>
            <a:lvl8pPr marL="3198837" indent="0">
              <a:buNone/>
              <a:defRPr sz="2000"/>
            </a:lvl8pPr>
            <a:lvl9pPr marL="3655815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DEDF-71F9-4FED-8B04-63858787CA5E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49"/>
            <a:ext cx="2872802" cy="4506727"/>
          </a:xfrm>
          <a:solidFill>
            <a:schemeClr val="bg2"/>
          </a:solidFill>
        </p:spPr>
        <p:txBody>
          <a:bodyPr lIns="261121" tIns="261121" rIns="261121" bIns="261121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3953" indent="0">
              <a:buNone/>
              <a:defRPr sz="1000"/>
            </a:lvl3pPr>
            <a:lvl4pPr marL="1370931" indent="0">
              <a:buNone/>
              <a:defRPr sz="900"/>
            </a:lvl4pPr>
            <a:lvl5pPr marL="1827907" indent="0">
              <a:buNone/>
              <a:defRPr sz="900"/>
            </a:lvl5pPr>
            <a:lvl6pPr marL="2284884" indent="0">
              <a:buNone/>
              <a:defRPr sz="900"/>
            </a:lvl6pPr>
            <a:lvl7pPr marL="2741860" indent="0">
              <a:buNone/>
              <a:defRPr sz="900"/>
            </a:lvl7pPr>
            <a:lvl8pPr marL="3198837" indent="0">
              <a:buNone/>
              <a:defRPr sz="900"/>
            </a:lvl8pPr>
            <a:lvl9pPr marL="3655815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080401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F904-4C5A-46FE-8997-1C4D92089961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6506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944322" y="1468649"/>
            <a:ext cx="2676960" cy="450672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22722" y="1468649"/>
            <a:ext cx="5159520" cy="450672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8B2DA-AA4A-4446-896D-294FC06F3F8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1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8" y="4406903"/>
            <a:ext cx="8098559" cy="1568472"/>
          </a:xfrm>
        </p:spPr>
        <p:txBody>
          <a:bodyPr anchor="t"/>
          <a:lstStyle>
            <a:lvl1pPr algn="l">
              <a:defRPr sz="2500" b="0" cap="none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8" y="2906713"/>
            <a:ext cx="809855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67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0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7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2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12F3-6B2A-4E76-969C-065FFAB09D74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04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54368-D352-455D-B1A5-B0A465BEC16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22722" y="1468653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4"/>
          </p:nvPr>
        </p:nvSpPr>
        <p:spPr>
          <a:xfrm>
            <a:off x="4703041" y="1468653"/>
            <a:ext cx="391824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3278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2" y="1469686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6752" indent="0">
              <a:buNone/>
              <a:defRPr sz="2000" b="1"/>
            </a:lvl2pPr>
            <a:lvl3pPr marL="913503" indent="0">
              <a:buNone/>
              <a:defRPr sz="1800" b="1"/>
            </a:lvl3pPr>
            <a:lvl4pPr marL="1370255" indent="0">
              <a:buNone/>
              <a:defRPr sz="1600" b="1"/>
            </a:lvl4pPr>
            <a:lvl5pPr marL="1827007" indent="0">
              <a:buNone/>
              <a:defRPr sz="1600" b="1"/>
            </a:lvl5pPr>
            <a:lvl6pPr marL="2283756" indent="0">
              <a:buNone/>
              <a:defRPr sz="1600" b="1"/>
            </a:lvl6pPr>
            <a:lvl7pPr marL="2740509" indent="0">
              <a:buNone/>
              <a:defRPr sz="1600" b="1"/>
            </a:lvl7pPr>
            <a:lvl8pPr marL="3197261" indent="0">
              <a:buNone/>
              <a:defRPr sz="1600" b="1"/>
            </a:lvl8pPr>
            <a:lvl9pPr marL="3654013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6AC3-0B53-4578-9749-C4361A193525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idx="13"/>
          </p:nvPr>
        </p:nvSpPr>
        <p:spPr>
          <a:xfrm>
            <a:off x="4703043" y="1469686"/>
            <a:ext cx="3918240" cy="456838"/>
          </a:xfrm>
        </p:spPr>
        <p:txBody>
          <a:bodyPr anchor="ctr" anchorCtr="0"/>
          <a:lstStyle>
            <a:lvl1pPr marL="0" indent="0">
              <a:buNone/>
              <a:defRPr sz="2000" b="1">
                <a:solidFill>
                  <a:schemeClr val="accent6"/>
                </a:solidFill>
              </a:defRPr>
            </a:lvl1pPr>
            <a:lvl2pPr marL="456752" indent="0">
              <a:buNone/>
              <a:defRPr sz="2000" b="1"/>
            </a:lvl2pPr>
            <a:lvl3pPr marL="913503" indent="0">
              <a:buNone/>
              <a:defRPr sz="1800" b="1"/>
            </a:lvl3pPr>
            <a:lvl4pPr marL="1370255" indent="0">
              <a:buNone/>
              <a:defRPr sz="1600" b="1"/>
            </a:lvl4pPr>
            <a:lvl5pPr marL="1827007" indent="0">
              <a:buNone/>
              <a:defRPr sz="1600" b="1"/>
            </a:lvl5pPr>
            <a:lvl6pPr marL="2283756" indent="0">
              <a:buNone/>
              <a:defRPr sz="1600" b="1"/>
            </a:lvl6pPr>
            <a:lvl7pPr marL="2740509" indent="0">
              <a:buNone/>
              <a:defRPr sz="1600" b="1"/>
            </a:lvl7pPr>
            <a:lvl8pPr marL="3197261" indent="0">
              <a:buNone/>
              <a:defRPr sz="1600" b="1"/>
            </a:lvl8pPr>
            <a:lvl9pPr marL="3654013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522722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5"/>
          </p:nvPr>
        </p:nvSpPr>
        <p:spPr>
          <a:xfrm>
            <a:off x="4703041" y="1926517"/>
            <a:ext cx="3918240" cy="40488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2484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C302-C054-4ABC-AEC6-5206ECBA5E5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7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BFF1E-E16E-4438-A0DE-DAF212D7993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4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44321" y="1468653"/>
            <a:ext cx="2872802" cy="4506727"/>
          </a:xfrm>
          <a:solidFill>
            <a:schemeClr val="bg2"/>
          </a:solidFill>
        </p:spPr>
        <p:txBody>
          <a:bodyPr lIns="260993" tIns="260993" rIns="260993" bIns="260993"/>
          <a:lstStyle>
            <a:lvl1pPr marL="0" indent="0">
              <a:spcAft>
                <a:spcPts val="544"/>
              </a:spcAft>
              <a:buNone/>
              <a:defRPr sz="1500" b="1" cap="all" spc="91" baseline="0">
                <a:solidFill>
                  <a:schemeClr val="accent1"/>
                </a:solidFill>
              </a:defRPr>
            </a:lvl1pPr>
            <a:lvl2pPr marL="0" indent="0">
              <a:buNone/>
              <a:defRPr sz="1500">
                <a:solidFill>
                  <a:schemeClr val="tx1"/>
                </a:solidFill>
              </a:defRPr>
            </a:lvl2pPr>
            <a:lvl3pPr marL="913503" indent="0">
              <a:buNone/>
              <a:defRPr sz="1000"/>
            </a:lvl3pPr>
            <a:lvl4pPr marL="1370255" indent="0">
              <a:buNone/>
              <a:defRPr sz="900"/>
            </a:lvl4pPr>
            <a:lvl5pPr marL="1827007" indent="0">
              <a:buNone/>
              <a:defRPr sz="900"/>
            </a:lvl5pPr>
            <a:lvl6pPr marL="2283756" indent="0">
              <a:buNone/>
              <a:defRPr sz="900"/>
            </a:lvl6pPr>
            <a:lvl7pPr marL="2740509" indent="0">
              <a:buNone/>
              <a:defRPr sz="900"/>
            </a:lvl7pPr>
            <a:lvl8pPr marL="3197261" indent="0">
              <a:buNone/>
              <a:defRPr sz="900"/>
            </a:lvl8pPr>
            <a:lvl9pPr marL="3654013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D8F7-41A3-4483-B741-7C626DC0841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dma Berlin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522721" y="1468653"/>
            <a:ext cx="5159520" cy="450672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7653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30"/>
            <a:ext cx="7886700" cy="1325563"/>
          </a:xfrm>
          <a:prstGeom prst="rect">
            <a:avLst/>
          </a:prstGeom>
        </p:spPr>
        <p:txBody>
          <a:bodyPr vert="horz" lIns="91395" tIns="45698" rIns="91395" bIns="45698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395" tIns="45698" rIns="91395" bIns="45698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552" y="6356355"/>
            <a:ext cx="2266502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2BA6-E455-477F-8781-65F96596C25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49" y="6356355"/>
            <a:ext cx="2264631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0BFAE-0FDD-4D59-8A7C-E7B2D6EDD2D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84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prism isInverted="1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395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8" indent="-228488" algn="l" defTabSz="91395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63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36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11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388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61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36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11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286" indent="-228488" algn="l" defTabSz="91395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4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50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24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00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74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48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24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98" algn="l" defTabSz="9139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2727" y="979552"/>
            <a:ext cx="8098561" cy="489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1" y="1469327"/>
            <a:ext cx="8098560" cy="4506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72557" y="6367980"/>
            <a:ext cx="848724" cy="19485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503"/>
            <a:fld id="{8A17F87A-7FCF-4ADF-B3AE-03BF9FC221C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3503"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22725" y="6367980"/>
            <a:ext cx="2829877" cy="19485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503"/>
            <a:r>
              <a:rPr lang="de-DE" smtClean="0">
                <a:solidFill>
                  <a:prstClr val="black">
                    <a:tint val="75000"/>
                  </a:prstClr>
                </a:solidFill>
              </a:rPr>
              <a:t>Claudia Schneider, </a:t>
            </a:r>
            <a:r>
              <a:rPr lang="de-DE" b="0" smtClean="0">
                <a:solidFill>
                  <a:prstClr val="black">
                    <a:tint val="75000"/>
                  </a:prstClr>
                </a:solidFill>
              </a:rPr>
              <a:t>dma Berlin</a:t>
            </a:r>
            <a:endParaRPr lang="de-DE" b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440962" y="6356351"/>
            <a:ext cx="262080" cy="2064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503"/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3503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0"/>
            <a:ext cx="6596842" cy="6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66" tIns="41433" rIns="82866" bIns="41433" rtlCol="0" anchor="ctr"/>
          <a:lstStyle/>
          <a:p>
            <a:pPr algn="ctr" defTabSz="913503"/>
            <a:endParaRPr lang="de-DE">
              <a:solidFill>
                <a:srgbClr val="FFFFFF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596846" y="2"/>
            <a:ext cx="2547157" cy="65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66" tIns="41433" rIns="82866" bIns="41433" rtlCol="0" anchor="ctr"/>
          <a:lstStyle/>
          <a:p>
            <a:pPr algn="ctr" defTabSz="913503"/>
            <a:endParaRPr lang="de-DE">
              <a:solidFill>
                <a:srgbClr val="FFFFFF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05" y="6373616"/>
            <a:ext cx="1175584" cy="29349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080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hdr="0" dt="0"/>
  <p:txStyles>
    <p:titleStyle>
      <a:lvl1pPr algn="l" defTabSz="913503" rtl="0" eaLnBrk="1" latinLnBrk="0" hangingPunct="1">
        <a:spcBef>
          <a:spcPct val="0"/>
        </a:spcBef>
        <a:buNone/>
        <a:defRPr sz="25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3503" rtl="0" eaLnBrk="1" latinLnBrk="0" hangingPunct="1">
        <a:spcBef>
          <a:spcPts val="544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3503" rtl="0" eaLnBrk="1" latinLnBrk="0" hangingPunct="1">
        <a:spcBef>
          <a:spcPts val="544"/>
        </a:spcBef>
        <a:buFontTx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554610" indent="-228367" algn="l" defTabSz="913503" rtl="0" eaLnBrk="1" latinLnBrk="0" hangingPunct="1">
        <a:spcBef>
          <a:spcPts val="544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554610" indent="-228367" algn="l" defTabSz="913503" rtl="0" eaLnBrk="1" latinLnBrk="0" hangingPunct="1">
        <a:spcBef>
          <a:spcPts val="544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554610" indent="0" algn="l" defTabSz="913503" rtl="0" eaLnBrk="1" latinLnBrk="0" hangingPunct="1">
        <a:spcBef>
          <a:spcPts val="544"/>
        </a:spcBef>
        <a:buFontTx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134" indent="-228378" algn="l" defTabSz="9135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884" indent="-228378" algn="l" defTabSz="9135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638" indent="-228378" algn="l" defTabSz="9135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391" indent="-228378" algn="l" defTabSz="9135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52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03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55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07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756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509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261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013" algn="l" defTabSz="9135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2722" y="979552"/>
            <a:ext cx="8098561" cy="489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1" y="1469327"/>
            <a:ext cx="8098560" cy="4506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72557" y="6367978"/>
            <a:ext cx="848724" cy="19485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63"/>
            <a:fld id="{8A17F87A-7FCF-4ADF-B3AE-03BF9FC221C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4063"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22722" y="6367980"/>
            <a:ext cx="2829877" cy="19485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63"/>
            <a:r>
              <a:rPr lang="de-DE" smtClean="0">
                <a:solidFill>
                  <a:prstClr val="black">
                    <a:tint val="75000"/>
                  </a:prstClr>
                </a:solidFill>
              </a:rPr>
              <a:t>Claudia Schneider, </a:t>
            </a:r>
            <a:r>
              <a:rPr lang="de-DE" b="0" smtClean="0">
                <a:solidFill>
                  <a:prstClr val="black">
                    <a:tint val="75000"/>
                  </a:prstClr>
                </a:solidFill>
              </a:rPr>
              <a:t>dma Berlin</a:t>
            </a:r>
            <a:endParaRPr lang="de-DE" b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440960" y="6356351"/>
            <a:ext cx="262080" cy="2064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063"/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4063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0"/>
            <a:ext cx="6596842" cy="6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16" tIns="41458" rIns="82916" bIns="41458" rtlCol="0" anchor="ctr"/>
          <a:lstStyle/>
          <a:p>
            <a:pPr algn="ctr" defTabSz="914063"/>
            <a:endParaRPr lang="de-DE">
              <a:solidFill>
                <a:srgbClr val="FFFFFF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596844" y="2"/>
            <a:ext cx="2547157" cy="65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16" tIns="41458" rIns="82916" bIns="41458" rtlCol="0" anchor="ctr"/>
          <a:lstStyle/>
          <a:p>
            <a:pPr algn="ctr" defTabSz="914063"/>
            <a:endParaRPr lang="de-DE">
              <a:solidFill>
                <a:srgbClr val="FFFFFF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05" y="6373610"/>
            <a:ext cx="1175584" cy="29349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65844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hf hdr="0" dt="0"/>
  <p:txStyles>
    <p:titleStyle>
      <a:lvl1pPr algn="l" defTabSz="914063" rtl="0" eaLnBrk="1" latinLnBrk="0" hangingPunct="1">
        <a:spcBef>
          <a:spcPct val="0"/>
        </a:spcBef>
        <a:buNone/>
        <a:defRPr sz="25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063" rtl="0" eaLnBrk="1" latinLnBrk="0" hangingPunct="1">
        <a:spcBef>
          <a:spcPts val="544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063" rtl="0" eaLnBrk="1" latinLnBrk="0" hangingPunct="1">
        <a:spcBef>
          <a:spcPts val="544"/>
        </a:spcBef>
        <a:buFontTx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554948" indent="-228508" algn="l" defTabSz="914063" rtl="0" eaLnBrk="1" latinLnBrk="0" hangingPunct="1">
        <a:spcBef>
          <a:spcPts val="544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554948" indent="-228508" algn="l" defTabSz="914063" rtl="0" eaLnBrk="1" latinLnBrk="0" hangingPunct="1">
        <a:spcBef>
          <a:spcPts val="544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554948" indent="0" algn="l" defTabSz="914063" rtl="0" eaLnBrk="1" latinLnBrk="0" hangingPunct="1">
        <a:spcBef>
          <a:spcPts val="544"/>
        </a:spcBef>
        <a:buFontTx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671" indent="-228516" algn="l" defTabSz="9140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02" indent="-228516" algn="l" defTabSz="9140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3" indent="-228516" algn="l" defTabSz="9140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64" indent="-228516" algn="l" defTabSz="9140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0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63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3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5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6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6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8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8" algn="l" defTabSz="9140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2723" y="979552"/>
            <a:ext cx="8098561" cy="489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2721" y="1469327"/>
            <a:ext cx="8098560" cy="4506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72557" y="6367980"/>
            <a:ext cx="848724" cy="19485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53"/>
            <a:fld id="{8A17F87A-7FCF-4ADF-B3AE-03BF9FC221C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3953"/>
              <a:t>17.10.2016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22721" y="6367980"/>
            <a:ext cx="2829877" cy="19485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53"/>
            <a:r>
              <a:rPr lang="de-DE">
                <a:solidFill>
                  <a:prstClr val="black">
                    <a:tint val="75000"/>
                  </a:prstClr>
                </a:solidFill>
              </a:rPr>
              <a:t>Claudia Schneider, </a:t>
            </a:r>
            <a:r>
              <a:rPr lang="de-DE" b="0">
                <a:solidFill>
                  <a:prstClr val="black">
                    <a:tint val="75000"/>
                  </a:prstClr>
                </a:solidFill>
              </a:rPr>
              <a:t>dma Berlin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440962" y="6356351"/>
            <a:ext cx="262080" cy="2064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53"/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913953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0"/>
            <a:ext cx="6596842" cy="653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6" tIns="41453" rIns="82906" bIns="41453" rtlCol="0" anchor="ctr"/>
          <a:lstStyle/>
          <a:p>
            <a:pPr algn="ctr" defTabSz="913953"/>
            <a:endParaRPr lang="de-DE">
              <a:solidFill>
                <a:srgbClr val="FFFFFF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596843" y="2"/>
            <a:ext cx="2547157" cy="65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06" tIns="41453" rIns="82906" bIns="41453" rtlCol="0" anchor="ctr"/>
          <a:lstStyle/>
          <a:p>
            <a:pPr algn="ctr" defTabSz="913953"/>
            <a:endParaRPr lang="de-DE">
              <a:solidFill>
                <a:srgbClr val="FFFFFF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05" y="6373613"/>
            <a:ext cx="1175584" cy="29349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55377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hdr="0" dt="0"/>
  <p:txStyles>
    <p:titleStyle>
      <a:lvl1pPr algn="l" defTabSz="913953" rtl="0" eaLnBrk="1" latinLnBrk="0" hangingPunct="1">
        <a:spcBef>
          <a:spcPct val="0"/>
        </a:spcBef>
        <a:buNone/>
        <a:defRPr sz="25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3953" rtl="0" eaLnBrk="1" latinLnBrk="0" hangingPunct="1">
        <a:spcBef>
          <a:spcPts val="544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3953" rtl="0" eaLnBrk="1" latinLnBrk="0" hangingPunct="1">
        <a:spcBef>
          <a:spcPts val="544"/>
        </a:spcBef>
        <a:buFontTx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554882" indent="-228481" algn="l" defTabSz="913953" rtl="0" eaLnBrk="1" latinLnBrk="0" hangingPunct="1">
        <a:spcBef>
          <a:spcPts val="544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554882" indent="-228481" algn="l" defTabSz="913953" rtl="0" eaLnBrk="1" latinLnBrk="0" hangingPunct="1">
        <a:spcBef>
          <a:spcPts val="544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554882" indent="0" algn="l" defTabSz="913953" rtl="0" eaLnBrk="1" latinLnBrk="0" hangingPunct="1">
        <a:spcBef>
          <a:spcPts val="544"/>
        </a:spcBef>
        <a:buFontTx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72" indent="-228490" algn="l" defTabSz="9139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47" indent="-228490" algn="l" defTabSz="9139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26" indent="-228490" algn="l" defTabSz="9139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303" indent="-228490" algn="l" defTabSz="9139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7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53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31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07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84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60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37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815" algn="l" defTabSz="9139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0.xml"/><Relationship Id="rId4" Type="http://schemas.openxmlformats.org/officeDocument/2006/relationships/hyperlink" Target="http://www.kek-online.de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Brussels</a:t>
            </a:r>
            <a:r>
              <a:rPr lang="de-DE" dirty="0" smtClean="0"/>
              <a:t>, 12</a:t>
            </a:r>
            <a:r>
              <a:rPr lang="de-DE" baseline="30000" dirty="0" smtClean="0"/>
              <a:t>th</a:t>
            </a:r>
            <a:r>
              <a:rPr lang="de-DE" dirty="0" smtClean="0"/>
              <a:t> </a:t>
            </a:r>
            <a:r>
              <a:rPr lang="de-DE" dirty="0" err="1" smtClean="0"/>
              <a:t>October</a:t>
            </a:r>
            <a:r>
              <a:rPr lang="de-DE" dirty="0" smtClean="0"/>
              <a:t> 2016</a:t>
            </a:r>
            <a:endParaRPr lang="de-DE" dirty="0"/>
          </a:p>
          <a:p>
            <a:r>
              <a:rPr lang="de-DE" dirty="0" smtClean="0"/>
              <a:t>Michael Petri</a:t>
            </a:r>
            <a:endParaRPr lang="de-DE" dirty="0"/>
          </a:p>
          <a:p>
            <a:r>
              <a:rPr lang="de-DE" dirty="0" err="1" smtClean="0"/>
              <a:t>Deputy</a:t>
            </a:r>
            <a:r>
              <a:rPr lang="de-DE" dirty="0" smtClean="0"/>
              <a:t> Head </a:t>
            </a:r>
            <a:r>
              <a:rPr lang="de-DE" dirty="0" err="1" smtClean="0"/>
              <a:t>of</a:t>
            </a:r>
            <a:r>
              <a:rPr lang="de-DE" dirty="0" smtClean="0"/>
              <a:t> Division </a:t>
            </a:r>
            <a:r>
              <a:rPr lang="de-DE" dirty="0" err="1" smtClean="0"/>
              <a:t>Concentration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Media / KEK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KEK  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Media </a:t>
            </a:r>
            <a:r>
              <a:rPr lang="en-US" b="1" dirty="0"/>
              <a:t>Pluralism and Transparency of Media </a:t>
            </a:r>
            <a:r>
              <a:rPr lang="en-US" b="1" dirty="0" smtClean="0"/>
              <a:t>Ownership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de-DE" altLang="de-DE" dirty="0">
                <a:cs typeface="Tahoma" pitchFamily="34" charset="0"/>
              </a:rPr>
              <a:t/>
            </a:r>
            <a:br>
              <a:rPr lang="de-DE" altLang="de-DE" dirty="0">
                <a:cs typeface="Tahoma" pitchFamily="34" charset="0"/>
              </a:rPr>
            </a:br>
            <a:endParaRPr lang="de-DE" altLang="de-DE" sz="2200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36" y="446687"/>
            <a:ext cx="3200557" cy="30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26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uppieren 94"/>
          <p:cNvGrpSpPr/>
          <p:nvPr/>
        </p:nvGrpSpPr>
        <p:grpSpPr>
          <a:xfrm>
            <a:off x="107504" y="577630"/>
            <a:ext cx="8928992" cy="5875706"/>
            <a:chOff x="107504" y="577630"/>
            <a:chExt cx="8928992" cy="5875706"/>
          </a:xfrm>
        </p:grpSpPr>
        <p:sp>
          <p:nvSpPr>
            <p:cNvPr id="61" name="Rechteck 60"/>
            <p:cNvSpPr/>
            <p:nvPr/>
          </p:nvSpPr>
          <p:spPr>
            <a:xfrm>
              <a:off x="4283968" y="577631"/>
              <a:ext cx="2160240" cy="4639337"/>
            </a:xfrm>
            <a:prstGeom prst="rect">
              <a:avLst/>
            </a:prstGeom>
            <a:solidFill>
              <a:srgbClr val="90CEDC"/>
            </a:solidFill>
            <a:ln>
              <a:noFill/>
            </a:ln>
            <a:effectLst/>
          </p:spPr>
        </p:sp>
        <p:grpSp>
          <p:nvGrpSpPr>
            <p:cNvPr id="7" name="Gruppieren 6"/>
            <p:cNvGrpSpPr/>
            <p:nvPr/>
          </p:nvGrpSpPr>
          <p:grpSpPr>
            <a:xfrm>
              <a:off x="107504" y="577630"/>
              <a:ext cx="8928992" cy="5875706"/>
              <a:chOff x="107504" y="577630"/>
              <a:chExt cx="8928992" cy="5875706"/>
            </a:xfrm>
          </p:grpSpPr>
          <p:sp>
            <p:nvSpPr>
              <p:cNvPr id="59" name="Rechteck 58"/>
              <p:cNvSpPr/>
              <p:nvPr/>
            </p:nvSpPr>
            <p:spPr>
              <a:xfrm>
                <a:off x="2046938" y="4521899"/>
                <a:ext cx="2093014" cy="695069"/>
              </a:xfrm>
              <a:prstGeom prst="rect">
                <a:avLst/>
              </a:prstGeom>
              <a:solidFill>
                <a:srgbClr val="90CEDC"/>
              </a:solidFill>
              <a:ln>
                <a:noFill/>
              </a:ln>
              <a:effectLst/>
            </p:spPr>
          </p:sp>
          <p:sp>
            <p:nvSpPr>
              <p:cNvPr id="60" name="Rechteck 59"/>
              <p:cNvSpPr/>
              <p:nvPr/>
            </p:nvSpPr>
            <p:spPr>
              <a:xfrm>
                <a:off x="6633921" y="577632"/>
                <a:ext cx="2402575" cy="5625350"/>
              </a:xfrm>
              <a:prstGeom prst="rect">
                <a:avLst/>
              </a:prstGeom>
              <a:solidFill>
                <a:srgbClr val="90CEDC"/>
              </a:solidFill>
              <a:ln>
                <a:noFill/>
              </a:ln>
              <a:effectLst/>
            </p:spPr>
          </p:sp>
          <p:sp>
            <p:nvSpPr>
              <p:cNvPr id="62" name="Rechteck 61"/>
              <p:cNvSpPr/>
              <p:nvPr/>
            </p:nvSpPr>
            <p:spPr>
              <a:xfrm>
                <a:off x="2052132" y="577632"/>
                <a:ext cx="2087819" cy="3854476"/>
              </a:xfrm>
              <a:prstGeom prst="rect">
                <a:avLst/>
              </a:prstGeom>
              <a:solidFill>
                <a:srgbClr val="90CEDC"/>
              </a:solidFill>
              <a:ln>
                <a:noFill/>
              </a:ln>
              <a:effectLst/>
            </p:spPr>
          </p:sp>
          <p:sp>
            <p:nvSpPr>
              <p:cNvPr id="63" name="Rechteck 62"/>
              <p:cNvSpPr/>
              <p:nvPr/>
            </p:nvSpPr>
            <p:spPr>
              <a:xfrm>
                <a:off x="128399" y="577632"/>
                <a:ext cx="1743923" cy="5875704"/>
              </a:xfrm>
              <a:prstGeom prst="rect">
                <a:avLst/>
              </a:prstGeom>
              <a:solidFill>
                <a:srgbClr val="90CEDC"/>
              </a:solidFill>
              <a:ln>
                <a:noFill/>
              </a:ln>
              <a:effectLst/>
            </p:spPr>
          </p:sp>
          <p:sp>
            <p:nvSpPr>
              <p:cNvPr id="65" name="Rechteck 64"/>
              <p:cNvSpPr/>
              <p:nvPr/>
            </p:nvSpPr>
            <p:spPr>
              <a:xfrm>
                <a:off x="127986" y="577632"/>
                <a:ext cx="1743726" cy="324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400" b="1" kern="0" dirty="0">
                    <a:solidFill>
                      <a:srgbClr val="FFFFFF"/>
                    </a:solidFill>
                  </a:rPr>
                  <a:t>TV</a:t>
                </a:r>
              </a:p>
            </p:txBody>
          </p:sp>
          <p:sp>
            <p:nvSpPr>
              <p:cNvPr id="66" name="Textfeld 65"/>
              <p:cNvSpPr txBox="1"/>
              <p:nvPr/>
            </p:nvSpPr>
            <p:spPr>
              <a:xfrm>
                <a:off x="107504" y="1153285"/>
                <a:ext cx="1795948" cy="2808721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numCol="1" spcCol="36000" rtlCol="0">
                <a:noAutofit/>
              </a:bodyPr>
              <a:lstStyle/>
              <a:p>
                <a:pPr marL="179344" indent="-179344" defTabSz="914175">
                  <a:spcAft>
                    <a:spcPts val="300"/>
                  </a:spcAft>
                  <a:buSzPct val="100000"/>
                  <a:buFont typeface="Wingdings" panose="05000000000000000000" pitchFamily="2" charset="2"/>
                  <a:buChar char="§"/>
                </a:pPr>
                <a:r>
                  <a:rPr lang="de-DE" sz="900" b="1" i="1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Free-TV</a:t>
                </a:r>
              </a:p>
              <a:p>
                <a:pPr marL="180931" lvl="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Television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NITRO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VOX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n-tv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SUPER RTL (50 %)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II (35,9 %)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TOGGO plus (50 %; geplant)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plus (geplant9</a:t>
                </a:r>
              </a:p>
              <a:p>
                <a:pPr marL="179956" indent="-179956" defTabSz="914175">
                  <a:spcBef>
                    <a:spcPts val="600"/>
                  </a:spcBef>
                  <a:spcAft>
                    <a:spcPts val="300"/>
                  </a:spcAft>
                  <a:buSzPct val="100000"/>
                  <a:buFont typeface="Wingdings" panose="05000000000000000000" pitchFamily="2" charset="2"/>
                  <a:buChar char="§"/>
                </a:pPr>
                <a:r>
                  <a:rPr lang="de-DE" sz="900" b="1" i="1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Pay-TV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Crime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Living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Passion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GEO Television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auto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motor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und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sport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channel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(Mehrheitsbeteiligung)</a:t>
                </a:r>
              </a:p>
              <a:p>
                <a:pPr marL="180931" indent="-171407" defTabSz="914175">
                  <a:spcBef>
                    <a:spcPts val="600"/>
                  </a:spcBef>
                  <a:spcAft>
                    <a:spcPts val="300"/>
                  </a:spcAft>
                  <a:buFont typeface="Wingdings" panose="05000000000000000000" pitchFamily="2" charset="2"/>
                  <a:buChar char="§"/>
                </a:pPr>
                <a:r>
                  <a:rPr lang="de-DE" sz="900" b="1" i="1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Regionalfenster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Nord (HH, SH, NI, HB)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WEST (NW; 75 %)</a:t>
                </a:r>
              </a:p>
              <a:p>
                <a:pPr marL="180931" indent="-85703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RTL Hessen (60 %)</a:t>
                </a:r>
              </a:p>
              <a:p>
                <a:pPr marL="180931" indent="-85703" defTabSz="914175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179956" indent="-179956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endParaRPr lang="de-DE" sz="10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7" name="Textfeld 66"/>
              <p:cNvSpPr txBox="1"/>
              <p:nvPr/>
            </p:nvSpPr>
            <p:spPr>
              <a:xfrm>
                <a:off x="108000" y="5170202"/>
                <a:ext cx="1763712" cy="1273032"/>
              </a:xfrm>
              <a:prstGeom prst="rect">
                <a:avLst/>
              </a:prstGeom>
              <a:noFill/>
            </p:spPr>
            <p:txBody>
              <a:bodyPr wrap="square" lIns="72000" tIns="36000" rIns="0" bIns="36000" numCol="1" spcCol="216000" rtlCol="0">
                <a:spAutoFit/>
              </a:bodyPr>
              <a:lstStyle/>
              <a:p>
                <a:pPr marL="35991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UFA Film &amp; TV Produktion </a:t>
                </a:r>
              </a:p>
              <a:p>
                <a:pPr marL="179344" lvl="1" indent="-71420" defTabSz="914175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UFA FICTION</a:t>
                </a:r>
              </a:p>
              <a:p>
                <a:pPr marL="179956" lvl="1" indent="-71982" defTabSz="914175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UFA SERIAL DRAMA </a:t>
                </a:r>
              </a:p>
              <a:p>
                <a:pPr marL="179956" lvl="1" indent="-71982" defTabSz="914175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UFA SHOW &amp; FACTUAL</a:t>
                </a:r>
              </a:p>
              <a:p>
                <a:pPr marL="71982" lvl="1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infoNetwork</a:t>
                </a: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71982" lvl="1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NORDDEICH TV</a:t>
                </a:r>
              </a:p>
              <a:p>
                <a:pPr marL="71982" lvl="1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Screenworks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68" name="Textfeld 67"/>
              <p:cNvSpPr txBox="1"/>
              <p:nvPr/>
            </p:nvSpPr>
            <p:spPr>
              <a:xfrm>
                <a:off x="108000" y="4432108"/>
                <a:ext cx="1706556" cy="565146"/>
              </a:xfrm>
              <a:prstGeom prst="rect">
                <a:avLst/>
              </a:prstGeom>
              <a:noFill/>
            </p:spPr>
            <p:txBody>
              <a:bodyPr wrap="square" lIns="72000" tIns="36000" rIns="72000" bIns="36000" numCol="1" spcCol="288000" rtlCol="0">
                <a:spAutoFit/>
              </a:bodyPr>
              <a:lstStyle/>
              <a:p>
                <a:pPr marL="179956" indent="-179956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FremantleMedia</a:t>
                </a: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179956" indent="-179956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CLT-UFA </a:t>
                </a:r>
              </a:p>
              <a:p>
                <a:pPr marL="179956" indent="-179956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UFA Sports</a:t>
                </a:r>
              </a:p>
            </p:txBody>
          </p:sp>
          <p:sp>
            <p:nvSpPr>
              <p:cNvPr id="69" name="Textfeld 68"/>
              <p:cNvSpPr txBox="1"/>
              <p:nvPr/>
            </p:nvSpPr>
            <p:spPr>
              <a:xfrm>
                <a:off x="2026647" y="4936524"/>
                <a:ext cx="2082048" cy="211203"/>
              </a:xfrm>
              <a:prstGeom prst="rect">
                <a:avLst/>
              </a:prstGeom>
              <a:noFill/>
            </p:spPr>
            <p:txBody>
              <a:bodyPr wrap="square" lIns="72000" tIns="36000" rIns="72000" bIns="36000" numCol="1" spcCol="288000" rtlCol="0">
                <a:spAutoFit/>
              </a:bodyPr>
              <a:lstStyle/>
              <a:p>
                <a:pPr marL="171407" indent="-171407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BMG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Rights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Management</a:t>
                </a:r>
              </a:p>
            </p:txBody>
          </p:sp>
          <p:sp>
            <p:nvSpPr>
              <p:cNvPr id="70" name="Textfeld 69"/>
              <p:cNvSpPr txBox="1"/>
              <p:nvPr/>
            </p:nvSpPr>
            <p:spPr>
              <a:xfrm>
                <a:off x="4335915" y="1018406"/>
                <a:ext cx="2108293" cy="4095728"/>
              </a:xfrm>
              <a:prstGeom prst="rect">
                <a:avLst/>
              </a:prstGeom>
              <a:noFill/>
            </p:spPr>
            <p:txBody>
              <a:bodyPr wrap="square" lIns="72000" tIns="36000" rIns="72000" bIns="36000" numCol="1" spcCol="36000" rtlCol="0">
                <a:noAutofit/>
              </a:bodyPr>
              <a:lstStyle/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RTL Radio (bundesweit)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104,6 RTL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105.5 Spreeradio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the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wave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-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relaxing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</a:t>
                </a:r>
                <a:endParaRPr lang="de-DE" sz="900" dirty="0">
                  <a:solidFill>
                    <a:srgbClr val="3333CC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HITRADIO RTL Sachsen (86 %)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89,0 RTL (57 %)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 Brocken (57 %)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 Leipzig 91,3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(55 % über RTL Sachsen)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Antenne Niedersachsen (49,9 %)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Sachsen-Funkpaket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(55 % über RTL Sachsen)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 Hamburg (29,2 %)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NRW (16,1 %)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Antenne Bayern (16 %)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Rock Antenne (16 %)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 Regenbogen (15,8 %)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Antenne Thüringen (15 %)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TOP 40 (15 %)</a:t>
                </a:r>
              </a:p>
              <a:p>
                <a:pPr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Radio 21 (9,8 % + weitere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 indirekte Anteile)</a:t>
                </a:r>
              </a:p>
              <a:p>
                <a:pPr defTabSz="914175">
                  <a:spcBef>
                    <a:spcPts val="300"/>
                  </a:spcBef>
                </a:pP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+ weitere indirekte Beteiligungen an    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bigFM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, Oldie 95, Radio NORA,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Radio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Galaxy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, Radio TON, </a:t>
                </a:r>
                <a:r>
                  <a:rPr lang="de-DE" sz="900" dirty="0" err="1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apollo</a:t>
                </a: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 </a:t>
                </a:r>
                <a:b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3333CC">
                        <a:lumMod val="50000"/>
                      </a:srgbClr>
                    </a:solidFill>
                    <a:cs typeface="Arial" panose="020B0604020202020204" pitchFamily="34" charset="0"/>
                  </a:rPr>
                  <a:t>   Radio, Radio 21</a:t>
                </a:r>
              </a:p>
            </p:txBody>
          </p:sp>
          <p:sp>
            <p:nvSpPr>
              <p:cNvPr id="71" name="Textfeld 70"/>
              <p:cNvSpPr txBox="1"/>
              <p:nvPr/>
            </p:nvSpPr>
            <p:spPr>
              <a:xfrm>
                <a:off x="6633508" y="1180910"/>
                <a:ext cx="2164593" cy="388174"/>
              </a:xfrm>
              <a:prstGeom prst="rect">
                <a:avLst/>
              </a:prstGeom>
              <a:noFill/>
            </p:spPr>
            <p:txBody>
              <a:bodyPr wrap="square" lIns="72000" tIns="36000" rIns="72000" bIns="36000" numCol="1" spcCol="288000" rtlCol="0">
                <a:spAutoFit/>
              </a:bodyPr>
              <a:lstStyle/>
              <a:p>
                <a:pPr marL="107974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Sächsische Zeitung (60 %)</a:t>
                </a:r>
              </a:p>
              <a:p>
                <a:pPr marL="107974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Morgenpost Sachsen (60 %)</a:t>
                </a:r>
              </a:p>
            </p:txBody>
          </p:sp>
          <p:sp>
            <p:nvSpPr>
              <p:cNvPr id="72" name="Textfeld 71"/>
              <p:cNvSpPr txBox="1"/>
              <p:nvPr/>
            </p:nvSpPr>
            <p:spPr>
              <a:xfrm>
                <a:off x="6628075" y="1792878"/>
                <a:ext cx="2381773" cy="3321256"/>
              </a:xfrm>
              <a:prstGeom prst="rect">
                <a:avLst/>
              </a:prstGeom>
              <a:noFill/>
            </p:spPr>
            <p:txBody>
              <a:bodyPr wrap="square" lIns="36000" tIns="36000" rIns="0" bIns="0" numCol="2" spcCol="0" rtlCol="0">
                <a:noAutofit/>
              </a:bodyPr>
              <a:lstStyle/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Art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Beef!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Brigitte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Brigitte (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Mom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Woman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Wir)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Business Punk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Capital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Chefkoch Magazin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Couch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Deli</a:t>
                </a: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Dogs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Eltern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Eltern Family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essen und trinken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Flow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Gala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Geo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(diverse Hefte)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Geolino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Grazia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Häuser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in – Das Premium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Weekly</a:t>
                </a: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Jamie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Living at Home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National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Geographic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neon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Nido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P.M.-Hefte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Schöner Wohnen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Spiegel (25,25 %)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Stern (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crime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gesund leben)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View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viva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!  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Wunderwelt Wissen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11 Freunde (51 %)</a:t>
                </a:r>
              </a:p>
              <a:p>
                <a:pPr marL="71982" indent="-71982" defTabSz="914175"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Titel des Motor-Presse-Verlags  (59,9 %; z. B.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auto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motor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sport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) und von dessen Gemein-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schaftsunternehmen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(u. a.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Men´s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Health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Women‘s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Health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(50 %))</a:t>
                </a:r>
              </a:p>
              <a:p>
                <a:pPr defTabSz="914175"/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3" name="Textfeld 72"/>
              <p:cNvSpPr txBox="1"/>
              <p:nvPr/>
            </p:nvSpPr>
            <p:spPr>
              <a:xfrm>
                <a:off x="2051720" y="1018407"/>
                <a:ext cx="2088232" cy="2922882"/>
              </a:xfrm>
              <a:prstGeom prst="rect">
                <a:avLst/>
              </a:prstGeom>
              <a:noFill/>
            </p:spPr>
            <p:txBody>
              <a:bodyPr wrap="square" lIns="36000" tIns="36000" rIns="0" bIns="36000" numCol="1" spcCol="36000" rtlCol="0">
                <a:noAutofit/>
              </a:bodyPr>
              <a:lstStyle/>
              <a:p>
                <a:pPr marL="107974" indent="-107974" defTabSz="914175">
                  <a:spcBef>
                    <a:spcPts val="3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More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than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40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media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offers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of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Mediengruppe RTL Deutschland, i. a.:</a:t>
                </a:r>
              </a:p>
              <a:p>
                <a:pPr marL="215947" indent="-107974" defTabSz="914175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Online-Auftritte der RTL-TV-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Programme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(RTL.de, RTLNITRO.de, VOX.de,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n-tv.de, Toggo.de (SUPER RTL), RTL2.de)</a:t>
                </a:r>
              </a:p>
              <a:p>
                <a:pPr marL="215947" indent="-107974" defTabSz="914175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TV NOW (Livestream und Abruf der Programme RTL, VOX, n-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tv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RTL NITRO, SUPER RTL und RTLII)</a:t>
                </a:r>
              </a:p>
              <a:p>
                <a:pPr marL="215947" indent="-107974" defTabSz="914175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Video-on-Demand-Angebote</a:t>
                </a:r>
                <a:r>
                  <a:rPr lang="en-US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(c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lipfish.de, RTL Next)</a:t>
                </a:r>
                <a:endParaRPr lang="en-US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215947" indent="-107974" defTabSz="914175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de-DE" alt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Communities, Information 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/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(GZSZ.de, frauenzimmer.de, elementgirls.de, kochbar.de, VIP.de, wetter.de, sport.de)</a:t>
                </a:r>
              </a:p>
              <a:p>
                <a:pPr marL="107974" indent="-107974" defTabSz="914175">
                  <a:spcBef>
                    <a:spcPts val="6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Online-Auftritte der RTL- </a:t>
                </a:r>
                <a:b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</a:b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Radioprogramme </a:t>
                </a:r>
              </a:p>
              <a:p>
                <a:pPr marL="107974" indent="-107974" defTabSz="914175">
                  <a:spcBef>
                    <a:spcPts val="6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Online-Auftritte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Gruner+Jahr-Printtitel</a:t>
                </a:r>
                <a:endParaRPr lang="de-DE" sz="900" dirty="0">
                  <a:solidFill>
                    <a:srgbClr val="2D2DB9">
                      <a:lumMod val="50000"/>
                    </a:srgbClr>
                  </a:solidFill>
                  <a:cs typeface="Arial" panose="020B0604020202020204" pitchFamily="34" charset="0"/>
                </a:endParaRPr>
              </a:p>
              <a:p>
                <a:pPr marL="107974" indent="-107974" defTabSz="914175">
                  <a:spcBef>
                    <a:spcPts val="600"/>
                  </a:spcBef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Broadband TV (Multi-Channel-Network)</a:t>
                </a:r>
              </a:p>
            </p:txBody>
          </p:sp>
          <p:sp>
            <p:nvSpPr>
              <p:cNvPr id="74" name="Textfeld 73"/>
              <p:cNvSpPr txBox="1"/>
              <p:nvPr/>
            </p:nvSpPr>
            <p:spPr>
              <a:xfrm>
                <a:off x="6633508" y="5346013"/>
                <a:ext cx="2402988" cy="626701"/>
              </a:xfrm>
              <a:prstGeom prst="rect">
                <a:avLst/>
              </a:prstGeom>
              <a:noFill/>
            </p:spPr>
            <p:txBody>
              <a:bodyPr wrap="square" lIns="72000" tIns="36000" rIns="72000" bIns="36000" numCol="1" spcCol="288000" rtlCol="0">
                <a:spAutoFit/>
              </a:bodyPr>
              <a:lstStyle/>
              <a:p>
                <a:pPr marL="171407" indent="-171407" defTabSz="914175">
                  <a:buFont typeface="Wingdings" panose="05000000000000000000" pitchFamily="2" charset="2"/>
                  <a:buChar char="§"/>
                </a:pP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Penguin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 Random House (international)</a:t>
                </a:r>
              </a:p>
              <a:p>
                <a:pPr marL="171407" indent="-171407" defTabSz="914175">
                  <a:buFont typeface="Wingdings" panose="05000000000000000000" pitchFamily="2" charset="2"/>
                  <a:buChar char="§"/>
                </a:pP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Random House (deutsche Sparte  mit 43 Verlagen, u.a. Blessing, C. Bertelsmann, Heyne, Knaus, </a:t>
                </a:r>
                <a:r>
                  <a:rPr lang="de-DE" sz="900" dirty="0" err="1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Luchterhand</a:t>
                </a:r>
                <a:r>
                  <a:rPr lang="de-DE" sz="900" dirty="0">
                    <a:solidFill>
                      <a:srgbClr val="2D2DB9">
                        <a:lumMod val="50000"/>
                      </a:srgbClr>
                    </a:solidFill>
                    <a:cs typeface="Arial" panose="020B0604020202020204" pitchFamily="34" charset="0"/>
                  </a:rPr>
                  <a:t>, Siedler etc.) </a:t>
                </a:r>
              </a:p>
            </p:txBody>
          </p:sp>
          <p:sp>
            <p:nvSpPr>
              <p:cNvPr id="76" name="Text Box 1069"/>
              <p:cNvSpPr txBox="1">
                <a:spLocks noChangeArrowheads="1"/>
              </p:cNvSpPr>
              <p:nvPr/>
            </p:nvSpPr>
            <p:spPr bwMode="auto">
              <a:xfrm>
                <a:off x="1980200" y="6034384"/>
                <a:ext cx="4608024" cy="4189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36000" tIns="36000" rIns="36000" bIns="3600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" pitchFamily="18" charset="0"/>
                    <a:ea typeface="+mn-ea"/>
                    <a:cs typeface="+mn-cs"/>
                  </a:defRPr>
                </a:lvl9pPr>
              </a:lstStyle>
              <a:p>
                <a:pPr defTabSz="914175">
                  <a:spcBef>
                    <a:spcPct val="50000"/>
                  </a:spcBef>
                </a:pPr>
                <a:r>
                  <a:rPr lang="de-DE" altLang="de-DE" sz="900" dirty="0">
                    <a:solidFill>
                      <a:srgbClr val="000000"/>
                    </a:solidFill>
                    <a:latin typeface="+mn-lt"/>
                  </a:rPr>
                  <a:t>Source: Company </a:t>
                </a:r>
                <a:r>
                  <a:rPr lang="de-DE" altLang="de-DE" sz="900" dirty="0" err="1">
                    <a:solidFill>
                      <a:srgbClr val="000000"/>
                    </a:solidFill>
                    <a:latin typeface="+mn-lt"/>
                  </a:rPr>
                  <a:t>information</a:t>
                </a:r>
                <a:r>
                  <a:rPr lang="de-DE" altLang="de-DE" sz="900" dirty="0">
                    <a:solidFill>
                      <a:srgbClr val="000000"/>
                    </a:solidFill>
                    <a:latin typeface="+mn-lt"/>
                  </a:rPr>
                  <a:t>, KEK    	                     </a:t>
                </a:r>
              </a:p>
              <a:p>
                <a:pPr defTabSz="914175">
                  <a:spcBef>
                    <a:spcPct val="50000"/>
                  </a:spcBef>
                </a:pPr>
                <a:r>
                  <a:rPr lang="de-DE" altLang="de-DE" sz="900" dirty="0">
                    <a:solidFill>
                      <a:srgbClr val="000000"/>
                    </a:solidFill>
                    <a:latin typeface="+mn-lt"/>
                  </a:rPr>
                  <a:t>As at 10/2016   </a:t>
                </a:r>
              </a:p>
            </p:txBody>
          </p:sp>
          <p:sp>
            <p:nvSpPr>
              <p:cNvPr id="77" name="Rechteck 76"/>
              <p:cNvSpPr/>
              <p:nvPr/>
            </p:nvSpPr>
            <p:spPr>
              <a:xfrm>
                <a:off x="128399" y="937670"/>
                <a:ext cx="936000" cy="216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>
                    <a:solidFill>
                      <a:srgbClr val="FFFFFF"/>
                    </a:solidFill>
                  </a:rPr>
                  <a:t>Programme</a:t>
                </a:r>
              </a:p>
            </p:txBody>
          </p:sp>
          <p:sp>
            <p:nvSpPr>
              <p:cNvPr id="78" name="Rechteck 77"/>
              <p:cNvSpPr/>
              <p:nvPr/>
            </p:nvSpPr>
            <p:spPr>
              <a:xfrm>
                <a:off x="129600" y="4970118"/>
                <a:ext cx="936000" cy="205668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 err="1">
                    <a:solidFill>
                      <a:srgbClr val="FFFFFF"/>
                    </a:solidFill>
                  </a:rPr>
                  <a:t>Production</a:t>
                </a:r>
                <a:endParaRPr lang="de-DE" sz="1100" b="1" i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9" name="Rechteck 78"/>
              <p:cNvSpPr/>
              <p:nvPr/>
            </p:nvSpPr>
            <p:spPr>
              <a:xfrm>
                <a:off x="129600" y="4250038"/>
                <a:ext cx="936000" cy="205668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 err="1">
                    <a:solidFill>
                      <a:srgbClr val="FFFFFF"/>
                    </a:solidFill>
                  </a:rPr>
                  <a:t>Rights</a:t>
                </a:r>
                <a:endParaRPr lang="de-DE" sz="1100" b="1" i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0" name="Rechteck 79"/>
              <p:cNvSpPr/>
              <p:nvPr/>
            </p:nvSpPr>
            <p:spPr>
              <a:xfrm>
                <a:off x="2051719" y="577632"/>
                <a:ext cx="2085929" cy="323998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400" b="1" kern="0" dirty="0">
                    <a:solidFill>
                      <a:srgbClr val="FFFFFF"/>
                    </a:solidFill>
                  </a:rPr>
                  <a:t>Online</a:t>
                </a:r>
              </a:p>
            </p:txBody>
          </p:sp>
          <p:sp>
            <p:nvSpPr>
              <p:cNvPr id="81" name="Rechteck 80"/>
              <p:cNvSpPr/>
              <p:nvPr/>
            </p:nvSpPr>
            <p:spPr>
              <a:xfrm>
                <a:off x="4283554" y="577630"/>
                <a:ext cx="2160653" cy="324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400" b="1" kern="0" dirty="0">
                    <a:solidFill>
                      <a:srgbClr val="FFFFFF"/>
                    </a:solidFill>
                  </a:rPr>
                  <a:t>Radio</a:t>
                </a:r>
              </a:p>
            </p:txBody>
          </p:sp>
          <p:sp>
            <p:nvSpPr>
              <p:cNvPr id="82" name="Rechteck 81"/>
              <p:cNvSpPr/>
              <p:nvPr/>
            </p:nvSpPr>
            <p:spPr>
              <a:xfrm>
                <a:off x="5687886" y="721630"/>
                <a:ext cx="756322" cy="14401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spcFirstLastPara="0" vert="horz" wrap="square" lIns="36000" tIns="36000" rIns="36000" bIns="36000" numCol="1" spcCol="1270" anchor="ctr" anchorCtr="0">
                <a:noAutofit/>
              </a:bodyPr>
              <a:lstStyle/>
              <a:p>
                <a:pPr algn="r" defTabSz="1466488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  <a:defRPr/>
                </a:pPr>
                <a:r>
                  <a:rPr lang="de-DE" sz="10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RTL</a:t>
                </a:r>
                <a:r>
                  <a:rPr lang="de-DE" sz="8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Group</a:t>
                </a:r>
              </a:p>
            </p:txBody>
          </p:sp>
          <p:sp>
            <p:nvSpPr>
              <p:cNvPr id="83" name="Rechteck 82"/>
              <p:cNvSpPr/>
              <p:nvPr/>
            </p:nvSpPr>
            <p:spPr>
              <a:xfrm>
                <a:off x="6633508" y="577630"/>
                <a:ext cx="2402988" cy="324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400" b="1" kern="0" dirty="0">
                    <a:solidFill>
                      <a:srgbClr val="FFFFFF"/>
                    </a:solidFill>
                  </a:rPr>
                  <a:t>Print</a:t>
                </a:r>
              </a:p>
            </p:txBody>
          </p:sp>
          <p:sp>
            <p:nvSpPr>
              <p:cNvPr id="84" name="Rechteck 83"/>
              <p:cNvSpPr/>
              <p:nvPr/>
            </p:nvSpPr>
            <p:spPr>
              <a:xfrm>
                <a:off x="6633612" y="964910"/>
                <a:ext cx="936000" cy="205668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>
                    <a:solidFill>
                      <a:srgbClr val="FFFFFF"/>
                    </a:solidFill>
                  </a:rPr>
                  <a:t>Newspapers</a:t>
                </a:r>
              </a:p>
            </p:txBody>
          </p:sp>
          <p:sp>
            <p:nvSpPr>
              <p:cNvPr id="85" name="Rechteck 84"/>
              <p:cNvSpPr/>
              <p:nvPr/>
            </p:nvSpPr>
            <p:spPr>
              <a:xfrm>
                <a:off x="6633508" y="1601491"/>
                <a:ext cx="936000" cy="205668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 err="1">
                    <a:solidFill>
                      <a:srgbClr val="FFFFFF"/>
                    </a:solidFill>
                  </a:rPr>
                  <a:t>Magazines</a:t>
                </a:r>
                <a:endParaRPr lang="de-DE" sz="1100" b="1" i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6" name="Rechteck 85"/>
              <p:cNvSpPr/>
              <p:nvPr/>
            </p:nvSpPr>
            <p:spPr>
              <a:xfrm>
                <a:off x="6633508" y="5085208"/>
                <a:ext cx="1082296" cy="216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100" b="1" i="1" kern="0" dirty="0">
                    <a:solidFill>
                      <a:srgbClr val="FFFFFF"/>
                    </a:solidFill>
                  </a:rPr>
                  <a:t>Book </a:t>
                </a:r>
                <a:r>
                  <a:rPr lang="de-DE" sz="1100" b="1" i="1" kern="0" dirty="0" err="1">
                    <a:solidFill>
                      <a:srgbClr val="FFFFFF"/>
                    </a:solidFill>
                  </a:rPr>
                  <a:t>publishers</a:t>
                </a:r>
                <a:endParaRPr lang="de-DE" sz="1100" b="1" i="1" kern="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7" name="Rechteck 86"/>
              <p:cNvSpPr/>
              <p:nvPr/>
            </p:nvSpPr>
            <p:spPr>
              <a:xfrm>
                <a:off x="1116000" y="721630"/>
                <a:ext cx="756322" cy="14401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spcFirstLastPara="0" vert="horz" wrap="square" lIns="36000" tIns="36000" rIns="36000" bIns="36000" numCol="1" spcCol="1270" anchor="ctr" anchorCtr="0">
                <a:noAutofit/>
              </a:bodyPr>
              <a:lstStyle/>
              <a:p>
                <a:pPr algn="r" defTabSz="1466488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  <a:defRPr/>
                </a:pPr>
                <a:r>
                  <a:rPr lang="de-DE" sz="8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RTL </a:t>
                </a:r>
                <a:r>
                  <a:rPr lang="de-DE" sz="10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Group</a:t>
                </a:r>
              </a:p>
            </p:txBody>
          </p:sp>
          <p:sp>
            <p:nvSpPr>
              <p:cNvPr id="88" name="Rechteck 87"/>
              <p:cNvSpPr/>
              <p:nvPr/>
            </p:nvSpPr>
            <p:spPr>
              <a:xfrm>
                <a:off x="2627784" y="721630"/>
                <a:ext cx="1473856" cy="14401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spcFirstLastPara="0" vert="horz" wrap="square" lIns="36000" tIns="36000" rIns="36000" bIns="36000" numCol="1" spcCol="1270" anchor="ctr" anchorCtr="0">
                <a:noAutofit/>
              </a:bodyPr>
              <a:lstStyle/>
              <a:p>
                <a:pPr algn="r" defTabSz="1466488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  <a:defRPr/>
                </a:pPr>
                <a:r>
                  <a:rPr lang="de-DE" sz="8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RTL </a:t>
                </a:r>
                <a:r>
                  <a:rPr lang="de-DE" sz="10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Group/</a:t>
                </a:r>
                <a:r>
                  <a:rPr lang="de-DE" sz="1000" b="1" kern="0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Gruner+Jahr</a:t>
                </a:r>
                <a:endParaRPr lang="de-DE" sz="1000" b="1" kern="0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9" name="Rechteck 88"/>
              <p:cNvSpPr/>
              <p:nvPr/>
            </p:nvSpPr>
            <p:spPr>
              <a:xfrm>
                <a:off x="7560000" y="721630"/>
                <a:ext cx="1473856" cy="14401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spcFirstLastPara="0" vert="horz" wrap="square" lIns="36000" tIns="36000" rIns="36000" bIns="36000" numCol="1" spcCol="1270" anchor="ctr" anchorCtr="0">
                <a:noAutofit/>
              </a:bodyPr>
              <a:lstStyle/>
              <a:p>
                <a:pPr algn="r" defTabSz="1466488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  <a:defRPr/>
                </a:pPr>
                <a:r>
                  <a:rPr lang="de-DE" sz="1000" b="1" kern="0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Gruner+Jahr</a:t>
                </a:r>
                <a:r>
                  <a:rPr lang="de-DE" sz="10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/Bertelsmann</a:t>
                </a:r>
              </a:p>
            </p:txBody>
          </p:sp>
          <p:sp>
            <p:nvSpPr>
              <p:cNvPr id="90" name="Rechteck 89"/>
              <p:cNvSpPr/>
              <p:nvPr/>
            </p:nvSpPr>
            <p:spPr>
              <a:xfrm>
                <a:off x="2054022" y="4524842"/>
                <a:ext cx="2083627" cy="324000"/>
              </a:xfrm>
              <a:prstGeom prst="rect">
                <a:avLst/>
              </a:prstGeom>
              <a:solidFill>
                <a:srgbClr val="0080B3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lIns="72000" tIns="36000" rIns="36000" bIns="36000" anchor="ctr" anchorCtr="0"/>
              <a:lstStyle/>
              <a:p>
                <a:pPr defTabSz="914175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de-DE" sz="1400" b="1" kern="0" dirty="0">
                    <a:solidFill>
                      <a:srgbClr val="FFFFFF"/>
                    </a:solidFill>
                  </a:rPr>
                  <a:t>Music</a:t>
                </a:r>
              </a:p>
            </p:txBody>
          </p:sp>
          <p:sp>
            <p:nvSpPr>
              <p:cNvPr id="91" name="Rechteck 90"/>
              <p:cNvSpPr/>
              <p:nvPr/>
            </p:nvSpPr>
            <p:spPr>
              <a:xfrm>
                <a:off x="3326804" y="4642673"/>
                <a:ext cx="756322" cy="144016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spcFirstLastPara="0" vert="horz" wrap="square" lIns="36000" tIns="36000" rIns="36000" bIns="36000" numCol="1" spcCol="1270" anchor="ctr" anchorCtr="0">
                <a:noAutofit/>
              </a:bodyPr>
              <a:lstStyle/>
              <a:p>
                <a:pPr algn="r" defTabSz="1466488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  <a:defRPr/>
                </a:pPr>
                <a:r>
                  <a:rPr lang="de-DE" sz="1000" b="1" kern="0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Bertelsmann</a:t>
                </a:r>
              </a:p>
            </p:txBody>
          </p:sp>
        </p:grpSp>
      </p:grpSp>
      <p:grpSp>
        <p:nvGrpSpPr>
          <p:cNvPr id="37" name="Gruppieren 36"/>
          <p:cNvGrpSpPr/>
          <p:nvPr/>
        </p:nvGrpSpPr>
        <p:grpSpPr>
          <a:xfrm>
            <a:off x="2" y="180002"/>
            <a:ext cx="9143999" cy="252001"/>
            <a:chOff x="0" y="188640"/>
            <a:chExt cx="9144000" cy="252001"/>
          </a:xfrm>
        </p:grpSpPr>
        <p:sp>
          <p:nvSpPr>
            <p:cNvPr id="38" name="Rechteck 37"/>
            <p:cNvSpPr/>
            <p:nvPr/>
          </p:nvSpPr>
          <p:spPr bwMode="auto">
            <a:xfrm>
              <a:off x="0" y="188640"/>
              <a:ext cx="9144000" cy="252001"/>
            </a:xfrm>
            <a:prstGeom prst="rect">
              <a:avLst/>
            </a:prstGeom>
            <a:solidFill>
              <a:srgbClr val="0080B3"/>
            </a:solidFill>
            <a:ln w="28575">
              <a:noFill/>
              <a:miter lim="800000"/>
              <a:headEnd/>
              <a:tailEnd/>
            </a:ln>
            <a:extLst/>
          </p:spPr>
          <p:txBody>
            <a:bodyPr lIns="18000" tIns="46800" rIns="18000" bIns="46800" anchor="ctr" anchorCtr="1"/>
            <a:lstStyle/>
            <a:p>
              <a:pPr algn="ctr" defTabSz="914175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endParaRPr lang="de-DE" sz="1100" b="1" kern="0">
                <a:solidFill>
                  <a:prstClr val="white"/>
                </a:solidFill>
              </a:endParaRPr>
            </a:p>
          </p:txBody>
        </p:sp>
        <p:sp>
          <p:nvSpPr>
            <p:cNvPr id="39" name="Text Box 1453"/>
            <p:cNvSpPr txBox="1">
              <a:spLocks noChangeArrowheads="1"/>
            </p:cNvSpPr>
            <p:nvPr/>
          </p:nvSpPr>
          <p:spPr bwMode="auto">
            <a:xfrm>
              <a:off x="79425" y="188640"/>
              <a:ext cx="6402015" cy="248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8000" tIns="46800" bIns="468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defTabSz="914175"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de-DE" altLang="de-DE" sz="1000" b="1" dirty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3" name="Rechteck 2"/>
          <p:cNvSpPr/>
          <p:nvPr/>
        </p:nvSpPr>
        <p:spPr>
          <a:xfrm>
            <a:off x="127986" y="180000"/>
            <a:ext cx="3632726" cy="261610"/>
          </a:xfrm>
          <a:prstGeom prst="rect">
            <a:avLst/>
          </a:prstGeom>
        </p:spPr>
        <p:txBody>
          <a:bodyPr wrap="none" lIns="91417" tIns="45709" rIns="91417" bIns="45709">
            <a:spAutoFit/>
          </a:bodyPr>
          <a:lstStyle/>
          <a:p>
            <a:pPr defTabSz="914175">
              <a:spcBef>
                <a:spcPct val="50000"/>
              </a:spcBef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Media </a:t>
            </a:r>
            <a:r>
              <a:rPr lang="de-DE" altLang="de-DE" sz="11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activities</a:t>
            </a: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1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of</a:t>
            </a: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 Bertelsmann SE &amp; Co. KGaA in Germany</a:t>
            </a: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00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453336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</p:spTree>
    <p:extLst>
      <p:ext uri="{BB962C8B-B14F-4D97-AF65-F5344CB8AC3E}">
        <p14:creationId xmlns:p14="http://schemas.microsoft.com/office/powerpoint/2010/main" val="258648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2" y="816298"/>
            <a:ext cx="8098561" cy="914631"/>
          </a:xfrm>
        </p:spPr>
        <p:txBody>
          <a:bodyPr/>
          <a:lstStyle/>
          <a:p>
            <a:pPr lvl="0"/>
            <a:r>
              <a:rPr lang="en-GB" dirty="0"/>
              <a:t>Sanctions</a:t>
            </a:r>
            <a:endParaRPr lang="de-DE" dirty="0">
              <a:latin typeface="TheSansOsF Bold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hteck 5"/>
          <p:cNvSpPr/>
          <p:nvPr/>
        </p:nvSpPr>
        <p:spPr>
          <a:xfrm>
            <a:off x="1187624" y="1916832"/>
            <a:ext cx="6912768" cy="2759708"/>
          </a:xfrm>
          <a:prstGeom prst="rect">
            <a:avLst/>
          </a:prstGeom>
        </p:spPr>
        <p:txBody>
          <a:bodyPr wrap="square" lIns="91417" tIns="45709" rIns="91417" bIns="45709">
            <a:spAutoFit/>
          </a:bodyPr>
          <a:lstStyle/>
          <a:p>
            <a:pPr marL="342816" indent="-342816" defTabSz="914175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Give 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up </a:t>
            </a: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attributable Shareholdings</a:t>
            </a:r>
          </a:p>
          <a:p>
            <a:pPr marL="342816" indent="-342816" defTabSz="914175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Reduce 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influence </a:t>
            </a: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in 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media related markets</a:t>
            </a:r>
            <a:endParaRPr lang="en-US" sz="2000" dirty="0">
              <a:solidFill>
                <a:srgbClr val="00448C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816" indent="-342816" defTabSz="914175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Grant airtime to independent third parties</a:t>
            </a:r>
          </a:p>
          <a:p>
            <a:pPr marL="342816" indent="-342816" defTabSz="914175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Establish an independent programming advisory council</a:t>
            </a:r>
          </a:p>
          <a:p>
            <a:pPr marL="342816" indent="-342816" defTabSz="914175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Worst Case: Deny or withdraw of License or refuse a merger</a:t>
            </a:r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</p:spTree>
    <p:extLst>
      <p:ext uri="{BB962C8B-B14F-4D97-AF65-F5344CB8AC3E}">
        <p14:creationId xmlns:p14="http://schemas.microsoft.com/office/powerpoint/2010/main" val="2040953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8" y="816298"/>
            <a:ext cx="8098561" cy="914631"/>
          </a:xfrm>
        </p:spPr>
        <p:txBody>
          <a:bodyPr/>
          <a:lstStyle/>
          <a:p>
            <a:r>
              <a:rPr lang="en-GB" dirty="0"/>
              <a:t>Transparency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hteck 2"/>
          <p:cNvSpPr/>
          <p:nvPr/>
        </p:nvSpPr>
        <p:spPr>
          <a:xfrm>
            <a:off x="1907704" y="2025541"/>
            <a:ext cx="5616624" cy="3088003"/>
          </a:xfrm>
          <a:prstGeom prst="rect">
            <a:avLst/>
          </a:prstGeom>
        </p:spPr>
        <p:txBody>
          <a:bodyPr wrap="square" lIns="91417" tIns="45709" rIns="91417" bIns="45709">
            <a:spAutoFit/>
          </a:bodyPr>
          <a:lstStyle/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de-DE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 	Media </a:t>
            </a:r>
            <a:r>
              <a:rPr lang="de-DE" altLang="de-DE" sz="2000" dirty="0" err="1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data</a:t>
            </a:r>
            <a:r>
              <a:rPr lang="de-DE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de-DE" altLang="de-DE" sz="2000" dirty="0" err="1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base</a:t>
            </a:r>
            <a:r>
              <a:rPr lang="de-DE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	</a:t>
            </a:r>
            <a:endParaRPr lang="en-US" altLang="de-DE" sz="2000" dirty="0">
              <a:solidFill>
                <a:srgbClr val="00448C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	Diagrams of ownership structures</a:t>
            </a:r>
          </a:p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	Viewer shares</a:t>
            </a:r>
          </a:p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    Published decisions</a:t>
            </a:r>
          </a:p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    </a:t>
            </a:r>
            <a:r>
              <a:rPr lang="en-US" altLang="de-DE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Annual reports </a:t>
            </a:r>
          </a:p>
          <a:p>
            <a:pPr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 smtClean="0">
                <a:solidFill>
                  <a:srgbClr val="00448C"/>
                </a:solidFill>
                <a:latin typeface="Calibri" panose="020F0502020204030204" pitchFamily="34" charset="0"/>
              </a:rPr>
              <a:t>•    </a:t>
            </a:r>
            <a:r>
              <a:rPr lang="en-US" altLang="de-DE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Media </a:t>
            </a: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Concentration Report every three years</a:t>
            </a:r>
          </a:p>
          <a:p>
            <a:pPr marL="361842" indent="-361842">
              <a:lnSpc>
                <a:spcPct val="140000"/>
              </a:lnSpc>
              <a:buClr>
                <a:srgbClr val="000099"/>
              </a:buClr>
              <a:buSzPct val="80000"/>
              <a:defRPr/>
            </a:pPr>
            <a:r>
              <a:rPr lang="en-US" altLang="de-DE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•    Always up to date: </a:t>
            </a:r>
            <a:r>
              <a:rPr lang="en-US" altLang="de-DE" sz="2000" dirty="0">
                <a:cs typeface="Times New Roman" pitchFamily="18" charset="0"/>
                <a:hlinkClick r:id="rId4"/>
              </a:rPr>
              <a:t>www.kek-online.de</a:t>
            </a:r>
            <a:endParaRPr lang="de-DE" altLang="de-DE" sz="2000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</p:spTree>
    <p:extLst>
      <p:ext uri="{BB962C8B-B14F-4D97-AF65-F5344CB8AC3E}">
        <p14:creationId xmlns:p14="http://schemas.microsoft.com/office/powerpoint/2010/main" val="2040953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oliennummernplatzhalter 3"/>
          <p:cNvSpPr txBox="1">
            <a:spLocks/>
          </p:cNvSpPr>
          <p:nvPr/>
        </p:nvSpPr>
        <p:spPr bwMode="auto">
          <a:xfrm>
            <a:off x="6457952" y="6356352"/>
            <a:ext cx="2265363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ctr" defTabSz="914175" rtl="0" eaLnBrk="0" latin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175" rtl="0" eaLnBrk="0" latin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175" rtl="0" eaLnBrk="0" latin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175" rtl="0" eaLnBrk="0" latin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175" rtl="0" eaLnBrk="0" latin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175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971800" indent="-228600" algn="l" defTabSz="914175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429000" indent="-228600" algn="l" defTabSz="914175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886200" indent="-228600" algn="l" defTabSz="914175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4664"/>
            <a:ext cx="24003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339" y="2453713"/>
            <a:ext cx="2666077" cy="162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486101"/>
            <a:ext cx="2366391" cy="161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060848"/>
            <a:ext cx="28384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216" y="4359783"/>
            <a:ext cx="4054022" cy="151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4" y="4581128"/>
            <a:ext cx="3574775" cy="1751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522728" y="816298"/>
            <a:ext cx="8098561" cy="914631"/>
          </a:xfrm>
        </p:spPr>
        <p:txBody>
          <a:bodyPr/>
          <a:lstStyle/>
          <a:p>
            <a:r>
              <a:rPr lang="en-GB" dirty="0" smtClean="0"/>
              <a:t>Future Tasks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56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2727" y="817200"/>
            <a:ext cx="8369753" cy="48909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Regulation of private broadcasting: The </a:t>
            </a:r>
            <a:r>
              <a:rPr lang="en-US" dirty="0" smtClean="0">
                <a:latin typeface="Calibri" panose="020F0502020204030204" pitchFamily="34" charset="0"/>
              </a:rPr>
              <a:t>State Media </a:t>
            </a:r>
            <a:r>
              <a:rPr lang="en-US" dirty="0">
                <a:latin typeface="Calibri" panose="020F0502020204030204" pitchFamily="34" charset="0"/>
              </a:rPr>
              <a:t>Authorities</a:t>
            </a:r>
            <a:br>
              <a:rPr lang="en-US" dirty="0">
                <a:latin typeface="Calibri" panose="020F0502020204030204" pitchFamily="34" charset="0"/>
              </a:rPr>
            </a:br>
            <a:endParaRPr lang="de-DE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547" y="1484784"/>
            <a:ext cx="5282326" cy="481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Inhaltsplatzhalter 6"/>
          <p:cNvSpPr>
            <a:spLocks noGrp="1"/>
          </p:cNvSpPr>
          <p:nvPr>
            <p:ph idx="1"/>
          </p:nvPr>
        </p:nvSpPr>
        <p:spPr>
          <a:xfrm>
            <a:off x="683567" y="2492896"/>
            <a:ext cx="3096345" cy="3248744"/>
          </a:xfrm>
        </p:spPr>
        <p:txBody>
          <a:bodyPr/>
          <a:lstStyle/>
          <a:p>
            <a:endParaRPr lang="de-DE" sz="800" dirty="0" smtClean="0"/>
          </a:p>
          <a:p>
            <a:endParaRPr lang="en-US" sz="1800" dirty="0" smtClean="0">
              <a:solidFill>
                <a:srgbClr val="00448C"/>
              </a:solidFill>
            </a:endParaRPr>
          </a:p>
          <a:p>
            <a:r>
              <a:rPr lang="en-US" dirty="0" smtClean="0">
                <a:solidFill>
                  <a:srgbClr val="00448C"/>
                </a:solidFill>
              </a:rPr>
              <a:t>Competences: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448C"/>
                </a:solidFill>
              </a:rPr>
              <a:t>licensing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448C"/>
                </a:solidFill>
              </a:rPr>
              <a:t>controlling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448C"/>
                </a:solidFill>
              </a:rPr>
              <a:t>structuring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448C"/>
                </a:solidFill>
              </a:rPr>
              <a:t>promoting </a:t>
            </a:r>
          </a:p>
          <a:p>
            <a:pPr marL="361950">
              <a:spcBef>
                <a:spcPts val="1000"/>
              </a:spcBef>
            </a:pPr>
            <a:r>
              <a:rPr lang="en-US" dirty="0" smtClean="0">
                <a:solidFill>
                  <a:srgbClr val="00448C"/>
                </a:solidFill>
              </a:rPr>
              <a:t>commercial </a:t>
            </a:r>
            <a:r>
              <a:rPr lang="en-US" dirty="0">
                <a:solidFill>
                  <a:srgbClr val="00448C"/>
                </a:solidFill>
              </a:rPr>
              <a:t>radio and television in Germany</a:t>
            </a:r>
          </a:p>
        </p:txBody>
      </p:sp>
      <p:sp>
        <p:nvSpPr>
          <p:cNvPr id="8" name="Inhaltsplatzhalter 6"/>
          <p:cNvSpPr txBox="1">
            <a:spLocks/>
          </p:cNvSpPr>
          <p:nvPr/>
        </p:nvSpPr>
        <p:spPr>
          <a:xfrm>
            <a:off x="691952" y="1781200"/>
            <a:ext cx="3096345" cy="9997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800" dirty="0" smtClean="0"/>
          </a:p>
          <a:p>
            <a:r>
              <a:rPr lang="en-US" dirty="0" smtClean="0">
                <a:solidFill>
                  <a:srgbClr val="00448C"/>
                </a:solidFill>
              </a:rPr>
              <a:t>16 States</a:t>
            </a:r>
          </a:p>
          <a:p>
            <a:r>
              <a:rPr lang="en-US" dirty="0" smtClean="0">
                <a:solidFill>
                  <a:srgbClr val="00448C"/>
                </a:solidFill>
              </a:rPr>
              <a:t>14 State Media Authorities</a:t>
            </a:r>
          </a:p>
        </p:txBody>
      </p:sp>
    </p:spTree>
    <p:extLst>
      <p:ext uri="{BB962C8B-B14F-4D97-AF65-F5344CB8AC3E}">
        <p14:creationId xmlns:p14="http://schemas.microsoft.com/office/powerpoint/2010/main" val="4090863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2727" y="817200"/>
            <a:ext cx="8098561" cy="48909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Legal Basis</a:t>
            </a: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467544" y="4512602"/>
            <a:ext cx="6496779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27063" lvl="1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Uniform regulation for national issues </a:t>
            </a:r>
          </a:p>
          <a:p>
            <a:pPr marL="627063" lvl="1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Ensures a </a:t>
            </a:r>
            <a:r>
              <a:rPr lang="en-US" sz="2000" dirty="0">
                <a:solidFill>
                  <a:srgbClr val="00448C"/>
                </a:solidFill>
              </a:rPr>
              <a:t>level playing field for the </a:t>
            </a:r>
            <a:r>
              <a:rPr lang="en-US" sz="2000" dirty="0" smtClean="0">
                <a:solidFill>
                  <a:srgbClr val="00448C"/>
                </a:solidFill>
              </a:rPr>
              <a:t>regulation for</a:t>
            </a:r>
            <a:br>
              <a:rPr lang="en-US" sz="2000" dirty="0" smtClean="0">
                <a:solidFill>
                  <a:srgbClr val="00448C"/>
                </a:solidFill>
              </a:rPr>
            </a:br>
            <a:r>
              <a:rPr lang="en-US" sz="2000" dirty="0" smtClean="0">
                <a:solidFill>
                  <a:srgbClr val="00448C"/>
                </a:solidFill>
              </a:rPr>
              <a:t> nationally transmitted television and radio </a:t>
            </a:r>
            <a:r>
              <a:rPr lang="en-US" sz="2000" dirty="0">
                <a:solidFill>
                  <a:srgbClr val="00448C"/>
                </a:solidFill>
              </a:rPr>
              <a:t>in </a:t>
            </a:r>
            <a:r>
              <a:rPr lang="en-US" sz="2000" dirty="0" smtClean="0">
                <a:solidFill>
                  <a:srgbClr val="00448C"/>
                </a:solidFill>
              </a:rPr>
              <a:t>Germany</a:t>
            </a:r>
            <a:endParaRPr lang="en-US" sz="2000" dirty="0">
              <a:solidFill>
                <a:srgbClr val="00448C"/>
              </a:solidFill>
            </a:endParaRPr>
          </a:p>
          <a:p>
            <a:endParaRPr lang="de-DE" dirty="0">
              <a:solidFill>
                <a:srgbClr val="00448C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61095" y="1802425"/>
            <a:ext cx="229960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State Media Laws</a:t>
            </a:r>
          </a:p>
          <a:p>
            <a:endParaRPr lang="de-DE" dirty="0">
              <a:solidFill>
                <a:srgbClr val="00448C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82205" y="1988840"/>
            <a:ext cx="8661795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000" dirty="0" smtClean="0">
              <a:solidFill>
                <a:srgbClr val="00448C"/>
              </a:solidFill>
            </a:endParaRPr>
          </a:p>
          <a:p>
            <a:pPr marL="647700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Legal </a:t>
            </a:r>
            <a:r>
              <a:rPr lang="en-US" sz="2000" dirty="0">
                <a:solidFill>
                  <a:srgbClr val="00448C"/>
                </a:solidFill>
              </a:rPr>
              <a:t>framework </a:t>
            </a:r>
            <a:r>
              <a:rPr lang="en-US" sz="2000" dirty="0" smtClean="0">
                <a:solidFill>
                  <a:srgbClr val="00448C"/>
                </a:solidFill>
              </a:rPr>
              <a:t>at </a:t>
            </a:r>
            <a:r>
              <a:rPr lang="en-US" sz="2000" dirty="0">
                <a:solidFill>
                  <a:srgbClr val="00448C"/>
                </a:solidFill>
              </a:rPr>
              <a:t>state level </a:t>
            </a:r>
            <a:r>
              <a:rPr lang="en-US" sz="2000" dirty="0" smtClean="0">
                <a:solidFill>
                  <a:srgbClr val="00448C"/>
                </a:solidFill>
              </a:rPr>
              <a:t>for </a:t>
            </a:r>
            <a:r>
              <a:rPr lang="en-US" sz="2000" dirty="0">
                <a:solidFill>
                  <a:srgbClr val="00448C"/>
                </a:solidFill>
              </a:rPr>
              <a:t>the </a:t>
            </a:r>
            <a:r>
              <a:rPr lang="en-US" sz="2000" dirty="0" smtClean="0">
                <a:solidFill>
                  <a:srgbClr val="00448C"/>
                </a:solidFill>
              </a:rPr>
              <a:t>respective state </a:t>
            </a:r>
            <a:r>
              <a:rPr lang="en-US" sz="2000" dirty="0">
                <a:solidFill>
                  <a:srgbClr val="00448C"/>
                </a:solidFill>
              </a:rPr>
              <a:t>media </a:t>
            </a:r>
            <a:r>
              <a:rPr lang="en-US" sz="2000" dirty="0" smtClean="0">
                <a:solidFill>
                  <a:srgbClr val="00448C"/>
                </a:solidFill>
              </a:rPr>
              <a:t>authorities</a:t>
            </a:r>
          </a:p>
          <a:p>
            <a:pPr marL="647700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Can differ form state to state </a:t>
            </a:r>
          </a:p>
          <a:p>
            <a:pPr marL="647700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Apply to regional broadcasters of radio and television</a:t>
            </a:r>
          </a:p>
          <a:p>
            <a:pPr marL="647700" indent="-285750"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</a:rPr>
              <a:t> Comprise restrictions of shareholdings (e. g. publisher + radio broadcaster)</a:t>
            </a:r>
          </a:p>
        </p:txBody>
      </p:sp>
      <p:sp>
        <p:nvSpPr>
          <p:cNvPr id="10" name="Rechteck 9"/>
          <p:cNvSpPr/>
          <p:nvPr/>
        </p:nvSpPr>
        <p:spPr>
          <a:xfrm>
            <a:off x="467544" y="3964994"/>
            <a:ext cx="4033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 </a:t>
            </a:r>
            <a:r>
              <a:rPr lang="en-US" sz="2000" dirty="0">
                <a:solidFill>
                  <a:srgbClr val="00448C"/>
                </a:solidFill>
              </a:rPr>
              <a:t>Interstate </a:t>
            </a:r>
            <a:r>
              <a:rPr lang="en-US" sz="2000" dirty="0" smtClean="0">
                <a:solidFill>
                  <a:srgbClr val="00448C"/>
                </a:solidFill>
              </a:rPr>
              <a:t>Treaty </a:t>
            </a:r>
            <a:r>
              <a:rPr lang="en-US" sz="2000" dirty="0">
                <a:solidFill>
                  <a:srgbClr val="00448C"/>
                </a:solidFill>
              </a:rPr>
              <a:t>on Broadcasting </a:t>
            </a:r>
            <a:endParaRPr lang="en-US" sz="2000" dirty="0" smtClean="0">
              <a:solidFill>
                <a:srgbClr val="0044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71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2727" y="817200"/>
            <a:ext cx="8098561" cy="48909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Joint Commissions of the Media </a:t>
            </a:r>
            <a:r>
              <a:rPr lang="en-US" dirty="0">
                <a:latin typeface="Calibri" panose="020F0502020204030204" pitchFamily="34" charset="0"/>
              </a:rPr>
              <a:t>Authorities</a:t>
            </a:r>
            <a:br>
              <a:rPr lang="en-US" dirty="0">
                <a:latin typeface="Calibri" panose="020F0502020204030204" pitchFamily="34" charset="0"/>
              </a:rPr>
            </a:br>
            <a:endParaRPr lang="de-DE" dirty="0"/>
          </a:p>
        </p:txBody>
      </p:sp>
      <p:sp>
        <p:nvSpPr>
          <p:cNvPr id="12" name="Inhaltsplatzhalter 6"/>
          <p:cNvSpPr>
            <a:spLocks noGrp="1"/>
          </p:cNvSpPr>
          <p:nvPr>
            <p:ph idx="1"/>
          </p:nvPr>
        </p:nvSpPr>
        <p:spPr>
          <a:xfrm>
            <a:off x="1331640" y="2348880"/>
            <a:ext cx="1916852" cy="339874"/>
          </a:xfrm>
          <a:solidFill>
            <a:schemeClr val="accent1"/>
          </a:solidFill>
        </p:spPr>
        <p:txBody>
          <a:bodyPr lIns="7200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KEK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Inhaltsplatzhalter 6"/>
          <p:cNvSpPr txBox="1">
            <a:spLocks/>
          </p:cNvSpPr>
          <p:nvPr/>
        </p:nvSpPr>
        <p:spPr>
          <a:xfrm>
            <a:off x="1331640" y="2688754"/>
            <a:ext cx="1916852" cy="1008112"/>
          </a:xfrm>
          <a:prstGeom prst="rect">
            <a:avLst/>
          </a:prstGeom>
          <a:solidFill>
            <a:srgbClr val="D9EBFF"/>
          </a:solidFill>
        </p:spPr>
        <p:txBody>
          <a:bodyPr vert="horz" lIns="72000" tIns="0" rIns="0" bIns="0" rtlCol="0" anchor="ctr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Commission </a:t>
            </a:r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on Concentration </a:t>
            </a:r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in </a:t>
            </a:r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the Media</a:t>
            </a:r>
          </a:p>
        </p:txBody>
      </p:sp>
      <p:sp>
        <p:nvSpPr>
          <p:cNvPr id="14" name="Inhaltsplatzhalter 6"/>
          <p:cNvSpPr txBox="1">
            <a:spLocks/>
          </p:cNvSpPr>
          <p:nvPr/>
        </p:nvSpPr>
        <p:spPr>
          <a:xfrm>
            <a:off x="3656658" y="2348880"/>
            <a:ext cx="1916852" cy="339874"/>
          </a:xfrm>
          <a:prstGeom prst="rect">
            <a:avLst/>
          </a:prstGeom>
          <a:solidFill>
            <a:schemeClr val="accent1"/>
          </a:solidFill>
        </p:spPr>
        <p:txBody>
          <a:bodyPr vert="horz" lIns="72000" tIns="0" rIns="0" bIns="0" rtlCol="0" anchor="ctr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KJM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nhaltsplatzhalter 6"/>
          <p:cNvSpPr txBox="1">
            <a:spLocks/>
          </p:cNvSpPr>
          <p:nvPr/>
        </p:nvSpPr>
        <p:spPr>
          <a:xfrm>
            <a:off x="3656658" y="2688754"/>
            <a:ext cx="1916852" cy="1008112"/>
          </a:xfrm>
          <a:prstGeom prst="rect">
            <a:avLst/>
          </a:prstGeom>
          <a:solidFill>
            <a:srgbClr val="D9EBFF"/>
          </a:solidFill>
        </p:spPr>
        <p:txBody>
          <a:bodyPr vert="horz" lIns="72000" tIns="0" rIns="0" bIns="0" rtlCol="0" anchor="ctr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Commission </a:t>
            </a:r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for the Protection of </a:t>
            </a:r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Minors </a:t>
            </a:r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in </a:t>
            </a:r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the Media</a:t>
            </a:r>
          </a:p>
        </p:txBody>
      </p:sp>
      <p:sp>
        <p:nvSpPr>
          <p:cNvPr id="16" name="Inhaltsplatzhalter 6"/>
          <p:cNvSpPr txBox="1">
            <a:spLocks/>
          </p:cNvSpPr>
          <p:nvPr/>
        </p:nvSpPr>
        <p:spPr>
          <a:xfrm>
            <a:off x="5967516" y="2348880"/>
            <a:ext cx="1916852" cy="339874"/>
          </a:xfrm>
          <a:prstGeom prst="rect">
            <a:avLst/>
          </a:prstGeom>
          <a:solidFill>
            <a:schemeClr val="accent1"/>
          </a:solidFill>
        </p:spPr>
        <p:txBody>
          <a:bodyPr vert="horz" lIns="72000" tIns="0" rIns="0" bIns="0" rtlCol="0" anchor="ctr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ZAK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Inhaltsplatzhalter 6"/>
          <p:cNvSpPr txBox="1">
            <a:spLocks/>
          </p:cNvSpPr>
          <p:nvPr/>
        </p:nvSpPr>
        <p:spPr>
          <a:xfrm>
            <a:off x="5967516" y="2688754"/>
            <a:ext cx="1916852" cy="1008112"/>
          </a:xfrm>
          <a:prstGeom prst="rect">
            <a:avLst/>
          </a:prstGeom>
          <a:solidFill>
            <a:srgbClr val="D9EBFF"/>
          </a:solidFill>
        </p:spPr>
        <p:txBody>
          <a:bodyPr vert="horz" lIns="72000" tIns="0" rIns="0" bIns="0" rtlCol="0" anchor="ctr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Commission </a:t>
            </a:r>
            <a:r>
              <a:rPr lang="en-US" sz="160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rPr>
              <a:t>on Licensing and Supervision</a:t>
            </a:r>
          </a:p>
        </p:txBody>
      </p:sp>
      <p:sp>
        <p:nvSpPr>
          <p:cNvPr id="18" name="Inhaltsplatzhalter 6"/>
          <p:cNvSpPr txBox="1">
            <a:spLocks/>
          </p:cNvSpPr>
          <p:nvPr/>
        </p:nvSpPr>
        <p:spPr>
          <a:xfrm>
            <a:off x="1331640" y="4149080"/>
            <a:ext cx="7344816" cy="10801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3503" rtl="0" eaLnBrk="1" latinLnBrk="0" hangingPunct="1">
              <a:spcBef>
                <a:spcPts val="544"/>
              </a:spcBef>
              <a:buFontTx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554610" indent="-228367" algn="l" defTabSz="913503" rtl="0" eaLnBrk="1" latinLnBrk="0" hangingPunct="1">
              <a:spcBef>
                <a:spcPts val="544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610" indent="-228367" algn="l" defTabSz="913503" rtl="0" eaLnBrk="1" latinLnBrk="0" hangingPunct="1">
              <a:spcBef>
                <a:spcPts val="544"/>
              </a:spcBef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54610" indent="0" algn="l" defTabSz="913503" rtl="0" eaLnBrk="1" latinLnBrk="0" hangingPunct="1">
              <a:spcBef>
                <a:spcPts val="544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13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84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38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91" indent="-228378" algn="l" defTabSz="9135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800" dirty="0" smtClean="0"/>
          </a:p>
          <a:p>
            <a:r>
              <a:rPr lang="en-US" dirty="0" smtClean="0">
                <a:solidFill>
                  <a:srgbClr val="00448C"/>
                </a:solidFill>
              </a:rPr>
              <a:t>Specialized Expert Commissions involved in proceedings </a:t>
            </a:r>
            <a:br>
              <a:rPr lang="en-US" dirty="0" smtClean="0">
                <a:solidFill>
                  <a:srgbClr val="00448C"/>
                </a:solidFill>
              </a:rPr>
            </a:br>
            <a:r>
              <a:rPr lang="en-US" dirty="0" smtClean="0">
                <a:solidFill>
                  <a:srgbClr val="00448C"/>
                </a:solidFill>
              </a:rPr>
              <a:t>of state media authorities when a national context is given</a:t>
            </a:r>
            <a:endParaRPr lang="en-US" dirty="0">
              <a:solidFill>
                <a:srgbClr val="0044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4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2" y="816299"/>
            <a:ext cx="8098561" cy="596482"/>
          </a:xfrm>
        </p:spPr>
        <p:txBody>
          <a:bodyPr/>
          <a:lstStyle/>
          <a:p>
            <a:r>
              <a:rPr lang="en-US" dirty="0" smtClean="0"/>
              <a:t>KEK - Commission </a:t>
            </a:r>
            <a:r>
              <a:rPr lang="en-US" dirty="0"/>
              <a:t>on Concentration in the Media 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/>
          <p:cNvSpPr/>
          <p:nvPr/>
        </p:nvSpPr>
        <p:spPr>
          <a:xfrm>
            <a:off x="467544" y="1505814"/>
            <a:ext cx="8568952" cy="4279706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</a:rPr>
              <a:t>Independent regulatory body, not subject to instructions </a:t>
            </a:r>
          </a:p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Comprises:    - six experts on media and economic law and </a:t>
            </a:r>
            <a:br>
              <a:rPr lang="en-US" sz="2000" dirty="0" smtClean="0">
                <a:solidFill>
                  <a:srgbClr val="00448C"/>
                </a:solidFill>
              </a:rPr>
            </a:br>
            <a:r>
              <a:rPr lang="en-US" sz="2000" dirty="0" smtClean="0">
                <a:solidFill>
                  <a:srgbClr val="00448C"/>
                </a:solidFill>
              </a:rPr>
              <a:t>                        - six members of the state media authorities</a:t>
            </a:r>
          </a:p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Involved in:   - procedures concerning licensing </a:t>
            </a:r>
            <a:br>
              <a:rPr lang="en-US" sz="2000" dirty="0" smtClean="0">
                <a:solidFill>
                  <a:srgbClr val="00448C"/>
                </a:solidFill>
              </a:rPr>
            </a:br>
            <a:r>
              <a:rPr lang="en-US" sz="2000" dirty="0" smtClean="0">
                <a:solidFill>
                  <a:srgbClr val="00448C"/>
                </a:solidFill>
              </a:rPr>
              <a:t>	              - changes in broadcasters ownership structures</a:t>
            </a:r>
          </a:p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Decisions are binding for state media authorities involved in </a:t>
            </a:r>
            <a:r>
              <a:rPr lang="en-US" sz="2000" dirty="0">
                <a:solidFill>
                  <a:srgbClr val="00448C"/>
                </a:solidFill>
              </a:rPr>
              <a:t>the </a:t>
            </a:r>
            <a:r>
              <a:rPr lang="en-US" sz="2000" dirty="0" smtClean="0">
                <a:solidFill>
                  <a:srgbClr val="00448C"/>
                </a:solidFill>
              </a:rPr>
              <a:t>proceeding</a:t>
            </a:r>
          </a:p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Tasks:             - Achieving </a:t>
            </a:r>
            <a:r>
              <a:rPr lang="en-US" sz="2000" dirty="0">
                <a:solidFill>
                  <a:srgbClr val="00448C"/>
                </a:solidFill>
              </a:rPr>
              <a:t>transparency in all matters regarding the </a:t>
            </a:r>
            <a:r>
              <a:rPr lang="en-US" sz="2000" dirty="0" smtClean="0">
                <a:solidFill>
                  <a:srgbClr val="00448C"/>
                </a:solidFill>
              </a:rPr>
              <a:t>			                development </a:t>
            </a:r>
            <a:r>
              <a:rPr lang="en-US" sz="2000" dirty="0">
                <a:solidFill>
                  <a:srgbClr val="00448C"/>
                </a:solidFill>
              </a:rPr>
              <a:t>of concentration in the </a:t>
            </a:r>
            <a:r>
              <a:rPr lang="en-US" sz="2000" dirty="0" smtClean="0">
                <a:solidFill>
                  <a:srgbClr val="00448C"/>
                </a:solidFill>
              </a:rPr>
              <a:t>media</a:t>
            </a:r>
          </a:p>
          <a:p>
            <a:pPr lvl="3" defTabSz="913391">
              <a:spcBef>
                <a:spcPts val="544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448C"/>
                </a:solidFill>
              </a:rPr>
              <a:t> </a:t>
            </a:r>
            <a:r>
              <a:rPr lang="en-US" sz="2000" dirty="0" smtClean="0">
                <a:solidFill>
                  <a:srgbClr val="00448C"/>
                </a:solidFill>
              </a:rPr>
              <a:t>    -</a:t>
            </a:r>
            <a:r>
              <a:rPr lang="en-US" sz="2000" dirty="0">
                <a:solidFill>
                  <a:srgbClr val="00448C"/>
                </a:solidFill>
              </a:rPr>
              <a:t> </a:t>
            </a:r>
            <a:r>
              <a:rPr lang="en-US" sz="2000" dirty="0" smtClean="0">
                <a:solidFill>
                  <a:srgbClr val="00448C"/>
                </a:solidFill>
              </a:rPr>
              <a:t>Ensuring </a:t>
            </a:r>
            <a:r>
              <a:rPr lang="en-US" sz="2000" dirty="0">
                <a:solidFill>
                  <a:srgbClr val="00448C"/>
                </a:solidFill>
              </a:rPr>
              <a:t>a plurality of opinion in nationally-transmitted </a:t>
            </a:r>
            <a:r>
              <a:rPr lang="en-US" sz="2000" dirty="0" smtClean="0">
                <a:solidFill>
                  <a:srgbClr val="00448C"/>
                </a:solidFill>
              </a:rPr>
              <a:t> </a:t>
            </a:r>
            <a:br>
              <a:rPr lang="en-US" sz="2000" dirty="0" smtClean="0">
                <a:solidFill>
                  <a:srgbClr val="00448C"/>
                </a:solidFill>
              </a:rPr>
            </a:br>
            <a:r>
              <a:rPr lang="en-US" sz="2000" dirty="0" smtClean="0">
                <a:solidFill>
                  <a:srgbClr val="00448C"/>
                </a:solidFill>
              </a:rPr>
              <a:t>        private television</a:t>
            </a:r>
            <a:endParaRPr lang="en-US" sz="2000" dirty="0">
              <a:solidFill>
                <a:srgbClr val="00448C"/>
              </a:solidFill>
            </a:endParaRPr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</p:spTree>
    <p:extLst>
      <p:ext uri="{BB962C8B-B14F-4D97-AF65-F5344CB8AC3E}">
        <p14:creationId xmlns:p14="http://schemas.microsoft.com/office/powerpoint/2010/main" val="3939667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2" y="816298"/>
            <a:ext cx="8098561" cy="914631"/>
          </a:xfrm>
        </p:spPr>
        <p:txBody>
          <a:bodyPr/>
          <a:lstStyle/>
          <a:p>
            <a:r>
              <a:rPr lang="en-GB" dirty="0"/>
              <a:t>Regulatory Concept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/>
          <p:cNvSpPr/>
          <p:nvPr/>
        </p:nvSpPr>
        <p:spPr>
          <a:xfrm>
            <a:off x="467544" y="1484784"/>
            <a:ext cx="8424936" cy="1289144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321268" indent="-321268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Audience Share Model</a:t>
            </a:r>
          </a:p>
          <a:p>
            <a:pPr marL="321268" indent="-321268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Unlimited number of television services unless acquiring a 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/>
            </a:r>
            <a:b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“</a:t>
            </a:r>
            <a:r>
              <a:rPr lang="en-US" sz="2000" i="1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dominant </a:t>
            </a:r>
            <a:r>
              <a:rPr lang="en-US" sz="2000" i="1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power over public opinion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”</a:t>
            </a:r>
            <a:endParaRPr lang="en-US" sz="2000" dirty="0">
              <a:solidFill>
                <a:srgbClr val="00448C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79748" y="3429000"/>
            <a:ext cx="8424936" cy="391462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714375" indent="-342900">
              <a:spcBef>
                <a:spcPts val="1000"/>
              </a:spcBef>
              <a:spcAft>
                <a:spcPts val="1200"/>
              </a:spcAft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30 % viewer share is reached with all associated </a:t>
            </a:r>
            <a:r>
              <a:rPr lang="en-US" sz="2000" dirty="0" err="1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tv-programmes</a:t>
            </a: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 or</a:t>
            </a:r>
          </a:p>
        </p:txBody>
      </p:sp>
      <p:sp>
        <p:nvSpPr>
          <p:cNvPr id="8" name="Rechteck 7"/>
          <p:cNvSpPr/>
          <p:nvPr/>
        </p:nvSpPr>
        <p:spPr>
          <a:xfrm>
            <a:off x="467544" y="2924943"/>
            <a:ext cx="8424936" cy="391462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321268" indent="-321268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Legal Presumptions:</a:t>
            </a:r>
          </a:p>
        </p:txBody>
      </p:sp>
      <p:sp>
        <p:nvSpPr>
          <p:cNvPr id="10" name="Rechteck 9"/>
          <p:cNvSpPr/>
          <p:nvPr/>
        </p:nvSpPr>
        <p:spPr>
          <a:xfrm>
            <a:off x="479748" y="5085184"/>
            <a:ext cx="8424936" cy="1225023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714375" indent="-342900">
              <a:spcBef>
                <a:spcPts val="1000"/>
              </a:spcBef>
              <a:spcAft>
                <a:spcPts val="1200"/>
              </a:spcAft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Overall assessment of  a company’s media activities corresponds to </a:t>
            </a:r>
            <a:b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 30 % viewer share</a:t>
            </a:r>
          </a:p>
          <a:p>
            <a:pPr marL="321151" indent="-321151" defTabSz="91339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448C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67544" y="4077072"/>
            <a:ext cx="8424936" cy="699238"/>
          </a:xfrm>
          <a:prstGeom prst="rect">
            <a:avLst/>
          </a:prstGeom>
        </p:spPr>
        <p:txBody>
          <a:bodyPr wrap="square" lIns="82876" tIns="41438" rIns="82876" bIns="41438">
            <a:spAutoFit/>
          </a:bodyPr>
          <a:lstStyle/>
          <a:p>
            <a:pPr marL="714375" indent="-342900">
              <a:spcBef>
                <a:spcPts val="1000"/>
              </a:spcBef>
              <a:spcAft>
                <a:spcPts val="1200"/>
              </a:spcAft>
              <a:buFont typeface="Symbol" panose="05050102010706020507" pitchFamily="18" charset="2"/>
              <a:buChar char="-"/>
            </a:pP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25 % viewer share is reached +</a:t>
            </a:r>
            <a:b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en-US" sz="2000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 a dominant position in a related, media relevant market or</a:t>
            </a:r>
          </a:p>
        </p:txBody>
      </p:sp>
    </p:spTree>
    <p:extLst>
      <p:ext uri="{BB962C8B-B14F-4D97-AF65-F5344CB8AC3E}">
        <p14:creationId xmlns:p14="http://schemas.microsoft.com/office/powerpoint/2010/main" val="3000160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4" y="816294"/>
            <a:ext cx="8098561" cy="914631"/>
          </a:xfrm>
        </p:spPr>
        <p:txBody>
          <a:bodyPr/>
          <a:lstStyle/>
          <a:p>
            <a:pPr lvl="0"/>
            <a:r>
              <a:rPr lang="de-DE" dirty="0"/>
              <a:t>Determination </a:t>
            </a:r>
            <a:r>
              <a:rPr lang="de-DE" dirty="0" err="1"/>
              <a:t>of</a:t>
            </a:r>
            <a:r>
              <a:rPr lang="de-DE" dirty="0"/>
              <a:t> TV Broadcasting Shares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/>
          <p:cNvSpPr/>
          <p:nvPr/>
        </p:nvSpPr>
        <p:spPr>
          <a:xfrm>
            <a:off x="326365" y="1844824"/>
            <a:ext cx="4570560" cy="3905285"/>
          </a:xfrm>
          <a:prstGeom prst="rect">
            <a:avLst/>
          </a:prstGeom>
        </p:spPr>
        <p:txBody>
          <a:bodyPr lIns="82916" tIns="41458" rIns="82916" bIns="41458">
            <a:spAutoFit/>
          </a:bodyPr>
          <a:lstStyle/>
          <a:p>
            <a:pPr marL="321307" indent="-321307" defTabSz="91384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448C"/>
                </a:solidFill>
              </a:rPr>
              <a:t>a</a:t>
            </a:r>
            <a:r>
              <a:rPr lang="en-US" sz="2000" dirty="0" err="1" smtClean="0">
                <a:solidFill>
                  <a:srgbClr val="00448C"/>
                </a:solidFill>
              </a:rPr>
              <a:t>gf</a:t>
            </a:r>
            <a:r>
              <a:rPr lang="en-US" sz="2000" dirty="0" smtClean="0">
                <a:solidFill>
                  <a:srgbClr val="00448C"/>
                </a:solidFill>
              </a:rPr>
              <a:t> - television </a:t>
            </a:r>
            <a:r>
              <a:rPr lang="en-US" sz="2000" dirty="0">
                <a:solidFill>
                  <a:srgbClr val="00448C"/>
                </a:solidFill>
              </a:rPr>
              <a:t>research working group</a:t>
            </a:r>
            <a:endParaRPr lang="en-US" sz="2000" dirty="0" smtClean="0">
              <a:solidFill>
                <a:srgbClr val="00448C"/>
              </a:solidFill>
            </a:endParaRPr>
          </a:p>
          <a:p>
            <a:pPr marL="266700" defTabSz="913841">
              <a:spcBef>
                <a:spcPts val="544"/>
              </a:spcBef>
              <a:spcAft>
                <a:spcPts val="1200"/>
              </a:spcAft>
            </a:pPr>
            <a:r>
              <a:rPr lang="en-US" sz="2000" dirty="0" smtClean="0">
                <a:solidFill>
                  <a:srgbClr val="00448C"/>
                </a:solidFill>
              </a:rPr>
              <a:t>Association of large TV-Broadcasters and advertisement industry</a:t>
            </a:r>
            <a:r>
              <a:rPr lang="en-US" sz="2000" dirty="0">
                <a:solidFill>
                  <a:srgbClr val="00448C"/>
                </a:solidFill>
              </a:rPr>
              <a:t/>
            </a:r>
            <a:br>
              <a:rPr lang="en-US" sz="2000" dirty="0">
                <a:solidFill>
                  <a:srgbClr val="00448C"/>
                </a:solidFill>
              </a:rPr>
            </a:br>
            <a:r>
              <a:rPr lang="en-US" sz="2000" dirty="0" smtClean="0">
                <a:solidFill>
                  <a:srgbClr val="00448C"/>
                </a:solidFill>
              </a:rPr>
              <a:t>(</a:t>
            </a:r>
            <a:r>
              <a:rPr lang="de-DE" sz="2000" dirty="0">
                <a:solidFill>
                  <a:srgbClr val="00448C"/>
                </a:solidFill>
              </a:rPr>
              <a:t>Joint-</a:t>
            </a:r>
            <a:r>
              <a:rPr lang="de-DE" sz="2000" dirty="0" err="1">
                <a:solidFill>
                  <a:srgbClr val="00448C"/>
                </a:solidFill>
              </a:rPr>
              <a:t>Industry</a:t>
            </a:r>
            <a:r>
              <a:rPr lang="de-DE" sz="2000" dirty="0">
                <a:solidFill>
                  <a:srgbClr val="00448C"/>
                </a:solidFill>
              </a:rPr>
              <a:t>-</a:t>
            </a:r>
            <a:r>
              <a:rPr lang="de-DE" sz="2000" dirty="0" err="1">
                <a:solidFill>
                  <a:srgbClr val="00448C"/>
                </a:solidFill>
              </a:rPr>
              <a:t>Committee</a:t>
            </a:r>
            <a:r>
              <a:rPr lang="de-DE" sz="2000" dirty="0">
                <a:solidFill>
                  <a:srgbClr val="00448C"/>
                </a:solidFill>
              </a:rPr>
              <a:t>)</a:t>
            </a:r>
            <a:endParaRPr lang="en-US" sz="2000" dirty="0">
              <a:solidFill>
                <a:srgbClr val="00448C"/>
              </a:solidFill>
            </a:endParaRPr>
          </a:p>
          <a:p>
            <a:pPr marL="342900" lvl="0" indent="-342900"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r>
              <a:rPr lang="en-US" sz="2000" dirty="0" smtClean="0">
                <a:solidFill>
                  <a:srgbClr val="00448C"/>
                </a:solidFill>
              </a:rPr>
              <a:t>At present developing a measurement standard for “moving images” independent from </a:t>
            </a:r>
            <a:r>
              <a:rPr lang="en-US" sz="2000" dirty="0">
                <a:solidFill>
                  <a:srgbClr val="00448C"/>
                </a:solidFill>
              </a:rPr>
              <a:t>the way of transmission or the used </a:t>
            </a:r>
            <a:r>
              <a:rPr lang="en-US" sz="2000" dirty="0" smtClean="0">
                <a:solidFill>
                  <a:srgbClr val="00448C"/>
                </a:solidFill>
              </a:rPr>
              <a:t>devices</a:t>
            </a:r>
            <a:endParaRPr lang="de-DE" sz="2000" dirty="0">
              <a:solidFill>
                <a:srgbClr val="00448C"/>
              </a:solidFill>
            </a:endParaRPr>
          </a:p>
          <a:p>
            <a:pPr marL="321307" indent="-321307" defTabSz="913841">
              <a:spcBef>
                <a:spcPts val="544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48C"/>
                </a:solidFill>
              </a:rPr>
              <a:t>All broadcasters are obliged by law to cooperate to </a:t>
            </a:r>
            <a:r>
              <a:rPr lang="en-US" sz="2000" dirty="0">
                <a:solidFill>
                  <a:srgbClr val="00448C"/>
                </a:solidFill>
              </a:rPr>
              <a:t>the </a:t>
            </a:r>
            <a:r>
              <a:rPr lang="en-US" sz="2000" dirty="0" smtClean="0">
                <a:solidFill>
                  <a:srgbClr val="00448C"/>
                </a:solidFill>
              </a:rPr>
              <a:t>determination </a:t>
            </a:r>
            <a:r>
              <a:rPr lang="en-US" sz="2000" dirty="0">
                <a:solidFill>
                  <a:srgbClr val="00448C"/>
                </a:solidFill>
              </a:rPr>
              <a:t>of </a:t>
            </a:r>
            <a:r>
              <a:rPr lang="en-US" sz="2000" dirty="0" smtClean="0">
                <a:solidFill>
                  <a:srgbClr val="00448C"/>
                </a:solidFill>
              </a:rPr>
              <a:t>their viewer ratings in KEK-proceedings</a:t>
            </a:r>
            <a:endParaRPr lang="en-US" sz="2000" dirty="0">
              <a:solidFill>
                <a:srgbClr val="00448C"/>
              </a:solidFill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grpSp>
        <p:nvGrpSpPr>
          <p:cNvPr id="14" name="Gruppieren 13"/>
          <p:cNvGrpSpPr>
            <a:grpSpLocks noChangeAspect="1"/>
          </p:cNvGrpSpPr>
          <p:nvPr/>
        </p:nvGrpSpPr>
        <p:grpSpPr>
          <a:xfrm>
            <a:off x="5076056" y="1852289"/>
            <a:ext cx="3889466" cy="2954509"/>
            <a:chOff x="4139952" y="1988840"/>
            <a:chExt cx="4752528" cy="3610103"/>
          </a:xfrm>
        </p:grpSpPr>
        <p:pic>
          <p:nvPicPr>
            <p:cNvPr id="15" name="Picture 7" descr="Logo AGF - Arbeitsgemeinschaft Fernsehforschu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6883" y="2070838"/>
              <a:ext cx="1802130" cy="743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Rechteck 15"/>
            <p:cNvSpPr/>
            <p:nvPr/>
          </p:nvSpPr>
          <p:spPr>
            <a:xfrm>
              <a:off x="5196031" y="2848806"/>
              <a:ext cx="2803832" cy="444889"/>
            </a:xfrm>
            <a:prstGeom prst="rect">
              <a:avLst/>
            </a:prstGeom>
          </p:spPr>
          <p:txBody>
            <a:bodyPr wrap="square" lIns="82916" tIns="41458" rIns="82916" bIns="41458">
              <a:spAutoFit/>
            </a:bodyPr>
            <a:lstStyle/>
            <a:p>
              <a:pPr algn="ctr" defTabSz="913841">
                <a:spcBef>
                  <a:spcPts val="544"/>
                </a:spcBef>
                <a:spcAft>
                  <a:spcPts val="1200"/>
                </a:spcAft>
              </a:pPr>
              <a:r>
                <a:rPr lang="en-US" sz="2000" dirty="0" smtClean="0">
                  <a:solidFill>
                    <a:srgbClr val="00448C"/>
                  </a:solidFill>
                </a:rPr>
                <a:t>Managing Board</a:t>
              </a:r>
              <a:endParaRPr lang="en-US" sz="2000" dirty="0">
                <a:solidFill>
                  <a:srgbClr val="00448C"/>
                </a:solidFill>
              </a:endParaRPr>
            </a:p>
          </p:txBody>
        </p:sp>
        <p:pic>
          <p:nvPicPr>
            <p:cNvPr id="17" name="Picture 2" descr="https://www.agf.de/showfile.phtml/agf/mitglieder/mitglieder.jpg?foid=79344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r="6395" b="81683"/>
            <a:stretch/>
          </p:blipFill>
          <p:spPr bwMode="auto">
            <a:xfrm>
              <a:off x="4355976" y="3936793"/>
              <a:ext cx="2015665" cy="568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" descr="https://www.agf.de/showfile.phtml/agf/mitglieder/mitglieder.jpg?foid=79344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4" r="50000" b="81683"/>
            <a:stretch/>
          </p:blipFill>
          <p:spPr bwMode="auto">
            <a:xfrm>
              <a:off x="4303672" y="3466421"/>
              <a:ext cx="2047146" cy="568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Rechteck 18"/>
            <p:cNvSpPr/>
            <p:nvPr/>
          </p:nvSpPr>
          <p:spPr>
            <a:xfrm>
              <a:off x="4319693" y="4581128"/>
              <a:ext cx="2088231" cy="584787"/>
            </a:xfrm>
            <a:prstGeom prst="rect">
              <a:avLst/>
            </a:prstGeom>
          </p:spPr>
          <p:txBody>
            <a:bodyPr wrap="square" lIns="82916" tIns="41458" rIns="82916" bIns="41458">
              <a:spAutoFit/>
            </a:bodyPr>
            <a:lstStyle/>
            <a:p>
              <a:pPr algn="ctr" defTabSz="913841"/>
              <a:r>
                <a:rPr lang="en-US" sz="1400" dirty="0" smtClean="0">
                  <a:solidFill>
                    <a:srgbClr val="00448C"/>
                  </a:solidFill>
                </a:rPr>
                <a:t>TV-</a:t>
              </a:r>
              <a:r>
                <a:rPr lang="en-US" sz="1400" dirty="0" err="1" smtClean="0">
                  <a:solidFill>
                    <a:srgbClr val="00448C"/>
                  </a:solidFill>
                </a:rPr>
                <a:t>Broadcatser</a:t>
              </a:r>
              <a:endParaRPr lang="en-US" sz="1400" dirty="0" smtClean="0">
                <a:solidFill>
                  <a:srgbClr val="00448C"/>
                </a:solidFill>
              </a:endParaRPr>
            </a:p>
            <a:p>
              <a:pPr algn="ctr" defTabSz="913841"/>
              <a:r>
                <a:rPr lang="en-US" sz="1400" dirty="0" smtClean="0">
                  <a:solidFill>
                    <a:srgbClr val="00448C"/>
                  </a:solidFill>
                </a:rPr>
                <a:t>(Associates)</a:t>
              </a:r>
              <a:endParaRPr lang="en-US" sz="1400" dirty="0">
                <a:solidFill>
                  <a:srgbClr val="00448C"/>
                </a:solidFill>
              </a:endParaRPr>
            </a:p>
          </p:txBody>
        </p:sp>
        <p:sp>
          <p:nvSpPr>
            <p:cNvPr id="20" name="Rechteck 19"/>
            <p:cNvSpPr/>
            <p:nvPr/>
          </p:nvSpPr>
          <p:spPr>
            <a:xfrm>
              <a:off x="6516216" y="4509120"/>
              <a:ext cx="2232247" cy="822389"/>
            </a:xfrm>
            <a:prstGeom prst="rect">
              <a:avLst/>
            </a:prstGeom>
          </p:spPr>
          <p:txBody>
            <a:bodyPr wrap="square" lIns="82916" tIns="41458" rIns="82916" bIns="41458">
              <a:spAutoFit/>
            </a:bodyPr>
            <a:lstStyle/>
            <a:p>
              <a:pPr algn="ctr" defTabSz="913841"/>
              <a:r>
                <a:rPr lang="de-DE" sz="1400" dirty="0">
                  <a:solidFill>
                    <a:srgbClr val="00448C"/>
                  </a:solidFill>
                </a:rPr>
                <a:t>German </a:t>
              </a:r>
              <a:r>
                <a:rPr lang="de-DE" sz="1400" dirty="0" err="1">
                  <a:solidFill>
                    <a:srgbClr val="00448C"/>
                  </a:solidFill>
                </a:rPr>
                <a:t>Advertisers</a:t>
              </a:r>
              <a:r>
                <a:rPr lang="de-DE" sz="1400" dirty="0">
                  <a:solidFill>
                    <a:srgbClr val="00448C"/>
                  </a:solidFill>
                </a:rPr>
                <a:t> </a:t>
              </a:r>
              <a:r>
                <a:rPr lang="de-DE" sz="1400" dirty="0" err="1" smtClean="0">
                  <a:solidFill>
                    <a:srgbClr val="00448C"/>
                  </a:solidFill>
                </a:rPr>
                <a:t>Association</a:t>
              </a:r>
              <a:r>
                <a:rPr lang="de-DE" sz="1400" dirty="0" smtClean="0">
                  <a:solidFill>
                    <a:srgbClr val="00448C"/>
                  </a:solidFill>
                </a:rPr>
                <a:t> /Union </a:t>
              </a:r>
              <a:r>
                <a:rPr lang="de-DE" sz="1400" dirty="0" err="1" smtClean="0">
                  <a:solidFill>
                    <a:srgbClr val="00448C"/>
                  </a:solidFill>
                </a:rPr>
                <a:t>of</a:t>
              </a:r>
              <a:r>
                <a:rPr lang="de-DE" sz="1400" dirty="0" smtClean="0">
                  <a:solidFill>
                    <a:srgbClr val="00448C"/>
                  </a:solidFill>
                </a:rPr>
                <a:t> Media </a:t>
              </a:r>
              <a:r>
                <a:rPr lang="de-DE" sz="1400" dirty="0" err="1">
                  <a:solidFill>
                    <a:srgbClr val="00448C"/>
                  </a:solidFill>
                </a:rPr>
                <a:t>A</a:t>
              </a:r>
              <a:r>
                <a:rPr lang="de-DE" sz="1400" dirty="0" err="1" smtClean="0">
                  <a:solidFill>
                    <a:srgbClr val="00448C"/>
                  </a:solidFill>
                </a:rPr>
                <a:t>gencies</a:t>
              </a:r>
              <a:endParaRPr lang="en-US" sz="1400" dirty="0">
                <a:solidFill>
                  <a:srgbClr val="00448C"/>
                </a:solidFill>
              </a:endParaRPr>
            </a:p>
          </p:txBody>
        </p:sp>
        <p:grpSp>
          <p:nvGrpSpPr>
            <p:cNvPr id="21" name="Gruppieren 20"/>
            <p:cNvGrpSpPr/>
            <p:nvPr/>
          </p:nvGrpSpPr>
          <p:grpSpPr>
            <a:xfrm>
              <a:off x="6622328" y="3827431"/>
              <a:ext cx="935936" cy="380982"/>
              <a:chOff x="7113432" y="3966287"/>
              <a:chExt cx="935936" cy="380982"/>
            </a:xfrm>
          </p:grpSpPr>
          <p:pic>
            <p:nvPicPr>
              <p:cNvPr id="28" name="Picture 4" descr="OWM-Logo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55898" y="4063915"/>
                <a:ext cx="851004" cy="2307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Rechteck 28"/>
              <p:cNvSpPr/>
              <p:nvPr/>
            </p:nvSpPr>
            <p:spPr>
              <a:xfrm>
                <a:off x="7113432" y="3966287"/>
                <a:ext cx="935936" cy="380982"/>
              </a:xfrm>
              <a:prstGeom prst="rect">
                <a:avLst/>
              </a:prstGeom>
              <a:noFill/>
              <a:ln w="15240">
                <a:solidFill>
                  <a:srgbClr val="B2B2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2" name="Gruppieren 21"/>
            <p:cNvGrpSpPr/>
            <p:nvPr/>
          </p:nvGrpSpPr>
          <p:grpSpPr>
            <a:xfrm>
              <a:off x="7682254" y="3827431"/>
              <a:ext cx="935938" cy="380981"/>
              <a:chOff x="7732764" y="4331487"/>
              <a:chExt cx="935938" cy="380981"/>
            </a:xfrm>
          </p:grpSpPr>
          <p:pic>
            <p:nvPicPr>
              <p:cNvPr id="26" name="Picture 5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38119" y="4415180"/>
                <a:ext cx="725229" cy="2135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" name="Rechteck 26"/>
              <p:cNvSpPr/>
              <p:nvPr/>
            </p:nvSpPr>
            <p:spPr>
              <a:xfrm>
                <a:off x="7732764" y="4331487"/>
                <a:ext cx="935938" cy="380981"/>
              </a:xfrm>
              <a:prstGeom prst="rect">
                <a:avLst/>
              </a:prstGeom>
              <a:noFill/>
              <a:ln w="15240">
                <a:solidFill>
                  <a:srgbClr val="B2B2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3" name="Abgerundetes Rechteck 22"/>
            <p:cNvSpPr/>
            <p:nvPr/>
          </p:nvSpPr>
          <p:spPr>
            <a:xfrm>
              <a:off x="4257536" y="3466421"/>
              <a:ext cx="2212544" cy="1876173"/>
            </a:xfrm>
            <a:prstGeom prst="roundRect">
              <a:avLst/>
            </a:prstGeom>
            <a:noFill/>
            <a:ln w="15240"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Abgerundetes Rechteck 23"/>
            <p:cNvSpPr/>
            <p:nvPr/>
          </p:nvSpPr>
          <p:spPr>
            <a:xfrm>
              <a:off x="6535919" y="3466421"/>
              <a:ext cx="2212544" cy="1876173"/>
            </a:xfrm>
            <a:prstGeom prst="roundRect">
              <a:avLst/>
            </a:prstGeom>
            <a:noFill/>
            <a:ln w="15240"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Abgerundetes Rechteck 24"/>
            <p:cNvSpPr/>
            <p:nvPr/>
          </p:nvSpPr>
          <p:spPr>
            <a:xfrm>
              <a:off x="4139952" y="1988840"/>
              <a:ext cx="4752528" cy="3610103"/>
            </a:xfrm>
            <a:prstGeom prst="roundRect">
              <a:avLst/>
            </a:prstGeom>
            <a:noFill/>
            <a:ln w="15240"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762568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722" y="816298"/>
            <a:ext cx="8098561" cy="914631"/>
          </a:xfrm>
        </p:spPr>
        <p:txBody>
          <a:bodyPr/>
          <a:lstStyle/>
          <a:p>
            <a:r>
              <a:rPr lang="de-DE" dirty="0"/>
              <a:t>TV Broadcasting Shares</a:t>
            </a:r>
            <a:br>
              <a:rPr lang="de-DE" dirty="0"/>
            </a:b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D724E-7023-4BDA-A2C2-4B25A53C7EB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88" y="6433289"/>
            <a:ext cx="1177920" cy="11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1043722" y="1876193"/>
            <a:ext cx="3096344" cy="369310"/>
          </a:xfrm>
          <a:prstGeom prst="rect">
            <a:avLst/>
          </a:prstGeom>
          <a:noFill/>
        </p:spPr>
        <p:txBody>
          <a:bodyPr wrap="square" lIns="91395" tIns="45698" rIns="91395" bIns="45698" rtlCol="0">
            <a:spAutoFit/>
          </a:bodyPr>
          <a:lstStyle/>
          <a:p>
            <a:r>
              <a:rPr lang="de-DE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Average </a:t>
            </a:r>
            <a:r>
              <a:rPr lang="de-DE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Channel Ratings </a:t>
            </a:r>
            <a:r>
              <a:rPr lang="de-DE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2015</a:t>
            </a:r>
            <a:endParaRPr lang="de-DE" dirty="0">
              <a:solidFill>
                <a:srgbClr val="00448C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940152" y="1876193"/>
            <a:ext cx="2215512" cy="369310"/>
          </a:xfrm>
          <a:prstGeom prst="rect">
            <a:avLst/>
          </a:prstGeom>
          <a:noFill/>
        </p:spPr>
        <p:txBody>
          <a:bodyPr wrap="square" lIns="91395" tIns="45698" rIns="91395" bIns="45698" rtlCol="0">
            <a:spAutoFit/>
          </a:bodyPr>
          <a:lstStyle/>
          <a:p>
            <a:r>
              <a:rPr lang="de-DE" dirty="0" smtClean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Group </a:t>
            </a:r>
            <a:r>
              <a:rPr lang="de-DE" dirty="0">
                <a:solidFill>
                  <a:srgbClr val="00448C"/>
                </a:solidFill>
                <a:latin typeface="Calibri" panose="020F0502020204030204" pitchFamily="34" charset="0"/>
                <a:ea typeface="+mj-ea"/>
                <a:cs typeface="+mj-cs"/>
              </a:rPr>
              <a:t>Ratings 2015</a:t>
            </a:r>
          </a:p>
        </p:txBody>
      </p:sp>
      <p:sp>
        <p:nvSpPr>
          <p:cNvPr id="12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2720" y="6302668"/>
            <a:ext cx="3918645" cy="260165"/>
          </a:xfrm>
        </p:spPr>
        <p:txBody>
          <a:bodyPr/>
          <a:lstStyle/>
          <a:p>
            <a:pPr lvl="0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Michael Petri 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- </a:t>
            </a:r>
            <a:r>
              <a:rPr lang="fr-FR" dirty="0" err="1" smtClean="0">
                <a:solidFill>
                  <a:prstClr val="black">
                    <a:tint val="75000"/>
                  </a:prstClr>
                </a:solidFill>
              </a:rPr>
              <a:t>Deputy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 Head </a:t>
            </a:r>
            <a:r>
              <a:rPr lang="fr-FR" dirty="0">
                <a:solidFill>
                  <a:prstClr val="black">
                    <a:tint val="75000"/>
                  </a:prstClr>
                </a:solidFill>
              </a:rPr>
              <a:t>of Division Concentration in the Media/ KEK</a:t>
            </a:r>
          </a:p>
        </p:txBody>
      </p:sp>
      <p:pic>
        <p:nvPicPr>
          <p:cNvPr id="13" name="Grafik 2"/>
          <p:cNvPicPr>
            <a:picLocks noChangeAspect="1"/>
          </p:cNvPicPr>
          <p:nvPr/>
        </p:nvPicPr>
        <p:blipFill rotWithShape="1">
          <a:blip r:embed="rId5"/>
          <a:srcRect l="431" t="544" r="431" b="544"/>
          <a:stretch/>
        </p:blipFill>
        <p:spPr>
          <a:xfrm>
            <a:off x="539551" y="2708920"/>
            <a:ext cx="4314996" cy="3525720"/>
          </a:xfrm>
          <a:prstGeom prst="rect">
            <a:avLst/>
          </a:prstGeom>
          <a:ln w="19050" cmpd="sng">
            <a:noFill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72254"/>
            <a:ext cx="4824427" cy="3799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632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Box 1470"/>
          <p:cNvSpPr txBox="1">
            <a:spLocks noChangeArrowheads="1"/>
          </p:cNvSpPr>
          <p:nvPr/>
        </p:nvSpPr>
        <p:spPr bwMode="auto">
          <a:xfrm>
            <a:off x="6774972" y="4425736"/>
            <a:ext cx="2189517" cy="23270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89978" tIns="46789" rIns="89978" bIns="46789" anchor="ctr"/>
          <a:lstStyle>
            <a:lvl1pPr marL="285750" indent="-28575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   *:   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Simplyfied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structure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with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focus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on 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indirectly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held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capital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rights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, all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voting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rights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held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by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Bertelsmann Verwaltungsgesellschaft mbH </a:t>
            </a:r>
          </a:p>
          <a:p>
            <a:pPr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 **:	Shareholder: Prof. Dr. Dieter Vogel, Prof. Dr. Werner Bauer, Prof. Dr. Joachim Milberg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three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members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of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the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Mohn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family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(Elisabeth Mohn, Dr. Brigitte Mohn, Christoph Mohn)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as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well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as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the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Bertelsmann Verwaltungsgesellschaft Stiftung</a:t>
            </a:r>
          </a:p>
          <a:p>
            <a:pPr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 (Z):   intermediate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companies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not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shown</a:t>
            </a:r>
            <a:endParaRPr lang="de-DE" altLang="de-DE" sz="9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Text Box 1462"/>
          <p:cNvSpPr txBox="1">
            <a:spLocks noChangeArrowheads="1"/>
          </p:cNvSpPr>
          <p:nvPr/>
        </p:nvSpPr>
        <p:spPr bwMode="auto">
          <a:xfrm>
            <a:off x="7900172" y="6525344"/>
            <a:ext cx="1136326" cy="2330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 lIns="89978" tIns="46789" rIns="89978" bIns="46789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algn="ctr" defTabSz="914175">
              <a:lnSpc>
                <a:spcPct val="90000"/>
              </a:lnSpc>
            </a:pPr>
            <a:r>
              <a:rPr lang="de-DE" altLang="de-DE" sz="1000" b="1" dirty="0">
                <a:solidFill>
                  <a:srgbClr val="000000"/>
                </a:solidFill>
                <a:latin typeface="Calibri" panose="020F0502020204030204" pitchFamily="34" charset="0"/>
              </a:rPr>
              <a:t>As at 10/2016    </a:t>
            </a:r>
          </a:p>
        </p:txBody>
      </p:sp>
      <p:sp>
        <p:nvSpPr>
          <p:cNvPr id="52" name="Text Box 1423"/>
          <p:cNvSpPr txBox="1">
            <a:spLocks noChangeArrowheads="1"/>
          </p:cNvSpPr>
          <p:nvPr/>
        </p:nvSpPr>
        <p:spPr bwMode="auto">
          <a:xfrm>
            <a:off x="1926605" y="3237015"/>
            <a:ext cx="1264984" cy="267768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91417" tIns="71982" rIns="91417" bIns="45709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CLT-UFA S.A.</a:t>
            </a:r>
          </a:p>
        </p:txBody>
      </p:sp>
      <p:sp>
        <p:nvSpPr>
          <p:cNvPr id="53" name="Text Box 1424"/>
          <p:cNvSpPr txBox="1">
            <a:spLocks noChangeArrowheads="1"/>
          </p:cNvSpPr>
          <p:nvPr/>
        </p:nvSpPr>
        <p:spPr bwMode="auto">
          <a:xfrm>
            <a:off x="1904726" y="2602815"/>
            <a:ext cx="1306195" cy="360000"/>
          </a:xfrm>
          <a:prstGeom prst="rect">
            <a:avLst/>
          </a:prstGeom>
          <a:solidFill>
            <a:srgbClr val="0080B3"/>
          </a:solidFill>
          <a:ln>
            <a:noFill/>
          </a:ln>
          <a:effectLst/>
          <a:extLst/>
        </p:spPr>
        <p:txBody>
          <a:bodyPr lIns="17996" tIns="35991" rIns="17996" bIns="35991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RTL Group S.A.</a:t>
            </a:r>
            <a:r>
              <a:rPr lang="de-DE" altLang="de-DE" sz="11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900" dirty="0">
                <a:solidFill>
                  <a:srgbClr val="FFFFFF"/>
                </a:solidFill>
                <a:latin typeface="Calibri" panose="020F0502020204030204" pitchFamily="34" charset="0"/>
              </a:rPr>
              <a:t>(Eigenbesitz 0,76 %) </a:t>
            </a:r>
          </a:p>
        </p:txBody>
      </p:sp>
      <p:sp>
        <p:nvSpPr>
          <p:cNvPr id="54" name="Text Box 1429"/>
          <p:cNvSpPr txBox="1">
            <a:spLocks noChangeArrowheads="1"/>
          </p:cNvSpPr>
          <p:nvPr/>
        </p:nvSpPr>
        <p:spPr bwMode="auto">
          <a:xfrm>
            <a:off x="1506592" y="2596750"/>
            <a:ext cx="367656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24,14</a:t>
            </a:r>
          </a:p>
        </p:txBody>
      </p:sp>
      <p:sp>
        <p:nvSpPr>
          <p:cNvPr id="55" name="Text Box 1431"/>
          <p:cNvSpPr txBox="1">
            <a:spLocks noChangeArrowheads="1"/>
          </p:cNvSpPr>
          <p:nvPr/>
        </p:nvSpPr>
        <p:spPr bwMode="auto">
          <a:xfrm>
            <a:off x="2600522" y="1988840"/>
            <a:ext cx="29872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100</a:t>
            </a:r>
          </a:p>
        </p:txBody>
      </p:sp>
      <p:sp>
        <p:nvSpPr>
          <p:cNvPr id="56" name="Text Box 1432"/>
          <p:cNvSpPr txBox="1">
            <a:spLocks noChangeArrowheads="1"/>
          </p:cNvSpPr>
          <p:nvPr/>
        </p:nvSpPr>
        <p:spPr bwMode="auto">
          <a:xfrm>
            <a:off x="2623708" y="3068962"/>
            <a:ext cx="367656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99,72</a:t>
            </a:r>
          </a:p>
        </p:txBody>
      </p:sp>
      <p:sp>
        <p:nvSpPr>
          <p:cNvPr id="57" name="Text Box 1433"/>
          <p:cNvSpPr txBox="1">
            <a:spLocks noChangeArrowheads="1"/>
          </p:cNvSpPr>
          <p:nvPr/>
        </p:nvSpPr>
        <p:spPr bwMode="auto">
          <a:xfrm>
            <a:off x="786512" y="2673694"/>
            <a:ext cx="719844" cy="21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6" tIns="35991" rIns="17996" bIns="45709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Streubesitz </a:t>
            </a:r>
          </a:p>
        </p:txBody>
      </p:sp>
      <p:sp>
        <p:nvSpPr>
          <p:cNvPr id="58" name="Text Box 1439"/>
          <p:cNvSpPr txBox="1">
            <a:spLocks noChangeArrowheads="1"/>
          </p:cNvSpPr>
          <p:nvPr/>
        </p:nvSpPr>
        <p:spPr bwMode="auto">
          <a:xfrm>
            <a:off x="3628487" y="3434596"/>
            <a:ext cx="1512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UFA Film und </a:t>
            </a:r>
            <a:r>
              <a:rPr lang="de-DE" altLang="de-DE" sz="900" dirty="0" err="1">
                <a:solidFill>
                  <a:srgbClr val="000000"/>
                </a:solidFill>
                <a:latin typeface="Calibri" panose="020F0502020204030204" pitchFamily="34" charset="0"/>
              </a:rPr>
              <a:t>Fernseh</a:t>
            </a: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 GmbH</a:t>
            </a:r>
          </a:p>
        </p:txBody>
      </p:sp>
      <p:sp>
        <p:nvSpPr>
          <p:cNvPr id="59" name="Text Box 1442"/>
          <p:cNvSpPr txBox="1">
            <a:spLocks noChangeArrowheads="1"/>
          </p:cNvSpPr>
          <p:nvPr/>
        </p:nvSpPr>
        <p:spPr bwMode="auto">
          <a:xfrm>
            <a:off x="4464397" y="4187848"/>
            <a:ext cx="26987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60" name="Text Box 1443"/>
          <p:cNvSpPr txBox="1">
            <a:spLocks noChangeArrowheads="1"/>
          </p:cNvSpPr>
          <p:nvPr/>
        </p:nvSpPr>
        <p:spPr bwMode="auto">
          <a:xfrm>
            <a:off x="3131840" y="4293097"/>
            <a:ext cx="34817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8,6</a:t>
            </a:r>
          </a:p>
        </p:txBody>
      </p:sp>
      <p:sp>
        <p:nvSpPr>
          <p:cNvPr id="61" name="Text Box 1444"/>
          <p:cNvSpPr txBox="1">
            <a:spLocks noChangeArrowheads="1"/>
          </p:cNvSpPr>
          <p:nvPr/>
        </p:nvSpPr>
        <p:spPr bwMode="auto">
          <a:xfrm>
            <a:off x="2567727" y="3700214"/>
            <a:ext cx="41389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27,3</a:t>
            </a:r>
          </a:p>
        </p:txBody>
      </p:sp>
      <p:sp>
        <p:nvSpPr>
          <p:cNvPr id="62" name="Text Box 1445"/>
          <p:cNvSpPr txBox="1">
            <a:spLocks noChangeArrowheads="1"/>
          </p:cNvSpPr>
          <p:nvPr/>
        </p:nvSpPr>
        <p:spPr bwMode="auto">
          <a:xfrm>
            <a:off x="727496" y="5126995"/>
            <a:ext cx="31611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3" name="Text Box 1446"/>
          <p:cNvSpPr txBox="1">
            <a:spLocks noChangeArrowheads="1"/>
          </p:cNvSpPr>
          <p:nvPr/>
        </p:nvSpPr>
        <p:spPr bwMode="auto">
          <a:xfrm>
            <a:off x="962335" y="4781850"/>
            <a:ext cx="20414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64" name="Text Box 1447"/>
          <p:cNvSpPr txBox="1">
            <a:spLocks noChangeArrowheads="1"/>
          </p:cNvSpPr>
          <p:nvPr/>
        </p:nvSpPr>
        <p:spPr bwMode="auto">
          <a:xfrm>
            <a:off x="2573928" y="5589242"/>
            <a:ext cx="41389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31,5</a:t>
            </a:r>
          </a:p>
        </p:txBody>
      </p:sp>
      <p:sp>
        <p:nvSpPr>
          <p:cNvPr id="65" name="Text Box 1448"/>
          <p:cNvSpPr txBox="1">
            <a:spLocks noChangeArrowheads="1"/>
          </p:cNvSpPr>
          <p:nvPr/>
        </p:nvSpPr>
        <p:spPr bwMode="auto">
          <a:xfrm>
            <a:off x="2573928" y="5085186"/>
            <a:ext cx="41389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31,5</a:t>
            </a:r>
          </a:p>
        </p:txBody>
      </p:sp>
      <p:sp>
        <p:nvSpPr>
          <p:cNvPr id="66" name="Text Box 1449"/>
          <p:cNvSpPr txBox="1">
            <a:spLocks noChangeArrowheads="1"/>
          </p:cNvSpPr>
          <p:nvPr/>
        </p:nvSpPr>
        <p:spPr bwMode="auto">
          <a:xfrm>
            <a:off x="2627681" y="5991091"/>
            <a:ext cx="34817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1,1</a:t>
            </a:r>
          </a:p>
        </p:txBody>
      </p:sp>
      <p:sp>
        <p:nvSpPr>
          <p:cNvPr id="67" name="Text Box 1454"/>
          <p:cNvSpPr txBox="1">
            <a:spLocks noChangeArrowheads="1"/>
          </p:cNvSpPr>
          <p:nvPr/>
        </p:nvSpPr>
        <p:spPr bwMode="auto">
          <a:xfrm>
            <a:off x="4448459" y="3284984"/>
            <a:ext cx="26987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68" name="Text Box 1455"/>
          <p:cNvSpPr txBox="1">
            <a:spLocks noChangeArrowheads="1"/>
          </p:cNvSpPr>
          <p:nvPr/>
        </p:nvSpPr>
        <p:spPr bwMode="auto">
          <a:xfrm>
            <a:off x="611560" y="5795392"/>
            <a:ext cx="463836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100 (Z)</a:t>
            </a:r>
          </a:p>
        </p:txBody>
      </p:sp>
      <p:sp>
        <p:nvSpPr>
          <p:cNvPr id="69" name="Text Box 1456"/>
          <p:cNvSpPr txBox="1">
            <a:spLocks noChangeArrowheads="1"/>
          </p:cNvSpPr>
          <p:nvPr/>
        </p:nvSpPr>
        <p:spPr bwMode="auto">
          <a:xfrm>
            <a:off x="3132000" y="1031403"/>
            <a:ext cx="1440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Reinhard Mohn Stiftung</a:t>
            </a:r>
          </a:p>
        </p:txBody>
      </p:sp>
      <p:sp>
        <p:nvSpPr>
          <p:cNvPr id="70" name="Text Box 1457"/>
          <p:cNvSpPr txBox="1">
            <a:spLocks noChangeArrowheads="1"/>
          </p:cNvSpPr>
          <p:nvPr/>
        </p:nvSpPr>
        <p:spPr bwMode="auto">
          <a:xfrm>
            <a:off x="467544" y="974081"/>
            <a:ext cx="1440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Familie Mohn</a:t>
            </a:r>
          </a:p>
        </p:txBody>
      </p:sp>
      <p:sp>
        <p:nvSpPr>
          <p:cNvPr id="71" name="Text Box 1461"/>
          <p:cNvSpPr txBox="1">
            <a:spLocks noChangeArrowheads="1"/>
          </p:cNvSpPr>
          <p:nvPr/>
        </p:nvSpPr>
        <p:spPr bwMode="auto">
          <a:xfrm>
            <a:off x="1979712" y="1098616"/>
            <a:ext cx="558694" cy="211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991" tIns="35991" rIns="35991" bIns="35991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19,1* (Z)</a:t>
            </a:r>
          </a:p>
        </p:txBody>
      </p:sp>
      <p:sp>
        <p:nvSpPr>
          <p:cNvPr id="72" name="Text Box 1472"/>
          <p:cNvSpPr txBox="1">
            <a:spLocks noChangeArrowheads="1"/>
          </p:cNvSpPr>
          <p:nvPr/>
        </p:nvSpPr>
        <p:spPr bwMode="auto">
          <a:xfrm>
            <a:off x="1586233" y="3184834"/>
            <a:ext cx="30193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0,28</a:t>
            </a:r>
          </a:p>
        </p:txBody>
      </p:sp>
      <p:sp>
        <p:nvSpPr>
          <p:cNvPr id="73" name="Text Box 1484"/>
          <p:cNvSpPr txBox="1">
            <a:spLocks noChangeArrowheads="1"/>
          </p:cNvSpPr>
          <p:nvPr/>
        </p:nvSpPr>
        <p:spPr bwMode="auto">
          <a:xfrm>
            <a:off x="4434032" y="2915073"/>
            <a:ext cx="29872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 </a:t>
            </a:r>
          </a:p>
        </p:txBody>
      </p:sp>
      <p:sp>
        <p:nvSpPr>
          <p:cNvPr id="74" name="Text Box 1501"/>
          <p:cNvSpPr txBox="1">
            <a:spLocks noChangeArrowheads="1"/>
          </p:cNvSpPr>
          <p:nvPr/>
        </p:nvSpPr>
        <p:spPr bwMode="auto">
          <a:xfrm>
            <a:off x="650411" y="5990512"/>
            <a:ext cx="828000" cy="360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Walt Disney Company</a:t>
            </a:r>
          </a:p>
        </p:txBody>
      </p:sp>
      <p:sp>
        <p:nvSpPr>
          <p:cNvPr id="75" name="Text Box 1502"/>
          <p:cNvSpPr txBox="1">
            <a:spLocks noChangeArrowheads="1"/>
          </p:cNvSpPr>
          <p:nvPr/>
        </p:nvSpPr>
        <p:spPr bwMode="auto">
          <a:xfrm>
            <a:off x="650411" y="5338044"/>
            <a:ext cx="828000" cy="324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0" tIns="0" rIns="0" bIns="0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BVI Television Investments, Inc.</a:t>
            </a:r>
          </a:p>
        </p:txBody>
      </p:sp>
      <p:sp>
        <p:nvSpPr>
          <p:cNvPr id="76" name="Text Box 1503"/>
          <p:cNvSpPr txBox="1">
            <a:spLocks noChangeArrowheads="1"/>
          </p:cNvSpPr>
          <p:nvPr/>
        </p:nvSpPr>
        <p:spPr bwMode="auto">
          <a:xfrm>
            <a:off x="1770337" y="6098552"/>
            <a:ext cx="828000" cy="252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0" tIns="0" rIns="0" bIns="0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Burda GmbH</a:t>
            </a:r>
          </a:p>
        </p:txBody>
      </p:sp>
      <p:sp>
        <p:nvSpPr>
          <p:cNvPr id="77" name="Text Box 1504"/>
          <p:cNvSpPr txBox="1">
            <a:spLocks noChangeArrowheads="1"/>
          </p:cNvSpPr>
          <p:nvPr/>
        </p:nvSpPr>
        <p:spPr bwMode="auto">
          <a:xfrm>
            <a:off x="1763688" y="5555872"/>
            <a:ext cx="828000" cy="468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rPr>
              <a:t>Tele-München Fernseh-GmbH </a:t>
            </a:r>
            <a:br>
              <a: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rPr>
              <a:t>&amp;  Co. Medien-beteiligung KG</a:t>
            </a:r>
          </a:p>
        </p:txBody>
      </p:sp>
      <p:sp>
        <p:nvSpPr>
          <p:cNvPr id="78" name="Text Box 1505"/>
          <p:cNvSpPr txBox="1">
            <a:spLocks noChangeArrowheads="1"/>
          </p:cNvSpPr>
          <p:nvPr/>
        </p:nvSpPr>
        <p:spPr bwMode="auto">
          <a:xfrm>
            <a:off x="1763688" y="5157192"/>
            <a:ext cx="828000" cy="324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0" tIns="0" rIns="0" bIns="0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Heinrich Bauer Verlag KG</a:t>
            </a:r>
          </a:p>
        </p:txBody>
      </p:sp>
      <p:sp>
        <p:nvSpPr>
          <p:cNvPr id="79" name="Text Box 1507"/>
          <p:cNvSpPr txBox="1">
            <a:spLocks noChangeArrowheads="1"/>
          </p:cNvSpPr>
          <p:nvPr/>
        </p:nvSpPr>
        <p:spPr bwMode="auto">
          <a:xfrm>
            <a:off x="1527717" y="5617966"/>
            <a:ext cx="294681" cy="37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991" tIns="0" rIns="35991" bIns="0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ts val="30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50</a:t>
            </a:r>
          </a:p>
          <a:p>
            <a:pPr defTabSz="914175" eaLnBrk="0" fontAlgn="base" hangingPunct="0">
              <a:spcBef>
                <a:spcPct val="0"/>
              </a:spcBef>
              <a:spcAft>
                <a:spcPts val="30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(Z)</a:t>
            </a:r>
          </a:p>
        </p:txBody>
      </p:sp>
      <p:cxnSp>
        <p:nvCxnSpPr>
          <p:cNvPr id="80" name="AutoShape 1508"/>
          <p:cNvCxnSpPr>
            <a:cxnSpLocks noChangeShapeType="1"/>
            <a:stCxn id="74" idx="0"/>
            <a:endCxn id="75" idx="2"/>
          </p:cNvCxnSpPr>
          <p:nvPr/>
        </p:nvCxnSpPr>
        <p:spPr bwMode="auto">
          <a:xfrm flipV="1">
            <a:off x="1064409" y="5662045"/>
            <a:ext cx="0" cy="32846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AutoShape 1509"/>
          <p:cNvCxnSpPr>
            <a:cxnSpLocks noChangeShapeType="1"/>
            <a:stCxn id="74" idx="3"/>
            <a:endCxn id="77" idx="1"/>
          </p:cNvCxnSpPr>
          <p:nvPr/>
        </p:nvCxnSpPr>
        <p:spPr bwMode="auto">
          <a:xfrm flipV="1">
            <a:off x="1478410" y="5789872"/>
            <a:ext cx="285279" cy="380640"/>
          </a:xfrm>
          <a:prstGeom prst="bentConnector3">
            <a:avLst>
              <a:gd name="adj1" fmla="val 28632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AutoShape 1520"/>
          <p:cNvCxnSpPr>
            <a:cxnSpLocks noChangeShapeType="1"/>
            <a:stCxn id="70" idx="3"/>
            <a:endCxn id="139" idx="0"/>
          </p:cNvCxnSpPr>
          <p:nvPr/>
        </p:nvCxnSpPr>
        <p:spPr bwMode="auto">
          <a:xfrm>
            <a:off x="1907544" y="1082081"/>
            <a:ext cx="655751" cy="41805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Text Box 1518"/>
          <p:cNvSpPr txBox="1">
            <a:spLocks noChangeArrowheads="1"/>
          </p:cNvSpPr>
          <p:nvPr/>
        </p:nvSpPr>
        <p:spPr bwMode="auto">
          <a:xfrm>
            <a:off x="3132000" y="670213"/>
            <a:ext cx="1440000" cy="324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Bertelsmann Verwaltungs-</a:t>
            </a:r>
          </a:p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 err="1">
                <a:solidFill>
                  <a:srgbClr val="000000"/>
                </a:solidFill>
                <a:latin typeface="Calibri" panose="020F0502020204030204" pitchFamily="34" charset="0"/>
              </a:rPr>
              <a:t>gesellschaft</a:t>
            </a: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mbH **</a:t>
            </a:r>
          </a:p>
        </p:txBody>
      </p:sp>
      <p:cxnSp>
        <p:nvCxnSpPr>
          <p:cNvPr id="84" name="AutoShape 1549"/>
          <p:cNvCxnSpPr>
            <a:cxnSpLocks noChangeShapeType="1"/>
            <a:stCxn id="53" idx="2"/>
            <a:endCxn id="52" idx="0"/>
          </p:cNvCxnSpPr>
          <p:nvPr/>
        </p:nvCxnSpPr>
        <p:spPr bwMode="auto">
          <a:xfrm>
            <a:off x="2557822" y="2962815"/>
            <a:ext cx="1275" cy="27419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AutoShape 1551"/>
          <p:cNvCxnSpPr>
            <a:cxnSpLocks noChangeShapeType="1"/>
            <a:stCxn id="52" idx="2"/>
            <a:endCxn id="143" idx="0"/>
          </p:cNvCxnSpPr>
          <p:nvPr/>
        </p:nvCxnSpPr>
        <p:spPr bwMode="auto">
          <a:xfrm>
            <a:off x="2559099" y="3504781"/>
            <a:ext cx="4197" cy="428363"/>
          </a:xfrm>
          <a:prstGeom prst="straightConnector1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" name="AutoShape 1553"/>
          <p:cNvCxnSpPr>
            <a:cxnSpLocks noChangeShapeType="1"/>
            <a:stCxn id="123" idx="2"/>
            <a:endCxn id="58" idx="0"/>
          </p:cNvCxnSpPr>
          <p:nvPr/>
        </p:nvCxnSpPr>
        <p:spPr bwMode="auto">
          <a:xfrm>
            <a:off x="4384485" y="3270707"/>
            <a:ext cx="0" cy="16389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 Box 1555"/>
          <p:cNvSpPr txBox="1">
            <a:spLocks noChangeArrowheads="1"/>
          </p:cNvSpPr>
          <p:nvPr/>
        </p:nvSpPr>
        <p:spPr bwMode="auto">
          <a:xfrm>
            <a:off x="1601434" y="2158558"/>
            <a:ext cx="1912403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45709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Bertelsmann Capital Holding GmbH</a:t>
            </a:r>
          </a:p>
        </p:txBody>
      </p:sp>
      <p:sp>
        <p:nvSpPr>
          <p:cNvPr id="88" name="Text Box 1576"/>
          <p:cNvSpPr txBox="1">
            <a:spLocks noChangeArrowheads="1"/>
          </p:cNvSpPr>
          <p:nvPr/>
        </p:nvSpPr>
        <p:spPr bwMode="auto">
          <a:xfrm>
            <a:off x="3682487" y="2674815"/>
            <a:ext cx="1404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45709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RTL Group Germany S.A.</a:t>
            </a:r>
          </a:p>
        </p:txBody>
      </p:sp>
      <p:cxnSp>
        <p:nvCxnSpPr>
          <p:cNvPr id="89" name="AutoShape 1577"/>
          <p:cNvCxnSpPr>
            <a:cxnSpLocks noChangeShapeType="1"/>
            <a:stCxn id="88" idx="2"/>
            <a:endCxn id="123" idx="0"/>
          </p:cNvCxnSpPr>
          <p:nvPr/>
        </p:nvCxnSpPr>
        <p:spPr bwMode="auto">
          <a:xfrm>
            <a:off x="4384485" y="2890815"/>
            <a:ext cx="0" cy="16389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" name="Text Box 1580"/>
          <p:cNvSpPr txBox="1">
            <a:spLocks noChangeArrowheads="1"/>
          </p:cNvSpPr>
          <p:nvPr/>
        </p:nvSpPr>
        <p:spPr bwMode="auto">
          <a:xfrm>
            <a:off x="3300147" y="2627040"/>
            <a:ext cx="29872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 </a:t>
            </a:r>
          </a:p>
        </p:txBody>
      </p:sp>
      <p:cxnSp>
        <p:nvCxnSpPr>
          <p:cNvPr id="91" name="AutoShape 1581"/>
          <p:cNvCxnSpPr>
            <a:cxnSpLocks noChangeShapeType="1"/>
            <a:endCxn id="87" idx="0"/>
          </p:cNvCxnSpPr>
          <p:nvPr/>
        </p:nvCxnSpPr>
        <p:spPr bwMode="auto">
          <a:xfrm>
            <a:off x="2556868" y="1793320"/>
            <a:ext cx="768" cy="3652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AutoShape 1582"/>
          <p:cNvCxnSpPr>
            <a:cxnSpLocks noChangeShapeType="1"/>
            <a:stCxn id="87" idx="2"/>
            <a:endCxn id="53" idx="0"/>
          </p:cNvCxnSpPr>
          <p:nvPr/>
        </p:nvCxnSpPr>
        <p:spPr bwMode="auto">
          <a:xfrm>
            <a:off x="2557636" y="2374560"/>
            <a:ext cx="186" cy="22825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AutoShape 1605"/>
          <p:cNvCxnSpPr>
            <a:cxnSpLocks noChangeShapeType="1"/>
            <a:stCxn id="58" idx="1"/>
            <a:endCxn id="143" idx="3"/>
          </p:cNvCxnSpPr>
          <p:nvPr/>
        </p:nvCxnSpPr>
        <p:spPr bwMode="auto">
          <a:xfrm rot="10800000" flipV="1">
            <a:off x="3102459" y="3542596"/>
            <a:ext cx="526027" cy="78654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AutoShape 1607"/>
          <p:cNvCxnSpPr>
            <a:cxnSpLocks noChangeShapeType="1"/>
          </p:cNvCxnSpPr>
          <p:nvPr/>
        </p:nvCxnSpPr>
        <p:spPr bwMode="auto">
          <a:xfrm rot="16200000" flipH="1">
            <a:off x="4308627" y="4264399"/>
            <a:ext cx="154482" cy="13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 Box 1615"/>
          <p:cNvSpPr txBox="1">
            <a:spLocks noChangeArrowheads="1"/>
          </p:cNvSpPr>
          <p:nvPr/>
        </p:nvSpPr>
        <p:spPr bwMode="auto">
          <a:xfrm>
            <a:off x="6658470" y="2425591"/>
            <a:ext cx="23300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51 </a:t>
            </a:r>
          </a:p>
        </p:txBody>
      </p:sp>
      <p:sp>
        <p:nvSpPr>
          <p:cNvPr id="96" name="Text Box 1616"/>
          <p:cNvSpPr txBox="1">
            <a:spLocks noChangeArrowheads="1"/>
          </p:cNvSpPr>
          <p:nvPr/>
        </p:nvSpPr>
        <p:spPr bwMode="auto">
          <a:xfrm>
            <a:off x="6300193" y="2060005"/>
            <a:ext cx="1260000" cy="324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Motor Presse Stuttgart GmbH &amp; Co. KG</a:t>
            </a:r>
          </a:p>
        </p:txBody>
      </p:sp>
      <p:sp>
        <p:nvSpPr>
          <p:cNvPr id="97" name="Text Box 1617"/>
          <p:cNvSpPr txBox="1">
            <a:spLocks noChangeArrowheads="1"/>
          </p:cNvSpPr>
          <p:nvPr/>
        </p:nvSpPr>
        <p:spPr bwMode="auto">
          <a:xfrm>
            <a:off x="5929451" y="2001067"/>
            <a:ext cx="44275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59,9 </a:t>
            </a:r>
          </a:p>
        </p:txBody>
      </p:sp>
      <p:cxnSp>
        <p:nvCxnSpPr>
          <p:cNvPr id="98" name="AutoShape 1622"/>
          <p:cNvCxnSpPr>
            <a:cxnSpLocks noChangeShapeType="1"/>
            <a:stCxn id="140" idx="3"/>
            <a:endCxn id="96" idx="1"/>
          </p:cNvCxnSpPr>
          <p:nvPr/>
        </p:nvCxnSpPr>
        <p:spPr bwMode="auto">
          <a:xfrm flipV="1">
            <a:off x="5867383" y="2222006"/>
            <a:ext cx="432811" cy="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AutoShape 1639"/>
          <p:cNvCxnSpPr>
            <a:cxnSpLocks noChangeShapeType="1"/>
            <a:stCxn id="96" idx="2"/>
            <a:endCxn id="141" idx="0"/>
          </p:cNvCxnSpPr>
          <p:nvPr/>
        </p:nvCxnSpPr>
        <p:spPr bwMode="auto">
          <a:xfrm rot="16200000" flipH="1">
            <a:off x="7122411" y="2191784"/>
            <a:ext cx="272346" cy="65678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0" name="Text Box 1655"/>
          <p:cNvSpPr txBox="1">
            <a:spLocks noChangeArrowheads="1"/>
          </p:cNvSpPr>
          <p:nvPr/>
        </p:nvSpPr>
        <p:spPr bwMode="auto">
          <a:xfrm>
            <a:off x="6133268" y="5854836"/>
            <a:ext cx="34817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0,3</a:t>
            </a:r>
          </a:p>
        </p:txBody>
      </p:sp>
      <p:sp>
        <p:nvSpPr>
          <p:cNvPr id="101" name="Text Box 1656"/>
          <p:cNvSpPr txBox="1">
            <a:spLocks noChangeArrowheads="1"/>
          </p:cNvSpPr>
          <p:nvPr/>
        </p:nvSpPr>
        <p:spPr bwMode="auto">
          <a:xfrm>
            <a:off x="5581904" y="6078621"/>
            <a:ext cx="1081686" cy="378663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7198" tIns="14397" rIns="7198" bIns="10798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DCTP  Entwicklungs-gesellschaft für TV-Programm mbH</a:t>
            </a:r>
          </a:p>
        </p:txBody>
      </p:sp>
      <p:cxnSp>
        <p:nvCxnSpPr>
          <p:cNvPr id="102" name="AutoShape 1658"/>
          <p:cNvCxnSpPr>
            <a:cxnSpLocks noChangeShapeType="1"/>
            <a:endCxn id="148" idx="1"/>
          </p:cNvCxnSpPr>
          <p:nvPr/>
        </p:nvCxnSpPr>
        <p:spPr bwMode="auto">
          <a:xfrm>
            <a:off x="5106675" y="5154796"/>
            <a:ext cx="472456" cy="36247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3" name="Text Box 1659"/>
          <p:cNvSpPr txBox="1">
            <a:spLocks noChangeArrowheads="1"/>
          </p:cNvSpPr>
          <p:nvPr/>
        </p:nvSpPr>
        <p:spPr bwMode="auto">
          <a:xfrm>
            <a:off x="5069032" y="5542135"/>
            <a:ext cx="608533" cy="248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7" tIns="45709" rIns="91417" bIns="45709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99,7 (Z)</a:t>
            </a:r>
          </a:p>
        </p:txBody>
      </p:sp>
      <p:cxnSp>
        <p:nvCxnSpPr>
          <p:cNvPr id="104" name="AutoShape 1678"/>
          <p:cNvCxnSpPr>
            <a:cxnSpLocks noChangeShapeType="1"/>
            <a:stCxn id="52" idx="2"/>
            <a:endCxn id="145" idx="0"/>
          </p:cNvCxnSpPr>
          <p:nvPr/>
        </p:nvCxnSpPr>
        <p:spPr bwMode="auto">
          <a:xfrm rot="5400000">
            <a:off x="1600244" y="2968947"/>
            <a:ext cx="423021" cy="14946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5" name="Text Box 1688"/>
          <p:cNvSpPr txBox="1">
            <a:spLocks noChangeArrowheads="1"/>
          </p:cNvSpPr>
          <p:nvPr/>
        </p:nvSpPr>
        <p:spPr bwMode="auto">
          <a:xfrm>
            <a:off x="2592778" y="767207"/>
            <a:ext cx="565385" cy="211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991" tIns="35991" rIns="35991" bIns="35991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 3,3* (Z)</a:t>
            </a:r>
          </a:p>
        </p:txBody>
      </p:sp>
      <p:sp>
        <p:nvSpPr>
          <p:cNvPr id="106" name="Text Box 1692"/>
          <p:cNvSpPr txBox="1">
            <a:spLocks noChangeArrowheads="1"/>
          </p:cNvSpPr>
          <p:nvPr/>
        </p:nvSpPr>
        <p:spPr bwMode="auto">
          <a:xfrm>
            <a:off x="467544" y="720889"/>
            <a:ext cx="1440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Bertelsmann Stiftung</a:t>
            </a:r>
          </a:p>
        </p:txBody>
      </p:sp>
      <p:cxnSp>
        <p:nvCxnSpPr>
          <p:cNvPr id="107" name="AutoShape 1644"/>
          <p:cNvCxnSpPr>
            <a:cxnSpLocks noChangeShapeType="1"/>
            <a:stCxn id="106" idx="3"/>
            <a:endCxn id="139" idx="0"/>
          </p:cNvCxnSpPr>
          <p:nvPr/>
        </p:nvCxnSpPr>
        <p:spPr bwMode="auto">
          <a:xfrm>
            <a:off x="1907544" y="828891"/>
            <a:ext cx="655751" cy="671242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AutoShape 1644"/>
          <p:cNvCxnSpPr>
            <a:cxnSpLocks noChangeShapeType="1"/>
            <a:stCxn id="114" idx="1"/>
            <a:endCxn id="139" idx="0"/>
          </p:cNvCxnSpPr>
          <p:nvPr/>
        </p:nvCxnSpPr>
        <p:spPr bwMode="auto">
          <a:xfrm rot="10800000" flipV="1">
            <a:off x="2563297" y="948679"/>
            <a:ext cx="502378" cy="551453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Gerade Verbindung mit Pfeil 19"/>
          <p:cNvCxnSpPr>
            <a:cxnSpLocks noChangeShapeType="1"/>
          </p:cNvCxnSpPr>
          <p:nvPr/>
        </p:nvCxnSpPr>
        <p:spPr bwMode="auto">
          <a:xfrm flipV="1">
            <a:off x="1064409" y="4755758"/>
            <a:ext cx="0" cy="179980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AutoShape 1597"/>
          <p:cNvCxnSpPr>
            <a:cxnSpLocks noChangeShapeType="1"/>
            <a:stCxn id="57" idx="3"/>
            <a:endCxn id="53" idx="1"/>
          </p:cNvCxnSpPr>
          <p:nvPr/>
        </p:nvCxnSpPr>
        <p:spPr bwMode="auto">
          <a:xfrm>
            <a:off x="1506357" y="2782816"/>
            <a:ext cx="398368" cy="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AutoShape 1597"/>
          <p:cNvCxnSpPr>
            <a:cxnSpLocks noChangeShapeType="1"/>
            <a:stCxn id="124" idx="3"/>
            <a:endCxn id="52" idx="1"/>
          </p:cNvCxnSpPr>
          <p:nvPr/>
        </p:nvCxnSpPr>
        <p:spPr bwMode="auto">
          <a:xfrm>
            <a:off x="1506358" y="3370897"/>
            <a:ext cx="420249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AutoShape 1582"/>
          <p:cNvCxnSpPr>
            <a:cxnSpLocks noChangeShapeType="1"/>
            <a:stCxn id="53" idx="3"/>
            <a:endCxn id="88" idx="1"/>
          </p:cNvCxnSpPr>
          <p:nvPr/>
        </p:nvCxnSpPr>
        <p:spPr bwMode="auto">
          <a:xfrm>
            <a:off x="3210919" y="2782815"/>
            <a:ext cx="471566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3" name="AutoShape 1582"/>
          <p:cNvCxnSpPr>
            <a:cxnSpLocks noChangeShapeType="1"/>
            <a:stCxn id="101" idx="0"/>
            <a:endCxn id="148" idx="2"/>
          </p:cNvCxnSpPr>
          <p:nvPr/>
        </p:nvCxnSpPr>
        <p:spPr bwMode="auto">
          <a:xfrm flipH="1" flipV="1">
            <a:off x="6119684" y="5877274"/>
            <a:ext cx="3065" cy="20134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4" name="Geschweifte Klammer links 113"/>
          <p:cNvSpPr/>
          <p:nvPr/>
        </p:nvSpPr>
        <p:spPr bwMode="auto">
          <a:xfrm>
            <a:off x="3065675" y="661745"/>
            <a:ext cx="66327" cy="592628"/>
          </a:xfrm>
          <a:prstGeom prst="leftBrace">
            <a:avLst>
              <a:gd name="adj1" fmla="val 23374"/>
              <a:gd name="adj2" fmla="val 48417"/>
            </a:avLst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17" tIns="45709" rIns="91417" bIns="45709" numCol="1" rtlCol="0" anchor="t" anchorCtr="0" compatLnSpc="1">
            <a:prstTxWarp prst="textNoShape">
              <a:avLst/>
            </a:prstTxWarp>
          </a:bodyPr>
          <a:lstStyle/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1000" kern="0">
              <a:solidFill>
                <a:srgbClr val="000000"/>
              </a:solidFill>
            </a:endParaRPr>
          </a:p>
        </p:txBody>
      </p:sp>
      <p:sp>
        <p:nvSpPr>
          <p:cNvPr id="115" name="Text Box 1461"/>
          <p:cNvSpPr txBox="1">
            <a:spLocks noChangeArrowheads="1"/>
          </p:cNvSpPr>
          <p:nvPr/>
        </p:nvSpPr>
        <p:spPr bwMode="auto">
          <a:xfrm>
            <a:off x="1979712" y="594560"/>
            <a:ext cx="558694" cy="211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991" tIns="35991" rIns="35991" bIns="35991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77,6* (Z)</a:t>
            </a:r>
          </a:p>
        </p:txBody>
      </p:sp>
      <p:sp>
        <p:nvSpPr>
          <p:cNvPr id="116" name="Text Box 1439"/>
          <p:cNvSpPr txBox="1">
            <a:spLocks noChangeArrowheads="1"/>
          </p:cNvSpPr>
          <p:nvPr/>
        </p:nvSpPr>
        <p:spPr bwMode="auto">
          <a:xfrm>
            <a:off x="3682487" y="3827850"/>
            <a:ext cx="1404000" cy="360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Mediengruppe RTL Deutschland GmbH</a:t>
            </a:r>
          </a:p>
        </p:txBody>
      </p:sp>
      <p:cxnSp>
        <p:nvCxnSpPr>
          <p:cNvPr id="117" name="AutoShape 1607"/>
          <p:cNvCxnSpPr>
            <a:cxnSpLocks noChangeShapeType="1"/>
            <a:stCxn id="58" idx="2"/>
            <a:endCxn id="116" idx="0"/>
          </p:cNvCxnSpPr>
          <p:nvPr/>
        </p:nvCxnSpPr>
        <p:spPr bwMode="auto">
          <a:xfrm>
            <a:off x="4384485" y="3650596"/>
            <a:ext cx="0" cy="177252"/>
          </a:xfrm>
          <a:prstGeom prst="straightConnector1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8" name="Text Box 1442"/>
          <p:cNvSpPr txBox="1">
            <a:spLocks noChangeArrowheads="1"/>
          </p:cNvSpPr>
          <p:nvPr/>
        </p:nvSpPr>
        <p:spPr bwMode="auto">
          <a:xfrm>
            <a:off x="4448459" y="3667995"/>
            <a:ext cx="26987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119" name="Text Box 1168"/>
          <p:cNvSpPr txBox="1">
            <a:spLocks noChangeArrowheads="1"/>
          </p:cNvSpPr>
          <p:nvPr/>
        </p:nvSpPr>
        <p:spPr bwMode="auto">
          <a:xfrm>
            <a:off x="4052900" y="1502858"/>
            <a:ext cx="381000" cy="23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273" tIns="41636" rIns="83273" bIns="41636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defTabSz="914175" eaLnBrk="1" hangingPunct="1">
              <a:spcBef>
                <a:spcPts val="0"/>
              </a:spcBef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120" name="Text Box 1619"/>
          <p:cNvSpPr txBox="1">
            <a:spLocks noChangeArrowheads="1"/>
          </p:cNvSpPr>
          <p:nvPr/>
        </p:nvSpPr>
        <p:spPr bwMode="auto">
          <a:xfrm>
            <a:off x="4459783" y="1575282"/>
            <a:ext cx="1409120" cy="284677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 defTabSz="914175">
              <a:lnSpc>
                <a:spcPct val="90000"/>
              </a:lnSpc>
              <a:spcBef>
                <a:spcPts val="0"/>
              </a:spcBef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BAG Business Information </a:t>
            </a:r>
            <a:r>
              <a:rPr lang="de-DE" altLang="de-DE" sz="1000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Beteiligungs</a:t>
            </a: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GmbH</a:t>
            </a:r>
            <a:endParaRPr lang="de-DE" altLang="de-DE" sz="1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1" name="Text Box 1120"/>
          <p:cNvSpPr txBox="1">
            <a:spLocks noChangeArrowheads="1"/>
          </p:cNvSpPr>
          <p:nvPr/>
        </p:nvSpPr>
        <p:spPr bwMode="auto">
          <a:xfrm>
            <a:off x="4037765" y="2000820"/>
            <a:ext cx="396137" cy="23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273" tIns="41636" rIns="83273" bIns="41636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defTabSz="914175" eaLnBrk="1" hangingPunct="1">
              <a:spcBef>
                <a:spcPct val="50000"/>
              </a:spcBef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74,9</a:t>
            </a:r>
          </a:p>
        </p:txBody>
      </p:sp>
      <p:sp>
        <p:nvSpPr>
          <p:cNvPr id="122" name="Text Box 1126"/>
          <p:cNvSpPr txBox="1">
            <a:spLocks noChangeArrowheads="1"/>
          </p:cNvSpPr>
          <p:nvPr/>
        </p:nvSpPr>
        <p:spPr bwMode="auto">
          <a:xfrm>
            <a:off x="5233447" y="1889584"/>
            <a:ext cx="32757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5991" tIns="0" rIns="35991" bIns="0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defTabSz="914175" eaLnBrk="1" hangingPunct="1">
              <a:spcBef>
                <a:spcPct val="50000"/>
              </a:spcBef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25,1</a:t>
            </a:r>
          </a:p>
        </p:txBody>
      </p:sp>
      <p:sp>
        <p:nvSpPr>
          <p:cNvPr id="123" name="Text Box 1473"/>
          <p:cNvSpPr txBox="1">
            <a:spLocks noChangeArrowheads="1"/>
          </p:cNvSpPr>
          <p:nvPr/>
        </p:nvSpPr>
        <p:spPr bwMode="auto">
          <a:xfrm>
            <a:off x="3628487" y="3054705"/>
            <a:ext cx="1512000" cy="216000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35991" tIns="35991" rIns="35991" bIns="35991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900" dirty="0">
                <a:solidFill>
                  <a:srgbClr val="000000"/>
                </a:solidFill>
                <a:latin typeface="Calibri" panose="020F0502020204030204" pitchFamily="34" charset="0"/>
              </a:rPr>
              <a:t>RTL Group Deutschland GmbH</a:t>
            </a:r>
          </a:p>
        </p:txBody>
      </p:sp>
      <p:sp>
        <p:nvSpPr>
          <p:cNvPr id="124" name="Text Box 1433"/>
          <p:cNvSpPr txBox="1">
            <a:spLocks noChangeArrowheads="1"/>
          </p:cNvSpPr>
          <p:nvPr/>
        </p:nvSpPr>
        <p:spPr bwMode="auto">
          <a:xfrm>
            <a:off x="786512" y="3261777"/>
            <a:ext cx="719844" cy="21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6" tIns="35991" rIns="17996" bIns="45709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defTabSz="914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Streubesitz </a:t>
            </a:r>
          </a:p>
        </p:txBody>
      </p:sp>
      <p:sp>
        <p:nvSpPr>
          <p:cNvPr id="125" name="Text Box 1616"/>
          <p:cNvSpPr txBox="1">
            <a:spLocks noChangeArrowheads="1"/>
          </p:cNvSpPr>
          <p:nvPr/>
        </p:nvSpPr>
        <p:spPr bwMode="auto">
          <a:xfrm>
            <a:off x="7604575" y="2059974"/>
            <a:ext cx="788589" cy="324062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996" tIns="17996" rIns="17996" bIns="17996" anchor="ctr" anchorCtr="1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defTabSz="914175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Jörg Schütte</a:t>
            </a:r>
          </a:p>
        </p:txBody>
      </p:sp>
      <p:cxnSp>
        <p:nvCxnSpPr>
          <p:cNvPr id="126" name="AutoShape 1639"/>
          <p:cNvCxnSpPr>
            <a:cxnSpLocks noChangeShapeType="1"/>
            <a:stCxn id="125" idx="2"/>
            <a:endCxn id="141" idx="0"/>
          </p:cNvCxnSpPr>
          <p:nvPr/>
        </p:nvCxnSpPr>
        <p:spPr bwMode="auto">
          <a:xfrm rot="5400000">
            <a:off x="7656768" y="2314249"/>
            <a:ext cx="272315" cy="41189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" name="Text Box 1615"/>
          <p:cNvSpPr txBox="1">
            <a:spLocks noChangeArrowheads="1"/>
          </p:cNvSpPr>
          <p:nvPr/>
        </p:nvSpPr>
        <p:spPr bwMode="auto">
          <a:xfrm>
            <a:off x="8036621" y="2425591"/>
            <a:ext cx="20414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49</a:t>
            </a:r>
          </a:p>
        </p:txBody>
      </p:sp>
      <p:sp>
        <p:nvSpPr>
          <p:cNvPr id="128" name="Text Box 1431"/>
          <p:cNvSpPr txBox="1">
            <a:spLocks noChangeArrowheads="1"/>
          </p:cNvSpPr>
          <p:nvPr/>
        </p:nvSpPr>
        <p:spPr bwMode="auto">
          <a:xfrm>
            <a:off x="2661534" y="2420888"/>
            <a:ext cx="301933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75,1</a:t>
            </a:r>
          </a:p>
        </p:txBody>
      </p:sp>
      <p:sp>
        <p:nvSpPr>
          <p:cNvPr id="129" name="Text Box 1431"/>
          <p:cNvSpPr txBox="1">
            <a:spLocks noChangeArrowheads="1"/>
          </p:cNvSpPr>
          <p:nvPr/>
        </p:nvSpPr>
        <p:spPr bwMode="auto">
          <a:xfrm>
            <a:off x="5223934" y="4512228"/>
            <a:ext cx="298727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 100</a:t>
            </a:r>
          </a:p>
        </p:txBody>
      </p:sp>
      <p:cxnSp>
        <p:nvCxnSpPr>
          <p:cNvPr id="130" name="AutoShape 1597"/>
          <p:cNvCxnSpPr>
            <a:cxnSpLocks noChangeShapeType="1"/>
            <a:stCxn id="78" idx="3"/>
          </p:cNvCxnSpPr>
          <p:nvPr/>
        </p:nvCxnSpPr>
        <p:spPr bwMode="auto">
          <a:xfrm flipV="1">
            <a:off x="2591688" y="4699269"/>
            <a:ext cx="371778" cy="619924"/>
          </a:xfrm>
          <a:prstGeom prst="bent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" name="AutoShape 1597"/>
          <p:cNvCxnSpPr>
            <a:cxnSpLocks noChangeShapeType="1"/>
            <a:stCxn id="77" idx="3"/>
          </p:cNvCxnSpPr>
          <p:nvPr/>
        </p:nvCxnSpPr>
        <p:spPr bwMode="auto">
          <a:xfrm flipV="1">
            <a:off x="2591688" y="4699268"/>
            <a:ext cx="371778" cy="1090604"/>
          </a:xfrm>
          <a:prstGeom prst="bent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2" name="AutoShape 1597"/>
          <p:cNvCxnSpPr>
            <a:cxnSpLocks noChangeShapeType="1"/>
            <a:stCxn id="76" idx="3"/>
          </p:cNvCxnSpPr>
          <p:nvPr/>
        </p:nvCxnSpPr>
        <p:spPr bwMode="auto">
          <a:xfrm flipV="1">
            <a:off x="2598339" y="4692810"/>
            <a:ext cx="365129" cy="1531743"/>
          </a:xfrm>
          <a:prstGeom prst="bent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024" name="Gruppieren 1023"/>
          <p:cNvGrpSpPr/>
          <p:nvPr/>
        </p:nvGrpSpPr>
        <p:grpSpPr>
          <a:xfrm>
            <a:off x="2" y="180002"/>
            <a:ext cx="9143999" cy="252001"/>
            <a:chOff x="0" y="188640"/>
            <a:chExt cx="9144000" cy="252001"/>
          </a:xfrm>
        </p:grpSpPr>
        <p:sp>
          <p:nvSpPr>
            <p:cNvPr id="137" name="Rechteck 136"/>
            <p:cNvSpPr/>
            <p:nvPr/>
          </p:nvSpPr>
          <p:spPr bwMode="auto">
            <a:xfrm>
              <a:off x="0" y="188640"/>
              <a:ext cx="9144000" cy="252001"/>
            </a:xfrm>
            <a:prstGeom prst="rect">
              <a:avLst/>
            </a:prstGeom>
            <a:solidFill>
              <a:srgbClr val="0080B3"/>
            </a:solidFill>
            <a:ln w="28575">
              <a:noFill/>
              <a:miter lim="800000"/>
              <a:headEnd/>
              <a:tailEnd/>
            </a:ln>
            <a:extLst/>
          </p:spPr>
          <p:txBody>
            <a:bodyPr lIns="18000" tIns="46800" rIns="18000" bIns="46800" anchor="ctr" anchorCtr="1"/>
            <a:lstStyle/>
            <a:p>
              <a:pPr algn="ctr" defTabSz="914175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endParaRPr lang="de-DE" sz="1100" b="1" kern="0">
                <a:solidFill>
                  <a:prstClr val="white"/>
                </a:solidFill>
              </a:endParaRPr>
            </a:p>
          </p:txBody>
        </p:sp>
        <p:sp>
          <p:nvSpPr>
            <p:cNvPr id="138" name="Text Box 1453"/>
            <p:cNvSpPr txBox="1">
              <a:spLocks noChangeArrowheads="1"/>
            </p:cNvSpPr>
            <p:nvPr/>
          </p:nvSpPr>
          <p:spPr bwMode="auto">
            <a:xfrm>
              <a:off x="79425" y="188640"/>
              <a:ext cx="6402015" cy="248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8000" tIns="46800" bIns="4680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defTabSz="914175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Shareholder 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structure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and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TV-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activities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of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the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RTL Group in German </a:t>
              </a:r>
              <a:r>
                <a:rPr lang="de-DE" altLang="de-DE" sz="1000" b="1" dirty="0" err="1">
                  <a:solidFill>
                    <a:srgbClr val="FFFFFF"/>
                  </a:solidFill>
                  <a:latin typeface="Arial" charset="0"/>
                </a:rPr>
                <a:t>nationwide</a:t>
              </a:r>
              <a:r>
                <a:rPr lang="de-DE" altLang="de-DE" sz="1000" b="1" dirty="0">
                  <a:solidFill>
                    <a:srgbClr val="FFFFFF"/>
                  </a:solidFill>
                  <a:latin typeface="Arial" charset="0"/>
                </a:rPr>
                <a:t> TV            </a:t>
              </a:r>
            </a:p>
          </p:txBody>
        </p:sp>
      </p:grpSp>
      <p:sp>
        <p:nvSpPr>
          <p:cNvPr id="139" name="Text Box 23"/>
          <p:cNvSpPr txBox="1">
            <a:spLocks noChangeArrowheads="1"/>
          </p:cNvSpPr>
          <p:nvPr/>
        </p:nvSpPr>
        <p:spPr bwMode="auto">
          <a:xfrm>
            <a:off x="1527717" y="1500131"/>
            <a:ext cx="2071159" cy="434976"/>
          </a:xfrm>
          <a:prstGeom prst="rect">
            <a:avLst/>
          </a:prstGeom>
          <a:solidFill>
            <a:srgbClr val="0080B3"/>
          </a:solidFill>
          <a:ln>
            <a:noFill/>
          </a:ln>
          <a:effectLst/>
          <a:extLst/>
        </p:spPr>
        <p:txBody>
          <a:bodyPr lIns="17101" tIns="43438" rIns="17101" bIns="43438" anchor="ctr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Bertelsmann SE &amp; Co. KGaA</a:t>
            </a:r>
          </a:p>
        </p:txBody>
      </p:sp>
      <p:sp>
        <p:nvSpPr>
          <p:cNvPr id="140" name="Text Box 23"/>
          <p:cNvSpPr txBox="1">
            <a:spLocks noChangeArrowheads="1"/>
          </p:cNvSpPr>
          <p:nvPr/>
        </p:nvSpPr>
        <p:spPr bwMode="auto">
          <a:xfrm>
            <a:off x="4459781" y="2060062"/>
            <a:ext cx="1407600" cy="323889"/>
          </a:xfrm>
          <a:prstGeom prst="rect">
            <a:avLst/>
          </a:prstGeom>
          <a:solidFill>
            <a:srgbClr val="90CEDC"/>
          </a:solidFill>
          <a:ln>
            <a:noFill/>
          </a:ln>
          <a:effectLst/>
          <a:extLst/>
        </p:spPr>
        <p:txBody>
          <a:bodyPr lIns="17101" tIns="43438" rIns="17101" bIns="43438" anchor="ctr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Gruner + Jahr </a:t>
            </a:r>
            <a:b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GmbH &amp; Co. KG</a:t>
            </a:r>
          </a:p>
        </p:txBody>
      </p:sp>
      <p:sp>
        <p:nvSpPr>
          <p:cNvPr id="141" name="Text Box 4"/>
          <p:cNvSpPr txBox="1">
            <a:spLocks noChangeArrowheads="1"/>
          </p:cNvSpPr>
          <p:nvPr/>
        </p:nvSpPr>
        <p:spPr bwMode="auto">
          <a:xfrm>
            <a:off x="6912615" y="2656350"/>
            <a:ext cx="1348728" cy="997826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43965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Motor </a:t>
            </a:r>
            <a:r>
              <a:rPr lang="en-US" altLang="de-DE" sz="11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Presse</a:t>
            </a:r>
            <a: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b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</a:br>
            <a: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TV GmbH</a:t>
            </a:r>
          </a:p>
        </p:txBody>
      </p:sp>
      <p:sp>
        <p:nvSpPr>
          <p:cNvPr id="142" name="Textfeld 141"/>
          <p:cNvSpPr txBox="1"/>
          <p:nvPr/>
        </p:nvSpPr>
        <p:spPr>
          <a:xfrm>
            <a:off x="6980675" y="3140583"/>
            <a:ext cx="1202400" cy="430887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spAutoFit/>
          </a:bodyPr>
          <a:lstStyle/>
          <a:p>
            <a:pPr algn="ctr" defTabSz="914175">
              <a:defRPr/>
            </a:pPr>
            <a:r>
              <a:rPr lang="de-DE" sz="1100" kern="0" dirty="0" err="1">
                <a:solidFill>
                  <a:prstClr val="black"/>
                </a:solidFill>
                <a:cs typeface="Arial" panose="020B0604020202020204" pitchFamily="34" charset="0"/>
              </a:rPr>
              <a:t>auto</a:t>
            </a: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de-DE" sz="1100" kern="0" dirty="0" err="1">
                <a:solidFill>
                  <a:prstClr val="black"/>
                </a:solidFill>
                <a:cs typeface="Arial" panose="020B0604020202020204" pitchFamily="34" charset="0"/>
              </a:rPr>
              <a:t>motor</a:t>
            </a: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 und </a:t>
            </a:r>
            <a:r>
              <a:rPr lang="de-DE" sz="1100" kern="0" dirty="0" err="1">
                <a:solidFill>
                  <a:prstClr val="black"/>
                </a:solidFill>
                <a:cs typeface="Arial" panose="020B0604020202020204" pitchFamily="34" charset="0"/>
              </a:rPr>
              <a:t>sport</a:t>
            </a: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de-DE" sz="1100" kern="0" dirty="0" err="1">
                <a:solidFill>
                  <a:prstClr val="black"/>
                </a:solidFill>
                <a:cs typeface="Arial" panose="020B0604020202020204" pitchFamily="34" charset="0"/>
              </a:rPr>
              <a:t>channel</a:t>
            </a:r>
            <a:endParaRPr lang="de-DE" sz="1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43" name="Text Box 4"/>
          <p:cNvSpPr txBox="1">
            <a:spLocks noChangeArrowheads="1"/>
          </p:cNvSpPr>
          <p:nvPr/>
        </p:nvSpPr>
        <p:spPr bwMode="auto">
          <a:xfrm>
            <a:off x="2024130" y="3933144"/>
            <a:ext cx="1078328" cy="792000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43965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RTL 2 Fernsehen GmbH &amp; Co. KG</a:t>
            </a:r>
            <a:endParaRPr lang="en-US" altLang="de-DE" sz="11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4" name="Textfeld 143"/>
          <p:cNvSpPr txBox="1"/>
          <p:nvPr/>
        </p:nvSpPr>
        <p:spPr>
          <a:xfrm>
            <a:off x="2070894" y="4408250"/>
            <a:ext cx="984803" cy="26161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sp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RTL II</a:t>
            </a:r>
          </a:p>
        </p:txBody>
      </p:sp>
      <p:sp>
        <p:nvSpPr>
          <p:cNvPr id="145" name="Text Box 4"/>
          <p:cNvSpPr txBox="1">
            <a:spLocks noChangeArrowheads="1"/>
          </p:cNvSpPr>
          <p:nvPr/>
        </p:nvSpPr>
        <p:spPr bwMode="auto">
          <a:xfrm>
            <a:off x="525245" y="3927802"/>
            <a:ext cx="1078328" cy="1218947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25969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RTL DISNEY Fernsehen GmbH &amp; Co. KG</a:t>
            </a:r>
            <a:endParaRPr lang="en-US" altLang="de-DE" sz="11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6" name="Textfeld 145"/>
          <p:cNvSpPr txBox="1"/>
          <p:nvPr/>
        </p:nvSpPr>
        <p:spPr>
          <a:xfrm>
            <a:off x="572490" y="4505422"/>
            <a:ext cx="983843" cy="26161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sp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SUPER RTL</a:t>
            </a:r>
          </a:p>
        </p:txBody>
      </p:sp>
      <p:sp>
        <p:nvSpPr>
          <p:cNvPr id="147" name="Textfeld 146"/>
          <p:cNvSpPr txBox="1"/>
          <p:nvPr/>
        </p:nvSpPr>
        <p:spPr>
          <a:xfrm>
            <a:off x="574786" y="4800517"/>
            <a:ext cx="979247" cy="291861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35991" tIns="35991" rIns="35991" bIns="35991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TOGGO plus</a:t>
            </a:r>
            <a:endParaRPr lang="de-DE" sz="1100" i="1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48" name="Text Box 4"/>
          <p:cNvSpPr txBox="1">
            <a:spLocks noChangeArrowheads="1"/>
          </p:cNvSpPr>
          <p:nvPr/>
        </p:nvSpPr>
        <p:spPr bwMode="auto">
          <a:xfrm>
            <a:off x="5579133" y="5157274"/>
            <a:ext cx="1081101" cy="720000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07974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VOX Television GmbH</a:t>
            </a:r>
            <a:endParaRPr lang="en-US" altLang="de-DE" sz="11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Textfeld 148"/>
          <p:cNvSpPr txBox="1"/>
          <p:nvPr/>
        </p:nvSpPr>
        <p:spPr>
          <a:xfrm>
            <a:off x="5626014" y="5565547"/>
            <a:ext cx="987335" cy="26161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sp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VOX</a:t>
            </a:r>
          </a:p>
        </p:txBody>
      </p:sp>
      <p:sp>
        <p:nvSpPr>
          <p:cNvPr id="150" name="Text Box 4"/>
          <p:cNvSpPr txBox="1">
            <a:spLocks noChangeArrowheads="1"/>
          </p:cNvSpPr>
          <p:nvPr/>
        </p:nvSpPr>
        <p:spPr bwMode="auto">
          <a:xfrm>
            <a:off x="5581904" y="4321006"/>
            <a:ext cx="1078328" cy="756527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07974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n-</a:t>
            </a:r>
            <a:r>
              <a:rPr lang="de-DE" altLang="de-DE" sz="11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tv</a:t>
            </a:r>
            <a:r>
              <a:rPr lang="de-DE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 Nachrichten-fernsehen GmbH </a:t>
            </a:r>
          </a:p>
        </p:txBody>
      </p:sp>
      <p:sp>
        <p:nvSpPr>
          <p:cNvPr id="151" name="Textfeld 150"/>
          <p:cNvSpPr txBox="1"/>
          <p:nvPr/>
        </p:nvSpPr>
        <p:spPr>
          <a:xfrm>
            <a:off x="5628669" y="4760900"/>
            <a:ext cx="984803" cy="26161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sp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n-</a:t>
            </a:r>
            <a:r>
              <a:rPr lang="de-DE" sz="1100" kern="0" dirty="0" err="1">
                <a:solidFill>
                  <a:prstClr val="black"/>
                </a:solidFill>
                <a:cs typeface="Arial" panose="020B0604020202020204" pitchFamily="34" charset="0"/>
              </a:rPr>
              <a:t>tv</a:t>
            </a:r>
            <a:endParaRPr lang="de-DE" sz="1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52" name="Text Box 4"/>
          <p:cNvSpPr txBox="1">
            <a:spLocks noChangeArrowheads="1"/>
          </p:cNvSpPr>
          <p:nvPr/>
        </p:nvSpPr>
        <p:spPr bwMode="auto">
          <a:xfrm>
            <a:off x="3682485" y="4342330"/>
            <a:ext cx="1406766" cy="2305682"/>
          </a:xfrm>
          <a:prstGeom prst="rect">
            <a:avLst/>
          </a:prstGeom>
          <a:solidFill>
            <a:srgbClr val="0080B3"/>
          </a:solidFill>
          <a:ln w="28575">
            <a:noFill/>
            <a:miter lim="800000"/>
            <a:headEnd/>
            <a:tailEnd/>
          </a:ln>
          <a:effectLst/>
          <a:extLst/>
        </p:spPr>
        <p:txBody>
          <a:bodyPr lIns="17101" tIns="143965" rIns="17101" bIns="43438" anchor="t" anchorCtr="1"/>
          <a:lstStyle>
            <a:lvl1pPr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83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de-DE" sz="1100" b="1" dirty="0">
                <a:solidFill>
                  <a:srgbClr val="FFFFFF"/>
                </a:solidFill>
                <a:latin typeface="Calibri" panose="020F0502020204030204" pitchFamily="34" charset="0"/>
              </a:rPr>
              <a:t>RTL Television GmbH             </a:t>
            </a:r>
          </a:p>
        </p:txBody>
      </p:sp>
      <p:sp>
        <p:nvSpPr>
          <p:cNvPr id="153" name="Textfeld 152"/>
          <p:cNvSpPr txBox="1"/>
          <p:nvPr/>
        </p:nvSpPr>
        <p:spPr>
          <a:xfrm>
            <a:off x="3745344" y="4692809"/>
            <a:ext cx="1281051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RTL Television </a:t>
            </a:r>
          </a:p>
        </p:txBody>
      </p:sp>
      <p:sp>
        <p:nvSpPr>
          <p:cNvPr id="154" name="Textfeld 153"/>
          <p:cNvSpPr txBox="1"/>
          <p:nvPr/>
        </p:nvSpPr>
        <p:spPr>
          <a:xfrm>
            <a:off x="3745344" y="4969971"/>
            <a:ext cx="1281051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RTL Crime</a:t>
            </a:r>
          </a:p>
        </p:txBody>
      </p:sp>
      <p:sp>
        <p:nvSpPr>
          <p:cNvPr id="155" name="Textfeld 154"/>
          <p:cNvSpPr txBox="1"/>
          <p:nvPr/>
        </p:nvSpPr>
        <p:spPr>
          <a:xfrm>
            <a:off x="3745344" y="5247133"/>
            <a:ext cx="1281051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RTL Living</a:t>
            </a:r>
          </a:p>
        </p:txBody>
      </p:sp>
      <p:sp>
        <p:nvSpPr>
          <p:cNvPr id="156" name="Textfeld 155"/>
          <p:cNvSpPr txBox="1"/>
          <p:nvPr/>
        </p:nvSpPr>
        <p:spPr>
          <a:xfrm>
            <a:off x="3745344" y="5524295"/>
            <a:ext cx="1281051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RTL NITRO</a:t>
            </a:r>
          </a:p>
        </p:txBody>
      </p:sp>
      <p:sp>
        <p:nvSpPr>
          <p:cNvPr id="157" name="Textfeld 156"/>
          <p:cNvSpPr txBox="1"/>
          <p:nvPr/>
        </p:nvSpPr>
        <p:spPr>
          <a:xfrm>
            <a:off x="3745344" y="6078619"/>
            <a:ext cx="1281051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/>
          <a:p>
            <a:pPr algn="ctr" defTabSz="914175">
              <a:defRPr/>
            </a:pPr>
            <a:r>
              <a:rPr lang="de-DE" sz="1100" kern="0" dirty="0">
                <a:solidFill>
                  <a:prstClr val="black"/>
                </a:solidFill>
                <a:cs typeface="Arial" panose="020B0604020202020204" pitchFamily="34" charset="0"/>
              </a:rPr>
              <a:t>GEO Television</a:t>
            </a:r>
          </a:p>
        </p:txBody>
      </p:sp>
      <p:cxnSp>
        <p:nvCxnSpPr>
          <p:cNvPr id="160" name="Gerade Verbindung mit Pfeil 6"/>
          <p:cNvCxnSpPr>
            <a:endCxn id="150" idx="1"/>
          </p:cNvCxnSpPr>
          <p:nvPr/>
        </p:nvCxnSpPr>
        <p:spPr bwMode="auto">
          <a:xfrm flipV="1">
            <a:off x="5108059" y="4699270"/>
            <a:ext cx="473847" cy="455528"/>
          </a:xfrm>
          <a:prstGeom prst="bentConnector3">
            <a:avLst>
              <a:gd name="adj1" fmla="val 50000"/>
            </a:avLst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1" name="Gerade Verbindung mit Pfeil 160"/>
          <p:cNvCxnSpPr>
            <a:stCxn id="139" idx="3"/>
            <a:endCxn id="120" idx="1"/>
          </p:cNvCxnSpPr>
          <p:nvPr/>
        </p:nvCxnSpPr>
        <p:spPr bwMode="auto">
          <a:xfrm>
            <a:off x="3598874" y="1717619"/>
            <a:ext cx="860907" cy="0"/>
          </a:xfrm>
          <a:prstGeom prst="straightConnector1">
            <a:avLst/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2" name="Gewinkelte Verbindung 161"/>
          <p:cNvCxnSpPr>
            <a:stCxn id="139" idx="3"/>
            <a:endCxn id="140" idx="1"/>
          </p:cNvCxnSpPr>
          <p:nvPr/>
        </p:nvCxnSpPr>
        <p:spPr bwMode="auto">
          <a:xfrm>
            <a:off x="3598874" y="1717621"/>
            <a:ext cx="860907" cy="504386"/>
          </a:xfrm>
          <a:prstGeom prst="bentConnector3">
            <a:avLst/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" name="Gerade Verbindung mit Pfeil 162"/>
          <p:cNvCxnSpPr>
            <a:stCxn id="120" idx="2"/>
            <a:endCxn id="140" idx="0"/>
          </p:cNvCxnSpPr>
          <p:nvPr/>
        </p:nvCxnSpPr>
        <p:spPr bwMode="auto">
          <a:xfrm flipH="1">
            <a:off x="5163581" y="1859959"/>
            <a:ext cx="760" cy="200103"/>
          </a:xfrm>
          <a:prstGeom prst="straightConnector1">
            <a:avLst/>
          </a:prstGeom>
          <a:solidFill>
            <a:srgbClr val="00CC9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" name="Textfeld 163"/>
          <p:cNvSpPr txBox="1"/>
          <p:nvPr/>
        </p:nvSpPr>
        <p:spPr>
          <a:xfrm>
            <a:off x="3745068" y="5801457"/>
            <a:ext cx="1281600" cy="234000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>
            <a:defPPr>
              <a:defRPr lang="en-US"/>
            </a:defPPr>
            <a:lvl1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defTabSz="914175">
              <a:defRPr/>
            </a:pPr>
            <a:r>
              <a:rPr lang="de-DE" dirty="0"/>
              <a:t>RTL Passion</a:t>
            </a:r>
          </a:p>
        </p:txBody>
      </p:sp>
      <p:sp>
        <p:nvSpPr>
          <p:cNvPr id="165" name="Textfeld 124"/>
          <p:cNvSpPr txBox="1"/>
          <p:nvPr/>
        </p:nvSpPr>
        <p:spPr>
          <a:xfrm>
            <a:off x="3745344" y="6355781"/>
            <a:ext cx="1281051" cy="220225"/>
          </a:xfrm>
          <a:prstGeom prst="rect">
            <a:avLst/>
          </a:prstGeom>
          <a:solidFill>
            <a:sysClr val="window" lastClr="FFFFFF"/>
          </a:solidFill>
          <a:ln w="57150" cap="sq">
            <a:noFill/>
            <a:miter lim="800000"/>
          </a:ln>
          <a:effectLst/>
        </p:spPr>
        <p:txBody>
          <a:bodyPr wrap="square" lIns="91417" tIns="45709" rIns="91417" bIns="45709" rtlCol="0" anchor="ctr" anchorCtr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algn="ctr" defTabSz="9141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kern="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RTL Plus</a:t>
            </a:r>
          </a:p>
        </p:txBody>
      </p:sp>
      <p:sp>
        <p:nvSpPr>
          <p:cNvPr id="166" name="Text Box 1446"/>
          <p:cNvSpPr txBox="1">
            <a:spLocks noChangeArrowheads="1"/>
          </p:cNvSpPr>
          <p:nvPr/>
        </p:nvSpPr>
        <p:spPr bwMode="auto">
          <a:xfrm>
            <a:off x="1187626" y="3744941"/>
            <a:ext cx="20414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5991" tIns="0" rIns="35991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1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 dirty="0">
                <a:solidFill>
                  <a:srgbClr val="000000"/>
                </a:solidFill>
                <a:latin typeface="Calibri" panose="020F0502020204030204" pitchFamily="34" charset="0"/>
              </a:rPr>
              <a:t>50</a:t>
            </a:r>
          </a:p>
        </p:txBody>
      </p:sp>
      <p:cxnSp>
        <p:nvCxnSpPr>
          <p:cNvPr id="167" name="AutoShape 1597"/>
          <p:cNvCxnSpPr>
            <a:cxnSpLocks noChangeShapeType="1"/>
            <a:stCxn id="75" idx="0"/>
            <a:endCxn id="145" idx="2"/>
          </p:cNvCxnSpPr>
          <p:nvPr/>
        </p:nvCxnSpPr>
        <p:spPr bwMode="auto">
          <a:xfrm flipV="1">
            <a:off x="1064409" y="5146749"/>
            <a:ext cx="0" cy="1912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36604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MA">
  <a:themeElements>
    <a:clrScheme name="dma Colors">
      <a:dk1>
        <a:sysClr val="windowText" lastClr="000000"/>
      </a:dk1>
      <a:lt1>
        <a:srgbClr val="FFFFFF"/>
      </a:lt1>
      <a:dk2>
        <a:srgbClr val="FF7D00"/>
      </a:dk2>
      <a:lt2>
        <a:srgbClr val="DCDCDC"/>
      </a:lt2>
      <a:accent1>
        <a:srgbClr val="005BBB"/>
      </a:accent1>
      <a:accent2>
        <a:srgbClr val="004372"/>
      </a:accent2>
      <a:accent3>
        <a:srgbClr val="1B3853"/>
      </a:accent3>
      <a:accent4>
        <a:srgbClr val="8AC1EA"/>
      </a:accent4>
      <a:accent5>
        <a:srgbClr val="6B7D8F"/>
      </a:accent5>
      <a:accent6>
        <a:srgbClr val="95A0A2"/>
      </a:accent6>
      <a:hlink>
        <a:srgbClr val="005BBB"/>
      </a:hlink>
      <a:folHlink>
        <a:srgbClr val="7DBC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1"/>
        </a:solidFill>
      </a:spPr>
      <a:bodyPr wrap="square" lIns="108000" tIns="108000" rIns="108000" bIns="108000" rtlCol="0" anchor="ctr" anchorCtr="0">
        <a:spAutoFit/>
      </a:bodyPr>
      <a:lstStyle>
        <a:defPPr algn="ctr">
          <a:defRPr sz="1800" smtClean="0">
            <a:solidFill>
              <a:schemeClr val="bg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DMA">
  <a:themeElements>
    <a:clrScheme name="dma Colors">
      <a:dk1>
        <a:sysClr val="windowText" lastClr="000000"/>
      </a:dk1>
      <a:lt1>
        <a:srgbClr val="FFFFFF"/>
      </a:lt1>
      <a:dk2>
        <a:srgbClr val="FF7D00"/>
      </a:dk2>
      <a:lt2>
        <a:srgbClr val="DCDCDC"/>
      </a:lt2>
      <a:accent1>
        <a:srgbClr val="005BBB"/>
      </a:accent1>
      <a:accent2>
        <a:srgbClr val="004372"/>
      </a:accent2>
      <a:accent3>
        <a:srgbClr val="1B3853"/>
      </a:accent3>
      <a:accent4>
        <a:srgbClr val="8AC1EA"/>
      </a:accent4>
      <a:accent5>
        <a:srgbClr val="6B7D8F"/>
      </a:accent5>
      <a:accent6>
        <a:srgbClr val="95A0A2"/>
      </a:accent6>
      <a:hlink>
        <a:srgbClr val="005BBB"/>
      </a:hlink>
      <a:folHlink>
        <a:srgbClr val="7DBC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1"/>
        </a:solidFill>
      </a:spPr>
      <a:bodyPr wrap="square" lIns="108000" tIns="108000" rIns="108000" bIns="108000" rtlCol="0" anchor="ctr" anchorCtr="0">
        <a:spAutoFit/>
      </a:bodyPr>
      <a:lstStyle>
        <a:defPPr algn="ctr">
          <a:defRPr sz="1800" smtClean="0">
            <a:solidFill>
              <a:schemeClr val="bg1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DMA">
  <a:themeElements>
    <a:clrScheme name="dma Colors">
      <a:dk1>
        <a:sysClr val="windowText" lastClr="000000"/>
      </a:dk1>
      <a:lt1>
        <a:srgbClr val="FFFFFF"/>
      </a:lt1>
      <a:dk2>
        <a:srgbClr val="FF7D00"/>
      </a:dk2>
      <a:lt2>
        <a:srgbClr val="DCDCDC"/>
      </a:lt2>
      <a:accent1>
        <a:srgbClr val="005BBB"/>
      </a:accent1>
      <a:accent2>
        <a:srgbClr val="004372"/>
      </a:accent2>
      <a:accent3>
        <a:srgbClr val="1B3853"/>
      </a:accent3>
      <a:accent4>
        <a:srgbClr val="8AC1EA"/>
      </a:accent4>
      <a:accent5>
        <a:srgbClr val="6B7D8F"/>
      </a:accent5>
      <a:accent6>
        <a:srgbClr val="95A0A2"/>
      </a:accent6>
      <a:hlink>
        <a:srgbClr val="005BBB"/>
      </a:hlink>
      <a:folHlink>
        <a:srgbClr val="7DBC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1"/>
        </a:solidFill>
      </a:spPr>
      <a:bodyPr wrap="square" lIns="108000" tIns="108000" rIns="108000" bIns="108000" rtlCol="0" anchor="ctr" anchorCtr="0">
        <a:spAutoFit/>
      </a:bodyPr>
      <a:lstStyle>
        <a:defPPr algn="ctr">
          <a:defRPr sz="1800" smtClean="0">
            <a:solidFill>
              <a:schemeClr val="bg1"/>
            </a:solidFill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10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2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3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4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5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6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7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8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ppt/theme/themeOverride9.xml><?xml version="1.0" encoding="utf-8"?>
<a:themeOverride xmlns:a="http://schemas.openxmlformats.org/drawingml/2006/main">
  <a:clrScheme name="dma Colors">
    <a:dk1>
      <a:sysClr val="windowText" lastClr="000000"/>
    </a:dk1>
    <a:lt1>
      <a:srgbClr val="FFFFFF"/>
    </a:lt1>
    <a:dk2>
      <a:srgbClr val="FF7D00"/>
    </a:dk2>
    <a:lt2>
      <a:srgbClr val="DCDCDC"/>
    </a:lt2>
    <a:accent1>
      <a:srgbClr val="005BBB"/>
    </a:accent1>
    <a:accent2>
      <a:srgbClr val="004372"/>
    </a:accent2>
    <a:accent3>
      <a:srgbClr val="1B3853"/>
    </a:accent3>
    <a:accent4>
      <a:srgbClr val="8AC1EA"/>
    </a:accent4>
    <a:accent5>
      <a:srgbClr val="6B7D8F"/>
    </a:accent5>
    <a:accent6>
      <a:srgbClr val="95A0A2"/>
    </a:accent6>
    <a:hlink>
      <a:srgbClr val="005BBB"/>
    </a:hlink>
    <a:folHlink>
      <a:srgbClr val="7DB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999</Words>
  <Application>Microsoft Office PowerPoint</Application>
  <PresentationFormat>Bildschirmpräsentation (4:3)</PresentationFormat>
  <Paragraphs>303</Paragraphs>
  <Slides>13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4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1_Office Theme</vt:lpstr>
      <vt:lpstr>DMA</vt:lpstr>
      <vt:lpstr>1_DMA</vt:lpstr>
      <vt:lpstr>2_DMA</vt:lpstr>
      <vt:lpstr>KEK    Media Pluralism and Transparency of Media Ownership  </vt:lpstr>
      <vt:lpstr>Regulation of private broadcasting: The State Media Authorities </vt:lpstr>
      <vt:lpstr>Legal Basis   </vt:lpstr>
      <vt:lpstr>Joint Commissions of the Media Authorities </vt:lpstr>
      <vt:lpstr>KEK - Commission on Concentration in the Media </vt:lpstr>
      <vt:lpstr>Regulatory Concept</vt:lpstr>
      <vt:lpstr>Determination of TV Broadcasting Shares </vt:lpstr>
      <vt:lpstr>TV Broadcasting Shares </vt:lpstr>
      <vt:lpstr>PowerPoint-Präsentation</vt:lpstr>
      <vt:lpstr>PowerPoint-Präsentation</vt:lpstr>
      <vt:lpstr>Sanctions</vt:lpstr>
      <vt:lpstr>Transparency</vt:lpstr>
      <vt:lpstr>Future Tasks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Reporter ohne Grenzen</dc:title>
  <dc:creator>Bernd Malzanini</dc:creator>
  <cp:lastModifiedBy>Michael Petri</cp:lastModifiedBy>
  <cp:revision>112</cp:revision>
  <cp:lastPrinted>2016-10-11T21:01:21Z</cp:lastPrinted>
  <dcterms:created xsi:type="dcterms:W3CDTF">2015-12-15T09:52:38Z</dcterms:created>
  <dcterms:modified xsi:type="dcterms:W3CDTF">2016-10-17T06:58:18Z</dcterms:modified>
</cp:coreProperties>
</file>