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1AF77-106B-4AE3-94F7-680A053E4B0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CAD97-515C-40D0-BA16-93F4CB496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116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129E89-6C52-4968-9037-7E6CB9E79ECB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D09661-D6B4-4072-978D-AAED12FD9BE3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Media </a:t>
            </a:r>
            <a:r>
              <a:rPr lang="it-IT" dirty="0" err="1" smtClean="0"/>
              <a:t>Ownership</a:t>
            </a:r>
            <a:r>
              <a:rPr lang="it-IT" dirty="0" smtClean="0"/>
              <a:t> – market </a:t>
            </a:r>
            <a:r>
              <a:rPr lang="it-IT" dirty="0" err="1" smtClean="0"/>
              <a:t>realities</a:t>
            </a:r>
            <a:r>
              <a:rPr lang="it-IT" dirty="0" smtClean="0"/>
              <a:t> &amp; </a:t>
            </a:r>
            <a:r>
              <a:rPr lang="it-IT" dirty="0" err="1" smtClean="0"/>
              <a:t>regulatory</a:t>
            </a:r>
            <a:r>
              <a:rPr lang="it-IT" dirty="0" smtClean="0"/>
              <a:t> </a:t>
            </a:r>
            <a:r>
              <a:rPr lang="it-IT" dirty="0" err="1" smtClean="0"/>
              <a:t>responses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r>
              <a:rPr lang="it-IT" dirty="0" err="1" smtClean="0"/>
              <a:t>Brussels</a:t>
            </a:r>
            <a:r>
              <a:rPr lang="it-IT" dirty="0" smtClean="0"/>
              <a:t>, 12 </a:t>
            </a:r>
            <a:r>
              <a:rPr lang="it-IT" dirty="0" err="1" smtClean="0"/>
              <a:t>October</a:t>
            </a:r>
            <a:r>
              <a:rPr lang="it-IT" dirty="0" smtClean="0"/>
              <a:t> 2016</a:t>
            </a:r>
          </a:p>
          <a:p>
            <a:r>
              <a:rPr lang="it-IT" dirty="0" smtClean="0"/>
              <a:t>Paola Nebbia, DG COMP</a:t>
            </a:r>
          </a:p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i="1" dirty="0" smtClean="0"/>
              <a:t>The </a:t>
            </a:r>
            <a:r>
              <a:rPr lang="it-IT" i="1" dirty="0" err="1" smtClean="0"/>
              <a:t>views</a:t>
            </a:r>
            <a:r>
              <a:rPr lang="it-IT" i="1" dirty="0" smtClean="0"/>
              <a:t> </a:t>
            </a:r>
            <a:r>
              <a:rPr lang="it-IT" i="1" dirty="0" err="1" smtClean="0"/>
              <a:t>here</a:t>
            </a:r>
            <a:r>
              <a:rPr lang="it-IT" i="1" dirty="0" smtClean="0"/>
              <a:t> </a:t>
            </a:r>
            <a:r>
              <a:rPr lang="it-IT" i="1" dirty="0" err="1" smtClean="0"/>
              <a:t>expressed</a:t>
            </a:r>
            <a:r>
              <a:rPr lang="it-IT" i="1" dirty="0" smtClean="0"/>
              <a:t> are personal and do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reflect</a:t>
            </a:r>
            <a:r>
              <a:rPr lang="it-IT" i="1" dirty="0" smtClean="0"/>
              <a:t> </a:t>
            </a:r>
            <a:r>
              <a:rPr lang="it-IT" i="1" dirty="0" err="1" smtClean="0"/>
              <a:t>those</a:t>
            </a:r>
            <a:r>
              <a:rPr lang="it-IT" i="1" dirty="0" smtClean="0"/>
              <a:t> of DG COMP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36129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Limited </a:t>
            </a:r>
            <a:r>
              <a:rPr lang="it-IT" dirty="0" err="1" smtClean="0"/>
              <a:t>role</a:t>
            </a:r>
            <a:r>
              <a:rPr lang="it-IT" dirty="0" smtClean="0"/>
              <a:t> of </a:t>
            </a:r>
            <a:r>
              <a:rPr lang="it-IT" dirty="0" err="1" smtClean="0"/>
              <a:t>competition</a:t>
            </a:r>
            <a:r>
              <a:rPr lang="it-IT" dirty="0" smtClean="0"/>
              <a:t> law in </a:t>
            </a:r>
            <a:r>
              <a:rPr lang="it-IT" dirty="0" err="1" smtClean="0"/>
              <a:t>ensuring</a:t>
            </a:r>
            <a:r>
              <a:rPr lang="it-IT" dirty="0" smtClean="0"/>
              <a:t> </a:t>
            </a:r>
            <a:r>
              <a:rPr lang="it-IT" dirty="0" err="1" smtClean="0"/>
              <a:t>plurality</a:t>
            </a:r>
            <a:r>
              <a:rPr lang="it-IT" dirty="0" smtClean="0"/>
              <a:t> of media and </a:t>
            </a:r>
            <a:r>
              <a:rPr lang="it-IT" dirty="0" err="1" smtClean="0"/>
              <a:t>diversity</a:t>
            </a:r>
            <a:r>
              <a:rPr lang="it-IT" dirty="0" smtClean="0"/>
              <a:t>;</a:t>
            </a:r>
            <a:endParaRPr lang="it-IT" dirty="0" smtClean="0"/>
          </a:p>
          <a:p>
            <a:pPr algn="just"/>
            <a:r>
              <a:rPr lang="it-IT" dirty="0" err="1" smtClean="0"/>
              <a:t>Removal</a:t>
            </a:r>
            <a:r>
              <a:rPr lang="it-IT" dirty="0" smtClean="0"/>
              <a:t> of some entry </a:t>
            </a:r>
            <a:r>
              <a:rPr lang="it-IT" dirty="0" err="1" smtClean="0"/>
              <a:t>barriers</a:t>
            </a:r>
            <a:r>
              <a:rPr lang="it-IT" dirty="0" smtClean="0"/>
              <a:t> </a:t>
            </a:r>
            <a:r>
              <a:rPr lang="it-IT" dirty="0" err="1" smtClean="0"/>
              <a:t>thanks</a:t>
            </a:r>
            <a:r>
              <a:rPr lang="it-IT" dirty="0" smtClean="0"/>
              <a:t> to </a:t>
            </a:r>
            <a:r>
              <a:rPr lang="it-IT" dirty="0" err="1" smtClean="0"/>
              <a:t>technological</a:t>
            </a:r>
            <a:r>
              <a:rPr lang="it-IT" dirty="0" smtClean="0"/>
              <a:t> </a:t>
            </a:r>
            <a:r>
              <a:rPr lang="it-IT" dirty="0" err="1" smtClean="0"/>
              <a:t>developments</a:t>
            </a:r>
            <a:r>
              <a:rPr lang="it-IT" dirty="0" smtClean="0"/>
              <a:t> and </a:t>
            </a:r>
            <a:r>
              <a:rPr lang="it-IT" dirty="0" err="1" smtClean="0"/>
              <a:t>digitalisation</a:t>
            </a:r>
            <a:r>
              <a:rPr lang="it-IT" dirty="0" smtClean="0"/>
              <a:t>;</a:t>
            </a:r>
            <a:endParaRPr lang="it-IT" dirty="0" smtClean="0"/>
          </a:p>
          <a:p>
            <a:pPr algn="just"/>
            <a:r>
              <a:rPr lang="it-IT" dirty="0" err="1" smtClean="0"/>
              <a:t>Persisting</a:t>
            </a:r>
            <a:r>
              <a:rPr lang="it-IT" dirty="0" smtClean="0"/>
              <a:t> </a:t>
            </a:r>
            <a:r>
              <a:rPr lang="it-IT" dirty="0" err="1" smtClean="0"/>
              <a:t>barriers</a:t>
            </a:r>
            <a:r>
              <a:rPr lang="it-IT" dirty="0"/>
              <a:t> </a:t>
            </a:r>
            <a:r>
              <a:rPr lang="it-IT" dirty="0" smtClean="0"/>
              <a:t>to entry,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relating</a:t>
            </a:r>
            <a:r>
              <a:rPr lang="it-IT" dirty="0" smtClean="0"/>
              <a:t> to </a:t>
            </a:r>
            <a:r>
              <a:rPr lang="it-IT" dirty="0" err="1" smtClean="0"/>
              <a:t>content</a:t>
            </a:r>
            <a:r>
              <a:rPr lang="it-IT" dirty="0" smtClean="0"/>
              <a:t> </a:t>
            </a:r>
            <a:r>
              <a:rPr lang="it-IT" dirty="0" err="1" smtClean="0"/>
              <a:t>acquisition</a:t>
            </a:r>
            <a:r>
              <a:rPr lang="it-I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55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Content </a:t>
            </a:r>
            <a:r>
              <a:rPr lang="it-IT" dirty="0" err="1" smtClean="0"/>
              <a:t>acquisition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Market </a:t>
            </a:r>
            <a:r>
              <a:rPr lang="it-IT" dirty="0" err="1" smtClean="0"/>
              <a:t>definition</a:t>
            </a:r>
            <a:r>
              <a:rPr lang="it-IT" dirty="0" smtClean="0"/>
              <a:t> on </a:t>
            </a:r>
            <a:r>
              <a:rPr lang="it-IT" dirty="0" err="1" smtClean="0"/>
              <a:t>content</a:t>
            </a:r>
            <a:r>
              <a:rPr lang="it-IT" dirty="0" smtClean="0"/>
              <a:t>: premium/non premium (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others</a:t>
            </a:r>
            <a:r>
              <a:rPr lang="it-IT" dirty="0" smtClean="0"/>
              <a:t>);</a:t>
            </a:r>
            <a:endParaRPr lang="it-IT" dirty="0" smtClean="0"/>
          </a:p>
          <a:p>
            <a:r>
              <a:rPr lang="it-IT" dirty="0" smtClean="0"/>
              <a:t>Premium </a:t>
            </a:r>
            <a:r>
              <a:rPr lang="it-IT" dirty="0" err="1" smtClean="0"/>
              <a:t>content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key</a:t>
            </a:r>
            <a:r>
              <a:rPr lang="it-IT" dirty="0" smtClean="0"/>
              <a:t> driver for </a:t>
            </a:r>
            <a:r>
              <a:rPr lang="it-IT" dirty="0" err="1" smtClean="0"/>
              <a:t>viewers</a:t>
            </a:r>
            <a:r>
              <a:rPr lang="it-IT" dirty="0" smtClean="0"/>
              <a:t>;</a:t>
            </a:r>
            <a:endParaRPr lang="it-IT" dirty="0" smtClean="0"/>
          </a:p>
          <a:p>
            <a:r>
              <a:rPr lang="it-IT" dirty="0" smtClean="0"/>
              <a:t>Premium </a:t>
            </a:r>
            <a:r>
              <a:rPr lang="it-IT" dirty="0" err="1" smtClean="0"/>
              <a:t>content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bottleneck</a:t>
            </a:r>
            <a:r>
              <a:rPr lang="it-IT" dirty="0" smtClean="0"/>
              <a:t> or source of market </a:t>
            </a:r>
            <a:r>
              <a:rPr lang="it-IT" dirty="0" err="1" smtClean="0"/>
              <a:t>power</a:t>
            </a:r>
            <a:r>
              <a:rPr lang="it-IT" dirty="0"/>
              <a:t> (input </a:t>
            </a:r>
            <a:r>
              <a:rPr lang="it-IT" dirty="0" err="1"/>
              <a:t>foreclosure</a:t>
            </a:r>
            <a:r>
              <a:rPr lang="it-IT" dirty="0" smtClean="0"/>
              <a:t>);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role</a:t>
            </a:r>
            <a:r>
              <a:rPr lang="it-IT" dirty="0" smtClean="0"/>
              <a:t> of </a:t>
            </a:r>
            <a:r>
              <a:rPr lang="it-IT" dirty="0" err="1" smtClean="0"/>
              <a:t>exclusivity</a:t>
            </a:r>
            <a:r>
              <a:rPr lang="it-IT" dirty="0"/>
              <a:t> </a:t>
            </a:r>
            <a:r>
              <a:rPr lang="it-IT" dirty="0" smtClean="0"/>
              <a:t> +</a:t>
            </a:r>
            <a:r>
              <a:rPr lang="it-IT" dirty="0" smtClean="0"/>
              <a:t> </a:t>
            </a:r>
            <a:r>
              <a:rPr lang="it-IT" dirty="0" err="1" smtClean="0"/>
              <a:t>duration</a:t>
            </a:r>
            <a:r>
              <a:rPr lang="it-IT" dirty="0" smtClean="0"/>
              <a:t> and </a:t>
            </a:r>
            <a:r>
              <a:rPr lang="it-IT" dirty="0" err="1" smtClean="0"/>
              <a:t>width</a:t>
            </a:r>
            <a:r>
              <a:rPr lang="it-IT" dirty="0" smtClean="0"/>
              <a:t> of </a:t>
            </a:r>
            <a:r>
              <a:rPr lang="it-IT" dirty="0" err="1" smtClean="0"/>
              <a:t>licensing</a:t>
            </a:r>
            <a:r>
              <a:rPr lang="it-IT" dirty="0" smtClean="0"/>
              <a:t> </a:t>
            </a:r>
            <a:r>
              <a:rPr lang="it-IT" dirty="0" err="1" smtClean="0"/>
              <a:t>contracts</a:t>
            </a:r>
            <a:r>
              <a:rPr lang="it-I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15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Tackling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 </a:t>
            </a:r>
            <a:r>
              <a:rPr lang="it-IT" dirty="0" err="1" smtClean="0"/>
              <a:t>relating</a:t>
            </a:r>
            <a:r>
              <a:rPr lang="it-IT" dirty="0" smtClean="0"/>
              <a:t> to </a:t>
            </a:r>
            <a:r>
              <a:rPr lang="it-IT" dirty="0" smtClean="0"/>
              <a:t>input </a:t>
            </a:r>
            <a:r>
              <a:rPr lang="it-IT" dirty="0" err="1" smtClean="0"/>
              <a:t>foreclosure</a:t>
            </a:r>
            <a:r>
              <a:rPr lang="it-IT" dirty="0" smtClean="0"/>
              <a:t> </a:t>
            </a:r>
            <a:r>
              <a:rPr lang="it-IT" dirty="0" smtClean="0"/>
              <a:t>(I)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Newscorp</a:t>
            </a:r>
            <a:r>
              <a:rPr lang="it-IT" dirty="0" smtClean="0"/>
              <a:t>/</a:t>
            </a:r>
            <a:r>
              <a:rPr lang="it-IT" dirty="0" err="1" smtClean="0"/>
              <a:t>Telepiù</a:t>
            </a:r>
            <a:r>
              <a:rPr lang="it-IT" dirty="0" smtClean="0"/>
              <a:t>: </a:t>
            </a:r>
            <a:r>
              <a:rPr lang="it-IT" dirty="0" err="1" smtClean="0"/>
              <a:t>conditions</a:t>
            </a:r>
            <a:r>
              <a:rPr lang="it-IT" dirty="0" smtClean="0"/>
              <a:t> </a:t>
            </a:r>
            <a:r>
              <a:rPr lang="it-IT" dirty="0" err="1" smtClean="0"/>
              <a:t>sought</a:t>
            </a:r>
            <a:r>
              <a:rPr lang="it-IT" dirty="0" smtClean="0"/>
              <a:t> to mitigate </a:t>
            </a:r>
            <a:r>
              <a:rPr lang="it-IT" dirty="0" err="1" smtClean="0"/>
              <a:t>consequences</a:t>
            </a:r>
            <a:r>
              <a:rPr lang="it-IT" dirty="0" smtClean="0"/>
              <a:t> of </a:t>
            </a:r>
            <a:r>
              <a:rPr lang="it-IT" dirty="0" err="1" smtClean="0"/>
              <a:t>exclusivity</a:t>
            </a:r>
            <a:r>
              <a:rPr lang="it-IT" dirty="0" smtClean="0"/>
              <a:t> with </a:t>
            </a:r>
            <a:r>
              <a:rPr lang="it-IT" dirty="0" err="1" smtClean="0"/>
              <a:t>regard</a:t>
            </a:r>
            <a:r>
              <a:rPr lang="it-IT" dirty="0" smtClean="0"/>
              <a:t> to premium </a:t>
            </a:r>
            <a:r>
              <a:rPr lang="it-IT" dirty="0" err="1" smtClean="0"/>
              <a:t>content</a:t>
            </a:r>
            <a:r>
              <a:rPr lang="it-IT" dirty="0" smtClean="0"/>
              <a:t>;</a:t>
            </a:r>
            <a:endParaRPr lang="it-IT" dirty="0" smtClean="0"/>
          </a:p>
          <a:p>
            <a:r>
              <a:rPr lang="it-IT" dirty="0" err="1" smtClean="0"/>
              <a:t>LibertyGlobal</a:t>
            </a:r>
            <a:r>
              <a:rPr lang="it-IT" dirty="0" smtClean="0"/>
              <a:t>/De </a:t>
            </a:r>
            <a:r>
              <a:rPr lang="it-IT" dirty="0" err="1" smtClean="0"/>
              <a:t>Vijver</a:t>
            </a:r>
            <a:r>
              <a:rPr lang="it-IT" dirty="0" smtClean="0"/>
              <a:t>: </a:t>
            </a:r>
            <a:endParaRPr lang="it-IT" dirty="0" smtClean="0"/>
          </a:p>
          <a:p>
            <a:pPr lvl="1"/>
            <a:r>
              <a:rPr lang="it-IT" dirty="0" smtClean="0"/>
              <a:t>must-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channels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an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smtClean="0"/>
              <a:t>input for TV </a:t>
            </a:r>
            <a:r>
              <a:rPr lang="it-IT" dirty="0" err="1" smtClean="0"/>
              <a:t>distributors</a:t>
            </a:r>
            <a:r>
              <a:rPr lang="it-IT" dirty="0" smtClean="0"/>
              <a:t> to compete in the downstream market for the </a:t>
            </a:r>
            <a:r>
              <a:rPr lang="it-IT" dirty="0" err="1" smtClean="0"/>
              <a:t>provision</a:t>
            </a:r>
            <a:r>
              <a:rPr lang="it-IT" dirty="0" smtClean="0"/>
              <a:t> of TV </a:t>
            </a:r>
            <a:r>
              <a:rPr lang="it-IT" dirty="0" err="1" smtClean="0"/>
              <a:t>retail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; </a:t>
            </a:r>
          </a:p>
          <a:p>
            <a:pPr lvl="1"/>
            <a:r>
              <a:rPr lang="it-IT" dirty="0" err="1" smtClean="0"/>
              <a:t>ability</a:t>
            </a:r>
            <a:r>
              <a:rPr lang="it-IT" dirty="0" smtClean="0"/>
              <a:t> </a:t>
            </a:r>
            <a:r>
              <a:rPr lang="it-IT" dirty="0" smtClean="0"/>
              <a:t>to </a:t>
            </a:r>
            <a:r>
              <a:rPr lang="it-IT" dirty="0" err="1" smtClean="0"/>
              <a:t>engage</a:t>
            </a:r>
            <a:r>
              <a:rPr lang="it-IT" dirty="0" smtClean="0"/>
              <a:t> in input </a:t>
            </a:r>
            <a:r>
              <a:rPr lang="it-IT" dirty="0" err="1" smtClean="0"/>
              <a:t>foreclosure</a:t>
            </a:r>
            <a:r>
              <a:rPr lang="it-IT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34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Tackling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 </a:t>
            </a:r>
            <a:r>
              <a:rPr lang="it-IT" dirty="0" err="1" smtClean="0"/>
              <a:t>relating</a:t>
            </a:r>
            <a:r>
              <a:rPr lang="it-IT" dirty="0" smtClean="0"/>
              <a:t> to </a:t>
            </a:r>
            <a:r>
              <a:rPr lang="it-IT" dirty="0" smtClean="0"/>
              <a:t>input  </a:t>
            </a:r>
            <a:r>
              <a:rPr lang="it-IT" dirty="0" err="1" smtClean="0"/>
              <a:t>foreclosure</a:t>
            </a:r>
            <a:r>
              <a:rPr lang="it-IT" dirty="0" smtClean="0"/>
              <a:t> </a:t>
            </a:r>
            <a:r>
              <a:rPr lang="it-IT" dirty="0" smtClean="0"/>
              <a:t>(II)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Horizontal</a:t>
            </a:r>
            <a:r>
              <a:rPr lang="it-IT" dirty="0" smtClean="0"/>
              <a:t> </a:t>
            </a:r>
            <a:r>
              <a:rPr lang="it-IT" dirty="0" err="1" smtClean="0"/>
              <a:t>restrictions</a:t>
            </a:r>
            <a:r>
              <a:rPr lang="it-IT" dirty="0" smtClean="0"/>
              <a:t> to </a:t>
            </a:r>
            <a:r>
              <a:rPr lang="it-IT" dirty="0" err="1" smtClean="0"/>
              <a:t>competition</a:t>
            </a:r>
            <a:r>
              <a:rPr lang="it-IT" dirty="0" smtClean="0"/>
              <a:t>, e.g. joint </a:t>
            </a:r>
            <a:r>
              <a:rPr lang="it-IT" dirty="0" err="1" smtClean="0"/>
              <a:t>selling</a:t>
            </a:r>
            <a:r>
              <a:rPr lang="it-IT" dirty="0" smtClean="0"/>
              <a:t> of media </a:t>
            </a:r>
            <a:r>
              <a:rPr lang="it-IT" dirty="0" err="1" smtClean="0"/>
              <a:t>rights</a:t>
            </a:r>
            <a:r>
              <a:rPr lang="it-IT" dirty="0" smtClean="0"/>
              <a:t> (UEFA, </a:t>
            </a:r>
            <a:r>
              <a:rPr lang="it-IT" dirty="0" err="1" smtClean="0"/>
              <a:t>Bundesliga</a:t>
            </a:r>
            <a:r>
              <a:rPr lang="it-IT" dirty="0" smtClean="0"/>
              <a:t>, PL)</a:t>
            </a:r>
          </a:p>
          <a:p>
            <a:r>
              <a:rPr lang="it-IT" dirty="0" smtClean="0"/>
              <a:t>Vertical </a:t>
            </a:r>
            <a:r>
              <a:rPr lang="it-IT" dirty="0" err="1" smtClean="0"/>
              <a:t>restrictions</a:t>
            </a:r>
            <a:r>
              <a:rPr lang="it-IT" dirty="0" smtClean="0"/>
              <a:t> of </a:t>
            </a:r>
            <a:r>
              <a:rPr lang="it-IT" dirty="0" err="1" smtClean="0"/>
              <a:t>competition</a:t>
            </a:r>
            <a:r>
              <a:rPr lang="it-IT" dirty="0" smtClean="0"/>
              <a:t>: </a:t>
            </a:r>
            <a:r>
              <a:rPr lang="it-IT" dirty="0" err="1" smtClean="0"/>
              <a:t>exclusivity</a:t>
            </a:r>
            <a:r>
              <a:rPr lang="it-IT" dirty="0" smtClean="0"/>
              <a:t> (</a:t>
            </a:r>
            <a:r>
              <a:rPr lang="it-IT" dirty="0" err="1" smtClean="0"/>
              <a:t>Coditel</a:t>
            </a:r>
            <a:r>
              <a:rPr lang="it-IT" dirty="0" smtClean="0"/>
              <a:t>, Murphy);</a:t>
            </a:r>
          </a:p>
          <a:p>
            <a:r>
              <a:rPr lang="it-IT" dirty="0" smtClean="0"/>
              <a:t>E-commerce Sector </a:t>
            </a:r>
            <a:r>
              <a:rPr lang="it-IT" dirty="0" err="1" smtClean="0"/>
              <a:t>Inquiry</a:t>
            </a:r>
            <a:r>
              <a:rPr lang="it-IT" dirty="0" smtClean="0"/>
              <a:t> (e.g. </a:t>
            </a:r>
            <a:r>
              <a:rPr lang="it-IT" dirty="0" err="1" smtClean="0"/>
              <a:t>matching</a:t>
            </a:r>
            <a:r>
              <a:rPr lang="it-IT" dirty="0" smtClean="0"/>
              <a:t> or </a:t>
            </a:r>
            <a:r>
              <a:rPr lang="it-IT" dirty="0" err="1" smtClean="0"/>
              <a:t>automatic</a:t>
            </a:r>
            <a:r>
              <a:rPr lang="it-IT" dirty="0" smtClean="0"/>
              <a:t> </a:t>
            </a:r>
            <a:r>
              <a:rPr lang="it-IT" dirty="0" err="1" smtClean="0"/>
              <a:t>renewal</a:t>
            </a:r>
            <a:r>
              <a:rPr lang="it-IT" dirty="0" smtClean="0"/>
              <a:t> </a:t>
            </a:r>
            <a:r>
              <a:rPr lang="it-IT" dirty="0" err="1" smtClean="0"/>
              <a:t>clauses</a:t>
            </a:r>
            <a:r>
              <a:rPr lang="it-IT" dirty="0" smtClean="0"/>
              <a:t>)</a:t>
            </a:r>
            <a:r>
              <a:rPr lang="it-I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969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227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Media Ownership – market realities &amp; regulatory responses</vt:lpstr>
      <vt:lpstr>Introduction</vt:lpstr>
      <vt:lpstr>Content acquisition</vt:lpstr>
      <vt:lpstr>Tackling issues relating to input foreclosure (I)</vt:lpstr>
      <vt:lpstr>Tackling issues relating to input  foreclosure (II)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Ownership – market realities &amp; regulatory responses</dc:title>
  <dc:creator>utente</dc:creator>
  <cp:lastModifiedBy>NEBBIA Paola (COMP)</cp:lastModifiedBy>
  <cp:revision>9</cp:revision>
  <cp:lastPrinted>2016-10-11T15:28:30Z</cp:lastPrinted>
  <dcterms:created xsi:type="dcterms:W3CDTF">2016-10-10T21:56:34Z</dcterms:created>
  <dcterms:modified xsi:type="dcterms:W3CDTF">2016-10-11T16:06:47Z</dcterms:modified>
</cp:coreProperties>
</file>