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4"/>
    <p:sldMasterId id="2147483656" r:id="rId5"/>
    <p:sldMasterId id="2147483657" r:id="rId6"/>
    <p:sldMasterId id="2147483658" r:id="rId7"/>
    <p:sldMasterId id="2147483659" r:id="rId8"/>
    <p:sldMasterId id="2147483660" r:id="rId9"/>
  </p:sldMasterIdLst>
  <p:notesMasterIdLst>
    <p:notesMasterId r:id="rId14"/>
  </p:notesMasterIdLst>
  <p:handoutMasterIdLst>
    <p:handoutMasterId r:id="rId15"/>
  </p:handoutMasterIdLst>
  <p:sldIdLst>
    <p:sldId id="334" r:id="rId10"/>
    <p:sldId id="333" r:id="rId11"/>
    <p:sldId id="335" r:id="rId12"/>
    <p:sldId id="336" r:id="rId13"/>
  </p:sldIdLst>
  <p:sldSz cx="9144000" cy="6858000" type="screen4x3"/>
  <p:notesSz cx="6810375" cy="99425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77">
          <p15:clr>
            <a:srgbClr val="A4A3A4"/>
          </p15:clr>
        </p15:guide>
        <p15:guide id="2" orient="horz" pos="800">
          <p15:clr>
            <a:srgbClr val="A4A3A4"/>
          </p15:clr>
        </p15:guide>
        <p15:guide id="3" orient="horz" pos="1715">
          <p15:clr>
            <a:srgbClr val="A4A3A4"/>
          </p15:clr>
        </p15:guide>
        <p15:guide id="4" orient="horz" pos="4111">
          <p15:clr>
            <a:srgbClr val="A4A3A4"/>
          </p15:clr>
        </p15:guide>
        <p15:guide id="5" pos="2880">
          <p15:clr>
            <a:srgbClr val="A4A3A4"/>
          </p15:clr>
        </p15:guide>
        <p15:guide id="6" pos="5476">
          <p15:clr>
            <a:srgbClr val="A4A3A4"/>
          </p15:clr>
        </p15:guide>
        <p15:guide id="7" pos="284">
          <p15:clr>
            <a:srgbClr val="A4A3A4"/>
          </p15:clr>
        </p15:guide>
        <p15:guide id="8" pos="3110">
          <p15:clr>
            <a:srgbClr val="A4A3A4"/>
          </p15:clr>
        </p15:guide>
        <p15:guide id="9" pos="265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5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izzi Regan" initials="LR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0044"/>
    <a:srgbClr val="C1DB76"/>
    <a:srgbClr val="FFF200"/>
    <a:srgbClr val="00ABBD"/>
    <a:srgbClr val="F7941D"/>
    <a:srgbClr val="E65767"/>
    <a:srgbClr val="000000"/>
    <a:srgbClr val="642566"/>
    <a:srgbClr val="5E243C"/>
    <a:srgbClr val="54C6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5368" autoAdjust="0"/>
    <p:restoredTop sz="47525" autoAdjust="0"/>
  </p:normalViewPr>
  <p:slideViewPr>
    <p:cSldViewPr snapToGrid="0">
      <p:cViewPr varScale="1">
        <p:scale>
          <a:sx n="51" d="100"/>
          <a:sy n="51" d="100"/>
        </p:scale>
        <p:origin x="2130" y="72"/>
      </p:cViewPr>
      <p:guideLst>
        <p:guide orient="horz" pos="1377"/>
        <p:guide orient="horz" pos="800"/>
        <p:guide orient="horz" pos="1715"/>
        <p:guide orient="horz" pos="4111"/>
        <p:guide pos="2880"/>
        <p:guide pos="5476"/>
        <p:guide pos="284"/>
        <p:guide pos="3110"/>
        <p:guide pos="265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2184" y="96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1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7625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A73B6F-59B8-44D7-8D88-8C1FBC2B4489}" type="datetimeFigureOut">
              <a:rPr lang="en-GB" smtClean="0"/>
              <a:t>11/10/2016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7625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F25E46-51B4-4A16-B169-43635DE1CDC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86334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905" cy="497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95" tIns="45798" rIns="91595" bIns="4579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880" y="0"/>
            <a:ext cx="2951905" cy="497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95" tIns="45798" rIns="91595" bIns="4579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3638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720" y="4722416"/>
            <a:ext cx="5448936" cy="4474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95" tIns="45798" rIns="91595" bIns="457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3241"/>
            <a:ext cx="2951905" cy="497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95" tIns="45798" rIns="91595" bIns="4579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 dirty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880" y="9443241"/>
            <a:ext cx="2951905" cy="497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95" tIns="45798" rIns="91595" bIns="4579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10253F2-96F3-43C1-AF1A-0BC7291F2021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832164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253F2-96F3-43C1-AF1A-0BC7291F2021}" type="slidenum">
              <a:rPr lang="en-GB" altLang="en-US" smtClean="0"/>
              <a:pPr/>
              <a:t>0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4828643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253F2-96F3-43C1-AF1A-0BC7291F2021}" type="slidenum">
              <a:rPr lang="en-GB" altLang="en-US" smtClean="0"/>
              <a:pPr/>
              <a:t>1</a:t>
            </a:fld>
            <a:endParaRPr lang="en-GB" alt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05093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253F2-96F3-43C1-AF1A-0BC7291F2021}" type="slidenum">
              <a:rPr lang="en-GB" altLang="en-US" smtClean="0"/>
              <a:pPr/>
              <a:t>2</a:t>
            </a:fld>
            <a:endParaRPr lang="en-GB" alt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5900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253F2-96F3-43C1-AF1A-0BC7291F2021}" type="slidenum">
              <a:rPr lang="en-GB" altLang="en-US" smtClean="0"/>
              <a:pPr/>
              <a:t>3</a:t>
            </a:fld>
            <a:endParaRPr lang="en-GB" alt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7761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0850" y="3094038"/>
            <a:ext cx="8242300" cy="54927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altLang="en-US" noProof="0"/>
              <a:t>Click to edit Master title style</a:t>
            </a:r>
            <a:endParaRPr lang="en-GB" altLang="en-US" noProof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0850" y="4894263"/>
            <a:ext cx="8261350" cy="244475"/>
          </a:xfrm>
        </p:spPr>
        <p:txBody>
          <a:bodyPr/>
          <a:lstStyle>
            <a:lvl1pPr marL="0" indent="0">
              <a:buFontTx/>
              <a:buNone/>
              <a:defRPr sz="2400"/>
            </a:lvl1pPr>
          </a:lstStyle>
          <a:p>
            <a:pPr lvl="0"/>
            <a:r>
              <a:rPr lang="en-US" altLang="en-US" noProof="0"/>
              <a:t>Click to edit Master subtitle style</a:t>
            </a:r>
            <a:endParaRPr lang="en-GB" altLang="en-US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94B37EF-1551-4C93-8D8E-82D707DD8194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212352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0988" y="1270000"/>
            <a:ext cx="2062162" cy="1893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4500" y="1270000"/>
            <a:ext cx="6034088" cy="189388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1D5C624-DF85-4BA9-8CBC-3BE774148F1E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421614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EB0684C-4F3E-4CB0-98A0-1C3BD8B97890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7550745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0CBC498-3EBA-4C9F-9992-CBF41F11BB0F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5428893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82E4000-2F84-4D6C-9D4C-9A519E41B505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6117112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4500" y="3776663"/>
            <a:ext cx="4048125" cy="977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3776663"/>
            <a:ext cx="4048125" cy="977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3D46AC5-B448-4D19-898D-13698370A328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271584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039AA21-E2DE-4CA2-B741-B8992ED6CDB8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6195758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A18D8EF-2B5F-4499-A831-9768C77E2558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868413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B75AE44-D4E2-4185-8974-196E1454F6AE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263096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3AD8B07-222B-48FC-AB5A-3248547DCEE0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405898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421686B-F622-4573-B158-A5AB13847CB0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3875134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F9DA7DB-9263-4832-8085-84B4333B99B4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254449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475DEDD-C8D9-42C1-859B-3A65CB90E6D3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631190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5750" y="2722563"/>
            <a:ext cx="2063750" cy="203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4500" y="2722563"/>
            <a:ext cx="6038850" cy="203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F1C110B-5607-4768-BD0D-00DA049A6573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077313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B68F8DF-F35E-4034-B047-A02486D547CA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96751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8C52DB7-2A6B-417E-9568-3C5DDBF1897D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0842713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72AF0AD-C057-45E3-A1CE-CA44B012BA39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7612387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4500" y="3776663"/>
            <a:ext cx="4048125" cy="977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3776663"/>
            <a:ext cx="4048125" cy="977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A373084-6052-452B-8664-FD4B40F5DCA1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8106517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7BA4C99-658C-4483-A258-A89616B80DA6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992428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23E2854-BE00-48D3-BBAC-C344C6A4C1B1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8095187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4B34C97-186F-4C40-B8C8-1D85ED462A9F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229254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D35903A-8E24-4F0A-8BF0-8234EBE8D550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8359566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1549599-F0CF-4EE5-A6CE-2108550B8B76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10726735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182CB79-DA2A-4A9A-A6EB-6D2EE8E825A2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4024728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BE6E722-CC38-4546-8B80-9CB8B6F381B8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90566685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5750" y="2722563"/>
            <a:ext cx="2063750" cy="203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4500" y="2722563"/>
            <a:ext cx="6038850" cy="203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6C7B9AA-83FF-4BA7-8A62-9C2A7D77A687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77942555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FE3A76F-EAD3-4200-B6B2-FB19CA2BC427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24000392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9E9681C-A0A5-4854-B0E6-7545CF383E45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1314527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C2D6EDE-CBDC-4608-86AA-9B96A4B841F1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0229813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4500" y="3776663"/>
            <a:ext cx="4048125" cy="977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3776663"/>
            <a:ext cx="4048125" cy="977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C30B250-1D44-4918-88D8-4015AED5A005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33764990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B3F2D6A-2041-4F69-B9AE-FEFDFAA51C45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78363251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3C355B4-6A58-4851-A407-0AAD37EE2B83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319901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4500" y="2185988"/>
            <a:ext cx="4048125" cy="977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2185988"/>
            <a:ext cx="4048125" cy="977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5686C78-5C07-48DE-B3EF-7C1873D408FA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02099365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7BD2559-004C-4955-A669-4FA60290FC7A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5775845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9102DD5-BDFB-4364-8C24-5E2D0C9BCD7D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00966311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BC9C488-1F6A-431E-84B0-94551C39084F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41929817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2CA1ACD-EB32-4D32-8C65-3CBF7D5FB2E3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10469871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5750" y="2722563"/>
            <a:ext cx="2063750" cy="203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4500" y="2722563"/>
            <a:ext cx="6038850" cy="203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ABE86D6-462E-4CF2-B42C-9FE0FAF88982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79014685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5D7A572-731C-4E3A-BF6D-B7E68F4FBD41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8951220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B9FA816-C4D6-4461-97F3-43F906F99107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258794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E2280AD-D0A7-4026-9A87-C79C41F588D5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5837151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4500" y="3776663"/>
            <a:ext cx="4048125" cy="977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3776663"/>
            <a:ext cx="4048125" cy="977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2B6EEAC-7E9A-4A6F-A004-FDE32D7E1B71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1590263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47B2989-9BFA-4D55-8AF0-08937BD63049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598080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BB37170-B310-4137-8A4C-5E22AE2A0118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33267820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617EA1C-D117-4859-97C2-9DAA378F8668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0311700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17A67C3-9B62-4C96-AAF2-8204EF80D6A3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74811692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E5BA211-D94E-4037-99F2-CE6578DFDF0A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55448648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3520D7B-3864-4C47-B224-C2908EF36CC7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2607110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FD00476-C060-4389-94CC-5FBC6C1BED35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96416138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0988" y="2722563"/>
            <a:ext cx="2062162" cy="203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4500" y="2722563"/>
            <a:ext cx="6034088" cy="203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3A3342B-10AE-4607-B9FC-AE00D725F21D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8122907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65DB70F-07D6-4105-ACDD-C230FEA9194F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7084302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24C733C-41A1-486C-8DDD-56A645B124B3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87279563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654454D-2236-4957-B1BB-CA58AF7B3A75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38113574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4500" y="3776663"/>
            <a:ext cx="4048125" cy="977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3776663"/>
            <a:ext cx="4048125" cy="977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34BC127-17D0-492E-B8EA-F0021B7CDCB2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55113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46E6587-531E-44D2-B819-EC6D368AFDDD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1517745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06A2FCA-0A1F-4057-8812-B373B416B06A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56047944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4A49FAB-D92B-452E-B420-EA1F70EB24AA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34450679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7484648-0B03-42EC-B658-5A67020A8C8F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89315392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05B40EE-6CB9-431D-B283-4105AA7E7E15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02213198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38D15E3-ED9B-4309-8F36-EA9EDAAC7FF5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0598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0D6D7F3-4862-4269-9866-89A599EDC7F9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06603579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5750" y="2722563"/>
            <a:ext cx="2063750" cy="203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4500" y="2722563"/>
            <a:ext cx="6038850" cy="203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9799EFC-6A43-4E3A-B588-599A37D7500C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80522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CE69887-E051-47AD-9D1F-820BEB8E5693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7735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8CB61CC-F2D6-474C-A46E-24C8616F813D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498565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BC85617-374E-49C7-926C-70FDB5AF1523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703606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6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2.jpe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8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4500" y="1270000"/>
            <a:ext cx="646038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4500" y="2185988"/>
            <a:ext cx="8248650" cy="97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8264525" y="6696075"/>
            <a:ext cx="411163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A06BCD87-2A9C-450B-BFD4-A3C6BCCF1AE6}" type="slidenum">
              <a:rPr lang="en-GB" altLang="en-US"/>
              <a:pPr/>
              <a:t>‹#›</a:t>
            </a:fld>
            <a:endParaRPr lang="en-GB" altLang="en-US" dirty="0"/>
          </a:p>
        </p:txBody>
      </p:sp>
      <p:pic>
        <p:nvPicPr>
          <p:cNvPr id="1041" name="Picture 17" descr="S:\CPA\Communications\Central Resources\Image repository\Ofcom Logos\Ofcom logo 2016 final\Publication_Print\JPG\Ofcom_Publication logo_RGB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4881" y="684053"/>
            <a:ext cx="1903559" cy="856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73050" indent="-273050" algn="l" rtl="0" eaLnBrk="1" fontAlgn="base" hangingPunct="1">
        <a:spcBef>
          <a:spcPct val="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36575" indent="-261938" algn="l" rtl="0" eaLnBrk="1" fontAlgn="base" hangingPunct="1">
        <a:spcBef>
          <a:spcPct val="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808038" indent="-269875" algn="l" rtl="0" eaLnBrk="1" fontAlgn="base" hangingPunct="1">
        <a:spcBef>
          <a:spcPct val="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082675" indent="-273050" algn="l" rtl="0" eaLnBrk="1" fontAlgn="base" hangingPunct="1">
        <a:spcBef>
          <a:spcPct val="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344613" indent="-26035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1801813" indent="-26035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259013" indent="-26035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2716213" indent="-26035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173413" indent="-26035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0850" y="2722563"/>
            <a:ext cx="82486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7715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4500" y="3776663"/>
            <a:ext cx="8248650" cy="97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</p:txBody>
      </p:sp>
      <p:sp>
        <p:nvSpPr>
          <p:cNvPr id="177160" name="Rectangle 8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8264525" y="6696075"/>
            <a:ext cx="411163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000"/>
            </a:lvl1pPr>
          </a:lstStyle>
          <a:p>
            <a:fld id="{48CCD55A-94FF-4E41-807B-7D3515DD6364}" type="slidenum">
              <a:rPr lang="en-GB" altLang="en-US"/>
              <a:pPr/>
              <a:t>‹#›</a:t>
            </a:fld>
            <a:endParaRPr lang="en-GB" altLang="en-US" dirty="0"/>
          </a:p>
        </p:txBody>
      </p:sp>
      <p:pic>
        <p:nvPicPr>
          <p:cNvPr id="6" name="Picture 17" descr="S:\CPA\Communications\Central Resources\Image repository\Ofcom Logos\Ofcom logo 2016 final\Publication_Print\JPG\Ofcom_Publication logo_RGB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4881" y="684053"/>
            <a:ext cx="1903559" cy="856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73050" indent="-273050" algn="l" rtl="0" fontAlgn="base">
        <a:spcBef>
          <a:spcPct val="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36575" indent="-261938" algn="l" rtl="0" fontAlgn="base">
        <a:spcBef>
          <a:spcPct val="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808038" indent="-269875" algn="l" rtl="0" fontAlgn="base">
        <a:spcBef>
          <a:spcPct val="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082675" indent="-273050" algn="l" rtl="0" fontAlgn="base">
        <a:spcBef>
          <a:spcPct val="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344613" indent="-26035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1801813" indent="-26035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259013" indent="-26035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2716213" indent="-26035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173413" indent="-26035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0850" y="2722563"/>
            <a:ext cx="82486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4500" y="3776663"/>
            <a:ext cx="8248650" cy="97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</p:txBody>
      </p:sp>
      <p:sp>
        <p:nvSpPr>
          <p:cNvPr id="181253" name="Rectangle 5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8264525" y="6696075"/>
            <a:ext cx="411163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000"/>
            </a:lvl1pPr>
          </a:lstStyle>
          <a:p>
            <a:fld id="{0FB659CC-F744-4415-A80C-0F62E52B2CB4}" type="slidenum">
              <a:rPr lang="en-GB" altLang="en-US"/>
              <a:pPr/>
              <a:t>‹#›</a:t>
            </a:fld>
            <a:endParaRPr lang="en-GB" altLang="en-US" dirty="0"/>
          </a:p>
        </p:txBody>
      </p:sp>
      <p:pic>
        <p:nvPicPr>
          <p:cNvPr id="5" name="Picture 17" descr="S:\CPA\Communications\Central Resources\Image repository\Ofcom Logos\Ofcom logo 2016 final\Publication_Print\JPG\Ofcom_Publication logo_RGB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4881" y="692442"/>
            <a:ext cx="1903559" cy="856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73050" indent="-273050" algn="l" rtl="0" fontAlgn="base">
        <a:spcBef>
          <a:spcPct val="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36575" indent="-261938" algn="l" rtl="0" fontAlgn="base">
        <a:spcBef>
          <a:spcPct val="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808038" indent="-269875" algn="l" rtl="0" fontAlgn="base">
        <a:spcBef>
          <a:spcPct val="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082675" indent="-273050" algn="l" rtl="0" fontAlgn="base">
        <a:spcBef>
          <a:spcPct val="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344613" indent="-26035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1801813" indent="-26035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259013" indent="-26035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2716213" indent="-26035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173413" indent="-26035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0850" y="2722563"/>
            <a:ext cx="82486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4500" y="3776663"/>
            <a:ext cx="8248650" cy="97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</p:txBody>
      </p:sp>
      <p:sp>
        <p:nvSpPr>
          <p:cNvPr id="183301" name="Rectangle 5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8264525" y="6696075"/>
            <a:ext cx="411163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000"/>
            </a:lvl1pPr>
          </a:lstStyle>
          <a:p>
            <a:fld id="{9E24DC60-BCE2-4612-A1D0-250144D4C4DB}" type="slidenum">
              <a:rPr lang="en-GB" altLang="en-US"/>
              <a:pPr/>
              <a:t>‹#›</a:t>
            </a:fld>
            <a:endParaRPr lang="en-GB" altLang="en-US" dirty="0"/>
          </a:p>
        </p:txBody>
      </p:sp>
      <p:pic>
        <p:nvPicPr>
          <p:cNvPr id="5" name="Picture 17" descr="S:\CPA\Communications\Central Resources\Image repository\Ofcom Logos\Ofcom logo 2016 final\Publication_Print\JPG\Ofcom_Publication logo_RGB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4881" y="700831"/>
            <a:ext cx="1903559" cy="856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73050" indent="-273050" algn="l" rtl="0" fontAlgn="base">
        <a:spcBef>
          <a:spcPct val="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36575" indent="-261938" algn="l" rtl="0" fontAlgn="base">
        <a:spcBef>
          <a:spcPct val="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808038" indent="-269875" algn="l" rtl="0" fontAlgn="base">
        <a:spcBef>
          <a:spcPct val="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082675" indent="-273050" algn="l" rtl="0" fontAlgn="base">
        <a:spcBef>
          <a:spcPct val="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344613" indent="-26035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1801813" indent="-26035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259013" indent="-26035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2716213" indent="-26035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173413" indent="-26035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4500" y="2722563"/>
            <a:ext cx="82486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4500" y="3776663"/>
            <a:ext cx="8248650" cy="97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</p:txBody>
      </p:sp>
      <p:sp>
        <p:nvSpPr>
          <p:cNvPr id="185349" name="Rectangle 5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8264525" y="6696075"/>
            <a:ext cx="411163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000"/>
            </a:lvl1pPr>
          </a:lstStyle>
          <a:p>
            <a:fld id="{8FABBBDC-9108-4591-AE83-8925D6A9FA61}" type="slidenum">
              <a:rPr lang="en-GB" altLang="en-US"/>
              <a:pPr/>
              <a:t>‹#›</a:t>
            </a:fld>
            <a:endParaRPr lang="en-GB" altLang="en-US" dirty="0"/>
          </a:p>
        </p:txBody>
      </p:sp>
      <p:pic>
        <p:nvPicPr>
          <p:cNvPr id="5" name="Picture 17" descr="S:\CPA\Communications\Central Resources\Image repository\Ofcom Logos\Ofcom logo 2016 final\Publication_Print\JPG\Ofcom_Publication logo_RGB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4881" y="692442"/>
            <a:ext cx="1903559" cy="856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73050" indent="-273050" algn="l" rtl="0" fontAlgn="base">
        <a:spcBef>
          <a:spcPct val="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36575" indent="-261938" algn="l" rtl="0" fontAlgn="base">
        <a:spcBef>
          <a:spcPct val="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808038" indent="-269875" algn="l" rtl="0" fontAlgn="base">
        <a:spcBef>
          <a:spcPct val="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082675" indent="-273050" algn="l" rtl="0" fontAlgn="base">
        <a:spcBef>
          <a:spcPct val="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344613" indent="-26035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1801813" indent="-26035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259013" indent="-26035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2716213" indent="-26035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173413" indent="-26035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0850" y="2722563"/>
            <a:ext cx="82486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4500" y="3776663"/>
            <a:ext cx="8248650" cy="97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</p:txBody>
      </p:sp>
      <p:sp>
        <p:nvSpPr>
          <p:cNvPr id="187397" name="Rectangle 5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8264525" y="6696075"/>
            <a:ext cx="411163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000"/>
            </a:lvl1pPr>
          </a:lstStyle>
          <a:p>
            <a:fld id="{44581F1A-3827-4834-8B10-D4C37011CA0D}" type="slidenum">
              <a:rPr lang="en-GB" altLang="en-US"/>
              <a:pPr/>
              <a:t>‹#›</a:t>
            </a:fld>
            <a:endParaRPr lang="en-GB" altLang="en-US" dirty="0"/>
          </a:p>
        </p:txBody>
      </p:sp>
      <p:pic>
        <p:nvPicPr>
          <p:cNvPr id="5" name="Picture 17" descr="S:\CPA\Communications\Central Resources\Image repository\Ofcom Logos\Ofcom logo 2016 final\Publication_Print\JPG\Ofcom_Publication logo_RGB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4881" y="709220"/>
            <a:ext cx="1903559" cy="856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73050" indent="-273050" algn="l" rtl="0" fontAlgn="base">
        <a:spcBef>
          <a:spcPct val="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36575" indent="-261938" algn="l" rtl="0" fontAlgn="base">
        <a:spcBef>
          <a:spcPct val="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808038" indent="-269875" algn="l" rtl="0" fontAlgn="base">
        <a:spcBef>
          <a:spcPct val="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082675" indent="-273050" algn="l" rtl="0" fontAlgn="base">
        <a:spcBef>
          <a:spcPct val="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344613" indent="-26035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1801813" indent="-26035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259013" indent="-26035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2716213" indent="-26035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173413" indent="-26035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4886" y="2517133"/>
            <a:ext cx="6460381" cy="492443"/>
          </a:xfrm>
        </p:spPr>
        <p:txBody>
          <a:bodyPr/>
          <a:lstStyle/>
          <a:p>
            <a:r>
              <a:rPr lang="en-GB" sz="3200" dirty="0">
                <a:solidFill>
                  <a:srgbClr val="642566"/>
                </a:solidFill>
              </a:rPr>
              <a:t>Measuring Media Plurality</a:t>
            </a:r>
            <a:endParaRPr lang="en-GB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6E6587-531E-44D2-B819-EC6D368AFDDD}" type="slidenum">
              <a:rPr lang="en-GB" altLang="en-US" smtClean="0"/>
              <a:pPr/>
              <a:t>0</a:t>
            </a:fld>
            <a:endParaRPr lang="en-GB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987190" y="3371850"/>
            <a:ext cx="76441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/>
              <a:t>Jane Rumble, Director of Market Intelligence, Ofcom</a:t>
            </a:r>
          </a:p>
          <a:p>
            <a:endParaRPr lang="en-GB" sz="20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8211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550" y="1061194"/>
            <a:ext cx="6460381" cy="369332"/>
          </a:xfrm>
        </p:spPr>
        <p:txBody>
          <a:bodyPr/>
          <a:lstStyle/>
          <a:p>
            <a:r>
              <a:rPr lang="en-GB" dirty="0">
                <a:solidFill>
                  <a:srgbClr val="642566"/>
                </a:solidFill>
              </a:rPr>
              <a:t>Media Plurality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6E6587-531E-44D2-B819-EC6D368AFDDD}" type="slidenum">
              <a:rPr lang="en-GB" altLang="en-US" smtClean="0"/>
              <a:pPr/>
              <a:t>1</a:t>
            </a:fld>
            <a:endParaRPr lang="en-GB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283651" y="1818250"/>
            <a:ext cx="764410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/>
              <a:t>‘Ensuring that there is diversity of viewpoints that are available and  consumed across and within media enterprises’</a:t>
            </a:r>
          </a:p>
          <a:p>
            <a:endParaRPr lang="en-GB" sz="2000" b="1" dirty="0"/>
          </a:p>
          <a:p>
            <a:endParaRPr lang="en-GB" sz="2000" b="1" dirty="0"/>
          </a:p>
          <a:p>
            <a:r>
              <a:rPr lang="en-GB" sz="2000" b="1" dirty="0"/>
              <a:t>‘Preventing any one media owner or voice from having too much influence over public opinion and the political agenda’</a:t>
            </a:r>
          </a:p>
          <a:p>
            <a:endParaRPr lang="en-GB" sz="2000" b="1" dirty="0"/>
          </a:p>
          <a:p>
            <a:endParaRPr lang="en-GB" sz="20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887664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550" y="1061194"/>
            <a:ext cx="6460381" cy="369332"/>
          </a:xfrm>
        </p:spPr>
        <p:txBody>
          <a:bodyPr/>
          <a:lstStyle/>
          <a:p>
            <a:r>
              <a:rPr lang="en-GB" dirty="0">
                <a:solidFill>
                  <a:srgbClr val="642566"/>
                </a:solidFill>
              </a:rPr>
              <a:t>Media Plurality Measurement Framework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6E6587-531E-44D2-B819-EC6D368AFDDD}" type="slidenum">
              <a:rPr lang="en-GB" altLang="en-US" smtClean="0"/>
              <a:pPr/>
              <a:t>2</a:t>
            </a:fld>
            <a:endParaRPr lang="en-GB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292528" y="1915905"/>
            <a:ext cx="764410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/>
              <a:t>Availability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/>
              <a:t>Consumption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/>
              <a:t>Impact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/>
              <a:t>Contextual factors</a:t>
            </a:r>
          </a:p>
          <a:p>
            <a:endParaRPr lang="en-GB" sz="2000" b="1" dirty="0"/>
          </a:p>
          <a:p>
            <a:endParaRPr lang="en-GB" sz="20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762326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550" y="1061194"/>
            <a:ext cx="6460381" cy="369332"/>
          </a:xfrm>
        </p:spPr>
        <p:txBody>
          <a:bodyPr/>
          <a:lstStyle/>
          <a:p>
            <a:r>
              <a:rPr lang="en-GB" dirty="0">
                <a:solidFill>
                  <a:srgbClr val="642566"/>
                </a:solidFill>
              </a:rPr>
              <a:t>Considerations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6E6587-531E-44D2-B819-EC6D368AFDDD}" type="slidenum">
              <a:rPr lang="en-GB" altLang="en-US" smtClean="0"/>
              <a:pPr/>
              <a:t>3</a:t>
            </a:fld>
            <a:endParaRPr lang="en-GB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292528" y="1915905"/>
            <a:ext cx="764410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/>
              <a:t>Cross media consumption – share of references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/>
              <a:t>Media ownership – retail and wholesale news provision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/>
              <a:t>Online intermediaries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1" dirty="0"/>
          </a:p>
          <a:p>
            <a:endParaRPr lang="en-GB" sz="2000" b="1" dirty="0"/>
          </a:p>
          <a:p>
            <a:endParaRPr lang="en-GB" sz="20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673947241"/>
      </p:ext>
    </p:extLst>
  </p:cSld>
  <p:clrMapOvr>
    <a:masterClrMapping/>
  </p:clrMapOvr>
</p:sld>
</file>

<file path=ppt/theme/theme1.xml><?xml version="1.0" encoding="utf-8"?>
<a:theme xmlns:a="http://schemas.openxmlformats.org/drawingml/2006/main" name="Ofcom">
  <a:themeElements>
    <a:clrScheme name="Ofcom (Jan 2009) 1">
      <a:dk1>
        <a:srgbClr val="642566"/>
      </a:dk1>
      <a:lt1>
        <a:srgbClr val="FFFFFF"/>
      </a:lt1>
      <a:dk2>
        <a:srgbClr val="642566"/>
      </a:dk2>
      <a:lt2>
        <a:srgbClr val="EAEAEA"/>
      </a:lt2>
      <a:accent1>
        <a:srgbClr val="642566"/>
      </a:accent1>
      <a:accent2>
        <a:srgbClr val="A9CF38"/>
      </a:accent2>
      <a:accent3>
        <a:srgbClr val="FFFFFF"/>
      </a:accent3>
      <a:accent4>
        <a:srgbClr val="541E56"/>
      </a:accent4>
      <a:accent5>
        <a:srgbClr val="B8ACB8"/>
      </a:accent5>
      <a:accent6>
        <a:srgbClr val="99BB32"/>
      </a:accent6>
      <a:hlink>
        <a:srgbClr val="E65767"/>
      </a:hlink>
      <a:folHlink>
        <a:srgbClr val="F7941D"/>
      </a:folHlink>
    </a:clrScheme>
    <a:fontScheme name="Ofcom (Jan 2009)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9050" cap="flat" cmpd="sng" algn="ctr">
          <a:solidFill>
            <a:srgbClr val="C90044"/>
          </a:solidFill>
          <a:prstDash val="solid"/>
          <a:round/>
          <a:headEnd type="none" w="med" len="med"/>
          <a:tailEnd type="triangle" w="lg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36000" tIns="36000" rIns="36000" bIns="360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9050" cap="flat" cmpd="sng" algn="ctr">
          <a:solidFill>
            <a:srgbClr val="C90044"/>
          </a:solidFill>
          <a:prstDash val="solid"/>
          <a:round/>
          <a:headEnd type="none" w="med" len="med"/>
          <a:tailEnd type="triangle" w="lg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36000" tIns="36000" rIns="36000" bIns="360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Ofcom (Jan 2009) 1">
        <a:dk1>
          <a:srgbClr val="642566"/>
        </a:dk1>
        <a:lt1>
          <a:srgbClr val="FFFFFF"/>
        </a:lt1>
        <a:dk2>
          <a:srgbClr val="642566"/>
        </a:dk2>
        <a:lt2>
          <a:srgbClr val="EAEAEA"/>
        </a:lt2>
        <a:accent1>
          <a:srgbClr val="642566"/>
        </a:accent1>
        <a:accent2>
          <a:srgbClr val="A9CF38"/>
        </a:accent2>
        <a:accent3>
          <a:srgbClr val="FFFFFF"/>
        </a:accent3>
        <a:accent4>
          <a:srgbClr val="541E56"/>
        </a:accent4>
        <a:accent5>
          <a:srgbClr val="B8ACB8"/>
        </a:accent5>
        <a:accent6>
          <a:srgbClr val="99BB32"/>
        </a:accent6>
        <a:hlink>
          <a:srgbClr val="E65767"/>
        </a:hlink>
        <a:folHlink>
          <a:srgbClr val="F7941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com Template - Oct 2007">
  <a:themeElements>
    <a:clrScheme name="1_Ofcom Template - Oct 2007 1">
      <a:dk1>
        <a:srgbClr val="642566"/>
      </a:dk1>
      <a:lt1>
        <a:srgbClr val="FFFFFF"/>
      </a:lt1>
      <a:dk2>
        <a:srgbClr val="642566"/>
      </a:dk2>
      <a:lt2>
        <a:srgbClr val="EAEAEA"/>
      </a:lt2>
      <a:accent1>
        <a:srgbClr val="642566"/>
      </a:accent1>
      <a:accent2>
        <a:srgbClr val="A9CF38"/>
      </a:accent2>
      <a:accent3>
        <a:srgbClr val="FFFFFF"/>
      </a:accent3>
      <a:accent4>
        <a:srgbClr val="541E56"/>
      </a:accent4>
      <a:accent5>
        <a:srgbClr val="B8ACB8"/>
      </a:accent5>
      <a:accent6>
        <a:srgbClr val="99BB32"/>
      </a:accent6>
      <a:hlink>
        <a:srgbClr val="E65767"/>
      </a:hlink>
      <a:folHlink>
        <a:srgbClr val="F7941D"/>
      </a:folHlink>
    </a:clrScheme>
    <a:fontScheme name="1_Ofcom Template - Oct 2007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9050" cap="flat" cmpd="sng" algn="ctr">
          <a:solidFill>
            <a:srgbClr val="C90044"/>
          </a:solidFill>
          <a:prstDash val="solid"/>
          <a:round/>
          <a:headEnd type="none" w="med" len="med"/>
          <a:tailEnd type="triangle" w="lg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36000" tIns="36000" rIns="36000" bIns="360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9050" cap="flat" cmpd="sng" algn="ctr">
          <a:solidFill>
            <a:srgbClr val="C90044"/>
          </a:solidFill>
          <a:prstDash val="solid"/>
          <a:round/>
          <a:headEnd type="none" w="med" len="med"/>
          <a:tailEnd type="triangle" w="lg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36000" tIns="36000" rIns="36000" bIns="360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Ofcom Template - Oct 2007 1">
        <a:dk1>
          <a:srgbClr val="642566"/>
        </a:dk1>
        <a:lt1>
          <a:srgbClr val="FFFFFF"/>
        </a:lt1>
        <a:dk2>
          <a:srgbClr val="642566"/>
        </a:dk2>
        <a:lt2>
          <a:srgbClr val="EAEAEA"/>
        </a:lt2>
        <a:accent1>
          <a:srgbClr val="642566"/>
        </a:accent1>
        <a:accent2>
          <a:srgbClr val="A9CF38"/>
        </a:accent2>
        <a:accent3>
          <a:srgbClr val="FFFFFF"/>
        </a:accent3>
        <a:accent4>
          <a:srgbClr val="541E56"/>
        </a:accent4>
        <a:accent5>
          <a:srgbClr val="B8ACB8"/>
        </a:accent5>
        <a:accent6>
          <a:srgbClr val="99BB32"/>
        </a:accent6>
        <a:hlink>
          <a:srgbClr val="E65767"/>
        </a:hlink>
        <a:folHlink>
          <a:srgbClr val="F7941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Ofcom Template - Oct 2007">
  <a:themeElements>
    <a:clrScheme name="2_Ofcom Template - Oct 2007 1">
      <a:dk1>
        <a:srgbClr val="642566"/>
      </a:dk1>
      <a:lt1>
        <a:srgbClr val="FFFFFF"/>
      </a:lt1>
      <a:dk2>
        <a:srgbClr val="642566"/>
      </a:dk2>
      <a:lt2>
        <a:srgbClr val="EAEAEA"/>
      </a:lt2>
      <a:accent1>
        <a:srgbClr val="642566"/>
      </a:accent1>
      <a:accent2>
        <a:srgbClr val="A9CF38"/>
      </a:accent2>
      <a:accent3>
        <a:srgbClr val="FFFFFF"/>
      </a:accent3>
      <a:accent4>
        <a:srgbClr val="541E56"/>
      </a:accent4>
      <a:accent5>
        <a:srgbClr val="B8ACB8"/>
      </a:accent5>
      <a:accent6>
        <a:srgbClr val="99BB32"/>
      </a:accent6>
      <a:hlink>
        <a:srgbClr val="E65767"/>
      </a:hlink>
      <a:folHlink>
        <a:srgbClr val="F7941D"/>
      </a:folHlink>
    </a:clrScheme>
    <a:fontScheme name="2_Ofcom Template - Oct 2007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9050" cap="flat" cmpd="sng" algn="ctr">
          <a:solidFill>
            <a:srgbClr val="C90044"/>
          </a:solidFill>
          <a:prstDash val="solid"/>
          <a:round/>
          <a:headEnd type="none" w="med" len="med"/>
          <a:tailEnd type="triangle" w="lg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36000" tIns="36000" rIns="36000" bIns="360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9050" cap="flat" cmpd="sng" algn="ctr">
          <a:solidFill>
            <a:srgbClr val="C90044"/>
          </a:solidFill>
          <a:prstDash val="solid"/>
          <a:round/>
          <a:headEnd type="none" w="med" len="med"/>
          <a:tailEnd type="triangle" w="lg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36000" tIns="36000" rIns="36000" bIns="360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2_Ofcom Template - Oct 2007 1">
        <a:dk1>
          <a:srgbClr val="642566"/>
        </a:dk1>
        <a:lt1>
          <a:srgbClr val="FFFFFF"/>
        </a:lt1>
        <a:dk2>
          <a:srgbClr val="642566"/>
        </a:dk2>
        <a:lt2>
          <a:srgbClr val="EAEAEA"/>
        </a:lt2>
        <a:accent1>
          <a:srgbClr val="642566"/>
        </a:accent1>
        <a:accent2>
          <a:srgbClr val="A9CF38"/>
        </a:accent2>
        <a:accent3>
          <a:srgbClr val="FFFFFF"/>
        </a:accent3>
        <a:accent4>
          <a:srgbClr val="541E56"/>
        </a:accent4>
        <a:accent5>
          <a:srgbClr val="B8ACB8"/>
        </a:accent5>
        <a:accent6>
          <a:srgbClr val="99BB32"/>
        </a:accent6>
        <a:hlink>
          <a:srgbClr val="E65767"/>
        </a:hlink>
        <a:folHlink>
          <a:srgbClr val="F7941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Ofcom Template - Oct 2007">
  <a:themeElements>
    <a:clrScheme name="3_Ofcom Template - Oct 2007 1">
      <a:dk1>
        <a:srgbClr val="642566"/>
      </a:dk1>
      <a:lt1>
        <a:srgbClr val="FFFFFF"/>
      </a:lt1>
      <a:dk2>
        <a:srgbClr val="642566"/>
      </a:dk2>
      <a:lt2>
        <a:srgbClr val="EAEAEA"/>
      </a:lt2>
      <a:accent1>
        <a:srgbClr val="642566"/>
      </a:accent1>
      <a:accent2>
        <a:srgbClr val="A9CF38"/>
      </a:accent2>
      <a:accent3>
        <a:srgbClr val="FFFFFF"/>
      </a:accent3>
      <a:accent4>
        <a:srgbClr val="541E56"/>
      </a:accent4>
      <a:accent5>
        <a:srgbClr val="B8ACB8"/>
      </a:accent5>
      <a:accent6>
        <a:srgbClr val="99BB32"/>
      </a:accent6>
      <a:hlink>
        <a:srgbClr val="E65767"/>
      </a:hlink>
      <a:folHlink>
        <a:srgbClr val="F7941D"/>
      </a:folHlink>
    </a:clrScheme>
    <a:fontScheme name="3_Ofcom Template - Oct 2007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9050" cap="flat" cmpd="sng" algn="ctr">
          <a:solidFill>
            <a:srgbClr val="C90044"/>
          </a:solidFill>
          <a:prstDash val="solid"/>
          <a:round/>
          <a:headEnd type="none" w="med" len="med"/>
          <a:tailEnd type="triangle" w="lg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36000" tIns="36000" rIns="36000" bIns="360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9050" cap="flat" cmpd="sng" algn="ctr">
          <a:solidFill>
            <a:srgbClr val="C90044"/>
          </a:solidFill>
          <a:prstDash val="solid"/>
          <a:round/>
          <a:headEnd type="none" w="med" len="med"/>
          <a:tailEnd type="triangle" w="lg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36000" tIns="36000" rIns="36000" bIns="360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3_Ofcom Template - Oct 2007 1">
        <a:dk1>
          <a:srgbClr val="642566"/>
        </a:dk1>
        <a:lt1>
          <a:srgbClr val="FFFFFF"/>
        </a:lt1>
        <a:dk2>
          <a:srgbClr val="642566"/>
        </a:dk2>
        <a:lt2>
          <a:srgbClr val="EAEAEA"/>
        </a:lt2>
        <a:accent1>
          <a:srgbClr val="642566"/>
        </a:accent1>
        <a:accent2>
          <a:srgbClr val="A9CF38"/>
        </a:accent2>
        <a:accent3>
          <a:srgbClr val="FFFFFF"/>
        </a:accent3>
        <a:accent4>
          <a:srgbClr val="541E56"/>
        </a:accent4>
        <a:accent5>
          <a:srgbClr val="B8ACB8"/>
        </a:accent5>
        <a:accent6>
          <a:srgbClr val="99BB32"/>
        </a:accent6>
        <a:hlink>
          <a:srgbClr val="E65767"/>
        </a:hlink>
        <a:folHlink>
          <a:srgbClr val="F7941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Ofcom Template - Oct 2007">
  <a:themeElements>
    <a:clrScheme name="4_Ofcom Template - Oct 2007 1">
      <a:dk1>
        <a:srgbClr val="642566"/>
      </a:dk1>
      <a:lt1>
        <a:srgbClr val="FFFFFF"/>
      </a:lt1>
      <a:dk2>
        <a:srgbClr val="642566"/>
      </a:dk2>
      <a:lt2>
        <a:srgbClr val="EAEAEA"/>
      </a:lt2>
      <a:accent1>
        <a:srgbClr val="642566"/>
      </a:accent1>
      <a:accent2>
        <a:srgbClr val="A9CF38"/>
      </a:accent2>
      <a:accent3>
        <a:srgbClr val="FFFFFF"/>
      </a:accent3>
      <a:accent4>
        <a:srgbClr val="541E56"/>
      </a:accent4>
      <a:accent5>
        <a:srgbClr val="B8ACB8"/>
      </a:accent5>
      <a:accent6>
        <a:srgbClr val="99BB32"/>
      </a:accent6>
      <a:hlink>
        <a:srgbClr val="E65767"/>
      </a:hlink>
      <a:folHlink>
        <a:srgbClr val="F7941D"/>
      </a:folHlink>
    </a:clrScheme>
    <a:fontScheme name="4_Ofcom Template - Oct 2007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9050" cap="flat" cmpd="sng" algn="ctr">
          <a:solidFill>
            <a:srgbClr val="C90044"/>
          </a:solidFill>
          <a:prstDash val="solid"/>
          <a:round/>
          <a:headEnd type="none" w="med" len="med"/>
          <a:tailEnd type="triangle" w="lg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36000" tIns="36000" rIns="36000" bIns="360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9050" cap="flat" cmpd="sng" algn="ctr">
          <a:solidFill>
            <a:srgbClr val="C90044"/>
          </a:solidFill>
          <a:prstDash val="solid"/>
          <a:round/>
          <a:headEnd type="none" w="med" len="med"/>
          <a:tailEnd type="triangle" w="lg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36000" tIns="36000" rIns="36000" bIns="360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4_Ofcom Template - Oct 2007 1">
        <a:dk1>
          <a:srgbClr val="642566"/>
        </a:dk1>
        <a:lt1>
          <a:srgbClr val="FFFFFF"/>
        </a:lt1>
        <a:dk2>
          <a:srgbClr val="642566"/>
        </a:dk2>
        <a:lt2>
          <a:srgbClr val="EAEAEA"/>
        </a:lt2>
        <a:accent1>
          <a:srgbClr val="642566"/>
        </a:accent1>
        <a:accent2>
          <a:srgbClr val="A9CF38"/>
        </a:accent2>
        <a:accent3>
          <a:srgbClr val="FFFFFF"/>
        </a:accent3>
        <a:accent4>
          <a:srgbClr val="541E56"/>
        </a:accent4>
        <a:accent5>
          <a:srgbClr val="B8ACB8"/>
        </a:accent5>
        <a:accent6>
          <a:srgbClr val="99BB32"/>
        </a:accent6>
        <a:hlink>
          <a:srgbClr val="E65767"/>
        </a:hlink>
        <a:folHlink>
          <a:srgbClr val="F7941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Ofcom Template - Oct 2007">
  <a:themeElements>
    <a:clrScheme name="5_Ofcom Template - Oct 2007 1">
      <a:dk1>
        <a:srgbClr val="642566"/>
      </a:dk1>
      <a:lt1>
        <a:srgbClr val="FFFFFF"/>
      </a:lt1>
      <a:dk2>
        <a:srgbClr val="642566"/>
      </a:dk2>
      <a:lt2>
        <a:srgbClr val="EAEAEA"/>
      </a:lt2>
      <a:accent1>
        <a:srgbClr val="642566"/>
      </a:accent1>
      <a:accent2>
        <a:srgbClr val="A9CF38"/>
      </a:accent2>
      <a:accent3>
        <a:srgbClr val="FFFFFF"/>
      </a:accent3>
      <a:accent4>
        <a:srgbClr val="541E56"/>
      </a:accent4>
      <a:accent5>
        <a:srgbClr val="B8ACB8"/>
      </a:accent5>
      <a:accent6>
        <a:srgbClr val="99BB32"/>
      </a:accent6>
      <a:hlink>
        <a:srgbClr val="E65767"/>
      </a:hlink>
      <a:folHlink>
        <a:srgbClr val="F7941D"/>
      </a:folHlink>
    </a:clrScheme>
    <a:fontScheme name="5_Ofcom Template - Oct 2007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9050" cap="flat" cmpd="sng" algn="ctr">
          <a:solidFill>
            <a:srgbClr val="C90044"/>
          </a:solidFill>
          <a:prstDash val="solid"/>
          <a:round/>
          <a:headEnd type="none" w="med" len="med"/>
          <a:tailEnd type="triangle" w="lg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36000" tIns="36000" rIns="36000" bIns="360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9050" cap="flat" cmpd="sng" algn="ctr">
          <a:solidFill>
            <a:srgbClr val="C90044"/>
          </a:solidFill>
          <a:prstDash val="solid"/>
          <a:round/>
          <a:headEnd type="none" w="med" len="med"/>
          <a:tailEnd type="triangle" w="lg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36000" tIns="36000" rIns="36000" bIns="360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5_Ofcom Template - Oct 2007 1">
        <a:dk1>
          <a:srgbClr val="642566"/>
        </a:dk1>
        <a:lt1>
          <a:srgbClr val="FFFFFF"/>
        </a:lt1>
        <a:dk2>
          <a:srgbClr val="642566"/>
        </a:dk2>
        <a:lt2>
          <a:srgbClr val="EAEAEA"/>
        </a:lt2>
        <a:accent1>
          <a:srgbClr val="642566"/>
        </a:accent1>
        <a:accent2>
          <a:srgbClr val="A9CF38"/>
        </a:accent2>
        <a:accent3>
          <a:srgbClr val="FFFFFF"/>
        </a:accent3>
        <a:accent4>
          <a:srgbClr val="541E56"/>
        </a:accent4>
        <a:accent5>
          <a:srgbClr val="B8ACB8"/>
        </a:accent5>
        <a:accent6>
          <a:srgbClr val="99BB32"/>
        </a:accent6>
        <a:hlink>
          <a:srgbClr val="E65767"/>
        </a:hlink>
        <a:folHlink>
          <a:srgbClr val="F7941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Report" ma:contentTypeID="0x01010058DDEB47312E4967BFC1576B96E8C3D400828F4707E491364F9EB80A7ECE650B17" ma:contentTypeVersion="3" ma:contentTypeDescription="" ma:contentTypeScope="" ma:versionID="afa411eb96f959eff79163c4aea36a70">
  <xsd:schema xmlns:xsd="http://www.w3.org/2001/XMLSchema" xmlns:xs="http://www.w3.org/2001/XMLSchema" xmlns:p="http://schemas.microsoft.com/office/2006/metadata/properties" xmlns:ns1="http://schemas.microsoft.com/sharepoint/v3" xmlns:ns2="7dbe61e8-b04f-4785-9c1b-0c4cb847cf5c" xmlns:ns3="http://schemas.microsoft.com/sharepoint/v4" targetNamespace="http://schemas.microsoft.com/office/2006/metadata/properties" ma:root="true" ma:fieldsID="b63a02da361cf97d3221e15158bd72c9" ns1:_="" ns2:_="" ns3:_="">
    <xsd:import namespace="http://schemas.microsoft.com/sharepoint/v3"/>
    <xsd:import namespace="7dbe61e8-b04f-4785-9c1b-0c4cb847cf5c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Information_x0020_classification" minOccurs="0"/>
                <xsd:element ref="ns1:ReportDescription" minOccurs="0"/>
                <xsd:element ref="ns1:SaveToReportHistory" minOccurs="0"/>
                <xsd:element ref="ns1:ParentId" minOccurs="0"/>
                <xsd:element ref="ns1:ReportOwner" minOccurs="0"/>
                <xsd:element ref="ns1:ReportCategory" minOccurs="0"/>
                <xsd:element ref="ns1:ReportStatus" minOccurs="0"/>
                <xsd:element ref="ns1:ParentName" minOccurs="0"/>
                <xsd:element ref="ns1:ReportCreated" minOccurs="0"/>
                <xsd:element ref="ns1:ReportCreatedBy" minOccurs="0"/>
                <xsd:element ref="ns1:ReportModified" minOccurs="0"/>
                <xsd:element ref="ns1:ReportModifiedBy" minOccurs="0"/>
                <xsd:element ref="ns3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eportDescription" ma:index="8" nillable="true" ma:displayName="Report Description" ma:description="A description of the contents of the report" ma:internalName="ReportDescription">
      <xsd:simpleType>
        <xsd:restriction base="dms:Note">
          <xsd:maxLength value="255"/>
        </xsd:restriction>
      </xsd:simpleType>
    </xsd:element>
    <xsd:element name="SaveToReportHistory" ma:index="9" nillable="true" ma:displayName="Save to report history" ma:default="0" ma:description="Every time this document is saved a copy will be added to the report history." ma:internalName="SaveToReportHistory">
      <xsd:simpleType>
        <xsd:restriction base="dms:Boolean"/>
      </xsd:simpleType>
    </xsd:element>
    <xsd:element name="ParentId" ma:index="10" nillable="true" ma:displayName="Parent ID" ma:description="The Parent Id of this report" ma:hidden="true" ma:internalName="ParentId">
      <xsd:simpleType>
        <xsd:restriction base="dms:Number"/>
      </xsd:simpleType>
    </xsd:element>
    <xsd:element name="ReportOwner" ma:index="11" nillable="true" ma:displayName="Owner" ma:description="Owner of this document" ma:list="UserInfo" ma:internalName="Report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eportCategory" ma:index="12" nillable="true" ma:displayName="Report Category" ma:description="Category of the report" ma:internalName="ReportCategory">
      <xsd:simpleType>
        <xsd:restriction base="dms:Choice">
          <xsd:enumeration value="Category 1"/>
          <xsd:enumeration value="Category 2"/>
          <xsd:enumeration value="Category 3"/>
        </xsd:restriction>
      </xsd:simpleType>
    </xsd:element>
    <xsd:element name="ReportStatus" ma:index="13" nillable="true" ma:displayName="Report Status" ma:description="Status of the report" ma:internalName="ReportStatus">
      <xsd:simpleType>
        <xsd:restriction base="dms:Choice">
          <xsd:enumeration value="Final"/>
          <xsd:enumeration value="Preliminary"/>
          <xsd:enumeration value="Period To Date"/>
        </xsd:restriction>
      </xsd:simpleType>
    </xsd:element>
    <xsd:element name="ParentName" ma:index="15" nillable="true" ma:displayName="Report Parent Name" ma:hidden="true" ma:internalName="ParentName">
      <xsd:simpleType>
        <xsd:restriction base="dms:Text"/>
      </xsd:simpleType>
    </xsd:element>
    <xsd:element name="ReportCreated" ma:index="17" nillable="true" ma:displayName="Report Created" ma:hidden="true" ma:internalName="ReportCreated">
      <xsd:simpleType>
        <xsd:restriction base="dms:DateTime"/>
      </xsd:simpleType>
    </xsd:element>
    <xsd:element name="ReportCreatedBy" ma:index="18" nillable="true" ma:displayName="Report Created By" ma:hidden="true" ma:list="UserInfo" ma:internalName="ReportCreated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eportModified" ma:index="19" nillable="true" ma:displayName="Report Modified" ma:hidden="true" ma:internalName="ReportModified">
      <xsd:simpleType>
        <xsd:restriction base="dms:DateTime"/>
      </xsd:simpleType>
    </xsd:element>
    <xsd:element name="ReportModifiedBy" ma:index="20" nillable="true" ma:displayName="Report Modified By" ma:hidden="true" ma:list="UserInfo" ma:internalName="ReportModified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be61e8-b04f-4785-9c1b-0c4cb847cf5c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1" nillable="true" ma:displayName="Information classification" ma:format="Dropdown" ma:internalName="Information_x0020_classification">
      <xsd:simpleType>
        <xsd:restriction base="dms:Choice">
          <xsd:enumeration value="Highly sensitive"/>
          <xsd:enumeration value="Confidential"/>
          <xsd:enumeration value="Protec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21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2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portCreatedBy xmlns="http://schemas.microsoft.com/sharepoint/v3">
      <UserInfo>
        <DisplayName/>
        <AccountId xsi:nil="true"/>
        <AccountType/>
      </UserInfo>
    </ReportCreatedBy>
    <IconOverlay xmlns="http://schemas.microsoft.com/sharepoint/v4" xsi:nil="true"/>
    <ReportCategory xmlns="http://schemas.microsoft.com/sharepoint/v3" xsi:nil="true"/>
    <ReportCreated xmlns="http://schemas.microsoft.com/sharepoint/v3" xsi:nil="true"/>
    <Information_x0020_classification xmlns="7dbe61e8-b04f-4785-9c1b-0c4cb847cf5c" xsi:nil="true"/>
    <ReportStatus xmlns="http://schemas.microsoft.com/sharepoint/v3" xsi:nil="true"/>
    <ParentName xmlns="http://schemas.microsoft.com/sharepoint/v3" xsi:nil="true"/>
    <SaveToReportHistory xmlns="http://schemas.microsoft.com/sharepoint/v3">false</SaveToReportHistory>
    <ParentId xmlns="http://schemas.microsoft.com/sharepoint/v3" xsi:nil="true"/>
    <ReportDescription xmlns="http://schemas.microsoft.com/sharepoint/v3" xsi:nil="true"/>
    <ReportModified xmlns="http://schemas.microsoft.com/sharepoint/v3" xsi:nil="true"/>
    <ReportOwner xmlns="http://schemas.microsoft.com/sharepoint/v3">
      <UserInfo>
        <DisplayName/>
        <AccountId xsi:nil="true"/>
        <AccountType/>
      </UserInfo>
    </ReportOwner>
    <ReportModifiedBy xmlns="http://schemas.microsoft.com/sharepoint/v3">
      <UserInfo>
        <DisplayName/>
        <AccountId xsi:nil="true"/>
        <AccountType/>
      </UserInfo>
    </ReportModifiedBy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79A5B6B-1D10-40A2-A76A-D21CBD48858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dbe61e8-b04f-4785-9c1b-0c4cb847cf5c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DDD9D57-1539-4129-9609-561E790B0C71}">
  <ds:schemaRefs>
    <ds:schemaRef ds:uri="http://schemas.openxmlformats.org/package/2006/metadata/core-properties"/>
    <ds:schemaRef ds:uri="http://purl.org/dc/elements/1.1/"/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sharepoint/v3"/>
    <ds:schemaRef ds:uri="http://schemas.microsoft.com/office/infopath/2007/PartnerControls"/>
    <ds:schemaRef ds:uri="http://schemas.microsoft.com/sharepoint/v4"/>
    <ds:schemaRef ds:uri="7dbe61e8-b04f-4785-9c1b-0c4cb847cf5c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B4CB7A9-902D-4663-BF8E-B872EEEA6FA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External ppt template July16 (new logo)</Template>
  <TotalTime>2303</TotalTime>
  <Words>89</Words>
  <Application>Microsoft Office PowerPoint</Application>
  <PresentationFormat>On-screen Show (4:3)</PresentationFormat>
  <Paragraphs>45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Ofcom</vt:lpstr>
      <vt:lpstr>1_Ofcom Template - Oct 2007</vt:lpstr>
      <vt:lpstr>2_Ofcom Template - Oct 2007</vt:lpstr>
      <vt:lpstr>3_Ofcom Template - Oct 2007</vt:lpstr>
      <vt:lpstr>4_Ofcom Template - Oct 2007</vt:lpstr>
      <vt:lpstr>5_Ofcom Template - Oct 2007</vt:lpstr>
      <vt:lpstr>Measuring Media Plurality</vt:lpstr>
      <vt:lpstr>Media Plurality</vt:lpstr>
      <vt:lpstr>Media Plurality Measurement Framework</vt:lpstr>
      <vt:lpstr>Considerations</vt:lpstr>
    </vt:vector>
  </TitlesOfParts>
  <Company>Ofcom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document (Arial 36pt bold Purple)</dc:title>
  <dc:creator>Emma Louch</dc:creator>
  <cp:lastModifiedBy>Jane Rumble</cp:lastModifiedBy>
  <cp:revision>119</cp:revision>
  <cp:lastPrinted>2016-09-28T14:14:55Z</cp:lastPrinted>
  <dcterms:created xsi:type="dcterms:W3CDTF">2016-07-28T10:10:10Z</dcterms:created>
  <dcterms:modified xsi:type="dcterms:W3CDTF">2016-10-11T10:35:50Z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0x01010058DDEB47312E4967BFC1576B96E8C3D400828F4707E491364F9EB80A7ECE650B17</vt:lpwstr>
  </property>
</Properties>
</file>