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9" r:id="rId7"/>
    <p:sldMasterId id="2147483670" r:id="rId8"/>
  </p:sldMasterIdLst>
  <p:sldIdLst>
    <p:sldId id="263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</p:sldIdLst>
  <p:sldSz cx="9144000" cy="6858000" type="screen4x3"/>
  <p:notesSz cx="6858000" cy="9144000"/>
  <p:embeddedFontLst>
    <p:embeddedFont>
      <p:font typeface="ＭＳ Ｐゴシック" panose="020B0600070205080204" pitchFamily="34" charset="-128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8B70"/>
    <a:srgbClr val="00CBFF"/>
    <a:srgbClr val="007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Objects="1">
      <p:cViewPr>
        <p:scale>
          <a:sx n="115" d="100"/>
          <a:sy n="115" d="100"/>
        </p:scale>
        <p:origin x="-5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font" Target="fonts/font4.fntdata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OEA_LOGO_cyan"/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9"/>
          <a:stretch>
            <a:fillRect/>
          </a:stretch>
        </p:blipFill>
        <p:spPr bwMode="auto">
          <a:xfrm>
            <a:off x="2259013" y="5803900"/>
            <a:ext cx="54737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OEA_LOGO_cyan"/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5" b="39706"/>
          <a:stretch>
            <a:fillRect/>
          </a:stretch>
        </p:blipFill>
        <p:spPr bwMode="auto">
          <a:xfrm>
            <a:off x="2335213" y="0"/>
            <a:ext cx="5186362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30350"/>
            <a:ext cx="66548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coe.int/documents/16695/995226/COE-Logo-Fil-BW.png/bb17a17e-5308-4fc0-929d-5c4baf3ab99d?t=1371222816000?t=1371222816000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5661025"/>
            <a:ext cx="12715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20574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05000" y="36004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0384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25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733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80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47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5"/>
          <p:cNvCxnSpPr/>
          <p:nvPr userDrawn="1"/>
        </p:nvCxnSpPr>
        <p:spPr>
          <a:xfrm>
            <a:off x="762000" y="762000"/>
            <a:ext cx="8382000" cy="1588"/>
          </a:xfrm>
          <a:prstGeom prst="line">
            <a:avLst/>
          </a:prstGeom>
          <a:ln w="12700">
            <a:solidFill>
              <a:srgbClr val="00CB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08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32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8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6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5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2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3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9FD86-AEC7-46D9-8C5C-8334EC18993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11/10/2016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8ADC-6373-48F3-87BA-CB3711AB0318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2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file:///\\localhost\Users\sauvage\Documents\%20OPERA%20MEUS\DOSSIERS%20EN%20COURS\OEA\OEA%20PPT\medias\spectrum.png" TargetMode="Externa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066800" y="152400"/>
            <a:ext cx="7848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pic>
        <p:nvPicPr>
          <p:cNvPr id="2052" name="spectrum.png" descr="/Users/sauvage/Documents/ OPERA MEUS/DOSSIERS EN COURS/OEA/OEA PPT/medias/spectru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6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6934200" y="6492875"/>
            <a:ext cx="2133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14400">
              <a:defRPr/>
            </a:pPr>
            <a:fld id="{2CD3AB75-1686-45F7-8FE3-CEA45ED868AF}" type="slidenum">
              <a:rPr lang="en-US" altLang="fr-FR" sz="1200" smtClean="0">
                <a:solidFill>
                  <a:srgbClr val="ABACB5"/>
                </a:solidFill>
              </a:rPr>
              <a:pPr algn="r" defTabSz="914400">
                <a:defRPr/>
              </a:pPr>
              <a:t>‹#›</a:t>
            </a:fld>
            <a:endParaRPr lang="en-US" altLang="fr-FR" sz="1200" smtClean="0">
              <a:solidFill>
                <a:srgbClr val="ABACB5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j-lt"/>
          <a:ea typeface="ＭＳ Ｐゴシック" pitchFamily="-107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defRPr sz="2200" b="1" kern="1200">
          <a:solidFill>
            <a:srgbClr val="00CBFF"/>
          </a:solidFill>
          <a:latin typeface="+mn-lt"/>
          <a:ea typeface="ＭＳ Ｐゴシック" pitchFamily="-107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2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3749FD86-AEC7-46D9-8C5C-8334EC18993B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11/10/2016</a:t>
            </a:fld>
            <a:endParaRPr lang="en-GB" dirty="0" smtClean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GB" dirty="0" smtClean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BB28ADC-6373-48F3-87BA-CB3711AB031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 smtClean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729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 idx="4294967295"/>
          </p:nvPr>
        </p:nvSpPr>
        <p:spPr>
          <a:xfrm>
            <a:off x="1113169" y="1916832"/>
            <a:ext cx="7848600" cy="609600"/>
          </a:xfrm>
        </p:spPr>
        <p:txBody>
          <a:bodyPr/>
          <a:lstStyle/>
          <a:p>
            <a:pPr eaLnBrk="1" hangingPunct="1"/>
            <a:r>
              <a:rPr lang="en-US" altLang="fr-FR" sz="3600" dirty="0" smtClean="0">
                <a:solidFill>
                  <a:srgbClr val="0070C0"/>
                </a:solidFill>
              </a:rPr>
              <a:t>Media concentration – European &amp;</a:t>
            </a:r>
            <a:br>
              <a:rPr lang="en-US" altLang="fr-FR" sz="3600" dirty="0" smtClean="0">
                <a:solidFill>
                  <a:srgbClr val="0070C0"/>
                </a:solidFill>
              </a:rPr>
            </a:br>
            <a:r>
              <a:rPr lang="en-US" altLang="fr-FR" sz="3600" dirty="0" smtClean="0">
                <a:solidFill>
                  <a:srgbClr val="0070C0"/>
                </a:solidFill>
              </a:rPr>
              <a:t>national market realities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74725" y="1073150"/>
            <a:ext cx="2492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200" b="1">
                <a:solidFill>
                  <a:srgbClr val="00CBFF"/>
                </a:solidFill>
                <a:latin typeface="Arial" charset="0"/>
                <a:ea typeface="ＭＳ Ｐゴシック" pitchFamily="-107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defTabSz="914400" eaLnBrk="1" hangingPunct="1">
              <a:spcBef>
                <a:spcPct val="0"/>
              </a:spcBef>
            </a:pPr>
            <a:r>
              <a:rPr lang="en-US" altLang="fr-FR" sz="18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3963" y="3628181"/>
            <a:ext cx="82445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Gilles Fontaine </a:t>
            </a:r>
          </a:p>
          <a:p>
            <a:r>
              <a:rPr lang="fr-FR" sz="2800" dirty="0" smtClean="0"/>
              <a:t>Head of the Department for Information</a:t>
            </a:r>
            <a:r>
              <a:rPr lang="fr-FR" sz="2800" dirty="0"/>
              <a:t> </a:t>
            </a:r>
            <a:r>
              <a:rPr lang="fr-FR" sz="2800" dirty="0" smtClean="0"/>
              <a:t>on </a:t>
            </a:r>
          </a:p>
          <a:p>
            <a:r>
              <a:rPr lang="fr-FR" sz="2800" dirty="0" err="1" smtClean="0"/>
              <a:t>Markets</a:t>
            </a:r>
            <a:r>
              <a:rPr lang="fr-FR" sz="2800" dirty="0" smtClean="0"/>
              <a:t> &amp; </a:t>
            </a:r>
            <a:r>
              <a:rPr lang="fr-FR" sz="2800" dirty="0" err="1" smtClean="0"/>
              <a:t>Financing</a:t>
            </a:r>
            <a:endParaRPr lang="fr-FR" sz="2800" dirty="0" smtClean="0"/>
          </a:p>
          <a:p>
            <a:r>
              <a:rPr lang="fr-FR" sz="2800" dirty="0" err="1" smtClean="0"/>
              <a:t>European</a:t>
            </a:r>
            <a:r>
              <a:rPr lang="fr-FR" sz="2800" dirty="0" smtClean="0"/>
              <a:t> Audiovisual </a:t>
            </a:r>
            <a:r>
              <a:rPr lang="fr-FR" sz="2800" dirty="0" err="1" smtClean="0"/>
              <a:t>Observatory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5036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244408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1F497D"/>
                </a:solidFill>
                <a:latin typeface="Arial"/>
              </a:rPr>
              <a:t>Evolution towards European players and services: </a:t>
            </a:r>
            <a:r>
              <a:rPr lang="en-GB" sz="3200" b="1" dirty="0" smtClean="0">
                <a:solidFill>
                  <a:srgbClr val="1F497D"/>
                </a:solidFill>
                <a:latin typeface="Arial"/>
              </a:rPr>
              <a:t>European channel brands</a:t>
            </a:r>
            <a:endParaRPr lang="en-US" altLang="en-US" sz="32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6477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100" y="1104719"/>
            <a:ext cx="6438900" cy="54044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707" y="3456671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“Extensive presence”: niche channels available all over Europe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Some brands get 1% of cumulated market share in Europe</a:t>
            </a:r>
            <a:endParaRPr lang="en-GB" b="1" dirty="0">
              <a:solidFill>
                <a:srgbClr val="1F497D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7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244408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1F497D"/>
                </a:solidFill>
                <a:latin typeface="Arial"/>
              </a:rPr>
              <a:t>Evolution towards European players and services: </a:t>
            </a:r>
            <a:r>
              <a:rPr lang="en-GB" sz="3200" b="1" dirty="0" smtClean="0">
                <a:solidFill>
                  <a:srgbClr val="1F497D"/>
                </a:solidFill>
                <a:latin typeface="Arial"/>
              </a:rPr>
              <a:t>European TV distributors</a:t>
            </a:r>
            <a:endParaRPr lang="en-US" altLang="en-US" sz="32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6477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165394"/>
            <a:ext cx="5760720" cy="54140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07" y="3456671"/>
            <a:ext cx="3635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Top 15 pay-TV distributors serve 68% of EU pay-TV homes</a:t>
            </a:r>
            <a:endParaRPr lang="en-GB" b="1" dirty="0">
              <a:solidFill>
                <a:srgbClr val="1F497D"/>
              </a:solidFill>
              <a:latin typeface="Calibri"/>
              <a:ea typeface="+mn-ea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7" y="6134212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07504" y="6162465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Netflix not included !</a:t>
            </a:r>
          </a:p>
        </p:txBody>
      </p:sp>
    </p:spTree>
    <p:extLst>
      <p:ext uri="{BB962C8B-B14F-4D97-AF65-F5344CB8AC3E}">
        <p14:creationId xmlns:p14="http://schemas.microsoft.com/office/powerpoint/2010/main" val="17711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244408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rgbClr val="1F497D"/>
                </a:solidFill>
                <a:latin typeface="Arial"/>
              </a:rPr>
              <a:t>For more information on TV channels and TV distributors in Europe</a:t>
            </a:r>
            <a:endParaRPr lang="en-US" altLang="en-US" sz="32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9792" y="550597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sz="3600" b="1" dirty="0" smtClean="0">
                <a:solidFill>
                  <a:srgbClr val="1F497D"/>
                </a:solidFill>
                <a:latin typeface="Calibri"/>
                <a:ea typeface="+mn-ea"/>
              </a:rPr>
              <a:t>mavise.obs.coe.int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1463" y="1852684"/>
            <a:ext cx="7481073" cy="321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 smtClean="0">
                <a:solidFill>
                  <a:srgbClr val="1F497D"/>
                </a:solidFill>
                <a:latin typeface="Calibri"/>
                <a:ea typeface="+mn-ea"/>
              </a:rPr>
              <a:t>MAVISE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GB" sz="3200" b="1" dirty="0" smtClean="0">
              <a:solidFill>
                <a:srgbClr val="1F497D"/>
              </a:solidFill>
              <a:latin typeface="Calibri"/>
              <a:ea typeface="+mn-ea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srgbClr val="1F497D"/>
                </a:solidFill>
                <a:latin typeface="Calibri"/>
                <a:ea typeface="+mn-ea"/>
              </a:rPr>
              <a:t>The data base of TV channels and on-demand services </a:t>
            </a:r>
          </a:p>
          <a:p>
            <a:pPr marL="857250" lvl="1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  <a:latin typeface="Calibri"/>
              </a:rPr>
              <a:t>42 countries</a:t>
            </a:r>
          </a:p>
          <a:p>
            <a:pPr marL="857250" lvl="1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  <a:latin typeface="Calibri"/>
              </a:rPr>
              <a:t>Origin of services</a:t>
            </a:r>
          </a:p>
          <a:p>
            <a:pPr marL="857250" lvl="1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  <a:latin typeface="Calibri"/>
              </a:rPr>
              <a:t>Availability on the main line-ups</a:t>
            </a:r>
          </a:p>
          <a:p>
            <a:pPr marL="857250" lvl="1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  <a:latin typeface="Calibri"/>
              </a:rPr>
              <a:t>Ownership</a:t>
            </a:r>
          </a:p>
        </p:txBody>
      </p:sp>
    </p:spTree>
    <p:extLst>
      <p:ext uri="{BB962C8B-B14F-4D97-AF65-F5344CB8AC3E}">
        <p14:creationId xmlns:p14="http://schemas.microsoft.com/office/powerpoint/2010/main" val="13473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272842"/>
            <a:ext cx="2219325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1F497D"/>
                </a:solidFill>
                <a:latin typeface="Arial"/>
              </a:rPr>
              <a:t>Overview</a:t>
            </a:r>
            <a:endParaRPr lang="en-US" altLang="en-US" sz="40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4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32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dirty="0" smtClean="0">
                <a:solidFill>
                  <a:srgbClr val="1F497D"/>
                </a:solidFill>
              </a:rPr>
              <a:t>Objectives and methodology</a:t>
            </a:r>
          </a:p>
          <a:p>
            <a:pPr marL="457200" indent="-457200">
              <a:buFont typeface="+mj-lt"/>
              <a:buAutoNum type="arabicPeriod"/>
            </a:pPr>
            <a:endParaRPr lang="en-GB" sz="32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dirty="0" smtClean="0">
                <a:solidFill>
                  <a:srgbClr val="1F497D"/>
                </a:solidFill>
              </a:rPr>
              <a:t>A look at national markets</a:t>
            </a:r>
          </a:p>
          <a:p>
            <a:pPr marL="857250" lvl="1" indent="-457200"/>
            <a:endParaRPr lang="en-GB" sz="32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dirty="0" smtClean="0">
                <a:solidFill>
                  <a:srgbClr val="1F497D"/>
                </a:solidFill>
              </a:rPr>
              <a:t>European groups and services</a:t>
            </a:r>
            <a:endParaRPr lang="en-GB" sz="32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1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272842"/>
            <a:ext cx="6338595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1F497D"/>
                </a:solidFill>
                <a:latin typeface="Arial"/>
              </a:rPr>
              <a:t>Background to the report</a:t>
            </a:r>
            <a:endParaRPr lang="en-US" altLang="en-US" sz="40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TV </a:t>
            </a:r>
            <a:r>
              <a:rPr lang="en-GB" sz="2800" dirty="0">
                <a:solidFill>
                  <a:srgbClr val="1F497D"/>
                </a:solidFill>
              </a:rPr>
              <a:t>markets are structured primarily on a national basis (or by linguistic zones)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National players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National “tastes”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</a:rPr>
              <a:t>National advertisers</a:t>
            </a: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Are </a:t>
            </a:r>
            <a:r>
              <a:rPr lang="en-GB" sz="2800" dirty="0">
                <a:solidFill>
                  <a:srgbClr val="1F497D"/>
                </a:solidFill>
              </a:rPr>
              <a:t>there signs of </a:t>
            </a:r>
            <a:r>
              <a:rPr lang="en-GB" sz="2800" dirty="0" smtClean="0">
                <a:solidFill>
                  <a:srgbClr val="1F497D"/>
                </a:solidFill>
              </a:rPr>
              <a:t>an evolution </a:t>
            </a:r>
            <a:r>
              <a:rPr lang="en-GB" sz="2800" dirty="0">
                <a:solidFill>
                  <a:srgbClr val="1F497D"/>
                </a:solidFill>
              </a:rPr>
              <a:t>towards a more “</a:t>
            </a:r>
            <a:r>
              <a:rPr lang="en-GB" sz="2800" dirty="0" smtClean="0">
                <a:solidFill>
                  <a:srgbClr val="1F497D"/>
                </a:solidFill>
              </a:rPr>
              <a:t>European” market</a:t>
            </a:r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Same </a:t>
            </a:r>
            <a:r>
              <a:rPr lang="en-GB" sz="2400" dirty="0" smtClean="0">
                <a:solidFill>
                  <a:srgbClr val="1F497D"/>
                </a:solidFill>
              </a:rPr>
              <a:t>services ?</a:t>
            </a:r>
            <a:endParaRPr lang="en-GB" sz="24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Same players ?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3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272842"/>
            <a:ext cx="5112297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1F497D"/>
                </a:solidFill>
                <a:latin typeface="Arial"/>
              </a:rPr>
              <a:t>Methodology issues</a:t>
            </a:r>
            <a:endParaRPr lang="en-US" altLang="en-US" sz="40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Difficulties </a:t>
            </a:r>
            <a:r>
              <a:rPr lang="en-GB" sz="2800" dirty="0">
                <a:solidFill>
                  <a:srgbClr val="1F497D"/>
                </a:solidFill>
              </a:rPr>
              <a:t>to access full sets of </a:t>
            </a:r>
            <a:r>
              <a:rPr lang="en-GB" sz="2800" u="sng" dirty="0" smtClean="0">
                <a:solidFill>
                  <a:srgbClr val="1F497D"/>
                </a:solidFill>
              </a:rPr>
              <a:t>revenues</a:t>
            </a:r>
            <a:r>
              <a:rPr lang="en-GB" sz="2800" dirty="0" smtClean="0">
                <a:solidFill>
                  <a:srgbClr val="1F497D"/>
                </a:solidFill>
              </a:rPr>
              <a:t> figures </a:t>
            </a:r>
            <a:r>
              <a:rPr lang="en-GB" sz="2800" dirty="0">
                <a:solidFill>
                  <a:srgbClr val="1F497D"/>
                </a:solidFill>
              </a:rPr>
              <a:t>by </a:t>
            </a:r>
            <a:r>
              <a:rPr lang="en-GB" sz="2800" u="sng" dirty="0">
                <a:solidFill>
                  <a:srgbClr val="1F497D"/>
                </a:solidFill>
              </a:rPr>
              <a:t>company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On the advertising market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On the pay-TV market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rgbClr val="1F497D"/>
                </a:solidFill>
              </a:rPr>
              <a:t>Other indicators used by the Observatory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Audience market shares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497D"/>
                </a:solidFill>
              </a:rPr>
              <a:t>Subscribers market </a:t>
            </a:r>
            <a:r>
              <a:rPr lang="en-GB" sz="2400" dirty="0" smtClean="0">
                <a:solidFill>
                  <a:srgbClr val="1F497D"/>
                </a:solidFill>
              </a:rPr>
              <a:t>shares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1F497D"/>
                </a:solidFill>
              </a:rPr>
              <a:t>Cumulated market shares of the top 2, 3 , 4 groups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1F497D"/>
                </a:solidFill>
              </a:rPr>
              <a:t>HHI (Herfindahl-Hirschman Index</a:t>
            </a:r>
            <a:r>
              <a:rPr lang="en-GB" sz="2400" dirty="0" smtClean="0">
                <a:solidFill>
                  <a:srgbClr val="1F497D"/>
                </a:solidFill>
              </a:rPr>
              <a:t>)</a:t>
            </a:r>
            <a:endParaRPr lang="en-GB" sz="24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74860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592" y="5764614"/>
            <a:ext cx="5792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Subscribers data for major SVOD services not available</a:t>
            </a:r>
          </a:p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Non Linear TV viewing not available by players</a:t>
            </a:r>
          </a:p>
        </p:txBody>
      </p:sp>
    </p:spTree>
    <p:extLst>
      <p:ext uri="{BB962C8B-B14F-4D97-AF65-F5344CB8AC3E}">
        <p14:creationId xmlns:p14="http://schemas.microsoft.com/office/powerpoint/2010/main" val="350700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015807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3200" b="1" dirty="0" smtClean="0">
                <a:solidFill>
                  <a:srgbClr val="1F497D"/>
                </a:solidFill>
                <a:latin typeface="Arial"/>
              </a:rPr>
              <a:t>Concentration on the national audience markets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The two </a:t>
            </a:r>
            <a:r>
              <a:rPr lang="en-GB" sz="2800" dirty="0">
                <a:solidFill>
                  <a:srgbClr val="1F497D"/>
                </a:solidFill>
              </a:rPr>
              <a:t>main broadcasting groups have on average a 51% share of the audience, and the 3 main groups 64%. </a:t>
            </a:r>
            <a:endParaRPr lang="en-GB" sz="2800" dirty="0" smtClean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GB" sz="2800" dirty="0">
                <a:solidFill>
                  <a:srgbClr val="1F497D"/>
                </a:solidFill>
              </a:rPr>
              <a:t>But the concentration strongly varies between countries: the 3 main groups account </a:t>
            </a:r>
            <a:r>
              <a:rPr lang="en-GB" sz="2800" dirty="0" smtClean="0">
                <a:solidFill>
                  <a:srgbClr val="1F497D"/>
                </a:solidFill>
              </a:rPr>
              <a:t>for </a:t>
            </a:r>
            <a:r>
              <a:rPr lang="en-GB" sz="2800" dirty="0">
                <a:solidFill>
                  <a:srgbClr val="1F497D"/>
                </a:solidFill>
              </a:rPr>
              <a:t>from </a:t>
            </a:r>
            <a:r>
              <a:rPr lang="en-GB" sz="2800" dirty="0" smtClean="0">
                <a:solidFill>
                  <a:srgbClr val="1F497D"/>
                </a:solidFill>
              </a:rPr>
              <a:t>54% </a:t>
            </a:r>
            <a:r>
              <a:rPr lang="en-GB" sz="2800" dirty="0">
                <a:solidFill>
                  <a:srgbClr val="1F497D"/>
                </a:solidFill>
              </a:rPr>
              <a:t>of the audience in </a:t>
            </a:r>
            <a:r>
              <a:rPr lang="en-GB" sz="2800" dirty="0" smtClean="0">
                <a:solidFill>
                  <a:srgbClr val="1F497D"/>
                </a:solidFill>
              </a:rPr>
              <a:t>Estonia, </a:t>
            </a:r>
            <a:r>
              <a:rPr lang="en-GB" sz="2800" dirty="0">
                <a:solidFill>
                  <a:srgbClr val="1F497D"/>
                </a:solidFill>
              </a:rPr>
              <a:t>up to </a:t>
            </a:r>
            <a:r>
              <a:rPr lang="en-GB" sz="2800" dirty="0" smtClean="0">
                <a:solidFill>
                  <a:srgbClr val="1F497D"/>
                </a:solidFill>
              </a:rPr>
              <a:t>82% </a:t>
            </a:r>
            <a:r>
              <a:rPr lang="en-GB" sz="2800" dirty="0">
                <a:solidFill>
                  <a:srgbClr val="1F497D"/>
                </a:solidFill>
              </a:rPr>
              <a:t>in </a:t>
            </a:r>
            <a:r>
              <a:rPr lang="en-GB" sz="2800" dirty="0" smtClean="0">
                <a:solidFill>
                  <a:srgbClr val="1F497D"/>
                </a:solidFill>
              </a:rPr>
              <a:t>Czech Republic.</a:t>
            </a:r>
            <a:endParaRPr lang="en-US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78" y="6189907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5935" y="6218160"/>
            <a:ext cx="3552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Sample: 30 European countries</a:t>
            </a:r>
          </a:p>
        </p:txBody>
      </p:sp>
    </p:spTree>
    <p:extLst>
      <p:ext uri="{BB962C8B-B14F-4D97-AF65-F5344CB8AC3E}">
        <p14:creationId xmlns:p14="http://schemas.microsoft.com/office/powerpoint/2010/main" val="418271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334397"/>
            <a:ext cx="8015807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3200" b="1" dirty="0" smtClean="0">
                <a:solidFill>
                  <a:srgbClr val="1F497D"/>
                </a:solidFill>
                <a:latin typeface="Arial"/>
              </a:rPr>
              <a:t>2014 Vs. 2011: audience concentration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983195" y="1165394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</a:rPr>
              <a:t>The </a:t>
            </a:r>
            <a:r>
              <a:rPr lang="en-GB" sz="2400" dirty="0">
                <a:solidFill>
                  <a:srgbClr val="1F497D"/>
                </a:solidFill>
              </a:rPr>
              <a:t>cumulated market share of the 4 main TV channels has decreased by 4.3% between 2011 and </a:t>
            </a:r>
            <a:r>
              <a:rPr lang="en-GB" sz="2400" dirty="0" smtClean="0">
                <a:solidFill>
                  <a:srgbClr val="1F497D"/>
                </a:solidFill>
              </a:rPr>
              <a:t>2014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0" indent="0"/>
            <a:r>
              <a:rPr lang="en-GB" sz="2400" dirty="0" smtClean="0">
                <a:solidFill>
                  <a:srgbClr val="1F497D"/>
                </a:solidFill>
              </a:rPr>
              <a:t>BUT</a:t>
            </a:r>
          </a:p>
          <a:p>
            <a:pPr marL="0" indent="0"/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F497D"/>
                </a:solidFill>
              </a:rPr>
              <a:t>The cumulated </a:t>
            </a:r>
            <a:r>
              <a:rPr lang="en-GB" sz="2400" dirty="0">
                <a:solidFill>
                  <a:srgbClr val="1F497D"/>
                </a:solidFill>
              </a:rPr>
              <a:t>market share of the main TV groups only decreased by 1.8% over the same </a:t>
            </a:r>
            <a:r>
              <a:rPr lang="en-GB" sz="2400" dirty="0" smtClean="0">
                <a:solidFill>
                  <a:srgbClr val="1F497D"/>
                </a:solidFill>
              </a:rPr>
              <a:t>period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00050" lvl="2" indent="0">
              <a:buFont typeface="Wingdings" panose="05000000000000000000" pitchFamily="2" charset="2"/>
              <a:buChar char="Ø"/>
            </a:pPr>
            <a:r>
              <a:rPr lang="en-GB" sz="2400" b="1" dirty="0" smtClean="0">
                <a:solidFill>
                  <a:srgbClr val="1F497D"/>
                </a:solidFill>
              </a:rPr>
              <a:t>The </a:t>
            </a:r>
            <a:r>
              <a:rPr lang="en-GB" sz="2400" b="1" dirty="0">
                <a:solidFill>
                  <a:srgbClr val="1F497D"/>
                </a:solidFill>
              </a:rPr>
              <a:t>leading broadcasting groups have managed to launch (or acquire) niche channels to compensate </a:t>
            </a:r>
            <a:r>
              <a:rPr lang="en-GB" sz="2400" b="1" dirty="0" smtClean="0">
                <a:solidFill>
                  <a:srgbClr val="1F497D"/>
                </a:solidFill>
              </a:rPr>
              <a:t>to an extent for </a:t>
            </a:r>
            <a:r>
              <a:rPr lang="en-GB" sz="2400" b="1" dirty="0">
                <a:solidFill>
                  <a:srgbClr val="1F497D"/>
                </a:solidFill>
              </a:rPr>
              <a:t>the loss of audience of their main channels</a:t>
            </a:r>
          </a:p>
          <a:p>
            <a:pPr marL="0" indent="0"/>
            <a:endParaRPr lang="en-GB" sz="24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0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4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400" dirty="0" smtClean="0">
              <a:solidFill>
                <a:srgbClr val="1F497D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78" y="6189907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5935" y="6218160"/>
            <a:ext cx="7988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Linear TV viewing time stagnating/decreasing, challenged by Internet viewing</a:t>
            </a:r>
          </a:p>
        </p:txBody>
      </p:sp>
    </p:spTree>
    <p:extLst>
      <p:ext uri="{BB962C8B-B14F-4D97-AF65-F5344CB8AC3E}">
        <p14:creationId xmlns:p14="http://schemas.microsoft.com/office/powerpoint/2010/main" val="15426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015807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3200" b="1" dirty="0" smtClean="0">
                <a:solidFill>
                  <a:srgbClr val="1F497D"/>
                </a:solidFill>
                <a:latin typeface="Arial"/>
              </a:rPr>
              <a:t>Concentration on the national pay-TV subscribers markets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The two </a:t>
            </a:r>
            <a:r>
              <a:rPr lang="en-GB" sz="2800" dirty="0">
                <a:solidFill>
                  <a:srgbClr val="1F497D"/>
                </a:solidFill>
              </a:rPr>
              <a:t>main TV groups gather on average 42% of subscribers, and the 3 main groups 68%. </a:t>
            </a: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28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The concentration </a:t>
            </a:r>
            <a:r>
              <a:rPr lang="en-GB" sz="2800" dirty="0">
                <a:solidFill>
                  <a:srgbClr val="1F497D"/>
                </a:solidFill>
              </a:rPr>
              <a:t>strongly varies between countries: the </a:t>
            </a:r>
            <a:r>
              <a:rPr lang="en-GB" sz="2800" dirty="0" smtClean="0">
                <a:solidFill>
                  <a:srgbClr val="1F497D"/>
                </a:solidFill>
              </a:rPr>
              <a:t>2 or 3 </a:t>
            </a:r>
            <a:r>
              <a:rPr lang="en-GB" sz="2800" dirty="0">
                <a:solidFill>
                  <a:srgbClr val="1F497D"/>
                </a:solidFill>
              </a:rPr>
              <a:t>main groups account from </a:t>
            </a:r>
            <a:r>
              <a:rPr lang="en-GB" sz="2800" dirty="0" smtClean="0">
                <a:solidFill>
                  <a:srgbClr val="1F497D"/>
                </a:solidFill>
              </a:rPr>
              <a:t>57% </a:t>
            </a:r>
            <a:r>
              <a:rPr lang="en-GB" sz="2800" dirty="0">
                <a:solidFill>
                  <a:srgbClr val="1F497D"/>
                </a:solidFill>
              </a:rPr>
              <a:t>of subscribers in </a:t>
            </a:r>
            <a:r>
              <a:rPr lang="en-GB" sz="2800" dirty="0" smtClean="0">
                <a:solidFill>
                  <a:srgbClr val="1F497D"/>
                </a:solidFill>
              </a:rPr>
              <a:t>Lithuania, </a:t>
            </a:r>
            <a:r>
              <a:rPr lang="en-GB" sz="2800" dirty="0">
                <a:solidFill>
                  <a:srgbClr val="1F497D"/>
                </a:solidFill>
              </a:rPr>
              <a:t>and up to 100% in Cyprus, Greece, Ireland, Italy and Malta.</a:t>
            </a:r>
            <a:endParaRPr lang="en-US" sz="2800" dirty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78" y="6189907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5935" y="6218160"/>
            <a:ext cx="3552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Sample: 27 European countries</a:t>
            </a:r>
          </a:p>
        </p:txBody>
      </p:sp>
    </p:spTree>
    <p:extLst>
      <p:ext uri="{BB962C8B-B14F-4D97-AF65-F5344CB8AC3E}">
        <p14:creationId xmlns:p14="http://schemas.microsoft.com/office/powerpoint/2010/main" val="353897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334397"/>
            <a:ext cx="8244408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3200" b="1" dirty="0">
                <a:solidFill>
                  <a:srgbClr val="1F497D"/>
                </a:solidFill>
                <a:latin typeface="Arial"/>
              </a:rPr>
              <a:t>2014 Vs. 2011: </a:t>
            </a:r>
            <a:r>
              <a:rPr lang="en-US" altLang="en-US" sz="3200" b="1" dirty="0" smtClean="0">
                <a:solidFill>
                  <a:srgbClr val="1F497D"/>
                </a:solidFill>
                <a:latin typeface="Arial"/>
              </a:rPr>
              <a:t>subscribers concentration</a:t>
            </a:r>
            <a:endParaRPr lang="en-US" altLang="en-US" sz="32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>
                <a:solidFill>
                  <a:srgbClr val="1F497D"/>
                </a:solidFill>
              </a:rPr>
              <a:t>The subscribers</a:t>
            </a:r>
            <a:r>
              <a:rPr lang="en-GB" sz="2800" dirty="0">
                <a:solidFill>
                  <a:srgbClr val="1F497D"/>
                </a:solidFill>
              </a:rPr>
              <a:t>’ share of the 4 main TV groups has increased by 3.9% between 2011 and 2014, and it increased in 17 countries of the sample. </a:t>
            </a:r>
            <a:endParaRPr lang="en-GB" sz="2800" dirty="0" smtClean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28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solidFill>
                  <a:srgbClr val="1F497D"/>
                </a:solidFill>
              </a:rPr>
              <a:t>However the average HHI slightly decreased during the same period, indicating that the competition between the main groups has led to more balanced subscribers shares between them.</a:t>
            </a:r>
            <a:endParaRPr lang="en-US" sz="2800" dirty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78" y="6189907"/>
            <a:ext cx="385664" cy="4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885935" y="6218160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lvl="1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Netflix not included !</a:t>
            </a:r>
          </a:p>
        </p:txBody>
      </p:sp>
    </p:spTree>
    <p:extLst>
      <p:ext uri="{BB962C8B-B14F-4D97-AF65-F5344CB8AC3E}">
        <p14:creationId xmlns:p14="http://schemas.microsoft.com/office/powerpoint/2010/main" val="31236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69360"/>
            <a:ext cx="9144000" cy="188640"/>
          </a:xfrm>
          <a:prstGeom prst="rect">
            <a:avLst/>
          </a:prstGeom>
          <a:solidFill>
            <a:srgbClr val="129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rgbClr val="1837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899592" y="88176"/>
            <a:ext cx="8244408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1F497D"/>
                </a:solidFill>
                <a:latin typeface="Arial"/>
              </a:rPr>
              <a:t>Evolution towards European players and services: Multi-countries broadcasters</a:t>
            </a:r>
            <a:endParaRPr lang="en-US" altLang="en-US" sz="3200" b="1" dirty="0">
              <a:solidFill>
                <a:srgbClr val="1F497D"/>
              </a:solidFill>
              <a:latin typeface="Arial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 bwMode="auto">
          <a:xfrm>
            <a:off x="1066800" y="1066800"/>
            <a:ext cx="78486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defRPr sz="2200" b="1" kern="1200">
                <a:solidFill>
                  <a:srgbClr val="00CBFF"/>
                </a:solidFill>
                <a:latin typeface="+mn-lt"/>
                <a:ea typeface="ＭＳ Ｐゴシック" pitchFamily="-107" charset="-128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2200" kern="1200">
                <a:solidFill>
                  <a:schemeClr val="tx1"/>
                </a:solidFill>
                <a:latin typeface="+mn-lt"/>
                <a:ea typeface="ＭＳ Ｐゴシック" pitchFamily="-107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0" indent="0"/>
            <a:endParaRPr lang="en-GB" sz="2800" dirty="0">
              <a:solidFill>
                <a:srgbClr val="1F497D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497D"/>
              </a:solidFill>
            </a:endParaRPr>
          </a:p>
          <a:p>
            <a:pPr marL="400050" lvl="1" indent="0">
              <a:buFont typeface="Arial" charset="0"/>
              <a:buNone/>
            </a:pPr>
            <a:endParaRPr lang="en-GB" sz="2400" dirty="0">
              <a:solidFill>
                <a:srgbClr val="1F497D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en-GB" sz="2800" dirty="0" smtClean="0">
              <a:solidFill>
                <a:srgbClr val="1F497D"/>
              </a:solidFill>
            </a:endParaRPr>
          </a:p>
          <a:p>
            <a:pPr marL="857250" lvl="1" indent="-457200"/>
            <a:endParaRPr lang="en-GB" sz="2800" dirty="0" smtClean="0">
              <a:solidFill>
                <a:srgbClr val="1F497D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65394"/>
            <a:ext cx="6440170" cy="53054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707" y="3456671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“Intensive presence”: leading role in several countries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srgbClr val="1F497D"/>
                </a:solidFill>
                <a:latin typeface="Calibri"/>
                <a:ea typeface="+mn-ea"/>
              </a:rPr>
              <a:t>Number of viewers &lt; of a single broadcasting group in a big country</a:t>
            </a:r>
            <a:endParaRPr lang="en-GB" b="1" dirty="0">
              <a:solidFill>
                <a:srgbClr val="1F497D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95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CED20160059579</dmdocid>
    <TaxCatchAll xmlns="4838c6fa-9a4a-497b-a233-5c4f8bc6fea9">
      <Value>393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Brussels</TermName>
          <TermId xmlns="http://schemas.microsoft.com/office/infopath/2007/PartnerControls">08928680-1020-46d5-a003-f1b34d96ea31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2016-09-28T22:00:00+00:00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eneral presentation HD Blue Band" ma:contentTypeID="0x0101005C0F1944167B4B6AA71171AA08BA3EEF004461841627748D4E90F635B197DAD2CD00B49A31D2548AFB439DA263C5B574246E" ma:contentTypeVersion="21" ma:contentTypeDescription="Root Document for Document Management" ma:contentTypeScope="" ma:versionID="cce1b7a12f1c569728c399f86cfaaf68">
  <xsd:schema xmlns:xsd="http://www.w3.org/2001/XMLSchema" xmlns:xs="http://www.w3.org/2001/XMLSchema" xmlns:p="http://schemas.microsoft.com/office/2006/metadata/properties" xmlns:ns1="4838c6fa-9a4a-497b-a233-5c4f8bc6fea9" xmlns:ns3="67a33a64-024f-43c9-ba03-423464b66493" targetNamespace="http://schemas.microsoft.com/office/2006/metadata/properties" ma:root="true" ma:fieldsID="e5eb26f25cc33da3401c532a568f42af" ns1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1:dmdocid" minOccurs="0"/>
                <xsd:element ref="ns1:dmtitlecontinuation" minOccurs="0"/>
                <xsd:element ref="ns1:dmreferencenumber" minOccurs="0"/>
                <xsd:element ref="ns1:dmauthorpersonal" minOccurs="0"/>
                <xsd:element ref="ns1:dmdocumentdate"/>
                <xsd:element ref="ns1:dmsubjectpersonal" minOccurs="0"/>
                <xsd:element ref="ns1:dmgeneralnote" minOccurs="0"/>
                <xsd:element ref="ns1:dmlanguagelinks" minOccurs="0"/>
                <xsd:element ref="ns1:TaxCatchAll" minOccurs="0"/>
                <xsd:element ref="ns1:TaxCatchAllLabel" minOccurs="0"/>
                <xsd:element ref="ns1:j40de1a117634500ac65b87be0377059" minOccurs="0"/>
                <xsd:element ref="ns1:dmrmpath" minOccurs="0"/>
                <xsd:element ref="ns1:f1b20b977cca481182d958d0719f4bd9" minOccurs="0"/>
                <xsd:element ref="ns1:cbf16a577d6b43db99dfbc9d10cb2eb5" minOccurs="0"/>
                <xsd:element ref="ns1:hcd3c982855d4afda7a8ae75fc54341a" minOccurs="0"/>
                <xsd:element ref="ns1:a4fd9ae738a64d2389bd84194e60f6aa" minOccurs="0"/>
                <xsd:element ref="ns1:i7f2c7483f3d43c5aba50b29884f06a5" minOccurs="0"/>
                <xsd:element ref="ns1:iadfe8f1f56a4ddf8aeef4e2577fa743" minOccurs="0"/>
                <xsd:element ref="ns1:ce04ed8e094b477198ff21eacd4d7eea" minOccurs="0"/>
                <xsd:element ref="ns1:b9180c0c23d6484cb1319ad92de8b532" minOccurs="0"/>
                <xsd:element ref="ns1:nbd601fd50244aec8a595a25377b2ac1" minOccurs="0"/>
                <xsd:element ref="ns3:aef4c704a7df414c8c73fe16caeecd2f" minOccurs="0"/>
                <xsd:element ref="ns1:bc08140a316241cdb48e2f700880873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dmdocid" ma:index="0" nillable="true" ma:displayName="Identifier" ma:description="" ma:hidden="true" ma:internalName="dmdocid">
      <xsd:simpleType>
        <xsd:restriction base="dms:Unknown"/>
      </xsd:simpleType>
    </xsd:element>
    <xsd:element name="dmtitlecontinuation" ma:index="3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referencenumber" ma:index="5" nillable="true" ma:displayName="Document reference" ma:description="Unique item identifier" ma:internalName="dmreferencenumber">
      <xsd:simpleType>
        <xsd:restriction base="dms:Text"/>
      </xsd:simpleType>
    </xsd:element>
    <xsd:element name="dmauthorpersonal" ma:index="10" nillable="true" ma:displayName="Author - Personal" ma:description="Personal author" ma:internalName="dmauthorpersonal">
      <xsd:simpleType>
        <xsd:restriction base="dms:Text"/>
      </xsd:simpleType>
    </xsd:element>
    <xsd:element name="dmdocumentdate" ma:index="11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TaxCatchAll" ma:index="25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6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27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30" nillable="true" ma:displayName="RMS" ma:description="Contient le chemin RMS vers lequel sera déplacé le document" ma:internalName="dmrmpath">
      <xsd:simpleType>
        <xsd:restriction base="dms:Note"/>
      </xsd:simpleType>
    </xsd:element>
    <xsd:element name="f1b20b977cca481182d958d0719f4bd9" ma:index="31" ma:taxonomy="true" ma:internalName="f1b20b977cca481182d958d0719f4bd9" ma:taxonomyFieldName="dmauthorcorporate" ma:displayName="Author - Corporat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2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3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4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5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6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37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38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39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08140a316241cdb48e2f700880873d" ma:index="42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40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6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Props1.xml><?xml version="1.0" encoding="utf-8"?>
<ds:datastoreItem xmlns:ds="http://schemas.openxmlformats.org/officeDocument/2006/customXml" ds:itemID="{8EE3C42B-554A-4E13-8F82-44EA9E3B41BD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67a33a64-024f-43c9-ba03-423464b66493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838c6fa-9a4a-497b-a233-5c4f8bc6fea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830C58E-7B65-411F-AE71-F6F5B58CFA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1511AD0-C509-4325-B416-8A4EAC37C86C}">
  <ds:schemaRefs>
    <ds:schemaRef ds:uri="http://schemas.microsoft.com/office/2006/metadata/customXsn"/>
  </ds:schemaRefs>
</ds:datastoreItem>
</file>

<file path=customXml/itemProps6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PPTBluesideband</Template>
  <TotalTime>495</TotalTime>
  <Words>553</Words>
  <Application>Microsoft Office PowerPoint</Application>
  <PresentationFormat>On-screen Show (4:3)</PresentationFormat>
  <Paragraphs>106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Courier New</vt:lpstr>
      <vt:lpstr>Wingdings</vt:lpstr>
      <vt:lpstr>ＭＳ Ｐゴシック</vt:lpstr>
      <vt:lpstr>Calibri</vt:lpstr>
      <vt:lpstr>1_Thème Office</vt:lpstr>
      <vt:lpstr>Office Theme</vt:lpstr>
      <vt:lpstr>Media concentration – European &amp; national market realities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Brussels 2016 PPT</dc:title>
  <dc:creator>HINDHAUGH Alison</dc:creator>
  <cp:lastModifiedBy>CAPPELLO Maja</cp:lastModifiedBy>
  <cp:revision>14</cp:revision>
  <dcterms:created xsi:type="dcterms:W3CDTF">2016-09-29T15:53:01Z</dcterms:created>
  <dcterms:modified xsi:type="dcterms:W3CDTF">2016-10-11T21:50:32Z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0x0101005C0F1944167B4B6AA71171AA08BA3EEF004461841627748D4E90F635B197DAD2CD00B49A31D2548AFB439DA263C5B574246E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393;#Brussels|08928680-1020-46d5-a003-f1b34d96ea31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