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9" r:id="rId7"/>
    <p:sldMasterId id="2147483670" r:id="rId8"/>
  </p:sldMasterIdLst>
  <p:sldIdLst>
    <p:sldId id="26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B70"/>
    <a:srgbClr val="00CBFF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>
        <p:scale>
          <a:sx n="115" d="100"/>
          <a:sy n="115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EA_LOGO_cyan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9"/>
          <a:stretch>
            <a:fillRect/>
          </a:stretch>
        </p:blipFill>
        <p:spPr bwMode="auto">
          <a:xfrm>
            <a:off x="2259013" y="5803900"/>
            <a:ext cx="547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EA_LOGO_cyan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b="39706"/>
          <a:stretch>
            <a:fillRect/>
          </a:stretch>
        </p:blipFill>
        <p:spPr bwMode="auto">
          <a:xfrm>
            <a:off x="2335213" y="0"/>
            <a:ext cx="51863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0350"/>
            <a:ext cx="6654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oe.int/documents/16695/995226/COE-Logo-Fil-BW.png/bb17a17e-5308-4fc0-929d-5c4baf3ab99d?t=1371222816000?t=137122281600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661025"/>
            <a:ext cx="1271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057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50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38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5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3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5"/>
          <p:cNvCxnSpPr/>
          <p:nvPr userDrawn="1"/>
        </p:nvCxnSpPr>
        <p:spPr>
          <a:xfrm>
            <a:off x="762000" y="762000"/>
            <a:ext cx="8382000" cy="1588"/>
          </a:xfrm>
          <a:prstGeom prst="line">
            <a:avLst/>
          </a:prstGeom>
          <a:ln w="12700">
            <a:solidFill>
              <a:srgbClr val="00C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6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5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FD86-AEC7-46D9-8C5C-8334EC18993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8ADC-6373-48F3-87BA-CB3711AB031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\\localhost\Users\sauvage\Documents\%20OPERA%20MEUS\DOSSIERS%20EN%20COURS\OEA\OEA%20PPT\medias\spectrum.png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6800" y="152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2052" name="spectrum.png" descr="/Users/sauvage/Documents/ OPERA MEUS/DOSSIERS EN COURS/OEA/OEA PPT/medias/spectrum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6934200" y="649287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914400">
              <a:defRPr/>
            </a:pPr>
            <a:fld id="{2CD3AB75-1686-45F7-8FE3-CEA45ED868AF}" type="slidenum">
              <a:rPr lang="en-US" altLang="fr-FR" sz="1200" smtClean="0">
                <a:solidFill>
                  <a:srgbClr val="ABACB5"/>
                </a:solidFill>
              </a:rPr>
              <a:pPr algn="r" defTabSz="914400">
                <a:defRPr/>
              </a:pPr>
              <a:t>‹#›</a:t>
            </a:fld>
            <a:endParaRPr lang="en-US" altLang="fr-FR" sz="1200" smtClean="0">
              <a:solidFill>
                <a:srgbClr val="ABACB5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7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rgbClr val="00CBFF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749FD86-AEC7-46D9-8C5C-8334EC18993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11/10/2016</a:t>
            </a:fld>
            <a:endParaRPr lang="en-GB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BB28ADC-6373-48F3-87BA-CB3711AB031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72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 idx="4294967295"/>
          </p:nvPr>
        </p:nvSpPr>
        <p:spPr>
          <a:xfrm>
            <a:off x="1113169" y="1916832"/>
            <a:ext cx="7848600" cy="609600"/>
          </a:xfrm>
        </p:spPr>
        <p:txBody>
          <a:bodyPr/>
          <a:lstStyle/>
          <a:p>
            <a:pPr eaLnBrk="1" hangingPunct="1"/>
            <a:r>
              <a:rPr lang="en-US" altLang="fr-FR" sz="3600" dirty="0" smtClean="0">
                <a:solidFill>
                  <a:srgbClr val="0070C0"/>
                </a:solidFill>
              </a:rPr>
              <a:t>Media concentration – European &amp;</a:t>
            </a:r>
            <a:br>
              <a:rPr lang="en-US" altLang="fr-FR" sz="3600" dirty="0" smtClean="0">
                <a:solidFill>
                  <a:srgbClr val="0070C0"/>
                </a:solidFill>
              </a:rPr>
            </a:br>
            <a:r>
              <a:rPr lang="en-US" altLang="fr-FR" sz="3600" dirty="0" smtClean="0">
                <a:solidFill>
                  <a:srgbClr val="0070C0"/>
                </a:solidFill>
              </a:rPr>
              <a:t>national market realities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4725" y="1073150"/>
            <a:ext cx="249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200" b="1">
                <a:solidFill>
                  <a:srgbClr val="00CBFF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en-US" altLang="fr-FR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963" y="3628181"/>
            <a:ext cx="8244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Gilles Fontaine </a:t>
            </a:r>
          </a:p>
          <a:p>
            <a:r>
              <a:rPr lang="fr-FR" sz="2800" dirty="0" smtClean="0"/>
              <a:t>Head of the Department for Information</a:t>
            </a:r>
            <a:r>
              <a:rPr lang="fr-FR" sz="2800" dirty="0"/>
              <a:t> </a:t>
            </a:r>
            <a:r>
              <a:rPr lang="fr-FR" sz="2800" dirty="0" smtClean="0"/>
              <a:t>on </a:t>
            </a:r>
          </a:p>
          <a:p>
            <a:r>
              <a:rPr lang="fr-FR" sz="2800" dirty="0" err="1" smtClean="0"/>
              <a:t>Markets</a:t>
            </a:r>
            <a:r>
              <a:rPr lang="fr-FR" sz="2800" dirty="0" smtClean="0"/>
              <a:t> &amp; </a:t>
            </a:r>
            <a:r>
              <a:rPr lang="fr-FR" sz="2800" dirty="0" err="1" smtClean="0"/>
              <a:t>Financing</a:t>
            </a:r>
            <a:endParaRPr lang="fr-FR" sz="2800" dirty="0" smtClean="0"/>
          </a:p>
          <a:p>
            <a:r>
              <a:rPr lang="fr-FR" sz="2800" dirty="0" err="1" smtClean="0"/>
              <a:t>European</a:t>
            </a:r>
            <a:r>
              <a:rPr lang="fr-FR" sz="2800" dirty="0" smtClean="0"/>
              <a:t> Audiovisual </a:t>
            </a:r>
            <a:r>
              <a:rPr lang="fr-FR" sz="2800" dirty="0" err="1" smtClean="0"/>
              <a:t>Observatory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0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88176"/>
            <a:ext cx="8244408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1F497D"/>
                </a:solidFill>
                <a:latin typeface="Arial"/>
              </a:rPr>
              <a:t>Evolution towards European players and services: </a:t>
            </a:r>
            <a:r>
              <a:rPr lang="en-GB" sz="3200" b="1" dirty="0" smtClean="0">
                <a:solidFill>
                  <a:srgbClr val="1F497D"/>
                </a:solidFill>
                <a:latin typeface="Arial"/>
              </a:rPr>
              <a:t>European channel brands</a:t>
            </a:r>
            <a:endParaRPr lang="en-US" altLang="en-US" sz="32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477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0" indent="0"/>
            <a:endParaRPr lang="en-GB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104719"/>
            <a:ext cx="6438900" cy="54044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" y="3456671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“Extensive presence”: niche channels available all over Europe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Some brands get 1% of cumulated market share in Europe</a:t>
            </a:r>
            <a:endParaRPr lang="en-GB" b="1" dirty="0">
              <a:solidFill>
                <a:srgbClr val="1F497D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7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88176"/>
            <a:ext cx="8244408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1F497D"/>
                </a:solidFill>
                <a:latin typeface="Arial"/>
              </a:rPr>
              <a:t>Evolution towards European players and services: </a:t>
            </a:r>
            <a:r>
              <a:rPr lang="en-GB" sz="3200" b="1" dirty="0" smtClean="0">
                <a:solidFill>
                  <a:srgbClr val="1F497D"/>
                </a:solidFill>
                <a:latin typeface="Arial"/>
              </a:rPr>
              <a:t>European TV distributors</a:t>
            </a:r>
            <a:endParaRPr lang="en-US" altLang="en-US" sz="32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477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0" indent="0"/>
            <a:endParaRPr lang="en-GB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5394"/>
            <a:ext cx="5760720" cy="5414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07" y="3456671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Top 15 pay-TV distributors serve 68% of EU pay-TV homes</a:t>
            </a:r>
            <a:endParaRPr lang="en-GB" b="1" dirty="0">
              <a:solidFill>
                <a:srgbClr val="1F497D"/>
              </a:solidFill>
              <a:latin typeface="Calibri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" y="6134212"/>
            <a:ext cx="385664" cy="4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04" y="6162465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Netflix not included !</a:t>
            </a:r>
          </a:p>
        </p:txBody>
      </p:sp>
    </p:spTree>
    <p:extLst>
      <p:ext uri="{BB962C8B-B14F-4D97-AF65-F5344CB8AC3E}">
        <p14:creationId xmlns:p14="http://schemas.microsoft.com/office/powerpoint/2010/main" val="1771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88176"/>
            <a:ext cx="8244408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1F497D"/>
                </a:solidFill>
                <a:latin typeface="Arial"/>
              </a:rPr>
              <a:t>For more information on TV channels and TV distributors in Europe</a:t>
            </a:r>
            <a:endParaRPr lang="en-US" altLang="en-US" sz="32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550597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srgbClr val="1F497D"/>
                </a:solidFill>
                <a:latin typeface="Calibri"/>
                <a:ea typeface="+mn-ea"/>
              </a:rPr>
              <a:t>mavise.obs.coe.int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1463" y="1852684"/>
            <a:ext cx="7481073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1F497D"/>
                </a:solidFill>
                <a:latin typeface="Calibri"/>
                <a:ea typeface="+mn-ea"/>
              </a:rPr>
              <a:t>MAVISE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3200" b="1" dirty="0" smtClean="0">
              <a:solidFill>
                <a:srgbClr val="1F497D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1F497D"/>
                </a:solidFill>
                <a:latin typeface="Calibri"/>
                <a:ea typeface="+mn-ea"/>
              </a:rPr>
              <a:t>The data base of TV channels and on-demand services 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Calibri"/>
              </a:rPr>
              <a:t>42 countries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Calibri"/>
              </a:rPr>
              <a:t>Origin of services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Calibri"/>
              </a:rPr>
              <a:t>Availability on the main line-ups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Calibri"/>
              </a:rPr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13473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272842"/>
            <a:ext cx="221932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1F497D"/>
                </a:solidFill>
                <a:latin typeface="Arial"/>
              </a:rPr>
              <a:t>Overview</a:t>
            </a:r>
            <a:endParaRPr lang="en-US" altLang="en-US" sz="40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32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>
                <a:solidFill>
                  <a:srgbClr val="1F497D"/>
                </a:solidFill>
              </a:rPr>
              <a:t>Objectives and methodology</a:t>
            </a:r>
          </a:p>
          <a:p>
            <a:pPr marL="457200" indent="-457200">
              <a:buFont typeface="+mj-lt"/>
              <a:buAutoNum type="arabicPeriod"/>
            </a:pPr>
            <a:endParaRPr lang="en-GB" sz="32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>
                <a:solidFill>
                  <a:srgbClr val="1F497D"/>
                </a:solidFill>
              </a:rPr>
              <a:t>A look at national markets</a:t>
            </a:r>
          </a:p>
          <a:p>
            <a:pPr marL="857250" lvl="1" indent="-457200"/>
            <a:endParaRPr lang="en-GB" sz="32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>
                <a:solidFill>
                  <a:srgbClr val="1F497D"/>
                </a:solidFill>
              </a:rPr>
              <a:t>European groups and services</a:t>
            </a:r>
            <a:endParaRPr lang="en-GB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272842"/>
            <a:ext cx="633859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1F497D"/>
                </a:solidFill>
                <a:latin typeface="Arial"/>
              </a:rPr>
              <a:t>Background to the report</a:t>
            </a:r>
            <a:endParaRPr lang="en-US" altLang="en-US" sz="40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TV </a:t>
            </a:r>
            <a:r>
              <a:rPr lang="en-GB" sz="2800" dirty="0">
                <a:solidFill>
                  <a:srgbClr val="1F497D"/>
                </a:solidFill>
              </a:rPr>
              <a:t>markets are structured primarily on a national basis (or by linguistic zones)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National players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National “tastes”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National advertisers</a:t>
            </a: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Are </a:t>
            </a:r>
            <a:r>
              <a:rPr lang="en-GB" sz="2800" dirty="0">
                <a:solidFill>
                  <a:srgbClr val="1F497D"/>
                </a:solidFill>
              </a:rPr>
              <a:t>there signs of </a:t>
            </a:r>
            <a:r>
              <a:rPr lang="en-GB" sz="2800" dirty="0" smtClean="0">
                <a:solidFill>
                  <a:srgbClr val="1F497D"/>
                </a:solidFill>
              </a:rPr>
              <a:t>an evolution </a:t>
            </a:r>
            <a:r>
              <a:rPr lang="en-GB" sz="2800" dirty="0">
                <a:solidFill>
                  <a:srgbClr val="1F497D"/>
                </a:solidFill>
              </a:rPr>
              <a:t>towards a more “</a:t>
            </a:r>
            <a:r>
              <a:rPr lang="en-GB" sz="2800" dirty="0" smtClean="0">
                <a:solidFill>
                  <a:srgbClr val="1F497D"/>
                </a:solidFill>
              </a:rPr>
              <a:t>European” market</a:t>
            </a:r>
            <a:endParaRPr lang="en-GB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Same </a:t>
            </a:r>
            <a:r>
              <a:rPr lang="en-GB" sz="2400" dirty="0" smtClean="0">
                <a:solidFill>
                  <a:srgbClr val="1F497D"/>
                </a:solidFill>
              </a:rPr>
              <a:t>services ?</a:t>
            </a:r>
            <a:endParaRPr lang="en-GB" sz="24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Same players ?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272842"/>
            <a:ext cx="5112297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1F497D"/>
                </a:solidFill>
                <a:latin typeface="Arial"/>
              </a:rPr>
              <a:t>Methodology issues</a:t>
            </a:r>
            <a:endParaRPr lang="en-US" altLang="en-US" sz="40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Difficulties </a:t>
            </a:r>
            <a:r>
              <a:rPr lang="en-GB" sz="2800" dirty="0">
                <a:solidFill>
                  <a:srgbClr val="1F497D"/>
                </a:solidFill>
              </a:rPr>
              <a:t>to access full sets of </a:t>
            </a:r>
            <a:r>
              <a:rPr lang="en-GB" sz="2800" u="sng" dirty="0" smtClean="0">
                <a:solidFill>
                  <a:srgbClr val="1F497D"/>
                </a:solidFill>
              </a:rPr>
              <a:t>revenues</a:t>
            </a:r>
            <a:r>
              <a:rPr lang="en-GB" sz="2800" dirty="0" smtClean="0">
                <a:solidFill>
                  <a:srgbClr val="1F497D"/>
                </a:solidFill>
              </a:rPr>
              <a:t> figures </a:t>
            </a:r>
            <a:r>
              <a:rPr lang="en-GB" sz="2800" dirty="0">
                <a:solidFill>
                  <a:srgbClr val="1F497D"/>
                </a:solidFill>
              </a:rPr>
              <a:t>by </a:t>
            </a:r>
            <a:r>
              <a:rPr lang="en-GB" sz="2800" u="sng" dirty="0">
                <a:solidFill>
                  <a:srgbClr val="1F497D"/>
                </a:solidFill>
              </a:rPr>
              <a:t>company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On the advertising market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On the pay-TV market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1F497D"/>
                </a:solidFill>
              </a:rPr>
              <a:t>Other indicators used by the Observatory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Audience market shares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Subscribers market </a:t>
            </a:r>
            <a:r>
              <a:rPr lang="en-GB" sz="2400" dirty="0" smtClean="0">
                <a:solidFill>
                  <a:srgbClr val="1F497D"/>
                </a:solidFill>
              </a:rPr>
              <a:t>shares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1F497D"/>
                </a:solidFill>
              </a:rPr>
              <a:t>Cumulated market shares of the top 2, 3 , 4 groups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1F497D"/>
                </a:solidFill>
              </a:rPr>
              <a:t>HHI (Herfindahl-Hirschman Index</a:t>
            </a:r>
            <a:r>
              <a:rPr lang="en-GB" sz="2400" dirty="0" smtClean="0">
                <a:solidFill>
                  <a:srgbClr val="1F497D"/>
                </a:solidFill>
              </a:rPr>
              <a:t>)</a:t>
            </a:r>
            <a:endParaRPr lang="en-GB" sz="24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4860"/>
            <a:ext cx="385664" cy="4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764614"/>
            <a:ext cx="5792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Subscribers data for major SVOD services not available</a:t>
            </a:r>
          </a:p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Non Linear TV viewing not available by players</a:t>
            </a:r>
          </a:p>
        </p:txBody>
      </p:sp>
    </p:spTree>
    <p:extLst>
      <p:ext uri="{BB962C8B-B14F-4D97-AF65-F5344CB8AC3E}">
        <p14:creationId xmlns:p14="http://schemas.microsoft.com/office/powerpoint/2010/main" val="35070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88176"/>
            <a:ext cx="8015807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1F497D"/>
                </a:solidFill>
                <a:latin typeface="Arial"/>
              </a:rPr>
              <a:t>Concentration on the national audience markets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The two </a:t>
            </a:r>
            <a:r>
              <a:rPr lang="en-GB" sz="2800" dirty="0">
                <a:solidFill>
                  <a:srgbClr val="1F497D"/>
                </a:solidFill>
              </a:rPr>
              <a:t>main broadcasting groups have on average a 51% share of the audience, and the 3 main groups 64%. </a:t>
            </a:r>
            <a:endParaRPr lang="en-GB" sz="2800" dirty="0" smtClean="0">
              <a:solidFill>
                <a:srgbClr val="1F497D"/>
              </a:solidFill>
            </a:endParaRPr>
          </a:p>
          <a:p>
            <a:pPr marL="0" indent="0"/>
            <a:endParaRPr lang="en-GB" sz="2800" dirty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sz="2800" dirty="0">
                <a:solidFill>
                  <a:srgbClr val="1F497D"/>
                </a:solidFill>
              </a:rPr>
              <a:t>But the concentration strongly varies between countries: the 3 main groups account </a:t>
            </a:r>
            <a:r>
              <a:rPr lang="en-GB" sz="2800" dirty="0" smtClean="0">
                <a:solidFill>
                  <a:srgbClr val="1F497D"/>
                </a:solidFill>
              </a:rPr>
              <a:t>for </a:t>
            </a:r>
            <a:r>
              <a:rPr lang="en-GB" sz="2800" dirty="0">
                <a:solidFill>
                  <a:srgbClr val="1F497D"/>
                </a:solidFill>
              </a:rPr>
              <a:t>from </a:t>
            </a:r>
            <a:r>
              <a:rPr lang="en-GB" sz="2800" dirty="0" smtClean="0">
                <a:solidFill>
                  <a:srgbClr val="1F497D"/>
                </a:solidFill>
              </a:rPr>
              <a:t>54% </a:t>
            </a:r>
            <a:r>
              <a:rPr lang="en-GB" sz="2800" dirty="0">
                <a:solidFill>
                  <a:srgbClr val="1F497D"/>
                </a:solidFill>
              </a:rPr>
              <a:t>of the audience in </a:t>
            </a:r>
            <a:r>
              <a:rPr lang="en-GB" sz="2800" dirty="0" smtClean="0">
                <a:solidFill>
                  <a:srgbClr val="1F497D"/>
                </a:solidFill>
              </a:rPr>
              <a:t>Estonia, </a:t>
            </a:r>
            <a:r>
              <a:rPr lang="en-GB" sz="2800" dirty="0">
                <a:solidFill>
                  <a:srgbClr val="1F497D"/>
                </a:solidFill>
              </a:rPr>
              <a:t>up to </a:t>
            </a:r>
            <a:r>
              <a:rPr lang="en-GB" sz="2800" dirty="0" smtClean="0">
                <a:solidFill>
                  <a:srgbClr val="1F497D"/>
                </a:solidFill>
              </a:rPr>
              <a:t>82% </a:t>
            </a:r>
            <a:r>
              <a:rPr lang="en-GB" sz="2800" dirty="0">
                <a:solidFill>
                  <a:srgbClr val="1F497D"/>
                </a:solidFill>
              </a:rPr>
              <a:t>in </a:t>
            </a:r>
            <a:r>
              <a:rPr lang="en-GB" sz="2800" dirty="0" smtClean="0">
                <a:solidFill>
                  <a:srgbClr val="1F497D"/>
                </a:solidFill>
              </a:rPr>
              <a:t>Czech Republic.</a:t>
            </a:r>
            <a:endParaRPr lang="en-US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" y="6189907"/>
            <a:ext cx="385664" cy="4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5935" y="6218160"/>
            <a:ext cx="355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Sample: 30 European countries</a:t>
            </a:r>
          </a:p>
        </p:txBody>
      </p:sp>
    </p:spTree>
    <p:extLst>
      <p:ext uri="{BB962C8B-B14F-4D97-AF65-F5344CB8AC3E}">
        <p14:creationId xmlns:p14="http://schemas.microsoft.com/office/powerpoint/2010/main" val="41827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334397"/>
            <a:ext cx="8015807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1F497D"/>
                </a:solidFill>
                <a:latin typeface="Arial"/>
              </a:rPr>
              <a:t>2014 Vs. 2011: audience concentration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983195" y="1165394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The </a:t>
            </a:r>
            <a:r>
              <a:rPr lang="en-GB" sz="2400" dirty="0">
                <a:solidFill>
                  <a:srgbClr val="1F497D"/>
                </a:solidFill>
              </a:rPr>
              <a:t>cumulated market share of the 4 main TV channels has decreased by 4.3% between 2011 and </a:t>
            </a:r>
            <a:r>
              <a:rPr lang="en-GB" sz="2400" dirty="0" smtClean="0">
                <a:solidFill>
                  <a:srgbClr val="1F497D"/>
                </a:solidFill>
              </a:rPr>
              <a:t>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/>
            <a:r>
              <a:rPr lang="en-GB" sz="2400" dirty="0" smtClean="0">
                <a:solidFill>
                  <a:srgbClr val="1F497D"/>
                </a:solidFill>
              </a:rPr>
              <a:t>BUT</a:t>
            </a:r>
          </a:p>
          <a:p>
            <a:pPr marL="0" indent="0"/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The cumulated </a:t>
            </a:r>
            <a:r>
              <a:rPr lang="en-GB" sz="2400" dirty="0">
                <a:solidFill>
                  <a:srgbClr val="1F497D"/>
                </a:solidFill>
              </a:rPr>
              <a:t>market share of the main TV groups only decreased by 1.8% over the same </a:t>
            </a:r>
            <a:r>
              <a:rPr lang="en-GB" sz="2400" dirty="0" smtClean="0">
                <a:solidFill>
                  <a:srgbClr val="1F497D"/>
                </a:solidFill>
              </a:rPr>
              <a:t>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00050" lvl="2" indent="0"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1F497D"/>
                </a:solidFill>
              </a:rPr>
              <a:t>The </a:t>
            </a:r>
            <a:r>
              <a:rPr lang="en-GB" sz="2400" b="1" dirty="0">
                <a:solidFill>
                  <a:srgbClr val="1F497D"/>
                </a:solidFill>
              </a:rPr>
              <a:t>leading broadcasting groups have managed to launch (or acquire) niche channels to compensate </a:t>
            </a:r>
            <a:r>
              <a:rPr lang="en-GB" sz="2400" b="1" dirty="0" smtClean="0">
                <a:solidFill>
                  <a:srgbClr val="1F497D"/>
                </a:solidFill>
              </a:rPr>
              <a:t>to an extent for </a:t>
            </a:r>
            <a:r>
              <a:rPr lang="en-GB" sz="2400" b="1" dirty="0">
                <a:solidFill>
                  <a:srgbClr val="1F497D"/>
                </a:solidFill>
              </a:rPr>
              <a:t>the loss of audience of their main channels</a:t>
            </a:r>
          </a:p>
          <a:p>
            <a:pPr marL="0" indent="0"/>
            <a:endParaRPr lang="en-GB" sz="24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0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4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400" dirty="0" smtClean="0">
              <a:solidFill>
                <a:srgbClr val="1F497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" y="6189907"/>
            <a:ext cx="385664" cy="4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5935" y="6218160"/>
            <a:ext cx="7988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Linear TV viewing time stagnating/decreasing, challenged by Internet viewing</a:t>
            </a:r>
          </a:p>
        </p:txBody>
      </p:sp>
    </p:spTree>
    <p:extLst>
      <p:ext uri="{BB962C8B-B14F-4D97-AF65-F5344CB8AC3E}">
        <p14:creationId xmlns:p14="http://schemas.microsoft.com/office/powerpoint/2010/main" val="15426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88176"/>
            <a:ext cx="8015807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1F497D"/>
                </a:solidFill>
                <a:latin typeface="Arial"/>
              </a:rPr>
              <a:t>Concentration on the national pay-TV subscribers markets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The two </a:t>
            </a:r>
            <a:r>
              <a:rPr lang="en-GB" sz="2800" dirty="0">
                <a:solidFill>
                  <a:srgbClr val="1F497D"/>
                </a:solidFill>
              </a:rPr>
              <a:t>main TV groups gather on average 42% of subscribers, and the 3 main groups 68%. </a:t>
            </a:r>
            <a:endParaRPr lang="en-GB" sz="2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8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The concentration </a:t>
            </a:r>
            <a:r>
              <a:rPr lang="en-GB" sz="2800" dirty="0">
                <a:solidFill>
                  <a:srgbClr val="1F497D"/>
                </a:solidFill>
              </a:rPr>
              <a:t>strongly varies between countries: the </a:t>
            </a:r>
            <a:r>
              <a:rPr lang="en-GB" sz="2800" dirty="0" smtClean="0">
                <a:solidFill>
                  <a:srgbClr val="1F497D"/>
                </a:solidFill>
              </a:rPr>
              <a:t>2 or 3 </a:t>
            </a:r>
            <a:r>
              <a:rPr lang="en-GB" sz="2800" dirty="0">
                <a:solidFill>
                  <a:srgbClr val="1F497D"/>
                </a:solidFill>
              </a:rPr>
              <a:t>main groups account from </a:t>
            </a:r>
            <a:r>
              <a:rPr lang="en-GB" sz="2800" dirty="0" smtClean="0">
                <a:solidFill>
                  <a:srgbClr val="1F497D"/>
                </a:solidFill>
              </a:rPr>
              <a:t>57% </a:t>
            </a:r>
            <a:r>
              <a:rPr lang="en-GB" sz="2800" dirty="0">
                <a:solidFill>
                  <a:srgbClr val="1F497D"/>
                </a:solidFill>
              </a:rPr>
              <a:t>of subscribers in </a:t>
            </a:r>
            <a:r>
              <a:rPr lang="en-GB" sz="2800" dirty="0" smtClean="0">
                <a:solidFill>
                  <a:srgbClr val="1F497D"/>
                </a:solidFill>
              </a:rPr>
              <a:t>Lithuania, </a:t>
            </a:r>
            <a:r>
              <a:rPr lang="en-GB" sz="2800" dirty="0">
                <a:solidFill>
                  <a:srgbClr val="1F497D"/>
                </a:solidFill>
              </a:rPr>
              <a:t>and up to 100% in Cyprus, Greece, Ireland, Italy and Malta.</a:t>
            </a:r>
            <a:endParaRPr lang="en-US" sz="2800" dirty="0">
              <a:solidFill>
                <a:srgbClr val="1F497D"/>
              </a:solidFill>
            </a:endParaRPr>
          </a:p>
          <a:p>
            <a:pPr marL="0" indent="0"/>
            <a:endParaRPr lang="en-GB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" y="6189907"/>
            <a:ext cx="385664" cy="4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5935" y="6218160"/>
            <a:ext cx="355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Sample: 27 European countries</a:t>
            </a:r>
          </a:p>
        </p:txBody>
      </p:sp>
    </p:spTree>
    <p:extLst>
      <p:ext uri="{BB962C8B-B14F-4D97-AF65-F5344CB8AC3E}">
        <p14:creationId xmlns:p14="http://schemas.microsoft.com/office/powerpoint/2010/main" val="3538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334397"/>
            <a:ext cx="824440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1F497D"/>
                </a:solidFill>
                <a:latin typeface="Arial"/>
              </a:rPr>
              <a:t>2014 Vs. 2011: </a:t>
            </a:r>
            <a:r>
              <a:rPr lang="en-US" altLang="en-US" sz="3200" b="1" dirty="0" smtClean="0">
                <a:solidFill>
                  <a:srgbClr val="1F497D"/>
                </a:solidFill>
                <a:latin typeface="Arial"/>
              </a:rPr>
              <a:t>subscribers concentration</a:t>
            </a:r>
            <a:endParaRPr lang="en-US" altLang="en-US" sz="32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solidFill>
                  <a:srgbClr val="1F497D"/>
                </a:solidFill>
              </a:rPr>
              <a:t>The subscribers</a:t>
            </a:r>
            <a:r>
              <a:rPr lang="en-GB" sz="2800" dirty="0">
                <a:solidFill>
                  <a:srgbClr val="1F497D"/>
                </a:solidFill>
              </a:rPr>
              <a:t>’ share of the 4 main TV groups has increased by 3.9% between 2011 and 2014, and it increased in 17 countries of the sample. </a:t>
            </a:r>
            <a:endParaRPr lang="en-GB" sz="2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8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1F497D"/>
                </a:solidFill>
              </a:rPr>
              <a:t>However the average HHI slightly decreased during the same period, indicating that the competition between the main groups has led to more balanced subscribers shares between them.</a:t>
            </a:r>
            <a:endParaRPr lang="en-US" sz="2800" dirty="0">
              <a:solidFill>
                <a:srgbClr val="1F497D"/>
              </a:solidFill>
            </a:endParaRPr>
          </a:p>
          <a:p>
            <a:pPr marL="0" indent="0"/>
            <a:endParaRPr lang="en-GB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" y="6189907"/>
            <a:ext cx="385664" cy="4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5935" y="6218160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Netflix not included !</a:t>
            </a:r>
          </a:p>
        </p:txBody>
      </p:sp>
    </p:spTree>
    <p:extLst>
      <p:ext uri="{BB962C8B-B14F-4D97-AF65-F5344CB8AC3E}">
        <p14:creationId xmlns:p14="http://schemas.microsoft.com/office/powerpoint/2010/main" val="3123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129F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1837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899592" y="88176"/>
            <a:ext cx="8244408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1F497D"/>
                </a:solidFill>
                <a:latin typeface="Arial"/>
              </a:rPr>
              <a:t>Evolution towards European players and services: Multi-countries broadcasters</a:t>
            </a:r>
            <a:endParaRPr lang="en-US" altLang="en-US" sz="320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66800" y="1066800"/>
            <a:ext cx="7848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rgbClr val="00CBFF"/>
                </a:solidFill>
                <a:latin typeface="+mn-lt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0" indent="0"/>
            <a:endParaRPr lang="en-GB" sz="2800" dirty="0">
              <a:solidFill>
                <a:srgbClr val="1F497D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400050" lvl="1" indent="0">
              <a:buFont typeface="Arial" charset="0"/>
              <a:buNone/>
            </a:pPr>
            <a:endParaRPr lang="en-GB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2800" dirty="0" smtClean="0">
              <a:solidFill>
                <a:srgbClr val="1F497D"/>
              </a:solidFill>
            </a:endParaRPr>
          </a:p>
          <a:p>
            <a:pPr marL="857250" lvl="1" indent="-457200"/>
            <a:endParaRPr lang="en-GB" sz="2800" dirty="0" smtClean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5394"/>
            <a:ext cx="6440170" cy="5305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07" y="3456671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“Intensive presence”: leading role in several countries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/>
                </a:solidFill>
                <a:latin typeface="Calibri"/>
                <a:ea typeface="+mn-ea"/>
              </a:rPr>
              <a:t>Number of viewers &lt; of a single broadcasting group in a big country</a:t>
            </a:r>
            <a:endParaRPr lang="en-GB" b="1" dirty="0">
              <a:solidFill>
                <a:srgbClr val="1F497D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95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CED20160059579</dmdocid>
    <TaxCatchAll xmlns="4838c6fa-9a4a-497b-a233-5c4f8bc6fea9">
      <Value>393</Value>
      <Value>219</Value>
      <Value>218</Value>
      <Value>217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aef4c704a7df414c8c73fe16caeecd2f xmlns="67a33a64-024f-43c9-ba03-423464b664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Brussels</TermName>
          <TermId xmlns="http://schemas.microsoft.com/office/infopath/2007/PartnerControls">08928680-1020-46d5-a003-f1b34d96ea31</TermId>
        </TermInfo>
      </Terms>
    </aef4c704a7df414c8c73fe16caeecd2f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2016-09-28T22:00:00+00:00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Audiovisual Observatory</TermName>
          <TermId xmlns="http://schemas.microsoft.com/office/infopath/2007/PartnerControls">592dd60a-8fef-415a-a763-d9197d71fadf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 presentation HD Blue Band" ma:contentTypeID="0x0101005C0F1944167B4B6AA71171AA08BA3EEF004461841627748D4E90F635B197DAD2CD00B49A31D2548AFB439DA263C5B574246E" ma:contentTypeVersion="21" ma:contentTypeDescription="Root Document for Document Management" ma:contentTypeScope="" ma:versionID="cce1b7a12f1c569728c399f86cfaaf68">
  <xsd:schema xmlns:xsd="http://www.w3.org/2001/XMLSchema" xmlns:xs="http://www.w3.org/2001/XMLSchema" xmlns:p="http://schemas.microsoft.com/office/2006/metadata/properties" xmlns:ns1="4838c6fa-9a4a-497b-a233-5c4f8bc6fea9" xmlns:ns3="67a33a64-024f-43c9-ba03-423464b66493" targetNamespace="http://schemas.microsoft.com/office/2006/metadata/properties" ma:root="true" ma:fieldsID="e5eb26f25cc33da3401c532a568f42af" ns1:_="" ns3:_="">
    <xsd:import namespace="4838c6fa-9a4a-497b-a233-5c4f8bc6fea9"/>
    <xsd:import namespace="67a33a64-024f-43c9-ba03-423464b66493"/>
    <xsd:element name="properties">
      <xsd:complexType>
        <xsd:sequence>
          <xsd:element name="documentManagement">
            <xsd:complexType>
              <xsd:all>
                <xsd:element ref="ns1:dmdocid" minOccurs="0"/>
                <xsd:element ref="ns1:dmtitlecontinuation" minOccurs="0"/>
                <xsd:element ref="ns1:dmreferencenumber" minOccurs="0"/>
                <xsd:element ref="ns1:dmauthorpersonal" minOccurs="0"/>
                <xsd:element ref="ns1:dmdocumentdate"/>
                <xsd:element ref="ns1:dmsubjectpersonal" minOccurs="0"/>
                <xsd:element ref="ns1:dmgeneralnote" minOccurs="0"/>
                <xsd:element ref="ns1:dmlanguagelinks" minOccurs="0"/>
                <xsd:element ref="ns1:TaxCatchAll" minOccurs="0"/>
                <xsd:element ref="ns1:TaxCatchAllLabel" minOccurs="0"/>
                <xsd:element ref="ns1:j40de1a117634500ac65b87be0377059" minOccurs="0"/>
                <xsd:element ref="ns1:dmrmpath" minOccurs="0"/>
                <xsd:element ref="ns1:f1b20b977cca481182d958d0719f4bd9" minOccurs="0"/>
                <xsd:element ref="ns1:cbf16a577d6b43db99dfbc9d10cb2eb5" minOccurs="0"/>
                <xsd:element ref="ns1:hcd3c982855d4afda7a8ae75fc54341a" minOccurs="0"/>
                <xsd:element ref="ns1:a4fd9ae738a64d2389bd84194e60f6aa" minOccurs="0"/>
                <xsd:element ref="ns1:i7f2c7483f3d43c5aba50b29884f06a5" minOccurs="0"/>
                <xsd:element ref="ns1:iadfe8f1f56a4ddf8aeef4e2577fa743" minOccurs="0"/>
                <xsd:element ref="ns1:ce04ed8e094b477198ff21eacd4d7eea" minOccurs="0"/>
                <xsd:element ref="ns1:b9180c0c23d6484cb1319ad92de8b532" minOccurs="0"/>
                <xsd:element ref="ns1:nbd601fd50244aec8a595a25377b2ac1" minOccurs="0"/>
                <xsd:element ref="ns3:aef4c704a7df414c8c73fe16caeecd2f" minOccurs="0"/>
                <xsd:element ref="ns1:bc08140a316241cdb48e2f700880873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dmdocid" ma:index="0" nillable="true" ma:displayName="Identifier" ma:description="" ma:hidden="true" ma:internalName="dmdocid">
      <xsd:simpleType>
        <xsd:restriction base="dms:Unknown"/>
      </xsd:simpleType>
    </xsd:element>
    <xsd:element name="dmtitlecontinuation" ma:index="3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referencenumber" ma:index="5" nillable="true" ma:displayName="Document reference" ma:description="Unique item identifier" ma:internalName="dmreferencenumber">
      <xsd:simpleType>
        <xsd:restriction base="dms:Text"/>
      </xsd:simpleType>
    </xsd:element>
    <xsd:element name="dmauthorpersonal" ma:index="10" nillable="true" ma:displayName="Author - Personal" ma:description="Personal author" ma:internalName="dmauthorpersonal">
      <xsd:simpleType>
        <xsd:restriction base="dms:Text"/>
      </xsd:simpleType>
    </xsd:element>
    <xsd:element name="dmdocumentdate" ma:index="11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TaxCatchAll" ma:index="25" nillable="true" ma:displayName="Taxonomy Catch All Column" ma:hidden="true" ma:list="{bbe67be6-d3cf-4c0c-840e-a9c10a46e87f}" ma:internalName="TaxCatchAll" ma:showField="CatchAllData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bbe67be6-d3cf-4c0c-840e-a9c10a46e87f}" ma:internalName="TaxCatchAllLabel" ma:readOnly="true" ma:showField="CatchAllDataLabel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27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30" nillable="true" ma:displayName="RMS" ma:description="Contient le chemin RMS vers lequel sera déplacé le document" ma:internalName="dmrmpath">
      <xsd:simpleType>
        <xsd:restriction base="dms:Note"/>
      </xsd:simpleType>
    </xsd:element>
    <xsd:element name="f1b20b977cca481182d958d0719f4bd9" ma:index="31" ma:taxonomy="true" ma:internalName="f1b20b977cca481182d958d0719f4bd9" ma:taxonomyFieldName="dmauthorcorporate" ma:displayName="Author - Corporate" ma:default="218;#European Audiovisual Observatory|592dd60a-8fef-415a-a763-d9197d71fadf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2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3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4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5" nillable="true" ma:taxonomy="true" ma:internalName="i7f2c7483f3d43c5aba50b29884f06a5" ma:taxonomyFieldName="dmsubjectcorporate" ma:displayName="Subject - Corporate body" ma:readOnly="false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6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37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38" nillable="true" ma:taxonomy="true" ma:internalName="b9180c0c23d6484cb1319ad92de8b532" ma:taxonomyFieldName="dmsubjectkeyword" ma:displayName="Subject -  Keywords" ma:readOnly="false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39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08140a316241cdb48e2f700880873d" ma:index="42" ma:taxonomy="true" ma:internalName="bc08140a316241cdb48e2f700880873d" ma:taxonomyFieldName="dmaccessclassificationlevel" ma:displayName="Access Classification level" ma:default="217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3a64-024f-43c9-ba03-423464b66493" elementFormDefault="qualified">
    <xsd:import namespace="http://schemas.microsoft.com/office/2006/documentManagement/types"/>
    <xsd:import namespace="http://schemas.microsoft.com/office/infopath/2007/PartnerControls"/>
    <xsd:element name="aef4c704a7df414c8c73fe16caeecd2f" ma:index="40" ma:taxonomy="true" ma:internalName="aef4c704a7df414c8c73fe16caeecd2f" ma:taxonomyFieldName="obsbusinessgrouping" ma:displayName="Business grouping" ma:default="" ma:fieldId="{aef4c704-a7df-414c-8c73-fe16caeecd2f}" ma:taxonomyMulti="true" ma:sspId="e2ffc9e2-f137-4959-b204-145a48f82b0b" ma:termSetId="7b60823a-4955-46f0-895f-85381d342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Props1.xml><?xml version="1.0" encoding="utf-8"?>
<ds:datastoreItem xmlns:ds="http://schemas.openxmlformats.org/officeDocument/2006/customXml" ds:itemID="{8EE3C42B-554A-4E13-8F82-44EA9E3B41B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67a33a64-024f-43c9-ba03-423464b6649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38c6fa-9a4a-497b-a233-5c4f8bc6fea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E8C80F-2312-4027-B717-3C49257D504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E70CC46-C55D-473F-8B1C-EB432E17FF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830C58E-7B65-411F-AE71-F6F5B58CF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1511AD0-C509-4325-B416-8A4EAC37C86C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99A88AF6-ED35-4741-8AA3-9C590A59C59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PPTBluesideband</Template>
  <TotalTime>495</TotalTime>
  <Words>553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Wingdings</vt:lpstr>
      <vt:lpstr>ＭＳ Ｐゴシック</vt:lpstr>
      <vt:lpstr>Calibri</vt:lpstr>
      <vt:lpstr>1_Thème Office</vt:lpstr>
      <vt:lpstr>Office Theme</vt:lpstr>
      <vt:lpstr>Media concentration – European &amp; national market realities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Brussels 2016 PPT</dc:title>
  <dc:creator>HINDHAUGH Alison</dc:creator>
  <cp:lastModifiedBy>CAPPELLO Maja</cp:lastModifiedBy>
  <cp:revision>14</cp:revision>
  <dcterms:created xsi:type="dcterms:W3CDTF">2016-09-29T15:53:01Z</dcterms:created>
  <dcterms:modified xsi:type="dcterms:W3CDTF">2016-10-11T21:50:32Z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0x0101005C0F1944167B4B6AA71171AA08BA3EEF004461841627748D4E90F635B197DAD2CD00B49A31D2548AFB439DA263C5B574246E</vt:lpwstr>
  </property>
  <property fmtid="{D5CDD505-2E9C-101B-9397-08002B2CF9AE}" pid="3" name="dmdocid">
    <vt:lpwstr/>
  </property>
  <property fmtid="{D5CDD505-2E9C-101B-9397-08002B2CF9AE}" pid="4" name="TaxCatchAll">
    <vt:lpwstr/>
  </property>
  <property fmtid="{D5CDD505-2E9C-101B-9397-08002B2CF9AE}" pid="5" name="a4fd9ae738a64d2389bd84194e60f6aa">
    <vt:lpwstr/>
  </property>
  <property fmtid="{D5CDD505-2E9C-101B-9397-08002B2CF9AE}" pid="6" name="dmauthorpersonal">
    <vt:lpwstr/>
  </property>
  <property fmtid="{D5CDD505-2E9C-101B-9397-08002B2CF9AE}" pid="7" name="aef4c704a7df414c8c73fe16caeecd2f">
    <vt:lpwstr/>
  </property>
  <property fmtid="{D5CDD505-2E9C-101B-9397-08002B2CF9AE}" pid="8" name="b9180c0c23d6484cb1319ad92de8b532">
    <vt:lpwstr/>
  </property>
  <property fmtid="{D5CDD505-2E9C-101B-9397-08002B2CF9AE}" pid="9" name="dmreferencenumber">
    <vt:lpwstr/>
  </property>
  <property fmtid="{D5CDD505-2E9C-101B-9397-08002B2CF9AE}" pid="10" name="dmdocumentdate">
    <vt:lpwstr/>
  </property>
  <property fmtid="{D5CDD505-2E9C-101B-9397-08002B2CF9AE}" pid="11" name="ce04ed8e094b477198ff21eacd4d7eea">
    <vt:lpwstr/>
  </property>
  <property fmtid="{D5CDD505-2E9C-101B-9397-08002B2CF9AE}" pid="12" name="dmgeneralnote">
    <vt:lpwstr/>
  </property>
  <property fmtid="{D5CDD505-2E9C-101B-9397-08002B2CF9AE}" pid="13" name="bc08140a316241cdb48e2f700880873d">
    <vt:lpwstr>Internal|6e84e9be-f6bc-4243-9c22-c1ff20989e24</vt:lpwstr>
  </property>
  <property fmtid="{D5CDD505-2E9C-101B-9397-08002B2CF9AE}" pid="14" name="f1b20b977cca481182d958d0719f4bd9">
    <vt:lpwstr>European Audiovisual Observatory|592dd60a-8fef-415a-a763-d9197d71fadf</vt:lpwstr>
  </property>
  <property fmtid="{D5CDD505-2E9C-101B-9397-08002B2CF9AE}" pid="15" name="cbf16a577d6b43db99dfbc9d10cb2eb5">
    <vt:lpwstr/>
  </property>
  <property fmtid="{D5CDD505-2E9C-101B-9397-08002B2CF9AE}" pid="16" name="hcd3c982855d4afda7a8ae75fc54341a">
    <vt:lpwstr/>
  </property>
  <property fmtid="{D5CDD505-2E9C-101B-9397-08002B2CF9AE}" pid="17" name="i7f2c7483f3d43c5aba50b29884f06a5">
    <vt:lpwstr/>
  </property>
  <property fmtid="{D5CDD505-2E9C-101B-9397-08002B2CF9AE}" pid="18" name="dmlanguagelinks">
    <vt:lpwstr/>
  </property>
  <property fmtid="{D5CDD505-2E9C-101B-9397-08002B2CF9AE}" pid="19" name="nbd601fd50244aec8a595a25377b2ac1">
    <vt:lpwstr/>
  </property>
  <property fmtid="{D5CDD505-2E9C-101B-9397-08002B2CF9AE}" pid="20" name="iadfe8f1f56a4ddf8aeef4e2577fa743">
    <vt:lpwstr/>
  </property>
  <property fmtid="{D5CDD505-2E9C-101B-9397-08002B2CF9AE}" pid="21" name="dmtitlecontinuation">
    <vt:lpwstr/>
  </property>
  <property fmtid="{D5CDD505-2E9C-101B-9397-08002B2CF9AE}" pid="22" name="dmrmpath">
    <vt:lpwstr/>
  </property>
  <property fmtid="{D5CDD505-2E9C-101B-9397-08002B2CF9AE}" pid="23" name="j40de1a117634500ac65b87be0377059">
    <vt:lpwstr/>
  </property>
  <property fmtid="{D5CDD505-2E9C-101B-9397-08002B2CF9AE}" pid="24" name="dmsubjectpersonal">
    <vt:lpwstr/>
  </property>
  <property fmtid="{D5CDD505-2E9C-101B-9397-08002B2CF9AE}" pid="25" name="dmprogrammeactivities">
    <vt:lpwstr/>
  </property>
  <property fmtid="{D5CDD505-2E9C-101B-9397-08002B2CF9AE}" pid="26" name="dmaccessclassificationlevel">
    <vt:lpwstr>217;#Internal|6e84e9be-f6bc-4243-9c22-c1ff20989e24</vt:lpwstr>
  </property>
  <property fmtid="{D5CDD505-2E9C-101B-9397-08002B2CF9AE}" pid="27" name="obsbusinessgrouping">
    <vt:lpwstr>393;#Brussels|08928680-1020-46d5-a003-f1b34d96ea31</vt:lpwstr>
  </property>
  <property fmtid="{D5CDD505-2E9C-101B-9397-08002B2CF9AE}" pid="28" name="dmauthorcorporate">
    <vt:lpwstr>218;#European Audiovisual Observatory|592dd60a-8fef-415a-a763-d9197d71fadf</vt:lpwstr>
  </property>
  <property fmtid="{D5CDD505-2E9C-101B-9397-08002B2CF9AE}" pid="29" name="dmsubjectgeographical">
    <vt:lpwstr/>
  </property>
  <property fmtid="{D5CDD505-2E9C-101B-9397-08002B2CF9AE}" pid="30" name="dmlanguages">
    <vt:lpwstr>219;#English|d32f64ea-693d-469e-a004-b8126254efc8</vt:lpwstr>
  </property>
  <property fmtid="{D5CDD505-2E9C-101B-9397-08002B2CF9AE}" pid="31" name="dmsubjectcorporate">
    <vt:lpwstr/>
  </property>
  <property fmtid="{D5CDD505-2E9C-101B-9397-08002B2CF9AE}" pid="32" name="dmdocumenttype">
    <vt:lpwstr/>
  </property>
  <property fmtid="{D5CDD505-2E9C-101B-9397-08002B2CF9AE}" pid="33" name="dmsubjectkeyword">
    <vt:lpwstr/>
  </property>
  <property fmtid="{D5CDD505-2E9C-101B-9397-08002B2CF9AE}" pid="34" name="dmsubjectfreekeyword">
    <vt:lpwstr/>
  </property>
  <property fmtid="{D5CDD505-2E9C-101B-9397-08002B2CF9AE}" pid="35" name="dmothercorporate">
    <vt:lpwstr/>
  </property>
  <property fmtid="{D5CDD505-2E9C-101B-9397-08002B2CF9AE}" pid="36" name="dmtopic">
    <vt:lpwstr/>
  </property>
</Properties>
</file>