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22"/>
  </p:notesMasterIdLst>
  <p:handoutMasterIdLst>
    <p:handoutMasterId r:id="rId23"/>
  </p:handoutMasterIdLst>
  <p:sldIdLst>
    <p:sldId id="271" r:id="rId2"/>
    <p:sldId id="296" r:id="rId3"/>
    <p:sldId id="287" r:id="rId4"/>
    <p:sldId id="289" r:id="rId5"/>
    <p:sldId id="288" r:id="rId6"/>
    <p:sldId id="290" r:id="rId7"/>
    <p:sldId id="292" r:id="rId8"/>
    <p:sldId id="293" r:id="rId9"/>
    <p:sldId id="294" r:id="rId10"/>
    <p:sldId id="295" r:id="rId11"/>
    <p:sldId id="297" r:id="rId12"/>
    <p:sldId id="298" r:id="rId13"/>
    <p:sldId id="299" r:id="rId14"/>
    <p:sldId id="303" r:id="rId15"/>
    <p:sldId id="300" r:id="rId16"/>
    <p:sldId id="301" r:id="rId17"/>
    <p:sldId id="278" r:id="rId18"/>
    <p:sldId id="280" r:id="rId19"/>
    <p:sldId id="286" r:id="rId20"/>
    <p:sldId id="302" r:id="rId21"/>
  </p:sldIdLst>
  <p:sldSz cx="9144000" cy="6858000" type="screen4x3"/>
  <p:notesSz cx="6805613" cy="9944100"/>
  <p:defaultTextStyle>
    <a:defPPr>
      <a:defRPr lang="de-DE"/>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200" algn="l" rtl="0" fontAlgn="base">
      <a:spcBef>
        <a:spcPct val="0"/>
      </a:spcBef>
      <a:spcAft>
        <a:spcPct val="0"/>
      </a:spcAft>
      <a:defRPr sz="2400" kern="1200">
        <a:solidFill>
          <a:schemeClr val="tx1"/>
        </a:solidFill>
        <a:latin typeface="Arial" charset="0"/>
        <a:ea typeface="ＭＳ Ｐゴシック" charset="-128"/>
        <a:cs typeface="+mn-cs"/>
      </a:defRPr>
    </a:lvl2pPr>
    <a:lvl3pPr marL="914400" algn="l" rtl="0" fontAlgn="base">
      <a:spcBef>
        <a:spcPct val="0"/>
      </a:spcBef>
      <a:spcAft>
        <a:spcPct val="0"/>
      </a:spcAft>
      <a:defRPr sz="2400" kern="1200">
        <a:solidFill>
          <a:schemeClr val="tx1"/>
        </a:solidFill>
        <a:latin typeface="Arial" charset="0"/>
        <a:ea typeface="ＭＳ Ｐゴシック" charset="-128"/>
        <a:cs typeface="+mn-cs"/>
      </a:defRPr>
    </a:lvl3pPr>
    <a:lvl4pPr marL="1371600" algn="l" rtl="0" fontAlgn="base">
      <a:spcBef>
        <a:spcPct val="0"/>
      </a:spcBef>
      <a:spcAft>
        <a:spcPct val="0"/>
      </a:spcAft>
      <a:defRPr sz="2400" kern="1200">
        <a:solidFill>
          <a:schemeClr val="tx1"/>
        </a:solidFill>
        <a:latin typeface="Arial" charset="0"/>
        <a:ea typeface="ＭＳ Ｐゴシック" charset="-128"/>
        <a:cs typeface="+mn-cs"/>
      </a:defRPr>
    </a:lvl4pPr>
    <a:lvl5pPr marL="1828800" algn="l"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100" d="100"/>
          <a:sy n="100" d="100"/>
        </p:scale>
        <p:origin x="-1860" y="-4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200" d="100"/>
          <a:sy n="200" d="100"/>
        </p:scale>
        <p:origin x="-72" y="7926"/>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lvl1pPr>
          </a:lstStyle>
          <a:p>
            <a:fld id="{C4766C08-7F92-A84E-B550-3415EDFCB5BF}" type="datetimeFigureOut">
              <a:rPr lang="fr-FR" smtClean="0"/>
              <a:t>20/04/2017</a:t>
            </a:fld>
            <a:endParaRPr lang="fr-FR" dirty="0"/>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lvl1pPr>
          </a:lstStyle>
          <a:p>
            <a:fld id="{C7F26970-475C-4C42-A221-BB026F3090F4}" type="slidenum">
              <a:rPr lang="fr-FR" smtClean="0"/>
              <a:t>‹#›</a:t>
            </a:fld>
            <a:endParaRPr lang="fr-FR"/>
          </a:p>
        </p:txBody>
      </p:sp>
    </p:spTree>
    <p:extLst>
      <p:ext uri="{BB962C8B-B14F-4D97-AF65-F5344CB8AC3E}">
        <p14:creationId xmlns:p14="http://schemas.microsoft.com/office/powerpoint/2010/main" val="4019895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9099" cy="497205"/>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en-GB"/>
          </a:p>
        </p:txBody>
      </p:sp>
      <p:sp>
        <p:nvSpPr>
          <p:cNvPr id="3" name="Datumsplatzhalter 2"/>
          <p:cNvSpPr>
            <a:spLocks noGrp="1"/>
          </p:cNvSpPr>
          <p:nvPr>
            <p:ph type="dt" idx="1"/>
          </p:nvPr>
        </p:nvSpPr>
        <p:spPr>
          <a:xfrm>
            <a:off x="3854939" y="0"/>
            <a:ext cx="2949099" cy="497205"/>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5FBB4F00-3727-473D-930F-78023EEA579A}" type="datetime1">
              <a:rPr lang="de-DE"/>
              <a:pPr/>
              <a:t>20.04.2017</a:t>
            </a:fld>
            <a:endParaRPr lang="en-GB"/>
          </a:p>
        </p:txBody>
      </p:sp>
      <p:sp>
        <p:nvSpPr>
          <p:cNvPr id="4" name="Folienbildplatzhalt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GB" smtClean="0"/>
          </a:p>
        </p:txBody>
      </p:sp>
      <p:sp>
        <p:nvSpPr>
          <p:cNvPr id="5" name="Notizenplatzhalter 4"/>
          <p:cNvSpPr>
            <a:spLocks noGrp="1"/>
          </p:cNvSpPr>
          <p:nvPr>
            <p:ph type="body" sz="quarter" idx="3"/>
          </p:nvPr>
        </p:nvSpPr>
        <p:spPr>
          <a:xfrm>
            <a:off x="680562" y="4723448"/>
            <a:ext cx="5444490" cy="4474845"/>
          </a:xfrm>
          <a:prstGeom prst="rect">
            <a:avLst/>
          </a:prstGeom>
        </p:spPr>
        <p:txBody>
          <a:bodyPr vert="horz" wrap="square" lIns="91440" tIns="45720" rIns="91440" bIns="45720" numCol="1" anchor="t" anchorCtr="0" compatLnSpc="1">
            <a:prstTxWarp prst="textNoShape">
              <a:avLst/>
            </a:prstTxWarp>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smtClean="0"/>
          </a:p>
        </p:txBody>
      </p:sp>
      <p:sp>
        <p:nvSpPr>
          <p:cNvPr id="6" name="Fußzeilenplatzhalter 5"/>
          <p:cNvSpPr>
            <a:spLocks noGrp="1"/>
          </p:cNvSpPr>
          <p:nvPr>
            <p:ph type="ftr" sz="quarter" idx="4"/>
          </p:nvPr>
        </p:nvSpPr>
        <p:spPr>
          <a:xfrm>
            <a:off x="0" y="9445169"/>
            <a:ext cx="2949099" cy="497205"/>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en-GB"/>
          </a:p>
        </p:txBody>
      </p:sp>
      <p:sp>
        <p:nvSpPr>
          <p:cNvPr id="7" name="Foliennummernplatzhalter 6"/>
          <p:cNvSpPr>
            <a:spLocks noGrp="1"/>
          </p:cNvSpPr>
          <p:nvPr>
            <p:ph type="sldNum" sz="quarter" idx="5"/>
          </p:nvPr>
        </p:nvSpPr>
        <p:spPr>
          <a:xfrm>
            <a:off x="3854939" y="9445169"/>
            <a:ext cx="2949099" cy="49720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1CC95D0A-9573-43C8-97B1-67EFE9C1D5FB}" type="slidenum">
              <a:rPr lang="en-GB"/>
              <a:pPr/>
              <a:t>‹#›</a:t>
            </a:fld>
            <a:endParaRPr lang="en-GB"/>
          </a:p>
        </p:txBody>
      </p:sp>
    </p:spTree>
    <p:extLst>
      <p:ext uri="{BB962C8B-B14F-4D97-AF65-F5344CB8AC3E}">
        <p14:creationId xmlns:p14="http://schemas.microsoft.com/office/powerpoint/2010/main" val="874788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95D0A-9573-43C8-97B1-67EFE9C1D5FB}" type="slidenum">
              <a:rPr lang="en-GB" smtClean="0"/>
              <a:pPr/>
              <a:t>1</a:t>
            </a:fld>
            <a:endParaRPr lang="en-GB"/>
          </a:p>
        </p:txBody>
      </p:sp>
    </p:spTree>
    <p:extLst>
      <p:ext uri="{BB962C8B-B14F-4D97-AF65-F5344CB8AC3E}">
        <p14:creationId xmlns:p14="http://schemas.microsoft.com/office/powerpoint/2010/main" val="126085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solidFill>
                <a:srgbClr val="0000FF"/>
              </a:solidFill>
            </a:endParaRPr>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10</a:t>
            </a:fld>
            <a:endParaRPr lang="en-GB"/>
          </a:p>
        </p:txBody>
      </p:sp>
    </p:spTree>
    <p:extLst>
      <p:ext uri="{BB962C8B-B14F-4D97-AF65-F5344CB8AC3E}">
        <p14:creationId xmlns:p14="http://schemas.microsoft.com/office/powerpoint/2010/main" val="73756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330115" y="4723448"/>
            <a:ext cx="6145383" cy="4474845"/>
          </a:xfrm>
        </p:spPr>
        <p:txBody>
          <a:bodyPr>
            <a:noAutofit/>
          </a:bodyPr>
          <a:lstStyle/>
          <a:p>
            <a:endParaRPr lang="en-US" sz="800" kern="1200" dirty="0" smtClean="0">
              <a:solidFill>
                <a:schemeClr val="tx1"/>
              </a:solidFill>
              <a:effectLst/>
            </a:endParaRPr>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11</a:t>
            </a:fld>
            <a:endParaRPr lang="en-GB"/>
          </a:p>
        </p:txBody>
      </p:sp>
    </p:spTree>
    <p:extLst>
      <p:ext uri="{BB962C8B-B14F-4D97-AF65-F5344CB8AC3E}">
        <p14:creationId xmlns:p14="http://schemas.microsoft.com/office/powerpoint/2010/main" val="3742332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12</a:t>
            </a:fld>
            <a:endParaRPr lang="en-GB"/>
          </a:p>
        </p:txBody>
      </p:sp>
    </p:spTree>
    <p:extLst>
      <p:ext uri="{BB962C8B-B14F-4D97-AF65-F5344CB8AC3E}">
        <p14:creationId xmlns:p14="http://schemas.microsoft.com/office/powerpoint/2010/main" val="26539928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13</a:t>
            </a:fld>
            <a:endParaRPr lang="en-GB"/>
          </a:p>
        </p:txBody>
      </p:sp>
    </p:spTree>
    <p:extLst>
      <p:ext uri="{BB962C8B-B14F-4D97-AF65-F5344CB8AC3E}">
        <p14:creationId xmlns:p14="http://schemas.microsoft.com/office/powerpoint/2010/main" val="3344374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b="1" dirty="0" smtClean="0"/>
          </a:p>
        </p:txBody>
      </p:sp>
      <p:sp>
        <p:nvSpPr>
          <p:cNvPr id="4" name="Slide Number Placeholder 3"/>
          <p:cNvSpPr>
            <a:spLocks noGrp="1"/>
          </p:cNvSpPr>
          <p:nvPr>
            <p:ph type="sldNum" sz="quarter" idx="10"/>
          </p:nvPr>
        </p:nvSpPr>
        <p:spPr/>
        <p:txBody>
          <a:bodyPr/>
          <a:lstStyle/>
          <a:p>
            <a:fld id="{1CC95D0A-9573-43C8-97B1-67EFE9C1D5FB}" type="slidenum">
              <a:rPr lang="en-GB" smtClean="0"/>
              <a:pPr/>
              <a:t>14</a:t>
            </a:fld>
            <a:endParaRPr lang="en-GB"/>
          </a:p>
        </p:txBody>
      </p:sp>
    </p:spTree>
    <p:extLst>
      <p:ext uri="{BB962C8B-B14F-4D97-AF65-F5344CB8AC3E}">
        <p14:creationId xmlns:p14="http://schemas.microsoft.com/office/powerpoint/2010/main" val="35510741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Autofit/>
          </a:bodyPr>
          <a:lstStyle/>
          <a:p>
            <a:endParaRPr lang="fr-FR" sz="1000" baseline="0" dirty="0" smtClean="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15</a:t>
            </a:fld>
            <a:endParaRPr lang="en-GB"/>
          </a:p>
        </p:txBody>
      </p:sp>
    </p:spTree>
    <p:extLst>
      <p:ext uri="{BB962C8B-B14F-4D97-AF65-F5344CB8AC3E}">
        <p14:creationId xmlns:p14="http://schemas.microsoft.com/office/powerpoint/2010/main" val="30303654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16</a:t>
            </a:fld>
            <a:endParaRPr lang="en-GB"/>
          </a:p>
        </p:txBody>
      </p:sp>
    </p:spTree>
    <p:extLst>
      <p:ext uri="{BB962C8B-B14F-4D97-AF65-F5344CB8AC3E}">
        <p14:creationId xmlns:p14="http://schemas.microsoft.com/office/powerpoint/2010/main" val="1339938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CC95D0A-9573-43C8-97B1-67EFE9C1D5FB}" type="slidenum">
              <a:rPr lang="en-GB" smtClean="0"/>
              <a:pPr/>
              <a:t>17</a:t>
            </a:fld>
            <a:endParaRPr lang="en-GB"/>
          </a:p>
        </p:txBody>
      </p:sp>
    </p:spTree>
    <p:extLst>
      <p:ext uri="{BB962C8B-B14F-4D97-AF65-F5344CB8AC3E}">
        <p14:creationId xmlns:p14="http://schemas.microsoft.com/office/powerpoint/2010/main" val="1234269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C95D0A-9573-43C8-97B1-67EFE9C1D5FB}" type="slidenum">
              <a:rPr lang="en-GB" smtClean="0"/>
              <a:pPr/>
              <a:t>18</a:t>
            </a:fld>
            <a:endParaRPr lang="en-GB"/>
          </a:p>
        </p:txBody>
      </p:sp>
    </p:spTree>
    <p:extLst>
      <p:ext uri="{BB962C8B-B14F-4D97-AF65-F5344CB8AC3E}">
        <p14:creationId xmlns:p14="http://schemas.microsoft.com/office/powerpoint/2010/main" val="22454324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C95D0A-9573-43C8-97B1-67EFE9C1D5FB}" type="slidenum">
              <a:rPr lang="en-GB" smtClean="0"/>
              <a:pPr/>
              <a:t>19</a:t>
            </a:fld>
            <a:endParaRPr lang="en-GB"/>
          </a:p>
        </p:txBody>
      </p:sp>
    </p:spTree>
    <p:extLst>
      <p:ext uri="{BB962C8B-B14F-4D97-AF65-F5344CB8AC3E}">
        <p14:creationId xmlns:p14="http://schemas.microsoft.com/office/powerpoint/2010/main" val="4293340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C95D0A-9573-43C8-97B1-67EFE9C1D5FB}" type="slidenum">
              <a:rPr lang="en-GB" smtClean="0"/>
              <a:pPr/>
              <a:t>2</a:t>
            </a:fld>
            <a:endParaRPr lang="en-GB"/>
          </a:p>
        </p:txBody>
      </p:sp>
    </p:spTree>
    <p:extLst>
      <p:ext uri="{BB962C8B-B14F-4D97-AF65-F5344CB8AC3E}">
        <p14:creationId xmlns:p14="http://schemas.microsoft.com/office/powerpoint/2010/main" val="2418027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C95D0A-9573-43C8-97B1-67EFE9C1D5FB}" type="slidenum">
              <a:rPr lang="en-GB" smtClean="0"/>
              <a:pPr/>
              <a:t>20</a:t>
            </a:fld>
            <a:endParaRPr lang="en-GB"/>
          </a:p>
        </p:txBody>
      </p:sp>
    </p:spTree>
    <p:extLst>
      <p:ext uri="{BB962C8B-B14F-4D97-AF65-F5344CB8AC3E}">
        <p14:creationId xmlns:p14="http://schemas.microsoft.com/office/powerpoint/2010/main" val="2526594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95D0A-9573-43C8-97B1-67EFE9C1D5FB}" type="slidenum">
              <a:rPr lang="en-GB" smtClean="0"/>
              <a:pPr/>
              <a:t>3</a:t>
            </a:fld>
            <a:endParaRPr lang="en-GB"/>
          </a:p>
        </p:txBody>
      </p:sp>
    </p:spTree>
    <p:extLst>
      <p:ext uri="{BB962C8B-B14F-4D97-AF65-F5344CB8AC3E}">
        <p14:creationId xmlns:p14="http://schemas.microsoft.com/office/powerpoint/2010/main" val="2826112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C95D0A-9573-43C8-97B1-67EFE9C1D5FB}" type="slidenum">
              <a:rPr lang="en-GB" smtClean="0"/>
              <a:pPr/>
              <a:t>4</a:t>
            </a:fld>
            <a:endParaRPr lang="en-GB"/>
          </a:p>
        </p:txBody>
      </p:sp>
    </p:spTree>
    <p:extLst>
      <p:ext uri="{BB962C8B-B14F-4D97-AF65-F5344CB8AC3E}">
        <p14:creationId xmlns:p14="http://schemas.microsoft.com/office/powerpoint/2010/main" val="321567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95D0A-9573-43C8-97B1-67EFE9C1D5FB}" type="slidenum">
              <a:rPr lang="en-GB" smtClean="0"/>
              <a:pPr/>
              <a:t>5</a:t>
            </a:fld>
            <a:endParaRPr lang="en-GB"/>
          </a:p>
        </p:txBody>
      </p:sp>
    </p:spTree>
    <p:extLst>
      <p:ext uri="{BB962C8B-B14F-4D97-AF65-F5344CB8AC3E}">
        <p14:creationId xmlns:p14="http://schemas.microsoft.com/office/powerpoint/2010/main" val="2343327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6</a:t>
            </a:fld>
            <a:endParaRPr lang="en-GB"/>
          </a:p>
        </p:txBody>
      </p:sp>
    </p:spTree>
    <p:extLst>
      <p:ext uri="{BB962C8B-B14F-4D97-AF65-F5344CB8AC3E}">
        <p14:creationId xmlns:p14="http://schemas.microsoft.com/office/powerpoint/2010/main" val="1205190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95D0A-9573-43C8-97B1-67EFE9C1D5FB}" type="slidenum">
              <a:rPr lang="en-GB" smtClean="0"/>
              <a:pPr/>
              <a:t>7</a:t>
            </a:fld>
            <a:endParaRPr lang="en-GB"/>
          </a:p>
        </p:txBody>
      </p:sp>
    </p:spTree>
    <p:extLst>
      <p:ext uri="{BB962C8B-B14F-4D97-AF65-F5344CB8AC3E}">
        <p14:creationId xmlns:p14="http://schemas.microsoft.com/office/powerpoint/2010/main" val="3803268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95D0A-9573-43C8-97B1-67EFE9C1D5FB}" type="slidenum">
              <a:rPr lang="en-GB" smtClean="0"/>
              <a:pPr/>
              <a:t>8</a:t>
            </a:fld>
            <a:endParaRPr lang="en-GB"/>
          </a:p>
        </p:txBody>
      </p:sp>
    </p:spTree>
    <p:extLst>
      <p:ext uri="{BB962C8B-B14F-4D97-AF65-F5344CB8AC3E}">
        <p14:creationId xmlns:p14="http://schemas.microsoft.com/office/powerpoint/2010/main" val="376490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306462" y="4540002"/>
            <a:ext cx="6120680" cy="4658291"/>
          </a:xfrm>
        </p:spPr>
        <p:txBody>
          <a:bodyPr>
            <a:noAutofit/>
          </a:bodyPr>
          <a:lstStyle/>
          <a:p>
            <a:endParaRPr lang="fr-FR" sz="1000"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9</a:t>
            </a:fld>
            <a:endParaRPr lang="en-GB"/>
          </a:p>
        </p:txBody>
      </p:sp>
    </p:spTree>
    <p:extLst>
      <p:ext uri="{BB962C8B-B14F-4D97-AF65-F5344CB8AC3E}">
        <p14:creationId xmlns:p14="http://schemas.microsoft.com/office/powerpoint/2010/main" val="4072365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11"/>
          <p:cNvSpPr>
            <a:spLocks noGrp="1" noChangeArrowheads="1"/>
          </p:cNvSpPr>
          <p:nvPr>
            <p:ph type="dt" sz="half" idx="10"/>
          </p:nvPr>
        </p:nvSpPr>
        <p:spPr>
          <a:ln/>
        </p:spPr>
        <p:txBody>
          <a:bodyPr/>
          <a:lstStyle>
            <a:lvl1pPr>
              <a:defRPr/>
            </a:lvl1pPr>
          </a:lstStyle>
          <a:p>
            <a:fld id="{742B5F47-0381-4194-B8AB-C681DA600F78}" type="datetime1">
              <a:rPr lang="de-DE" smtClean="0"/>
              <a:t>20.04.2017</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9968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49A7C15E-14D6-4D3D-B123-89CC892BC620}" type="datetime1">
              <a:rPr lang="de-DE" smtClean="0"/>
              <a:t>20.04.2017</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38645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1613" y="1231900"/>
            <a:ext cx="1908175" cy="4776788"/>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827088" y="1231900"/>
            <a:ext cx="5572125" cy="4776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C4867316-0DAE-4559-AEA9-6327F3314599}" type="datetime1">
              <a:rPr lang="de-DE" smtClean="0"/>
              <a:t>20.04.2017</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1558919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CE83634A-C268-4028-BEF1-9960C5CF9725}" type="datetime1">
              <a:rPr lang="de-DE" smtClean="0"/>
              <a:t>20.04.2017</a:t>
            </a:fld>
            <a:endParaRPr lang="en-GB"/>
          </a:p>
        </p:txBody>
      </p:sp>
      <p:sp>
        <p:nvSpPr>
          <p:cNvPr id="4" name="Espace réservé du pied de page 3"/>
          <p:cNvSpPr>
            <a:spLocks noGrp="1"/>
          </p:cNvSpPr>
          <p:nvPr>
            <p:ph type="ftr" sz="quarter" idx="11"/>
          </p:nvPr>
        </p:nvSpPr>
        <p:spPr/>
        <p:txBody>
          <a:bodyPr/>
          <a:lstStyle/>
          <a:p>
            <a:pPr>
              <a:defRPr/>
            </a:pPr>
            <a:endParaRPr lang="en-US"/>
          </a:p>
        </p:txBody>
      </p:sp>
      <p:sp>
        <p:nvSpPr>
          <p:cNvPr id="5" name="Espace réservé du numéro de diapositive 4"/>
          <p:cNvSpPr>
            <a:spLocks noGrp="1"/>
          </p:cNvSpPr>
          <p:nvPr>
            <p:ph type="sldNum" sz="quarter" idx="12"/>
          </p:nvPr>
        </p:nvSpPr>
        <p:spPr/>
        <p:txBody>
          <a:bodyPr/>
          <a:lstStyle/>
          <a:p>
            <a:fld id="{D3493519-56BF-4246-ACDC-669134EBBF57}" type="slidenum">
              <a:rPr lang="en-GB" smtClean="0"/>
              <a:pPr/>
              <a:t>‹#›</a:t>
            </a:fld>
            <a:endParaRPr lang="en-GB"/>
          </a:p>
        </p:txBody>
      </p:sp>
    </p:spTree>
    <p:extLst>
      <p:ext uri="{BB962C8B-B14F-4D97-AF65-F5344CB8AC3E}">
        <p14:creationId xmlns:p14="http://schemas.microsoft.com/office/powerpoint/2010/main" val="1719520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7AED6E28-3635-4050-87BD-7BA2FC8C3E8C}" type="datetime1">
              <a:rPr lang="de-DE" smtClean="0"/>
              <a:t>20.04.2017</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26818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fld id="{9E8B9FB0-508D-4D31-8339-6A98C2EAB5AF}" type="datetime1">
              <a:rPr lang="de-DE" smtClean="0"/>
              <a:t>20.04.2017</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73329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827088" y="2060575"/>
            <a:ext cx="3703637" cy="394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83125" y="2060575"/>
            <a:ext cx="3705225" cy="394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11"/>
          <p:cNvSpPr>
            <a:spLocks noGrp="1" noChangeArrowheads="1"/>
          </p:cNvSpPr>
          <p:nvPr>
            <p:ph type="dt" sz="half" idx="10"/>
          </p:nvPr>
        </p:nvSpPr>
        <p:spPr>
          <a:ln/>
        </p:spPr>
        <p:txBody>
          <a:bodyPr/>
          <a:lstStyle>
            <a:lvl1pPr>
              <a:defRPr/>
            </a:lvl1pPr>
          </a:lstStyle>
          <a:p>
            <a:fld id="{4F802B7C-F7FD-44E6-A372-5236056EE2F8}" type="datetime1">
              <a:rPr lang="de-DE" smtClean="0"/>
              <a:t>20.04.2017</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69037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en-US" dirty="0" smtClean="0"/>
              <a:t>Click to edit Master title style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11"/>
          <p:cNvSpPr>
            <a:spLocks noGrp="1" noChangeArrowheads="1"/>
          </p:cNvSpPr>
          <p:nvPr>
            <p:ph type="dt" sz="half" idx="10"/>
          </p:nvPr>
        </p:nvSpPr>
        <p:spPr>
          <a:ln/>
        </p:spPr>
        <p:txBody>
          <a:bodyPr/>
          <a:lstStyle>
            <a:lvl1pPr>
              <a:defRPr/>
            </a:lvl1pPr>
          </a:lstStyle>
          <a:p>
            <a:fld id="{D798B372-BB42-47C1-9B67-5D3FD20EF2C9}" type="datetime1">
              <a:rPr lang="de-DE" smtClean="0"/>
              <a:t>20.04.2017</a:t>
            </a:fld>
            <a:endParaRPr lang="en-GB"/>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89998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Rectangle 11"/>
          <p:cNvSpPr>
            <a:spLocks noGrp="1" noChangeArrowheads="1"/>
          </p:cNvSpPr>
          <p:nvPr>
            <p:ph type="dt" sz="half" idx="10"/>
          </p:nvPr>
        </p:nvSpPr>
        <p:spPr>
          <a:ln/>
        </p:spPr>
        <p:txBody>
          <a:bodyPr/>
          <a:lstStyle>
            <a:lvl1pPr>
              <a:defRPr/>
            </a:lvl1pPr>
          </a:lstStyle>
          <a:p>
            <a:fld id="{8CF007F1-BE8D-4FF8-BA4D-4E02CA65945E}" type="datetime1">
              <a:rPr lang="de-DE" smtClean="0"/>
              <a:t>20.04.2017</a:t>
            </a:fld>
            <a:endParaRPr lang="en-GB"/>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15659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fld id="{01458B30-9842-4D67-98AC-5A7F92F9E4A2}" type="datetime1">
              <a:rPr lang="de-DE" smtClean="0"/>
              <a:t>20.04.2017</a:t>
            </a:fld>
            <a:endParaRPr lang="en-GB"/>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11436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fld id="{85F1078A-A712-4C8F-80FC-FB17EAFB9F3B}" type="datetime1">
              <a:rPr lang="de-DE" smtClean="0"/>
              <a:t>20.04.2017</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197512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fld id="{B0856BEC-8A2F-46BD-8E4A-10AF5FEE8066}" type="datetime1">
              <a:rPr lang="de-DE" smtClean="0"/>
              <a:t>20.04.2017</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63563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0" descr="PPT_background_20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8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9"/>
          <p:cNvSpPr>
            <a:spLocks noGrp="1" noChangeArrowheads="1"/>
          </p:cNvSpPr>
          <p:nvPr>
            <p:ph type="title"/>
          </p:nvPr>
        </p:nvSpPr>
        <p:spPr bwMode="auto">
          <a:xfrm>
            <a:off x="827088" y="1231900"/>
            <a:ext cx="76327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name of presentation</a:t>
            </a:r>
          </a:p>
        </p:txBody>
      </p:sp>
      <p:sp>
        <p:nvSpPr>
          <p:cNvPr id="1034" name="Rectangle 10"/>
          <p:cNvSpPr>
            <a:spLocks noGrp="1" noChangeArrowheads="1"/>
          </p:cNvSpPr>
          <p:nvPr>
            <p:ph type="body" idx="1"/>
          </p:nvPr>
        </p:nvSpPr>
        <p:spPr bwMode="auto">
          <a:xfrm>
            <a:off x="827088" y="2060575"/>
            <a:ext cx="7561262" cy="394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a:t>here my text</a:t>
            </a:r>
            <a:endParaRPr lang="en-US"/>
          </a:p>
        </p:txBody>
      </p:sp>
      <p:sp>
        <p:nvSpPr>
          <p:cNvPr id="1035" name="Rectangle 11"/>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smtClean="0">
                <a:latin typeface="+mn-lt"/>
                <a:ea typeface="ＭＳ Ｐゴシック" charset="0"/>
              </a:defRPr>
            </a:lvl1pPr>
          </a:lstStyle>
          <a:p>
            <a:fld id="{CE83634A-C268-4028-BEF1-9960C5CF9725}" type="datetime1">
              <a:rPr lang="de-DE" smtClean="0"/>
              <a:t>20.04.2017</a:t>
            </a:fld>
            <a:endParaRPr lang="en-GB"/>
          </a:p>
        </p:txBody>
      </p:sp>
      <p:sp>
        <p:nvSpPr>
          <p:cNvPr id="1036" name="Rectangle 12"/>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smtClean="0">
                <a:latin typeface="+mn-lt"/>
                <a:ea typeface="ＭＳ Ｐゴシック" charset="0"/>
              </a:defRPr>
            </a:lvl1pPr>
          </a:lstStyle>
          <a:p>
            <a:pPr>
              <a:defRPr/>
            </a:pPr>
            <a:endParaRPr lang="en-US"/>
          </a:p>
        </p:txBody>
      </p:sp>
      <p:sp>
        <p:nvSpPr>
          <p:cNvPr id="1037" name="Rectangle 13"/>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atin typeface="Myriad Pro" pitchFamily="34" charset="0"/>
              </a:defRPr>
            </a:lvl1pPr>
          </a:lstStyle>
          <a:p>
            <a:fld id="{D3493519-56BF-4246-ACDC-669134EBBF5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3200">
          <a:solidFill>
            <a:schemeClr val="tx2"/>
          </a:solidFill>
          <a:latin typeface="+mj-lt"/>
          <a:ea typeface="+mj-ea"/>
          <a:cs typeface="+mj-cs"/>
        </a:defRPr>
      </a:lvl1pPr>
      <a:lvl2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2pPr>
      <a:lvl3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3pPr>
      <a:lvl4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4pPr>
      <a:lvl5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5pPr>
      <a:lvl6pPr marL="4572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6pPr>
      <a:lvl7pPr marL="9144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7pPr>
      <a:lvl8pPr marL="13716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8pPr>
      <a:lvl9pPr marL="18288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Arial" charset="0"/>
          <a:ea typeface="ＭＳ Ｐゴシック" pitchFamily="34" charset="-128"/>
          <a:cs typeface="+mn-cs"/>
        </a:defRPr>
      </a:lvl2pPr>
      <a:lvl3pPr marL="1143000" indent="-228600" algn="l" rtl="0" eaLnBrk="1" fontAlgn="base" hangingPunct="1">
        <a:spcBef>
          <a:spcPct val="20000"/>
        </a:spcBef>
        <a:spcAft>
          <a:spcPct val="0"/>
        </a:spcAft>
        <a:buChar char="•"/>
        <a:defRPr sz="2400">
          <a:solidFill>
            <a:schemeClr val="tx1"/>
          </a:solidFill>
          <a:latin typeface="Arial" charset="0"/>
          <a:ea typeface="ＭＳ Ｐゴシック" pitchFamily="34" charset="-128"/>
          <a:cs typeface="+mn-cs"/>
        </a:defRPr>
      </a:lvl3pPr>
      <a:lvl4pPr marL="1600200" indent="-228600" algn="l" rtl="0" eaLnBrk="1" fontAlgn="base" hangingPunct="1">
        <a:spcBef>
          <a:spcPct val="20000"/>
        </a:spcBef>
        <a:spcAft>
          <a:spcPct val="0"/>
        </a:spcAft>
        <a:buChar char="–"/>
        <a:defRPr sz="2000">
          <a:solidFill>
            <a:schemeClr val="tx1"/>
          </a:solidFill>
          <a:latin typeface="Arial" charset="0"/>
          <a:ea typeface="ＭＳ Ｐゴシック" pitchFamily="34" charset="-128"/>
          <a:cs typeface="+mn-cs"/>
        </a:defRPr>
      </a:lvl4pPr>
      <a:lvl5pPr marL="2057400" indent="-228600" algn="l" rtl="0" eaLnBrk="1" fontAlgn="base" hangingPunct="1">
        <a:spcBef>
          <a:spcPct val="20000"/>
        </a:spcBef>
        <a:spcAft>
          <a:spcPct val="0"/>
        </a:spcAft>
        <a:buChar char="»"/>
        <a:defRPr sz="2000">
          <a:solidFill>
            <a:schemeClr val="tx1"/>
          </a:solidFill>
          <a:latin typeface="Arial" charset="0"/>
          <a:ea typeface="ＭＳ Ｐゴシック" pitchFamily="34" charset="-128"/>
          <a:cs typeface="+mn-cs"/>
        </a:defRPr>
      </a:lvl5pPr>
      <a:lvl6pPr marL="2514600" indent="-228600" algn="l" rtl="0" eaLnBrk="1" fontAlgn="base" hangingPunct="1">
        <a:spcBef>
          <a:spcPct val="20000"/>
        </a:spcBef>
        <a:spcAft>
          <a:spcPct val="0"/>
        </a:spcAft>
        <a:buChar char="»"/>
        <a:defRPr sz="2000">
          <a:solidFill>
            <a:schemeClr val="tx1"/>
          </a:solidFill>
          <a:latin typeface="Arial" charset="0"/>
          <a:ea typeface="Arial" charset="0"/>
          <a:cs typeface="+mn-cs"/>
        </a:defRPr>
      </a:lvl6pPr>
      <a:lvl7pPr marL="2971800" indent="-228600" algn="l" rtl="0" eaLnBrk="1" fontAlgn="base" hangingPunct="1">
        <a:spcBef>
          <a:spcPct val="20000"/>
        </a:spcBef>
        <a:spcAft>
          <a:spcPct val="0"/>
        </a:spcAft>
        <a:buChar char="»"/>
        <a:defRPr sz="2000">
          <a:solidFill>
            <a:schemeClr val="tx1"/>
          </a:solidFill>
          <a:latin typeface="Arial" charset="0"/>
          <a:ea typeface="Arial" charset="0"/>
          <a:cs typeface="+mn-cs"/>
        </a:defRPr>
      </a:lvl7pPr>
      <a:lvl8pPr marL="3429000" indent="-228600" algn="l" rtl="0" eaLnBrk="1" fontAlgn="base" hangingPunct="1">
        <a:spcBef>
          <a:spcPct val="20000"/>
        </a:spcBef>
        <a:spcAft>
          <a:spcPct val="0"/>
        </a:spcAft>
        <a:buChar char="»"/>
        <a:defRPr sz="2000">
          <a:solidFill>
            <a:schemeClr val="tx1"/>
          </a:solidFill>
          <a:latin typeface="Arial" charset="0"/>
          <a:ea typeface="Arial" charset="0"/>
          <a:cs typeface="+mn-cs"/>
        </a:defRPr>
      </a:lvl8pPr>
      <a:lvl9pPr marL="3886200" indent="-228600" algn="l" rtl="0" eaLnBrk="1" fontAlgn="base" hangingPunct="1">
        <a:spcBef>
          <a:spcPct val="20000"/>
        </a:spcBef>
        <a:spcAft>
          <a:spcPct val="0"/>
        </a:spcAft>
        <a:buChar char="»"/>
        <a:defRPr sz="2000">
          <a:solidFill>
            <a:schemeClr val="tx1"/>
          </a:solidFill>
          <a:latin typeface="Arial" charset="0"/>
          <a:ea typeface="Arial" charset="0"/>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coe.int/bioethics"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oe.int/bioethics"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mailto:laurence.lwoff@coe.int"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endParaRPr lang="fr-FR" smtClean="0">
              <a:ea typeface="+mj-ea"/>
            </a:endParaRPr>
          </a:p>
        </p:txBody>
      </p:sp>
      <p:sp>
        <p:nvSpPr>
          <p:cNvPr id="28675" name="Rectangle 3"/>
          <p:cNvSpPr>
            <a:spLocks noGrp="1" noChangeArrowheads="1"/>
          </p:cNvSpPr>
          <p:nvPr>
            <p:ph idx="1"/>
          </p:nvPr>
        </p:nvSpPr>
        <p:spPr/>
        <p:txBody>
          <a:bodyPr/>
          <a:lstStyle/>
          <a:p>
            <a:pPr eaLnBrk="1" hangingPunct="1">
              <a:defRPr/>
            </a:pPr>
            <a:endParaRPr lang="fr-FR" smtClean="0">
              <a:ea typeface="+mn-ea"/>
            </a:endParaRPr>
          </a:p>
        </p:txBody>
      </p:sp>
      <p:sp>
        <p:nvSpPr>
          <p:cNvPr id="2" name="Slide Number Placeholder 1"/>
          <p:cNvSpPr>
            <a:spLocks noGrp="1"/>
          </p:cNvSpPr>
          <p:nvPr>
            <p:ph type="sldNum" sz="quarter" idx="12"/>
          </p:nvPr>
        </p:nvSpPr>
        <p:spPr/>
        <p:txBody>
          <a:bodyPr/>
          <a:lstStyle/>
          <a:p>
            <a:fld id="{D3493519-56BF-4246-ACDC-669134EBBF57}" type="slidenum">
              <a:rPr lang="en-GB" smtClean="0"/>
              <a:pPr/>
              <a:t>1</a:t>
            </a:fld>
            <a:endParaRPr lang="en-GB"/>
          </a:p>
        </p:txBody>
      </p:sp>
      <p:pic>
        <p:nvPicPr>
          <p:cNvPr id="4100" name="Picture 4" descr="PPT_background_2011_cover_l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88" y="-134938"/>
            <a:ext cx="9144001" cy="699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5"/>
          <p:cNvSpPr txBox="1">
            <a:spLocks noChangeArrowheads="1"/>
          </p:cNvSpPr>
          <p:nvPr/>
        </p:nvSpPr>
        <p:spPr bwMode="auto">
          <a:xfrm>
            <a:off x="827088" y="2865130"/>
            <a:ext cx="756126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FR" sz="4000" b="1" dirty="0" err="1" smtClean="0">
                <a:solidFill>
                  <a:schemeClr val="bg1"/>
                </a:solidFill>
              </a:rPr>
              <a:t>Surrogacy</a:t>
            </a:r>
            <a:r>
              <a:rPr lang="fr-FR" sz="4000" b="1" dirty="0" smtClean="0">
                <a:solidFill>
                  <a:schemeClr val="bg1"/>
                </a:solidFill>
              </a:rPr>
              <a:t> in Europe: </a:t>
            </a:r>
          </a:p>
          <a:p>
            <a:pPr algn="ctr" eaLnBrk="1" hangingPunct="1">
              <a:defRPr/>
            </a:pPr>
            <a:r>
              <a:rPr lang="fr-FR" sz="4000" b="1" dirty="0" smtClean="0">
                <a:solidFill>
                  <a:schemeClr val="bg1"/>
                </a:solidFill>
              </a:rPr>
              <a:t>an </a:t>
            </a:r>
            <a:r>
              <a:rPr lang="fr-FR" sz="4000" b="1" dirty="0" err="1" smtClean="0">
                <a:solidFill>
                  <a:schemeClr val="bg1"/>
                </a:solidFill>
              </a:rPr>
              <a:t>overview</a:t>
            </a:r>
            <a:endParaRPr lang="fr-FR" sz="4000" b="1" dirty="0" smtClean="0">
              <a:solidFill>
                <a:schemeClr val="bg1"/>
              </a:solidFill>
            </a:endParaRPr>
          </a:p>
        </p:txBody>
      </p:sp>
      <p:sp>
        <p:nvSpPr>
          <p:cNvPr id="4102" name="Text Box 7"/>
          <p:cNvSpPr txBox="1">
            <a:spLocks noChangeArrowheads="1"/>
          </p:cNvSpPr>
          <p:nvPr/>
        </p:nvSpPr>
        <p:spPr bwMode="auto">
          <a:xfrm>
            <a:off x="179388" y="5777969"/>
            <a:ext cx="280828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Tahoma" charset="0"/>
                <a:ea typeface="ＭＳ Ｐゴシック" charset="0"/>
                <a:cs typeface="Arial" charset="0"/>
              </a:defRPr>
            </a:lvl1pPr>
            <a:lvl2pPr marL="742950" indent="-285750" eaLnBrk="0" hangingPunct="0">
              <a:defRPr>
                <a:solidFill>
                  <a:schemeClr val="tx1"/>
                </a:solidFill>
                <a:latin typeface="Tahoma" charset="0"/>
                <a:ea typeface="Arial" charset="0"/>
                <a:cs typeface="Arial" charset="0"/>
              </a:defRPr>
            </a:lvl2pPr>
            <a:lvl3pPr marL="1143000" indent="-228600" eaLnBrk="0" hangingPunct="0">
              <a:defRPr>
                <a:solidFill>
                  <a:schemeClr val="tx1"/>
                </a:solidFill>
                <a:latin typeface="Tahoma" charset="0"/>
                <a:ea typeface="Arial" charset="0"/>
                <a:cs typeface="Arial" charset="0"/>
              </a:defRPr>
            </a:lvl3pPr>
            <a:lvl4pPr marL="1600200" indent="-228600" eaLnBrk="0" hangingPunct="0">
              <a:defRPr>
                <a:solidFill>
                  <a:schemeClr val="tx1"/>
                </a:solidFill>
                <a:latin typeface="Tahoma" charset="0"/>
                <a:ea typeface="Arial" charset="0"/>
                <a:cs typeface="Arial" charset="0"/>
              </a:defRPr>
            </a:lvl4pPr>
            <a:lvl5pPr marL="2057400" indent="-228600" eaLnBrk="0" hangingPunct="0">
              <a:defRPr>
                <a:solidFill>
                  <a:schemeClr val="tx1"/>
                </a:solidFill>
                <a:latin typeface="Tahoma" charset="0"/>
                <a:ea typeface="Arial" charset="0"/>
                <a:cs typeface="Arial" charset="0"/>
              </a:defRPr>
            </a:lvl5pPr>
            <a:lvl6pPr marL="2514600" indent="-228600" eaLnBrk="0" fontAlgn="base" hangingPunct="0">
              <a:spcBef>
                <a:spcPct val="0"/>
              </a:spcBef>
              <a:spcAft>
                <a:spcPct val="0"/>
              </a:spcAft>
              <a:defRPr>
                <a:solidFill>
                  <a:schemeClr val="tx1"/>
                </a:solidFill>
                <a:latin typeface="Tahoma" charset="0"/>
                <a:ea typeface="Arial" charset="0"/>
                <a:cs typeface="Arial" charset="0"/>
              </a:defRPr>
            </a:lvl6pPr>
            <a:lvl7pPr marL="2971800" indent="-228600" eaLnBrk="0" fontAlgn="base" hangingPunct="0">
              <a:spcBef>
                <a:spcPct val="0"/>
              </a:spcBef>
              <a:spcAft>
                <a:spcPct val="0"/>
              </a:spcAft>
              <a:defRPr>
                <a:solidFill>
                  <a:schemeClr val="tx1"/>
                </a:solidFill>
                <a:latin typeface="Tahoma" charset="0"/>
                <a:ea typeface="Arial" charset="0"/>
                <a:cs typeface="Arial" charset="0"/>
              </a:defRPr>
            </a:lvl7pPr>
            <a:lvl8pPr marL="3429000" indent="-228600" eaLnBrk="0" fontAlgn="base" hangingPunct="0">
              <a:spcBef>
                <a:spcPct val="0"/>
              </a:spcBef>
              <a:spcAft>
                <a:spcPct val="0"/>
              </a:spcAft>
              <a:defRPr>
                <a:solidFill>
                  <a:schemeClr val="tx1"/>
                </a:solidFill>
                <a:latin typeface="Tahoma" charset="0"/>
                <a:ea typeface="Arial" charset="0"/>
                <a:cs typeface="Arial" charset="0"/>
              </a:defRPr>
            </a:lvl8pPr>
            <a:lvl9pPr marL="3886200" indent="-228600" eaLnBrk="0" fontAlgn="base" hangingPunct="0">
              <a:spcBef>
                <a:spcPct val="0"/>
              </a:spcBef>
              <a:spcAft>
                <a:spcPct val="0"/>
              </a:spcAft>
              <a:defRPr>
                <a:solidFill>
                  <a:schemeClr val="tx1"/>
                </a:solidFill>
                <a:latin typeface="Tahoma" charset="0"/>
                <a:ea typeface="Arial" charset="0"/>
                <a:cs typeface="Arial" charset="0"/>
              </a:defRPr>
            </a:lvl9pPr>
          </a:lstStyle>
          <a:p>
            <a:pPr eaLnBrk="1" hangingPunct="1">
              <a:defRPr/>
            </a:pPr>
            <a:r>
              <a:rPr lang="fr-FR" sz="1600" dirty="0" smtClean="0">
                <a:solidFill>
                  <a:schemeClr val="bg1"/>
                </a:solidFill>
                <a:cs typeface="ＭＳ Ｐゴシック" charset="0"/>
              </a:rPr>
              <a:t>Laurence Lwoff</a:t>
            </a:r>
          </a:p>
          <a:p>
            <a:pPr eaLnBrk="1" hangingPunct="1">
              <a:defRPr/>
            </a:pPr>
            <a:r>
              <a:rPr lang="fr-FR" sz="1600" dirty="0" smtClean="0">
                <a:solidFill>
                  <a:schemeClr val="bg1"/>
                </a:solidFill>
                <a:cs typeface="ＭＳ Ｐゴシック" charset="0"/>
              </a:rPr>
              <a:t>Bioethics Unit</a:t>
            </a:r>
          </a:p>
          <a:p>
            <a:pPr eaLnBrk="1" hangingPunct="1">
              <a:defRPr/>
            </a:pPr>
            <a:r>
              <a:rPr lang="fr-FR" sz="1600" dirty="0" smtClean="0">
                <a:solidFill>
                  <a:schemeClr val="bg1"/>
                </a:solidFill>
                <a:cs typeface="ＭＳ Ｐゴシック" charset="0"/>
              </a:rPr>
              <a:t>Council of Europe</a:t>
            </a:r>
          </a:p>
          <a:p>
            <a:pPr eaLnBrk="1" hangingPunct="1">
              <a:defRPr/>
            </a:pPr>
            <a:r>
              <a:rPr lang="fr-FR" sz="1600" dirty="0" smtClean="0">
                <a:solidFill>
                  <a:schemeClr val="hlink"/>
                </a:solidFill>
                <a:cs typeface="ＭＳ Ｐゴシック" charset="0"/>
                <a:hlinkClick r:id="rId4"/>
              </a:rPr>
              <a:t>http://www.coe.int/bioethics</a:t>
            </a:r>
            <a:endParaRPr lang="fr-FR" sz="1600" dirty="0" smtClean="0">
              <a:solidFill>
                <a:schemeClr val="hlink"/>
              </a:solidFill>
              <a:cs typeface="ＭＳ Ｐゴシック" charset="0"/>
            </a:endParaRPr>
          </a:p>
          <a:p>
            <a:pPr eaLnBrk="1" hangingPunct="1">
              <a:defRPr/>
            </a:pPr>
            <a:endParaRPr lang="fr-FR" sz="1600" dirty="0" smtClean="0">
              <a:solidFill>
                <a:schemeClr val="hlink"/>
              </a:solidFill>
              <a:cs typeface="ＭＳ Ｐゴシック" charset="0"/>
            </a:endParaRPr>
          </a:p>
          <a:p>
            <a:pPr eaLnBrk="1" hangingPunct="1">
              <a:defRPr/>
            </a:pPr>
            <a:endParaRPr lang="en-GB" sz="1600" dirty="0" smtClean="0">
              <a:solidFill>
                <a:schemeClr val="hlink"/>
              </a:solidFill>
              <a:cs typeface="ＭＳ Ｐゴシック" charset="0"/>
            </a:endParaRPr>
          </a:p>
        </p:txBody>
      </p:sp>
    </p:spTree>
    <p:extLst>
      <p:ext uri="{BB962C8B-B14F-4D97-AF65-F5344CB8AC3E}">
        <p14:creationId xmlns:p14="http://schemas.microsoft.com/office/powerpoint/2010/main" val="458863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lstStyle/>
          <a:p>
            <a:pPr marL="342900" lvl="1" indent="-342900">
              <a:buFontTx/>
              <a:buChar char="•"/>
            </a:pPr>
            <a:r>
              <a:rPr lang="fr-FR" sz="2000" b="1" dirty="0" smtClean="0">
                <a:latin typeface="+mn-lt"/>
              </a:rPr>
              <a:t>Access </a:t>
            </a:r>
            <a:r>
              <a:rPr lang="fr-FR" sz="2000" b="1" dirty="0" err="1" smtClean="0">
                <a:latin typeface="+mn-lt"/>
              </a:rPr>
              <a:t>criteria</a:t>
            </a:r>
            <a:endParaRPr lang="fr-FR" sz="2000" b="1" dirty="0" smtClean="0">
              <a:latin typeface="+mn-lt"/>
            </a:endParaRPr>
          </a:p>
          <a:p>
            <a:pPr marL="742950" lvl="2" indent="-342900"/>
            <a:r>
              <a:rPr lang="fr-FR" sz="2000" b="1" dirty="0" err="1" smtClean="0">
                <a:solidFill>
                  <a:srgbClr val="0070C0"/>
                </a:solidFill>
                <a:latin typeface="+mn-lt"/>
              </a:rPr>
              <a:t>Medical</a:t>
            </a:r>
            <a:r>
              <a:rPr lang="fr-FR" sz="2000" dirty="0" smtClean="0">
                <a:solidFill>
                  <a:srgbClr val="0070C0"/>
                </a:solidFill>
                <a:latin typeface="+mn-lt"/>
              </a:rPr>
              <a:t> </a:t>
            </a:r>
            <a:r>
              <a:rPr lang="fr-FR" sz="2000" dirty="0" err="1" smtClean="0">
                <a:latin typeface="+mn-lt"/>
              </a:rPr>
              <a:t>criteria</a:t>
            </a:r>
            <a:r>
              <a:rPr lang="fr-FR" sz="2000" dirty="0" smtClean="0">
                <a:latin typeface="+mn-lt"/>
              </a:rPr>
              <a:t> (6 countries)</a:t>
            </a:r>
          </a:p>
          <a:p>
            <a:pPr marL="742950" lvl="2" indent="-342900"/>
            <a:r>
              <a:rPr lang="fr-FR" sz="2000" dirty="0" err="1" smtClean="0">
                <a:latin typeface="+mn-lt"/>
              </a:rPr>
              <a:t>Other</a:t>
            </a:r>
            <a:r>
              <a:rPr lang="fr-FR" sz="2000" dirty="0" smtClean="0">
                <a:latin typeface="+mn-lt"/>
              </a:rPr>
              <a:t> </a:t>
            </a:r>
            <a:r>
              <a:rPr lang="fr-FR" sz="2000" dirty="0" err="1" smtClean="0">
                <a:latin typeface="+mn-lt"/>
              </a:rPr>
              <a:t>criteria</a:t>
            </a:r>
            <a:r>
              <a:rPr lang="fr-FR" sz="2000" dirty="0" smtClean="0">
                <a:latin typeface="+mn-lt"/>
              </a:rPr>
              <a:t> (</a:t>
            </a:r>
            <a:r>
              <a:rPr lang="fr-FR" sz="2000" dirty="0">
                <a:latin typeface="+mn-lt"/>
              </a:rPr>
              <a:t>1 </a:t>
            </a:r>
            <a:r>
              <a:rPr lang="fr-FR" sz="2000" dirty="0" smtClean="0">
                <a:latin typeface="+mn-lt"/>
              </a:rPr>
              <a:t>country)</a:t>
            </a:r>
            <a:endParaRPr lang="fr-FR" sz="2000" dirty="0">
              <a:latin typeface="+mn-lt"/>
            </a:endParaRPr>
          </a:p>
          <a:p>
            <a:pPr marL="342900" lvl="1" indent="-342900">
              <a:buFontTx/>
              <a:buChar char="•"/>
            </a:pPr>
            <a:endParaRPr lang="fr-FR" sz="2000" dirty="0" smtClean="0">
              <a:latin typeface="+mn-lt"/>
            </a:endParaRPr>
          </a:p>
          <a:p>
            <a:pPr marL="342900" lvl="1" indent="-342900">
              <a:buFontTx/>
              <a:buChar char="•"/>
            </a:pPr>
            <a:r>
              <a:rPr lang="fr-FR" sz="2000" dirty="0" err="1" smtClean="0">
                <a:latin typeface="+mn-lt"/>
              </a:rPr>
              <a:t>Surrogate</a:t>
            </a:r>
            <a:r>
              <a:rPr lang="fr-FR" sz="2000" dirty="0" smtClean="0">
                <a:latin typeface="+mn-lt"/>
              </a:rPr>
              <a:t> </a:t>
            </a:r>
            <a:r>
              <a:rPr lang="fr-FR" sz="2000" dirty="0" err="1" smtClean="0">
                <a:latin typeface="+mn-lt"/>
              </a:rPr>
              <a:t>mother</a:t>
            </a:r>
            <a:r>
              <a:rPr lang="fr-FR" sz="2000" dirty="0" smtClean="0">
                <a:latin typeface="+mn-lt"/>
              </a:rPr>
              <a:t> = oocyte </a:t>
            </a:r>
            <a:r>
              <a:rPr lang="fr-FR" sz="2000" dirty="0" err="1" smtClean="0">
                <a:latin typeface="+mn-lt"/>
              </a:rPr>
              <a:t>donor</a:t>
            </a:r>
            <a:r>
              <a:rPr lang="fr-FR" sz="2000" dirty="0" smtClean="0">
                <a:latin typeface="+mn-lt"/>
              </a:rPr>
              <a:t> (3 countries)</a:t>
            </a:r>
            <a:endParaRPr lang="fr-FR" sz="2000" dirty="0">
              <a:latin typeface="+mn-lt"/>
            </a:endParaRPr>
          </a:p>
          <a:p>
            <a:pPr marL="342900" lvl="1" indent="-342900">
              <a:buFontTx/>
              <a:buChar char="•"/>
            </a:pPr>
            <a:r>
              <a:rPr lang="fr-FR" sz="2000" dirty="0" err="1" smtClean="0">
                <a:latin typeface="+mn-lt"/>
              </a:rPr>
              <a:t>Traditional</a:t>
            </a:r>
            <a:r>
              <a:rPr lang="fr-FR" sz="2000" dirty="0" smtClean="0">
                <a:latin typeface="+mn-lt"/>
              </a:rPr>
              <a:t> </a:t>
            </a:r>
            <a:r>
              <a:rPr lang="fr-FR" sz="2000" dirty="0" err="1" smtClean="0">
                <a:latin typeface="+mn-lt"/>
              </a:rPr>
              <a:t>surrogacy</a:t>
            </a:r>
            <a:r>
              <a:rPr lang="fr-FR" sz="2000" dirty="0" smtClean="0">
                <a:latin typeface="+mn-lt"/>
              </a:rPr>
              <a:t> / </a:t>
            </a:r>
            <a:r>
              <a:rPr lang="fr-FR" sz="2000" b="1" dirty="0" err="1">
                <a:solidFill>
                  <a:srgbClr val="0070C0"/>
                </a:solidFill>
                <a:latin typeface="+mn-lt"/>
              </a:rPr>
              <a:t>G</a:t>
            </a:r>
            <a:r>
              <a:rPr lang="fr-FR" sz="2000" b="1" dirty="0" err="1" smtClean="0">
                <a:solidFill>
                  <a:srgbClr val="0070C0"/>
                </a:solidFill>
                <a:latin typeface="+mn-lt"/>
              </a:rPr>
              <a:t>estational</a:t>
            </a:r>
            <a:r>
              <a:rPr lang="fr-FR" sz="2000" b="1" dirty="0" smtClean="0">
                <a:solidFill>
                  <a:srgbClr val="0070C0"/>
                </a:solidFill>
                <a:latin typeface="+mn-lt"/>
              </a:rPr>
              <a:t> </a:t>
            </a:r>
            <a:r>
              <a:rPr lang="fr-FR" sz="2000" dirty="0" err="1" smtClean="0">
                <a:latin typeface="+mn-lt"/>
              </a:rPr>
              <a:t>surrogacy</a:t>
            </a:r>
            <a:endParaRPr lang="fr-FR" sz="2000" dirty="0" smtClean="0">
              <a:latin typeface="+mn-lt"/>
            </a:endParaRPr>
          </a:p>
          <a:p>
            <a:pPr marL="342900" lvl="1" indent="-342900">
              <a:buFontTx/>
              <a:buChar char="•"/>
            </a:pPr>
            <a:endParaRPr lang="fr-FR" sz="2000" dirty="0">
              <a:latin typeface="+mn-lt"/>
            </a:endParaRPr>
          </a:p>
          <a:p>
            <a:pPr marL="342900" lvl="1" indent="-342900">
              <a:buFontTx/>
              <a:buChar char="•"/>
            </a:pPr>
            <a:r>
              <a:rPr lang="fr-FR" sz="2000" b="1" dirty="0" err="1" smtClean="0">
                <a:latin typeface="+mn-lt"/>
              </a:rPr>
              <a:t>Publicity</a:t>
            </a:r>
            <a:r>
              <a:rPr lang="fr-FR" sz="2000" dirty="0" smtClean="0">
                <a:latin typeface="+mn-lt"/>
              </a:rPr>
              <a:t>: </a:t>
            </a:r>
            <a:r>
              <a:rPr lang="fr-FR" sz="2000" dirty="0" err="1" smtClean="0">
                <a:latin typeface="+mn-lt"/>
              </a:rPr>
              <a:t>prohibited</a:t>
            </a:r>
            <a:r>
              <a:rPr lang="fr-FR" sz="2000" dirty="0" smtClean="0">
                <a:latin typeface="+mn-lt"/>
              </a:rPr>
              <a:t> in </a:t>
            </a:r>
            <a:r>
              <a:rPr lang="fr-FR" sz="2000" dirty="0" err="1" smtClean="0">
                <a:latin typeface="+mn-lt"/>
              </a:rPr>
              <a:t>general</a:t>
            </a:r>
            <a:r>
              <a:rPr lang="fr-FR" sz="2000" dirty="0" smtClean="0">
                <a:latin typeface="+mn-lt"/>
              </a:rPr>
              <a:t>  </a:t>
            </a:r>
          </a:p>
          <a:p>
            <a:pPr marL="342900" lvl="1" indent="-342900">
              <a:buFontTx/>
              <a:buChar char="•"/>
            </a:pPr>
            <a:endParaRPr lang="fr-FR" sz="2000" dirty="0" smtClean="0">
              <a:latin typeface="+mn-lt"/>
            </a:endParaRPr>
          </a:p>
          <a:p>
            <a:pPr marL="342900" lvl="1" indent="-342900">
              <a:buFontTx/>
              <a:buChar char="•"/>
            </a:pPr>
            <a:r>
              <a:rPr lang="fr-FR" sz="2000" dirty="0" err="1" smtClean="0">
                <a:latin typeface="+mn-lt"/>
              </a:rPr>
              <a:t>Remuneration</a:t>
            </a:r>
            <a:r>
              <a:rPr lang="fr-FR" sz="2000" dirty="0" smtClean="0">
                <a:latin typeface="+mn-lt"/>
              </a:rPr>
              <a:t> of </a:t>
            </a:r>
            <a:r>
              <a:rPr lang="fr-FR" sz="2000" b="1" dirty="0" err="1" smtClean="0">
                <a:latin typeface="+mn-lt"/>
              </a:rPr>
              <a:t>intermediaries</a:t>
            </a:r>
            <a:r>
              <a:rPr lang="fr-FR" sz="2000" dirty="0" smtClean="0">
                <a:latin typeface="+mn-lt"/>
              </a:rPr>
              <a:t> : </a:t>
            </a:r>
            <a:r>
              <a:rPr lang="fr-FR" sz="2000" dirty="0" err="1" smtClean="0">
                <a:latin typeface="+mn-lt"/>
              </a:rPr>
              <a:t>prohibited</a:t>
            </a:r>
            <a:r>
              <a:rPr lang="fr-FR" sz="2000" dirty="0" smtClean="0">
                <a:latin typeface="+mn-lt"/>
              </a:rPr>
              <a:t> in </a:t>
            </a:r>
            <a:r>
              <a:rPr lang="fr-FR" sz="2000" dirty="0" err="1" smtClean="0">
                <a:latin typeface="+mn-lt"/>
              </a:rPr>
              <a:t>general</a:t>
            </a:r>
            <a:r>
              <a:rPr lang="fr-FR" sz="2000" dirty="0" smtClean="0">
                <a:latin typeface="+mn-lt"/>
              </a:rPr>
              <a:t> </a:t>
            </a:r>
          </a:p>
          <a:p>
            <a:pPr marL="0" lvl="1" indent="0">
              <a:buNone/>
            </a:pPr>
            <a:endParaRPr lang="fr-FR" sz="2000" dirty="0" smtClean="0">
              <a:latin typeface="+mn-lt"/>
            </a:endParaRPr>
          </a:p>
          <a:p>
            <a:pPr marL="400050" lvl="2" indent="0">
              <a:buNone/>
            </a:pPr>
            <a:endParaRPr lang="fr-FR" sz="2000" dirty="0">
              <a:latin typeface="+mn-lt"/>
            </a:endParaRPr>
          </a:p>
        </p:txBody>
      </p:sp>
      <p:sp>
        <p:nvSpPr>
          <p:cNvPr id="4" name="Slide Number Placeholder 3"/>
          <p:cNvSpPr>
            <a:spLocks noGrp="1"/>
          </p:cNvSpPr>
          <p:nvPr>
            <p:ph type="sldNum" sz="quarter" idx="12"/>
          </p:nvPr>
        </p:nvSpPr>
        <p:spPr/>
        <p:txBody>
          <a:bodyPr/>
          <a:lstStyle/>
          <a:p>
            <a:fld id="{D3493519-56BF-4246-ACDC-669134EBBF57}" type="slidenum">
              <a:rPr lang="en-GB" smtClean="0"/>
              <a:pPr/>
              <a:t>10</a:t>
            </a:fld>
            <a:endParaRPr lang="en-GB"/>
          </a:p>
        </p:txBody>
      </p:sp>
    </p:spTree>
    <p:extLst>
      <p:ext uri="{BB962C8B-B14F-4D97-AF65-F5344CB8AC3E}">
        <p14:creationId xmlns:p14="http://schemas.microsoft.com/office/powerpoint/2010/main" val="622049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Criminal</a:t>
            </a:r>
            <a:r>
              <a:rPr lang="fr-FR" b="1" dirty="0" smtClean="0"/>
              <a:t> sanction</a:t>
            </a:r>
            <a:endParaRPr lang="fr-FR" b="1" dirty="0"/>
          </a:p>
        </p:txBody>
      </p:sp>
      <p:sp>
        <p:nvSpPr>
          <p:cNvPr id="3" name="Espace réservé du contenu 2"/>
          <p:cNvSpPr>
            <a:spLocks noGrp="1"/>
          </p:cNvSpPr>
          <p:nvPr>
            <p:ph idx="1"/>
          </p:nvPr>
        </p:nvSpPr>
        <p:spPr/>
        <p:txBody>
          <a:bodyPr/>
          <a:lstStyle/>
          <a:p>
            <a:r>
              <a:rPr lang="fr-FR" sz="2000" dirty="0" err="1" smtClean="0"/>
              <a:t>Surrogate</a:t>
            </a:r>
            <a:r>
              <a:rPr lang="fr-FR" sz="2000" dirty="0" smtClean="0"/>
              <a:t> </a:t>
            </a:r>
            <a:r>
              <a:rPr lang="fr-FR" sz="2000" dirty="0" err="1" smtClean="0"/>
              <a:t>mother</a:t>
            </a:r>
            <a:r>
              <a:rPr lang="fr-FR" sz="2000" dirty="0" smtClean="0"/>
              <a:t>  (6 countries)</a:t>
            </a:r>
          </a:p>
          <a:p>
            <a:endParaRPr lang="fr-FR" sz="2000" dirty="0" smtClean="0"/>
          </a:p>
          <a:p>
            <a:r>
              <a:rPr lang="fr-FR" sz="2000" dirty="0" err="1" smtClean="0"/>
              <a:t>Intended</a:t>
            </a:r>
            <a:r>
              <a:rPr lang="fr-FR" sz="2000" dirty="0" smtClean="0"/>
              <a:t> parents (5 countries)</a:t>
            </a:r>
          </a:p>
          <a:p>
            <a:endParaRPr lang="fr-FR" sz="2000" dirty="0" smtClean="0"/>
          </a:p>
          <a:p>
            <a:r>
              <a:rPr lang="fr-FR" sz="2000" dirty="0" err="1" smtClean="0"/>
              <a:t>Gamete</a:t>
            </a:r>
            <a:r>
              <a:rPr lang="fr-FR" sz="2000" dirty="0" smtClean="0"/>
              <a:t> </a:t>
            </a:r>
            <a:r>
              <a:rPr lang="fr-FR" sz="2000" dirty="0" err="1" smtClean="0"/>
              <a:t>donors</a:t>
            </a:r>
            <a:r>
              <a:rPr lang="fr-FR" sz="2000" dirty="0" smtClean="0"/>
              <a:t> (6 countries)</a:t>
            </a:r>
          </a:p>
          <a:p>
            <a:endParaRPr lang="fr-FR" sz="2000" dirty="0" smtClean="0"/>
          </a:p>
          <a:p>
            <a:r>
              <a:rPr lang="fr-FR" sz="2000" b="1" dirty="0" err="1" smtClean="0">
                <a:solidFill>
                  <a:srgbClr val="0070C0"/>
                </a:solidFill>
              </a:rPr>
              <a:t>Intermediaries</a:t>
            </a:r>
            <a:r>
              <a:rPr lang="fr-FR" sz="2000" dirty="0" smtClean="0">
                <a:solidFill>
                  <a:srgbClr val="0070C0"/>
                </a:solidFill>
              </a:rPr>
              <a:t> </a:t>
            </a:r>
            <a:r>
              <a:rPr lang="fr-FR" sz="2000" dirty="0" smtClean="0"/>
              <a:t>(13 countries)</a:t>
            </a:r>
          </a:p>
          <a:p>
            <a:endParaRPr lang="fr-FR" sz="2000" dirty="0"/>
          </a:p>
          <a:p>
            <a:r>
              <a:rPr lang="fr-FR" sz="2000" i="1" dirty="0" smtClean="0"/>
              <a:t>Information on </a:t>
            </a:r>
            <a:r>
              <a:rPr lang="fr-FR" sz="2000" i="1" dirty="0" err="1" smtClean="0"/>
              <a:t>illicit</a:t>
            </a:r>
            <a:r>
              <a:rPr lang="fr-FR" sz="2000" i="1" dirty="0" smtClean="0"/>
              <a:t> practices </a:t>
            </a:r>
            <a:r>
              <a:rPr lang="fr-FR" sz="2000" dirty="0" smtClean="0"/>
              <a:t>: no in </a:t>
            </a:r>
            <a:r>
              <a:rPr lang="fr-FR" sz="2000" dirty="0" err="1" smtClean="0"/>
              <a:t>general</a:t>
            </a:r>
            <a:r>
              <a:rPr lang="fr-FR" sz="2000" dirty="0" smtClean="0"/>
              <a:t> (</a:t>
            </a:r>
            <a:r>
              <a:rPr lang="fr-FR" sz="2000" dirty="0" err="1" smtClean="0"/>
              <a:t>yes</a:t>
            </a:r>
            <a:r>
              <a:rPr lang="fr-FR" sz="2000" dirty="0" smtClean="0"/>
              <a:t> for 3 countries) </a:t>
            </a:r>
          </a:p>
          <a:p>
            <a:endParaRPr lang="fr-FR" sz="2000" dirty="0"/>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11</a:t>
            </a:fld>
            <a:endParaRPr lang="en-GB"/>
          </a:p>
        </p:txBody>
      </p:sp>
    </p:spTree>
    <p:extLst>
      <p:ext uri="{BB962C8B-B14F-4D97-AF65-F5344CB8AC3E}">
        <p14:creationId xmlns:p14="http://schemas.microsoft.com/office/powerpoint/2010/main" val="1002634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Filiation</a:t>
            </a:r>
            <a:endParaRPr lang="fr-FR" b="1" dirty="0"/>
          </a:p>
        </p:txBody>
      </p:sp>
      <p:sp>
        <p:nvSpPr>
          <p:cNvPr id="3" name="Espace réservé du contenu 2"/>
          <p:cNvSpPr>
            <a:spLocks noGrp="1"/>
          </p:cNvSpPr>
          <p:nvPr>
            <p:ph idx="1"/>
          </p:nvPr>
        </p:nvSpPr>
        <p:spPr/>
        <p:txBody>
          <a:bodyPr/>
          <a:lstStyle/>
          <a:p>
            <a:r>
              <a:rPr lang="fr-FR" sz="2000" dirty="0" err="1" smtClean="0"/>
              <a:t>Legal</a:t>
            </a:r>
            <a:r>
              <a:rPr lang="fr-FR" sz="2000" dirty="0" smtClean="0"/>
              <a:t> parents</a:t>
            </a:r>
          </a:p>
          <a:p>
            <a:pPr lvl="1"/>
            <a:r>
              <a:rPr lang="fr-FR" sz="2000" dirty="0" err="1" smtClean="0">
                <a:latin typeface="+mn-lt"/>
              </a:rPr>
              <a:t>Mother</a:t>
            </a:r>
            <a:r>
              <a:rPr lang="fr-FR" sz="2000" dirty="0" smtClean="0">
                <a:latin typeface="+mn-lt"/>
              </a:rPr>
              <a:t>:</a:t>
            </a:r>
          </a:p>
          <a:p>
            <a:pPr lvl="2"/>
            <a:r>
              <a:rPr lang="fr-FR" sz="2000" b="1" dirty="0" err="1" smtClean="0">
                <a:solidFill>
                  <a:srgbClr val="0070C0"/>
                </a:solidFill>
                <a:latin typeface="+mn-lt"/>
              </a:rPr>
              <a:t>Woman</a:t>
            </a:r>
            <a:r>
              <a:rPr lang="fr-FR" sz="2000" b="1" dirty="0" smtClean="0">
                <a:solidFill>
                  <a:srgbClr val="0070C0"/>
                </a:solidFill>
                <a:latin typeface="+mn-lt"/>
              </a:rPr>
              <a:t> </a:t>
            </a:r>
            <a:r>
              <a:rPr lang="fr-FR" sz="2000" b="1" dirty="0" err="1" smtClean="0">
                <a:solidFill>
                  <a:srgbClr val="0070C0"/>
                </a:solidFill>
                <a:latin typeface="+mn-lt"/>
              </a:rPr>
              <a:t>giving</a:t>
            </a:r>
            <a:r>
              <a:rPr lang="fr-FR" sz="2000" b="1" dirty="0" smtClean="0">
                <a:solidFill>
                  <a:srgbClr val="0070C0"/>
                </a:solidFill>
                <a:latin typeface="+mn-lt"/>
              </a:rPr>
              <a:t> </a:t>
            </a:r>
            <a:r>
              <a:rPr lang="fr-FR" sz="2000" b="1" dirty="0" err="1" smtClean="0">
                <a:solidFill>
                  <a:srgbClr val="0070C0"/>
                </a:solidFill>
                <a:latin typeface="+mn-lt"/>
              </a:rPr>
              <a:t>birth</a:t>
            </a:r>
            <a:r>
              <a:rPr lang="fr-FR" sz="2000" b="1" dirty="0" smtClean="0">
                <a:solidFill>
                  <a:srgbClr val="0070C0"/>
                </a:solidFill>
                <a:latin typeface="+mn-lt"/>
              </a:rPr>
              <a:t>  </a:t>
            </a:r>
            <a:endParaRPr lang="fr-FR" sz="2000" b="1" dirty="0">
              <a:solidFill>
                <a:srgbClr val="0070C0"/>
              </a:solidFill>
              <a:latin typeface="+mn-lt"/>
            </a:endParaRPr>
          </a:p>
          <a:p>
            <a:pPr lvl="2"/>
            <a:r>
              <a:rPr lang="fr-FR" sz="2000" dirty="0" err="1" smtClean="0">
                <a:latin typeface="+mn-lt"/>
              </a:rPr>
              <a:t>Intended</a:t>
            </a:r>
            <a:r>
              <a:rPr lang="fr-FR" sz="2000" dirty="0" smtClean="0">
                <a:latin typeface="+mn-lt"/>
              </a:rPr>
              <a:t> </a:t>
            </a:r>
            <a:r>
              <a:rPr lang="fr-FR" sz="2000" dirty="0" err="1" smtClean="0">
                <a:latin typeface="+mn-lt"/>
              </a:rPr>
              <a:t>mother</a:t>
            </a:r>
            <a:r>
              <a:rPr lang="fr-FR" sz="2000" dirty="0" smtClean="0">
                <a:latin typeface="+mn-lt"/>
              </a:rPr>
              <a:t> (exception in 4 countries)</a:t>
            </a:r>
          </a:p>
          <a:p>
            <a:pPr lvl="2"/>
            <a:r>
              <a:rPr lang="fr-FR" sz="2000" dirty="0" smtClean="0">
                <a:latin typeface="+mn-lt"/>
              </a:rPr>
              <a:t>Adoption – Transfer of parental </a:t>
            </a:r>
            <a:r>
              <a:rPr lang="fr-FR" sz="2000" dirty="0" err="1" smtClean="0">
                <a:latin typeface="+mn-lt"/>
              </a:rPr>
              <a:t>responsibilities</a:t>
            </a:r>
            <a:r>
              <a:rPr lang="fr-FR" sz="2000" dirty="0" smtClean="0">
                <a:latin typeface="+mn-lt"/>
              </a:rPr>
              <a:t> </a:t>
            </a:r>
          </a:p>
          <a:p>
            <a:pPr lvl="1"/>
            <a:r>
              <a:rPr lang="fr-FR" sz="2000" dirty="0" err="1" smtClean="0">
                <a:latin typeface="+mn-lt"/>
              </a:rPr>
              <a:t>Father</a:t>
            </a:r>
            <a:r>
              <a:rPr lang="fr-FR" sz="2000" dirty="0" smtClean="0">
                <a:latin typeface="+mn-lt"/>
              </a:rPr>
              <a:t>:</a:t>
            </a:r>
          </a:p>
          <a:p>
            <a:pPr lvl="2"/>
            <a:r>
              <a:rPr lang="fr-FR" sz="2000" dirty="0" err="1" smtClean="0">
                <a:latin typeface="+mn-lt"/>
              </a:rPr>
              <a:t>Husband</a:t>
            </a:r>
            <a:r>
              <a:rPr lang="fr-FR" sz="2000" dirty="0" smtClean="0">
                <a:latin typeface="+mn-lt"/>
              </a:rPr>
              <a:t> of the </a:t>
            </a:r>
            <a:r>
              <a:rPr lang="fr-FR" sz="2000" dirty="0" err="1" smtClean="0">
                <a:latin typeface="+mn-lt"/>
              </a:rPr>
              <a:t>woman</a:t>
            </a:r>
            <a:r>
              <a:rPr lang="fr-FR" sz="2000" dirty="0" smtClean="0">
                <a:latin typeface="+mn-lt"/>
              </a:rPr>
              <a:t> </a:t>
            </a:r>
            <a:r>
              <a:rPr lang="fr-FR" sz="2000" dirty="0" err="1" smtClean="0">
                <a:latin typeface="+mn-lt"/>
              </a:rPr>
              <a:t>who</a:t>
            </a:r>
            <a:r>
              <a:rPr lang="fr-FR" sz="2000" dirty="0" smtClean="0">
                <a:latin typeface="+mn-lt"/>
              </a:rPr>
              <a:t> </a:t>
            </a:r>
            <a:r>
              <a:rPr lang="fr-FR" sz="2000" dirty="0" err="1" smtClean="0">
                <a:latin typeface="+mn-lt"/>
              </a:rPr>
              <a:t>gives</a:t>
            </a:r>
            <a:r>
              <a:rPr lang="fr-FR" sz="2000" dirty="0" smtClean="0">
                <a:latin typeface="+mn-lt"/>
              </a:rPr>
              <a:t> </a:t>
            </a:r>
            <a:r>
              <a:rPr lang="fr-FR" sz="2000" dirty="0" err="1" smtClean="0">
                <a:latin typeface="+mn-lt"/>
              </a:rPr>
              <a:t>birth</a:t>
            </a:r>
            <a:endParaRPr lang="fr-FR" sz="2000" dirty="0" smtClean="0">
              <a:latin typeface="+mn-lt"/>
            </a:endParaRPr>
          </a:p>
          <a:p>
            <a:pPr lvl="2"/>
            <a:r>
              <a:rPr lang="fr-FR" sz="2000" dirty="0" err="1" smtClean="0">
                <a:latin typeface="+mn-lt"/>
              </a:rPr>
              <a:t>Intended</a:t>
            </a:r>
            <a:r>
              <a:rPr lang="fr-FR" sz="2000" dirty="0" smtClean="0">
                <a:latin typeface="+mn-lt"/>
              </a:rPr>
              <a:t> </a:t>
            </a:r>
            <a:r>
              <a:rPr lang="fr-FR" sz="2000" dirty="0" err="1" smtClean="0">
                <a:latin typeface="+mn-lt"/>
              </a:rPr>
              <a:t>father</a:t>
            </a:r>
            <a:r>
              <a:rPr lang="fr-FR" sz="2000" dirty="0" smtClean="0">
                <a:latin typeface="+mn-lt"/>
              </a:rPr>
              <a:t> </a:t>
            </a:r>
            <a:r>
              <a:rPr lang="fr-FR" sz="2000" dirty="0" err="1" smtClean="0">
                <a:latin typeface="+mn-lt"/>
              </a:rPr>
              <a:t>where</a:t>
            </a:r>
            <a:r>
              <a:rPr lang="fr-FR" sz="2000" dirty="0" smtClean="0">
                <a:latin typeface="+mn-lt"/>
              </a:rPr>
              <a:t> </a:t>
            </a:r>
            <a:r>
              <a:rPr lang="fr-FR" sz="2000" dirty="0" err="1" smtClean="0">
                <a:latin typeface="+mn-lt"/>
              </a:rPr>
              <a:t>there</a:t>
            </a:r>
            <a:r>
              <a:rPr lang="fr-FR" sz="2000" dirty="0" smtClean="0">
                <a:latin typeface="+mn-lt"/>
              </a:rPr>
              <a:t> </a:t>
            </a:r>
            <a:r>
              <a:rPr lang="fr-FR" sz="2000" dirty="0" err="1" smtClean="0">
                <a:latin typeface="+mn-lt"/>
              </a:rPr>
              <a:t>is</a:t>
            </a:r>
            <a:r>
              <a:rPr lang="fr-FR" sz="2000" dirty="0" smtClean="0">
                <a:latin typeface="+mn-lt"/>
              </a:rPr>
              <a:t> a </a:t>
            </a:r>
            <a:r>
              <a:rPr lang="fr-FR" sz="2000" b="1" dirty="0" err="1" smtClean="0">
                <a:solidFill>
                  <a:srgbClr val="0070C0"/>
                </a:solidFill>
                <a:latin typeface="+mn-lt"/>
              </a:rPr>
              <a:t>biological</a:t>
            </a:r>
            <a:r>
              <a:rPr lang="fr-FR" sz="2000" b="1" dirty="0" smtClean="0">
                <a:solidFill>
                  <a:srgbClr val="0070C0"/>
                </a:solidFill>
                <a:latin typeface="+mn-lt"/>
              </a:rPr>
              <a:t> </a:t>
            </a:r>
            <a:r>
              <a:rPr lang="fr-FR" sz="2000" b="1" dirty="0" err="1" smtClean="0">
                <a:solidFill>
                  <a:srgbClr val="0070C0"/>
                </a:solidFill>
                <a:latin typeface="+mn-lt"/>
              </a:rPr>
              <a:t>link</a:t>
            </a:r>
            <a:r>
              <a:rPr lang="fr-FR" sz="2000" b="1" dirty="0" smtClean="0">
                <a:solidFill>
                  <a:srgbClr val="0070C0"/>
                </a:solidFill>
                <a:latin typeface="+mn-lt"/>
              </a:rPr>
              <a:t>  </a:t>
            </a:r>
          </a:p>
          <a:p>
            <a:pPr lvl="2"/>
            <a:r>
              <a:rPr lang="fr-FR" sz="2000" dirty="0" smtClean="0">
                <a:latin typeface="+mn-lt"/>
              </a:rPr>
              <a:t>Adoption – Transfer of parental </a:t>
            </a:r>
            <a:r>
              <a:rPr lang="fr-FR" sz="2000" dirty="0" err="1" smtClean="0">
                <a:latin typeface="+mn-lt"/>
              </a:rPr>
              <a:t>responsibilities</a:t>
            </a:r>
            <a:r>
              <a:rPr lang="fr-FR" sz="2000" dirty="0" smtClean="0">
                <a:latin typeface="+mn-lt"/>
              </a:rPr>
              <a:t> </a:t>
            </a:r>
            <a:endParaRPr lang="fr-FR" sz="2000" dirty="0">
              <a:latin typeface="+mn-lt"/>
            </a:endParaRPr>
          </a:p>
          <a:p>
            <a:pPr lvl="2"/>
            <a:endParaRPr lang="fr-FR" dirty="0"/>
          </a:p>
          <a:p>
            <a:pPr lvl="2"/>
            <a:endParaRPr lang="fr-FR" dirty="0"/>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12</a:t>
            </a:fld>
            <a:endParaRPr lang="en-GB"/>
          </a:p>
        </p:txBody>
      </p:sp>
    </p:spTree>
    <p:extLst>
      <p:ext uri="{BB962C8B-B14F-4D97-AF65-F5344CB8AC3E}">
        <p14:creationId xmlns:p14="http://schemas.microsoft.com/office/powerpoint/2010/main" val="2002931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088" y="1052736"/>
            <a:ext cx="7632700" cy="504825"/>
          </a:xfrm>
        </p:spPr>
        <p:txBody>
          <a:bodyPr/>
          <a:lstStyle/>
          <a:p>
            <a:r>
              <a:rPr lang="fr-FR" b="1" dirty="0" smtClean="0"/>
              <a:t>Transfer of filiation</a:t>
            </a:r>
            <a:endParaRPr lang="fr-FR" b="1" dirty="0"/>
          </a:p>
        </p:txBody>
      </p:sp>
      <p:sp>
        <p:nvSpPr>
          <p:cNvPr id="3" name="Espace réservé du contenu 2"/>
          <p:cNvSpPr>
            <a:spLocks noGrp="1"/>
          </p:cNvSpPr>
          <p:nvPr>
            <p:ph idx="1"/>
          </p:nvPr>
        </p:nvSpPr>
        <p:spPr>
          <a:xfrm>
            <a:off x="395536" y="1700808"/>
            <a:ext cx="8424936" cy="3948113"/>
          </a:xfrm>
        </p:spPr>
        <p:txBody>
          <a:bodyPr/>
          <a:lstStyle/>
          <a:p>
            <a:pPr marL="342900" lvl="1" indent="-342900">
              <a:buFontTx/>
              <a:buChar char="•"/>
            </a:pPr>
            <a:r>
              <a:rPr lang="fr-FR" sz="1800" dirty="0" err="1" smtClean="0">
                <a:latin typeface="+mn-lt"/>
              </a:rPr>
              <a:t>Mechanism</a:t>
            </a:r>
            <a:r>
              <a:rPr lang="fr-FR" sz="1800" dirty="0" smtClean="0">
                <a:latin typeface="+mn-lt"/>
              </a:rPr>
              <a:t> in place in 17 countries</a:t>
            </a:r>
          </a:p>
          <a:p>
            <a:pPr marL="742950" lvl="2" indent="-342900"/>
            <a:r>
              <a:rPr lang="fr-FR" sz="1800" dirty="0" smtClean="0">
                <a:latin typeface="+mn-lt"/>
              </a:rPr>
              <a:t>Adoption (</a:t>
            </a:r>
            <a:r>
              <a:rPr lang="fr-FR" sz="1800" dirty="0" err="1" smtClean="0">
                <a:latin typeface="+mn-lt"/>
              </a:rPr>
              <a:t>after</a:t>
            </a:r>
            <a:r>
              <a:rPr lang="fr-FR" sz="1800" dirty="0" smtClean="0">
                <a:latin typeface="+mn-lt"/>
              </a:rPr>
              <a:t> the </a:t>
            </a:r>
            <a:r>
              <a:rPr lang="fr-FR" sz="1800" dirty="0" err="1" smtClean="0">
                <a:latin typeface="+mn-lt"/>
              </a:rPr>
              <a:t>surrogate</a:t>
            </a:r>
            <a:r>
              <a:rPr lang="fr-FR" sz="1800" dirty="0" smtClean="0">
                <a:latin typeface="+mn-lt"/>
              </a:rPr>
              <a:t> </a:t>
            </a:r>
            <a:r>
              <a:rPr lang="fr-FR" sz="1800" dirty="0" err="1" smtClean="0">
                <a:latin typeface="+mn-lt"/>
              </a:rPr>
              <a:t>mother</a:t>
            </a:r>
            <a:r>
              <a:rPr lang="fr-FR" sz="1800" dirty="0" smtClean="0">
                <a:latin typeface="+mn-lt"/>
              </a:rPr>
              <a:t> has </a:t>
            </a:r>
            <a:r>
              <a:rPr lang="fr-FR" sz="1800" dirty="0" err="1" smtClean="0">
                <a:latin typeface="+mn-lt"/>
              </a:rPr>
              <a:t>renounced</a:t>
            </a:r>
            <a:r>
              <a:rPr lang="fr-FR" sz="1800" dirty="0" smtClean="0">
                <a:latin typeface="+mn-lt"/>
              </a:rPr>
              <a:t> to </a:t>
            </a:r>
            <a:r>
              <a:rPr lang="fr-FR" sz="1800" dirty="0" err="1" smtClean="0">
                <a:latin typeface="+mn-lt"/>
              </a:rPr>
              <a:t>her</a:t>
            </a:r>
            <a:r>
              <a:rPr lang="fr-FR" sz="1800" dirty="0" smtClean="0">
                <a:latin typeface="+mn-lt"/>
              </a:rPr>
              <a:t> parental </a:t>
            </a:r>
            <a:r>
              <a:rPr lang="fr-FR" sz="1800" dirty="0" err="1" smtClean="0">
                <a:latin typeface="+mn-lt"/>
              </a:rPr>
              <a:t>responsibilities</a:t>
            </a:r>
            <a:r>
              <a:rPr lang="fr-FR" sz="1800" dirty="0" smtClean="0">
                <a:latin typeface="+mn-lt"/>
              </a:rPr>
              <a:t> as </a:t>
            </a:r>
            <a:r>
              <a:rPr lang="fr-FR" sz="1800" dirty="0" err="1" smtClean="0">
                <a:latin typeface="+mn-lt"/>
              </a:rPr>
              <a:t>well</a:t>
            </a:r>
            <a:r>
              <a:rPr lang="fr-FR" sz="1800" dirty="0" smtClean="0">
                <a:latin typeface="+mn-lt"/>
              </a:rPr>
              <a:t> as, </a:t>
            </a:r>
            <a:r>
              <a:rPr lang="fr-FR" sz="1800" dirty="0" err="1" smtClean="0">
                <a:latin typeface="+mn-lt"/>
              </a:rPr>
              <a:t>where</a:t>
            </a:r>
            <a:r>
              <a:rPr lang="fr-FR" sz="1800" dirty="0" smtClean="0">
                <a:latin typeface="+mn-lt"/>
              </a:rPr>
              <a:t> </a:t>
            </a:r>
            <a:r>
              <a:rPr lang="fr-FR" sz="1800" dirty="0" err="1" smtClean="0">
                <a:latin typeface="+mn-lt"/>
              </a:rPr>
              <a:t>appropriate</a:t>
            </a:r>
            <a:r>
              <a:rPr lang="fr-FR" sz="1800" dirty="0" smtClean="0">
                <a:latin typeface="+mn-lt"/>
              </a:rPr>
              <a:t>, </a:t>
            </a:r>
            <a:r>
              <a:rPr lang="fr-FR" sz="1800" dirty="0" err="1" smtClean="0">
                <a:latin typeface="+mn-lt"/>
              </a:rPr>
              <a:t>her</a:t>
            </a:r>
            <a:r>
              <a:rPr lang="fr-FR" sz="1800" dirty="0" smtClean="0">
                <a:latin typeface="+mn-lt"/>
              </a:rPr>
              <a:t> </a:t>
            </a:r>
            <a:r>
              <a:rPr lang="fr-FR" sz="1800" dirty="0" err="1" smtClean="0">
                <a:latin typeface="+mn-lt"/>
              </a:rPr>
              <a:t>husband</a:t>
            </a:r>
            <a:r>
              <a:rPr lang="fr-FR" sz="1800" dirty="0" smtClean="0">
                <a:latin typeface="+mn-lt"/>
              </a:rPr>
              <a:t>) </a:t>
            </a:r>
          </a:p>
          <a:p>
            <a:pPr marL="742950" lvl="2" indent="-342900"/>
            <a:r>
              <a:rPr lang="fr-FR" sz="1800" dirty="0" err="1" smtClean="0">
                <a:latin typeface="+mn-lt"/>
              </a:rPr>
              <a:t>Decision</a:t>
            </a:r>
            <a:r>
              <a:rPr lang="fr-FR" sz="1800" dirty="0" smtClean="0">
                <a:latin typeface="+mn-lt"/>
              </a:rPr>
              <a:t> by a court: </a:t>
            </a:r>
            <a:r>
              <a:rPr lang="fr-FR" sz="1800" dirty="0" err="1" smtClean="0">
                <a:latin typeface="+mn-lt"/>
              </a:rPr>
              <a:t>e.g</a:t>
            </a:r>
            <a:r>
              <a:rPr lang="fr-FR" sz="1800" dirty="0" smtClean="0">
                <a:latin typeface="+mn-lt"/>
              </a:rPr>
              <a:t>. « parental </a:t>
            </a:r>
            <a:r>
              <a:rPr lang="fr-FR" sz="1800" dirty="0" err="1" smtClean="0">
                <a:latin typeface="+mn-lt"/>
              </a:rPr>
              <a:t>order</a:t>
            </a:r>
            <a:r>
              <a:rPr lang="fr-FR" sz="1800" dirty="0" smtClean="0">
                <a:latin typeface="+mn-lt"/>
              </a:rPr>
              <a:t> » (UK)</a:t>
            </a:r>
          </a:p>
          <a:p>
            <a:endParaRPr lang="fr-FR" sz="1800" dirty="0" smtClean="0"/>
          </a:p>
          <a:p>
            <a:pPr marL="342900" lvl="1" indent="-342900">
              <a:buFontTx/>
              <a:buChar char="•"/>
            </a:pPr>
            <a:r>
              <a:rPr lang="fr-FR" sz="1800" dirty="0" err="1" smtClean="0">
                <a:latin typeface="+mn-lt"/>
              </a:rPr>
              <a:t>Requirement</a:t>
            </a:r>
            <a:r>
              <a:rPr lang="fr-FR" sz="1800" dirty="0" smtClean="0">
                <a:latin typeface="+mn-lt"/>
              </a:rPr>
              <a:t> for a </a:t>
            </a:r>
            <a:r>
              <a:rPr lang="fr-FR" sz="1800" b="1" dirty="0" err="1" smtClean="0">
                <a:solidFill>
                  <a:srgbClr val="0070C0"/>
                </a:solidFill>
                <a:latin typeface="+mn-lt"/>
              </a:rPr>
              <a:t>biological</a:t>
            </a:r>
            <a:r>
              <a:rPr lang="fr-FR" sz="1800" b="1" dirty="0" smtClean="0">
                <a:solidFill>
                  <a:srgbClr val="0070C0"/>
                </a:solidFill>
                <a:latin typeface="+mn-lt"/>
              </a:rPr>
              <a:t> </a:t>
            </a:r>
            <a:r>
              <a:rPr lang="fr-FR" sz="1800" b="1" dirty="0" err="1" smtClean="0">
                <a:solidFill>
                  <a:srgbClr val="0070C0"/>
                </a:solidFill>
                <a:latin typeface="+mn-lt"/>
              </a:rPr>
              <a:t>link</a:t>
            </a:r>
            <a:r>
              <a:rPr lang="fr-FR" sz="1800" b="1" dirty="0" smtClean="0">
                <a:solidFill>
                  <a:srgbClr val="0070C0"/>
                </a:solidFill>
                <a:latin typeface="+mn-lt"/>
              </a:rPr>
              <a:t> </a:t>
            </a:r>
            <a:r>
              <a:rPr lang="fr-FR" sz="1800" dirty="0" smtClean="0">
                <a:latin typeface="+mn-lt"/>
              </a:rPr>
              <a:t>to </a:t>
            </a:r>
            <a:r>
              <a:rPr lang="fr-FR" sz="1800" dirty="0" err="1" smtClean="0">
                <a:latin typeface="+mn-lt"/>
              </a:rPr>
              <a:t>establish</a:t>
            </a:r>
            <a:r>
              <a:rPr lang="fr-FR" sz="1800" dirty="0" smtClean="0">
                <a:latin typeface="+mn-lt"/>
              </a:rPr>
              <a:t> filiation </a:t>
            </a:r>
          </a:p>
          <a:p>
            <a:pPr marL="742950" lvl="2" indent="-342900"/>
            <a:r>
              <a:rPr lang="fr-FR" sz="1800" dirty="0" err="1" smtClean="0">
                <a:latin typeface="+mn-lt"/>
              </a:rPr>
              <a:t>Incertainties</a:t>
            </a:r>
            <a:r>
              <a:rPr lang="fr-FR" sz="1800" dirty="0" smtClean="0">
                <a:latin typeface="+mn-lt"/>
              </a:rPr>
              <a:t> in case of international </a:t>
            </a:r>
            <a:r>
              <a:rPr lang="fr-FR" sz="1800" dirty="0" err="1" smtClean="0">
                <a:latin typeface="+mn-lt"/>
              </a:rPr>
              <a:t>surrogacy</a:t>
            </a:r>
            <a:endParaRPr lang="fr-FR" sz="1800" dirty="0">
              <a:latin typeface="+mn-lt"/>
            </a:endParaRPr>
          </a:p>
          <a:p>
            <a:pPr marL="0" indent="0">
              <a:buNone/>
            </a:pPr>
            <a:endParaRPr lang="fr-FR" sz="1800" dirty="0" smtClean="0"/>
          </a:p>
          <a:p>
            <a:r>
              <a:rPr lang="fr-FR" sz="1800" b="1" dirty="0" smtClean="0"/>
              <a:t>International </a:t>
            </a:r>
            <a:r>
              <a:rPr lang="fr-FR" sz="1800" b="1" dirty="0" err="1" smtClean="0"/>
              <a:t>surrogacy</a:t>
            </a:r>
            <a:r>
              <a:rPr lang="fr-FR" sz="1800" b="1" dirty="0" smtClean="0"/>
              <a:t> </a:t>
            </a:r>
            <a:r>
              <a:rPr lang="fr-FR" sz="1800" dirty="0" smtClean="0"/>
              <a:t>– Transcription of </a:t>
            </a:r>
            <a:r>
              <a:rPr lang="fr-FR" sz="1800" dirty="0" err="1" smtClean="0"/>
              <a:t>birth</a:t>
            </a:r>
            <a:r>
              <a:rPr lang="fr-FR" sz="1800" dirty="0" smtClean="0"/>
              <a:t> </a:t>
            </a:r>
            <a:r>
              <a:rPr lang="fr-FR" sz="1800" dirty="0" err="1" smtClean="0"/>
              <a:t>certificate</a:t>
            </a:r>
            <a:endParaRPr lang="fr-FR" sz="1800" dirty="0" smtClean="0"/>
          </a:p>
          <a:p>
            <a:pPr lvl="1"/>
            <a:r>
              <a:rPr lang="fr-FR" sz="1800" dirty="0" smtClean="0">
                <a:latin typeface="+mn-lt"/>
              </a:rPr>
              <a:t>Best </a:t>
            </a:r>
            <a:r>
              <a:rPr lang="fr-FR" sz="1800" dirty="0" err="1" smtClean="0">
                <a:latin typeface="+mn-lt"/>
              </a:rPr>
              <a:t>interest</a:t>
            </a:r>
            <a:r>
              <a:rPr lang="fr-FR" sz="1800" dirty="0" smtClean="0">
                <a:latin typeface="+mn-lt"/>
              </a:rPr>
              <a:t> of the </a:t>
            </a:r>
            <a:r>
              <a:rPr lang="fr-FR" sz="1800" dirty="0" err="1" smtClean="0">
                <a:latin typeface="+mn-lt"/>
              </a:rPr>
              <a:t>child</a:t>
            </a:r>
            <a:r>
              <a:rPr lang="fr-FR" sz="1800" dirty="0" smtClean="0">
                <a:latin typeface="+mn-lt"/>
              </a:rPr>
              <a:t>  </a:t>
            </a:r>
          </a:p>
          <a:p>
            <a:pPr lvl="1"/>
            <a:r>
              <a:rPr lang="fr-FR" sz="1800" dirty="0" err="1" smtClean="0">
                <a:latin typeface="+mn-lt"/>
              </a:rPr>
              <a:t>Only</a:t>
            </a:r>
            <a:r>
              <a:rPr lang="fr-FR" sz="1800" dirty="0" smtClean="0">
                <a:latin typeface="+mn-lt"/>
              </a:rPr>
              <a:t> if </a:t>
            </a:r>
            <a:r>
              <a:rPr lang="fr-FR" sz="1800" dirty="0" err="1" smtClean="0">
                <a:latin typeface="+mn-lt"/>
              </a:rPr>
              <a:t>decision</a:t>
            </a:r>
            <a:r>
              <a:rPr lang="fr-FR" sz="1800" dirty="0" smtClean="0">
                <a:latin typeface="+mn-lt"/>
              </a:rPr>
              <a:t> by a court </a:t>
            </a:r>
          </a:p>
          <a:p>
            <a:pPr lvl="1"/>
            <a:r>
              <a:rPr lang="fr-FR" sz="1800" dirty="0" err="1" smtClean="0">
                <a:latin typeface="+mn-lt"/>
              </a:rPr>
              <a:t>Biological</a:t>
            </a:r>
            <a:r>
              <a:rPr lang="fr-FR" sz="1800" dirty="0" smtClean="0">
                <a:latin typeface="+mn-lt"/>
              </a:rPr>
              <a:t> </a:t>
            </a:r>
            <a:r>
              <a:rPr lang="fr-FR" sz="1800" dirty="0" err="1" smtClean="0">
                <a:latin typeface="+mn-lt"/>
              </a:rPr>
              <a:t>link</a:t>
            </a:r>
            <a:endParaRPr lang="fr-FR" sz="1800" dirty="0" smtClean="0">
              <a:latin typeface="+mn-lt"/>
            </a:endParaRPr>
          </a:p>
          <a:p>
            <a:pPr lvl="1"/>
            <a:r>
              <a:rPr lang="fr-FR" sz="1800" dirty="0" err="1" smtClean="0">
                <a:latin typeface="+mn-lt"/>
              </a:rPr>
              <a:t>Transparency</a:t>
            </a:r>
            <a:r>
              <a:rPr lang="fr-FR" sz="1800" dirty="0" smtClean="0">
                <a:latin typeface="+mn-lt"/>
              </a:rPr>
              <a:t> about the « </a:t>
            </a:r>
            <a:r>
              <a:rPr lang="fr-FR" sz="1800" dirty="0" err="1" smtClean="0">
                <a:latin typeface="+mn-lt"/>
              </a:rPr>
              <a:t>surrogate</a:t>
            </a:r>
            <a:r>
              <a:rPr lang="fr-FR" sz="1800" dirty="0" smtClean="0">
                <a:latin typeface="+mn-lt"/>
              </a:rPr>
              <a:t> » </a:t>
            </a:r>
            <a:r>
              <a:rPr lang="fr-FR" sz="1800" dirty="0" err="1" smtClean="0">
                <a:latin typeface="+mn-lt"/>
              </a:rPr>
              <a:t>mother</a:t>
            </a:r>
            <a:endParaRPr lang="fr-FR" sz="1800" dirty="0" smtClean="0">
              <a:latin typeface="+mn-lt"/>
            </a:endParaRPr>
          </a:p>
          <a:p>
            <a:pPr lvl="1"/>
            <a:endParaRPr lang="fr-FR" sz="2000" dirty="0" smtClean="0"/>
          </a:p>
          <a:p>
            <a:pPr lvl="1"/>
            <a:endParaRPr lang="fr-FR" sz="2000" dirty="0" smtClean="0"/>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13</a:t>
            </a:fld>
            <a:endParaRPr lang="en-GB"/>
          </a:p>
        </p:txBody>
      </p:sp>
    </p:spTree>
    <p:extLst>
      <p:ext uri="{BB962C8B-B14F-4D97-AF65-F5344CB8AC3E}">
        <p14:creationId xmlns:p14="http://schemas.microsoft.com/office/powerpoint/2010/main" val="19266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980728"/>
            <a:ext cx="7632700" cy="504825"/>
          </a:xfrm>
        </p:spPr>
        <p:txBody>
          <a:bodyPr/>
          <a:lstStyle/>
          <a:p>
            <a:r>
              <a:rPr lang="fr-FR" b="1" dirty="0" err="1" smtClean="0"/>
              <a:t>Intergovernmental</a:t>
            </a:r>
            <a:r>
              <a:rPr lang="fr-FR" b="1" dirty="0" smtClean="0"/>
              <a:t> organisations</a:t>
            </a:r>
            <a:endParaRPr lang="en-US" b="1" dirty="0"/>
          </a:p>
        </p:txBody>
      </p:sp>
      <p:sp>
        <p:nvSpPr>
          <p:cNvPr id="3" name="Content Placeholder 2"/>
          <p:cNvSpPr>
            <a:spLocks noGrp="1"/>
          </p:cNvSpPr>
          <p:nvPr>
            <p:ph idx="1"/>
          </p:nvPr>
        </p:nvSpPr>
        <p:spPr>
          <a:xfrm>
            <a:off x="395536" y="1628800"/>
            <a:ext cx="8352928" cy="3948113"/>
          </a:xfrm>
          <a:ln>
            <a:noFill/>
          </a:ln>
        </p:spPr>
        <p:txBody>
          <a:bodyPr/>
          <a:lstStyle/>
          <a:p>
            <a:r>
              <a:rPr lang="fr-FR" sz="1600" b="1" dirty="0" smtClean="0"/>
              <a:t>Council of Europe</a:t>
            </a:r>
          </a:p>
          <a:p>
            <a:pPr marL="457200" lvl="1" indent="0">
              <a:buNone/>
            </a:pPr>
            <a:r>
              <a:rPr lang="fr-FR" sz="1600" b="1" dirty="0" err="1" smtClean="0"/>
              <a:t>European</a:t>
            </a:r>
            <a:r>
              <a:rPr lang="fr-FR" sz="1600" b="1" dirty="0" smtClean="0"/>
              <a:t> Court of </a:t>
            </a:r>
            <a:r>
              <a:rPr lang="fr-FR" sz="1600" b="1" dirty="0" err="1" smtClean="0"/>
              <a:t>Human</a:t>
            </a:r>
            <a:r>
              <a:rPr lang="fr-FR" sz="1600" b="1" dirty="0" smtClean="0"/>
              <a:t> </a:t>
            </a:r>
            <a:r>
              <a:rPr lang="fr-FR" sz="1600" b="1" dirty="0" err="1" smtClean="0"/>
              <a:t>Rights</a:t>
            </a:r>
            <a:r>
              <a:rPr lang="fr-FR" sz="1600" b="1" dirty="0" smtClean="0"/>
              <a:t>  </a:t>
            </a:r>
          </a:p>
          <a:p>
            <a:pPr marL="457200" lvl="1" indent="0">
              <a:buNone/>
            </a:pPr>
            <a:r>
              <a:rPr lang="fr-FR" sz="1600" u="sng" dirty="0" smtClean="0"/>
              <a:t>NB</a:t>
            </a:r>
            <a:r>
              <a:rPr lang="fr-FR" sz="1600" dirty="0" smtClean="0"/>
              <a:t>. Cases relevant to filiation (NOT </a:t>
            </a:r>
            <a:r>
              <a:rPr lang="fr-FR" sz="1600" dirty="0" err="1" smtClean="0"/>
              <a:t>surrogacy</a:t>
            </a:r>
            <a:r>
              <a:rPr lang="fr-FR" sz="1600" dirty="0"/>
              <a:t>)</a:t>
            </a:r>
            <a:r>
              <a:rPr lang="fr-FR" sz="1600" dirty="0" smtClean="0"/>
              <a:t> </a:t>
            </a:r>
          </a:p>
          <a:p>
            <a:pPr marL="457200" lvl="1" indent="0">
              <a:buNone/>
            </a:pPr>
            <a:r>
              <a:rPr lang="fr-FR" sz="1600" u="sng" dirty="0" smtClean="0"/>
              <a:t>26 June2014</a:t>
            </a:r>
          </a:p>
          <a:p>
            <a:pPr lvl="1">
              <a:buFont typeface="Arial" panose="020B0604020202020204" pitchFamily="34" charset="0"/>
              <a:buChar char="•"/>
            </a:pPr>
            <a:r>
              <a:rPr lang="fr-FR" sz="1600" dirty="0" err="1" smtClean="0"/>
              <a:t>Mennesson</a:t>
            </a:r>
            <a:r>
              <a:rPr lang="fr-FR" sz="1600" dirty="0" smtClean="0"/>
              <a:t> v. France (case 65192/11)</a:t>
            </a:r>
          </a:p>
          <a:p>
            <a:pPr lvl="1">
              <a:buFont typeface="Arial" panose="020B0604020202020204" pitchFamily="34" charset="0"/>
              <a:buChar char="•"/>
            </a:pPr>
            <a:r>
              <a:rPr lang="fr-FR" sz="1600" dirty="0" err="1" smtClean="0"/>
              <a:t>Labassee</a:t>
            </a:r>
            <a:r>
              <a:rPr lang="fr-FR" sz="1600" dirty="0" smtClean="0"/>
              <a:t> v. France (case 65941/11</a:t>
            </a:r>
            <a:r>
              <a:rPr lang="fr-FR" sz="1600" dirty="0"/>
              <a:t>) </a:t>
            </a:r>
            <a:endParaRPr lang="fr-FR" sz="1600" dirty="0" smtClean="0"/>
          </a:p>
          <a:p>
            <a:pPr lvl="1">
              <a:buFont typeface="Arial" panose="020B0604020202020204" pitchFamily="34" charset="0"/>
              <a:buChar char="•"/>
            </a:pPr>
            <a:r>
              <a:rPr lang="fr-FR" sz="1600" dirty="0" smtClean="0"/>
              <a:t>Laborie </a:t>
            </a:r>
            <a:r>
              <a:rPr lang="fr-FR" sz="1600" dirty="0"/>
              <a:t>v</a:t>
            </a:r>
            <a:r>
              <a:rPr lang="fr-FR" sz="1600" dirty="0" smtClean="0"/>
              <a:t>. </a:t>
            </a:r>
            <a:r>
              <a:rPr lang="fr-FR" sz="1600" dirty="0"/>
              <a:t>France </a:t>
            </a:r>
            <a:r>
              <a:rPr lang="en-US" sz="1600" dirty="0" smtClean="0"/>
              <a:t>(case 44024/13</a:t>
            </a:r>
            <a:r>
              <a:rPr lang="en-US" sz="1600" dirty="0"/>
              <a:t>)</a:t>
            </a:r>
          </a:p>
          <a:p>
            <a:pPr lvl="1">
              <a:buFont typeface="Arial" panose="020B0604020202020204" pitchFamily="34" charset="0"/>
              <a:buChar char="•"/>
            </a:pPr>
            <a:r>
              <a:rPr lang="fr-FR" sz="1600" dirty="0" smtClean="0"/>
              <a:t>Foulon and </a:t>
            </a:r>
            <a:r>
              <a:rPr lang="fr-FR" sz="1600" dirty="0"/>
              <a:t>Bouvet </a:t>
            </a:r>
            <a:r>
              <a:rPr lang="fr-FR" sz="1600" dirty="0" smtClean="0"/>
              <a:t>v. </a:t>
            </a:r>
            <a:r>
              <a:rPr lang="fr-FR" sz="1600" dirty="0"/>
              <a:t>France </a:t>
            </a:r>
            <a:r>
              <a:rPr lang="fr-FR" sz="1600" dirty="0" smtClean="0"/>
              <a:t>(cases 9063/14 and10410/14</a:t>
            </a:r>
            <a:r>
              <a:rPr lang="fr-FR" sz="1600" dirty="0"/>
              <a:t>)</a:t>
            </a:r>
          </a:p>
          <a:p>
            <a:pPr marL="457200" lvl="1" indent="0">
              <a:buNone/>
            </a:pPr>
            <a:r>
              <a:rPr lang="fr-FR" sz="1600" dirty="0"/>
              <a:t>Violation </a:t>
            </a:r>
            <a:r>
              <a:rPr lang="fr-FR" sz="1600" dirty="0" smtClean="0"/>
              <a:t>of </a:t>
            </a:r>
            <a:r>
              <a:rPr lang="fr-FR" sz="1600" dirty="0" err="1" smtClean="0"/>
              <a:t>children</a:t>
            </a:r>
            <a:r>
              <a:rPr lang="fr-FR" sz="1600" dirty="0" smtClean="0"/>
              <a:t> </a:t>
            </a:r>
            <a:r>
              <a:rPr lang="fr-FR" sz="1600" dirty="0" err="1" smtClean="0"/>
              <a:t>rights</a:t>
            </a:r>
            <a:r>
              <a:rPr lang="fr-FR" sz="1600" dirty="0" smtClean="0"/>
              <a:t> to protection of </a:t>
            </a:r>
            <a:r>
              <a:rPr lang="fr-FR" sz="1600" dirty="0" err="1" smtClean="0"/>
              <a:t>private</a:t>
            </a:r>
            <a:r>
              <a:rPr lang="fr-FR" sz="1600" dirty="0" smtClean="0"/>
              <a:t> life (</a:t>
            </a:r>
            <a:r>
              <a:rPr lang="fr-FR" sz="1600" dirty="0"/>
              <a:t>A</a:t>
            </a:r>
            <a:r>
              <a:rPr lang="fr-FR" sz="1600" dirty="0" smtClean="0"/>
              <a:t>rt</a:t>
            </a:r>
            <a:r>
              <a:rPr lang="fr-FR" sz="1600" dirty="0"/>
              <a:t>. 8) </a:t>
            </a:r>
          </a:p>
          <a:p>
            <a:pPr marL="457200" lvl="1" indent="0">
              <a:buNone/>
            </a:pPr>
            <a:endParaRPr lang="fr-FR" sz="1600" u="sng" dirty="0" smtClean="0"/>
          </a:p>
          <a:p>
            <a:pPr lvl="1">
              <a:buFont typeface="Arial" panose="020B0604020202020204" pitchFamily="34" charset="0"/>
              <a:buChar char="•"/>
            </a:pPr>
            <a:r>
              <a:rPr lang="fr-FR" sz="1600" dirty="0" err="1" smtClean="0"/>
              <a:t>Paradiso</a:t>
            </a:r>
            <a:r>
              <a:rPr lang="fr-FR" sz="1600" dirty="0" smtClean="0"/>
              <a:t> et </a:t>
            </a:r>
            <a:r>
              <a:rPr lang="fr-FR" sz="1600" dirty="0" err="1" smtClean="0"/>
              <a:t>Campanelli</a:t>
            </a:r>
            <a:r>
              <a:rPr lang="fr-FR" sz="1600" dirty="0" smtClean="0"/>
              <a:t> v. </a:t>
            </a:r>
            <a:r>
              <a:rPr lang="fr-FR" sz="1600" dirty="0" err="1" smtClean="0"/>
              <a:t>Italy</a:t>
            </a:r>
            <a:r>
              <a:rPr lang="fr-FR" sz="1600" dirty="0" smtClean="0"/>
              <a:t> (requête 25358/12)</a:t>
            </a:r>
          </a:p>
          <a:p>
            <a:pPr marL="457200" lvl="1" indent="0">
              <a:buNone/>
            </a:pPr>
            <a:r>
              <a:rPr lang="fr-FR" sz="1600" u="sng" dirty="0" err="1" smtClean="0"/>
              <a:t>January</a:t>
            </a:r>
            <a:r>
              <a:rPr lang="fr-FR" sz="1600" u="sng" dirty="0" smtClean="0"/>
              <a:t> 2015</a:t>
            </a:r>
            <a:r>
              <a:rPr lang="fr-FR" sz="1600" dirty="0" smtClean="0"/>
              <a:t>: </a:t>
            </a:r>
            <a:r>
              <a:rPr lang="fr-FR" sz="1600" dirty="0" err="1" smtClean="0"/>
              <a:t>Chamber</a:t>
            </a:r>
            <a:r>
              <a:rPr lang="fr-FR" sz="1600" dirty="0" smtClean="0"/>
              <a:t> </a:t>
            </a:r>
            <a:r>
              <a:rPr lang="fr-FR" sz="1600" dirty="0" err="1" smtClean="0"/>
              <a:t>judgement</a:t>
            </a:r>
            <a:r>
              <a:rPr lang="fr-FR" sz="1600" dirty="0" smtClean="0"/>
              <a:t>: violation art. 8</a:t>
            </a:r>
          </a:p>
          <a:p>
            <a:pPr marL="457200" lvl="1" indent="0">
              <a:buNone/>
            </a:pPr>
            <a:r>
              <a:rPr lang="fr-FR" sz="1600" dirty="0" err="1" smtClean="0"/>
              <a:t>Referral</a:t>
            </a:r>
            <a:r>
              <a:rPr lang="fr-FR" sz="1600" dirty="0" smtClean="0"/>
              <a:t> to the </a:t>
            </a:r>
            <a:r>
              <a:rPr lang="fr-FR" sz="1600" u="sng" dirty="0" smtClean="0"/>
              <a:t>Grand </a:t>
            </a:r>
            <a:r>
              <a:rPr lang="fr-FR" sz="1600" u="sng" dirty="0" err="1" smtClean="0"/>
              <a:t>Chamber</a:t>
            </a:r>
            <a:endParaRPr lang="fr-FR" sz="1600" u="sng" dirty="0" smtClean="0"/>
          </a:p>
          <a:p>
            <a:pPr marL="457200" lvl="1" indent="0">
              <a:buNone/>
            </a:pPr>
            <a:r>
              <a:rPr lang="fr-FR" sz="1600" u="sng" dirty="0" err="1" smtClean="0"/>
              <a:t>February</a:t>
            </a:r>
            <a:r>
              <a:rPr lang="fr-FR" sz="1600" u="sng" dirty="0" smtClean="0"/>
              <a:t> 2017: </a:t>
            </a:r>
            <a:r>
              <a:rPr lang="fr-FR" sz="1600" dirty="0" smtClean="0"/>
              <a:t>Grand </a:t>
            </a:r>
            <a:r>
              <a:rPr lang="fr-FR" sz="1600" dirty="0" err="1" smtClean="0"/>
              <a:t>chamber</a:t>
            </a:r>
            <a:r>
              <a:rPr lang="fr-FR" sz="1600" dirty="0" smtClean="0"/>
              <a:t> </a:t>
            </a:r>
            <a:r>
              <a:rPr lang="fr-FR" sz="1600" dirty="0" err="1" smtClean="0"/>
              <a:t>judgement</a:t>
            </a:r>
            <a:r>
              <a:rPr lang="fr-FR" sz="1600" dirty="0" smtClean="0"/>
              <a:t>: no violation</a:t>
            </a:r>
          </a:p>
          <a:p>
            <a:pPr marL="457200" lvl="1" indent="0">
              <a:buNone/>
            </a:pPr>
            <a:endParaRPr lang="fr-FR" sz="1600"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14</a:t>
            </a:fld>
            <a:endParaRPr lang="en-GB"/>
          </a:p>
        </p:txBody>
      </p:sp>
    </p:spTree>
    <p:extLst>
      <p:ext uri="{BB962C8B-B14F-4D97-AF65-F5344CB8AC3E}">
        <p14:creationId xmlns:p14="http://schemas.microsoft.com/office/powerpoint/2010/main" val="277011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Debate</a:t>
            </a:r>
            <a:r>
              <a:rPr lang="fr-FR" b="1" dirty="0" smtClean="0"/>
              <a:t> – </a:t>
            </a:r>
            <a:r>
              <a:rPr lang="fr-FR" b="1" dirty="0" err="1" smtClean="0"/>
              <a:t>Draft</a:t>
            </a:r>
            <a:r>
              <a:rPr lang="fr-FR" b="1" dirty="0" smtClean="0"/>
              <a:t> </a:t>
            </a:r>
            <a:r>
              <a:rPr lang="fr-FR" b="1" dirty="0" err="1" smtClean="0"/>
              <a:t>law</a:t>
            </a:r>
            <a:r>
              <a:rPr lang="fr-FR" b="1" dirty="0" smtClean="0"/>
              <a:t> </a:t>
            </a:r>
            <a:endParaRPr lang="fr-FR" b="1" dirty="0"/>
          </a:p>
        </p:txBody>
      </p:sp>
      <p:sp>
        <p:nvSpPr>
          <p:cNvPr id="3" name="Espace réservé du contenu 2"/>
          <p:cNvSpPr>
            <a:spLocks noGrp="1"/>
          </p:cNvSpPr>
          <p:nvPr>
            <p:ph idx="1"/>
          </p:nvPr>
        </p:nvSpPr>
        <p:spPr>
          <a:xfrm>
            <a:off x="827088" y="2361207"/>
            <a:ext cx="7561262" cy="3948113"/>
          </a:xfrm>
        </p:spPr>
        <p:txBody>
          <a:bodyPr/>
          <a:lstStyle/>
          <a:p>
            <a:r>
              <a:rPr lang="fr-FR" sz="2000" b="1" dirty="0" err="1" smtClean="0"/>
              <a:t>Debate</a:t>
            </a:r>
            <a:r>
              <a:rPr lang="fr-FR" sz="2000" dirty="0" smtClean="0"/>
              <a:t>: in the </a:t>
            </a:r>
            <a:r>
              <a:rPr lang="fr-FR" sz="2000" dirty="0" err="1" smtClean="0"/>
              <a:t>majority</a:t>
            </a:r>
            <a:r>
              <a:rPr lang="fr-FR" sz="2000" dirty="0" smtClean="0"/>
              <a:t> of the countries </a:t>
            </a:r>
          </a:p>
          <a:p>
            <a:pPr lvl="1"/>
            <a:r>
              <a:rPr lang="fr-FR" sz="2000" dirty="0" smtClean="0"/>
              <a:t>International </a:t>
            </a:r>
            <a:r>
              <a:rPr lang="fr-FR" sz="2000" dirty="0" err="1" smtClean="0"/>
              <a:t>surrogacy</a:t>
            </a:r>
            <a:r>
              <a:rPr lang="fr-FR" sz="2000" dirty="0" smtClean="0"/>
              <a:t> </a:t>
            </a:r>
          </a:p>
          <a:p>
            <a:pPr lvl="1"/>
            <a:r>
              <a:rPr lang="fr-FR" sz="2000" dirty="0" err="1" smtClean="0"/>
              <a:t>Legal</a:t>
            </a:r>
            <a:r>
              <a:rPr lang="fr-FR" sz="2000" dirty="0" smtClean="0"/>
              <a:t> </a:t>
            </a:r>
            <a:r>
              <a:rPr lang="fr-FR" sz="2000" dirty="0" err="1" smtClean="0"/>
              <a:t>framework</a:t>
            </a:r>
            <a:endParaRPr lang="fr-FR" sz="2000" dirty="0" smtClean="0"/>
          </a:p>
          <a:p>
            <a:pPr lvl="1"/>
            <a:endParaRPr lang="fr-FR" sz="2000" dirty="0" smtClean="0"/>
          </a:p>
          <a:p>
            <a:r>
              <a:rPr lang="fr-FR" sz="2000" b="1" dirty="0" err="1" smtClean="0"/>
              <a:t>Draft</a:t>
            </a:r>
            <a:r>
              <a:rPr lang="fr-FR" sz="2000" b="1" dirty="0" smtClean="0"/>
              <a:t> </a:t>
            </a:r>
            <a:r>
              <a:rPr lang="fr-FR" sz="2000" b="1" dirty="0" err="1" smtClean="0"/>
              <a:t>law</a:t>
            </a:r>
            <a:r>
              <a:rPr lang="fr-FR" sz="2000" b="1" dirty="0" smtClean="0"/>
              <a:t> </a:t>
            </a:r>
            <a:r>
              <a:rPr lang="fr-FR" sz="2000" dirty="0" smtClean="0"/>
              <a:t>(7 countries) </a:t>
            </a:r>
            <a:endParaRPr lang="fr-FR" sz="2000" dirty="0"/>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15</a:t>
            </a:fld>
            <a:endParaRPr lang="en-GB"/>
          </a:p>
        </p:txBody>
      </p:sp>
    </p:spTree>
    <p:extLst>
      <p:ext uri="{BB962C8B-B14F-4D97-AF65-F5344CB8AC3E}">
        <p14:creationId xmlns:p14="http://schemas.microsoft.com/office/powerpoint/2010/main" val="1717127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088" y="980728"/>
            <a:ext cx="7632700" cy="504825"/>
          </a:xfrm>
        </p:spPr>
        <p:txBody>
          <a:bodyPr/>
          <a:lstStyle/>
          <a:p>
            <a:r>
              <a:rPr lang="fr-FR" b="1" dirty="0" smtClean="0"/>
              <a:t>Conclusions</a:t>
            </a:r>
            <a:endParaRPr lang="fr-FR" b="1" dirty="0"/>
          </a:p>
        </p:txBody>
      </p:sp>
      <p:sp>
        <p:nvSpPr>
          <p:cNvPr id="3" name="Espace réservé du contenu 2"/>
          <p:cNvSpPr>
            <a:spLocks noGrp="1"/>
          </p:cNvSpPr>
          <p:nvPr>
            <p:ph idx="1"/>
          </p:nvPr>
        </p:nvSpPr>
        <p:spPr>
          <a:xfrm>
            <a:off x="323528" y="1700808"/>
            <a:ext cx="8496944" cy="4091856"/>
          </a:xfrm>
        </p:spPr>
        <p:txBody>
          <a:bodyPr/>
          <a:lstStyle/>
          <a:p>
            <a:r>
              <a:rPr lang="fr-FR" sz="1600" dirty="0" smtClean="0"/>
              <a:t>Absence of </a:t>
            </a:r>
            <a:r>
              <a:rPr lang="fr-FR" sz="1600" dirty="0" err="1" smtClean="0"/>
              <a:t>binding</a:t>
            </a:r>
            <a:r>
              <a:rPr lang="fr-FR" sz="1600" dirty="0" smtClean="0"/>
              <a:t> agreement at international </a:t>
            </a:r>
            <a:r>
              <a:rPr lang="fr-FR" sz="1600" dirty="0" err="1" smtClean="0"/>
              <a:t>level</a:t>
            </a:r>
            <a:r>
              <a:rPr lang="fr-FR" sz="1600" dirty="0" smtClean="0"/>
              <a:t> (CAHBI </a:t>
            </a:r>
            <a:r>
              <a:rPr lang="fr-FR" sz="1600" dirty="0" err="1" smtClean="0"/>
              <a:t>principles</a:t>
            </a:r>
            <a:r>
              <a:rPr lang="fr-FR" sz="1600" dirty="0" smtClean="0"/>
              <a:t> , 1989)</a:t>
            </a:r>
          </a:p>
          <a:p>
            <a:r>
              <a:rPr lang="fr-FR" sz="1600" u="sng" dirty="0" err="1" smtClean="0"/>
              <a:t>Legislation</a:t>
            </a:r>
            <a:r>
              <a:rPr lang="fr-FR" sz="1600" u="sng" dirty="0" smtClean="0"/>
              <a:t> in Europe</a:t>
            </a:r>
            <a:r>
              <a:rPr lang="fr-FR" sz="1600" dirty="0" smtClean="0"/>
              <a:t>: </a:t>
            </a:r>
            <a:r>
              <a:rPr lang="fr-FR" sz="1600" dirty="0" err="1" smtClean="0"/>
              <a:t>Very</a:t>
            </a:r>
            <a:r>
              <a:rPr lang="fr-FR" sz="1600" dirty="0" smtClean="0"/>
              <a:t> </a:t>
            </a:r>
            <a:r>
              <a:rPr lang="fr-FR" sz="1600" dirty="0" err="1" smtClean="0"/>
              <a:t>heterogeneous</a:t>
            </a:r>
            <a:r>
              <a:rPr lang="fr-FR" sz="1600" dirty="0" smtClean="0"/>
              <a:t> situation </a:t>
            </a:r>
          </a:p>
          <a:p>
            <a:pPr lvl="1"/>
            <a:r>
              <a:rPr lang="fr-FR" sz="1600" dirty="0" smtClean="0"/>
              <a:t>Prohibition of all </a:t>
            </a:r>
            <a:r>
              <a:rPr lang="fr-FR" sz="1600" dirty="0" err="1" smtClean="0"/>
              <a:t>forms</a:t>
            </a:r>
            <a:r>
              <a:rPr lang="fr-FR" sz="1600" dirty="0" smtClean="0"/>
              <a:t> of </a:t>
            </a:r>
            <a:r>
              <a:rPr lang="fr-FR" sz="1600" dirty="0" err="1" smtClean="0"/>
              <a:t>surrogacy</a:t>
            </a:r>
            <a:r>
              <a:rPr lang="fr-FR" sz="1600" dirty="0" smtClean="0"/>
              <a:t> (</a:t>
            </a:r>
            <a:r>
              <a:rPr lang="fr-FR" sz="1600" dirty="0" err="1" smtClean="0"/>
              <a:t>majority</a:t>
            </a:r>
            <a:r>
              <a:rPr lang="fr-FR" sz="1600" dirty="0" smtClean="0"/>
              <a:t>) or </a:t>
            </a:r>
            <a:r>
              <a:rPr lang="fr-FR" sz="1600" dirty="0" err="1" smtClean="0"/>
              <a:t>only</a:t>
            </a:r>
            <a:r>
              <a:rPr lang="fr-FR" sz="1600" dirty="0" smtClean="0"/>
              <a:t> commercial </a:t>
            </a:r>
            <a:r>
              <a:rPr lang="fr-FR" sz="1600" dirty="0" err="1" smtClean="0"/>
              <a:t>surrogacy</a:t>
            </a:r>
            <a:r>
              <a:rPr lang="fr-FR" sz="1600" dirty="0" smtClean="0"/>
              <a:t> </a:t>
            </a:r>
            <a:endParaRPr lang="fr-FR" sz="1600" dirty="0"/>
          </a:p>
          <a:p>
            <a:pPr lvl="1"/>
            <a:r>
              <a:rPr lang="fr-FR" sz="1600" dirty="0" smtClean="0">
                <a:latin typeface="+mn-lt"/>
              </a:rPr>
              <a:t>Small </a:t>
            </a:r>
            <a:r>
              <a:rPr lang="fr-FR" sz="1600" dirty="0" err="1" smtClean="0">
                <a:latin typeface="+mn-lt"/>
              </a:rPr>
              <a:t>number</a:t>
            </a:r>
            <a:r>
              <a:rPr lang="fr-FR" sz="1600" dirty="0" smtClean="0">
                <a:latin typeface="+mn-lt"/>
              </a:rPr>
              <a:t> of </a:t>
            </a:r>
            <a:r>
              <a:rPr lang="fr-FR" sz="1600" dirty="0" err="1" smtClean="0">
                <a:latin typeface="+mn-lt"/>
              </a:rPr>
              <a:t>specific</a:t>
            </a:r>
            <a:r>
              <a:rPr lang="fr-FR" sz="1600" dirty="0" smtClean="0">
                <a:latin typeface="+mn-lt"/>
              </a:rPr>
              <a:t> </a:t>
            </a:r>
            <a:r>
              <a:rPr lang="fr-FR" sz="1600" dirty="0" err="1" smtClean="0">
                <a:latin typeface="+mn-lt"/>
              </a:rPr>
              <a:t>legislation</a:t>
            </a:r>
            <a:r>
              <a:rPr lang="fr-FR" sz="1600" dirty="0" smtClean="0">
                <a:latin typeface="+mn-lt"/>
              </a:rPr>
              <a:t>/ provisions </a:t>
            </a:r>
            <a:endParaRPr lang="fr-FR" sz="1600" dirty="0">
              <a:latin typeface="+mn-lt"/>
            </a:endParaRPr>
          </a:p>
          <a:p>
            <a:pPr lvl="2"/>
            <a:r>
              <a:rPr lang="fr-FR" sz="1600" dirty="0" err="1" smtClean="0">
                <a:latin typeface="+mn-lt"/>
              </a:rPr>
              <a:t>Legal</a:t>
            </a:r>
            <a:r>
              <a:rPr lang="fr-FR" sz="1600" dirty="0" smtClean="0">
                <a:latin typeface="+mn-lt"/>
              </a:rPr>
              <a:t> gaps</a:t>
            </a:r>
            <a:endParaRPr lang="fr-FR" sz="1600" dirty="0">
              <a:latin typeface="+mn-lt"/>
            </a:endParaRPr>
          </a:p>
          <a:p>
            <a:pPr lvl="1"/>
            <a:r>
              <a:rPr lang="fr-FR" sz="1600" dirty="0">
                <a:latin typeface="+mn-lt"/>
              </a:rPr>
              <a:t>Conditions </a:t>
            </a:r>
            <a:r>
              <a:rPr lang="fr-FR" sz="1600" dirty="0" smtClean="0">
                <a:latin typeface="+mn-lt"/>
              </a:rPr>
              <a:t>for </a:t>
            </a:r>
            <a:r>
              <a:rPr lang="fr-FR" sz="1600" dirty="0" err="1" smtClean="0">
                <a:latin typeface="+mn-lt"/>
              </a:rPr>
              <a:t>access</a:t>
            </a:r>
            <a:r>
              <a:rPr lang="fr-FR" sz="1600" dirty="0" smtClean="0">
                <a:latin typeface="+mn-lt"/>
              </a:rPr>
              <a:t> </a:t>
            </a:r>
            <a:r>
              <a:rPr lang="fr-FR" sz="1600" dirty="0" err="1" smtClean="0">
                <a:latin typeface="+mn-lt"/>
              </a:rPr>
              <a:t>surrogacy</a:t>
            </a:r>
            <a:r>
              <a:rPr lang="fr-FR" sz="1600" dirty="0" smtClean="0">
                <a:latin typeface="+mn-lt"/>
              </a:rPr>
              <a:t> </a:t>
            </a:r>
            <a:endParaRPr lang="fr-FR" sz="1600" dirty="0">
              <a:latin typeface="+mn-lt"/>
            </a:endParaRPr>
          </a:p>
          <a:p>
            <a:pPr lvl="1"/>
            <a:r>
              <a:rPr lang="fr-FR" sz="1600" dirty="0" err="1" smtClean="0">
                <a:latin typeface="+mn-lt"/>
              </a:rPr>
              <a:t>Regulation</a:t>
            </a:r>
            <a:r>
              <a:rPr lang="fr-FR" sz="1600" dirty="0" smtClean="0">
                <a:latin typeface="+mn-lt"/>
              </a:rPr>
              <a:t> of </a:t>
            </a:r>
            <a:r>
              <a:rPr lang="fr-FR" sz="1600" dirty="0" err="1" smtClean="0">
                <a:latin typeface="+mn-lt"/>
              </a:rPr>
              <a:t>intermediaries</a:t>
            </a:r>
            <a:r>
              <a:rPr lang="fr-FR" sz="1600" dirty="0" smtClean="0">
                <a:latin typeface="+mn-lt"/>
              </a:rPr>
              <a:t> (?)</a:t>
            </a:r>
            <a:endParaRPr lang="fr-FR" sz="1600" dirty="0" smtClean="0"/>
          </a:p>
          <a:p>
            <a:r>
              <a:rPr lang="fr-FR" sz="1600" dirty="0" err="1" smtClean="0"/>
              <a:t>Gestational</a:t>
            </a:r>
            <a:r>
              <a:rPr lang="fr-FR" sz="1600" dirty="0" smtClean="0"/>
              <a:t> </a:t>
            </a:r>
            <a:r>
              <a:rPr lang="fr-FR" sz="1600" dirty="0" err="1" smtClean="0"/>
              <a:t>surrogacy</a:t>
            </a:r>
            <a:r>
              <a:rPr lang="fr-FR" sz="1600" dirty="0" smtClean="0"/>
              <a:t> </a:t>
            </a:r>
            <a:r>
              <a:rPr lang="fr-FR" sz="1600" dirty="0" err="1" smtClean="0"/>
              <a:t>rather</a:t>
            </a:r>
            <a:r>
              <a:rPr lang="fr-FR" sz="1600" dirty="0" smtClean="0"/>
              <a:t> </a:t>
            </a:r>
            <a:r>
              <a:rPr lang="fr-FR" sz="1600" dirty="0" err="1" smtClean="0"/>
              <a:t>than</a:t>
            </a:r>
            <a:r>
              <a:rPr lang="fr-FR" sz="1600" dirty="0" smtClean="0"/>
              <a:t> </a:t>
            </a:r>
            <a:r>
              <a:rPr lang="fr-FR" sz="1600" dirty="0" err="1" smtClean="0"/>
              <a:t>traditional</a:t>
            </a:r>
            <a:r>
              <a:rPr lang="fr-FR" sz="1600" dirty="0" smtClean="0"/>
              <a:t> </a:t>
            </a:r>
            <a:r>
              <a:rPr lang="fr-FR" sz="1600" dirty="0" err="1" smtClean="0"/>
              <a:t>surrogacy</a:t>
            </a:r>
            <a:r>
              <a:rPr lang="fr-FR" sz="1600" dirty="0" smtClean="0"/>
              <a:t> </a:t>
            </a:r>
          </a:p>
          <a:p>
            <a:r>
              <a:rPr lang="fr-FR" sz="1600" dirty="0" smtClean="0"/>
              <a:t>Object of </a:t>
            </a:r>
            <a:r>
              <a:rPr lang="fr-FR" sz="1600" dirty="0" err="1" smtClean="0"/>
              <a:t>debate</a:t>
            </a:r>
            <a:r>
              <a:rPr lang="fr-FR" sz="1600" dirty="0" smtClean="0"/>
              <a:t> – </a:t>
            </a:r>
            <a:r>
              <a:rPr lang="fr-FR" sz="1600" dirty="0" err="1" smtClean="0"/>
              <a:t>Draft</a:t>
            </a:r>
            <a:r>
              <a:rPr lang="fr-FR" sz="1600" dirty="0" smtClean="0"/>
              <a:t> </a:t>
            </a:r>
            <a:r>
              <a:rPr lang="fr-FR" sz="1600" dirty="0" err="1" smtClean="0"/>
              <a:t>law</a:t>
            </a:r>
            <a:endParaRPr lang="fr-FR" sz="1600" dirty="0" smtClean="0"/>
          </a:p>
          <a:p>
            <a:endParaRPr lang="fr-FR" sz="1600" dirty="0" smtClean="0"/>
          </a:p>
          <a:p>
            <a:r>
              <a:rPr lang="fr-FR" sz="1600" b="1" dirty="0" smtClean="0"/>
              <a:t>International </a:t>
            </a:r>
            <a:r>
              <a:rPr lang="fr-FR" sz="1600" b="1" dirty="0" err="1" smtClean="0"/>
              <a:t>surrogacy</a:t>
            </a:r>
            <a:r>
              <a:rPr lang="fr-FR" sz="1600" dirty="0" smtClean="0"/>
              <a:t>: recognition of filiation </a:t>
            </a:r>
          </a:p>
          <a:p>
            <a:pPr lvl="1"/>
            <a:r>
              <a:rPr lang="fr-FR" sz="1600" dirty="0" err="1" smtClean="0">
                <a:latin typeface="+mn-lt"/>
              </a:rPr>
              <a:t>Current</a:t>
            </a:r>
            <a:r>
              <a:rPr lang="fr-FR" sz="1600" dirty="0" smtClean="0">
                <a:latin typeface="+mn-lt"/>
              </a:rPr>
              <a:t> </a:t>
            </a:r>
            <a:r>
              <a:rPr lang="fr-FR" sz="1600" dirty="0" err="1" smtClean="0">
                <a:latin typeface="+mn-lt"/>
              </a:rPr>
              <a:t>work</a:t>
            </a:r>
            <a:r>
              <a:rPr lang="fr-FR" sz="1600" dirty="0" smtClean="0">
                <a:latin typeface="+mn-lt"/>
              </a:rPr>
              <a:t>: The Hague </a:t>
            </a:r>
            <a:r>
              <a:rPr lang="fr-FR" sz="1600" dirty="0" err="1">
                <a:latin typeface="+mn-lt"/>
              </a:rPr>
              <a:t>C</a:t>
            </a:r>
            <a:r>
              <a:rPr lang="fr-FR" sz="1600" dirty="0" err="1" smtClean="0">
                <a:latin typeface="+mn-lt"/>
              </a:rPr>
              <a:t>onference</a:t>
            </a:r>
            <a:r>
              <a:rPr lang="fr-FR" sz="1600" dirty="0" smtClean="0">
                <a:latin typeface="+mn-lt"/>
              </a:rPr>
              <a:t> on </a:t>
            </a:r>
            <a:r>
              <a:rPr lang="fr-FR" sz="1600" dirty="0" err="1" smtClean="0">
                <a:latin typeface="+mn-lt"/>
              </a:rPr>
              <a:t>private</a:t>
            </a:r>
            <a:r>
              <a:rPr lang="fr-FR" sz="1600" dirty="0" smtClean="0">
                <a:latin typeface="+mn-lt"/>
              </a:rPr>
              <a:t> </a:t>
            </a:r>
            <a:r>
              <a:rPr lang="fr-FR" sz="1600" dirty="0" err="1" smtClean="0">
                <a:latin typeface="+mn-lt"/>
              </a:rPr>
              <a:t>law</a:t>
            </a:r>
            <a:endParaRPr lang="fr-FR" sz="1600" dirty="0" smtClean="0">
              <a:latin typeface="+mn-lt"/>
            </a:endParaRPr>
          </a:p>
          <a:p>
            <a:pPr lvl="2"/>
            <a:r>
              <a:rPr lang="fr-FR" sz="1600" dirty="0" err="1" smtClean="0">
                <a:latin typeface="+mn-lt"/>
              </a:rPr>
              <a:t>Difficulties</a:t>
            </a:r>
            <a:r>
              <a:rPr lang="fr-FR" sz="1600" dirty="0" smtClean="0">
                <a:latin typeface="+mn-lt"/>
              </a:rPr>
              <a:t> for the recognition of </a:t>
            </a:r>
            <a:r>
              <a:rPr lang="fr-FR" sz="1600" dirty="0" err="1" smtClean="0">
                <a:latin typeface="+mn-lt"/>
              </a:rPr>
              <a:t>legal</a:t>
            </a:r>
            <a:r>
              <a:rPr lang="fr-FR" sz="1600" dirty="0" smtClean="0">
                <a:latin typeface="+mn-lt"/>
              </a:rPr>
              <a:t> filiation / </a:t>
            </a:r>
            <a:r>
              <a:rPr lang="fr-FR" sz="1600" dirty="0" err="1" smtClean="0">
                <a:latin typeface="+mn-lt"/>
              </a:rPr>
              <a:t>nationality</a:t>
            </a:r>
            <a:r>
              <a:rPr lang="fr-FR" sz="1600" dirty="0" smtClean="0">
                <a:latin typeface="+mn-lt"/>
              </a:rPr>
              <a:t> / parental </a:t>
            </a:r>
            <a:r>
              <a:rPr lang="fr-FR" sz="1600" dirty="0" err="1" smtClean="0">
                <a:latin typeface="+mn-lt"/>
              </a:rPr>
              <a:t>responsibility</a:t>
            </a:r>
            <a:r>
              <a:rPr lang="fr-FR" sz="1600" dirty="0" smtClean="0">
                <a:latin typeface="+mn-lt"/>
              </a:rPr>
              <a:t> in the country of the </a:t>
            </a:r>
            <a:r>
              <a:rPr lang="fr-FR" sz="1600" dirty="0" err="1" smtClean="0">
                <a:latin typeface="+mn-lt"/>
              </a:rPr>
              <a:t>intended</a:t>
            </a:r>
            <a:r>
              <a:rPr lang="fr-FR" sz="1600" dirty="0" smtClean="0">
                <a:latin typeface="+mn-lt"/>
              </a:rPr>
              <a:t> parents</a:t>
            </a:r>
          </a:p>
          <a:p>
            <a:pPr lvl="2"/>
            <a:r>
              <a:rPr lang="fr-FR" sz="1600" dirty="0" err="1" smtClean="0">
                <a:latin typeface="+mn-lt"/>
              </a:rPr>
              <a:t>Faisibility</a:t>
            </a:r>
            <a:r>
              <a:rPr lang="fr-FR" sz="1600" dirty="0" smtClean="0">
                <a:latin typeface="+mn-lt"/>
              </a:rPr>
              <a:t> </a:t>
            </a:r>
            <a:r>
              <a:rPr lang="fr-FR" sz="1600" dirty="0" err="1" smtClean="0">
                <a:latin typeface="+mn-lt"/>
              </a:rPr>
              <a:t>study</a:t>
            </a:r>
            <a:r>
              <a:rPr lang="fr-FR" sz="1600" dirty="0" smtClean="0">
                <a:latin typeface="+mn-lt"/>
              </a:rPr>
              <a:t> </a:t>
            </a:r>
          </a:p>
          <a:p>
            <a:pPr lvl="2"/>
            <a:r>
              <a:rPr lang="fr-FR" sz="1600" u="sng" dirty="0" smtClean="0">
                <a:latin typeface="+mn-lt"/>
              </a:rPr>
              <a:t>Objective </a:t>
            </a:r>
            <a:r>
              <a:rPr lang="fr-FR" sz="1600" u="sng" dirty="0" err="1" smtClean="0">
                <a:latin typeface="+mn-lt"/>
              </a:rPr>
              <a:t>proposed</a:t>
            </a:r>
            <a:r>
              <a:rPr lang="fr-FR" sz="1600" dirty="0" smtClean="0">
                <a:latin typeface="+mn-lt"/>
              </a:rPr>
              <a:t>: </a:t>
            </a:r>
            <a:r>
              <a:rPr lang="fr-FR" sz="1600" dirty="0" err="1" smtClean="0">
                <a:latin typeface="+mn-lt"/>
              </a:rPr>
              <a:t>bilateral</a:t>
            </a:r>
            <a:r>
              <a:rPr lang="fr-FR" sz="1600" dirty="0" smtClean="0">
                <a:latin typeface="+mn-lt"/>
              </a:rPr>
              <a:t> cooperation </a:t>
            </a:r>
            <a:r>
              <a:rPr lang="fr-FR" sz="1600" dirty="0" err="1" smtClean="0">
                <a:latin typeface="+mn-lt"/>
              </a:rPr>
              <a:t>between</a:t>
            </a:r>
            <a:r>
              <a:rPr lang="fr-FR" sz="1600" dirty="0" smtClean="0">
                <a:latin typeface="+mn-lt"/>
              </a:rPr>
              <a:t> states </a:t>
            </a:r>
            <a:r>
              <a:rPr lang="fr-FR" sz="1600" dirty="0" err="1" smtClean="0">
                <a:latin typeface="+mn-lt"/>
              </a:rPr>
              <a:t>concerned</a:t>
            </a:r>
            <a:r>
              <a:rPr lang="fr-FR" sz="1600" dirty="0" smtClean="0">
                <a:latin typeface="+mn-lt"/>
              </a:rPr>
              <a:t> (</a:t>
            </a:r>
            <a:r>
              <a:rPr lang="fr-FR" sz="1600" dirty="0" err="1" smtClean="0">
                <a:latin typeface="+mn-lt"/>
              </a:rPr>
              <a:t>reference</a:t>
            </a:r>
            <a:r>
              <a:rPr lang="fr-FR" sz="1600" dirty="0" smtClean="0">
                <a:latin typeface="+mn-lt"/>
              </a:rPr>
              <a:t>: convention on adoption – Minimum </a:t>
            </a:r>
            <a:r>
              <a:rPr lang="fr-FR" sz="1600" dirty="0" err="1" smtClean="0">
                <a:latin typeface="+mn-lt"/>
              </a:rPr>
              <a:t>safeguards</a:t>
            </a:r>
            <a:r>
              <a:rPr lang="fr-FR" sz="1600" dirty="0" smtClean="0">
                <a:latin typeface="+mn-lt"/>
              </a:rPr>
              <a:t> and </a:t>
            </a:r>
            <a:r>
              <a:rPr lang="fr-FR" sz="1600" dirty="0" err="1" smtClean="0">
                <a:latin typeface="+mn-lt"/>
              </a:rPr>
              <a:t>principle</a:t>
            </a:r>
            <a:r>
              <a:rPr lang="fr-FR" sz="1600" dirty="0" smtClean="0">
                <a:latin typeface="+mn-lt"/>
              </a:rPr>
              <a:t> of recognition)</a:t>
            </a:r>
            <a:endParaRPr lang="fr-FR" sz="1600" dirty="0">
              <a:latin typeface="+mn-lt"/>
            </a:endParaRPr>
          </a:p>
          <a:p>
            <a:endParaRPr lang="fr-FR" sz="2000" dirty="0"/>
          </a:p>
          <a:p>
            <a:endParaRPr lang="fr-FR" sz="2000" dirty="0" smtClean="0"/>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16</a:t>
            </a:fld>
            <a:endParaRPr lang="en-GB"/>
          </a:p>
        </p:txBody>
      </p:sp>
    </p:spTree>
    <p:extLst>
      <p:ext uri="{BB962C8B-B14F-4D97-AF65-F5344CB8AC3E}">
        <p14:creationId xmlns:p14="http://schemas.microsoft.com/office/powerpoint/2010/main" val="2473576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68960"/>
            <a:ext cx="7772400" cy="1470025"/>
          </a:xfrm>
        </p:spPr>
        <p:txBody>
          <a:bodyPr/>
          <a:lstStyle/>
          <a:p>
            <a:r>
              <a:rPr lang="fr-FR" sz="4400" dirty="0" smtClean="0">
                <a:hlinkClick r:id="rId3"/>
              </a:rPr>
              <a:t>www.coe.int/bioethics</a:t>
            </a:r>
            <a:r>
              <a:rPr lang="fr-FR" sz="4400" dirty="0" smtClean="0"/>
              <a:t/>
            </a:r>
            <a:br>
              <a:rPr lang="fr-FR" sz="4400" dirty="0" smtClean="0"/>
            </a:br>
            <a:endParaRPr lang="en-US" sz="4400" dirty="0"/>
          </a:p>
        </p:txBody>
      </p:sp>
      <p:sp>
        <p:nvSpPr>
          <p:cNvPr id="3" name="Subtitle 2"/>
          <p:cNvSpPr>
            <a:spLocks noGrp="1"/>
          </p:cNvSpPr>
          <p:nvPr>
            <p:ph type="subTitle" idx="1"/>
          </p:nvPr>
        </p:nvSpPr>
        <p:spPr>
          <a:xfrm>
            <a:off x="1371600" y="2252464"/>
            <a:ext cx="6400800" cy="1752600"/>
          </a:xfrm>
        </p:spPr>
        <p:txBody>
          <a:bodyPr/>
          <a:lstStyle/>
          <a:p>
            <a:r>
              <a:rPr lang="fr-FR">
                <a:hlinkClick r:id="rId4"/>
              </a:rPr>
              <a:t>l</a:t>
            </a:r>
            <a:r>
              <a:rPr lang="fr-FR" smtClean="0">
                <a:hlinkClick r:id="rId4"/>
              </a:rPr>
              <a:t>aurence.lwoff@coe.int</a:t>
            </a:r>
            <a:endParaRPr lang="fr-FR" smtClean="0"/>
          </a:p>
          <a:p>
            <a:endParaRPr lang="fr-FR" dirty="0"/>
          </a:p>
          <a:p>
            <a:endParaRPr lang="en-US" dirty="0"/>
          </a:p>
          <a:p>
            <a:endParaRPr lang="en-US" dirty="0"/>
          </a:p>
        </p:txBody>
      </p:sp>
    </p:spTree>
    <p:extLst>
      <p:ext uri="{BB962C8B-B14F-4D97-AF65-F5344CB8AC3E}">
        <p14:creationId xmlns:p14="http://schemas.microsoft.com/office/powerpoint/2010/main" val="548747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1628031"/>
            <a:ext cx="7632700" cy="504825"/>
          </a:xfrm>
        </p:spPr>
        <p:txBody>
          <a:bodyPr/>
          <a:lstStyle/>
          <a:p>
            <a:r>
              <a:rPr lang="en-GB" sz="2000" b="1" dirty="0"/>
              <a:t>Principles set out in the report of the ad hoc committee</a:t>
            </a:r>
            <a:br>
              <a:rPr lang="en-GB" sz="2000" b="1" dirty="0"/>
            </a:br>
            <a:r>
              <a:rPr lang="en-GB" sz="2000" b="1" dirty="0"/>
              <a:t>of experts on progress in the biomedical sciences</a:t>
            </a:r>
            <a:br>
              <a:rPr lang="en-GB" sz="2000" b="1" dirty="0"/>
            </a:br>
            <a:r>
              <a:rPr lang="en-GB" sz="1600" b="1" dirty="0"/>
              <a:t>(CAHBI, 1989)</a:t>
            </a:r>
            <a:r>
              <a:rPr lang="en-US" sz="2000" b="1" dirty="0"/>
              <a:t/>
            </a:r>
            <a:br>
              <a:rPr lang="en-US" sz="2000" b="1" dirty="0"/>
            </a:br>
            <a:r>
              <a:rPr lang="fr-FR" sz="1050" dirty="0"/>
              <a:t> </a:t>
            </a:r>
            <a:r>
              <a:rPr lang="en-US" sz="1050" dirty="0"/>
              <a:t/>
            </a:r>
            <a:br>
              <a:rPr lang="en-US" sz="1050" dirty="0"/>
            </a:br>
            <a:r>
              <a:rPr lang="fr-FR" sz="1050" dirty="0"/>
              <a:t> </a:t>
            </a:r>
            <a:r>
              <a:rPr lang="en-US" sz="1050" dirty="0"/>
              <a:t/>
            </a:r>
            <a:br>
              <a:rPr lang="en-US" sz="1050" dirty="0"/>
            </a:br>
            <a:endParaRPr lang="en-GB" sz="1050"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18</a:t>
            </a:fld>
            <a:endParaRPr lang="en-GB"/>
          </a:p>
        </p:txBody>
      </p:sp>
      <p:sp>
        <p:nvSpPr>
          <p:cNvPr id="7" name="Content Placeholder 6"/>
          <p:cNvSpPr>
            <a:spLocks noGrp="1"/>
          </p:cNvSpPr>
          <p:nvPr>
            <p:ph idx="1"/>
          </p:nvPr>
        </p:nvSpPr>
        <p:spPr>
          <a:xfrm>
            <a:off x="683568" y="2505223"/>
            <a:ext cx="7561262" cy="3948113"/>
          </a:xfrm>
        </p:spPr>
        <p:txBody>
          <a:bodyPr/>
          <a:lstStyle/>
          <a:p>
            <a:pPr marL="0" indent="0">
              <a:buNone/>
              <a:tabLst>
                <a:tab pos="361950" algn="l"/>
              </a:tabLst>
            </a:pPr>
            <a:r>
              <a:rPr lang="en-GB" sz="1400" i="1" dirty="0" smtClean="0"/>
              <a:t>“</a:t>
            </a:r>
            <a:r>
              <a:rPr lang="en-GB" sz="1400" dirty="0" smtClean="0"/>
              <a:t>I. </a:t>
            </a:r>
            <a:r>
              <a:rPr lang="en-GB" sz="1400" i="1" dirty="0" smtClean="0"/>
              <a:t>Scope </a:t>
            </a:r>
            <a:r>
              <a:rPr lang="en-GB" sz="1400" i="1" dirty="0"/>
              <a:t>and </a:t>
            </a:r>
            <a:r>
              <a:rPr lang="en-GB" sz="1400" i="1" dirty="0" smtClean="0"/>
              <a:t>definitions</a:t>
            </a:r>
            <a:endParaRPr lang="en-US" sz="1400" dirty="0"/>
          </a:p>
          <a:p>
            <a:pPr marL="0" indent="0">
              <a:buNone/>
            </a:pPr>
            <a:r>
              <a:rPr lang="en-GB" sz="1400" dirty="0" smtClean="0"/>
              <a:t>The </a:t>
            </a:r>
            <a:r>
              <a:rPr lang="en-GB" sz="1400" dirty="0"/>
              <a:t>principles set out hereafter shall apply to the techniques of human artificial procreation, in particular to artificial insemination, to the methods involving the removal of ova such as </a:t>
            </a:r>
            <a:r>
              <a:rPr lang="en-GB" sz="1400" i="1" dirty="0"/>
              <a:t>in vitro</a:t>
            </a:r>
            <a:r>
              <a:rPr lang="en-GB" sz="1400" dirty="0"/>
              <a:t> fertilisation, as well as methods that involve donation of semen, ova or embryos and to acts and procedures on embryos made possible by these techniques.</a:t>
            </a:r>
            <a:endParaRPr lang="en-US" sz="1400" dirty="0"/>
          </a:p>
          <a:p>
            <a:pPr marL="0" indent="0">
              <a:buNone/>
            </a:pPr>
            <a:r>
              <a:rPr lang="en-GB" sz="1400" dirty="0"/>
              <a:t> </a:t>
            </a:r>
            <a:endParaRPr lang="en-US" sz="1400" dirty="0"/>
          </a:p>
          <a:p>
            <a:pPr marL="0" indent="0">
              <a:buNone/>
            </a:pPr>
            <a:r>
              <a:rPr lang="en-GB" sz="1400" dirty="0" smtClean="0"/>
              <a:t>For </a:t>
            </a:r>
            <a:r>
              <a:rPr lang="en-GB" sz="1400" dirty="0"/>
              <a:t>the purpose of the application of these principles:</a:t>
            </a:r>
            <a:endParaRPr lang="en-US" sz="1400" dirty="0"/>
          </a:p>
          <a:p>
            <a:pPr marL="0" indent="0">
              <a:buNone/>
            </a:pPr>
            <a:r>
              <a:rPr lang="en-GB" sz="1400" dirty="0"/>
              <a:t> </a:t>
            </a:r>
            <a:r>
              <a:rPr lang="en-GB" sz="1400" dirty="0" smtClean="0"/>
              <a:t>…</a:t>
            </a:r>
            <a:endParaRPr lang="en-US" sz="1400" dirty="0"/>
          </a:p>
          <a:p>
            <a:pPr marL="704850">
              <a:buAutoNum type="alphaLcPeriod" startAt="5"/>
              <a:tabLst>
                <a:tab pos="628650" algn="l"/>
              </a:tabLst>
            </a:pPr>
            <a:r>
              <a:rPr lang="en-GB" sz="1400" dirty="0" smtClean="0"/>
              <a:t>surrogate </a:t>
            </a:r>
            <a:r>
              <a:rPr lang="en-GB" sz="1400" dirty="0"/>
              <a:t>mother means a woman who carries a child for another person and has agreed before pregnancy that the child should be handed over after birth to that person</a:t>
            </a:r>
            <a:r>
              <a:rPr lang="en-GB" sz="1400" dirty="0" smtClean="0"/>
              <a:t>;”</a:t>
            </a:r>
            <a:r>
              <a:rPr lang="en-GB" sz="1400" dirty="0"/>
              <a:t> </a:t>
            </a:r>
            <a:endParaRPr lang="en-US" sz="1400" dirty="0"/>
          </a:p>
        </p:txBody>
      </p:sp>
    </p:spTree>
    <p:extLst>
      <p:ext uri="{BB962C8B-B14F-4D97-AF65-F5344CB8AC3E}">
        <p14:creationId xmlns:p14="http://schemas.microsoft.com/office/powerpoint/2010/main" val="396621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12776"/>
            <a:ext cx="8496944" cy="504825"/>
          </a:xfrm>
        </p:spPr>
        <p:txBody>
          <a:bodyPr/>
          <a:lstStyle/>
          <a:p>
            <a:r>
              <a:rPr lang="en-GB" sz="2000" b="1" dirty="0"/>
              <a:t>Principles set out in the report of the ad hoc committee</a:t>
            </a:r>
            <a:br>
              <a:rPr lang="en-GB" sz="2000" b="1" dirty="0"/>
            </a:br>
            <a:r>
              <a:rPr lang="en-GB" sz="2000" b="1" dirty="0"/>
              <a:t>of experts on progress in the biomedical sciences</a:t>
            </a:r>
            <a:br>
              <a:rPr lang="en-GB" sz="2000" b="1" dirty="0"/>
            </a:br>
            <a:r>
              <a:rPr lang="en-GB" sz="2000" b="1" dirty="0"/>
              <a:t>(CAHBI, </a:t>
            </a:r>
            <a:r>
              <a:rPr lang="en-GB" sz="2000" b="1" dirty="0" smtClean="0"/>
              <a:t>1989</a:t>
            </a:r>
            <a:r>
              <a:rPr lang="en-GB" sz="2000" b="1" dirty="0"/>
              <a:t>)</a:t>
            </a:r>
            <a:r>
              <a:rPr lang="en-US" sz="2000" b="1" dirty="0"/>
              <a:t/>
            </a:r>
            <a:br>
              <a:rPr lang="en-US" sz="2000" b="1" dirty="0"/>
            </a:br>
            <a:endParaRPr lang="en-US" sz="2000"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19</a:t>
            </a:fld>
            <a:endParaRPr lang="en-GB"/>
          </a:p>
        </p:txBody>
      </p:sp>
      <p:sp>
        <p:nvSpPr>
          <p:cNvPr id="6" name="Content Placeholder 5"/>
          <p:cNvSpPr>
            <a:spLocks noGrp="1"/>
          </p:cNvSpPr>
          <p:nvPr>
            <p:ph idx="1"/>
          </p:nvPr>
        </p:nvSpPr>
        <p:spPr>
          <a:xfrm>
            <a:off x="467544" y="2073175"/>
            <a:ext cx="7848798" cy="3948113"/>
          </a:xfrm>
        </p:spPr>
        <p:txBody>
          <a:bodyPr/>
          <a:lstStyle/>
          <a:p>
            <a:pPr marL="0" indent="0">
              <a:buNone/>
              <a:tabLst>
                <a:tab pos="361950" algn="l"/>
              </a:tabLst>
            </a:pPr>
            <a:r>
              <a:rPr lang="en-GB" sz="1400" b="1" i="1" u="sng" dirty="0" smtClean="0"/>
              <a:t>VI</a:t>
            </a:r>
            <a:r>
              <a:rPr lang="en-GB" sz="1400" b="1" i="1" u="sng" dirty="0"/>
              <a:t>.	Surrogate motherhood</a:t>
            </a:r>
            <a:endParaRPr lang="en-US" sz="1400" b="1" u="sng" dirty="0"/>
          </a:p>
          <a:p>
            <a:pPr marL="0" indent="0">
              <a:buNone/>
            </a:pPr>
            <a:r>
              <a:rPr lang="en-GB" sz="1400" i="1" u="sng" dirty="0" smtClean="0"/>
              <a:t>Principle </a:t>
            </a:r>
            <a:r>
              <a:rPr lang="en-GB" sz="1400" i="1" u="sng" dirty="0"/>
              <a:t>15</a:t>
            </a:r>
            <a:endParaRPr lang="en-US" sz="1400" u="sng" dirty="0"/>
          </a:p>
          <a:p>
            <a:pPr marL="0" indent="0">
              <a:buNone/>
            </a:pPr>
            <a:r>
              <a:rPr lang="en-GB" sz="1400" i="1" dirty="0"/>
              <a:t> </a:t>
            </a:r>
            <a:endParaRPr lang="en-US" sz="1400" dirty="0"/>
          </a:p>
          <a:p>
            <a:pPr marL="361950" indent="-361950">
              <a:buNone/>
              <a:tabLst>
                <a:tab pos="361950" algn="l"/>
              </a:tabLst>
            </a:pPr>
            <a:r>
              <a:rPr lang="en-GB" sz="1400" dirty="0"/>
              <a:t>1.	No physician or establishment may use the techniques of artificial procreation for the conception of a child carried by a surrogate mother.</a:t>
            </a:r>
            <a:endParaRPr lang="en-US" sz="1400" dirty="0"/>
          </a:p>
          <a:p>
            <a:pPr marL="361950" indent="-361950">
              <a:buNone/>
              <a:tabLst>
                <a:tab pos="361950" algn="l"/>
              </a:tabLst>
            </a:pPr>
            <a:r>
              <a:rPr lang="en-GB" sz="1400" dirty="0"/>
              <a:t> </a:t>
            </a:r>
            <a:endParaRPr lang="en-US" sz="1400" dirty="0"/>
          </a:p>
          <a:p>
            <a:pPr marL="361950" indent="-361950">
              <a:buNone/>
              <a:tabLst>
                <a:tab pos="361950" algn="l"/>
              </a:tabLst>
            </a:pPr>
            <a:r>
              <a:rPr lang="en-GB" sz="1400" dirty="0"/>
              <a:t>2.	Any contract or agreement between surrogate mother and the person or couple for whom she carried the child shall be unenforceable.</a:t>
            </a:r>
            <a:endParaRPr lang="en-US" sz="1400" dirty="0"/>
          </a:p>
          <a:p>
            <a:pPr marL="361950" indent="-361950">
              <a:buNone/>
              <a:tabLst>
                <a:tab pos="361950" algn="l"/>
              </a:tabLst>
            </a:pPr>
            <a:r>
              <a:rPr lang="en-GB" sz="1400" dirty="0"/>
              <a:t> </a:t>
            </a:r>
            <a:endParaRPr lang="en-US" sz="1400" dirty="0"/>
          </a:p>
          <a:p>
            <a:pPr marL="361950" indent="-361950">
              <a:buNone/>
              <a:tabLst>
                <a:tab pos="361950" algn="l"/>
              </a:tabLst>
            </a:pPr>
            <a:r>
              <a:rPr lang="en-GB" sz="1400" dirty="0"/>
              <a:t>3.	Any action by an intermediary for the benefit of persons concerned with surrogate motherhood as well as any advertising relating thereto shall be prohibited.</a:t>
            </a:r>
            <a:endParaRPr lang="en-US" sz="1400" dirty="0"/>
          </a:p>
          <a:p>
            <a:pPr marL="361950" indent="-361950">
              <a:buNone/>
              <a:tabLst>
                <a:tab pos="361950" algn="l"/>
              </a:tabLst>
            </a:pPr>
            <a:r>
              <a:rPr lang="en-GB" sz="1400" dirty="0" smtClean="0"/>
              <a:t>4</a:t>
            </a:r>
            <a:r>
              <a:rPr lang="en-GB" sz="1400" dirty="0"/>
              <a:t>.	However, states may, in exceptional cases fixed by their national law, provide, while duly respecting paragraph 2 of this principle, that a physician or an establishment may proceed to the fertilisation of a surrogate mother by artificial procreation techniques, provided that:</a:t>
            </a:r>
            <a:endParaRPr lang="en-US" sz="1400" dirty="0"/>
          </a:p>
          <a:p>
            <a:pPr marL="361950" indent="-361950">
              <a:tabLst>
                <a:tab pos="361950" algn="l"/>
              </a:tabLst>
            </a:pPr>
            <a:endParaRPr lang="en-US" sz="1400" dirty="0"/>
          </a:p>
          <a:p>
            <a:pPr marL="361950" indent="0">
              <a:buNone/>
              <a:tabLst>
                <a:tab pos="361950" algn="l"/>
              </a:tabLst>
            </a:pPr>
            <a:r>
              <a:rPr lang="en-GB" sz="1400" dirty="0" smtClean="0"/>
              <a:t>a</a:t>
            </a:r>
            <a:r>
              <a:rPr lang="en-GB" sz="1400" dirty="0"/>
              <a:t>. the surrogate mother obtains no material benefit from the operation;</a:t>
            </a:r>
            <a:endParaRPr lang="en-US" sz="1400" dirty="0"/>
          </a:p>
          <a:p>
            <a:pPr marL="361950" indent="0">
              <a:tabLst>
                <a:tab pos="361950" algn="l"/>
              </a:tabLst>
            </a:pPr>
            <a:endParaRPr lang="en-US" sz="1400" dirty="0"/>
          </a:p>
          <a:p>
            <a:pPr marL="361950" indent="0">
              <a:buNone/>
              <a:tabLst>
                <a:tab pos="361950" algn="l"/>
              </a:tabLst>
            </a:pPr>
            <a:r>
              <a:rPr lang="en-GB" sz="1400" dirty="0" smtClean="0"/>
              <a:t>b</a:t>
            </a:r>
            <a:r>
              <a:rPr lang="en-GB" sz="1400" dirty="0"/>
              <a:t>. the surrogate mother has the choice at birth of keeping the child.</a:t>
            </a:r>
            <a:endParaRPr lang="en-US" sz="1400" dirty="0"/>
          </a:p>
          <a:p>
            <a:pPr marL="0" indent="0">
              <a:buNone/>
            </a:pPr>
            <a:r>
              <a:rPr lang="en-GB" sz="1400" i="1" dirty="0"/>
              <a:t> </a:t>
            </a:r>
            <a:endParaRPr lang="en-US" sz="1400" dirty="0"/>
          </a:p>
          <a:p>
            <a:pPr marL="0" indent="0">
              <a:buNone/>
            </a:pPr>
            <a:endParaRPr lang="en-US" dirty="0"/>
          </a:p>
        </p:txBody>
      </p:sp>
    </p:spTree>
    <p:extLst>
      <p:ext uri="{BB962C8B-B14F-4D97-AF65-F5344CB8AC3E}">
        <p14:creationId xmlns:p14="http://schemas.microsoft.com/office/powerpoint/2010/main" val="386678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Council of Europe (CoE)</a:t>
            </a:r>
            <a:endParaRPr lang="fr-FR" b="1" dirty="0"/>
          </a:p>
        </p:txBody>
      </p:sp>
      <p:sp>
        <p:nvSpPr>
          <p:cNvPr id="3" name="Espace réservé du contenu 2"/>
          <p:cNvSpPr>
            <a:spLocks noGrp="1"/>
          </p:cNvSpPr>
          <p:nvPr>
            <p:ph idx="1"/>
          </p:nvPr>
        </p:nvSpPr>
        <p:spPr>
          <a:xfrm>
            <a:off x="323528" y="2060575"/>
            <a:ext cx="8424936" cy="3948113"/>
          </a:xfrm>
        </p:spPr>
        <p:txBody>
          <a:bodyPr/>
          <a:lstStyle/>
          <a:p>
            <a:r>
              <a:rPr lang="fr-FR" sz="2000" dirty="0" smtClean="0"/>
              <a:t>47 </a:t>
            </a:r>
            <a:r>
              <a:rPr lang="fr-FR" sz="2000" dirty="0" err="1" smtClean="0"/>
              <a:t>member</a:t>
            </a:r>
            <a:r>
              <a:rPr lang="fr-FR" sz="2000" dirty="0" smtClean="0"/>
              <a:t> states </a:t>
            </a:r>
          </a:p>
          <a:p>
            <a:r>
              <a:rPr lang="fr-FR" sz="2000" dirty="0" err="1" smtClean="0"/>
              <a:t>Human</a:t>
            </a:r>
            <a:r>
              <a:rPr lang="fr-FR" sz="2000" dirty="0" smtClean="0"/>
              <a:t> </a:t>
            </a:r>
            <a:r>
              <a:rPr lang="fr-FR" sz="2000" dirty="0" err="1" smtClean="0"/>
              <a:t>rights</a:t>
            </a:r>
            <a:r>
              <a:rPr lang="fr-FR" sz="2000" dirty="0" smtClean="0"/>
              <a:t>, </a:t>
            </a:r>
            <a:r>
              <a:rPr lang="fr-FR" sz="2000" dirty="0" err="1" smtClean="0"/>
              <a:t>democracy</a:t>
            </a:r>
            <a:r>
              <a:rPr lang="fr-FR" sz="2000" dirty="0" smtClean="0"/>
              <a:t>, </a:t>
            </a:r>
            <a:r>
              <a:rPr lang="fr-FR" sz="2000" dirty="0" err="1" smtClean="0"/>
              <a:t>rule</a:t>
            </a:r>
            <a:r>
              <a:rPr lang="fr-FR" sz="2000" dirty="0" smtClean="0"/>
              <a:t> of </a:t>
            </a:r>
            <a:r>
              <a:rPr lang="fr-FR" sz="2000" dirty="0" err="1" smtClean="0"/>
              <a:t>law</a:t>
            </a:r>
            <a:endParaRPr lang="fr-FR" sz="2000" dirty="0" smtClean="0"/>
          </a:p>
          <a:p>
            <a:r>
              <a:rPr lang="fr-FR" sz="2000" b="1" dirty="0" smtClean="0"/>
              <a:t>Committee on Bioethics </a:t>
            </a:r>
            <a:r>
              <a:rPr lang="fr-FR" sz="2000" dirty="0" smtClean="0"/>
              <a:t>(DH-BIO)</a:t>
            </a:r>
          </a:p>
          <a:p>
            <a:pPr lvl="1"/>
            <a:r>
              <a:rPr lang="fr-FR" sz="2000" dirty="0" smtClean="0">
                <a:latin typeface="+mn-lt"/>
              </a:rPr>
              <a:t>Protection of </a:t>
            </a:r>
            <a:r>
              <a:rPr lang="fr-FR" sz="2000" dirty="0" err="1" smtClean="0">
                <a:latin typeface="+mn-lt"/>
              </a:rPr>
              <a:t>human</a:t>
            </a:r>
            <a:r>
              <a:rPr lang="fr-FR" sz="2000" dirty="0" smtClean="0">
                <a:latin typeface="+mn-lt"/>
              </a:rPr>
              <a:t> </a:t>
            </a:r>
            <a:r>
              <a:rPr lang="fr-FR" sz="2000" dirty="0" err="1" smtClean="0">
                <a:latin typeface="+mn-lt"/>
              </a:rPr>
              <a:t>rights</a:t>
            </a:r>
            <a:r>
              <a:rPr lang="fr-FR" sz="2000" dirty="0" smtClean="0">
                <a:latin typeface="+mn-lt"/>
              </a:rPr>
              <a:t> in the </a:t>
            </a:r>
            <a:r>
              <a:rPr lang="fr-FR" sz="2000" dirty="0" err="1" smtClean="0">
                <a:latin typeface="+mn-lt"/>
              </a:rPr>
              <a:t>biomedical</a:t>
            </a:r>
            <a:r>
              <a:rPr lang="fr-FR" sz="2000" dirty="0" smtClean="0">
                <a:latin typeface="+mn-lt"/>
              </a:rPr>
              <a:t> </a:t>
            </a:r>
            <a:r>
              <a:rPr lang="fr-FR" sz="2000" dirty="0" err="1" smtClean="0">
                <a:latin typeface="+mn-lt"/>
              </a:rPr>
              <a:t>field</a:t>
            </a:r>
            <a:endParaRPr lang="fr-FR" sz="2000" dirty="0" smtClean="0">
              <a:latin typeface="+mn-lt"/>
            </a:endParaRPr>
          </a:p>
          <a:p>
            <a:pPr lvl="1"/>
            <a:r>
              <a:rPr lang="fr-FR" sz="2000" dirty="0" err="1" smtClean="0">
                <a:latin typeface="+mn-lt"/>
              </a:rPr>
              <a:t>Representatives</a:t>
            </a:r>
            <a:r>
              <a:rPr lang="fr-FR" sz="2000" dirty="0" smtClean="0">
                <a:latin typeface="+mn-lt"/>
              </a:rPr>
              <a:t> of the 47 </a:t>
            </a:r>
            <a:r>
              <a:rPr lang="fr-FR" sz="2000" dirty="0" err="1" smtClean="0">
                <a:latin typeface="+mn-lt"/>
              </a:rPr>
              <a:t>member</a:t>
            </a:r>
            <a:r>
              <a:rPr lang="fr-FR" sz="2000" dirty="0" smtClean="0">
                <a:latin typeface="+mn-lt"/>
              </a:rPr>
              <a:t> states of the CoE</a:t>
            </a:r>
          </a:p>
          <a:p>
            <a:pPr lvl="1"/>
            <a:r>
              <a:rPr lang="fr-FR" sz="2000" dirty="0" err="1" smtClean="0">
                <a:latin typeface="+mn-lt"/>
              </a:rPr>
              <a:t>Observers</a:t>
            </a:r>
            <a:r>
              <a:rPr lang="fr-FR" sz="2000" dirty="0" smtClean="0">
                <a:latin typeface="+mn-lt"/>
              </a:rPr>
              <a:t>: non </a:t>
            </a:r>
            <a:r>
              <a:rPr lang="fr-FR" sz="2000" dirty="0" err="1" smtClean="0">
                <a:latin typeface="+mn-lt"/>
              </a:rPr>
              <a:t>member</a:t>
            </a:r>
            <a:r>
              <a:rPr lang="fr-FR" sz="2000" dirty="0" smtClean="0">
                <a:latin typeface="+mn-lt"/>
              </a:rPr>
              <a:t> states, WHO, UNESCO, EU, OECD</a:t>
            </a:r>
          </a:p>
          <a:p>
            <a:pPr lvl="1"/>
            <a:r>
              <a:rPr lang="fr-FR" sz="2000" dirty="0" err="1" smtClean="0">
                <a:latin typeface="+mn-lt"/>
              </a:rPr>
              <a:t>Subordinate</a:t>
            </a:r>
            <a:r>
              <a:rPr lang="fr-FR" sz="2000" dirty="0" smtClean="0">
                <a:latin typeface="+mn-lt"/>
              </a:rPr>
              <a:t> to the </a:t>
            </a:r>
            <a:r>
              <a:rPr lang="fr-FR" sz="2000" dirty="0" err="1" smtClean="0">
                <a:latin typeface="+mn-lt"/>
              </a:rPr>
              <a:t>Steering</a:t>
            </a:r>
            <a:r>
              <a:rPr lang="fr-FR" sz="2000" dirty="0" smtClean="0">
                <a:latin typeface="+mn-lt"/>
              </a:rPr>
              <a:t> Committee for </a:t>
            </a:r>
            <a:r>
              <a:rPr lang="fr-FR" sz="2000" dirty="0" err="1" smtClean="0">
                <a:latin typeface="+mn-lt"/>
              </a:rPr>
              <a:t>Human</a:t>
            </a:r>
            <a:r>
              <a:rPr lang="fr-FR" sz="2000" dirty="0" smtClean="0">
                <a:latin typeface="+mn-lt"/>
              </a:rPr>
              <a:t> </a:t>
            </a:r>
            <a:r>
              <a:rPr lang="fr-FR" sz="2000" dirty="0" err="1" smtClean="0">
                <a:latin typeface="+mn-lt"/>
              </a:rPr>
              <a:t>Rights</a:t>
            </a:r>
            <a:r>
              <a:rPr lang="fr-FR" sz="2000" dirty="0" smtClean="0">
                <a:latin typeface="+mn-lt"/>
              </a:rPr>
              <a:t> (CDDH)</a:t>
            </a:r>
          </a:p>
          <a:p>
            <a:pPr lvl="1"/>
            <a:r>
              <a:rPr lang="fr-FR" sz="2000" dirty="0" err="1" smtClean="0">
                <a:latin typeface="+mn-lt"/>
              </a:rPr>
              <a:t>Conventional</a:t>
            </a:r>
            <a:r>
              <a:rPr lang="fr-FR" sz="2000" dirty="0" smtClean="0">
                <a:latin typeface="+mn-lt"/>
              </a:rPr>
              <a:t> </a:t>
            </a:r>
            <a:r>
              <a:rPr lang="fr-FR" sz="2000" dirty="0" err="1" smtClean="0">
                <a:latin typeface="+mn-lt"/>
              </a:rPr>
              <a:t>responsibility</a:t>
            </a:r>
            <a:r>
              <a:rPr lang="fr-FR" sz="2000" dirty="0" smtClean="0">
                <a:latin typeface="+mn-lt"/>
              </a:rPr>
              <a:t> : </a:t>
            </a:r>
          </a:p>
          <a:p>
            <a:pPr marL="457200" lvl="1" indent="0">
              <a:buNone/>
            </a:pPr>
            <a:r>
              <a:rPr lang="fr-FR" sz="2000" b="1" dirty="0" smtClean="0">
                <a:latin typeface="+mn-lt"/>
              </a:rPr>
              <a:t>	Convention on </a:t>
            </a:r>
            <a:r>
              <a:rPr lang="fr-FR" sz="2000" b="1" dirty="0" err="1" smtClean="0">
                <a:latin typeface="+mn-lt"/>
              </a:rPr>
              <a:t>Human</a:t>
            </a:r>
            <a:r>
              <a:rPr lang="fr-FR" sz="2000" b="1" dirty="0" smtClean="0">
                <a:latin typeface="+mn-lt"/>
              </a:rPr>
              <a:t> </a:t>
            </a:r>
            <a:r>
              <a:rPr lang="fr-FR" sz="2000" b="1" dirty="0" err="1" smtClean="0">
                <a:latin typeface="+mn-lt"/>
              </a:rPr>
              <a:t>Rights</a:t>
            </a:r>
            <a:r>
              <a:rPr lang="fr-FR" sz="2000" b="1" dirty="0" smtClean="0">
                <a:latin typeface="+mn-lt"/>
              </a:rPr>
              <a:t> and </a:t>
            </a:r>
            <a:r>
              <a:rPr lang="fr-FR" sz="2000" b="1" dirty="0" err="1" smtClean="0">
                <a:latin typeface="+mn-lt"/>
              </a:rPr>
              <a:t>Biomedicine</a:t>
            </a:r>
            <a:r>
              <a:rPr lang="fr-FR" sz="2000" b="1" dirty="0" smtClean="0">
                <a:latin typeface="+mn-lt"/>
              </a:rPr>
              <a:t> </a:t>
            </a:r>
            <a:r>
              <a:rPr lang="fr-FR" sz="2000" dirty="0" smtClean="0">
                <a:latin typeface="+mn-lt"/>
              </a:rPr>
              <a:t>(Oviedo 	Convention, 1997)</a:t>
            </a:r>
            <a:endParaRPr lang="fr-FR" sz="2000" dirty="0">
              <a:latin typeface="+mn-lt"/>
            </a:endParaRPr>
          </a:p>
          <a:p>
            <a:pPr lvl="1"/>
            <a:endParaRPr lang="fr-FR" sz="2000" dirty="0">
              <a:latin typeface="+mn-lt"/>
            </a:endParaRPr>
          </a:p>
        </p:txBody>
      </p:sp>
      <p:sp>
        <p:nvSpPr>
          <p:cNvPr id="4" name="Espace réservé du numéro de diapositive 3"/>
          <p:cNvSpPr>
            <a:spLocks noGrp="1"/>
          </p:cNvSpPr>
          <p:nvPr>
            <p:ph type="sldNum" sz="quarter" idx="12"/>
          </p:nvPr>
        </p:nvSpPr>
        <p:spPr/>
        <p:txBody>
          <a:bodyPr/>
          <a:lstStyle/>
          <a:p>
            <a:fld id="{D3493519-56BF-4246-ACDC-669134EBBF57}" type="slidenum">
              <a:rPr lang="en-GB" smtClean="0"/>
              <a:pPr/>
              <a:t>2</a:t>
            </a:fld>
            <a:endParaRPr lang="en-GB"/>
          </a:p>
        </p:txBody>
      </p:sp>
      <p:cxnSp>
        <p:nvCxnSpPr>
          <p:cNvPr id="6" name="Straight Arrow Connector 5"/>
          <p:cNvCxnSpPr/>
          <p:nvPr/>
        </p:nvCxnSpPr>
        <p:spPr>
          <a:xfrm>
            <a:off x="899592" y="5229200"/>
            <a:ext cx="36004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77490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1052736"/>
            <a:ext cx="7632700" cy="504825"/>
          </a:xfrm>
        </p:spPr>
        <p:txBody>
          <a:bodyPr/>
          <a:lstStyle/>
          <a:p>
            <a:r>
              <a:rPr lang="fr-FR" b="1" dirty="0" smtClean="0"/>
              <a:t>International instruments  </a:t>
            </a:r>
            <a:endParaRPr lang="en-US" b="1" dirty="0"/>
          </a:p>
        </p:txBody>
      </p:sp>
      <p:sp>
        <p:nvSpPr>
          <p:cNvPr id="3" name="Content Placeholder 2"/>
          <p:cNvSpPr>
            <a:spLocks noGrp="1"/>
          </p:cNvSpPr>
          <p:nvPr>
            <p:ph idx="1"/>
          </p:nvPr>
        </p:nvSpPr>
        <p:spPr>
          <a:xfrm>
            <a:off x="467544" y="1556792"/>
            <a:ext cx="8352928" cy="4163864"/>
          </a:xfrm>
        </p:spPr>
        <p:txBody>
          <a:bodyPr/>
          <a:lstStyle/>
          <a:p>
            <a:r>
              <a:rPr lang="en-GB" sz="1600" dirty="0" smtClean="0">
                <a:latin typeface="Arial" panose="020B0604020202020204" pitchFamily="34" charset="0"/>
                <a:cs typeface="Arial" panose="020B0604020202020204" pitchFamily="34" charset="0"/>
              </a:rPr>
              <a:t>Convention on the elimination of all forms of discrimination against women (CEDAW</a:t>
            </a:r>
          </a:p>
          <a:p>
            <a:r>
              <a:rPr lang="en-GB" sz="1600" dirty="0" smtClean="0">
                <a:latin typeface="Arial" panose="020B0604020202020204" pitchFamily="34" charset="0"/>
                <a:cs typeface="Arial" panose="020B0604020202020204" pitchFamily="34" charset="0"/>
              </a:rPr>
              <a:t>Convention on the rights of the child (CRC)</a:t>
            </a:r>
          </a:p>
          <a:p>
            <a:pPr lvl="1"/>
            <a:r>
              <a:rPr lang="en-GB" sz="1600" dirty="0" smtClean="0">
                <a:latin typeface="Arial" panose="020B0604020202020204" pitchFamily="34" charset="0"/>
                <a:cs typeface="Arial" panose="020B0604020202020204" pitchFamily="34" charset="0"/>
              </a:rPr>
              <a:t>Article 7(1)</a:t>
            </a:r>
          </a:p>
          <a:p>
            <a:pPr lvl="2"/>
            <a:r>
              <a:rPr lang="en-GB" sz="1600" dirty="0" smtClean="0">
                <a:latin typeface="Arial" panose="020B0604020202020204" pitchFamily="34" charset="0"/>
                <a:cs typeface="Arial" panose="020B0604020202020204" pitchFamily="34" charset="0"/>
              </a:rPr>
              <a:t>Right to be registered immediately after birth</a:t>
            </a:r>
          </a:p>
          <a:p>
            <a:pPr lvl="2"/>
            <a:r>
              <a:rPr lang="en-GB" sz="1600" dirty="0" smtClean="0">
                <a:latin typeface="Arial" panose="020B0604020202020204" pitchFamily="34" charset="0"/>
                <a:cs typeface="Arial" panose="020B0604020202020204" pitchFamily="34" charset="0"/>
              </a:rPr>
              <a:t>Right to acquire a nationality </a:t>
            </a:r>
          </a:p>
          <a:p>
            <a:pPr lvl="2"/>
            <a:r>
              <a:rPr lang="en-GB" sz="1600" dirty="0" smtClean="0">
                <a:latin typeface="Arial" panose="020B0604020202020204" pitchFamily="34" charset="0"/>
                <a:cs typeface="Arial" panose="020B0604020202020204" pitchFamily="34" charset="0"/>
              </a:rPr>
              <a:t>AS far as possible, to know and be cared for by his or her parents.  </a:t>
            </a:r>
          </a:p>
          <a:p>
            <a:pPr marL="715963" lvl="2"/>
            <a:r>
              <a:rPr lang="en-GB" sz="1600" dirty="0" smtClean="0">
                <a:latin typeface="Arial" panose="020B0604020202020204" pitchFamily="34" charset="0"/>
                <a:cs typeface="Arial" panose="020B0604020202020204" pitchFamily="34" charset="0"/>
              </a:rPr>
              <a:t>Article 9 (1): « a child shall not be separated from his or her parents against their will, except when competent authorities subject to judicial review determine, in accordance with applicable law and procedures, that such separation is necessary for the best interests of the child. </a:t>
            </a:r>
          </a:p>
          <a:p>
            <a:pPr marL="715963" lvl="2"/>
            <a:r>
              <a:rPr lang="en-GB" sz="1600" dirty="0" smtClean="0">
                <a:latin typeface="Arial" panose="020B0604020202020204" pitchFamily="34" charset="0"/>
                <a:cs typeface="Arial" panose="020B0604020202020204" pitchFamily="34" charset="0"/>
              </a:rPr>
              <a:t>Article 35 « </a:t>
            </a:r>
            <a:r>
              <a:rPr lang="en-GB" sz="1600" dirty="0" smtClean="0"/>
              <a:t>The states Parties shall take all appropriate national, bilateral and multilateral measures to prevent the abduction of, the sale of or traffic in children for any purposes or any in form</a:t>
            </a:r>
            <a:r>
              <a:rPr lang="en-GB" sz="1600" dirty="0" smtClean="0">
                <a:latin typeface="Arial" panose="020B0604020202020204" pitchFamily="34" charset="0"/>
                <a:cs typeface="Arial" panose="020B0604020202020204" pitchFamily="34" charset="0"/>
              </a:rPr>
              <a:t>. »</a:t>
            </a:r>
          </a:p>
          <a:p>
            <a:r>
              <a:rPr lang="en-GB" sz="1600" dirty="0" smtClean="0">
                <a:latin typeface="Arial" panose="020B0604020202020204" pitchFamily="34" charset="0"/>
                <a:cs typeface="Arial" panose="020B0604020202020204" pitchFamily="34" charset="0"/>
              </a:rPr>
              <a:t>Article 2 of the Optional Protocol of the CRC </a:t>
            </a:r>
            <a:r>
              <a:rPr lang="en-GB" sz="1600" dirty="0" smtClean="0"/>
              <a:t>on the sale of children, </a:t>
            </a:r>
            <a:br>
              <a:rPr lang="en-GB" sz="1600" dirty="0" smtClean="0"/>
            </a:br>
            <a:r>
              <a:rPr lang="en-GB" sz="1600" dirty="0" smtClean="0"/>
              <a:t>child prostitution and child pornography </a:t>
            </a:r>
          </a:p>
          <a:p>
            <a:pPr marL="0" indent="0">
              <a:buNone/>
            </a:pPr>
            <a:r>
              <a:rPr lang="en-GB" sz="1400" dirty="0" smtClean="0"/>
              <a:t>	For the purposes of the present Protocol: </a:t>
            </a:r>
          </a:p>
          <a:p>
            <a:pPr marL="0" indent="0">
              <a:buNone/>
            </a:pPr>
            <a:r>
              <a:rPr lang="en-GB" sz="1400" dirty="0" smtClean="0"/>
              <a:t>	(a) Sale of children means any act or transaction whereby a child is transferred by any 	person or group of persons to another for remuneration or any other consideration; </a:t>
            </a:r>
          </a:p>
          <a:p>
            <a:pPr marL="715963" lvl="2"/>
            <a:r>
              <a:rPr lang="en-GB" sz="1600" dirty="0" smtClean="0">
                <a:latin typeface="Arial" panose="020B0604020202020204" pitchFamily="34" charset="0"/>
                <a:cs typeface="Arial" panose="020B0604020202020204" pitchFamily="34" charset="0"/>
              </a:rPr>
              <a:t>Basis to prohibit commercial surrogacy  in certain states (Australia)</a:t>
            </a:r>
          </a:p>
          <a:p>
            <a:pPr lvl="3"/>
            <a:endParaRPr lang="fr-FR" sz="1600" dirty="0" smtClean="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D3493519-56BF-4246-ACDC-669134EBBF57}" type="slidenum">
              <a:rPr lang="en-GB" smtClean="0"/>
              <a:pPr/>
              <a:t>20</a:t>
            </a:fld>
            <a:endParaRPr lang="en-GB" dirty="0"/>
          </a:p>
        </p:txBody>
      </p:sp>
    </p:spTree>
    <p:extLst>
      <p:ext uri="{BB962C8B-B14F-4D97-AF65-F5344CB8AC3E}">
        <p14:creationId xmlns:p14="http://schemas.microsoft.com/office/powerpoint/2010/main" val="1139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1124744"/>
            <a:ext cx="5185072" cy="504825"/>
          </a:xfrm>
        </p:spPr>
        <p:txBody>
          <a:bodyPr/>
          <a:lstStyle/>
          <a:p>
            <a:r>
              <a:rPr lang="fr-FR" b="1" dirty="0" smtClean="0"/>
              <a:t>Europe</a:t>
            </a:r>
            <a:endParaRPr lang="en-US" b="1" dirty="0"/>
          </a:p>
        </p:txBody>
      </p:sp>
      <p:sp>
        <p:nvSpPr>
          <p:cNvPr id="3" name="Content Placeholder 2"/>
          <p:cNvSpPr>
            <a:spLocks noGrp="1"/>
          </p:cNvSpPr>
          <p:nvPr>
            <p:ph idx="1"/>
          </p:nvPr>
        </p:nvSpPr>
        <p:spPr>
          <a:xfrm>
            <a:off x="323527" y="1700808"/>
            <a:ext cx="6480721" cy="4608512"/>
          </a:xfrm>
        </p:spPr>
        <p:txBody>
          <a:bodyPr/>
          <a:lstStyle/>
          <a:p>
            <a:r>
              <a:rPr lang="fr-FR" sz="2000" dirty="0" smtClean="0"/>
              <a:t>International </a:t>
            </a:r>
            <a:r>
              <a:rPr lang="fr-FR" sz="2000" dirty="0" err="1" smtClean="0"/>
              <a:t>surrogacy</a:t>
            </a:r>
            <a:r>
              <a:rPr lang="fr-FR" sz="2000" dirty="0" smtClean="0"/>
              <a:t> : </a:t>
            </a:r>
            <a:r>
              <a:rPr lang="fr-FR" sz="2000" dirty="0" err="1" smtClean="0"/>
              <a:t>increased</a:t>
            </a:r>
            <a:r>
              <a:rPr lang="fr-FR" sz="2000" dirty="0" smtClean="0"/>
              <a:t> by 1000%</a:t>
            </a:r>
          </a:p>
          <a:p>
            <a:pPr marL="365125" indent="-365125">
              <a:buNone/>
              <a:tabLst>
                <a:tab pos="365125" algn="l"/>
              </a:tabLst>
            </a:pPr>
            <a:r>
              <a:rPr lang="fr-FR" sz="2000" dirty="0" smtClean="0"/>
              <a:t> 	</a:t>
            </a:r>
            <a:r>
              <a:rPr lang="fr-FR" sz="2000" dirty="0" err="1" smtClean="0"/>
              <a:t>between</a:t>
            </a:r>
            <a:r>
              <a:rPr lang="fr-FR" sz="2000" dirty="0" smtClean="0"/>
              <a:t> 2006 and2010 </a:t>
            </a:r>
            <a:r>
              <a:rPr lang="fr-FR" sz="900" dirty="0" smtClean="0"/>
              <a:t>(</a:t>
            </a:r>
            <a:r>
              <a:rPr lang="en-GB" sz="900" dirty="0"/>
              <a:t>Preliminary Document No 10 of March 2012, </a:t>
            </a:r>
            <a:endParaRPr lang="en-GB" sz="900" dirty="0" smtClean="0"/>
          </a:p>
          <a:p>
            <a:pPr marL="365125" indent="-365125">
              <a:buNone/>
              <a:tabLst>
                <a:tab pos="365125" algn="l"/>
              </a:tabLst>
            </a:pPr>
            <a:r>
              <a:rPr lang="en-GB" sz="900" dirty="0"/>
              <a:t>	</a:t>
            </a:r>
            <a:r>
              <a:rPr lang="en-GB" sz="900" dirty="0" smtClean="0"/>
              <a:t>"</a:t>
            </a:r>
            <a:r>
              <a:rPr lang="en-GB" sz="900" dirty="0"/>
              <a:t>A preliminary report on the issues arising in relation to international surrogacy </a:t>
            </a:r>
            <a:r>
              <a:rPr lang="en-GB" sz="900" dirty="0" smtClean="0"/>
              <a:t>arrangements“,</a:t>
            </a:r>
          </a:p>
          <a:p>
            <a:pPr marL="365125" indent="-365125">
              <a:buNone/>
              <a:tabLst>
                <a:tab pos="365125" algn="l"/>
              </a:tabLst>
            </a:pPr>
            <a:r>
              <a:rPr lang="en-GB" sz="900" dirty="0"/>
              <a:t>	</a:t>
            </a:r>
            <a:r>
              <a:rPr lang="en-GB" sz="900" dirty="0" smtClean="0"/>
              <a:t> Permanent  Bureau of Den Hague Conference on Private International Law)</a:t>
            </a:r>
            <a:endParaRPr lang="fr-FR" sz="2000" dirty="0" smtClean="0"/>
          </a:p>
          <a:p>
            <a:r>
              <a:rPr lang="fr-FR" sz="2000" dirty="0" err="1" smtClean="0"/>
              <a:t>Legislation</a:t>
            </a:r>
            <a:r>
              <a:rPr lang="fr-FR" sz="2000" dirty="0" smtClean="0"/>
              <a:t>: Large </a:t>
            </a:r>
            <a:r>
              <a:rPr lang="fr-FR" sz="2000" dirty="0" err="1" smtClean="0"/>
              <a:t>disparity</a:t>
            </a:r>
            <a:r>
              <a:rPr lang="fr-FR" sz="2000" dirty="0" smtClean="0"/>
              <a:t> </a:t>
            </a:r>
          </a:p>
          <a:p>
            <a:r>
              <a:rPr lang="fr-FR" sz="2000" dirty="0" err="1" smtClean="0"/>
              <a:t>Debate</a:t>
            </a:r>
            <a:r>
              <a:rPr lang="fr-FR" sz="2000" dirty="0" smtClean="0"/>
              <a:t> </a:t>
            </a:r>
            <a:r>
              <a:rPr lang="fr-FR" sz="2000" dirty="0" err="1" smtClean="0"/>
              <a:t>going</a:t>
            </a:r>
            <a:r>
              <a:rPr lang="fr-FR" sz="2000" dirty="0" smtClean="0"/>
              <a:t> on in </a:t>
            </a:r>
            <a:r>
              <a:rPr lang="fr-FR" sz="2000" dirty="0" err="1" smtClean="0"/>
              <a:t>numerous</a:t>
            </a:r>
            <a:r>
              <a:rPr lang="fr-FR" sz="2000" dirty="0" smtClean="0"/>
              <a:t> countries</a:t>
            </a:r>
          </a:p>
          <a:p>
            <a:r>
              <a:rPr lang="fr-FR" sz="2000" dirty="0" smtClean="0"/>
              <a:t>Bill in </a:t>
            </a:r>
            <a:r>
              <a:rPr lang="fr-FR" sz="2000" dirty="0" err="1" smtClean="0"/>
              <a:t>several</a:t>
            </a:r>
            <a:r>
              <a:rPr lang="fr-FR" sz="2000" dirty="0" smtClean="0"/>
              <a:t> countries</a:t>
            </a:r>
          </a:p>
          <a:p>
            <a:pPr marL="0" indent="0">
              <a:buNone/>
            </a:pPr>
            <a:endParaRPr lang="fr-FR" sz="2000" dirty="0" smtClean="0"/>
          </a:p>
          <a:p>
            <a:r>
              <a:rPr lang="fr-FR" sz="2000" dirty="0" err="1" smtClean="0"/>
              <a:t>Difficulties</a:t>
            </a:r>
            <a:r>
              <a:rPr lang="fr-FR" sz="2000" dirty="0" smtClean="0"/>
              <a:t> at </a:t>
            </a:r>
            <a:r>
              <a:rPr lang="fr-FR" sz="2000" dirty="0" err="1" smtClean="0"/>
              <a:t>intergouvernmental</a:t>
            </a:r>
            <a:r>
              <a:rPr lang="fr-FR" sz="2000" dirty="0" smtClean="0"/>
              <a:t> </a:t>
            </a:r>
            <a:r>
              <a:rPr lang="fr-FR" sz="2000" dirty="0" err="1" smtClean="0"/>
              <a:t>level</a:t>
            </a:r>
            <a:r>
              <a:rPr lang="fr-FR" sz="2000" dirty="0" smtClean="0"/>
              <a:t> </a:t>
            </a:r>
            <a:endParaRPr lang="fr-FR" sz="2000" dirty="0"/>
          </a:p>
          <a:p>
            <a:r>
              <a:rPr lang="fr-FR" sz="2000" dirty="0" smtClean="0"/>
              <a:t>Main </a:t>
            </a:r>
            <a:r>
              <a:rPr lang="fr-FR" sz="2000" dirty="0" err="1" smtClean="0"/>
              <a:t>concerns</a:t>
            </a:r>
            <a:r>
              <a:rPr lang="fr-FR" sz="2000" dirty="0" smtClean="0"/>
              <a:t>:</a:t>
            </a:r>
          </a:p>
          <a:p>
            <a:pPr lvl="1"/>
            <a:r>
              <a:rPr lang="fr-FR" sz="2000" dirty="0"/>
              <a:t>E</a:t>
            </a:r>
            <a:r>
              <a:rPr lang="fr-FR" sz="2000" dirty="0" smtClean="0"/>
              <a:t>xploitation of </a:t>
            </a:r>
            <a:r>
              <a:rPr lang="fr-FR" sz="2000" dirty="0" err="1" smtClean="0"/>
              <a:t>surrogate</a:t>
            </a:r>
            <a:r>
              <a:rPr lang="fr-FR" sz="2000" dirty="0" smtClean="0"/>
              <a:t> </a:t>
            </a:r>
            <a:r>
              <a:rPr lang="fr-FR" sz="2000" dirty="0" err="1" smtClean="0"/>
              <a:t>mother</a:t>
            </a:r>
            <a:r>
              <a:rPr lang="fr-FR" sz="2000" dirty="0" smtClean="0"/>
              <a:t> </a:t>
            </a:r>
          </a:p>
          <a:p>
            <a:pPr lvl="1"/>
            <a:r>
              <a:rPr lang="fr-FR" sz="2000" dirty="0" err="1" smtClean="0"/>
              <a:t>Statute</a:t>
            </a:r>
            <a:r>
              <a:rPr lang="fr-FR" sz="2000" dirty="0" smtClean="0"/>
              <a:t> of </a:t>
            </a:r>
            <a:r>
              <a:rPr lang="fr-FR" sz="2000" dirty="0" err="1" smtClean="0"/>
              <a:t>children</a:t>
            </a:r>
            <a:r>
              <a:rPr lang="fr-FR" sz="2000" dirty="0" smtClean="0"/>
              <a:t> </a:t>
            </a:r>
            <a:r>
              <a:rPr lang="fr-FR" sz="2000" dirty="0" err="1" smtClean="0"/>
              <a:t>born</a:t>
            </a:r>
            <a:r>
              <a:rPr lang="fr-FR" sz="2000" dirty="0" smtClean="0"/>
              <a:t> </a:t>
            </a:r>
            <a:r>
              <a:rPr lang="fr-FR" sz="2000" dirty="0" err="1" smtClean="0"/>
              <a:t>from</a:t>
            </a:r>
            <a:r>
              <a:rPr lang="fr-FR" sz="2000" dirty="0" smtClean="0"/>
              <a:t> </a:t>
            </a:r>
            <a:r>
              <a:rPr lang="fr-FR" sz="2000" dirty="0" err="1" smtClean="0"/>
              <a:t>surrogacy</a:t>
            </a:r>
            <a:endParaRPr lang="fr-FR" sz="2000" dirty="0" smtClean="0"/>
          </a:p>
          <a:p>
            <a:endParaRPr lang="fr-FR" dirty="0" smtClean="0"/>
          </a:p>
          <a:p>
            <a:endParaRPr lang="en-US"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3</a:t>
            </a:fld>
            <a:endParaRPr lang="en-GB"/>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1976" y="1202553"/>
            <a:ext cx="2278525" cy="1722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4319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1052736"/>
            <a:ext cx="7632700" cy="504825"/>
          </a:xfrm>
        </p:spPr>
        <p:txBody>
          <a:bodyPr/>
          <a:lstStyle/>
          <a:p>
            <a:r>
              <a:rPr lang="fr-FR" b="1" dirty="0" err="1" smtClean="0"/>
              <a:t>Intergovernmental</a:t>
            </a:r>
            <a:r>
              <a:rPr lang="fr-FR" b="1" dirty="0" smtClean="0"/>
              <a:t> </a:t>
            </a:r>
            <a:r>
              <a:rPr lang="fr-FR" b="1" dirty="0"/>
              <a:t>o</a:t>
            </a:r>
            <a:r>
              <a:rPr lang="fr-FR" b="1" dirty="0" smtClean="0"/>
              <a:t>rganisations</a:t>
            </a:r>
            <a:endParaRPr lang="en-US" b="1" dirty="0"/>
          </a:p>
        </p:txBody>
      </p:sp>
      <p:sp>
        <p:nvSpPr>
          <p:cNvPr id="3" name="Content Placeholder 2"/>
          <p:cNvSpPr>
            <a:spLocks noGrp="1"/>
          </p:cNvSpPr>
          <p:nvPr>
            <p:ph idx="1"/>
          </p:nvPr>
        </p:nvSpPr>
        <p:spPr>
          <a:xfrm>
            <a:off x="539552" y="1700808"/>
            <a:ext cx="8208912" cy="3948113"/>
          </a:xfrm>
        </p:spPr>
        <p:txBody>
          <a:bodyPr/>
          <a:lstStyle/>
          <a:p>
            <a:pPr marL="0" indent="0">
              <a:buNone/>
            </a:pPr>
            <a:r>
              <a:rPr lang="fr-FR" sz="1600" b="1" dirty="0" err="1" smtClean="0"/>
              <a:t>European</a:t>
            </a:r>
            <a:r>
              <a:rPr lang="fr-FR" sz="1600" b="1" dirty="0" smtClean="0"/>
              <a:t> Union</a:t>
            </a:r>
            <a:endParaRPr lang="fr-FR" sz="1600" dirty="0"/>
          </a:p>
          <a:p>
            <a:pPr marL="0" indent="0">
              <a:buNone/>
              <a:tabLst>
                <a:tab pos="358775" algn="l"/>
              </a:tabLst>
            </a:pPr>
            <a:r>
              <a:rPr lang="fr-FR" sz="1600" b="1" dirty="0" smtClean="0"/>
              <a:t>	</a:t>
            </a:r>
            <a:r>
              <a:rPr lang="fr-FR" sz="1600" b="1" dirty="0" err="1" smtClean="0"/>
              <a:t>European</a:t>
            </a:r>
            <a:r>
              <a:rPr lang="fr-FR" sz="1600" b="1" dirty="0" smtClean="0"/>
              <a:t> </a:t>
            </a:r>
            <a:r>
              <a:rPr lang="fr-FR" sz="1600" b="1" dirty="0" err="1" smtClean="0"/>
              <a:t>Parliament</a:t>
            </a:r>
            <a:r>
              <a:rPr lang="fr-FR" sz="1600" b="1" dirty="0" smtClean="0"/>
              <a:t> </a:t>
            </a:r>
            <a:r>
              <a:rPr lang="fr-FR" sz="1600" dirty="0" smtClean="0"/>
              <a:t>– </a:t>
            </a:r>
            <a:r>
              <a:rPr lang="fr-FR" sz="1600" dirty="0" err="1" smtClean="0"/>
              <a:t>November</a:t>
            </a:r>
            <a:r>
              <a:rPr lang="fr-FR" sz="1600" dirty="0" smtClean="0"/>
              <a:t> 2015 </a:t>
            </a:r>
          </a:p>
          <a:p>
            <a:pPr marL="358775" indent="0">
              <a:buNone/>
            </a:pPr>
            <a:r>
              <a:rPr lang="fr-FR" sz="1600" u="sng" dirty="0" smtClean="0"/>
              <a:t>Report of the </a:t>
            </a:r>
            <a:r>
              <a:rPr lang="fr-FR" sz="1600" u="sng" dirty="0" err="1" smtClean="0"/>
              <a:t>Annual</a:t>
            </a:r>
            <a:r>
              <a:rPr lang="fr-FR" sz="1600" u="sng" dirty="0" smtClean="0"/>
              <a:t> Report on </a:t>
            </a:r>
            <a:r>
              <a:rPr lang="fr-FR" sz="1600" u="sng" dirty="0" err="1" smtClean="0"/>
              <a:t>Human</a:t>
            </a:r>
            <a:r>
              <a:rPr lang="fr-FR" sz="1600" u="sng" dirty="0" smtClean="0"/>
              <a:t> </a:t>
            </a:r>
            <a:r>
              <a:rPr lang="fr-FR" sz="1600" u="sng" dirty="0" err="1" smtClean="0"/>
              <a:t>Rights</a:t>
            </a:r>
            <a:r>
              <a:rPr lang="fr-FR" sz="1600" u="sng" dirty="0" smtClean="0"/>
              <a:t> and </a:t>
            </a:r>
            <a:r>
              <a:rPr lang="fr-FR" sz="1600" u="sng" dirty="0" err="1" smtClean="0"/>
              <a:t>Democracy</a:t>
            </a:r>
            <a:r>
              <a:rPr lang="fr-FR" sz="1600" u="sng" dirty="0" smtClean="0"/>
              <a:t> in the world in 2014 and on EU </a:t>
            </a:r>
            <a:r>
              <a:rPr lang="fr-FR" sz="1600" u="sng" dirty="0" err="1" smtClean="0"/>
              <a:t>policy</a:t>
            </a:r>
            <a:r>
              <a:rPr lang="fr-FR" sz="1600" u="sng" dirty="0" smtClean="0"/>
              <a:t> on the </a:t>
            </a:r>
            <a:r>
              <a:rPr lang="fr-FR" sz="1600" u="sng" dirty="0" err="1" smtClean="0"/>
              <a:t>matter</a:t>
            </a:r>
            <a:endParaRPr lang="fr-FR" sz="1600" u="sng" dirty="0" smtClean="0"/>
          </a:p>
          <a:p>
            <a:pPr marL="358775" indent="0">
              <a:buNone/>
            </a:pPr>
            <a:r>
              <a:rPr lang="fr-FR" sz="1600" dirty="0" smtClean="0"/>
              <a:t>Par 114 «</a:t>
            </a:r>
            <a:r>
              <a:rPr lang="fr-FR" sz="1600" dirty="0"/>
              <a:t> </a:t>
            </a:r>
            <a:r>
              <a:rPr lang="en-GB" sz="1600" dirty="0"/>
              <a:t> </a:t>
            </a:r>
            <a:r>
              <a:rPr lang="en-GB" sz="1600" b="1" dirty="0"/>
              <a:t>Condemns the practice of surrogacy</a:t>
            </a:r>
            <a:r>
              <a:rPr lang="en-GB" sz="1600" dirty="0"/>
              <a:t>, which undermines the human dignity of the woman since her body and its reproductive functions are used as a commodity; considers that the practice of gestational surrogacy which involves reproductive exploitation and use of the human body for financial or other gain, in particular in the case of vulnerable women in developing countries, shall be prohibited and treated as a matter of urgency in human rights instruments;</a:t>
            </a:r>
            <a:r>
              <a:rPr lang="fr-FR" sz="1600" dirty="0"/>
              <a:t> </a:t>
            </a:r>
            <a:r>
              <a:rPr lang="fr-FR" sz="1600" dirty="0" smtClean="0"/>
              <a:t>».</a:t>
            </a:r>
          </a:p>
          <a:p>
            <a:pPr marL="444500" indent="0">
              <a:buNone/>
            </a:pPr>
            <a:endParaRPr lang="fr-FR" sz="1600" dirty="0" smtClean="0"/>
          </a:p>
          <a:p>
            <a:pPr indent="15875">
              <a:buNone/>
              <a:tabLst>
                <a:tab pos="358775" algn="l"/>
              </a:tabLst>
            </a:pPr>
            <a:r>
              <a:rPr lang="fr-FR" sz="1600" b="1" dirty="0" err="1" smtClean="0"/>
              <a:t>European</a:t>
            </a:r>
            <a:r>
              <a:rPr lang="fr-FR" sz="1600" b="1" dirty="0" smtClean="0"/>
              <a:t> Court of Justice - 2013</a:t>
            </a:r>
          </a:p>
          <a:p>
            <a:pPr indent="15875">
              <a:buNone/>
            </a:pPr>
            <a:r>
              <a:rPr lang="fr-FR" sz="1400" u="sng" dirty="0" err="1" smtClean="0"/>
              <a:t>Affairs</a:t>
            </a:r>
            <a:r>
              <a:rPr lang="fr-FR" sz="1400" b="1" u="sng" dirty="0" smtClean="0"/>
              <a:t> </a:t>
            </a:r>
            <a:r>
              <a:rPr lang="en-US" sz="1400" u="sng" dirty="0"/>
              <a:t>C-167/12 C. D. / </a:t>
            </a:r>
            <a:r>
              <a:rPr lang="en-US" sz="1400" u="sng" dirty="0" smtClean="0"/>
              <a:t>S.T.</a:t>
            </a:r>
            <a:r>
              <a:rPr lang="en-GB" sz="1400" u="sng" dirty="0" smtClean="0"/>
              <a:t>et </a:t>
            </a:r>
            <a:r>
              <a:rPr lang="en-GB" sz="1400" u="sng" dirty="0"/>
              <a:t>C-363/12 Z. / A Government Department and the Board of Management of a Community </a:t>
            </a:r>
            <a:r>
              <a:rPr lang="en-GB" sz="1400" u="sng" dirty="0" smtClean="0"/>
              <a:t>School</a:t>
            </a:r>
          </a:p>
          <a:p>
            <a:pPr indent="0">
              <a:buNone/>
            </a:pPr>
            <a:r>
              <a:rPr lang="fr-FR" sz="1400" dirty="0" smtClean="0"/>
              <a:t>« …</a:t>
            </a:r>
            <a:r>
              <a:rPr lang="en-GB" sz="1400" dirty="0"/>
              <a:t>EU law does not provide for commissioning mothers to be entitled to paid leave equivalent to maternity leave or adoption </a:t>
            </a:r>
            <a:r>
              <a:rPr lang="en-GB" sz="1400" dirty="0" smtClean="0"/>
              <a:t>leave…</a:t>
            </a:r>
            <a:r>
              <a:rPr lang="fr-FR" sz="1400" dirty="0" smtClean="0"/>
              <a:t> »</a:t>
            </a:r>
            <a:endParaRPr lang="fr-FR" sz="1400" dirty="0"/>
          </a:p>
          <a:p>
            <a:pPr indent="0">
              <a:buNone/>
            </a:pPr>
            <a:endParaRPr lang="en-US" sz="1600"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4</a:t>
            </a:fld>
            <a:endParaRPr lang="en-GB" dirty="0"/>
          </a:p>
        </p:txBody>
      </p:sp>
    </p:spTree>
    <p:extLst>
      <p:ext uri="{BB962C8B-B14F-4D97-AF65-F5344CB8AC3E}">
        <p14:creationId xmlns:p14="http://schemas.microsoft.com/office/powerpoint/2010/main" val="2177755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980728"/>
            <a:ext cx="7632700" cy="504825"/>
          </a:xfrm>
        </p:spPr>
        <p:txBody>
          <a:bodyPr/>
          <a:lstStyle/>
          <a:p>
            <a:r>
              <a:rPr lang="fr-FR" b="1" dirty="0" err="1" smtClean="0"/>
              <a:t>Intergovernmental</a:t>
            </a:r>
            <a:r>
              <a:rPr lang="fr-FR" b="1" dirty="0" smtClean="0"/>
              <a:t> Organisations</a:t>
            </a:r>
            <a:endParaRPr lang="en-US" b="1" dirty="0"/>
          </a:p>
        </p:txBody>
      </p:sp>
      <p:sp>
        <p:nvSpPr>
          <p:cNvPr id="3" name="Content Placeholder 2"/>
          <p:cNvSpPr>
            <a:spLocks noGrp="1"/>
          </p:cNvSpPr>
          <p:nvPr>
            <p:ph idx="1"/>
          </p:nvPr>
        </p:nvSpPr>
        <p:spPr>
          <a:xfrm>
            <a:off x="107504" y="1628800"/>
            <a:ext cx="8784976" cy="3948113"/>
          </a:xfrm>
        </p:spPr>
        <p:txBody>
          <a:bodyPr/>
          <a:lstStyle/>
          <a:p>
            <a:r>
              <a:rPr lang="en-GB" sz="1600" b="1" dirty="0" smtClean="0"/>
              <a:t>Council of Europe</a:t>
            </a:r>
          </a:p>
          <a:p>
            <a:pPr marL="457200" lvl="1" indent="0">
              <a:buNone/>
            </a:pPr>
            <a:r>
              <a:rPr lang="en-GB" sz="1600" b="1" dirty="0" smtClean="0"/>
              <a:t>Intergovernmental committees </a:t>
            </a:r>
          </a:p>
          <a:p>
            <a:pPr lvl="1"/>
            <a:r>
              <a:rPr lang="en-GB" sz="1600" b="1" dirty="0" smtClean="0">
                <a:solidFill>
                  <a:schemeClr val="accent2"/>
                </a:solidFill>
              </a:rPr>
              <a:t>Principles laid down in the report of the Ad Hoc Committee of Experts on Progress in Biomedical Sciences </a:t>
            </a:r>
            <a:r>
              <a:rPr lang="en-GB" sz="1600" dirty="0" smtClean="0"/>
              <a:t>(CAHBI, 1989) -  Principle 15</a:t>
            </a:r>
          </a:p>
          <a:p>
            <a:pPr marL="895350" lvl="2" indent="-180975">
              <a:buAutoNum type="arabicPeriod"/>
            </a:pPr>
            <a:r>
              <a:rPr lang="en-GB" sz="1400" i="1" dirty="0" smtClean="0"/>
              <a:t>No MAP for a surrogacy</a:t>
            </a:r>
          </a:p>
          <a:p>
            <a:pPr marL="895350" lvl="2" indent="-180975">
              <a:buAutoNum type="arabicPeriod"/>
            </a:pPr>
            <a:r>
              <a:rPr lang="en-GB" sz="1400" i="1" dirty="0" smtClean="0"/>
              <a:t>Any contract or agreement between surrogate mother and the person or couple whom she carried the child for: unenforceable </a:t>
            </a:r>
          </a:p>
          <a:p>
            <a:pPr marL="895350" lvl="2" indent="-180975">
              <a:buAutoNum type="arabicPeriod"/>
            </a:pPr>
            <a:r>
              <a:rPr lang="en-GB" sz="1400" i="1" dirty="0" smtClean="0"/>
              <a:t>Any </a:t>
            </a:r>
            <a:r>
              <a:rPr lang="en-GB" sz="1400" i="1" dirty="0" err="1" smtClean="0"/>
              <a:t>intermiediary</a:t>
            </a:r>
            <a:r>
              <a:rPr lang="en-GB" sz="1400" i="1" dirty="0" smtClean="0"/>
              <a:t> </a:t>
            </a:r>
            <a:r>
              <a:rPr lang="en-GB" sz="1400" i="1" dirty="0" err="1" smtClean="0"/>
              <a:t>activitiy</a:t>
            </a:r>
            <a:r>
              <a:rPr lang="en-GB" sz="1400" i="1" dirty="0" smtClean="0"/>
              <a:t> prohibited </a:t>
            </a:r>
          </a:p>
          <a:p>
            <a:pPr marL="895350" lvl="2" indent="-180975">
              <a:buAutoNum type="arabicPeriod"/>
            </a:pPr>
            <a:r>
              <a:rPr lang="en-GB" sz="1400" i="1" dirty="0" smtClean="0"/>
              <a:t>Exceptions fixed by national law for use of MAP for a surrogacy subject to respect of par. 2, and:</a:t>
            </a:r>
          </a:p>
          <a:p>
            <a:pPr marL="1257300" lvl="3" indent="-361950" defTabSz="1076325"/>
            <a:r>
              <a:rPr lang="en-GB" sz="1400" i="1" dirty="0" smtClean="0"/>
              <a:t>No material benefit for the surrogate mother</a:t>
            </a:r>
          </a:p>
          <a:p>
            <a:pPr marL="1257300" lvl="3" indent="-361950" defTabSz="1076325"/>
            <a:r>
              <a:rPr lang="en-GB" sz="1400" i="1" dirty="0" smtClean="0"/>
              <a:t>The surrogate mother may choose at birth to keep the child</a:t>
            </a:r>
          </a:p>
          <a:p>
            <a:pPr lvl="3"/>
            <a:endParaRPr lang="en-GB" sz="800" dirty="0" smtClean="0"/>
          </a:p>
          <a:p>
            <a:pPr lvl="1"/>
            <a:r>
              <a:rPr lang="en-GB" sz="1600" dirty="0" smtClean="0"/>
              <a:t>Draft Recommendation on the rights and legal status of children and parental responsibilities </a:t>
            </a:r>
            <a:r>
              <a:rPr lang="en-GB" sz="1600" dirty="0" smtClean="0">
                <a:latin typeface="+mn-lt"/>
              </a:rPr>
              <a:t>(2010 – Not adopted)</a:t>
            </a:r>
          </a:p>
          <a:p>
            <a:pPr marL="457200" lvl="1" indent="0">
              <a:buNone/>
            </a:pPr>
            <a:r>
              <a:rPr lang="en-GB" sz="1600" b="1" dirty="0" smtClean="0">
                <a:latin typeface="+mn-lt"/>
              </a:rPr>
              <a:t>Parliamentary Assembly</a:t>
            </a:r>
          </a:p>
          <a:p>
            <a:pPr lvl="1">
              <a:buFontTx/>
              <a:buChar char="-"/>
            </a:pPr>
            <a:r>
              <a:rPr lang="en-GB" sz="1600" dirty="0" smtClean="0">
                <a:latin typeface="+mn-lt"/>
              </a:rPr>
              <a:t>« </a:t>
            </a:r>
            <a:r>
              <a:rPr lang="en-GB" sz="1600" i="1" dirty="0" smtClean="0">
                <a:latin typeface="+mn-lt"/>
              </a:rPr>
              <a:t>For a recognition and regulation of surrogacy , an alternative to infertility </a:t>
            </a:r>
            <a:r>
              <a:rPr lang="en-GB" sz="1600" dirty="0" smtClean="0">
                <a:latin typeface="+mn-lt"/>
              </a:rPr>
              <a:t>» (2005 – rapporteur Mr Hancock, UK – Not adopted)</a:t>
            </a:r>
          </a:p>
          <a:p>
            <a:pPr lvl="1">
              <a:buFontTx/>
              <a:buChar char="-"/>
            </a:pPr>
            <a:r>
              <a:rPr lang="en-GB" sz="1600" dirty="0" smtClean="0"/>
              <a:t>« Human rights and ethical issues related to surrogacy » </a:t>
            </a:r>
          </a:p>
          <a:p>
            <a:pPr marL="457200" lvl="1" indent="0">
              <a:buNone/>
            </a:pPr>
            <a:r>
              <a:rPr lang="en-GB" sz="1600" dirty="0"/>
              <a:t>	</a:t>
            </a:r>
            <a:r>
              <a:rPr lang="en-GB" sz="1600" dirty="0" smtClean="0"/>
              <a:t>(2015 – Rapporteur Ms de Sutter (Belgium), Not adopted)</a:t>
            </a:r>
          </a:p>
        </p:txBody>
      </p:sp>
      <p:sp>
        <p:nvSpPr>
          <p:cNvPr id="4" name="Slide Number Placeholder 3"/>
          <p:cNvSpPr>
            <a:spLocks noGrp="1"/>
          </p:cNvSpPr>
          <p:nvPr>
            <p:ph type="sldNum" sz="quarter" idx="12"/>
          </p:nvPr>
        </p:nvSpPr>
        <p:spPr/>
        <p:txBody>
          <a:bodyPr/>
          <a:lstStyle/>
          <a:p>
            <a:fld id="{D3493519-56BF-4246-ACDC-669134EBBF57}" type="slidenum">
              <a:rPr lang="en-GB" smtClean="0"/>
              <a:pPr/>
              <a:t>5</a:t>
            </a:fld>
            <a:endParaRPr lang="en-GB" dirty="0"/>
          </a:p>
        </p:txBody>
      </p:sp>
    </p:spTree>
    <p:extLst>
      <p:ext uri="{BB962C8B-B14F-4D97-AF65-F5344CB8AC3E}">
        <p14:creationId xmlns:p14="http://schemas.microsoft.com/office/powerpoint/2010/main" val="1430716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484015"/>
            <a:ext cx="7632700" cy="504825"/>
          </a:xfrm>
        </p:spPr>
        <p:txBody>
          <a:bodyPr/>
          <a:lstStyle/>
          <a:p>
            <a:r>
              <a:rPr lang="fr-FR" b="1" dirty="0" smtClean="0"/>
              <a:t>Situations in Council of Europe </a:t>
            </a:r>
            <a:r>
              <a:rPr lang="fr-FR" b="1" dirty="0" err="1" smtClean="0"/>
              <a:t>Member</a:t>
            </a:r>
            <a:r>
              <a:rPr lang="fr-FR" b="1" dirty="0" smtClean="0"/>
              <a:t> States  </a:t>
            </a:r>
            <a:endParaRPr lang="en-US" b="1" dirty="0"/>
          </a:p>
        </p:txBody>
      </p:sp>
      <p:sp>
        <p:nvSpPr>
          <p:cNvPr id="3" name="Content Placeholder 2"/>
          <p:cNvSpPr>
            <a:spLocks noGrp="1"/>
          </p:cNvSpPr>
          <p:nvPr>
            <p:ph idx="1"/>
          </p:nvPr>
        </p:nvSpPr>
        <p:spPr>
          <a:xfrm>
            <a:off x="683568" y="2577231"/>
            <a:ext cx="7849368" cy="3948113"/>
          </a:xfrm>
        </p:spPr>
        <p:txBody>
          <a:bodyPr/>
          <a:lstStyle/>
          <a:p>
            <a:r>
              <a:rPr lang="fr-FR" sz="2000" dirty="0" smtClean="0"/>
              <a:t>Questionnaire on </a:t>
            </a:r>
            <a:r>
              <a:rPr lang="fr-FR" sz="2000" dirty="0" err="1" smtClean="0"/>
              <a:t>surrogacy</a:t>
            </a:r>
            <a:r>
              <a:rPr lang="fr-FR" sz="2000" dirty="0" smtClean="0"/>
              <a:t> (2015) </a:t>
            </a:r>
          </a:p>
          <a:p>
            <a:pPr lvl="1"/>
            <a:r>
              <a:rPr lang="fr-FR" sz="2000" dirty="0" smtClean="0"/>
              <a:t>Update of a 2005 questionnaire </a:t>
            </a:r>
          </a:p>
          <a:p>
            <a:pPr lvl="1"/>
            <a:r>
              <a:rPr lang="fr-FR" sz="2000" dirty="0" smtClean="0"/>
              <a:t>New questions  </a:t>
            </a:r>
          </a:p>
          <a:p>
            <a:pPr lvl="1"/>
            <a:endParaRPr lang="fr-FR" sz="2000" dirty="0" smtClean="0"/>
          </a:p>
          <a:p>
            <a:r>
              <a:rPr lang="fr-FR" sz="2000" dirty="0" smtClean="0"/>
              <a:t>Replies </a:t>
            </a:r>
            <a:r>
              <a:rPr lang="fr-FR" sz="2000" dirty="0" err="1" smtClean="0"/>
              <a:t>from</a:t>
            </a:r>
            <a:r>
              <a:rPr lang="fr-FR" sz="2000" dirty="0" smtClean="0"/>
              <a:t> 31 </a:t>
            </a:r>
            <a:r>
              <a:rPr lang="fr-FR" sz="2000" dirty="0" err="1" smtClean="0"/>
              <a:t>Member</a:t>
            </a:r>
            <a:r>
              <a:rPr lang="fr-FR" sz="2000" dirty="0" smtClean="0"/>
              <a:t> states </a:t>
            </a:r>
          </a:p>
          <a:p>
            <a:pPr lvl="1"/>
            <a:r>
              <a:rPr lang="fr-FR" sz="2000" dirty="0" err="1" smtClean="0"/>
              <a:t>Overview</a:t>
            </a:r>
            <a:r>
              <a:rPr lang="fr-FR" sz="2000" dirty="0" smtClean="0"/>
              <a:t> of the situation  </a:t>
            </a:r>
          </a:p>
          <a:p>
            <a:pPr lvl="2"/>
            <a:r>
              <a:rPr lang="fr-FR" sz="2000" dirty="0" smtClean="0"/>
              <a:t>National </a:t>
            </a:r>
            <a:r>
              <a:rPr lang="fr-FR" sz="2000" dirty="0" err="1" smtClean="0"/>
              <a:t>legislation</a:t>
            </a:r>
            <a:endParaRPr lang="fr-FR" sz="2000" dirty="0" smtClean="0"/>
          </a:p>
          <a:p>
            <a:pPr lvl="2"/>
            <a:r>
              <a:rPr lang="fr-FR" sz="2000" dirty="0" smtClean="0"/>
              <a:t>International </a:t>
            </a:r>
            <a:r>
              <a:rPr lang="fr-FR" sz="2000" dirty="0" err="1" smtClean="0"/>
              <a:t>surrogacy</a:t>
            </a:r>
            <a:r>
              <a:rPr lang="fr-FR" sz="2000" dirty="0" smtClean="0"/>
              <a:t> - Filiation</a:t>
            </a:r>
          </a:p>
          <a:p>
            <a:pPr marL="914400" lvl="2" indent="0">
              <a:buNone/>
            </a:pPr>
            <a:r>
              <a:rPr lang="fr-FR" sz="2000" dirty="0" smtClean="0"/>
              <a:t> </a:t>
            </a:r>
          </a:p>
          <a:p>
            <a:endParaRPr lang="en-US"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6</a:t>
            </a:fld>
            <a:endParaRPr lang="en-GB"/>
          </a:p>
        </p:txBody>
      </p:sp>
    </p:spTree>
    <p:extLst>
      <p:ext uri="{BB962C8B-B14F-4D97-AF65-F5344CB8AC3E}">
        <p14:creationId xmlns:p14="http://schemas.microsoft.com/office/powerpoint/2010/main" val="117078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1124744"/>
            <a:ext cx="7632700" cy="504825"/>
          </a:xfrm>
        </p:spPr>
        <p:txBody>
          <a:bodyPr/>
          <a:lstStyle/>
          <a:p>
            <a:r>
              <a:rPr lang="fr-FR" b="1" dirty="0" err="1" smtClean="0"/>
              <a:t>Legislation</a:t>
            </a:r>
            <a:endParaRPr lang="en-US" b="1" dirty="0"/>
          </a:p>
        </p:txBody>
      </p:sp>
      <p:sp>
        <p:nvSpPr>
          <p:cNvPr id="3" name="Content Placeholder 2"/>
          <p:cNvSpPr>
            <a:spLocks noGrp="1"/>
          </p:cNvSpPr>
          <p:nvPr>
            <p:ph idx="1"/>
          </p:nvPr>
        </p:nvSpPr>
        <p:spPr>
          <a:xfrm>
            <a:off x="755576" y="1844824"/>
            <a:ext cx="7777360" cy="3948113"/>
          </a:xfrm>
        </p:spPr>
        <p:txBody>
          <a:bodyPr/>
          <a:lstStyle/>
          <a:p>
            <a:r>
              <a:rPr lang="en-GB" sz="1800" dirty="0" smtClean="0"/>
              <a:t>Limited number of specific legislation  </a:t>
            </a:r>
          </a:p>
          <a:p>
            <a:r>
              <a:rPr lang="en-GB" sz="1800" dirty="0" smtClean="0"/>
              <a:t>« Specific » provisions (majority)</a:t>
            </a:r>
          </a:p>
          <a:p>
            <a:pPr lvl="1"/>
            <a:r>
              <a:rPr lang="en-GB" sz="1800" b="1" dirty="0" smtClean="0">
                <a:solidFill>
                  <a:srgbClr val="0070C0"/>
                </a:solidFill>
                <a:latin typeface="+mn-lt"/>
              </a:rPr>
              <a:t>MAP</a:t>
            </a:r>
          </a:p>
          <a:p>
            <a:pPr lvl="1"/>
            <a:r>
              <a:rPr lang="en-GB" sz="1800" dirty="0" smtClean="0">
                <a:latin typeface="+mn-lt"/>
              </a:rPr>
              <a:t>Health Care </a:t>
            </a:r>
          </a:p>
          <a:p>
            <a:pPr lvl="1"/>
            <a:r>
              <a:rPr lang="en-GB" sz="1800" dirty="0" smtClean="0">
                <a:latin typeface="+mn-lt"/>
              </a:rPr>
              <a:t>Protection of the embryo</a:t>
            </a:r>
          </a:p>
          <a:p>
            <a:pPr lvl="1"/>
            <a:r>
              <a:rPr lang="en-GB" sz="1800" dirty="0" smtClean="0">
                <a:latin typeface="+mn-lt"/>
              </a:rPr>
              <a:t>Genetic integrity</a:t>
            </a:r>
          </a:p>
          <a:p>
            <a:pPr lvl="1"/>
            <a:r>
              <a:rPr lang="en-GB" sz="1800" dirty="0" smtClean="0">
                <a:latin typeface="+mn-lt"/>
              </a:rPr>
              <a:t>Adoption and filiation</a:t>
            </a:r>
          </a:p>
          <a:p>
            <a:pPr lvl="1"/>
            <a:r>
              <a:rPr lang="en-GB" sz="1800" dirty="0" smtClean="0">
                <a:latin typeface="+mn-lt"/>
              </a:rPr>
              <a:t>Criminal Code – Civil Code</a:t>
            </a:r>
          </a:p>
          <a:p>
            <a:endParaRPr lang="en-GB" sz="1800" dirty="0" smtClean="0"/>
          </a:p>
          <a:p>
            <a:pPr marL="342900" lvl="1" indent="-342900">
              <a:buFontTx/>
              <a:buChar char="•"/>
            </a:pPr>
            <a:r>
              <a:rPr lang="en-GB" sz="1800" dirty="0" smtClean="0">
                <a:latin typeface="+mn-lt"/>
              </a:rPr>
              <a:t>General provision </a:t>
            </a:r>
          </a:p>
          <a:p>
            <a:pPr marL="742950" lvl="2" indent="-342900"/>
            <a:r>
              <a:rPr lang="en-GB" sz="1800" dirty="0" smtClean="0">
                <a:latin typeface="+mn-lt"/>
              </a:rPr>
              <a:t>« </a:t>
            </a:r>
            <a:r>
              <a:rPr lang="en-GB" sz="1800" i="1" dirty="0" smtClean="0">
                <a:latin typeface="+mn-lt"/>
              </a:rPr>
              <a:t>The human body and its parts shall not, as such, give rise to financial gain.</a:t>
            </a:r>
            <a:r>
              <a:rPr lang="en-GB" sz="1800" dirty="0" smtClean="0">
                <a:latin typeface="+mn-lt"/>
              </a:rPr>
              <a:t> » (Article 21 – Oviedo Convention)</a:t>
            </a:r>
          </a:p>
          <a:p>
            <a:pPr marL="342900" lvl="1" indent="-342900">
              <a:buFontTx/>
              <a:buChar char="•"/>
            </a:pPr>
            <a:r>
              <a:rPr lang="en-GB" sz="1800" dirty="0" smtClean="0">
                <a:latin typeface="+mn-lt"/>
              </a:rPr>
              <a:t>Draft law</a:t>
            </a:r>
          </a:p>
          <a:p>
            <a:pPr marL="742950" lvl="2" indent="-342900"/>
            <a:r>
              <a:rPr lang="en-GB" sz="1800" dirty="0" smtClean="0">
                <a:latin typeface="+mn-lt"/>
              </a:rPr>
              <a:t>bill/ revision of law (5 pays)</a:t>
            </a:r>
          </a:p>
          <a:p>
            <a:endParaRPr lang="en-GB" sz="1800" dirty="0" smtClean="0"/>
          </a:p>
          <a:p>
            <a:endParaRPr lang="en-GB" sz="1800" dirty="0" smtClean="0"/>
          </a:p>
          <a:p>
            <a:pPr lvl="1"/>
            <a:endParaRPr lang="fr-FR" sz="1800" dirty="0" smtClean="0"/>
          </a:p>
        </p:txBody>
      </p:sp>
      <p:sp>
        <p:nvSpPr>
          <p:cNvPr id="4" name="Slide Number Placeholder 3"/>
          <p:cNvSpPr>
            <a:spLocks noGrp="1"/>
          </p:cNvSpPr>
          <p:nvPr>
            <p:ph type="sldNum" sz="quarter" idx="12"/>
          </p:nvPr>
        </p:nvSpPr>
        <p:spPr/>
        <p:txBody>
          <a:bodyPr/>
          <a:lstStyle/>
          <a:p>
            <a:fld id="{D3493519-56BF-4246-ACDC-669134EBBF57}" type="slidenum">
              <a:rPr lang="en-GB" smtClean="0"/>
              <a:pPr/>
              <a:t>7</a:t>
            </a:fld>
            <a:endParaRPr lang="en-GB"/>
          </a:p>
        </p:txBody>
      </p:sp>
    </p:spTree>
    <p:extLst>
      <p:ext uri="{BB962C8B-B14F-4D97-AF65-F5344CB8AC3E}">
        <p14:creationId xmlns:p14="http://schemas.microsoft.com/office/powerpoint/2010/main" val="21138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err="1" smtClean="0"/>
              <a:t>Legislation</a:t>
            </a:r>
            <a:endParaRPr lang="en-US" b="1" dirty="0"/>
          </a:p>
        </p:txBody>
      </p:sp>
      <p:sp>
        <p:nvSpPr>
          <p:cNvPr id="3" name="Content Placeholder 2"/>
          <p:cNvSpPr>
            <a:spLocks noGrp="1"/>
          </p:cNvSpPr>
          <p:nvPr>
            <p:ph idx="1"/>
          </p:nvPr>
        </p:nvSpPr>
        <p:spPr/>
        <p:txBody>
          <a:bodyPr/>
          <a:lstStyle/>
          <a:p>
            <a:r>
              <a:rPr lang="fr-FR" sz="2000" dirty="0" err="1" smtClean="0"/>
              <a:t>Definition</a:t>
            </a:r>
            <a:r>
              <a:rPr lang="fr-FR" sz="2000" dirty="0" smtClean="0"/>
              <a:t> of « </a:t>
            </a:r>
            <a:r>
              <a:rPr lang="fr-FR" sz="2000" b="1" dirty="0" err="1" smtClean="0">
                <a:solidFill>
                  <a:srgbClr val="0070C0"/>
                </a:solidFill>
              </a:rPr>
              <a:t>surrogacy</a:t>
            </a:r>
            <a:r>
              <a:rPr lang="fr-FR" sz="2000" dirty="0" smtClean="0"/>
              <a:t> » (13 pays)</a:t>
            </a:r>
          </a:p>
          <a:p>
            <a:pPr lvl="1"/>
            <a:r>
              <a:rPr lang="fr-FR" sz="2000" dirty="0" smtClean="0">
                <a:latin typeface="+mn-lt"/>
              </a:rPr>
              <a:t>Gestation for </a:t>
            </a:r>
            <a:r>
              <a:rPr lang="fr-FR" sz="2000" dirty="0" err="1" smtClean="0">
                <a:latin typeface="+mn-lt"/>
              </a:rPr>
              <a:t>another</a:t>
            </a:r>
            <a:r>
              <a:rPr lang="fr-FR" sz="2000" dirty="0" smtClean="0">
                <a:latin typeface="+mn-lt"/>
              </a:rPr>
              <a:t> </a:t>
            </a:r>
            <a:r>
              <a:rPr lang="fr-FR" sz="2000" dirty="0" err="1" smtClean="0">
                <a:latin typeface="+mn-lt"/>
              </a:rPr>
              <a:t>person</a:t>
            </a:r>
            <a:endParaRPr lang="fr-FR" sz="2000" dirty="0" smtClean="0">
              <a:latin typeface="+mn-lt"/>
            </a:endParaRPr>
          </a:p>
          <a:p>
            <a:pPr lvl="1"/>
            <a:r>
              <a:rPr lang="fr-FR" sz="2000" dirty="0" smtClean="0">
                <a:latin typeface="+mn-lt"/>
              </a:rPr>
              <a:t>Intention to </a:t>
            </a:r>
            <a:r>
              <a:rPr lang="fr-FR" sz="2000" dirty="0" err="1" smtClean="0">
                <a:latin typeface="+mn-lt"/>
              </a:rPr>
              <a:t>give</a:t>
            </a:r>
            <a:r>
              <a:rPr lang="fr-FR" sz="2000" dirty="0" smtClean="0">
                <a:latin typeface="+mn-lt"/>
              </a:rPr>
              <a:t> the </a:t>
            </a:r>
            <a:r>
              <a:rPr lang="fr-FR" sz="2000" dirty="0" err="1" smtClean="0">
                <a:latin typeface="+mn-lt"/>
              </a:rPr>
              <a:t>child</a:t>
            </a:r>
            <a:r>
              <a:rPr lang="fr-FR" sz="2000" dirty="0" smtClean="0">
                <a:latin typeface="+mn-lt"/>
              </a:rPr>
              <a:t> </a:t>
            </a:r>
          </a:p>
          <a:p>
            <a:pPr lvl="1"/>
            <a:r>
              <a:rPr lang="fr-FR" sz="2000" dirty="0" smtClean="0">
                <a:latin typeface="+mn-lt"/>
              </a:rPr>
              <a:t>Arrangement </a:t>
            </a:r>
            <a:r>
              <a:rPr lang="fr-FR" sz="2000" dirty="0" err="1" smtClean="0">
                <a:latin typeface="+mn-lt"/>
              </a:rPr>
              <a:t>before</a:t>
            </a:r>
            <a:r>
              <a:rPr lang="fr-FR" sz="2000" dirty="0" smtClean="0">
                <a:latin typeface="+mn-lt"/>
              </a:rPr>
              <a:t> the </a:t>
            </a:r>
            <a:r>
              <a:rPr lang="fr-FR" sz="2000" dirty="0" err="1" smtClean="0">
                <a:latin typeface="+mn-lt"/>
              </a:rPr>
              <a:t>beginning</a:t>
            </a:r>
            <a:r>
              <a:rPr lang="fr-FR" sz="2000" dirty="0" smtClean="0">
                <a:latin typeface="+mn-lt"/>
              </a:rPr>
              <a:t> of the </a:t>
            </a:r>
            <a:r>
              <a:rPr lang="fr-FR" sz="2000" dirty="0" err="1" smtClean="0">
                <a:latin typeface="+mn-lt"/>
              </a:rPr>
              <a:t>pregnancy</a:t>
            </a:r>
            <a:endParaRPr lang="fr-FR" sz="2000" dirty="0" smtClean="0">
              <a:latin typeface="+mn-lt"/>
            </a:endParaRPr>
          </a:p>
          <a:p>
            <a:pPr lvl="1"/>
            <a:r>
              <a:rPr lang="fr-FR" sz="2000" dirty="0" err="1" smtClean="0">
                <a:latin typeface="+mn-lt"/>
              </a:rPr>
              <a:t>Renunciation</a:t>
            </a:r>
            <a:r>
              <a:rPr lang="fr-FR" sz="2000" dirty="0" smtClean="0">
                <a:latin typeface="+mn-lt"/>
              </a:rPr>
              <a:t> to filiation</a:t>
            </a:r>
          </a:p>
          <a:p>
            <a:pPr lvl="1"/>
            <a:r>
              <a:rPr lang="fr-FR" sz="2000" dirty="0" smtClean="0">
                <a:latin typeface="+mn-lt"/>
              </a:rPr>
              <a:t>Reference to </a:t>
            </a:r>
            <a:r>
              <a:rPr lang="fr-FR" sz="2000" dirty="0" err="1" smtClean="0">
                <a:latin typeface="+mn-lt"/>
              </a:rPr>
              <a:t>genetic</a:t>
            </a:r>
            <a:r>
              <a:rPr lang="fr-FR" sz="2000" dirty="0" smtClean="0">
                <a:latin typeface="+mn-lt"/>
              </a:rPr>
              <a:t> </a:t>
            </a:r>
            <a:r>
              <a:rPr lang="fr-FR" sz="2000" dirty="0" err="1" smtClean="0">
                <a:latin typeface="+mn-lt"/>
              </a:rPr>
              <a:t>link</a:t>
            </a:r>
            <a:r>
              <a:rPr lang="fr-FR" sz="2000" dirty="0" smtClean="0">
                <a:latin typeface="+mn-lt"/>
              </a:rPr>
              <a:t> </a:t>
            </a:r>
          </a:p>
          <a:p>
            <a:pPr lvl="1"/>
            <a:r>
              <a:rPr lang="fr-FR" sz="2000" dirty="0" smtClean="0">
                <a:latin typeface="+mn-lt"/>
              </a:rPr>
              <a:t>Reference to an</a:t>
            </a:r>
            <a:r>
              <a:rPr lang="fr-FR" sz="2000" i="1" dirty="0" smtClean="0">
                <a:latin typeface="+mn-lt"/>
              </a:rPr>
              <a:t>« arrangement »/</a:t>
            </a:r>
            <a:r>
              <a:rPr lang="fr-FR" sz="2000" dirty="0" smtClean="0">
                <a:latin typeface="+mn-lt"/>
              </a:rPr>
              <a:t>agreement</a:t>
            </a:r>
          </a:p>
          <a:p>
            <a:pPr lvl="1"/>
            <a:endParaRPr lang="en-US" dirty="0"/>
          </a:p>
        </p:txBody>
      </p:sp>
      <p:sp>
        <p:nvSpPr>
          <p:cNvPr id="4" name="Slide Number Placeholder 3"/>
          <p:cNvSpPr>
            <a:spLocks noGrp="1"/>
          </p:cNvSpPr>
          <p:nvPr>
            <p:ph type="sldNum" sz="quarter" idx="12"/>
          </p:nvPr>
        </p:nvSpPr>
        <p:spPr/>
        <p:txBody>
          <a:bodyPr/>
          <a:lstStyle/>
          <a:p>
            <a:fld id="{D3493519-56BF-4246-ACDC-669134EBBF57}" type="slidenum">
              <a:rPr lang="en-GB" smtClean="0"/>
              <a:pPr/>
              <a:t>8</a:t>
            </a:fld>
            <a:endParaRPr lang="en-GB"/>
          </a:p>
        </p:txBody>
      </p:sp>
    </p:spTree>
    <p:extLst>
      <p:ext uri="{BB962C8B-B14F-4D97-AF65-F5344CB8AC3E}">
        <p14:creationId xmlns:p14="http://schemas.microsoft.com/office/powerpoint/2010/main" val="229344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err="1" smtClean="0"/>
              <a:t>Legislation</a:t>
            </a:r>
            <a:endParaRPr lang="en-US" b="1" dirty="0"/>
          </a:p>
        </p:txBody>
      </p:sp>
      <p:sp>
        <p:nvSpPr>
          <p:cNvPr id="3" name="Content Placeholder 2"/>
          <p:cNvSpPr>
            <a:spLocks noGrp="1"/>
          </p:cNvSpPr>
          <p:nvPr>
            <p:ph idx="1"/>
          </p:nvPr>
        </p:nvSpPr>
        <p:spPr>
          <a:xfrm>
            <a:off x="827088" y="2289199"/>
            <a:ext cx="7777360" cy="3948113"/>
          </a:xfrm>
        </p:spPr>
        <p:txBody>
          <a:bodyPr/>
          <a:lstStyle/>
          <a:p>
            <a:r>
              <a:rPr lang="en-GB" sz="2000" dirty="0" smtClean="0"/>
              <a:t>Distinction between « commercial » and « altruistic » surrogacy</a:t>
            </a:r>
          </a:p>
          <a:p>
            <a:pPr lvl="1"/>
            <a:r>
              <a:rPr lang="en-GB" sz="2000" dirty="0" smtClean="0">
                <a:latin typeface="+mn-lt"/>
              </a:rPr>
              <a:t>Prohibition of </a:t>
            </a:r>
            <a:r>
              <a:rPr lang="en-GB" sz="2000" b="1" dirty="0" smtClean="0">
                <a:solidFill>
                  <a:srgbClr val="0070C0"/>
                </a:solidFill>
                <a:latin typeface="+mn-lt"/>
              </a:rPr>
              <a:t>any form </a:t>
            </a:r>
            <a:r>
              <a:rPr lang="en-GB" sz="2000" dirty="0" smtClean="0">
                <a:latin typeface="+mn-lt"/>
              </a:rPr>
              <a:t>of surrogacy (12 states)</a:t>
            </a:r>
          </a:p>
          <a:p>
            <a:pPr lvl="2"/>
            <a:r>
              <a:rPr lang="en-GB" sz="1600" dirty="0" smtClean="0">
                <a:latin typeface="+mn-lt"/>
              </a:rPr>
              <a:t>Specified</a:t>
            </a:r>
          </a:p>
          <a:p>
            <a:pPr lvl="2"/>
            <a:r>
              <a:rPr lang="en-GB" sz="1600" dirty="0" smtClean="0">
                <a:latin typeface="+mn-lt"/>
              </a:rPr>
              <a:t>De facto</a:t>
            </a:r>
          </a:p>
          <a:p>
            <a:pPr lvl="1"/>
            <a:r>
              <a:rPr lang="en-GB" sz="2000" dirty="0" smtClean="0">
                <a:latin typeface="+mn-lt"/>
              </a:rPr>
              <a:t>Prohibition of </a:t>
            </a:r>
            <a:r>
              <a:rPr lang="en-GB" sz="2000" b="1" dirty="0" smtClean="0">
                <a:solidFill>
                  <a:srgbClr val="0070C0"/>
                </a:solidFill>
                <a:latin typeface="+mn-lt"/>
              </a:rPr>
              <a:t>commercial surrogacy </a:t>
            </a:r>
            <a:r>
              <a:rPr lang="en-GB" sz="2000" dirty="0" smtClean="0">
                <a:latin typeface="+mn-lt"/>
              </a:rPr>
              <a:t>only (7 states)</a:t>
            </a:r>
          </a:p>
          <a:p>
            <a:pPr lvl="2"/>
            <a:r>
              <a:rPr lang="en-GB" sz="1600" dirty="0" smtClean="0"/>
              <a:t>Specified</a:t>
            </a:r>
          </a:p>
          <a:p>
            <a:pPr lvl="2"/>
            <a:r>
              <a:rPr lang="en-GB" sz="1600" dirty="0" smtClean="0"/>
              <a:t>De facto</a:t>
            </a:r>
          </a:p>
          <a:p>
            <a:pPr lvl="1"/>
            <a:r>
              <a:rPr lang="en-GB" sz="2000" dirty="0" smtClean="0">
                <a:latin typeface="+mn-lt"/>
              </a:rPr>
              <a:t>No prohibition (5 pays)</a:t>
            </a:r>
          </a:p>
          <a:p>
            <a:pPr marL="457200" lvl="1" indent="0">
              <a:buNone/>
            </a:pPr>
            <a:endParaRPr lang="en-GB" sz="2000" dirty="0" smtClean="0">
              <a:latin typeface="+mn-lt"/>
            </a:endParaRPr>
          </a:p>
          <a:p>
            <a:r>
              <a:rPr lang="en-GB" sz="2000" dirty="0" smtClean="0"/>
              <a:t>Refund/compensation </a:t>
            </a:r>
          </a:p>
          <a:p>
            <a:r>
              <a:rPr lang="en-GB" sz="2000" dirty="0" smtClean="0"/>
              <a:t>Remuneration (2 countries)</a:t>
            </a:r>
          </a:p>
          <a:p>
            <a:pPr marL="914400" lvl="2" indent="0">
              <a:buNone/>
            </a:pPr>
            <a:endParaRPr lang="en-GB" sz="1600" dirty="0" smtClean="0">
              <a:latin typeface="+mn-lt"/>
            </a:endParaRPr>
          </a:p>
        </p:txBody>
      </p:sp>
      <p:sp>
        <p:nvSpPr>
          <p:cNvPr id="4" name="Slide Number Placeholder 3"/>
          <p:cNvSpPr>
            <a:spLocks noGrp="1"/>
          </p:cNvSpPr>
          <p:nvPr>
            <p:ph type="sldNum" sz="quarter" idx="12"/>
          </p:nvPr>
        </p:nvSpPr>
        <p:spPr/>
        <p:txBody>
          <a:bodyPr/>
          <a:lstStyle/>
          <a:p>
            <a:fld id="{D3493519-56BF-4246-ACDC-669134EBBF57}" type="slidenum">
              <a:rPr lang="en-GB" smtClean="0"/>
              <a:pPr/>
              <a:t>9</a:t>
            </a:fld>
            <a:endParaRPr lang="en-GB"/>
          </a:p>
        </p:txBody>
      </p:sp>
    </p:spTree>
    <p:extLst>
      <p:ext uri="{BB962C8B-B14F-4D97-AF65-F5344CB8AC3E}">
        <p14:creationId xmlns:p14="http://schemas.microsoft.com/office/powerpoint/2010/main" val="1290782064"/>
      </p:ext>
    </p:extLst>
  </p:cSld>
  <p:clrMapOvr>
    <a:masterClrMapping/>
  </p:clrMapOvr>
</p:sld>
</file>

<file path=ppt/theme/theme1.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Myriad Pro"/>
        <a:ea typeface="ＭＳ Ｐゴシック"/>
        <a:cs typeface="Arial"/>
      </a:majorFont>
      <a:minorFont>
        <a:latin typeface="Myriad Pro"/>
        <a:ea typeface="ＭＳ Ｐゴシック"/>
        <a:cs typeface="Arial"/>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3819</TotalTime>
  <Words>877</Words>
  <Application>Microsoft Office PowerPoint</Application>
  <PresentationFormat>On-screen Show (4:3)</PresentationFormat>
  <Paragraphs>256</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Theme1</vt:lpstr>
      <vt:lpstr>PowerPoint Presentation</vt:lpstr>
      <vt:lpstr>Council of Europe (CoE)</vt:lpstr>
      <vt:lpstr>Europe</vt:lpstr>
      <vt:lpstr>Intergovernmental organisations</vt:lpstr>
      <vt:lpstr>Intergovernmental Organisations</vt:lpstr>
      <vt:lpstr>Situations in Council of Europe Member States  </vt:lpstr>
      <vt:lpstr>Legislation</vt:lpstr>
      <vt:lpstr>Legislation</vt:lpstr>
      <vt:lpstr>Legislation</vt:lpstr>
      <vt:lpstr>PowerPoint Presentation</vt:lpstr>
      <vt:lpstr>Criminal sanction</vt:lpstr>
      <vt:lpstr>Filiation</vt:lpstr>
      <vt:lpstr>Transfer of filiation</vt:lpstr>
      <vt:lpstr>Intergovernmental organisations</vt:lpstr>
      <vt:lpstr>Debate – Draft law </vt:lpstr>
      <vt:lpstr>Conclusions</vt:lpstr>
      <vt:lpstr>www.coe.int/bioethics </vt:lpstr>
      <vt:lpstr>Principles set out in the report of the ad hoc committee of experts on progress in the biomedical sciences (CAHBI, 1989)     </vt:lpstr>
      <vt:lpstr>Principles set out in the report of the ad hoc committee of experts on progress in the biomedical sciences (CAHBI, 1989) </vt:lpstr>
      <vt:lpstr>International instruments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ETHICS OF PLACEBO CONTROL IN CLINICAL TRIALS</dc:title>
  <dc:creator>Prof.Dr.Doppelfeld</dc:creator>
  <cp:lastModifiedBy>LWOFF Laurence</cp:lastModifiedBy>
  <cp:revision>491</cp:revision>
  <cp:lastPrinted>2017-04-10T16:06:18Z</cp:lastPrinted>
  <dcterms:created xsi:type="dcterms:W3CDTF">2010-01-23T16:40:48Z</dcterms:created>
  <dcterms:modified xsi:type="dcterms:W3CDTF">2017-04-20T10:45:41Z</dcterms:modified>
</cp:coreProperties>
</file>