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1" r:id="rId2"/>
    <p:sldId id="342" r:id="rId3"/>
    <p:sldId id="344" r:id="rId4"/>
    <p:sldId id="346" r:id="rId5"/>
    <p:sldId id="353" r:id="rId6"/>
    <p:sldId id="349" r:id="rId7"/>
    <p:sldId id="324" r:id="rId8"/>
    <p:sldId id="314" r:id="rId9"/>
    <p:sldId id="325" r:id="rId10"/>
    <p:sldId id="323" r:id="rId11"/>
    <p:sldId id="328" r:id="rId12"/>
    <p:sldId id="355" r:id="rId13"/>
    <p:sldId id="315" r:id="rId14"/>
    <p:sldId id="337" r:id="rId15"/>
    <p:sldId id="354" r:id="rId16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956" autoAdjust="0"/>
    <p:restoredTop sz="94713" autoAdjust="0"/>
  </p:normalViewPr>
  <p:slideViewPr>
    <p:cSldViewPr>
      <p:cViewPr>
        <p:scale>
          <a:sx n="62" d="100"/>
          <a:sy n="62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D2BB2-75A5-4538-8B0D-69E2253AF7ED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24D22-062C-4610-BEBD-30ED918521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759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77296A30F676B9004EC9FE9925D5892E4A40F6754990293628D7B8AE773B100BD8377F40D129CBB6AN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5" name="Прямая соединительная линия 9"/>
          <p:cNvCxnSpPr>
            <a:cxnSpLocks noChangeShapeType="1"/>
          </p:cNvCxnSpPr>
          <p:nvPr/>
        </p:nvCxnSpPr>
        <p:spPr bwMode="auto">
          <a:xfrm rot="5400000">
            <a:off x="-755650" y="4005263"/>
            <a:ext cx="2879725" cy="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900113" y="2349500"/>
            <a:ext cx="7920037" cy="510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</a:rPr>
              <a:t>О повышении доступности высокотехнологичной медицинской помощи в Российской Федерации и результатах реализации мер, направленных на сокращение смертности от болезней системы кровообращения, и задачах на 2014 – 2016 годы</a:t>
            </a:r>
          </a:p>
          <a:p>
            <a:pPr algn="ctr"/>
            <a:endParaRPr lang="ru-RU" altLang="ru-RU" sz="2400" b="1" dirty="0">
              <a:solidFill>
                <a:schemeClr val="bg1"/>
              </a:solidFill>
            </a:endParaRPr>
          </a:p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 Министр здравоохранения Российской Федерации </a:t>
            </a:r>
          </a:p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В.И. Скворцова</a:t>
            </a:r>
          </a:p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 </a:t>
            </a:r>
          </a:p>
          <a:p>
            <a:pPr algn="ctr"/>
            <a:endParaRPr lang="ru-RU" altLang="ru-RU" sz="4000" b="1" dirty="0">
              <a:solidFill>
                <a:srgbClr val="FFC000"/>
              </a:solidFill>
              <a:latin typeface="Times New Roman" pitchFamily="18" charset="0"/>
              <a:cs typeface="Arial" pitchFamily="34" charset="0"/>
            </a:endParaRPr>
          </a:p>
          <a:p>
            <a:pPr algn="ctr"/>
            <a:endParaRPr lang="ru-RU" altLang="ru-RU" sz="4000" b="1" dirty="0">
              <a:solidFill>
                <a:srgbClr val="FFC000"/>
              </a:solidFill>
              <a:latin typeface="Times New Roman" pitchFamily="18" charset="0"/>
              <a:cs typeface="Arial" pitchFamily="34" charset="0"/>
            </a:endParaRPr>
          </a:p>
          <a:p>
            <a:pPr algn="ctr"/>
            <a:endParaRPr lang="ru-RU" altLang="ru-RU" sz="32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endParaRPr lang="ru-RU" altLang="ru-RU" sz="2500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4941168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840" y="1981179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0" y="1285860"/>
            <a:ext cx="9144000" cy="40719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Законодательство в области донорства и трансплантации органов человека </a:t>
            </a:r>
            <a:b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 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4" y="81086"/>
            <a:ext cx="3778666" cy="1133336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57620" y="4000504"/>
            <a:ext cx="43763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Помощник Министра здравоохранения 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 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д.м.н.  </a:t>
            </a:r>
            <a:r>
              <a:rPr lang="ru-RU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Габбасова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Л.А.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43306" y="592933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Москва, 2016 год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00826" y="6492875"/>
            <a:ext cx="2133600" cy="365125"/>
          </a:xfrm>
        </p:spPr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grpSp>
        <p:nvGrpSpPr>
          <p:cNvPr id="3" name="Группа 33"/>
          <p:cNvGrpSpPr/>
          <p:nvPr/>
        </p:nvGrpSpPr>
        <p:grpSpPr>
          <a:xfrm>
            <a:off x="0" y="0"/>
            <a:ext cx="9130630" cy="949821"/>
            <a:chOff x="0" y="0"/>
            <a:chExt cx="913063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0"/>
              <a:ext cx="913063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Проект Федерального закона </a:t>
              </a: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«О  донорстве органов человека и их трансплантации» </a:t>
              </a:r>
              <a:endParaRPr lang="ru-RU" sz="2400" dirty="0" smtClean="0">
                <a:solidFill>
                  <a:srgbClr val="FFFF00"/>
                </a:solidFill>
              </a:endParaRPr>
            </a:p>
            <a:p>
              <a:pPr algn="ctr">
                <a:defRPr/>
              </a:pPr>
              <a:endPara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Овальная выноска 11"/>
          <p:cNvSpPr/>
          <p:nvPr/>
        </p:nvSpPr>
        <p:spPr>
          <a:xfrm>
            <a:off x="431032" y="1052736"/>
            <a:ext cx="8712968" cy="5400600"/>
          </a:xfrm>
          <a:prstGeom prst="wedgeEllipseCallout">
            <a:avLst>
              <a:gd name="adj1" fmla="val 5918"/>
              <a:gd name="adj2" fmla="val -50570"/>
            </a:avLst>
          </a:prstGeom>
          <a:solidFill>
            <a:srgbClr val="A9F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регистр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доноров, донорских органов, реципиентов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2411760" y="1484784"/>
            <a:ext cx="4968552" cy="8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здравоохранения Российской Федерации </a:t>
            </a:r>
          </a:p>
          <a:p>
            <a:pPr algn="ctr" rtl="0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(нормативно-правовое регулирование донорства и трансплантации органов человека, ведение федерального регистра)</a:t>
            </a:r>
            <a:endParaRPr lang="it-IT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ttangolo arrotondato 15"/>
          <p:cNvSpPr/>
          <p:nvPr/>
        </p:nvSpPr>
        <p:spPr>
          <a:xfrm>
            <a:off x="1835696" y="2636912"/>
            <a:ext cx="5976664" cy="6583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Федеральная медицинская организация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(оперативное управление процессами донорства и трансплантации органов человека в целом по Российской Федерации)</a:t>
            </a:r>
            <a:endParaRPr lang="it-IT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ttangolo arrotondato 15"/>
          <p:cNvSpPr/>
          <p:nvPr/>
        </p:nvSpPr>
        <p:spPr>
          <a:xfrm>
            <a:off x="1979712" y="4221088"/>
            <a:ext cx="5760640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медицинская организация  субъекта РФ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региональная координация  деятельности по  донорству и трансплантации органов человека между медицинскими организациями)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23" name="Rettangolo arrotondato 15"/>
          <p:cNvSpPr/>
          <p:nvPr/>
        </p:nvSpPr>
        <p:spPr>
          <a:xfrm>
            <a:off x="2915816" y="5301208"/>
            <a:ext cx="3960440" cy="7200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Государственные медицинские организации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(локальная координация донорством  и трансплантацией органов человека)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980728"/>
            <a:ext cx="2251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Управление системой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донорства органов и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их  трансплантацией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214282" y="1285860"/>
            <a:ext cx="8712968" cy="4857403"/>
          </a:xfrm>
        </p:spPr>
        <p:txBody>
          <a:bodyPr>
            <a:normAutofit/>
          </a:bodyPr>
          <a:lstStyle/>
          <a:p>
            <a:pPr indent="15875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158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15875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grpSp>
        <p:nvGrpSpPr>
          <p:cNvPr id="3" name="Группа 33"/>
          <p:cNvGrpSpPr/>
          <p:nvPr/>
        </p:nvGrpSpPr>
        <p:grpSpPr>
          <a:xfrm>
            <a:off x="0" y="0"/>
            <a:ext cx="9130630" cy="949821"/>
            <a:chOff x="0" y="0"/>
            <a:chExt cx="913063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0"/>
              <a:ext cx="913063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Проект Федерального закона </a:t>
              </a: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«О  донорстве органов человека и их трансплантации» </a:t>
              </a:r>
              <a:endParaRPr lang="ru-RU" sz="2400" dirty="0" smtClean="0">
                <a:solidFill>
                  <a:srgbClr val="FFFF00"/>
                </a:solidFill>
              </a:endParaRPr>
            </a:p>
            <a:p>
              <a:pPr algn="ctr">
                <a:defRPr/>
              </a:pPr>
              <a:endPara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395536" y="1052736"/>
            <a:ext cx="856895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875">
              <a:buNone/>
            </a:pPr>
            <a:r>
              <a:rPr lang="x-none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Глава 3. Посмертное донорство органов</a:t>
            </a:r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(18-34 статьи);</a:t>
            </a:r>
          </a:p>
          <a:p>
            <a:pPr indent="15875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5875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18. Презумпция согласия на изъятие органов после смерти</a:t>
            </a:r>
          </a:p>
          <a:p>
            <a:pPr indent="15875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58775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58775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58775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58775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58775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58775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15875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5875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2000240"/>
            <a:ext cx="8424936" cy="16430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жизни совершеннолетний дееспособный гражданин может выразить свое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согласие /несогласие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изъятием его органов после смерти в целях трансплантации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письменном заявлении, … или устно в присутствии медицинских работников и свидетелей в соответствии со статьей 20 настоящего Федерального закон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зарегистрированное в Регистре прижизненных волеизъявлений граждан;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3857628"/>
            <a:ext cx="8429684" cy="2571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8775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отсутствия прижизненного волеизъявления совершеннолетнего дееспособного гражданина 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соласии / несогласии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изъятие его органов после смерти в целях трансплантации, з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арегистрированного в Регистре прижизненных волеизъявлений граждан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заявить о несогласии на изъятие органов  из тела умершего имеют супруг, а при его отсутствии - один из близких родственников: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дети,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устной форме или письменном заявлении, заверенном в установленном порядке, родители, усыновленные, усыновители, родные братья и родные сестры, внуки, дедушка и бабушка в соответствии </a:t>
            </a:r>
            <a:r>
              <a:rPr lang="x-none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статьей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x-none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настоящего Федерального закона.</a:t>
            </a:r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67544" y="980728"/>
            <a:ext cx="8136904" cy="5472608"/>
          </a:xfrm>
        </p:spPr>
        <p:txBody>
          <a:bodyPr>
            <a:normAutofit/>
          </a:bodyPr>
          <a:lstStyle/>
          <a:p>
            <a:pPr indent="15875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447675" algn="just"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19.  Прижизненное волеизъявление совершеннолетнего дееспособного гражданина, выраженное в письменной форме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358775" algn="just">
              <a:buNone/>
            </a:pPr>
            <a:endParaRPr lang="ru-RU" sz="17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indent="358775" algn="just">
              <a:buNone/>
            </a:pP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21. Изменение совершеннолетним дееспособным</a:t>
            </a:r>
            <a:r>
              <a:rPr lang="ru-RU" sz="17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гражданином своего прижизненного волеизъявления</a:t>
            </a:r>
          </a:p>
          <a:p>
            <a:pPr marL="179388" indent="358775" algn="just">
              <a:buNone/>
            </a:pPr>
            <a:endParaRPr lang="ru-RU" sz="11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indent="358775">
              <a:buNone/>
            </a:pP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25. Приоритет прижизненного волеизъявления умершего</a:t>
            </a:r>
          </a:p>
          <a:p>
            <a:pPr marL="179388" indent="358775">
              <a:buNone/>
            </a:pPr>
            <a:endParaRPr lang="ru-RU" sz="11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indent="358775" algn="just">
              <a:buNone/>
            </a:pPr>
            <a:endParaRPr lang="ru-RU" sz="17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indent="358775" algn="just">
              <a:buNone/>
            </a:pP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22. Информированное испрошенное согласие одного из родителей умершего несовершеннолетнего или совершеннолетнего лица, признанного в установленном законом</a:t>
            </a:r>
            <a:r>
              <a:rPr lang="ru-RU" sz="17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порядке недееспособным, потенциальному реципиенту на изъятие его органов в целях трансплантации</a:t>
            </a:r>
          </a:p>
          <a:p>
            <a:pPr marL="179388" indent="358775" algn="just">
              <a:buNone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358775" algn="just">
              <a:buNone/>
            </a:pPr>
            <a:endParaRPr lang="ru-RU" sz="15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indent="358775" algn="just">
              <a:buNone/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Информирование медицинской организацией  родителей о констатации смерти ребенка в период не позднее 1 часа после подписания протокола  о констатации смерти </a:t>
            </a:r>
          </a:p>
          <a:p>
            <a:pPr marL="179388" indent="358775" algn="just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358775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  <p:grpSp>
        <p:nvGrpSpPr>
          <p:cNvPr id="2" name="Группа 33"/>
          <p:cNvGrpSpPr/>
          <p:nvPr/>
        </p:nvGrpSpPr>
        <p:grpSpPr>
          <a:xfrm>
            <a:off x="0" y="0"/>
            <a:ext cx="9130630" cy="949821"/>
            <a:chOff x="0" y="0"/>
            <a:chExt cx="913063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0"/>
              <a:ext cx="913063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Проект Федерального закона </a:t>
              </a: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«О  донорстве органов человека и их трансплантации» </a:t>
              </a:r>
              <a:endParaRPr lang="ru-RU" sz="2400" dirty="0" smtClean="0">
                <a:solidFill>
                  <a:srgbClr val="FFFF00"/>
                </a:solidFill>
              </a:endParaRPr>
            </a:p>
            <a:p>
              <a:pPr algn="ctr">
                <a:defRPr/>
              </a:pPr>
              <a:endPara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13</a:t>
            </a:fld>
            <a:endParaRPr lang="ru-RU" dirty="0"/>
          </a:p>
        </p:txBody>
      </p:sp>
      <p:grpSp>
        <p:nvGrpSpPr>
          <p:cNvPr id="3" name="Группа 33"/>
          <p:cNvGrpSpPr/>
          <p:nvPr/>
        </p:nvGrpSpPr>
        <p:grpSpPr>
          <a:xfrm>
            <a:off x="0" y="0"/>
            <a:ext cx="9130630" cy="949821"/>
            <a:chOff x="0" y="0"/>
            <a:chExt cx="913063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0"/>
              <a:ext cx="913063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Проект Федерального закона </a:t>
              </a:r>
            </a:p>
            <a:p>
              <a:pPr algn="ctr">
                <a:defRPr/>
              </a:pPr>
              <a:r>
                <a:rPr lang="ru-RU" sz="2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«О  донорстве органов человека и их трансплантации»</a:t>
              </a:r>
              <a:endPara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467544" y="980728"/>
            <a:ext cx="839073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6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 4. Прижизненное донорство органов </a:t>
            </a:r>
            <a:endParaRPr lang="ru-RU" sz="1600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600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x-none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Особенности прижизненного донорства органов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x-none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Родственная связь в целях осуществления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прижизненного донорства </a:t>
            </a:r>
            <a:r>
              <a:rPr lang="x-none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трансплантации органов устанавливается на основании документов, подтверждающих родственную связь между прижизненным донором и реципиентом,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представленными в соответствии с правилами, установленными Правительством Российской Федерации.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44767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x-none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Ограничения при прижизненном донорстве органов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538163"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Прижизненное донорство органов может осуществляться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в интересах здоровья реципиента и в случае отсутствия необходимых для трансплантации органов от посмертного донора с учетом статуса экстренности трансплантации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также в случае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отсутствия альтернативного метода лечения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,…….если другое медицинское вмешательство не может гарантировать сохранения жизни пациента (реципиента) либо восстановления его здоровья.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1857364"/>
            <a:ext cx="8286808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7675"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Изъятие в целях трансплантации органов у прижизненного донора допускается только у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совершеннолетних дееспособных граждан при условии нахождения их в родственной связи с реципиентом, независимо от степени родства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(родственная трансплантация).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400600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sz="19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 8. Ответственность при осуществлении донорства органов и их трансплантации</a:t>
            </a:r>
            <a:endParaRPr lang="ru-RU" sz="1900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x-none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62</a:t>
            </a:r>
            <a:r>
              <a:rPr lang="x-none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Ответственность за принуждение гражданина к изъятию его органов в целях трансплантации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Статья 63. Ответственность за куплю-продажу органов человека</a:t>
            </a:r>
          </a:p>
          <a:p>
            <a:pPr marL="0" indent="447675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64. Ответственность за несообщение или сокрытие сведений, подлежащих передаче  в Федеральный регистр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65. Ответственность должностных лиц федерального органа исполнительной власти, осуществляющего ведение Федерального регистра </a:t>
            </a:r>
          </a:p>
          <a:p>
            <a:pPr marL="0" indent="447675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66. Ответственность медицинской организации за причинение вреда, связанного с нарушением условий и порядка донорства и трансплантации органов человека.</a:t>
            </a:r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  <p:grpSp>
        <p:nvGrpSpPr>
          <p:cNvPr id="3" name="Группа 33"/>
          <p:cNvGrpSpPr/>
          <p:nvPr/>
        </p:nvGrpSpPr>
        <p:grpSpPr>
          <a:xfrm>
            <a:off x="0" y="0"/>
            <a:ext cx="9130630" cy="949821"/>
            <a:chOff x="0" y="0"/>
            <a:chExt cx="913063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0"/>
              <a:ext cx="913063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Проект Федерального закона </a:t>
              </a: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«О  донорстве органов человека и их трансплантации» </a:t>
              </a:r>
              <a:endParaRPr lang="ru-RU" sz="2400" dirty="0" smtClean="0">
                <a:solidFill>
                  <a:srgbClr val="FFFF00"/>
                </a:solidFill>
              </a:endParaRPr>
            </a:p>
            <a:p>
              <a:pPr algn="ctr">
                <a:defRPr/>
              </a:pPr>
              <a:endPara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71472" y="2564904"/>
            <a:ext cx="8104984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Принуждение любым лицом гражданина к изъятию его органов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трансплантации и купля-продажа органов человека влекут уголовную ответственность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законодательством Российской Федерации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4653136"/>
            <a:ext cx="8033546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Нарушения согласно данных статей,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влекут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собой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дисциплинарную и административную ответственность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законодательством Российской Федерации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  <p:grpSp>
        <p:nvGrpSpPr>
          <p:cNvPr id="2" name="Группа 33"/>
          <p:cNvGrpSpPr/>
          <p:nvPr/>
        </p:nvGrpSpPr>
        <p:grpSpPr>
          <a:xfrm>
            <a:off x="0" y="0"/>
            <a:ext cx="9144000" cy="949821"/>
            <a:chOff x="-13370" y="0"/>
            <a:chExt cx="914400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-13370" y="0"/>
              <a:ext cx="914400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Проект Федерального закона </a:t>
              </a:r>
            </a:p>
            <a:p>
              <a:pPr algn="ctr">
                <a:defRPr/>
              </a:pPr>
              <a:r>
                <a:rPr lang="ru-RU" sz="2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«О  донорстве органов человека и их трансплантации» </a:t>
              </a:r>
            </a:p>
            <a:p>
              <a:pPr algn="ctr">
                <a:defRPr/>
              </a:pPr>
              <a:endPara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Rettangolo arrotondato 15"/>
          <p:cNvSpPr/>
          <p:nvPr/>
        </p:nvSpPr>
        <p:spPr>
          <a:xfrm>
            <a:off x="3491880" y="1052736"/>
            <a:ext cx="2448272" cy="7886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ЗДРАВООХРАНЕНИЯ</a:t>
            </a:r>
          </a:p>
          <a:p>
            <a:pPr algn="ctr" rtl="0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endParaRPr lang="it-IT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ttangolo arrotondato 15"/>
          <p:cNvSpPr/>
          <p:nvPr/>
        </p:nvSpPr>
        <p:spPr>
          <a:xfrm>
            <a:off x="3000364" y="2000240"/>
            <a:ext cx="3643338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Федеральная медицинская организация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(оперативное управление процессами донорства и трансплантации органов человека в целом по Российской Федерации)</a:t>
            </a:r>
            <a:endParaRPr lang="it-IT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rco 11"/>
          <p:cNvSpPr/>
          <p:nvPr/>
        </p:nvSpPr>
        <p:spPr>
          <a:xfrm>
            <a:off x="971600" y="980728"/>
            <a:ext cx="7345362" cy="4936803"/>
          </a:xfrm>
          <a:prstGeom prst="arc">
            <a:avLst>
              <a:gd name="adj1" fmla="val 6456940"/>
              <a:gd name="adj2" fmla="val 4410053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>
              <a:defRPr/>
            </a:pPr>
            <a:endParaRPr lang="it-IT"/>
          </a:p>
        </p:txBody>
      </p:sp>
      <p:cxnSp>
        <p:nvCxnSpPr>
          <p:cNvPr id="23" name="Connettore 1 8"/>
          <p:cNvCxnSpPr/>
          <p:nvPr/>
        </p:nvCxnSpPr>
        <p:spPr>
          <a:xfrm>
            <a:off x="8892480" y="1268760"/>
            <a:ext cx="0" cy="467995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ettangolo arrotondato 15"/>
          <p:cNvSpPr/>
          <p:nvPr/>
        </p:nvSpPr>
        <p:spPr>
          <a:xfrm>
            <a:off x="2928926" y="3068960"/>
            <a:ext cx="3714776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медицинская организация  субъекта </a:t>
            </a:r>
            <a:r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(региональная координация  деятельности по  донорству и трансплантации органов человека между медицинскими организациями)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28" name="Rettangolo arrotondato 17"/>
          <p:cNvSpPr/>
          <p:nvPr/>
        </p:nvSpPr>
        <p:spPr>
          <a:xfrm>
            <a:off x="251520" y="2276872"/>
            <a:ext cx="1682998" cy="7886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RightFacing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Государственные медицинские организации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ttangolo arrotondato 17"/>
          <p:cNvSpPr/>
          <p:nvPr/>
        </p:nvSpPr>
        <p:spPr>
          <a:xfrm>
            <a:off x="3059832" y="5013176"/>
            <a:ext cx="1682998" cy="7886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RightFacing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Государственные медицинские организации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ttangolo arrotondato 25"/>
          <p:cNvSpPr/>
          <p:nvPr/>
        </p:nvSpPr>
        <p:spPr>
          <a:xfrm>
            <a:off x="7092280" y="2780928"/>
            <a:ext cx="1682998" cy="7886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LeftFacing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Государственные медицинские организации</a:t>
            </a:r>
          </a:p>
          <a:p>
            <a:pPr algn="ctr" rtl="0">
              <a:defRPr/>
            </a:pPr>
            <a:endParaRPr lang="it-IT" sz="1200" b="1" dirty="0"/>
          </a:p>
        </p:txBody>
      </p:sp>
      <p:sp>
        <p:nvSpPr>
          <p:cNvPr id="31" name="Rettangolo arrotondato 25"/>
          <p:cNvSpPr/>
          <p:nvPr/>
        </p:nvSpPr>
        <p:spPr>
          <a:xfrm>
            <a:off x="7092280" y="3717032"/>
            <a:ext cx="1682998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LeftFacing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 медицинские организации 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переданными полномочиями</a:t>
            </a:r>
          </a:p>
        </p:txBody>
      </p:sp>
      <p:sp>
        <p:nvSpPr>
          <p:cNvPr id="34" name="Rettangolo arrotondato 25"/>
          <p:cNvSpPr/>
          <p:nvPr/>
        </p:nvSpPr>
        <p:spPr>
          <a:xfrm>
            <a:off x="4932040" y="5013176"/>
            <a:ext cx="1682998" cy="9361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LeftFacing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 медицинские организации 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переданными полномочиями</a:t>
            </a:r>
          </a:p>
          <a:p>
            <a:pPr algn="ctr" rtl="0">
              <a:defRPr/>
            </a:pPr>
            <a:endParaRPr lang="it-IT" sz="1200" b="1" dirty="0"/>
          </a:p>
        </p:txBody>
      </p:sp>
      <p:sp>
        <p:nvSpPr>
          <p:cNvPr id="35" name="Rettangolo arrotondato 17"/>
          <p:cNvSpPr/>
          <p:nvPr/>
        </p:nvSpPr>
        <p:spPr>
          <a:xfrm>
            <a:off x="539552" y="3284984"/>
            <a:ext cx="1682998" cy="7886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RightFacing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медицинские организации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Выгнутая влево стрелка 43"/>
          <p:cNvSpPr/>
          <p:nvPr/>
        </p:nvSpPr>
        <p:spPr>
          <a:xfrm flipH="1">
            <a:off x="1691680" y="2132856"/>
            <a:ext cx="1080120" cy="3672408"/>
          </a:xfrm>
          <a:prstGeom prst="curved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7504" y="4653136"/>
            <a:ext cx="1606976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Медицинские организации,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где выявляются потенциальные доноры и осуществляют изъятие донорских органов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Выгнутая влево стрелка 46"/>
          <p:cNvSpPr/>
          <p:nvPr/>
        </p:nvSpPr>
        <p:spPr>
          <a:xfrm>
            <a:off x="6804248" y="2348880"/>
            <a:ext cx="864096" cy="3384376"/>
          </a:xfrm>
          <a:prstGeom prst="curvedRightArrow">
            <a:avLst>
              <a:gd name="adj1" fmla="val 25000"/>
              <a:gd name="adj2" fmla="val 50000"/>
              <a:gd name="adj3" fmla="val 1432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29454" y="1071546"/>
            <a:ext cx="1799060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Медицинские организации ,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где проводят трансплантацию донорских органов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Месяц 64"/>
          <p:cNvSpPr/>
          <p:nvPr/>
        </p:nvSpPr>
        <p:spPr>
          <a:xfrm rot="5185578">
            <a:off x="4428755" y="3575322"/>
            <a:ext cx="646812" cy="2376132"/>
          </a:xfrm>
          <a:prstGeom prst="moon">
            <a:avLst>
              <a:gd name="adj" fmla="val 29078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07504" y="908720"/>
            <a:ext cx="2607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Система донорства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трансплантации,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(инфраструктура)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28926" y="6093296"/>
            <a:ext cx="357190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Организации,  осуществляющие транспортировку донорских органов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76660"/>
          </a:xfrm>
        </p:spPr>
        <p:txBody>
          <a:bodyPr>
            <a:normAutofit lnSpcReduction="10000"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Конвенция о защите прав человека и достоинства человека в связи с  применением достижений биологии и медицины: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Конвенция о правах человека и биомедицине (Овьедо, 4.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IV.1997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г., ETS № 164);</a:t>
            </a: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Дополнительный протокол к конвенции по правам человека и биомедицине относительно трансплантации органов и тканей человеческого происхождения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186)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Страсбург, 24 января 2002 года);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Стамбульская декларация о трансплантационном туризме и торговле органами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(30 апреля - 2 мая 2008 года, г. Стамбул);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Доклад Секретариата ВОЗ  на Всемирной Ассамблеи здравоохранения  (А63/24 от 25 марта 2010 года)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«Трансплантация органов и тканей человека»,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«Руководящие принципы ВОЗ по трансплантации человеческих клеток, тканей и органов».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grpSp>
        <p:nvGrpSpPr>
          <p:cNvPr id="2" name="Группа 33"/>
          <p:cNvGrpSpPr/>
          <p:nvPr/>
        </p:nvGrpSpPr>
        <p:grpSpPr>
          <a:xfrm>
            <a:off x="0" y="0"/>
            <a:ext cx="9130630" cy="1071546"/>
            <a:chOff x="0" y="0"/>
            <a:chExt cx="9130630" cy="1071546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0"/>
              <a:ext cx="9130630" cy="107154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Правовое  регулирование в международной практике достижений биологии и медицины </a:t>
              </a: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 smtClean="0"/>
            </a:p>
            <a:p>
              <a:pPr algn="ctr">
                <a:defRPr/>
              </a:pPr>
              <a:endPara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143248"/>
            <a:ext cx="2000264" cy="1179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357158" y="1071546"/>
            <a:ext cx="8429684" cy="4857784"/>
          </a:xfrm>
        </p:spPr>
        <p:txBody>
          <a:bodyPr>
            <a:normAutofit lnSpcReduction="10000"/>
          </a:bodyPr>
          <a:lstStyle/>
          <a:p>
            <a:pPr marL="1588" indent="449263" algn="just"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«Руководящие принципы ВОЗ по трансплантации человеческих клеток, тканей и органов».  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Руководящий принцип 1 </a:t>
            </a:r>
          </a:p>
          <a:p>
            <a:pPr marL="1588" indent="4492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проведения трансплантации клетки, ткани и органы могут быть изъяты из тел умерших в случае, если:</a:t>
            </a:r>
          </a:p>
          <a:p>
            <a:pPr marL="1588" indent="449263" algn="just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buNone/>
            </a:pPr>
            <a:endParaRPr lang="ru-RU" sz="1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этической точки зрения согласие является краеугольным камнем всех медицинских вмешательств». </a:t>
            </a:r>
          </a:p>
          <a:p>
            <a:pPr marL="1588" indent="449263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 определение порядка получения и регистрации согласия отвечают национальные органы власти.</a:t>
            </a:r>
            <a:endParaRPr lang="ru-RU" sz="1900" dirty="0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grpSp>
        <p:nvGrpSpPr>
          <p:cNvPr id="2" name="Группа 33"/>
          <p:cNvGrpSpPr/>
          <p:nvPr/>
        </p:nvGrpSpPr>
        <p:grpSpPr>
          <a:xfrm>
            <a:off x="0" y="0"/>
            <a:ext cx="9130630" cy="949821"/>
            <a:chOff x="0" y="0"/>
            <a:chExt cx="913063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0"/>
              <a:ext cx="913063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Правовое  регулирование в международной практике достижений биологии и медицины </a:t>
              </a:r>
            </a:p>
            <a:p>
              <a:pPr algn="ctr">
                <a:defRPr/>
              </a:pPr>
              <a:endPara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5572140"/>
            <a:ext cx="2143140" cy="104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28596" y="2357430"/>
            <a:ext cx="8286808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(а) получено согласие в форме, требуемой законом,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«Презумпция несогласия»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только при наличии недвусмысленного согласия  умершего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(четко выраженное)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357562"/>
            <a:ext cx="8286808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 нет оснований полагать , что умершее лицо возражало против такого изъятия,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«Презумпция согласия»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случае если  умерший не возражал против изъятия органа после его смерти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(предполагаемое) 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285720" y="1071546"/>
            <a:ext cx="4143404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Конвенция </a:t>
            </a:r>
            <a:r>
              <a:rPr lang="ru-R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Овьедо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214282" y="1857364"/>
            <a:ext cx="4214842" cy="3643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4508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Изъятие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живого донора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органов …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может     п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роизводиться…………при невозможности проведения альтернативного лечения с сопоставимой эффективностью;</a:t>
            </a:r>
          </a:p>
          <a:p>
            <a:pPr marL="0" indent="4508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должно быть получено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явно выраженное и конкретное согласие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0850" algn="just">
              <a:buFont typeface="Wingdings" pitchFamily="2" charset="2"/>
              <a:buChar char="Ø"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850" algn="just"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тело человека и его части не должны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как таковые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являться источником получения финансовой выгоды.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4643438" y="1071546"/>
            <a:ext cx="4143404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anchor="ctr">
            <a:normAutofit fontScale="92500"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Руководящие принципы ВОЗ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>
          <a:xfrm>
            <a:off x="4643438" y="1857364"/>
            <a:ext cx="4214842" cy="3643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355600"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допускается брать для пересадки клетки, ткани или органы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живого донора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не достигшего совершеннолетнего возраста*………....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только с согласия  донора;</a:t>
            </a:r>
          </a:p>
          <a:p>
            <a:pPr marL="0" indent="35560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за редкими исключениями, разрешенными в рамках национального законодательства.</a:t>
            </a:r>
            <a:endParaRPr lang="ru-RU" sz="1800" dirty="0" smtClean="0"/>
          </a:p>
          <a:p>
            <a:pPr marL="0" indent="355600" algn="just">
              <a:buFont typeface="Wingdings" pitchFamily="2" charset="2"/>
              <a:buChar char="Ø"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5600" algn="just"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запрет на продажу или покупку клеток, тканей или органов;</a:t>
            </a:r>
          </a:p>
          <a:p>
            <a:pPr marL="0" indent="35560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grpSp>
        <p:nvGrpSpPr>
          <p:cNvPr id="2" name="Группа 33"/>
          <p:cNvGrpSpPr/>
          <p:nvPr/>
        </p:nvGrpSpPr>
        <p:grpSpPr>
          <a:xfrm>
            <a:off x="0" y="0"/>
            <a:ext cx="9130630" cy="949821"/>
            <a:chOff x="0" y="0"/>
            <a:chExt cx="913063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0"/>
              <a:ext cx="913063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Правовое  регулирование в международной практике достижений биологии и медицины </a:t>
              </a:r>
            </a:p>
            <a:p>
              <a:pPr algn="ctr">
                <a:defRPr/>
              </a:pPr>
              <a:endPara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5643578"/>
            <a:ext cx="1714513" cy="83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643578"/>
            <a:ext cx="1695403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7609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Конвенция Совета Европы по борьбе с торговлей человеческими органами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Council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Europe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Convention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Trafficking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Organs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 июля 2014 года была принята Комитетом Министров СЕ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встрече представителей от стран ЕС и не членов ЕС  25 марта 2015 года в Испании в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Сантьяго де Компостело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состоялось открытие подписания конвенции, Российская Федерация подписала конвенцию в сентябре 2015 года. 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grpSp>
        <p:nvGrpSpPr>
          <p:cNvPr id="2" name="Группа 33"/>
          <p:cNvGrpSpPr/>
          <p:nvPr/>
        </p:nvGrpSpPr>
        <p:grpSpPr>
          <a:xfrm>
            <a:off x="0" y="0"/>
            <a:ext cx="9130630" cy="949821"/>
            <a:chOff x="0" y="0"/>
            <a:chExt cx="913063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0"/>
              <a:ext cx="913063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Правовое  регулирование в международной практике достижений биологии и медицины </a:t>
              </a:r>
            </a:p>
            <a:p>
              <a:pPr algn="ctr">
                <a:defRPr/>
              </a:pPr>
              <a:endPara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" name="Рисунок 7" descr="C:\Users\GabbasovaLA\Desktop\Все по трансплантации\Фоторгафии Рим СД РО\_DSC238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3929066"/>
            <a:ext cx="3143272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786182" y="3857628"/>
            <a:ext cx="50720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Конвенция по борьбе с торговлей человеческими органами является основополагающим международным правовым инструментом,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где впервые идет речь о запрещении любой формы коммерциализации человеческих органов.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Человеческие органы не должны быть предметом купли - продажи или являться источником получения финансовой выгоды.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grpSp>
        <p:nvGrpSpPr>
          <p:cNvPr id="3" name="Группа 33"/>
          <p:cNvGrpSpPr/>
          <p:nvPr/>
        </p:nvGrpSpPr>
        <p:grpSpPr>
          <a:xfrm>
            <a:off x="0" y="0"/>
            <a:ext cx="9144000" cy="949821"/>
            <a:chOff x="-13370" y="0"/>
            <a:chExt cx="914400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-13370" y="0"/>
              <a:ext cx="914400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Нормативно-правовое регулирование донорства и трансплантации в Российской Федерации</a:t>
              </a:r>
              <a:endParaRPr lang="ru-RU" sz="2400" dirty="0" smtClean="0">
                <a:solidFill>
                  <a:srgbClr val="FFFF00"/>
                </a:solidFill>
              </a:endParaRPr>
            </a:p>
            <a:p>
              <a:pPr algn="ctr">
                <a:defRPr/>
              </a:pPr>
              <a:endPara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57158" y="1285860"/>
            <a:ext cx="85725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1813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1813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627063" algn="just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законе нет понятий  «донорство» , «донор  посмертный» </a:t>
            </a:r>
          </a:p>
          <a:p>
            <a:pPr indent="627063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531813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1813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1813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1813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531813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Статья 47. Донорство органов и тканей человека и их трансплантация (пересадка)</a:t>
            </a:r>
          </a:p>
          <a:p>
            <a:pPr indent="531813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531813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1813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357298"/>
            <a:ext cx="821537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1.Федеральный закон от 22 декабря 1992 года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 4180-1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«О трансплантации органов и (или) тканей человека»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857496"/>
            <a:ext cx="821537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2.Федеральный закон  от 21.11. 2011 года № 323 "Об основах охраны здоровья граждан в Российской Федерации»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572008"/>
            <a:ext cx="8286808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Законопроект «О донорстве органов человека и их  трансплантации».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64496"/>
          </a:xfrm>
        </p:spPr>
        <p:txBody>
          <a:bodyPr>
            <a:normAutofit/>
          </a:bodyPr>
          <a:lstStyle/>
          <a:p>
            <a:pPr indent="15875"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 регулирования настоящего Федерального закона</a:t>
            </a:r>
          </a:p>
          <a:p>
            <a:pPr indent="374650" algn="just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74650" algn="just">
              <a:buNone/>
            </a:pP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Настоящий 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Федеральный закон регулирует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тношенияй, возникающие в связи с донорством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органов человека 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и их трансплантацией,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в том числе определяет условия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изъятия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донорских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орган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ов),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у одного лица и предоставления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другому лицу в целях трансплантации, права и обязанности доноров, реципиентов, медицинских работников, медицинских организаций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учет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доноров,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донорских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органов, реципиентов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5875"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15875"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 настоящего Федерального закона  </a:t>
            </a:r>
          </a:p>
          <a:p>
            <a:pPr indent="374650" algn="just"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правовых и организационных условий донорства органов человека и их трансплантации.</a:t>
            </a:r>
          </a:p>
          <a:p>
            <a:pPr indent="15875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63550"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Достижение баланса прав и законных интересов доноров и реципиентов при осуществлении правового регулирования отношений, связанных с донорством органов человека и их трансплантацией. </a:t>
            </a:r>
          </a:p>
          <a:p>
            <a:pPr indent="15875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grpSp>
        <p:nvGrpSpPr>
          <p:cNvPr id="3" name="Группа 33"/>
          <p:cNvGrpSpPr/>
          <p:nvPr/>
        </p:nvGrpSpPr>
        <p:grpSpPr>
          <a:xfrm>
            <a:off x="0" y="0"/>
            <a:ext cx="9130630" cy="949821"/>
            <a:chOff x="0" y="0"/>
            <a:chExt cx="913063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0"/>
              <a:ext cx="913063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Проект Федерального закона </a:t>
              </a: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«О  донорстве органов человека и их трансплантации» </a:t>
              </a:r>
              <a:endPara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748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4 </a:t>
            </a:r>
            <a:r>
              <a:rPr lang="x-none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понятия, используемые в настоящем Федеральном законе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Вводятся  понятия: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донорский орган, донорство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посмертное, прижизненое),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донор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прижизненый, посмертный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посмертный донор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потенциальный, приемлемый, реальный, актуальный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реципиент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потенциальный, актуальный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трансплантация органов, Федеральный регистр доноров органов, реципиентов и донорских органов человека.</a:t>
            </a:r>
          </a:p>
          <a:p>
            <a:pPr marL="0" indent="0"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5 Основные принципы донорства органов человека и их трансплантации </a:t>
            </a:r>
          </a:p>
          <a:p>
            <a:pPr marL="0" indent="0" algn="just">
              <a:buNone/>
            </a:pPr>
            <a:r>
              <a:rPr lang="ru-RU" sz="1400" b="1" dirty="0" smtClean="0"/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Донорствоорганов человека и их трансплантация осуществляются  исходя из следующих принципов: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добровольность;  человеческая солидарность;  гуманность и сострадание;  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приоритет интересов человека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над интересами общества и науки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достойное отношение к телу человека при посмертном донорстве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анонимность донора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реципиента и его родственников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анонимность реципиента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родственников донора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посмертном донорстве;  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предоставление донорских органов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потенциальным реципиентам осуществляется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медицинским показаниям, а не на основе денежного или иного вознаграждения.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grpSp>
        <p:nvGrpSpPr>
          <p:cNvPr id="3" name="Группа 33"/>
          <p:cNvGrpSpPr/>
          <p:nvPr/>
        </p:nvGrpSpPr>
        <p:grpSpPr>
          <a:xfrm>
            <a:off x="0" y="0"/>
            <a:ext cx="9144000" cy="949821"/>
            <a:chOff x="-13370" y="0"/>
            <a:chExt cx="914400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-13370" y="0"/>
              <a:ext cx="914400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Проект Федерального закона </a:t>
              </a: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«О  донорстве органов человека и их трансплантации» </a:t>
              </a:r>
              <a:endPara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67544" y="980728"/>
            <a:ext cx="8390736" cy="5234354"/>
          </a:xfrm>
        </p:spPr>
        <p:txBody>
          <a:bodyPr>
            <a:normAutofit fontScale="77500" lnSpcReduction="20000"/>
          </a:bodyPr>
          <a:lstStyle/>
          <a:p>
            <a:pPr indent="15875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x-none" sz="1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17. </a:t>
            </a:r>
            <a:r>
              <a:rPr lang="ru-RU" sz="1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Учет доноров органов, донорских органов и реципиентов </a:t>
            </a:r>
            <a:endParaRPr lang="ru-RU" sz="19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x-none" sz="1900" u="sng" dirty="0" smtClean="0"/>
              <a:t> </a:t>
            </a:r>
            <a:endParaRPr lang="ru-RU" sz="1900" dirty="0" smtClean="0"/>
          </a:p>
          <a:p>
            <a:pPr marL="0" indent="538163" algn="just">
              <a:buNone/>
            </a:pPr>
            <a:r>
              <a:rPr lang="x-none" sz="21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x-none" sz="21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x-none" sz="21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регистр доноров органов, реципиентов и донорских орган</a:t>
            </a:r>
            <a:r>
              <a:rPr lang="x-none" sz="21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ов,</a:t>
            </a:r>
            <a:r>
              <a:rPr lang="x-none" sz="21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состоящ</a:t>
            </a:r>
            <a:r>
              <a:rPr lang="ru-RU" sz="21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x-none" sz="21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x-none" sz="2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следующих регистров, являющихся его неотъемлемыми частями: </a:t>
            </a:r>
            <a:endParaRPr lang="ru-RU" sz="21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None/>
            </a:pP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 прижизненных волеизъявлений граждан</a:t>
            </a:r>
            <a:r>
              <a:rPr lang="x-none" sz="21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</a:t>
            </a:r>
            <a:r>
              <a:rPr lang="x-none" sz="21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егистр прижизненных волеизъявлений граждан о согласии или несогласии на изъятие их органов после смерти в целях трансплантации потенциальному реципиенту</a:t>
            </a:r>
            <a:r>
              <a:rPr lang="ru-RU" sz="21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x-none" sz="21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1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None/>
            </a:pPr>
            <a:endParaRPr lang="ru-RU" sz="21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None/>
            </a:pP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 посмертных доноров </a:t>
            </a:r>
            <a:r>
              <a:rPr lang="ru-RU" sz="2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1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Регистр </a:t>
            </a:r>
            <a:r>
              <a:rPr lang="x-none" sz="21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доноров при посмертном донорстве органов и органов, изъятых при его осуществлении в целях трансплантации </a:t>
            </a:r>
            <a:r>
              <a:rPr lang="x-none" sz="21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потенциальному реципиенту</a:t>
            </a:r>
            <a:r>
              <a:rPr lang="ru-RU" sz="21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538163" algn="just">
              <a:buNone/>
            </a:pPr>
            <a:endParaRPr lang="ru-RU" sz="21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None/>
            </a:pP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 прижизненных доноров </a:t>
            </a:r>
            <a:r>
              <a:rPr lang="ru-RU" sz="21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1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Регистр </a:t>
            </a:r>
            <a:r>
              <a:rPr lang="x-none" sz="21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прижизненных доноров, предоставивших при жизни свои органы в целях родственной трансплантации, и органов, предоставленных в целях </a:t>
            </a:r>
            <a:r>
              <a:rPr lang="x-none" sz="21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трансплантации</a:t>
            </a:r>
            <a:r>
              <a:rPr lang="ru-RU" sz="21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x-none" sz="2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1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None/>
            </a:pPr>
            <a:endParaRPr lang="ru-RU" sz="21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None/>
            </a:pP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 реципиентов </a:t>
            </a:r>
            <a:r>
              <a:rPr lang="ru-RU" sz="21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1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Регистр </a:t>
            </a:r>
            <a:r>
              <a:rPr lang="x-none" sz="21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реципиентов и органов, предоставленных в целях </a:t>
            </a:r>
            <a:r>
              <a:rPr lang="x-none" sz="21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трансплантации</a:t>
            </a:r>
            <a:r>
              <a:rPr lang="ru-RU" sz="21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x-none" sz="21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1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538163" algn="just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8163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Формирование и ведение Федерального регистра осуществляет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федеральны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орган исполнительной власти, осуществляющи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функции по выработке и реализации государственной политики и нормативно-правовому регулированию в сфере </a:t>
            </a: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охраны здоровья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(Минздрав России).</a:t>
            </a: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51AF-40B8-43D0-909C-958E47241AA7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grpSp>
        <p:nvGrpSpPr>
          <p:cNvPr id="3" name="Группа 33"/>
          <p:cNvGrpSpPr/>
          <p:nvPr/>
        </p:nvGrpSpPr>
        <p:grpSpPr>
          <a:xfrm>
            <a:off x="0" y="0"/>
            <a:ext cx="9130630" cy="949821"/>
            <a:chOff x="0" y="0"/>
            <a:chExt cx="9130630" cy="949821"/>
          </a:xfrm>
        </p:grpSpPr>
        <p:sp>
          <p:nvSpPr>
            <p:cNvPr id="1030" name="Прямоугольник 4"/>
            <p:cNvSpPr>
              <a:spLocks noChangeArrowheads="1"/>
            </p:cNvSpPr>
            <p:nvPr/>
          </p:nvSpPr>
          <p:spPr bwMode="auto">
            <a:xfrm>
              <a:off x="827584" y="0"/>
              <a:ext cx="1428750" cy="95250"/>
            </a:xfrm>
            <a:prstGeom prst="rect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lIns="95782" tIns="47891" rIns="95782" bIns="47891" anchor="ctr"/>
            <a:lstStyle/>
            <a:p>
              <a:pPr algn="ctr" defTabSz="957263"/>
              <a:endParaRPr lang="ru-RU" altLang="ru-RU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0"/>
              <a:ext cx="9130630" cy="9498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Проект Федерального закона </a:t>
              </a:r>
            </a:p>
            <a:p>
              <a:pPr algn="ctr">
                <a:defRPr/>
              </a:pP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«О  донорстве органов человека и их трансплантации» </a:t>
              </a:r>
              <a:endParaRPr lang="ru-RU" sz="2400" dirty="0" smtClean="0">
                <a:solidFill>
                  <a:srgbClr val="FFFF00"/>
                </a:solidFill>
              </a:endParaRPr>
            </a:p>
            <a:p>
              <a:pPr algn="ctr">
                <a:defRPr/>
              </a:pPr>
              <a:endPara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1398</Words>
  <Application>Microsoft Office PowerPoint</Application>
  <PresentationFormat>On-screen Show (4:3)</PresentationFormat>
  <Paragraphs>236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Габбасова Ляля Адыгамовна</dc:creator>
  <cp:lastModifiedBy>WINTER Tatiana</cp:lastModifiedBy>
  <cp:revision>259</cp:revision>
  <dcterms:created xsi:type="dcterms:W3CDTF">2013-12-16T11:29:05Z</dcterms:created>
  <dcterms:modified xsi:type="dcterms:W3CDTF">2016-10-03T13:41:02Z</dcterms:modified>
</cp:coreProperties>
</file>