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12"/>
  </p:notesMasterIdLst>
  <p:handoutMasterIdLst>
    <p:handoutMasterId r:id="rId13"/>
  </p:handoutMasterIdLst>
  <p:sldIdLst>
    <p:sldId id="350" r:id="rId8"/>
    <p:sldId id="663" r:id="rId9"/>
    <p:sldId id="664" r:id="rId10"/>
    <p:sldId id="662" r:id="rId11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E04A6A25-F7D2-B91C-E9A6-78860C06BAA7}" name="Laura Patricia Gavilan" initials="LG" userId="318d68deb8737d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002A40"/>
    <a:srgbClr val="0D347D"/>
    <a:srgbClr val="409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79183" autoAdjust="0"/>
  </p:normalViewPr>
  <p:slideViewPr>
    <p:cSldViewPr snapToGrid="0" snapToObjects="1">
      <p:cViewPr varScale="1">
        <p:scale>
          <a:sx n="43" d="100"/>
          <a:sy n="43" d="100"/>
        </p:scale>
        <p:origin x="2310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atricia Gavilan" userId="318d68deb8737dc7" providerId="LiveId" clId="{A4EE936A-6E8E-461D-B6FA-892B45C7D95F}"/>
    <pc:docChg chg="undo redo custSel addSld delSld modSld sldOrd">
      <pc:chgData name="Laura Patricia Gavilan" userId="318d68deb8737dc7" providerId="LiveId" clId="{A4EE936A-6E8E-461D-B6FA-892B45C7D95F}" dt="2025-12-19T15:20:40.409" v="2794" actId="6549"/>
      <pc:docMkLst>
        <pc:docMk/>
      </pc:docMkLst>
      <pc:sldChg chg="modSp mod">
        <pc:chgData name="Laura Patricia Gavilan" userId="318d68deb8737dc7" providerId="LiveId" clId="{A4EE936A-6E8E-461D-B6FA-892B45C7D95F}" dt="2025-12-19T15:20:40.409" v="2794" actId="6549"/>
        <pc:sldMkLst>
          <pc:docMk/>
          <pc:sldMk cId="881234597" sldId="350"/>
        </pc:sldMkLst>
        <pc:spChg chg="mod">
          <ac:chgData name="Laura Patricia Gavilan" userId="318d68deb8737dc7" providerId="LiveId" clId="{A4EE936A-6E8E-461D-B6FA-892B45C7D95F}" dt="2025-12-19T15:20:40.409" v="2794" actId="6549"/>
          <ac:spMkLst>
            <pc:docMk/>
            <pc:sldMk cId="881234597" sldId="350"/>
            <ac:spMk id="2" creationId="{00000000-0000-0000-0000-000000000000}"/>
          </ac:spMkLst>
        </pc:spChg>
      </pc:sldChg>
      <pc:sldChg chg="addSp delSp modSp add mod modNotesTx">
        <pc:chgData name="Laura Patricia Gavilan" userId="318d68deb8737dc7" providerId="LiveId" clId="{A4EE936A-6E8E-461D-B6FA-892B45C7D95F}" dt="2025-12-01T14:54:47.097" v="2793" actId="20577"/>
        <pc:sldMkLst>
          <pc:docMk/>
          <pc:sldMk cId="3053594657" sldId="6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14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61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56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455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19/12/2025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9" r:id="rId2"/>
    <p:sldLayoutId id="2147483700" r:id="rId3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solution8.helpdesk@eiont.europa.e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elpdesk.reporting-bernconvention@coe.i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85052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1400" dirty="0">
                <a:solidFill>
                  <a:srgbClr val="409994"/>
                </a:solidFill>
                <a:latin typeface="+mn-lt"/>
              </a:rPr>
              <a:t>19th November </a:t>
            </a:r>
            <a:r>
              <a:rPr lang="en-BE" sz="1400" dirty="0">
                <a:solidFill>
                  <a:srgbClr val="409994"/>
                </a:solidFill>
                <a:latin typeface="+mn-lt"/>
              </a:rPr>
              <a:t>202</a:t>
            </a:r>
            <a:r>
              <a:rPr lang="en-US" sz="1400" dirty="0">
                <a:solidFill>
                  <a:srgbClr val="409994"/>
                </a:solidFill>
                <a:latin typeface="+mn-lt"/>
              </a:rPr>
              <a:t>5, EEA, Copenhagen</a:t>
            </a:r>
            <a:endParaRPr lang="en-BE" sz="1400" dirty="0">
              <a:solidFill>
                <a:srgbClr val="409994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476" y="3529139"/>
            <a:ext cx="9144000" cy="30384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r>
              <a:rPr lang="en-US" sz="1800" dirty="0">
                <a:solidFill>
                  <a:srgbClr val="409994"/>
                </a:solidFill>
                <a:latin typeface="+mn-lt"/>
              </a:rPr>
              <a:t>7</a:t>
            </a:r>
            <a:r>
              <a:rPr lang="en-US" sz="1800" baseline="30000" dirty="0">
                <a:solidFill>
                  <a:srgbClr val="409994"/>
                </a:solidFill>
                <a:latin typeface="+mn-lt"/>
              </a:rPr>
              <a:t>th</a:t>
            </a:r>
            <a:r>
              <a:rPr lang="en-US" sz="1800" dirty="0">
                <a:solidFill>
                  <a:srgbClr val="409994"/>
                </a:solidFill>
                <a:latin typeface="+mn-lt"/>
              </a:rPr>
              <a:t> meeting of the </a:t>
            </a:r>
            <a:r>
              <a:rPr lang="en-US" sz="1800" i="1" dirty="0">
                <a:solidFill>
                  <a:srgbClr val="409994"/>
                </a:solidFill>
                <a:latin typeface="+mn-lt"/>
              </a:rPr>
              <a:t>Ad hoc </a:t>
            </a:r>
            <a:r>
              <a:rPr lang="en-US" sz="1800" dirty="0">
                <a:solidFill>
                  <a:srgbClr val="409994"/>
                </a:solidFill>
                <a:latin typeface="+mn-lt"/>
              </a:rPr>
              <a:t>Working Group on Reporting</a:t>
            </a:r>
            <a:br>
              <a:rPr lang="en-US" sz="1800" dirty="0">
                <a:solidFill>
                  <a:srgbClr val="409994"/>
                </a:solidFill>
                <a:latin typeface="+mn-lt"/>
              </a:rPr>
            </a:br>
            <a:br>
              <a:rPr lang="en-US" sz="2400" dirty="0">
                <a:solidFill>
                  <a:srgbClr val="409994"/>
                </a:solidFill>
                <a:latin typeface="+mn-lt"/>
              </a:rPr>
            </a:br>
            <a:r>
              <a:rPr lang="en-US" sz="3200" b="1" dirty="0">
                <a:solidFill>
                  <a:srgbClr val="409994"/>
                </a:solidFill>
                <a:latin typeface="+mn-lt"/>
              </a:rPr>
              <a:t>Next steps of the 2019-2024 reporting</a:t>
            </a:r>
            <a:br>
              <a:rPr lang="en-US" sz="2400" dirty="0">
                <a:solidFill>
                  <a:srgbClr val="409994"/>
                </a:solidFill>
                <a:latin typeface="+mn-lt"/>
              </a:rPr>
            </a:br>
            <a:br>
              <a:rPr lang="en-BE" sz="2800" dirty="0">
                <a:solidFill>
                  <a:srgbClr val="409994"/>
                </a:solidFill>
                <a:latin typeface="+mn-lt"/>
              </a:rPr>
            </a:b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F3E5-28A6-9EE1-920F-93895A815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BEFORE DATA SUBMISSION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12806-6712-FEE8-6C17-BB24E2A2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2</a:t>
            </a:fld>
            <a:endParaRPr lang="en-US" altLang="nl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576AA-BC3D-5123-839B-1FA868B36DCE}"/>
              </a:ext>
            </a:extLst>
          </p:cNvPr>
          <p:cNvSpPr txBox="1"/>
          <p:nvPr/>
        </p:nvSpPr>
        <p:spPr>
          <a:xfrm>
            <a:off x="191559" y="1176591"/>
            <a:ext cx="87619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CoE</a:t>
            </a:r>
            <a:r>
              <a:rPr lang="en-US" b="1" dirty="0"/>
              <a:t>-EEA developers 2025: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and correct validations rules scenarios (your data is welcome)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Publish Resolution No. 8 (2019-2024) dataflow in </a:t>
            </a:r>
            <a:r>
              <a:rPr lang="en-US" dirty="0" err="1"/>
              <a:t>Reportnet</a:t>
            </a:r>
            <a:r>
              <a:rPr lang="en-US" dirty="0"/>
              <a:t> 3 (production platform, users' environment): </a:t>
            </a:r>
            <a:r>
              <a:rPr lang="en-US" b="1" dirty="0"/>
              <a:t>January 2026</a:t>
            </a:r>
          </a:p>
          <a:p>
            <a:endParaRPr lang="en-US" b="1" dirty="0"/>
          </a:p>
          <a:p>
            <a:r>
              <a:rPr lang="en-US" b="1" dirty="0"/>
              <a:t>Countries: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the range tool and provide feedback (November-December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 reporters and additional reporters-&gt; create EU logins (January 2026)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Opening of the dataflow from the </a:t>
            </a:r>
            <a:r>
              <a:rPr lang="en-US" b="1" dirty="0"/>
              <a:t>15</a:t>
            </a:r>
            <a:r>
              <a:rPr lang="en-US" b="1" baseline="30000" dirty="0"/>
              <a:t>th</a:t>
            </a:r>
            <a:r>
              <a:rPr lang="en-US" b="1" dirty="0"/>
              <a:t> January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Test period: </a:t>
            </a:r>
            <a:r>
              <a:rPr lang="en-US" dirty="0"/>
              <a:t>from </a:t>
            </a:r>
            <a:r>
              <a:rPr lang="en-US" b="1" dirty="0"/>
              <a:t>15</a:t>
            </a:r>
            <a:r>
              <a:rPr lang="en-US" b="1" baseline="30000" dirty="0"/>
              <a:t>th</a:t>
            </a:r>
            <a:r>
              <a:rPr lang="en-US" b="1" dirty="0"/>
              <a:t> January to 1</a:t>
            </a:r>
            <a:r>
              <a:rPr lang="en-US" b="1" baseline="30000" dirty="0"/>
              <a:t>st</a:t>
            </a:r>
            <a:r>
              <a:rPr lang="en-US" b="1" dirty="0"/>
              <a:t> March </a:t>
            </a:r>
            <a:r>
              <a:rPr lang="en-US" dirty="0"/>
              <a:t>mainly. Report any problem with BLOCKERS and ERRORS.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Reporting deadline:</a:t>
            </a:r>
            <a:r>
              <a:rPr lang="en-US" dirty="0"/>
              <a:t> </a:t>
            </a:r>
            <a:r>
              <a:rPr lang="en-US" b="1" dirty="0"/>
              <a:t>31</a:t>
            </a:r>
            <a:r>
              <a:rPr lang="en-US" b="1" baseline="30000" dirty="0"/>
              <a:t>st</a:t>
            </a:r>
            <a:r>
              <a:rPr lang="en-US" b="1" dirty="0"/>
              <a:t> of March </a:t>
            </a:r>
            <a:r>
              <a:rPr lang="en-US" dirty="0"/>
              <a:t>(data submission from 1</a:t>
            </a:r>
            <a:r>
              <a:rPr lang="en-US" baseline="30000" dirty="0"/>
              <a:t>st</a:t>
            </a:r>
            <a:r>
              <a:rPr lang="en-US" dirty="0"/>
              <a:t> March)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When questions are related to IT issues:</a:t>
            </a:r>
          </a:p>
          <a:p>
            <a:r>
              <a:rPr lang="en-US" altLang="en-US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resolution8.helpdesk@eiont.europa.eu</a:t>
            </a:r>
            <a:r>
              <a:rPr lang="en-US" altLang="en-US" sz="1050" dirty="0"/>
              <a:t> </a:t>
            </a:r>
            <a:endParaRPr lang="en-US" dirty="0"/>
          </a:p>
          <a:p>
            <a:r>
              <a:rPr lang="en-US" dirty="0"/>
              <a:t>Questions related to content:</a:t>
            </a:r>
          </a:p>
          <a:p>
            <a:r>
              <a:rPr lang="en-US" dirty="0">
                <a:hlinkClick r:id="rId4"/>
              </a:rPr>
              <a:t>Helpdesk.reporting-bernconvention@coe.int</a:t>
            </a: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2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5C043-AE9F-5302-5D8B-9B95B341A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F663E-3BEE-7EA6-515A-20DFEC29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80FF-3EB2-4073-8B36-7BC7D48A2A98}" type="slidenum">
              <a:rPr lang="en-US" altLang="nl-BE" smtClean="0"/>
              <a:pPr>
                <a:defRPr/>
              </a:pPr>
              <a:t>3</a:t>
            </a:fld>
            <a:endParaRPr lang="en-US" altLang="nl-B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368EC6-2197-EB6F-B2C8-9D7A1388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</p:spPr>
        <p:txBody>
          <a:bodyPr/>
          <a:lstStyle/>
          <a:p>
            <a:r>
              <a:rPr lang="en-US" b="1" dirty="0"/>
              <a:t>AFTER DATA SUBMISSION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B1141-3A24-119B-4263-8DC24A5F66BF}"/>
              </a:ext>
            </a:extLst>
          </p:cNvPr>
          <p:cNvSpPr txBox="1"/>
          <p:nvPr/>
        </p:nvSpPr>
        <p:spPr>
          <a:xfrm>
            <a:off x="274320" y="1172216"/>
            <a:ext cx="8595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Analysis of ERRORS: contact countries if their data needs to be corrected? Re-submission of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Analysis of data/ dashboards/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reports &amp; non-EU biogeographical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Pan-European assessment for a couple of habitat or species with good data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Presentation of results at COP-17 in Armenia in October 2026 </a:t>
            </a:r>
            <a:r>
              <a:rPr lang="en-US" dirty="0"/>
              <a:t>(if no delays, problems with data quality,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Display results on the </a:t>
            </a:r>
            <a:r>
              <a:rPr lang="en-US" dirty="0" err="1"/>
              <a:t>CoE</a:t>
            </a:r>
            <a:r>
              <a:rPr lang="en-US" dirty="0"/>
              <a:t> website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4453F-36E2-C583-AB5A-BA50055B3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448" y="3757539"/>
            <a:ext cx="5068393" cy="392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9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188" y="274638"/>
            <a:ext cx="6194611" cy="504459"/>
          </a:xfrm>
        </p:spPr>
        <p:txBody>
          <a:bodyPr>
            <a:normAutofit fontScale="90000"/>
          </a:bodyPr>
          <a:lstStyle/>
          <a:p>
            <a:r>
              <a:rPr lang="en-GB" sz="3600">
                <a:solidFill>
                  <a:schemeClr val="tx1">
                    <a:lumMod val="95000"/>
                    <a:lumOff val="5000"/>
                  </a:schemeClr>
                </a:solidFill>
              </a:rPr>
              <a:t>Thank you 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the attention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A tree with orange leaves&#10;&#10;Description automatically generated">
            <a:extLst>
              <a:ext uri="{FF2B5EF4-FFF2-40B4-BE49-F238E27FC236}">
                <a16:creationId xmlns:a16="http://schemas.microsoft.com/office/drawing/2014/main" id="{839401B5-06BE-3D5E-346A-60DE17BC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52" y="966134"/>
            <a:ext cx="7989895" cy="53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2452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0" ma:contentTypeDescription="Een nieuw document maken." ma:contentTypeScope="" ma:versionID="64edf8b5b25566828c320ed2ccc7ef22">
  <xsd:schema xmlns:xsd="http://www.w3.org/2001/XMLSchema" xmlns:xs="http://www.w3.org/2001/XMLSchema" xmlns:p="http://schemas.microsoft.com/office/2006/metadata/properties" xmlns:ns2="5a85a8cd-11b6-4c49-b88c-fe5436cf80ab" targetNamespace="http://schemas.microsoft.com/office/2006/metadata/properties" ma:root="true" ma:fieldsID="fc8228ec264e47e14afa91df2c2cc656" ns2:_="">
    <xsd:import namespace="5a85a8cd-11b6-4c49-b88c-fe5436cf8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948DAB-4F86-4322-B202-C10BD33AC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24E78F-25CA-44D3-B90B-012340C9D9FE}">
  <ds:schemaRefs>
    <ds:schemaRef ds:uri="5a85a8cd-11b6-4c49-b88c-fe5436cf80ab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</TotalTime>
  <Words>250</Words>
  <Application>Microsoft Office PowerPoint</Application>
  <PresentationFormat>On-screen Show (4:3)</PresentationFormat>
  <Paragraphs>32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Calibri</vt:lpstr>
      <vt:lpstr>Century Gothic</vt:lpstr>
      <vt:lpstr>1_Conception personnalisée</vt:lpstr>
      <vt:lpstr>Conception personnalisée</vt:lpstr>
      <vt:lpstr>4_Conception personnalisée</vt:lpstr>
      <vt:lpstr>3_Conception personnalisée</vt:lpstr>
      <vt:lpstr> 7th meeting of the Ad hoc Working Group on Reporting  Next steps of the 2019-2024 reporting  </vt:lpstr>
      <vt:lpstr>BEFORE DATA SUBMISSION</vt:lpstr>
      <vt:lpstr>AFTER DATA SUBMISSION</vt:lpstr>
      <vt:lpstr>Thank you for the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Laura Patricia Gavilan</cp:lastModifiedBy>
  <cp:revision>1</cp:revision>
  <dcterms:created xsi:type="dcterms:W3CDTF">2015-12-09T08:37:49Z</dcterms:created>
  <dcterms:modified xsi:type="dcterms:W3CDTF">2025-12-19T15:20:43Z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