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8"/>
  </p:notesMasterIdLst>
  <p:handoutMasterIdLst>
    <p:handoutMasterId r:id="rId19"/>
  </p:handoutMasterIdLst>
  <p:sldIdLst>
    <p:sldId id="350" r:id="rId8"/>
    <p:sldId id="671" r:id="rId9"/>
    <p:sldId id="663" r:id="rId10"/>
    <p:sldId id="664" r:id="rId11"/>
    <p:sldId id="667" r:id="rId12"/>
    <p:sldId id="666" r:id="rId13"/>
    <p:sldId id="668" r:id="rId14"/>
    <p:sldId id="669" r:id="rId15"/>
    <p:sldId id="665" r:id="rId16"/>
    <p:sldId id="662" r:id="rId17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268" autoAdjust="0"/>
  </p:normalViewPr>
  <p:slideViewPr>
    <p:cSldViewPr snapToGrid="0" snapToObjects="1">
      <p:cViewPr varScale="1">
        <p:scale>
          <a:sx n="45" d="100"/>
          <a:sy n="45" d="100"/>
        </p:scale>
        <p:origin x="225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20:18.381" v="1033" actId="6549"/>
      <pc:docMkLst>
        <pc:docMk/>
      </pc:docMkLst>
      <pc:sldChg chg="modSp mod">
        <pc:chgData name="Laura Patricia Gavilan" userId="318d68deb8737dc7" providerId="LiveId" clId="{A4EE936A-6E8E-461D-B6FA-892B45C7D95F}" dt="2025-12-19T15:20:18.381" v="1033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20:18.381" v="1033" actId="6549"/>
          <ac:spMkLst>
            <pc:docMk/>
            <pc:sldMk cId="881234597" sldId="350"/>
            <ac:spMk id="2" creationId="{00000000-0000-0000-0000-000000000000}"/>
          </ac:spMkLst>
        </pc:spChg>
      </pc:sldChg>
      <pc:sldChg chg="addSp delSp modSp new mod ord modClrScheme modAnim chgLayout modNotesTx">
        <pc:chgData name="Laura Patricia Gavilan" userId="318d68deb8737dc7" providerId="LiveId" clId="{A4EE936A-6E8E-461D-B6FA-892B45C7D95F}" dt="2025-12-01T14:54:03.567" v="1029" actId="6549"/>
        <pc:sldMkLst>
          <pc:docMk/>
          <pc:sldMk cId="3657325627" sldId="663"/>
        </pc:sldMkLst>
      </pc:sldChg>
      <pc:sldChg chg="addSp delSp modSp new mod ord modAnim modNotesTx">
        <pc:chgData name="Laura Patricia Gavilan" userId="318d68deb8737dc7" providerId="LiveId" clId="{A4EE936A-6E8E-461D-B6FA-892B45C7D95F}" dt="2025-12-01T14:54:10.605" v="1030" actId="6549"/>
        <pc:sldMkLst>
          <pc:docMk/>
          <pc:sldMk cId="9136625" sldId="666"/>
        </pc:sldMkLst>
      </pc:sldChg>
      <pc:sldChg chg="addSp delSp modSp new mod modNotesTx">
        <pc:chgData name="Laura Patricia Gavilan" userId="318d68deb8737dc7" providerId="LiveId" clId="{A4EE936A-6E8E-461D-B6FA-892B45C7D95F}" dt="2025-12-01T14:54:15.917" v="1031" actId="6549"/>
        <pc:sldMkLst>
          <pc:docMk/>
          <pc:sldMk cId="3602592543" sldId="668"/>
        </pc:sldMkLst>
      </pc:sldChg>
      <pc:sldChg chg="addSp delSp modSp new mod ord modNotesTx">
        <pc:chgData name="Laura Patricia Gavilan" userId="318d68deb8737dc7" providerId="LiveId" clId="{A4EE936A-6E8E-461D-B6FA-892B45C7D95F}" dt="2025-12-01T14:54:21.332" v="1032" actId="6549"/>
        <pc:sldMkLst>
          <pc:docMk/>
          <pc:sldMk cId="1643339684" sldId="6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23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0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6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4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58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3200" b="1" dirty="0">
                <a:solidFill>
                  <a:srgbClr val="409994"/>
                </a:solidFill>
                <a:latin typeface="+mn-lt"/>
              </a:rPr>
              <a:t>Spatial data for the reporting 2019-2024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713CF-B9DB-C7FC-A60B-ED9661C0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060050"/>
            <a:ext cx="8963025" cy="5445037"/>
          </a:xfrm>
          <a:prstGeom prst="rect">
            <a:avLst/>
          </a:prstGeom>
          <a:noFill/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FFD54D0-7C8F-97B3-C7A5-BD9D6342A0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E88323B-C494-9644-A6FD-4EEB2F59D7F4}" type="datetime1">
              <a:rPr lang="fr-FR" smtClean="0"/>
              <a:pPr>
                <a:spcAft>
                  <a:spcPts val="600"/>
                </a:spcAft>
              </a:pPr>
              <a:t>19/12/2025</a:t>
            </a:fld>
            <a:endParaRPr lang="fr-FR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DCD4F60-7C77-65EC-D904-544289D80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8716A00-CC3F-A24A-9B86-816E9CA7F4AC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0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4F780FF-3EB2-4073-8B36-7BC7D48A2A98}" type="slidenum">
              <a:rPr lang="en-US" altLang="nl-BE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BA260-744B-CD7D-4201-3AD9210E4E75}"/>
              </a:ext>
            </a:extLst>
          </p:cNvPr>
          <p:cNvSpPr txBox="1"/>
          <p:nvPr/>
        </p:nvSpPr>
        <p:spPr>
          <a:xfrm>
            <a:off x="260391" y="1130480"/>
            <a:ext cx="8981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Extended Excel </a:t>
            </a:r>
            <a:r>
              <a:rPr lang="en-US" dirty="0" err="1"/>
              <a:t>Template_Species</a:t>
            </a:r>
            <a:r>
              <a:rPr lang="en-US" dirty="0"/>
              <a:t> Spatial : one 10x10km grid per entry.</a:t>
            </a:r>
          </a:p>
          <a:p>
            <a:r>
              <a:rPr lang="en-US" dirty="0"/>
              <a:t>                                                                                     1x1km or 50x50km also possible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466DC-5851-0390-934C-BA797322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49354"/>
            <a:ext cx="3364992" cy="5208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569EA-4380-1926-4C92-3361AE0B2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" y="3582179"/>
            <a:ext cx="8963025" cy="3249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ACA4B7-E6B3-422C-A691-FBB6F7C7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56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Habitat_distribution_GridCells</a:t>
            </a:r>
            <a:r>
              <a:rPr lang="en-US" sz="1800" dirty="0"/>
              <a:t> (tabular information)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607D-0E0F-2D8D-362A-6817DA33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28A8F-E311-7ED6-52D0-6AFA417E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82" y="1674800"/>
            <a:ext cx="8049748" cy="3801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BD5FA-B883-4971-9012-EEA5C0931D11}"/>
              </a:ext>
            </a:extLst>
          </p:cNvPr>
          <p:cNvSpPr txBox="1"/>
          <p:nvPr/>
        </p:nvSpPr>
        <p:spPr>
          <a:xfrm>
            <a:off x="461782" y="5787628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Gridded polygons can also be uploaded</a:t>
            </a:r>
          </a:p>
        </p:txBody>
      </p:sp>
    </p:spTree>
    <p:extLst>
      <p:ext uri="{BB962C8B-B14F-4D97-AF65-F5344CB8AC3E}">
        <p14:creationId xmlns:p14="http://schemas.microsoft.com/office/powerpoint/2010/main" val="417967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DFC483-03A8-EC90-4285-CD5C6B4E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1258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ea typeface="+mn-ea"/>
                <a:cs typeface="+mn-cs"/>
              </a:rPr>
              <a:t>Gridded polygons:</a:t>
            </a:r>
          </a:p>
          <a:p>
            <a:pPr marL="0" indent="0">
              <a:buNone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0"/>
            <a:r>
              <a:rPr lang="en-GB" sz="1800" dirty="0">
                <a:latin typeface="+mn-lt"/>
                <a:ea typeface="+mn-ea"/>
                <a:cs typeface="+mn-cs"/>
              </a:rPr>
              <a:t>Zipped shapefiles (.</a:t>
            </a:r>
            <a:r>
              <a:rPr lang="en-GB" sz="1800" dirty="0" err="1">
                <a:latin typeface="+mn-lt"/>
                <a:ea typeface="+mn-ea"/>
                <a:cs typeface="+mn-cs"/>
              </a:rPr>
              <a:t>shp</a:t>
            </a:r>
            <a:r>
              <a:rPr lang="en-GB" sz="1800" dirty="0">
                <a:latin typeface="+mn-lt"/>
                <a:ea typeface="+mn-ea"/>
                <a:cs typeface="+mn-cs"/>
              </a:rPr>
              <a:t>, .</a:t>
            </a:r>
            <a:r>
              <a:rPr lang="en-GB" sz="1800" dirty="0" err="1">
                <a:latin typeface="+mn-lt"/>
                <a:ea typeface="+mn-ea"/>
                <a:cs typeface="+mn-cs"/>
              </a:rPr>
              <a:t>shx</a:t>
            </a:r>
            <a:r>
              <a:rPr lang="en-GB" sz="1800" dirty="0">
                <a:latin typeface="+mn-lt"/>
                <a:ea typeface="+mn-ea"/>
                <a:cs typeface="+mn-cs"/>
              </a:rPr>
              <a:t>, .</a:t>
            </a:r>
            <a:r>
              <a:rPr lang="en-GB" sz="1800" dirty="0" err="1">
                <a:latin typeface="+mn-lt"/>
                <a:ea typeface="+mn-ea"/>
                <a:cs typeface="+mn-cs"/>
              </a:rPr>
              <a:t>dbf</a:t>
            </a:r>
            <a:r>
              <a:rPr lang="en-GB" sz="1800" dirty="0">
                <a:latin typeface="+mn-lt"/>
                <a:ea typeface="+mn-ea"/>
                <a:cs typeface="+mn-cs"/>
              </a:rPr>
              <a:t>, .</a:t>
            </a:r>
            <a:r>
              <a:rPr lang="en-GB" sz="1800" dirty="0" err="1">
                <a:latin typeface="+mn-lt"/>
                <a:ea typeface="+mn-ea"/>
                <a:cs typeface="+mn-cs"/>
              </a:rPr>
              <a:t>prj</a:t>
            </a:r>
            <a:r>
              <a:rPr lang="en-GB" sz="1800" dirty="0">
                <a:latin typeface="+mn-lt"/>
                <a:ea typeface="+mn-ea"/>
                <a:cs typeface="+mn-cs"/>
              </a:rPr>
              <a:t>)</a:t>
            </a:r>
          </a:p>
          <a:p>
            <a:pPr marL="0"/>
            <a:r>
              <a:rPr lang="en-GB" sz="1800" dirty="0">
                <a:latin typeface="+mn-lt"/>
                <a:ea typeface="+mn-ea"/>
                <a:cs typeface="+mn-cs"/>
              </a:rPr>
              <a:t>Unzipped </a:t>
            </a:r>
            <a:r>
              <a:rPr lang="en-GB" sz="1800" dirty="0" err="1">
                <a:latin typeface="+mn-lt"/>
                <a:ea typeface="+mn-ea"/>
                <a:cs typeface="+mn-cs"/>
              </a:rPr>
              <a:t>geopackage</a:t>
            </a:r>
            <a:r>
              <a:rPr lang="en-GB" sz="1800" dirty="0">
                <a:latin typeface="+mn-lt"/>
                <a:ea typeface="+mn-ea"/>
                <a:cs typeface="+mn-cs"/>
              </a:rPr>
              <a:t> files (.</a:t>
            </a:r>
            <a:r>
              <a:rPr lang="en-GB" sz="1800" dirty="0" err="1">
                <a:latin typeface="+mn-lt"/>
                <a:ea typeface="+mn-ea"/>
                <a:cs typeface="+mn-cs"/>
              </a:rPr>
              <a:t>gpkg</a:t>
            </a:r>
            <a:r>
              <a:rPr lang="en-GB" sz="1800" dirty="0">
                <a:latin typeface="+mn-lt"/>
                <a:ea typeface="+mn-ea"/>
                <a:cs typeface="+mn-cs"/>
              </a:rPr>
              <a:t>)</a:t>
            </a:r>
          </a:p>
          <a:p>
            <a:pPr marL="354013" indent="-354013"/>
            <a:r>
              <a:rPr lang="en-GB" sz="1800" dirty="0">
                <a:latin typeface="+mn-lt"/>
                <a:ea typeface="+mn-ea"/>
                <a:cs typeface="+mn-cs"/>
              </a:rPr>
              <a:t>Gridded polygons, or individual grid cell polygons must precisely match the        specific EEA reference grid</a:t>
            </a:r>
          </a:p>
          <a:p>
            <a:pPr marL="0"/>
            <a:r>
              <a:rPr lang="en-GB" sz="1800" dirty="0">
                <a:latin typeface="+mn-lt"/>
                <a:ea typeface="+mn-ea"/>
                <a:cs typeface="+mn-cs"/>
              </a:rPr>
              <a:t>SRID (Spatial Reference System Identifier) should be EPSG:3035</a:t>
            </a:r>
          </a:p>
          <a:p>
            <a:pPr marL="354013" indent="-354013"/>
            <a:r>
              <a:rPr lang="en-GB" sz="1800" dirty="0">
                <a:latin typeface="+mn-lt"/>
                <a:ea typeface="+mn-ea"/>
                <a:cs typeface="+mn-cs"/>
              </a:rPr>
              <a:t>Shapefiles can include multiple layers, it is acceptable multiple layers for the same species or habitat type</a:t>
            </a:r>
          </a:p>
          <a:p>
            <a:pPr marL="354013" indent="-354013"/>
            <a:r>
              <a:rPr lang="en-GB" sz="1800" dirty="0">
                <a:latin typeface="+mn-lt"/>
                <a:ea typeface="+mn-ea"/>
                <a:cs typeface="+mn-cs"/>
              </a:rPr>
              <a:t>Files can contain dissolved or undissolved grid cell polygons at the proper European projection.</a:t>
            </a:r>
            <a:endParaRPr lang="en-US" sz="1800" dirty="0">
              <a:latin typeface="+mn-lt"/>
              <a:ea typeface="+mn-ea"/>
              <a:cs typeface="+mn-cs"/>
            </a:endParaRPr>
          </a:p>
          <a:p>
            <a:pPr marL="0"/>
            <a:endParaRPr lang="en-US" sz="18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These files will not be stored in </a:t>
            </a:r>
            <a:r>
              <a:rPr lang="en-US" sz="18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Reportnet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3! </a:t>
            </a:r>
            <a:r>
              <a:rPr lang="en-GB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Only the tabular information of these files will be extracted and stored</a:t>
            </a:r>
            <a:endParaRPr lang="en-US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F3EBC-9BC5-465B-7A87-C69D98E5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75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F6C52-A056-5C10-94C1-A92D746A9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7689A-4FF7-4B67-3234-881CB1F03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8" y="1219200"/>
            <a:ext cx="7853063" cy="279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A8EAB-AB64-F099-6F91-232D5F39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55" y="3929508"/>
            <a:ext cx="4622001" cy="2791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12B24-14A4-8F9F-3AFE-48B88FEA7D9A}"/>
              </a:ext>
            </a:extLst>
          </p:cNvPr>
          <p:cNvSpPr txBox="1"/>
          <p:nvPr/>
        </p:nvSpPr>
        <p:spPr>
          <a:xfrm rot="20774945">
            <a:off x="2576663" y="4611185"/>
            <a:ext cx="483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Only one file imported at a time!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0A596FB-5A68-85C2-D247-D87F6BBEFDA9}"/>
              </a:ext>
            </a:extLst>
          </p:cNvPr>
          <p:cNvSpPr/>
          <p:nvPr/>
        </p:nvSpPr>
        <p:spPr>
          <a:xfrm>
            <a:off x="1375576" y="5865876"/>
            <a:ext cx="947464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A37C-ADC9-A6D7-A680-FD6EE80D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AD8D6-9D35-4C36-F0A6-329D988A0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4" y="1919540"/>
            <a:ext cx="8762072" cy="30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9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CBB793-61D6-82F4-595C-EF770DACD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434727"/>
            <a:ext cx="8963025" cy="3988547"/>
          </a:xfrm>
          <a:prstGeom prst="rect">
            <a:avLst/>
          </a:prstGeom>
          <a:noFill/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84B6B8E-B895-4B8E-59C8-AB5FB76158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E88323B-C494-9644-A6FD-4EEB2F59D7F4}" type="datetime1">
              <a:rPr lang="fr-FR" smtClean="0"/>
              <a:pPr>
                <a:spcAft>
                  <a:spcPts val="600"/>
                </a:spcAft>
              </a:pPr>
              <a:t>19/12/2025</a:t>
            </a:fld>
            <a:endParaRPr lang="fr-FR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B85EAF0-5875-0C52-3B53-B269419A8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8716A00-CC3F-A24A-9B86-816E9CA7F4AC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8988-1C8F-43D5-E6BB-71E57FEF2039}"/>
              </a:ext>
            </a:extLst>
          </p:cNvPr>
          <p:cNvSpPr txBox="1"/>
          <p:nvPr/>
        </p:nvSpPr>
        <p:spPr>
          <a:xfrm>
            <a:off x="2420112" y="5649206"/>
            <a:ext cx="4992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ZIP format are under 100 MB</a:t>
            </a:r>
          </a:p>
          <a:p>
            <a:r>
              <a:rPr lang="en-GB" b="1" dirty="0">
                <a:solidFill>
                  <a:srgbClr val="FF0000"/>
                </a:solidFill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 quality control checks for Additional Maps</a:t>
            </a:r>
            <a:r>
              <a:rPr lang="en-GB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ED3F5F-8AE1-6912-43A8-BADE4736A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1423524"/>
            <a:ext cx="8963025" cy="4010953"/>
          </a:xfrm>
          <a:prstGeom prst="rect">
            <a:avLst/>
          </a:prstGeom>
          <a:noFill/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1DF9AB9-DDDF-6BDD-FC50-DD748DF713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E88323B-C494-9644-A6FD-4EEB2F59D7F4}" type="datetime1">
              <a:rPr lang="fr-FR" smtClean="0"/>
              <a:pPr>
                <a:spcAft>
                  <a:spcPts val="600"/>
                </a:spcAft>
              </a:pPr>
              <a:t>19/12/2025</a:t>
            </a:fld>
            <a:endParaRPr lang="fr-FR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6FE5D80-E7EE-314B-4D8A-906611B4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8716A00-CC3F-A24A-9B86-816E9CA7F4AC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03986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215</Words>
  <Application>Microsoft Office PowerPoint</Application>
  <PresentationFormat>On-screen Show (4:3)</PresentationFormat>
  <Paragraphs>40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Spatial data for the reporting 2019-2024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2</cp:revision>
  <dcterms:created xsi:type="dcterms:W3CDTF">2015-12-09T08:37:49Z</dcterms:created>
  <dcterms:modified xsi:type="dcterms:W3CDTF">2025-12-19T15:20:20Z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