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83" r:id="rId4"/>
    <p:sldMasterId id="2147483685" r:id="rId5"/>
    <p:sldMasterId id="2147483687" r:id="rId6"/>
    <p:sldMasterId id="2147483677" r:id="rId7"/>
  </p:sldMasterIdLst>
  <p:notesMasterIdLst>
    <p:notesMasterId r:id="rId18"/>
  </p:notesMasterIdLst>
  <p:handoutMasterIdLst>
    <p:handoutMasterId r:id="rId19"/>
  </p:handoutMasterIdLst>
  <p:sldIdLst>
    <p:sldId id="350" r:id="rId8"/>
    <p:sldId id="671" r:id="rId9"/>
    <p:sldId id="663" r:id="rId10"/>
    <p:sldId id="664" r:id="rId11"/>
    <p:sldId id="667" r:id="rId12"/>
    <p:sldId id="666" r:id="rId13"/>
    <p:sldId id="668" r:id="rId14"/>
    <p:sldId id="669" r:id="rId15"/>
    <p:sldId id="665" r:id="rId16"/>
    <p:sldId id="662" r:id="rId17"/>
  </p:sldIdLst>
  <p:sldSz cx="9144000" cy="6858000" type="screen4x3"/>
  <p:notesSz cx="6805613" cy="99441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  <p188:author id="{E04A6A25-F7D2-B91C-E9A6-78860C06BAA7}" name="Laura Patricia Gavilan" initials="LG" userId="318d68deb8737dc7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54F"/>
    <a:srgbClr val="002A40"/>
    <a:srgbClr val="0D347D"/>
    <a:srgbClr val="4099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84" autoAdjust="0"/>
    <p:restoredTop sz="83268" autoAdjust="0"/>
  </p:normalViewPr>
  <p:slideViewPr>
    <p:cSldViewPr snapToGrid="0" snapToObjects="1">
      <p:cViewPr varScale="1">
        <p:scale>
          <a:sx n="45" d="100"/>
          <a:sy n="45" d="100"/>
        </p:scale>
        <p:origin x="2250" y="2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a Patricia Gavilan" userId="318d68deb8737dc7" providerId="LiveId" clId="{A4EE936A-6E8E-461D-B6FA-892B45C7D95F}"/>
    <pc:docChg chg="undo custSel addSld delSld modSld sldOrd">
      <pc:chgData name="Laura Patricia Gavilan" userId="318d68deb8737dc7" providerId="LiveId" clId="{A4EE936A-6E8E-461D-B6FA-892B45C7D95F}" dt="2025-12-19T15:20:18.381" v="1033" actId="6549"/>
      <pc:docMkLst>
        <pc:docMk/>
      </pc:docMkLst>
      <pc:sldChg chg="modSp mod">
        <pc:chgData name="Laura Patricia Gavilan" userId="318d68deb8737dc7" providerId="LiveId" clId="{A4EE936A-6E8E-461D-B6FA-892B45C7D95F}" dt="2025-12-19T15:20:18.381" v="1033" actId="6549"/>
        <pc:sldMkLst>
          <pc:docMk/>
          <pc:sldMk cId="881234597" sldId="350"/>
        </pc:sldMkLst>
        <pc:spChg chg="mod">
          <ac:chgData name="Laura Patricia Gavilan" userId="318d68deb8737dc7" providerId="LiveId" clId="{A4EE936A-6E8E-461D-B6FA-892B45C7D95F}" dt="2025-12-19T15:20:18.381" v="1033" actId="6549"/>
          <ac:spMkLst>
            <pc:docMk/>
            <pc:sldMk cId="881234597" sldId="350"/>
            <ac:spMk id="2" creationId="{00000000-0000-0000-0000-000000000000}"/>
          </ac:spMkLst>
        </pc:spChg>
      </pc:sldChg>
      <pc:sldChg chg="addSp delSp modSp new mod ord modClrScheme modAnim chgLayout modNotesTx">
        <pc:chgData name="Laura Patricia Gavilan" userId="318d68deb8737dc7" providerId="LiveId" clId="{A4EE936A-6E8E-461D-B6FA-892B45C7D95F}" dt="2025-12-01T14:54:03.567" v="1029" actId="6549"/>
        <pc:sldMkLst>
          <pc:docMk/>
          <pc:sldMk cId="3657325627" sldId="663"/>
        </pc:sldMkLst>
      </pc:sldChg>
      <pc:sldChg chg="addSp delSp modSp new mod ord modAnim modNotesTx">
        <pc:chgData name="Laura Patricia Gavilan" userId="318d68deb8737dc7" providerId="LiveId" clId="{A4EE936A-6E8E-461D-B6FA-892B45C7D95F}" dt="2025-12-01T14:54:10.605" v="1030" actId="6549"/>
        <pc:sldMkLst>
          <pc:docMk/>
          <pc:sldMk cId="9136625" sldId="666"/>
        </pc:sldMkLst>
      </pc:sldChg>
      <pc:sldChg chg="addSp delSp modSp new mod modNotesTx">
        <pc:chgData name="Laura Patricia Gavilan" userId="318d68deb8737dc7" providerId="LiveId" clId="{A4EE936A-6E8E-461D-B6FA-892B45C7D95F}" dt="2025-12-01T14:54:15.917" v="1031" actId="6549"/>
        <pc:sldMkLst>
          <pc:docMk/>
          <pc:sldMk cId="3602592543" sldId="668"/>
        </pc:sldMkLst>
      </pc:sldChg>
      <pc:sldChg chg="addSp delSp modSp new mod ord modNotesTx">
        <pc:chgData name="Laura Patricia Gavilan" userId="318d68deb8737dc7" providerId="LiveId" clId="{A4EE936A-6E8E-461D-B6FA-892B45C7D95F}" dt="2025-12-01T14:54:21.332" v="1032" actId="6549"/>
        <pc:sldMkLst>
          <pc:docMk/>
          <pc:sldMk cId="1643339684" sldId="669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14208671-A0B8-3E47-A7D9-43510B064522}" type="datetime1">
              <a:rPr lang="fr-FR" smtClean="0"/>
              <a:t>19/12/2025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6759D221-9A09-9540-B314-8604B0193E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850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7B3B23B9-18C7-DB45-B429-7B8C8BC37F52}" type="datetime1">
              <a:rPr lang="fr-FR" smtClean="0"/>
              <a:t>19/12/2025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7337B99B-D378-6C49-AC24-BA32949E8AE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983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24658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92376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21070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56610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67449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0589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27B32-7EE3-4B47-8E3B-B3A98341C45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3443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553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477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780FF-3EB2-4073-8B36-7BC7D48A2A98}" type="slidenum">
              <a:rPr lang="en-US" altLang="nl-BE"/>
              <a:pPr>
                <a:defRPr/>
              </a:pPr>
              <a:t>‹#›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1623403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200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85564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780FF-3EB2-4073-8B36-7BC7D48A2A98}" type="slidenum">
              <a:rPr lang="en-US" altLang="nl-BE"/>
              <a:pPr>
                <a:defRPr/>
              </a:pPr>
              <a:t>‹#›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104553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eg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D3027B32-7EE3-4B47-8E3B-B3A98341C450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6856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409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9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Name of the </a:t>
            </a:r>
            <a:r>
              <a:rPr lang="fr-FR" dirty="0" err="1"/>
              <a:t>presentation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1072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98" r:id="rId2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Nom de la présentation</a:t>
            </a:r>
          </a:p>
        </p:txBody>
      </p:sp>
      <p:sp>
        <p:nvSpPr>
          <p:cNvPr id="2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1076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99" r:id="rId2"/>
    <p:sldLayoutId id="2147483700" r:id="rId3"/>
  </p:sldLayoutIdLst>
  <p:hf hdr="0"/>
  <p:txStyles>
    <p:titleStyle>
      <a:lvl1pPr algn="r" defTabSz="457200" rtl="0" eaLnBrk="1" latinLnBrk="0" hangingPunct="1">
        <a:spcBef>
          <a:spcPct val="0"/>
        </a:spcBef>
        <a:buNone/>
        <a:defRPr sz="2000" kern="1200">
          <a:solidFill>
            <a:srgbClr val="FFFFFF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210456" y="6385052"/>
            <a:ext cx="80772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r>
              <a:rPr lang="en-US" sz="1400" dirty="0">
                <a:solidFill>
                  <a:srgbClr val="409994"/>
                </a:solidFill>
                <a:latin typeface="+mn-lt"/>
              </a:rPr>
              <a:t>19th November </a:t>
            </a:r>
            <a:r>
              <a:rPr lang="en-BE" sz="1400" dirty="0">
                <a:solidFill>
                  <a:srgbClr val="409994"/>
                </a:solidFill>
                <a:latin typeface="+mn-lt"/>
              </a:rPr>
              <a:t>202</a:t>
            </a:r>
            <a:r>
              <a:rPr lang="en-US" sz="1400" dirty="0">
                <a:solidFill>
                  <a:srgbClr val="409994"/>
                </a:solidFill>
                <a:latin typeface="+mn-lt"/>
              </a:rPr>
              <a:t>5, EEA, Copenhagen</a:t>
            </a:r>
            <a:endParaRPr lang="en-BE" sz="1400" dirty="0">
              <a:solidFill>
                <a:srgbClr val="409994"/>
              </a:solidFill>
              <a:latin typeface="+mn-lt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16476" y="3529139"/>
            <a:ext cx="9144000" cy="3038475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spcBef>
                <a:spcPts val="600"/>
              </a:spcBef>
            </a:pPr>
            <a:br>
              <a:rPr lang="en-US" sz="1800" dirty="0">
                <a:solidFill>
                  <a:srgbClr val="409994"/>
                </a:solidFill>
                <a:latin typeface="+mn-lt"/>
              </a:rPr>
            </a:br>
            <a:r>
              <a:rPr lang="en-US" sz="1800" dirty="0">
                <a:solidFill>
                  <a:srgbClr val="409994"/>
                </a:solidFill>
                <a:latin typeface="+mn-lt"/>
              </a:rPr>
              <a:t>7</a:t>
            </a:r>
            <a:r>
              <a:rPr lang="en-US" sz="1800" baseline="30000" dirty="0">
                <a:solidFill>
                  <a:srgbClr val="409994"/>
                </a:solidFill>
                <a:latin typeface="+mn-lt"/>
              </a:rPr>
              <a:t>th</a:t>
            </a:r>
            <a:r>
              <a:rPr lang="en-US" sz="1800" dirty="0">
                <a:solidFill>
                  <a:srgbClr val="409994"/>
                </a:solidFill>
                <a:latin typeface="+mn-lt"/>
              </a:rPr>
              <a:t> meeting of the </a:t>
            </a:r>
            <a:r>
              <a:rPr lang="en-US" sz="1800" i="1" dirty="0">
                <a:solidFill>
                  <a:srgbClr val="409994"/>
                </a:solidFill>
                <a:latin typeface="+mn-lt"/>
              </a:rPr>
              <a:t>Ad hoc </a:t>
            </a:r>
            <a:r>
              <a:rPr lang="en-US" sz="1800" dirty="0">
                <a:solidFill>
                  <a:srgbClr val="409994"/>
                </a:solidFill>
                <a:latin typeface="+mn-lt"/>
              </a:rPr>
              <a:t>Working Group on Reporting</a:t>
            </a:r>
            <a:br>
              <a:rPr lang="en-US" sz="1800" dirty="0">
                <a:solidFill>
                  <a:srgbClr val="409994"/>
                </a:solidFill>
                <a:latin typeface="+mn-lt"/>
              </a:rPr>
            </a:br>
            <a:br>
              <a:rPr lang="en-US" sz="2400" dirty="0">
                <a:solidFill>
                  <a:srgbClr val="409994"/>
                </a:solidFill>
                <a:latin typeface="+mn-lt"/>
              </a:rPr>
            </a:br>
            <a:r>
              <a:rPr lang="en-US" sz="3200" b="1" dirty="0">
                <a:solidFill>
                  <a:srgbClr val="409994"/>
                </a:solidFill>
                <a:latin typeface="+mn-lt"/>
              </a:rPr>
              <a:t>Spatial data for the reporting 2019-2024</a:t>
            </a:r>
            <a:br>
              <a:rPr lang="en-US" sz="2400" dirty="0">
                <a:solidFill>
                  <a:srgbClr val="409994"/>
                </a:solidFill>
                <a:latin typeface="+mn-lt"/>
              </a:rPr>
            </a:br>
            <a:br>
              <a:rPr lang="en-BE" sz="2800" dirty="0">
                <a:solidFill>
                  <a:srgbClr val="409994"/>
                </a:solidFill>
                <a:latin typeface="+mn-lt"/>
              </a:rPr>
            </a:br>
            <a:endParaRPr lang="en-GB" sz="9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35"/>
            <a:ext cx="9160477" cy="379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2345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2188" y="274638"/>
            <a:ext cx="6194611" cy="504459"/>
          </a:xfrm>
        </p:spPr>
        <p:txBody>
          <a:bodyPr>
            <a:normAutofit fontScale="90000"/>
          </a:bodyPr>
          <a:lstStyle/>
          <a:p>
            <a:r>
              <a:rPr lang="en-GB" sz="3600">
                <a:solidFill>
                  <a:schemeClr val="tx1">
                    <a:lumMod val="95000"/>
                    <a:lumOff val="5000"/>
                  </a:schemeClr>
                </a:solidFill>
              </a:rPr>
              <a:t>Thank you </a:t>
            </a:r>
            <a:r>
              <a:rPr lang="en-GB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for the attention</a:t>
            </a:r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Picture 3" descr="A tree with orange leaves&#10;&#10;Description automatically generated">
            <a:extLst>
              <a:ext uri="{FF2B5EF4-FFF2-40B4-BE49-F238E27FC236}">
                <a16:creationId xmlns:a16="http://schemas.microsoft.com/office/drawing/2014/main" id="{839401B5-06BE-3D5E-346A-60DE17BCB8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052" y="966134"/>
            <a:ext cx="7989895" cy="5330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452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0C713CF-B9DB-C7FC-A60B-ED9661C061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7" y="1060050"/>
            <a:ext cx="8963025" cy="5445037"/>
          </a:xfrm>
          <a:prstGeom prst="rect">
            <a:avLst/>
          </a:prstGeom>
          <a:noFill/>
        </p:spPr>
      </p:pic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EFFD54D0-7C8F-97B3-C7A5-BD9D6342A09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6E88323B-C494-9644-A6FD-4EEB2F59D7F4}" type="datetime1">
              <a:rPr lang="fr-FR" smtClean="0"/>
              <a:pPr>
                <a:spcAft>
                  <a:spcPts val="600"/>
                </a:spcAft>
              </a:pPr>
              <a:t>19/12/2025</a:t>
            </a:fld>
            <a:endParaRPr lang="fr-FR"/>
          </a:p>
        </p:txBody>
      </p:sp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FDCD4F60-7C77-65EC-D904-544289D80C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E8716A00-CC3F-A24A-9B86-816E9CA7F4AC}" type="slidenum">
              <a:rPr lang="fr-FR" smtClean="0"/>
              <a:pPr>
                <a:spcAft>
                  <a:spcPts val="600"/>
                </a:spcAft>
              </a:pPr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7701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 hidden="1">
            <a:extLst>
              <a:ext uri="{FF2B5EF4-FFF2-40B4-BE49-F238E27FC236}">
                <a16:creationId xmlns:a16="http://schemas.microsoft.com/office/drawing/2014/main" id="{BB412806-6712-FEE8-6C17-BB24E2A2A3F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spcAft>
                <a:spcPts val="600"/>
              </a:spcAft>
              <a:defRPr/>
            </a:pPr>
            <a:fld id="{A4F780FF-3EB2-4073-8B36-7BC7D48A2A98}" type="slidenum">
              <a:rPr lang="en-US" altLang="nl-BE" smtClean="0"/>
              <a:pPr>
                <a:spcAft>
                  <a:spcPts val="600"/>
                </a:spcAft>
                <a:defRPr/>
              </a:pPr>
              <a:t>3</a:t>
            </a:fld>
            <a:endParaRPr lang="en-US" altLang="nl-B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4BA260-744B-CD7D-4201-3AD9210E4E75}"/>
              </a:ext>
            </a:extLst>
          </p:cNvPr>
          <p:cNvSpPr txBox="1"/>
          <p:nvPr/>
        </p:nvSpPr>
        <p:spPr>
          <a:xfrm>
            <a:off x="260391" y="1130480"/>
            <a:ext cx="89819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From the Extended Excel </a:t>
            </a:r>
            <a:r>
              <a:rPr lang="en-US" dirty="0" err="1"/>
              <a:t>Template_Species</a:t>
            </a:r>
            <a:r>
              <a:rPr lang="en-US" dirty="0"/>
              <a:t> Spatial : one 10x10km grid per entry.</a:t>
            </a:r>
          </a:p>
          <a:p>
            <a:r>
              <a:rPr lang="en-US" dirty="0"/>
              <a:t>                                                                                     1x1km or 50x50km also possible</a:t>
            </a:r>
          </a:p>
          <a:p>
            <a:r>
              <a:rPr lang="en-US" dirty="0"/>
              <a:t>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6F466DC-5851-0390-934C-BA79732227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649354"/>
            <a:ext cx="3364992" cy="52086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42569EA-4380-1926-4C92-3361AE0B2F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87" y="3582179"/>
            <a:ext cx="8963025" cy="32490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7325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1ACA4B7-E6B3-422C-A691-FBB6F7C7A7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856" y="116601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 err="1"/>
              <a:t>Habitat_distribution_GridCells</a:t>
            </a:r>
            <a:r>
              <a:rPr lang="en-US" sz="1800" dirty="0"/>
              <a:t> (tabular information)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31607D-0E0F-2D8D-362A-6817DA33D5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4</a:t>
            </a:fld>
            <a:endParaRPr lang="fr-FR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428A8F-E311-7ED6-52D0-6AFA417EEE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782" y="1674800"/>
            <a:ext cx="8049748" cy="38010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44BD5FA-B883-4971-9012-EEA5C0931D11}"/>
              </a:ext>
            </a:extLst>
          </p:cNvPr>
          <p:cNvSpPr txBox="1"/>
          <p:nvPr/>
        </p:nvSpPr>
        <p:spPr>
          <a:xfrm>
            <a:off x="461782" y="5787628"/>
            <a:ext cx="4249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Gridded polygons can also be uploaded</a:t>
            </a:r>
          </a:p>
        </p:txBody>
      </p:sp>
    </p:spTree>
    <p:extLst>
      <p:ext uri="{BB962C8B-B14F-4D97-AF65-F5344CB8AC3E}">
        <p14:creationId xmlns:p14="http://schemas.microsoft.com/office/powerpoint/2010/main" val="4179673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4DFC483-03A8-EC90-4285-CD5C6B4E57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952" y="1258824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latin typeface="+mn-lt"/>
                <a:ea typeface="+mn-ea"/>
                <a:cs typeface="+mn-cs"/>
              </a:rPr>
              <a:t>Gridded polygons:</a:t>
            </a:r>
          </a:p>
          <a:p>
            <a:pPr marL="0" indent="0">
              <a:buNone/>
            </a:pPr>
            <a:endParaRPr lang="en-US" sz="1800" dirty="0">
              <a:latin typeface="+mn-lt"/>
              <a:ea typeface="+mn-ea"/>
              <a:cs typeface="+mn-cs"/>
            </a:endParaRPr>
          </a:p>
          <a:p>
            <a:pPr marL="0"/>
            <a:r>
              <a:rPr lang="en-GB" sz="1800" dirty="0">
                <a:latin typeface="+mn-lt"/>
                <a:ea typeface="+mn-ea"/>
                <a:cs typeface="+mn-cs"/>
              </a:rPr>
              <a:t>Zipped shapefiles (.</a:t>
            </a:r>
            <a:r>
              <a:rPr lang="en-GB" sz="1800" dirty="0" err="1">
                <a:latin typeface="+mn-lt"/>
                <a:ea typeface="+mn-ea"/>
                <a:cs typeface="+mn-cs"/>
              </a:rPr>
              <a:t>shp</a:t>
            </a:r>
            <a:r>
              <a:rPr lang="en-GB" sz="1800" dirty="0">
                <a:latin typeface="+mn-lt"/>
                <a:ea typeface="+mn-ea"/>
                <a:cs typeface="+mn-cs"/>
              </a:rPr>
              <a:t>, .</a:t>
            </a:r>
            <a:r>
              <a:rPr lang="en-GB" sz="1800" dirty="0" err="1">
                <a:latin typeface="+mn-lt"/>
                <a:ea typeface="+mn-ea"/>
                <a:cs typeface="+mn-cs"/>
              </a:rPr>
              <a:t>shx</a:t>
            </a:r>
            <a:r>
              <a:rPr lang="en-GB" sz="1800" dirty="0">
                <a:latin typeface="+mn-lt"/>
                <a:ea typeface="+mn-ea"/>
                <a:cs typeface="+mn-cs"/>
              </a:rPr>
              <a:t>, .</a:t>
            </a:r>
            <a:r>
              <a:rPr lang="en-GB" sz="1800" dirty="0" err="1">
                <a:latin typeface="+mn-lt"/>
                <a:ea typeface="+mn-ea"/>
                <a:cs typeface="+mn-cs"/>
              </a:rPr>
              <a:t>dbf</a:t>
            </a:r>
            <a:r>
              <a:rPr lang="en-GB" sz="1800" dirty="0">
                <a:latin typeface="+mn-lt"/>
                <a:ea typeface="+mn-ea"/>
                <a:cs typeface="+mn-cs"/>
              </a:rPr>
              <a:t>, .</a:t>
            </a:r>
            <a:r>
              <a:rPr lang="en-GB" sz="1800" dirty="0" err="1">
                <a:latin typeface="+mn-lt"/>
                <a:ea typeface="+mn-ea"/>
                <a:cs typeface="+mn-cs"/>
              </a:rPr>
              <a:t>prj</a:t>
            </a:r>
            <a:r>
              <a:rPr lang="en-GB" sz="1800" dirty="0">
                <a:latin typeface="+mn-lt"/>
                <a:ea typeface="+mn-ea"/>
                <a:cs typeface="+mn-cs"/>
              </a:rPr>
              <a:t>)</a:t>
            </a:r>
          </a:p>
          <a:p>
            <a:pPr marL="0"/>
            <a:r>
              <a:rPr lang="en-GB" sz="1800" dirty="0">
                <a:latin typeface="+mn-lt"/>
                <a:ea typeface="+mn-ea"/>
                <a:cs typeface="+mn-cs"/>
              </a:rPr>
              <a:t>Unzipped </a:t>
            </a:r>
            <a:r>
              <a:rPr lang="en-GB" sz="1800" dirty="0" err="1">
                <a:latin typeface="+mn-lt"/>
                <a:ea typeface="+mn-ea"/>
                <a:cs typeface="+mn-cs"/>
              </a:rPr>
              <a:t>geopackage</a:t>
            </a:r>
            <a:r>
              <a:rPr lang="en-GB" sz="1800" dirty="0">
                <a:latin typeface="+mn-lt"/>
                <a:ea typeface="+mn-ea"/>
                <a:cs typeface="+mn-cs"/>
              </a:rPr>
              <a:t> files (.</a:t>
            </a:r>
            <a:r>
              <a:rPr lang="en-GB" sz="1800" dirty="0" err="1">
                <a:latin typeface="+mn-lt"/>
                <a:ea typeface="+mn-ea"/>
                <a:cs typeface="+mn-cs"/>
              </a:rPr>
              <a:t>gpkg</a:t>
            </a:r>
            <a:r>
              <a:rPr lang="en-GB" sz="1800" dirty="0">
                <a:latin typeface="+mn-lt"/>
                <a:ea typeface="+mn-ea"/>
                <a:cs typeface="+mn-cs"/>
              </a:rPr>
              <a:t>)</a:t>
            </a:r>
          </a:p>
          <a:p>
            <a:pPr marL="354013" indent="-354013"/>
            <a:r>
              <a:rPr lang="en-GB" sz="1800" dirty="0">
                <a:latin typeface="+mn-lt"/>
                <a:ea typeface="+mn-ea"/>
                <a:cs typeface="+mn-cs"/>
              </a:rPr>
              <a:t>Gridded polygons, or individual grid cell polygons must precisely match the        specific EEA reference grid</a:t>
            </a:r>
          </a:p>
          <a:p>
            <a:pPr marL="0"/>
            <a:r>
              <a:rPr lang="en-GB" sz="1800" dirty="0">
                <a:latin typeface="+mn-lt"/>
                <a:ea typeface="+mn-ea"/>
                <a:cs typeface="+mn-cs"/>
              </a:rPr>
              <a:t>SRID (Spatial Reference System Identifier) should be EPSG:3035</a:t>
            </a:r>
          </a:p>
          <a:p>
            <a:pPr marL="354013" indent="-354013"/>
            <a:r>
              <a:rPr lang="en-GB" sz="1800" dirty="0">
                <a:latin typeface="+mn-lt"/>
                <a:ea typeface="+mn-ea"/>
                <a:cs typeface="+mn-cs"/>
              </a:rPr>
              <a:t>Shapefiles can include multiple layers, it is acceptable multiple layers for the same species or habitat type</a:t>
            </a:r>
          </a:p>
          <a:p>
            <a:pPr marL="354013" indent="-354013"/>
            <a:r>
              <a:rPr lang="en-GB" sz="1800" dirty="0">
                <a:latin typeface="+mn-lt"/>
                <a:ea typeface="+mn-ea"/>
                <a:cs typeface="+mn-cs"/>
              </a:rPr>
              <a:t>Files can contain dissolved or undissolved grid cell polygons at the proper European projection.</a:t>
            </a:r>
            <a:endParaRPr lang="en-US" sz="1800" dirty="0">
              <a:latin typeface="+mn-lt"/>
              <a:ea typeface="+mn-ea"/>
              <a:cs typeface="+mn-cs"/>
            </a:endParaRPr>
          </a:p>
          <a:p>
            <a:pPr marL="0"/>
            <a:endParaRPr lang="en-US" sz="1800" dirty="0">
              <a:latin typeface="+mn-lt"/>
              <a:ea typeface="+mn-ea"/>
              <a:cs typeface="+mn-cs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These files will not be stored in </a:t>
            </a:r>
            <a:r>
              <a:rPr lang="en-US" sz="180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Reportnet</a:t>
            </a:r>
            <a:r>
              <a:rPr lang="en-US" sz="18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3! </a:t>
            </a:r>
            <a:r>
              <a:rPr lang="en-GB" sz="18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Only the tabular information of these files will be extracted and stored</a:t>
            </a:r>
            <a:endParaRPr lang="en-US" sz="1800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9F3EBC-9BC5-465B-7A87-C69D98E5A4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07757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6F6C52-A056-5C10-94C1-A92D746A9C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6</a:t>
            </a:fld>
            <a:endParaRPr lang="fr-FR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E7689A-4FF7-4B67-3234-881CB1F039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68" y="1219200"/>
            <a:ext cx="7853063" cy="2791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0CA8EAB-AB64-F099-6F91-232D5F39B3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855" y="3929508"/>
            <a:ext cx="4622001" cy="279196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5112B24-14A4-8F9F-3AFE-48B88FEA7D9A}"/>
              </a:ext>
            </a:extLst>
          </p:cNvPr>
          <p:cNvSpPr txBox="1"/>
          <p:nvPr/>
        </p:nvSpPr>
        <p:spPr>
          <a:xfrm rot="20774945">
            <a:off x="2576663" y="4611185"/>
            <a:ext cx="48330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Only one file imported at a time!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B0A596FB-5A68-85C2-D247-D87F6BBEFDA9}"/>
              </a:ext>
            </a:extLst>
          </p:cNvPr>
          <p:cNvSpPr/>
          <p:nvPr/>
        </p:nvSpPr>
        <p:spPr>
          <a:xfrm>
            <a:off x="1375576" y="5865876"/>
            <a:ext cx="947464" cy="484632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6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D3A37C-ADC9-A6D7-A680-FD6EE80DC0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7</a:t>
            </a:fld>
            <a:endParaRPr lang="fr-F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7AD8D6-9D35-4C36-F0A6-329D988A02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194" y="1919540"/>
            <a:ext cx="8762072" cy="3018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5925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0CBB793-61D6-82F4-595C-EF770DACD4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8" y="1434727"/>
            <a:ext cx="8963025" cy="3988547"/>
          </a:xfrm>
          <a:prstGeom prst="rect">
            <a:avLst/>
          </a:prstGeom>
          <a:noFill/>
        </p:spPr>
      </p:pic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084B6B8E-B895-4B8E-59C8-AB5FB761582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6E88323B-C494-9644-A6FD-4EEB2F59D7F4}" type="datetime1">
              <a:rPr lang="fr-FR" smtClean="0"/>
              <a:pPr>
                <a:spcAft>
                  <a:spcPts val="600"/>
                </a:spcAft>
              </a:pPr>
              <a:t>19/12/2025</a:t>
            </a:fld>
            <a:endParaRPr lang="fr-FR"/>
          </a:p>
        </p:txBody>
      </p:sp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6B85EAF0-5875-0C52-3B53-B269419A8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E8716A00-CC3F-A24A-9B86-816E9CA7F4AC}" type="slidenum">
              <a:rPr lang="fr-FR" smtClean="0"/>
              <a:pPr>
                <a:spcAft>
                  <a:spcPts val="600"/>
                </a:spcAft>
              </a:pPr>
              <a:t>8</a:t>
            </a:fld>
            <a:endParaRPr lang="fr-F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158988-1C8F-43D5-E6BB-71E57FEF2039}"/>
              </a:ext>
            </a:extLst>
          </p:cNvPr>
          <p:cNvSpPr txBox="1"/>
          <p:nvPr/>
        </p:nvSpPr>
        <p:spPr>
          <a:xfrm>
            <a:off x="2420112" y="5649206"/>
            <a:ext cx="49926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ZIP format are under 100 MB</a:t>
            </a:r>
          </a:p>
          <a:p>
            <a:r>
              <a:rPr lang="en-GB" b="1" dirty="0">
                <a:solidFill>
                  <a:srgbClr val="FF0000"/>
                </a:solidFill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No quality control checks for Additional Maps</a:t>
            </a:r>
            <a:r>
              <a:rPr lang="en-GB" sz="1800" b="1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3396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1ED3F5F-8AE1-6912-43A8-BADE4736A8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88" y="1423524"/>
            <a:ext cx="8963025" cy="4010953"/>
          </a:xfrm>
          <a:prstGeom prst="rect">
            <a:avLst/>
          </a:prstGeom>
          <a:noFill/>
        </p:spPr>
      </p:pic>
      <p:sp>
        <p:nvSpPr>
          <p:cNvPr id="3" name="Date Placeholder 2" hidden="1">
            <a:extLst>
              <a:ext uri="{FF2B5EF4-FFF2-40B4-BE49-F238E27FC236}">
                <a16:creationId xmlns:a16="http://schemas.microsoft.com/office/drawing/2014/main" id="{E1DF9AB9-DDDF-6BDD-FC50-DD748DF713B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6E88323B-C494-9644-A6FD-4EEB2F59D7F4}" type="datetime1">
              <a:rPr lang="fr-FR" smtClean="0"/>
              <a:pPr>
                <a:spcAft>
                  <a:spcPts val="600"/>
                </a:spcAft>
              </a:pPr>
              <a:t>19/12/2025</a:t>
            </a:fld>
            <a:endParaRPr lang="fr-FR"/>
          </a:p>
        </p:txBody>
      </p:sp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66FE5D80-E7EE-314B-4D8A-906611B415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E8716A00-CC3F-A24A-9B86-816E9CA7F4AC}" type="slidenum">
              <a:rPr lang="fr-FR" smtClean="0"/>
              <a:pPr>
                <a:spcAft>
                  <a:spcPts val="600"/>
                </a:spcAft>
              </a:pPr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7039862"/>
      </p:ext>
    </p:extLst>
  </p:cSld>
  <p:clrMapOvr>
    <a:masterClrMapping/>
  </p:clrMapOvr>
</p:sld>
</file>

<file path=ppt/theme/theme1.xml><?xml version="1.0" encoding="utf-8"?>
<a:theme xmlns:a="http://schemas.openxmlformats.org/drawingml/2006/main" name="1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308F1ACEF5D341993D3E72B2C03D81" ma:contentTypeVersion="10" ma:contentTypeDescription="Een nieuw document maken." ma:contentTypeScope="" ma:versionID="64edf8b5b25566828c320ed2ccc7ef22">
  <xsd:schema xmlns:xsd="http://www.w3.org/2001/XMLSchema" xmlns:xs="http://www.w3.org/2001/XMLSchema" xmlns:p="http://schemas.microsoft.com/office/2006/metadata/properties" xmlns:ns2="5a85a8cd-11b6-4c49-b88c-fe5436cf80ab" targetNamespace="http://schemas.microsoft.com/office/2006/metadata/properties" ma:root="true" ma:fieldsID="fc8228ec264e47e14afa91df2c2cc656" ns2:_="">
    <xsd:import namespace="5a85a8cd-11b6-4c49-b88c-fe5436cf80a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85a8cd-11b6-4c49-b88c-fe5436cf80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A9DE1C2-6D94-4F09-B53A-0137A43CF50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B948DAB-4F86-4322-B202-C10BD33AC6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a85a8cd-11b6-4c49-b88c-fe5436cf80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724E78F-25CA-44D3-B90B-012340C9D9FE}">
  <ds:schemaRefs>
    <ds:schemaRef ds:uri="5a85a8cd-11b6-4c49-b88c-fe5436cf80ab"/>
    <ds:schemaRef ds:uri="http://purl.org/dc/terms/"/>
    <ds:schemaRef ds:uri="http://www.w3.org/XML/1998/namespace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2010</TotalTime>
  <Words>215</Words>
  <Application>Microsoft Office PowerPoint</Application>
  <PresentationFormat>On-screen Show (4:3)</PresentationFormat>
  <Paragraphs>40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Aptos</vt:lpstr>
      <vt:lpstr>Arial</vt:lpstr>
      <vt:lpstr>Arial Narrow</vt:lpstr>
      <vt:lpstr>Calibri</vt:lpstr>
      <vt:lpstr>Century Gothic</vt:lpstr>
      <vt:lpstr>1_Conception personnalisée</vt:lpstr>
      <vt:lpstr>Conception personnalisée</vt:lpstr>
      <vt:lpstr>4_Conception personnalisée</vt:lpstr>
      <vt:lpstr>3_Conception personnalisée</vt:lpstr>
      <vt:lpstr> 7th meeting of the Ad hoc Working Group on Reporting  Spatial data for the reporting 2019-2024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for the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>Laura Patricia Gavilan</cp:lastModifiedBy>
  <cp:revision>2</cp:revision>
  <dcterms:created xsi:type="dcterms:W3CDTF">2015-12-09T08:37:49Z</dcterms:created>
  <dcterms:modified xsi:type="dcterms:W3CDTF">2025-12-19T15:20:20Z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0x010100D8308F1ACEF5D341993D3E72B2C03D81</vt:lpwstr>
  </property>
</Properties>
</file>