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5148" r:id="rId3"/>
    <p:sldId id="5160" r:id="rId4"/>
    <p:sldId id="5161" r:id="rId5"/>
    <p:sldId id="5140" r:id="rId6"/>
  </p:sldIdLst>
  <p:sldSz cx="12192000" cy="6858000"/>
  <p:notesSz cx="68199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APPUCCI Gioia" initials="SG" lastIdx="2" clrIdx="0">
    <p:extLst>
      <p:ext uri="{19B8F6BF-5375-455C-9EA6-DF929625EA0E}">
        <p15:presenceInfo xmlns:p15="http://schemas.microsoft.com/office/powerpoint/2012/main" userId="S::Gioia.SCAPPUCCI@coe.int::705e9c33-f651-4f08-9c11-96dc1e19a48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74742" autoAdjust="0"/>
  </p:normalViewPr>
  <p:slideViewPr>
    <p:cSldViewPr>
      <p:cViewPr varScale="1">
        <p:scale>
          <a:sx n="77" d="100"/>
          <a:sy n="77" d="100"/>
        </p:scale>
        <p:origin x="32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1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9FB41-5202-41D3-88FA-45893E72EC2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44538"/>
            <a:ext cx="66135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1" y="4711384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1045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21045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3A406-D337-4D22-B1E6-842080DC1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281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3A406-D337-4D22-B1E6-842080DC104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9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3A406-D337-4D22-B1E6-842080DC104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830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6CF90-763E-918C-48F1-485D1F4AD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8B38FE-EA2E-5D4B-69CF-58B2A17EA9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8A6563-B80E-DFF4-82B0-5309D7FAF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BD20D9-9505-D6A8-C0E2-D3DA335EE3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3A406-D337-4D22-B1E6-842080DC10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543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21EFC-6E6B-83F6-7B61-76AC25FFC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985433-78D6-490B-0E53-1907A06F2A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322749-3D35-61AB-CA10-F9B850AAC4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18E87-3040-A092-6E7F-8C3EAE664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3A406-D337-4D22-B1E6-842080DC1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189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DE85F-A49F-4D4C-8D78-799212E249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242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2088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1B235-8BFB-4C81-A8AD-F04F36D143A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E030-CC9D-4090-B41F-5083CB8C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29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1B235-8BFB-4C81-A8AD-F04F36D143A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E030-CC9D-4090-B41F-5083CB8C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14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1B235-8BFB-4C81-A8AD-F04F36D143A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E030-CC9D-4090-B41F-5083CB8C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421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ection Brea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1DC3E6-9FD2-4B2B-A62A-04CD78EEB5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5250" y="6526753"/>
            <a:ext cx="485037" cy="197899"/>
          </a:xfrm>
          <a:prstGeom prst="rect">
            <a:avLst/>
          </a:prstGeom>
        </p:spPr>
      </p:pic>
      <p:sp>
        <p:nvSpPr>
          <p:cNvPr id="52" name="Text Placeholder 57">
            <a:extLst>
              <a:ext uri="{FF2B5EF4-FFF2-40B4-BE49-F238E27FC236}">
                <a16:creationId xmlns:a16="http://schemas.microsoft.com/office/drawing/2014/main" id="{1BAE53B5-9AF5-4F0F-88B8-2630B391D9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5301" y="4154601"/>
            <a:ext cx="6777039" cy="61118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600"/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 dirty="0"/>
              <a:t>Section Break Header Title</a:t>
            </a:r>
          </a:p>
        </p:txBody>
      </p:sp>
    </p:spTree>
    <p:extLst>
      <p:ext uri="{BB962C8B-B14F-4D97-AF65-F5344CB8AC3E}">
        <p14:creationId xmlns:p14="http://schemas.microsoft.com/office/powerpoint/2010/main" val="589579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1B235-8BFB-4C81-A8AD-F04F36D143A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E030-CC9D-4090-B41F-5083CB8C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9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1B235-8BFB-4C81-A8AD-F04F36D143A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E030-CC9D-4090-B41F-5083CB8C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54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1B235-8BFB-4C81-A8AD-F04F36D143A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E030-CC9D-4090-B41F-5083CB8C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36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1B235-8BFB-4C81-A8AD-F04F36D143A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E030-CC9D-4090-B41F-5083CB8C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071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1B235-8BFB-4C81-A8AD-F04F36D143A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E030-CC9D-4090-B41F-5083CB8C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7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1B235-8BFB-4C81-A8AD-F04F36D143A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E030-CC9D-4090-B41F-5083CB8C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740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1B235-8BFB-4C81-A8AD-F04F36D143A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E030-CC9D-4090-B41F-5083CB8C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636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1B235-8BFB-4C81-A8AD-F04F36D143A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E030-CC9D-4090-B41F-5083CB8C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44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1B235-8BFB-4C81-A8AD-F04F36D143A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5E030-CC9D-4090-B41F-5083CB8CC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979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hyperlink" Target="http://www.coe.int/en/web/children/slovenia-civil-court-proceeding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1504" y="1916834"/>
            <a:ext cx="8856984" cy="2448271"/>
          </a:xfrm>
        </p:spPr>
        <p:txBody>
          <a:bodyPr>
            <a:noAutofit/>
          </a:bodyPr>
          <a:lstStyle/>
          <a:p>
            <a:br>
              <a:rPr lang="en-GB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862954-B0DC-46BC-B14F-1F5BF7DCFBA9}"/>
              </a:ext>
            </a:extLst>
          </p:cNvPr>
          <p:cNvSpPr txBox="1"/>
          <p:nvPr/>
        </p:nvSpPr>
        <p:spPr>
          <a:xfrm>
            <a:off x="208935" y="1710692"/>
            <a:ext cx="612068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2400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Skupni projekt</a:t>
            </a:r>
            <a:r>
              <a:rPr lang="en-GB" sz="2400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EU</a:t>
            </a:r>
            <a:r>
              <a:rPr lang="sl-SI" sz="2400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in Sveta Evrope</a:t>
            </a:r>
            <a:endParaRPr lang="en-GB" sz="2400" b="1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endParaRPr lang="en-GB" sz="2800" b="1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sl-SI" sz="3200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Zagotavljanje največje koristi otrok v civilnih sodnih postopkih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2C4787-B68A-4A15-96EA-1063BF779963}"/>
              </a:ext>
            </a:extLst>
          </p:cNvPr>
          <p:cNvSpPr txBox="1"/>
          <p:nvPr/>
        </p:nvSpPr>
        <p:spPr>
          <a:xfrm>
            <a:off x="120794" y="4627409"/>
            <a:ext cx="57606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2400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Zaključna konferenca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r>
              <a:rPr lang="sl-SI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10. junij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4117C9-9FBE-3078-909A-158E3EA5B823}"/>
              </a:ext>
            </a:extLst>
          </p:cNvPr>
          <p:cNvSpPr txBox="1"/>
          <p:nvPr/>
        </p:nvSpPr>
        <p:spPr>
          <a:xfrm>
            <a:off x="623392" y="6195185"/>
            <a:ext cx="10222388" cy="281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sl-SI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Projekt sofinancira Evropska unija prek Instrumenta za tehnično podporo. Izvaja ga Svet Evrope v sodelovanju z Evropsko komisijo in Ministrstvom za pravosodje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A judge's gavel and a group of people&#10;&#10;Description automatically generated">
            <a:extLst>
              <a:ext uri="{FF2B5EF4-FFF2-40B4-BE49-F238E27FC236}">
                <a16:creationId xmlns:a16="http://schemas.microsoft.com/office/drawing/2014/main" id="{ABB6DF9C-BF5B-0BD5-112E-C4454F84F7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1" r="241" b="9186"/>
          <a:stretch/>
        </p:blipFill>
        <p:spPr>
          <a:xfrm>
            <a:off x="6883611" y="1739720"/>
            <a:ext cx="4901022" cy="4065543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bevelT w="95250" h="31750"/>
            <a:contourClr>
              <a:srgbClr val="333333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D06619-4D49-825E-96D7-1AE552738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57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89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13EAA6-2D6E-4F5A-9A68-338F4E0882A1}"/>
              </a:ext>
            </a:extLst>
          </p:cNvPr>
          <p:cNvSpPr txBox="1"/>
          <p:nvPr/>
        </p:nvSpPr>
        <p:spPr>
          <a:xfrm>
            <a:off x="1127448" y="1715698"/>
            <a:ext cx="9433048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2800" b="1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Kako naprej?</a:t>
            </a:r>
            <a:r>
              <a:rPr lang="sl-SI" sz="2400" b="1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</a:p>
          <a:p>
            <a:endParaRPr lang="sl-SI" sz="2000" b="1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Strategija in akcijski načrt</a:t>
            </a:r>
          </a:p>
          <a:p>
            <a:pPr algn="just"/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Vlada RS je 4. 12. 2025 na 182. seji sprejela sklep:</a:t>
            </a:r>
          </a:p>
          <a:p>
            <a:pPr algn="just"/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801688" indent="-87313" algn="just">
              <a:buFont typeface="+mj-lt"/>
              <a:buAutoNum type="arabicPeriod"/>
            </a:pPr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Vlada Republike Slovenije se je seznanila s Strategijo in akcijskim načrtom za zagotavljanje največje otrokove koristi v civilnih sodnih postopkih in ju v celoti podpira.</a:t>
            </a:r>
          </a:p>
          <a:p>
            <a:pPr marL="801688" indent="-87313" algn="just">
              <a:buFont typeface="+mj-lt"/>
              <a:buAutoNum type="arabicPeriod"/>
            </a:pPr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801688" indent="-87313" algn="just">
              <a:buFont typeface="+mj-lt"/>
              <a:buAutoNum type="arabicPeriod"/>
            </a:pPr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Ministrstvo za pravosodje usklajuje in spremlja izvajanje strategije in akcijskega načrta in o tem enkrat letno poroča vladi.</a:t>
            </a:r>
          </a:p>
          <a:p>
            <a:pPr lvl="1"/>
            <a:endParaRPr lang="sl-SI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1"/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sl-SI" sz="2000" b="1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46BBBA-15B4-0D7F-812F-5D1277C28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57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4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29703-E8AE-C509-5C1A-A055FA6D5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577D51-84FF-7DD5-FC58-46E2DA5EB748}"/>
              </a:ext>
            </a:extLst>
          </p:cNvPr>
          <p:cNvSpPr txBox="1"/>
          <p:nvPr/>
        </p:nvSpPr>
        <p:spPr>
          <a:xfrm>
            <a:off x="1127448" y="1715698"/>
            <a:ext cx="9433048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2800" b="1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Kako naprej?</a:t>
            </a:r>
            <a:r>
              <a:rPr lang="sl-SI" sz="2400" b="1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</a:p>
          <a:p>
            <a:endParaRPr lang="sl-SI" sz="2000" b="1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Ključni izzivi: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Spletna platforma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Realizacija ukrepov iz akcijskega načrta (</a:t>
            </a:r>
            <a:r>
              <a:rPr lang="sl-SI" sz="2000" i="1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visoka, srednja, nizka prioriteta</a:t>
            </a:r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Realizirane ukrepe spraviti v življenje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l-SI" sz="200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200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Usposabljanja (!)</a:t>
            </a:r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DEC196-8C27-8311-55C3-A3EC7C7CD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57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777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A3289-B97E-1BC1-8837-DFC8C02AF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288D94A-05DD-F638-1BCB-970E455729A0}"/>
              </a:ext>
            </a:extLst>
          </p:cNvPr>
          <p:cNvSpPr txBox="1"/>
          <p:nvPr/>
        </p:nvSpPr>
        <p:spPr>
          <a:xfrm>
            <a:off x="1127448" y="1715698"/>
            <a:ext cx="9433048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2800" b="1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Kako naprej?</a:t>
            </a:r>
            <a:r>
              <a:rPr lang="sl-SI" sz="2400" b="1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</a:p>
          <a:p>
            <a:endParaRPr lang="sl-SI" sz="2000" b="1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Ključni igralci:</a:t>
            </a:r>
          </a:p>
          <a:p>
            <a:pPr algn="just"/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Dva neuspela poskusa prijave na TSI za drugo fazo projekta</a:t>
            </a:r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l-SI" sz="200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Medresorska delovna skupina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Nosilci ukrepov (resorji) + stroka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000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Ministrstvo za pravosodje (koordinator, spodbujevalec, priganjalec)</a:t>
            </a:r>
          </a:p>
          <a:p>
            <a:pPr lvl="1"/>
            <a:endParaRPr lang="sl-SI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1"/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000" noProof="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sl-SI" sz="2000" b="1" noProof="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4A3B4F-EF52-022C-1652-506C3F051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57434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CDE0311-122D-DA02-EF1E-F0074EED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574342"/>
            <a:ext cx="3211340" cy="298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84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67539B-6492-4FD4-B50A-3ABF3DBD1244}"/>
              </a:ext>
            </a:extLst>
          </p:cNvPr>
          <p:cNvSpPr/>
          <p:nvPr/>
        </p:nvSpPr>
        <p:spPr>
          <a:xfrm>
            <a:off x="7475309" y="283778"/>
            <a:ext cx="4472852" cy="440868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32345">
              <a:defRPr/>
            </a:pPr>
            <a:endParaRPr lang="sl-SI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A9B3AE-52EA-445C-B0A3-B2CFCEC5C11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61" y="5141178"/>
            <a:ext cx="4622099" cy="124696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E248BB0-1471-4347-90D8-38E9371F095E}"/>
              </a:ext>
            </a:extLst>
          </p:cNvPr>
          <p:cNvSpPr/>
          <p:nvPr/>
        </p:nvSpPr>
        <p:spPr>
          <a:xfrm>
            <a:off x="7595228" y="523198"/>
            <a:ext cx="4045388" cy="4525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32345">
              <a:defRPr/>
            </a:pPr>
            <a:r>
              <a:rPr lang="sl-SI" sz="2667" b="1" dirty="0">
                <a:solidFill>
                  <a:prstClr val="white"/>
                </a:solidFill>
                <a:latin typeface="Century Gothic" panose="020B0502020202020204" pitchFamily="34" charset="0"/>
              </a:rPr>
              <a:t>Hvala</a:t>
            </a:r>
            <a:r>
              <a:rPr lang="en-GB" sz="2667" b="1" dirty="0">
                <a:solidFill>
                  <a:prstClr val="white"/>
                </a:solidFill>
                <a:latin typeface="Century Gothic" panose="020B0502020202020204" pitchFamily="34" charset="0"/>
              </a:rPr>
              <a:t>! </a:t>
            </a:r>
            <a:br>
              <a:rPr lang="en-GB" sz="2667" dirty="0">
                <a:solidFill>
                  <a:prstClr val="white"/>
                </a:solidFill>
                <a:latin typeface="Century Gothic" panose="020B0502020202020204" pitchFamily="34" charset="0"/>
              </a:rPr>
            </a:br>
            <a:endParaRPr lang="en-GB" sz="2667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defTabSz="1232345">
              <a:defRPr/>
            </a:pPr>
            <a:r>
              <a:rPr lang="sl-SI" sz="1600" dirty="0">
                <a:solidFill>
                  <a:prstClr val="white"/>
                </a:solidFill>
                <a:latin typeface="Century Gothic" panose="020B0502020202020204" pitchFamily="34" charset="0"/>
              </a:rPr>
              <a:t>Za več informacij kontaktirajte:</a:t>
            </a:r>
            <a:r>
              <a:rPr lang="en-GB" sz="1600" dirty="0">
                <a:solidFill>
                  <a:prstClr val="white"/>
                </a:solidFill>
                <a:latin typeface="Century Gothic" panose="020B0502020202020204" pitchFamily="34" charset="0"/>
              </a:rPr>
              <a:t> </a:t>
            </a:r>
          </a:p>
          <a:p>
            <a:pPr defTabSz="1232345">
              <a:defRPr/>
            </a:pPr>
            <a:endParaRPr lang="en-GB" sz="800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defTabSz="1232345">
              <a:defRPr/>
            </a:pPr>
            <a:endParaRPr lang="sl-SI" sz="1467" u="sng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defTabSz="1232345">
              <a:defRPr/>
            </a:pPr>
            <a:endParaRPr lang="en-GB" sz="1467" u="sng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defTabSz="1232345">
              <a:defRPr/>
            </a:pPr>
            <a:r>
              <a:rPr lang="sl-SI" sz="1600" dirty="0">
                <a:solidFill>
                  <a:prstClr val="white"/>
                </a:solidFill>
                <a:latin typeface="Century Gothic" panose="020B0502020202020204" pitchFamily="34" charset="0"/>
              </a:rPr>
              <a:t>Ministrstvo za pravosodje</a:t>
            </a:r>
            <a:r>
              <a:rPr lang="en-GB" sz="1600" dirty="0">
                <a:solidFill>
                  <a:prstClr val="white"/>
                </a:solidFill>
                <a:latin typeface="Century Gothic" panose="020B0502020202020204" pitchFamily="34" charset="0"/>
              </a:rPr>
              <a:t>:</a:t>
            </a:r>
          </a:p>
          <a:p>
            <a:pPr defTabSz="1232345">
              <a:defRPr/>
            </a:pPr>
            <a:r>
              <a:rPr lang="en-GB" sz="1600" u="sng" dirty="0">
                <a:solidFill>
                  <a:schemeClr val="bg1"/>
                </a:solidFill>
                <a:latin typeface="Century Gothic" panose="020B0502020202020204" pitchFamily="34" charset="0"/>
              </a:rPr>
              <a:t>Mija.Cankar@gov.si  </a:t>
            </a:r>
          </a:p>
          <a:p>
            <a:pPr defTabSz="1232345">
              <a:defRPr/>
            </a:pPr>
            <a:r>
              <a:rPr lang="en-GB" sz="1600" u="sng" dirty="0">
                <a:solidFill>
                  <a:prstClr val="white"/>
                </a:solidFill>
                <a:latin typeface="Century Gothic" panose="020B0502020202020204" pitchFamily="34" charset="0"/>
              </a:rPr>
              <a:t>Andrej.DelFabro@gov.si</a:t>
            </a:r>
          </a:p>
          <a:p>
            <a:pPr defTabSz="1232345">
              <a:defRPr/>
            </a:pPr>
            <a:endParaRPr lang="en-GB" sz="1467" u="sng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defTabSz="1232345">
              <a:defRPr/>
            </a:pPr>
            <a:r>
              <a:rPr lang="en-GB" sz="1467" u="sng" dirty="0">
                <a:solidFill>
                  <a:prstClr val="white"/>
                </a:solidFill>
                <a:latin typeface="Century Gothic" panose="020B0502020202020204" pitchFamily="34" charset="0"/>
              </a:rPr>
              <a:t>https://www.gov.si/drzavni-organi/ministrstva/ministrstvo-za-pravosodje/</a:t>
            </a:r>
            <a:endParaRPr lang="sl-SI" sz="1467" u="sng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defTabSz="1232345">
              <a:defRPr/>
            </a:pPr>
            <a:endParaRPr lang="en-GB" sz="1467" u="sng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defTabSz="1232345">
              <a:defRPr/>
            </a:pPr>
            <a:r>
              <a:rPr lang="en-GB" sz="1467" u="sng" dirty="0">
                <a:solidFill>
                  <a:schemeClr val="bg1"/>
                </a:solidFill>
                <a:latin typeface="Century Gothic" panose="020B0502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www.coe.int/en/web/children/slovenia-civil-court-proceedings</a:t>
            </a:r>
            <a:r>
              <a:rPr lang="en-GB" sz="1467" u="sng" dirty="0">
                <a:solidFill>
                  <a:schemeClr val="bg1"/>
                </a:solidFill>
                <a:latin typeface="Century Gothic" panose="020B0502020202020204" pitchFamily="34" charset="0"/>
              </a:rPr>
              <a:t>  </a:t>
            </a:r>
          </a:p>
          <a:p>
            <a:pPr defTabSz="1232345">
              <a:defRPr/>
            </a:pPr>
            <a:endParaRPr lang="en-GB" sz="1600" i="1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defTabSz="1232345">
              <a:defRPr/>
            </a:pPr>
            <a:r>
              <a:rPr lang="en-GB" sz="1600" i="1" dirty="0">
                <a:solidFill>
                  <a:prstClr val="white"/>
                </a:solidFill>
                <a:latin typeface="Century Gothic" panose="020B0502020202020204" pitchFamily="34" charset="0"/>
              </a:rPr>
              <a:t>#CoE_Children</a:t>
            </a:r>
            <a:endParaRPr lang="en-GB" sz="16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2B3615-A7AC-4DF2-88B7-CEA6F23B8BF3}"/>
              </a:ext>
            </a:extLst>
          </p:cNvPr>
          <p:cNvSpPr txBox="1"/>
          <p:nvPr/>
        </p:nvSpPr>
        <p:spPr>
          <a:xfrm>
            <a:off x="486582" y="5411139"/>
            <a:ext cx="5282163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F6EC02-1BFF-077F-E966-B43F129A8C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29296"/>
            <a:ext cx="12192000" cy="1574342"/>
          </a:xfrm>
          <a:prstGeom prst="rect">
            <a:avLst/>
          </a:prstGeom>
        </p:spPr>
      </p:pic>
      <p:pic>
        <p:nvPicPr>
          <p:cNvPr id="7" name="Picture 6" descr="A judge's gavel and a group of people&#10;&#10;Description automatically generated">
            <a:extLst>
              <a:ext uri="{FF2B5EF4-FFF2-40B4-BE49-F238E27FC236}">
                <a16:creationId xmlns:a16="http://schemas.microsoft.com/office/drawing/2014/main" id="{49B77E30-C4A8-3CCE-8A1F-645FE193FB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1" r="241" b="9186"/>
          <a:stretch/>
        </p:blipFill>
        <p:spPr>
          <a:xfrm>
            <a:off x="685440" y="284383"/>
            <a:ext cx="5613766" cy="4656785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75521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35561</TotalTime>
  <Words>246</Words>
  <Application>Microsoft Office PowerPoint</Application>
  <PresentationFormat>Širokozaslonsko</PresentationFormat>
  <Paragraphs>66</Paragraphs>
  <Slides>5</Slides>
  <Notes>5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9" baseType="lpstr">
      <vt:lpstr>Arial</vt:lpstr>
      <vt:lpstr>Calibri</vt:lpstr>
      <vt:lpstr>Century Gothic</vt:lpstr>
      <vt:lpstr>Office Theme</vt:lpstr>
      <vt:lpstr>   </vt:lpstr>
      <vt:lpstr>PowerPointova predstavitev</vt:lpstr>
      <vt:lpstr>PowerPointova predstavitev</vt:lpstr>
      <vt:lpstr>PowerPointova predstavitev</vt:lpstr>
      <vt:lpstr>PowerPointova predstavitev</vt:lpstr>
    </vt:vector>
  </TitlesOfParts>
  <Company>Council of Europe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non-governmental organizations in the implementation and monitoring of the Lanzarote Convention</dc:title>
  <dc:creator>Children's Rights Division</dc:creator>
  <cp:lastModifiedBy>Andrej Del Fabro</cp:lastModifiedBy>
  <cp:revision>263</cp:revision>
  <cp:lastPrinted>2024-02-09T16:34:51Z</cp:lastPrinted>
  <dcterms:created xsi:type="dcterms:W3CDTF">2017-06-12T07:32:32Z</dcterms:created>
  <dcterms:modified xsi:type="dcterms:W3CDTF">2026-06-09T06:02:45Z</dcterms:modified>
</cp:coreProperties>
</file>