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1"/>
    <p:sldMasterId id="2147483685" r:id="rId2"/>
    <p:sldMasterId id="2147483687" r:id="rId3"/>
    <p:sldMasterId id="2147483677" r:id="rId4"/>
  </p:sldMasterIdLst>
  <p:notesMasterIdLst>
    <p:notesMasterId r:id="rId38"/>
  </p:notesMasterIdLst>
  <p:handoutMasterIdLst>
    <p:handoutMasterId r:id="rId39"/>
  </p:handoutMasterIdLst>
  <p:sldIdLst>
    <p:sldId id="264" r:id="rId5"/>
    <p:sldId id="282" r:id="rId6"/>
    <p:sldId id="315" r:id="rId7"/>
    <p:sldId id="354" r:id="rId8"/>
    <p:sldId id="317" r:id="rId9"/>
    <p:sldId id="356" r:id="rId10"/>
    <p:sldId id="319" r:id="rId11"/>
    <p:sldId id="304" r:id="rId12"/>
    <p:sldId id="305" r:id="rId13"/>
    <p:sldId id="355" r:id="rId14"/>
    <p:sldId id="321" r:id="rId15"/>
    <p:sldId id="323" r:id="rId16"/>
    <p:sldId id="324" r:id="rId17"/>
    <p:sldId id="330" r:id="rId18"/>
    <p:sldId id="331" r:id="rId19"/>
    <p:sldId id="332" r:id="rId20"/>
    <p:sldId id="333" r:id="rId21"/>
    <p:sldId id="350" r:id="rId22"/>
    <p:sldId id="351" r:id="rId23"/>
    <p:sldId id="357" r:id="rId24"/>
    <p:sldId id="347" r:id="rId25"/>
    <p:sldId id="348" r:id="rId26"/>
    <p:sldId id="335" r:id="rId27"/>
    <p:sldId id="337" r:id="rId28"/>
    <p:sldId id="338" r:id="rId29"/>
    <p:sldId id="343" r:id="rId30"/>
    <p:sldId id="339" r:id="rId31"/>
    <p:sldId id="341" r:id="rId32"/>
    <p:sldId id="342" r:id="rId33"/>
    <p:sldId id="346" r:id="rId34"/>
    <p:sldId id="345" r:id="rId35"/>
    <p:sldId id="344" r:id="rId36"/>
    <p:sldId id="353" r:id="rId37"/>
  </p:sldIdLst>
  <p:sldSz cx="9144000" cy="6858000" type="screen4x3"/>
  <p:notesSz cx="6819900" cy="9918700"/>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D"/>
    <a:srgbClr val="002A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3140" autoAdjust="0"/>
  </p:normalViewPr>
  <p:slideViewPr>
    <p:cSldViewPr snapToGrid="0" snapToObjects="1">
      <p:cViewPr varScale="1">
        <p:scale>
          <a:sx n="121" d="100"/>
          <a:sy n="121" d="100"/>
        </p:scale>
        <p:origin x="13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714F53F-035D-40CB-BA37-2DA3C06D1246}"/>
              </a:ext>
            </a:extLst>
          </p:cNvPr>
          <p:cNvSpPr>
            <a:spLocks noGrp="1"/>
          </p:cNvSpPr>
          <p:nvPr>
            <p:ph type="hdr" sz="quarter"/>
          </p:nvPr>
        </p:nvSpPr>
        <p:spPr>
          <a:xfrm>
            <a:off x="0" y="0"/>
            <a:ext cx="2955925" cy="495300"/>
          </a:xfrm>
          <a:prstGeom prst="rect">
            <a:avLst/>
          </a:prstGeom>
        </p:spPr>
        <p:txBody>
          <a:bodyPr vert="horz" wrap="square" lIns="95706" tIns="47854" rIns="95706" bIns="47854" numCol="1" anchor="t" anchorCtr="0" compatLnSpc="1">
            <a:prstTxWarp prst="textNoShape">
              <a:avLst/>
            </a:prstTxWarp>
          </a:bodyPr>
          <a:lstStyle>
            <a:lvl1pPr eaLnBrk="1" hangingPunct="1">
              <a:defRPr sz="1300">
                <a:cs typeface="Arial" charset="0"/>
              </a:defRPr>
            </a:lvl1pPr>
          </a:lstStyle>
          <a:p>
            <a:pPr>
              <a:defRPr/>
            </a:pPr>
            <a:endParaRPr lang="en-US" altLang="en-US"/>
          </a:p>
        </p:txBody>
      </p:sp>
      <p:sp>
        <p:nvSpPr>
          <p:cNvPr id="3" name="Espace réservé de la date 2">
            <a:extLst>
              <a:ext uri="{FF2B5EF4-FFF2-40B4-BE49-F238E27FC236}">
                <a16:creationId xmlns:a16="http://schemas.microsoft.com/office/drawing/2014/main" id="{BEDFF9EB-9E0E-4FB5-8F57-9093F6D4BCAC}"/>
              </a:ext>
            </a:extLst>
          </p:cNvPr>
          <p:cNvSpPr>
            <a:spLocks noGrp="1"/>
          </p:cNvSpPr>
          <p:nvPr>
            <p:ph type="dt" sz="quarter" idx="1"/>
          </p:nvPr>
        </p:nvSpPr>
        <p:spPr>
          <a:xfrm>
            <a:off x="3862388" y="0"/>
            <a:ext cx="2955925" cy="495300"/>
          </a:xfrm>
          <a:prstGeom prst="rect">
            <a:avLst/>
          </a:prstGeom>
        </p:spPr>
        <p:txBody>
          <a:bodyPr vert="horz" wrap="square" lIns="95706" tIns="47854" rIns="95706" bIns="47854" numCol="1" anchor="t" anchorCtr="0" compatLnSpc="1">
            <a:prstTxWarp prst="textNoShape">
              <a:avLst/>
            </a:prstTxWarp>
          </a:bodyPr>
          <a:lstStyle>
            <a:lvl1pPr algn="r" eaLnBrk="1" hangingPunct="1">
              <a:defRPr sz="1300">
                <a:cs typeface="Arial" charset="0"/>
              </a:defRPr>
            </a:lvl1pPr>
          </a:lstStyle>
          <a:p>
            <a:pPr>
              <a:defRPr/>
            </a:pPr>
            <a:fld id="{05603EA3-1AA2-4C47-BC4A-A9B5E20032E6}" type="datetime1">
              <a:rPr lang="fr-FR" altLang="en-US"/>
              <a:pPr>
                <a:defRPr/>
              </a:pPr>
              <a:t>02/12/2019</a:t>
            </a:fld>
            <a:endParaRPr lang="fr-FR" altLang="en-US"/>
          </a:p>
        </p:txBody>
      </p:sp>
      <p:sp>
        <p:nvSpPr>
          <p:cNvPr id="4" name="Espace réservé du pied de page 3">
            <a:extLst>
              <a:ext uri="{FF2B5EF4-FFF2-40B4-BE49-F238E27FC236}">
                <a16:creationId xmlns:a16="http://schemas.microsoft.com/office/drawing/2014/main" id="{F4CC1C49-6726-45B5-A631-FD927BDA6B1C}"/>
              </a:ext>
            </a:extLst>
          </p:cNvPr>
          <p:cNvSpPr>
            <a:spLocks noGrp="1"/>
          </p:cNvSpPr>
          <p:nvPr>
            <p:ph type="ftr" sz="quarter" idx="2"/>
          </p:nvPr>
        </p:nvSpPr>
        <p:spPr>
          <a:xfrm>
            <a:off x="0" y="9421813"/>
            <a:ext cx="2955925" cy="495300"/>
          </a:xfrm>
          <a:prstGeom prst="rect">
            <a:avLst/>
          </a:prstGeom>
        </p:spPr>
        <p:txBody>
          <a:bodyPr vert="horz" wrap="square" lIns="95706" tIns="47854" rIns="95706" bIns="47854" numCol="1" anchor="b" anchorCtr="0" compatLnSpc="1">
            <a:prstTxWarp prst="textNoShape">
              <a:avLst/>
            </a:prstTxWarp>
          </a:bodyPr>
          <a:lstStyle>
            <a:lvl1pPr eaLnBrk="1" hangingPunct="1">
              <a:defRPr sz="1300">
                <a:cs typeface="Arial" charset="0"/>
              </a:defRPr>
            </a:lvl1pPr>
          </a:lstStyle>
          <a:p>
            <a:pPr>
              <a:defRPr/>
            </a:pPr>
            <a:endParaRPr lang="en-US" altLang="en-US"/>
          </a:p>
        </p:txBody>
      </p:sp>
      <p:sp>
        <p:nvSpPr>
          <p:cNvPr id="5" name="Espace réservé du numéro de diapositive 4">
            <a:extLst>
              <a:ext uri="{FF2B5EF4-FFF2-40B4-BE49-F238E27FC236}">
                <a16:creationId xmlns:a16="http://schemas.microsoft.com/office/drawing/2014/main" id="{E283E350-1814-45FD-B23D-8D4270CFAAA4}"/>
              </a:ext>
            </a:extLst>
          </p:cNvPr>
          <p:cNvSpPr>
            <a:spLocks noGrp="1"/>
          </p:cNvSpPr>
          <p:nvPr>
            <p:ph type="sldNum" sz="quarter" idx="3"/>
          </p:nvPr>
        </p:nvSpPr>
        <p:spPr>
          <a:xfrm>
            <a:off x="3862388" y="9421813"/>
            <a:ext cx="2955925" cy="495300"/>
          </a:xfrm>
          <a:prstGeom prst="rect">
            <a:avLst/>
          </a:prstGeom>
        </p:spPr>
        <p:txBody>
          <a:bodyPr vert="horz" wrap="square" lIns="95706" tIns="47854" rIns="95706" bIns="47854" numCol="1" anchor="b" anchorCtr="0" compatLnSpc="1">
            <a:prstTxWarp prst="textNoShape">
              <a:avLst/>
            </a:prstTxWarp>
          </a:bodyPr>
          <a:lstStyle>
            <a:lvl1pPr algn="r" eaLnBrk="1" hangingPunct="1">
              <a:defRPr sz="1300"/>
            </a:lvl1pPr>
          </a:lstStyle>
          <a:p>
            <a:pPr>
              <a:defRPr/>
            </a:pPr>
            <a:fld id="{26EE0D53-FF61-4AC4-91B1-984FF8722FF8}"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B8AD7E3-509A-4C42-A737-082FC19D3F46}"/>
              </a:ext>
            </a:extLst>
          </p:cNvPr>
          <p:cNvSpPr>
            <a:spLocks noGrp="1"/>
          </p:cNvSpPr>
          <p:nvPr>
            <p:ph type="hdr" sz="quarter"/>
          </p:nvPr>
        </p:nvSpPr>
        <p:spPr>
          <a:xfrm>
            <a:off x="0" y="0"/>
            <a:ext cx="2955925" cy="495300"/>
          </a:xfrm>
          <a:prstGeom prst="rect">
            <a:avLst/>
          </a:prstGeom>
        </p:spPr>
        <p:txBody>
          <a:bodyPr vert="horz" wrap="square" lIns="95706" tIns="47854" rIns="95706" bIns="47854" numCol="1" anchor="t" anchorCtr="0" compatLnSpc="1">
            <a:prstTxWarp prst="textNoShape">
              <a:avLst/>
            </a:prstTxWarp>
          </a:bodyPr>
          <a:lstStyle>
            <a:lvl1pPr eaLnBrk="1" hangingPunct="1">
              <a:defRPr sz="1300">
                <a:cs typeface="Arial" charset="0"/>
              </a:defRPr>
            </a:lvl1pPr>
          </a:lstStyle>
          <a:p>
            <a:pPr>
              <a:defRPr/>
            </a:pPr>
            <a:endParaRPr lang="en-US" altLang="en-US"/>
          </a:p>
        </p:txBody>
      </p:sp>
      <p:sp>
        <p:nvSpPr>
          <p:cNvPr id="3" name="Espace réservé de la date 2">
            <a:extLst>
              <a:ext uri="{FF2B5EF4-FFF2-40B4-BE49-F238E27FC236}">
                <a16:creationId xmlns:a16="http://schemas.microsoft.com/office/drawing/2014/main" id="{A9B873C0-FAEB-4549-B1F8-FC1FEC09CC9D}"/>
              </a:ext>
            </a:extLst>
          </p:cNvPr>
          <p:cNvSpPr>
            <a:spLocks noGrp="1"/>
          </p:cNvSpPr>
          <p:nvPr>
            <p:ph type="dt" idx="1"/>
          </p:nvPr>
        </p:nvSpPr>
        <p:spPr>
          <a:xfrm>
            <a:off x="3862388" y="0"/>
            <a:ext cx="2955925" cy="495300"/>
          </a:xfrm>
          <a:prstGeom prst="rect">
            <a:avLst/>
          </a:prstGeom>
        </p:spPr>
        <p:txBody>
          <a:bodyPr vert="horz" wrap="square" lIns="95706" tIns="47854" rIns="95706" bIns="47854" numCol="1" anchor="t" anchorCtr="0" compatLnSpc="1">
            <a:prstTxWarp prst="textNoShape">
              <a:avLst/>
            </a:prstTxWarp>
          </a:bodyPr>
          <a:lstStyle>
            <a:lvl1pPr algn="r" eaLnBrk="1" hangingPunct="1">
              <a:defRPr sz="1300">
                <a:cs typeface="Arial" charset="0"/>
              </a:defRPr>
            </a:lvl1pPr>
          </a:lstStyle>
          <a:p>
            <a:pPr>
              <a:defRPr/>
            </a:pPr>
            <a:fld id="{C57AC505-CB81-453A-BE56-9774615B5475}" type="datetime1">
              <a:rPr lang="fr-FR" altLang="en-US"/>
              <a:pPr>
                <a:defRPr/>
              </a:pPr>
              <a:t>02/12/2019</a:t>
            </a:fld>
            <a:endParaRPr lang="fr-FR" altLang="en-US"/>
          </a:p>
        </p:txBody>
      </p:sp>
      <p:sp>
        <p:nvSpPr>
          <p:cNvPr id="4" name="Espace réservé de l'image des diapositives 3">
            <a:extLst>
              <a:ext uri="{FF2B5EF4-FFF2-40B4-BE49-F238E27FC236}">
                <a16:creationId xmlns:a16="http://schemas.microsoft.com/office/drawing/2014/main" id="{4783A9C0-F2CA-4597-85F1-814B3482339A}"/>
              </a:ext>
            </a:extLst>
          </p:cNvPr>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5706" tIns="47854" rIns="95706" bIns="47854" rtlCol="0" anchor="ctr"/>
          <a:lstStyle/>
          <a:p>
            <a:pPr lvl="0"/>
            <a:endParaRPr lang="fr-FR" noProof="0"/>
          </a:p>
        </p:txBody>
      </p:sp>
      <p:sp>
        <p:nvSpPr>
          <p:cNvPr id="5" name="Espace réservé des commentaires 4">
            <a:extLst>
              <a:ext uri="{FF2B5EF4-FFF2-40B4-BE49-F238E27FC236}">
                <a16:creationId xmlns:a16="http://schemas.microsoft.com/office/drawing/2014/main" id="{409D49FF-2929-4A7D-A039-7C1CC606620C}"/>
              </a:ext>
            </a:extLst>
          </p:cNvPr>
          <p:cNvSpPr>
            <a:spLocks noGrp="1"/>
          </p:cNvSpPr>
          <p:nvPr>
            <p:ph type="body" sz="quarter" idx="3"/>
          </p:nvPr>
        </p:nvSpPr>
        <p:spPr>
          <a:xfrm>
            <a:off x="682625" y="4710113"/>
            <a:ext cx="5454650" cy="4464050"/>
          </a:xfrm>
          <a:prstGeom prst="rect">
            <a:avLst/>
          </a:prstGeom>
        </p:spPr>
        <p:txBody>
          <a:bodyPr vert="horz" lIns="95706" tIns="47854" rIns="95706" bIns="47854"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F00EBD3C-90A2-4B8F-AF46-3C9F4BBC3012}"/>
              </a:ext>
            </a:extLst>
          </p:cNvPr>
          <p:cNvSpPr>
            <a:spLocks noGrp="1"/>
          </p:cNvSpPr>
          <p:nvPr>
            <p:ph type="ftr" sz="quarter" idx="4"/>
          </p:nvPr>
        </p:nvSpPr>
        <p:spPr>
          <a:xfrm>
            <a:off x="0" y="9421813"/>
            <a:ext cx="2955925" cy="495300"/>
          </a:xfrm>
          <a:prstGeom prst="rect">
            <a:avLst/>
          </a:prstGeom>
        </p:spPr>
        <p:txBody>
          <a:bodyPr vert="horz" wrap="square" lIns="95706" tIns="47854" rIns="95706" bIns="47854" numCol="1" anchor="b" anchorCtr="0" compatLnSpc="1">
            <a:prstTxWarp prst="textNoShape">
              <a:avLst/>
            </a:prstTxWarp>
          </a:bodyPr>
          <a:lstStyle>
            <a:lvl1pPr eaLnBrk="1" hangingPunct="1">
              <a:defRPr sz="1300">
                <a:cs typeface="Arial" charset="0"/>
              </a:defRPr>
            </a:lvl1pPr>
          </a:lstStyle>
          <a:p>
            <a:pPr>
              <a:defRPr/>
            </a:pPr>
            <a:endParaRPr lang="en-US" altLang="en-US"/>
          </a:p>
        </p:txBody>
      </p:sp>
      <p:sp>
        <p:nvSpPr>
          <p:cNvPr id="7" name="Espace réservé du numéro de diapositive 6">
            <a:extLst>
              <a:ext uri="{FF2B5EF4-FFF2-40B4-BE49-F238E27FC236}">
                <a16:creationId xmlns:a16="http://schemas.microsoft.com/office/drawing/2014/main" id="{3B814BF9-5548-4385-8DDF-1285654069B0}"/>
              </a:ext>
            </a:extLst>
          </p:cNvPr>
          <p:cNvSpPr>
            <a:spLocks noGrp="1"/>
          </p:cNvSpPr>
          <p:nvPr>
            <p:ph type="sldNum" sz="quarter" idx="5"/>
          </p:nvPr>
        </p:nvSpPr>
        <p:spPr>
          <a:xfrm>
            <a:off x="3862388" y="9421813"/>
            <a:ext cx="2955925" cy="495300"/>
          </a:xfrm>
          <a:prstGeom prst="rect">
            <a:avLst/>
          </a:prstGeom>
        </p:spPr>
        <p:txBody>
          <a:bodyPr vert="horz" wrap="square" lIns="95706" tIns="47854" rIns="95706" bIns="47854" numCol="1" anchor="b" anchorCtr="0" compatLnSpc="1">
            <a:prstTxWarp prst="textNoShape">
              <a:avLst/>
            </a:prstTxWarp>
          </a:bodyPr>
          <a:lstStyle>
            <a:lvl1pPr algn="r" eaLnBrk="1" hangingPunct="1">
              <a:defRPr sz="1300"/>
            </a:lvl1pPr>
          </a:lstStyle>
          <a:p>
            <a:pPr>
              <a:defRPr/>
            </a:pPr>
            <a:fld id="{5520F7D2-3924-401E-9E63-5A34175511E7}"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2019 was as usual a busy year fort the Convention </a:t>
            </a:r>
          </a:p>
        </p:txBody>
      </p:sp>
      <p:sp>
        <p:nvSpPr>
          <p:cNvPr id="4" name="Slide Number Placeholder 3"/>
          <p:cNvSpPr>
            <a:spLocks noGrp="1"/>
          </p:cNvSpPr>
          <p:nvPr>
            <p:ph type="sldNum" sz="quarter" idx="5"/>
          </p:nvPr>
        </p:nvSpPr>
        <p:spPr/>
        <p:txBody>
          <a:bodyPr/>
          <a:lstStyle/>
          <a:p>
            <a:pPr>
              <a:defRPr/>
            </a:pPr>
            <a:fld id="{5520F7D2-3924-401E-9E63-5A34175511E7}" type="slidenum">
              <a:rPr lang="fr-FR" altLang="fr-FR" smtClean="0"/>
              <a:pPr>
                <a:defRPr/>
              </a:pPr>
              <a:t>3</a:t>
            </a:fld>
            <a:endParaRPr lang="fr-FR" altLang="fr-FR"/>
          </a:p>
        </p:txBody>
      </p:sp>
    </p:spTree>
    <p:extLst>
      <p:ext uri="{BB962C8B-B14F-4D97-AF65-F5344CB8AC3E}">
        <p14:creationId xmlns:p14="http://schemas.microsoft.com/office/powerpoint/2010/main" val="200258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a:extLst>
              <a:ext uri="{FF2B5EF4-FFF2-40B4-BE49-F238E27FC236}">
                <a16:creationId xmlns:a16="http://schemas.microsoft.com/office/drawing/2014/main" id="{5062550F-1BB6-470F-8C00-DE511C9DCB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a:extLst>
              <a:ext uri="{FF2B5EF4-FFF2-40B4-BE49-F238E27FC236}">
                <a16:creationId xmlns:a16="http://schemas.microsoft.com/office/drawing/2014/main" id="{40F499AF-E6FB-43BE-BA28-F4B8E42D46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45060" name="Espace réservé du numéro de diapositive 3">
            <a:extLst>
              <a:ext uri="{FF2B5EF4-FFF2-40B4-BE49-F238E27FC236}">
                <a16:creationId xmlns:a16="http://schemas.microsoft.com/office/drawing/2014/main" id="{A0FA191F-FFDD-4746-BE36-42B4DAA4D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3F1093B-1496-4C52-A83A-75C50E33A4B2}" type="slidenum">
              <a:rPr lang="fr-FR" altLang="fr-FR" smtClean="0"/>
              <a:pPr/>
              <a:t>14</a:t>
            </a:fld>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a:extLst>
              <a:ext uri="{FF2B5EF4-FFF2-40B4-BE49-F238E27FC236}">
                <a16:creationId xmlns:a16="http://schemas.microsoft.com/office/drawing/2014/main" id="{3DC51221-51FE-4C38-A647-4F4BB05260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a:extLst>
              <a:ext uri="{FF2B5EF4-FFF2-40B4-BE49-F238E27FC236}">
                <a16:creationId xmlns:a16="http://schemas.microsoft.com/office/drawing/2014/main" id="{5E09852E-377E-46B2-95AB-C4B1BED695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49156" name="Espace réservé du numéro de diapositive 3">
            <a:extLst>
              <a:ext uri="{FF2B5EF4-FFF2-40B4-BE49-F238E27FC236}">
                <a16:creationId xmlns:a16="http://schemas.microsoft.com/office/drawing/2014/main" id="{E781C4CB-3CEB-46F7-A97C-28D5168F05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C8DD24D-8823-4BA4-8E36-84ED654DE764}" type="slidenum">
              <a:rPr lang="fr-FR" altLang="fr-FR" smtClean="0"/>
              <a:pPr/>
              <a:t>15</a:t>
            </a:fld>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a:extLst>
              <a:ext uri="{FF2B5EF4-FFF2-40B4-BE49-F238E27FC236}">
                <a16:creationId xmlns:a16="http://schemas.microsoft.com/office/drawing/2014/main" id="{F700E20B-751B-4804-962A-9F8A9B2DCE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a:extLst>
              <a:ext uri="{FF2B5EF4-FFF2-40B4-BE49-F238E27FC236}">
                <a16:creationId xmlns:a16="http://schemas.microsoft.com/office/drawing/2014/main" id="{4CC84575-C4E0-43B7-8D86-36DEB1107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51204" name="Espace réservé du numéro de diapositive 3">
            <a:extLst>
              <a:ext uri="{FF2B5EF4-FFF2-40B4-BE49-F238E27FC236}">
                <a16:creationId xmlns:a16="http://schemas.microsoft.com/office/drawing/2014/main" id="{EE676699-2EE3-43C2-BA76-691B28CF59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5F1400C-2CFC-43E5-B32E-7207C8AD2465}" type="slidenum">
              <a:rPr lang="fr-FR" altLang="fr-FR" smtClean="0"/>
              <a:pPr/>
              <a:t>16</a:t>
            </a:fld>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a:extLst>
              <a:ext uri="{FF2B5EF4-FFF2-40B4-BE49-F238E27FC236}">
                <a16:creationId xmlns:a16="http://schemas.microsoft.com/office/drawing/2014/main" id="{645A442A-7D8D-4218-B5C5-48394D1D0C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a:extLst>
              <a:ext uri="{FF2B5EF4-FFF2-40B4-BE49-F238E27FC236}">
                <a16:creationId xmlns:a16="http://schemas.microsoft.com/office/drawing/2014/main" id="{E8DFA789-6226-4D4B-A66D-91B0F01443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53252" name="Espace réservé du numéro de diapositive 3">
            <a:extLst>
              <a:ext uri="{FF2B5EF4-FFF2-40B4-BE49-F238E27FC236}">
                <a16:creationId xmlns:a16="http://schemas.microsoft.com/office/drawing/2014/main" id="{0DF86D04-77DB-4045-B7C7-D23B1C9B1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796C4BD-A10E-4A39-846A-9CBDA66349A1}" type="slidenum">
              <a:rPr lang="fr-FR" altLang="fr-FR" smtClean="0"/>
              <a:pPr/>
              <a:t>17</a:t>
            </a:fld>
            <a:endParaRPr lang="fr-FR"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a:extLst>
              <a:ext uri="{FF2B5EF4-FFF2-40B4-BE49-F238E27FC236}">
                <a16:creationId xmlns:a16="http://schemas.microsoft.com/office/drawing/2014/main" id="{645A442A-7D8D-4218-B5C5-48394D1D0C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a:extLst>
              <a:ext uri="{FF2B5EF4-FFF2-40B4-BE49-F238E27FC236}">
                <a16:creationId xmlns:a16="http://schemas.microsoft.com/office/drawing/2014/main" id="{E8DFA789-6226-4D4B-A66D-91B0F01443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53252" name="Espace réservé du numéro de diapositive 3">
            <a:extLst>
              <a:ext uri="{FF2B5EF4-FFF2-40B4-BE49-F238E27FC236}">
                <a16:creationId xmlns:a16="http://schemas.microsoft.com/office/drawing/2014/main" id="{0DF86D04-77DB-4045-B7C7-D23B1C9B1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796C4BD-A10E-4A39-846A-9CBDA66349A1}" type="slidenum">
              <a:rPr lang="fr-FR" altLang="fr-FR" smtClean="0"/>
              <a:pPr/>
              <a:t>18</a:t>
            </a:fld>
            <a:endParaRPr lang="fr-FR" altLang="fr-FR"/>
          </a:p>
        </p:txBody>
      </p:sp>
    </p:spTree>
    <p:extLst>
      <p:ext uri="{BB962C8B-B14F-4D97-AF65-F5344CB8AC3E}">
        <p14:creationId xmlns:p14="http://schemas.microsoft.com/office/powerpoint/2010/main" val="878508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a:extLst>
              <a:ext uri="{FF2B5EF4-FFF2-40B4-BE49-F238E27FC236}">
                <a16:creationId xmlns:a16="http://schemas.microsoft.com/office/drawing/2014/main" id="{645A442A-7D8D-4218-B5C5-48394D1D0C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a:extLst>
              <a:ext uri="{FF2B5EF4-FFF2-40B4-BE49-F238E27FC236}">
                <a16:creationId xmlns:a16="http://schemas.microsoft.com/office/drawing/2014/main" id="{E8DFA789-6226-4D4B-A66D-91B0F01443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53252" name="Espace réservé du numéro de diapositive 3">
            <a:extLst>
              <a:ext uri="{FF2B5EF4-FFF2-40B4-BE49-F238E27FC236}">
                <a16:creationId xmlns:a16="http://schemas.microsoft.com/office/drawing/2014/main" id="{0DF86D04-77DB-4045-B7C7-D23B1C9B1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796C4BD-A10E-4A39-846A-9CBDA66349A1}" type="slidenum">
              <a:rPr lang="fr-FR" altLang="fr-FR" smtClean="0"/>
              <a:pPr/>
              <a:t>19</a:t>
            </a:fld>
            <a:endParaRPr lang="fr-FR" altLang="fr-FR"/>
          </a:p>
        </p:txBody>
      </p:sp>
    </p:spTree>
    <p:extLst>
      <p:ext uri="{BB962C8B-B14F-4D97-AF65-F5344CB8AC3E}">
        <p14:creationId xmlns:p14="http://schemas.microsoft.com/office/powerpoint/2010/main" val="3591176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a:extLst>
              <a:ext uri="{FF2B5EF4-FFF2-40B4-BE49-F238E27FC236}">
                <a16:creationId xmlns:a16="http://schemas.microsoft.com/office/drawing/2014/main" id="{252796C1-7B20-4B1D-AE52-F82D72C8A3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a:extLst>
              <a:ext uri="{FF2B5EF4-FFF2-40B4-BE49-F238E27FC236}">
                <a16:creationId xmlns:a16="http://schemas.microsoft.com/office/drawing/2014/main" id="{34BE35DD-58A5-40DB-AFDC-3F1775770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10244" name="Espace réservé du numéro de diapositive 3">
            <a:extLst>
              <a:ext uri="{FF2B5EF4-FFF2-40B4-BE49-F238E27FC236}">
                <a16:creationId xmlns:a16="http://schemas.microsoft.com/office/drawing/2014/main" id="{A79C9394-6E32-43EF-8D9F-82DC6D37F8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1F5A9E6-2584-413B-B9C2-01DBA3A4947E}" type="slidenum">
              <a:rPr lang="fr-FR" altLang="fr-FR" smtClean="0"/>
              <a:pPr/>
              <a:t>21</a:t>
            </a:fld>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a:extLst>
              <a:ext uri="{FF2B5EF4-FFF2-40B4-BE49-F238E27FC236}">
                <a16:creationId xmlns:a16="http://schemas.microsoft.com/office/drawing/2014/main" id="{3B277C43-3D43-4E34-962D-186B448F0F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a:extLst>
              <a:ext uri="{FF2B5EF4-FFF2-40B4-BE49-F238E27FC236}">
                <a16:creationId xmlns:a16="http://schemas.microsoft.com/office/drawing/2014/main" id="{CC9A4E79-5C53-4654-B1BA-4A085E5D05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12292" name="Espace réservé du numéro de diapositive 3">
            <a:extLst>
              <a:ext uri="{FF2B5EF4-FFF2-40B4-BE49-F238E27FC236}">
                <a16:creationId xmlns:a16="http://schemas.microsoft.com/office/drawing/2014/main" id="{E9749A46-1E45-42D3-A5D7-80B91F6235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875B066-2E4F-4315-B77B-690D1A959E6E}" type="slidenum">
              <a:rPr lang="fr-FR" altLang="fr-FR" smtClean="0"/>
              <a:pPr/>
              <a:t>22</a:t>
            </a:fld>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a:extLst>
              <a:ext uri="{FF2B5EF4-FFF2-40B4-BE49-F238E27FC236}">
                <a16:creationId xmlns:a16="http://schemas.microsoft.com/office/drawing/2014/main" id="{D533F76B-2CE3-4E1E-8E81-F4AB75BE13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ce réservé des commentaires 2">
            <a:extLst>
              <a:ext uri="{FF2B5EF4-FFF2-40B4-BE49-F238E27FC236}">
                <a16:creationId xmlns:a16="http://schemas.microsoft.com/office/drawing/2014/main" id="{20D9D1F5-ED3E-44F0-905B-476F936912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59396" name="Espace réservé du numéro de diapositive 3">
            <a:extLst>
              <a:ext uri="{FF2B5EF4-FFF2-40B4-BE49-F238E27FC236}">
                <a16:creationId xmlns:a16="http://schemas.microsoft.com/office/drawing/2014/main" id="{9A7F2924-DF74-4CCE-81F4-88BB444309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19D2570-491C-4808-AB10-438E263CCD57}" type="slidenum">
              <a:rPr lang="fr-FR" altLang="fr-FR" smtClean="0"/>
              <a:pPr/>
              <a:t>23</a:t>
            </a:fld>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a:extLst>
              <a:ext uri="{FF2B5EF4-FFF2-40B4-BE49-F238E27FC236}">
                <a16:creationId xmlns:a16="http://schemas.microsoft.com/office/drawing/2014/main" id="{1CCA5660-8ADC-4F5A-BA11-F80CEF608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commentaires 2">
            <a:extLst>
              <a:ext uri="{FF2B5EF4-FFF2-40B4-BE49-F238E27FC236}">
                <a16:creationId xmlns:a16="http://schemas.microsoft.com/office/drawing/2014/main" id="{BC768FE7-512D-4B5D-AD3B-63E06FE23E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61444" name="Espace réservé du numéro de diapositive 3">
            <a:extLst>
              <a:ext uri="{FF2B5EF4-FFF2-40B4-BE49-F238E27FC236}">
                <a16:creationId xmlns:a16="http://schemas.microsoft.com/office/drawing/2014/main" id="{2902B31D-D948-47D6-B98A-C194F5AFB8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4AB7C7D-1107-4526-B08F-EA0ECB71722F}" type="slidenum">
              <a:rPr lang="fr-FR" altLang="fr-FR" smtClean="0"/>
              <a:pPr/>
              <a:t>24</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a:extLst>
              <a:ext uri="{FF2B5EF4-FFF2-40B4-BE49-F238E27FC236}">
                <a16:creationId xmlns:a16="http://schemas.microsoft.com/office/drawing/2014/main" id="{5815B3A0-DF26-438F-A296-3FBECF5466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a:extLst>
              <a:ext uri="{FF2B5EF4-FFF2-40B4-BE49-F238E27FC236}">
                <a16:creationId xmlns:a16="http://schemas.microsoft.com/office/drawing/2014/main" id="{21BABC4F-CF2D-4760-9807-9CDDD5DE4C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18436" name="Espace réservé du numéro de diapositive 3">
            <a:extLst>
              <a:ext uri="{FF2B5EF4-FFF2-40B4-BE49-F238E27FC236}">
                <a16:creationId xmlns:a16="http://schemas.microsoft.com/office/drawing/2014/main" id="{70729EC0-DDDE-4E49-9AB2-4508D19F45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7CB1F82-2C20-4475-AEA1-4E624E449B96}" type="slidenum">
              <a:rPr lang="fr-FR" altLang="fr-FR" smtClean="0"/>
              <a:pPr/>
              <a:t>5</a:t>
            </a:fld>
            <a:endParaRPr lang="fr-FR"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a:extLst>
              <a:ext uri="{FF2B5EF4-FFF2-40B4-BE49-F238E27FC236}">
                <a16:creationId xmlns:a16="http://schemas.microsoft.com/office/drawing/2014/main" id="{27F971D3-C90B-4000-BB27-4FAD7CD02B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a:extLst>
              <a:ext uri="{FF2B5EF4-FFF2-40B4-BE49-F238E27FC236}">
                <a16:creationId xmlns:a16="http://schemas.microsoft.com/office/drawing/2014/main" id="{7CD87822-F77D-4AFB-B628-ED350C905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63492" name="Espace réservé du numéro de diapositive 3">
            <a:extLst>
              <a:ext uri="{FF2B5EF4-FFF2-40B4-BE49-F238E27FC236}">
                <a16:creationId xmlns:a16="http://schemas.microsoft.com/office/drawing/2014/main" id="{132E38B6-B91C-4425-BCBD-07E966A414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DE65EA5-460B-4CED-AA01-4FC8AB0B8C6C}" type="slidenum">
              <a:rPr lang="fr-FR" altLang="fr-FR" smtClean="0"/>
              <a:pPr/>
              <a:t>25</a:t>
            </a:fld>
            <a:endParaRPr lang="fr-FR"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a:extLst>
              <a:ext uri="{FF2B5EF4-FFF2-40B4-BE49-F238E27FC236}">
                <a16:creationId xmlns:a16="http://schemas.microsoft.com/office/drawing/2014/main" id="{F3000D8D-557D-4B44-BCAD-1A802D52E3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ce réservé des commentaires 2">
            <a:extLst>
              <a:ext uri="{FF2B5EF4-FFF2-40B4-BE49-F238E27FC236}">
                <a16:creationId xmlns:a16="http://schemas.microsoft.com/office/drawing/2014/main" id="{59F8D668-E22A-4D24-A353-65E182B01F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73732" name="Espace réservé du numéro de diapositive 3">
            <a:extLst>
              <a:ext uri="{FF2B5EF4-FFF2-40B4-BE49-F238E27FC236}">
                <a16:creationId xmlns:a16="http://schemas.microsoft.com/office/drawing/2014/main" id="{0E5E9635-0924-42DF-8710-4927E0CD82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7136B85-1A3F-4593-930E-579E521523BE}" type="slidenum">
              <a:rPr lang="fr-FR" altLang="fr-FR" smtClean="0"/>
              <a:pPr/>
              <a:t>26</a:t>
            </a:fld>
            <a:endParaRPr lang="fr-FR"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a:extLst>
              <a:ext uri="{FF2B5EF4-FFF2-40B4-BE49-F238E27FC236}">
                <a16:creationId xmlns:a16="http://schemas.microsoft.com/office/drawing/2014/main" id="{1778638B-6EFA-4C2B-8287-2796A7470C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ce réservé des commentaires 2">
            <a:extLst>
              <a:ext uri="{FF2B5EF4-FFF2-40B4-BE49-F238E27FC236}">
                <a16:creationId xmlns:a16="http://schemas.microsoft.com/office/drawing/2014/main" id="{88A30017-51BB-4A48-A63F-4243EDE379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65540" name="Espace réservé du numéro de diapositive 3">
            <a:extLst>
              <a:ext uri="{FF2B5EF4-FFF2-40B4-BE49-F238E27FC236}">
                <a16:creationId xmlns:a16="http://schemas.microsoft.com/office/drawing/2014/main" id="{27506409-FE60-48CE-AD09-7F0CEEE29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C87267E-8EC6-4607-9583-418FBABD5BBD}" type="slidenum">
              <a:rPr lang="fr-FR" altLang="fr-FR" smtClean="0"/>
              <a:pPr/>
              <a:t>27</a:t>
            </a:fld>
            <a:endParaRPr lang="fr-FR"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a:extLst>
              <a:ext uri="{FF2B5EF4-FFF2-40B4-BE49-F238E27FC236}">
                <a16:creationId xmlns:a16="http://schemas.microsoft.com/office/drawing/2014/main" id="{57BE9211-695E-4713-A9E8-20D402043C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ce réservé des commentaires 2">
            <a:extLst>
              <a:ext uri="{FF2B5EF4-FFF2-40B4-BE49-F238E27FC236}">
                <a16:creationId xmlns:a16="http://schemas.microsoft.com/office/drawing/2014/main" id="{27980DAB-FABC-485E-870B-89B91FA4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69636" name="Espace réservé du numéro de diapositive 3">
            <a:extLst>
              <a:ext uri="{FF2B5EF4-FFF2-40B4-BE49-F238E27FC236}">
                <a16:creationId xmlns:a16="http://schemas.microsoft.com/office/drawing/2014/main" id="{0E105E12-4774-47F2-B26D-067C06FD38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BCFCEC-F44F-48F4-AA4E-FEA1420C4E37}" type="slidenum">
              <a:rPr lang="fr-FR" altLang="fr-FR" smtClean="0"/>
              <a:pPr/>
              <a:t>28</a:t>
            </a:fld>
            <a:endParaRPr lang="fr-FR"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a:extLst>
              <a:ext uri="{FF2B5EF4-FFF2-40B4-BE49-F238E27FC236}">
                <a16:creationId xmlns:a16="http://schemas.microsoft.com/office/drawing/2014/main" id="{53090346-3B2A-4813-A13F-CB092E1DD2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Espace réservé des commentaires 2">
            <a:extLst>
              <a:ext uri="{FF2B5EF4-FFF2-40B4-BE49-F238E27FC236}">
                <a16:creationId xmlns:a16="http://schemas.microsoft.com/office/drawing/2014/main" id="{AC132211-1D37-4E09-93D7-4FCDE13143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71684" name="Espace réservé du numéro de diapositive 3">
            <a:extLst>
              <a:ext uri="{FF2B5EF4-FFF2-40B4-BE49-F238E27FC236}">
                <a16:creationId xmlns:a16="http://schemas.microsoft.com/office/drawing/2014/main" id="{81D9E078-B602-4D3E-9DF2-ADB4F90C35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78DBEC5-2A71-45DA-A970-FF5B6260389F}" type="slidenum">
              <a:rPr lang="fr-FR" altLang="fr-FR" smtClean="0"/>
              <a:pPr/>
              <a:t>29</a:t>
            </a:fld>
            <a:endParaRPr lang="fr-FR" alt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a:extLst>
              <a:ext uri="{FF2B5EF4-FFF2-40B4-BE49-F238E27FC236}">
                <a16:creationId xmlns:a16="http://schemas.microsoft.com/office/drawing/2014/main" id="{AF0747CB-E692-44E4-B7A5-D13F36F89A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ce réservé des commentaires 2">
            <a:extLst>
              <a:ext uri="{FF2B5EF4-FFF2-40B4-BE49-F238E27FC236}">
                <a16:creationId xmlns:a16="http://schemas.microsoft.com/office/drawing/2014/main" id="{3FCA2E9B-C8B9-4E62-B27E-CA1ABE44A6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79876" name="Espace réservé du numéro de diapositive 3">
            <a:extLst>
              <a:ext uri="{FF2B5EF4-FFF2-40B4-BE49-F238E27FC236}">
                <a16:creationId xmlns:a16="http://schemas.microsoft.com/office/drawing/2014/main" id="{A31284BA-07E3-4389-BD13-5D6A866D62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236590B-E738-4CF0-8BF3-FE69F96B1389}" type="slidenum">
              <a:rPr lang="fr-FR" altLang="fr-FR" smtClean="0"/>
              <a:pPr/>
              <a:t>30</a:t>
            </a:fld>
            <a:endParaRPr lang="fr-FR" alt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a:extLst>
              <a:ext uri="{FF2B5EF4-FFF2-40B4-BE49-F238E27FC236}">
                <a16:creationId xmlns:a16="http://schemas.microsoft.com/office/drawing/2014/main" id="{D959E2C2-FC89-4ACF-9A81-BB639A690E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Espace réservé des commentaires 2">
            <a:extLst>
              <a:ext uri="{FF2B5EF4-FFF2-40B4-BE49-F238E27FC236}">
                <a16:creationId xmlns:a16="http://schemas.microsoft.com/office/drawing/2014/main" id="{AE4AB14C-334E-454A-AB9F-95C5AFF359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77828" name="Espace réservé du numéro de diapositive 3">
            <a:extLst>
              <a:ext uri="{FF2B5EF4-FFF2-40B4-BE49-F238E27FC236}">
                <a16:creationId xmlns:a16="http://schemas.microsoft.com/office/drawing/2014/main" id="{B247E9C6-AD92-4C80-BD3C-B2A65FAC4E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08EC284-1DE4-42BA-8E58-5FEB0976E0A7}" type="slidenum">
              <a:rPr lang="fr-FR" altLang="fr-FR" smtClean="0"/>
              <a:pPr/>
              <a:t>31</a:t>
            </a:fld>
            <a:endParaRPr lang="fr-FR" alt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a:extLst>
              <a:ext uri="{FF2B5EF4-FFF2-40B4-BE49-F238E27FC236}">
                <a16:creationId xmlns:a16="http://schemas.microsoft.com/office/drawing/2014/main" id="{20CFBF77-0899-4B9A-B2E3-DB78E3FBE2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Espace réservé des commentaires 2">
            <a:extLst>
              <a:ext uri="{FF2B5EF4-FFF2-40B4-BE49-F238E27FC236}">
                <a16:creationId xmlns:a16="http://schemas.microsoft.com/office/drawing/2014/main" id="{3066E093-73E8-44A2-9D7B-C67E54537F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75780" name="Espace réservé du numéro de diapositive 3">
            <a:extLst>
              <a:ext uri="{FF2B5EF4-FFF2-40B4-BE49-F238E27FC236}">
                <a16:creationId xmlns:a16="http://schemas.microsoft.com/office/drawing/2014/main" id="{303A4217-9013-4198-B8C0-92A353C715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AA234D-4F74-4CCD-AADF-20FC72688ADB}" type="slidenum">
              <a:rPr lang="fr-FR" altLang="fr-FR" smtClean="0"/>
              <a:pPr/>
              <a:t>32</a:t>
            </a:fld>
            <a:endParaRPr lang="fr-FR" alt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a:extLst>
              <a:ext uri="{FF2B5EF4-FFF2-40B4-BE49-F238E27FC236}">
                <a16:creationId xmlns:a16="http://schemas.microsoft.com/office/drawing/2014/main" id="{20CFBF77-0899-4B9A-B2E3-DB78E3FBE2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Espace réservé des commentaires 2">
            <a:extLst>
              <a:ext uri="{FF2B5EF4-FFF2-40B4-BE49-F238E27FC236}">
                <a16:creationId xmlns:a16="http://schemas.microsoft.com/office/drawing/2014/main" id="{3066E093-73E8-44A2-9D7B-C67E54537F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75780" name="Espace réservé du numéro de diapositive 3">
            <a:extLst>
              <a:ext uri="{FF2B5EF4-FFF2-40B4-BE49-F238E27FC236}">
                <a16:creationId xmlns:a16="http://schemas.microsoft.com/office/drawing/2014/main" id="{303A4217-9013-4198-B8C0-92A353C715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AA234D-4F74-4CCD-AADF-20FC72688ADB}" type="slidenum">
              <a:rPr lang="fr-FR" altLang="fr-FR" smtClean="0"/>
              <a:pPr/>
              <a:t>33</a:t>
            </a:fld>
            <a:endParaRPr lang="fr-FR" altLang="fr-FR"/>
          </a:p>
        </p:txBody>
      </p:sp>
    </p:spTree>
    <p:extLst>
      <p:ext uri="{BB962C8B-B14F-4D97-AF65-F5344CB8AC3E}">
        <p14:creationId xmlns:p14="http://schemas.microsoft.com/office/powerpoint/2010/main" val="38444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a:extLst>
              <a:ext uri="{FF2B5EF4-FFF2-40B4-BE49-F238E27FC236}">
                <a16:creationId xmlns:a16="http://schemas.microsoft.com/office/drawing/2014/main" id="{ED0B93A6-2B28-47A9-A2D5-C942F07C98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a:extLst>
              <a:ext uri="{FF2B5EF4-FFF2-40B4-BE49-F238E27FC236}">
                <a16:creationId xmlns:a16="http://schemas.microsoft.com/office/drawing/2014/main" id="{87D5731C-11AC-4D1B-9B32-838DB4F003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a:t>At the time the Convention </a:t>
            </a:r>
            <a:r>
              <a:rPr lang="fr-FR" altLang="en-US" dirty="0" err="1"/>
              <a:t>was</a:t>
            </a:r>
            <a:r>
              <a:rPr lang="fr-FR" altLang="en-US" dirty="0"/>
              <a:t> </a:t>
            </a:r>
            <a:r>
              <a:rPr lang="fr-FR" altLang="en-US" dirty="0" err="1"/>
              <a:t>drafted</a:t>
            </a:r>
            <a:r>
              <a:rPr lang="fr-FR" altLang="en-US" dirty="0"/>
              <a:t>, </a:t>
            </a:r>
            <a:r>
              <a:rPr lang="fr-FR" altLang="en-US" dirty="0" err="1"/>
              <a:t>wolves</a:t>
            </a:r>
            <a:r>
              <a:rPr lang="fr-FR" altLang="en-US" dirty="0"/>
              <a:t> </a:t>
            </a:r>
            <a:r>
              <a:rPr lang="fr-FR" altLang="en-US" dirty="0" err="1"/>
              <a:t>were</a:t>
            </a:r>
            <a:r>
              <a:rPr lang="fr-FR" altLang="en-US" dirty="0"/>
              <a:t> not </a:t>
            </a:r>
            <a:r>
              <a:rPr lang="fr-FR" altLang="en-US" dirty="0" err="1"/>
              <a:t>widespread</a:t>
            </a:r>
            <a:r>
              <a:rPr lang="fr-FR" altLang="en-US" dirty="0"/>
              <a:t> in Europe and </a:t>
            </a:r>
            <a:r>
              <a:rPr lang="fr-FR" altLang="en-US" dirty="0" err="1"/>
              <a:t>they</a:t>
            </a:r>
            <a:r>
              <a:rPr lang="fr-FR" altLang="en-US" dirty="0"/>
              <a:t> </a:t>
            </a:r>
            <a:r>
              <a:rPr lang="fr-FR" altLang="en-US" dirty="0" err="1"/>
              <a:t>were</a:t>
            </a:r>
            <a:r>
              <a:rPr lang="fr-FR" altLang="en-US" dirty="0"/>
              <a:t> </a:t>
            </a:r>
            <a:r>
              <a:rPr lang="fr-FR" altLang="en-US" dirty="0" err="1"/>
              <a:t>logically</a:t>
            </a:r>
            <a:r>
              <a:rPr lang="fr-FR" altLang="en-US" dirty="0"/>
              <a:t> </a:t>
            </a:r>
            <a:r>
              <a:rPr lang="fr-FR" altLang="en-US" dirty="0" err="1"/>
              <a:t>placed</a:t>
            </a:r>
            <a:r>
              <a:rPr lang="fr-FR" altLang="en-US" dirty="0"/>
              <a:t> </a:t>
            </a:r>
            <a:r>
              <a:rPr lang="fr-FR" altLang="en-US" dirty="0" err="1"/>
              <a:t>under</a:t>
            </a:r>
            <a:r>
              <a:rPr lang="fr-FR" altLang="en-US" dirty="0"/>
              <a:t> Appendix II of the Convention. In </a:t>
            </a:r>
            <a:r>
              <a:rPr lang="fr-FR" altLang="en-US" dirty="0" err="1"/>
              <a:t>many</a:t>
            </a:r>
            <a:r>
              <a:rPr lang="fr-FR" altLang="en-US" dirty="0"/>
              <a:t> cases, </a:t>
            </a:r>
            <a:r>
              <a:rPr lang="fr-FR" altLang="en-US" dirty="0" err="1"/>
              <a:t>they</a:t>
            </a:r>
            <a:r>
              <a:rPr lang="fr-FR" altLang="en-US" dirty="0"/>
              <a:t> </a:t>
            </a:r>
            <a:r>
              <a:rPr lang="fr-FR" altLang="en-US" dirty="0" err="1"/>
              <a:t>were</a:t>
            </a:r>
            <a:r>
              <a:rPr lang="fr-FR" altLang="en-US" dirty="0"/>
              <a:t> </a:t>
            </a:r>
            <a:r>
              <a:rPr lang="fr-FR" altLang="en-US" dirty="0" err="1"/>
              <a:t>simply</a:t>
            </a:r>
            <a:r>
              <a:rPr lang="fr-FR" altLang="en-US" dirty="0"/>
              <a:t> absent </a:t>
            </a:r>
            <a:r>
              <a:rPr lang="fr-FR" altLang="en-US" dirty="0" err="1"/>
              <a:t>from</a:t>
            </a:r>
            <a:r>
              <a:rPr lang="fr-FR" altLang="en-US" dirty="0"/>
              <a:t> the </a:t>
            </a:r>
            <a:r>
              <a:rPr lang="fr-FR" altLang="en-US" dirty="0" err="1"/>
              <a:t>territories</a:t>
            </a:r>
            <a:r>
              <a:rPr lang="fr-FR" altLang="en-US" dirty="0"/>
              <a:t> of </a:t>
            </a:r>
            <a:r>
              <a:rPr lang="fr-FR" altLang="en-US" dirty="0" err="1"/>
              <a:t>some</a:t>
            </a:r>
            <a:r>
              <a:rPr lang="fr-FR" altLang="en-US" dirty="0"/>
              <a:t> countries, ex. </a:t>
            </a:r>
            <a:r>
              <a:rPr lang="fr-FR" altLang="en-US" dirty="0" err="1"/>
              <a:t>Norway</a:t>
            </a:r>
            <a:r>
              <a:rPr lang="fr-FR" altLang="en-US" dirty="0"/>
              <a:t>.</a:t>
            </a:r>
          </a:p>
        </p:txBody>
      </p:sp>
      <p:sp>
        <p:nvSpPr>
          <p:cNvPr id="22532" name="Espace réservé du numéro de diapositive 3">
            <a:extLst>
              <a:ext uri="{FF2B5EF4-FFF2-40B4-BE49-F238E27FC236}">
                <a16:creationId xmlns:a16="http://schemas.microsoft.com/office/drawing/2014/main" id="{99E17CCB-787D-47FD-891C-53184DB276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C011C1-3AD1-4D4B-AF01-493982C9032C}" type="slidenum">
              <a:rPr lang="fr-FR" altLang="fr-FR" smtClean="0"/>
              <a:pPr/>
              <a:t>7</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D90E076-71A6-4D33-AB8E-0E32910805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C27827-EC3B-4C43-B9B5-61A307AC005A}" type="slidenum">
              <a:rPr lang="en-US" altLang="fr-FR" smtClean="0">
                <a:latin typeface="Arial" panose="020B0604020202020204" pitchFamily="34" charset="0"/>
                <a:ea typeface="ＭＳ Ｐゴシック" panose="020B0600070205080204" pitchFamily="34" charset="-128"/>
              </a:rPr>
              <a:pPr>
                <a:spcBef>
                  <a:spcPct val="0"/>
                </a:spcBef>
              </a:pPr>
              <a:t>8</a:t>
            </a:fld>
            <a:endParaRPr lang="en-US" altLang="fr-FR">
              <a:latin typeface="Arial" panose="020B0604020202020204" pitchFamily="34" charset="0"/>
              <a:ea typeface="ＭＳ Ｐゴシック" panose="020B0600070205080204" pitchFamily="34" charset="-128"/>
            </a:endParaRPr>
          </a:p>
        </p:txBody>
      </p:sp>
      <p:sp>
        <p:nvSpPr>
          <p:cNvPr id="26627" name="Rectangle 2">
            <a:extLst>
              <a:ext uri="{FF2B5EF4-FFF2-40B4-BE49-F238E27FC236}">
                <a16:creationId xmlns:a16="http://schemas.microsoft.com/office/drawing/2014/main" id="{745B99F5-8E7F-43D2-A462-95BFB2E6A877}"/>
              </a:ext>
            </a:extLst>
          </p:cNvPr>
          <p:cNvSpPr>
            <a:spLocks noGrp="1" noRot="1" noChangeAspect="1" noChangeArrowheads="1" noTextEdit="1"/>
          </p:cNvSpPr>
          <p:nvPr>
            <p:ph type="sldImg"/>
          </p:nvPr>
        </p:nvSpPr>
        <p:spPr bwMode="auto">
          <a:xfrm>
            <a:off x="931863" y="744538"/>
            <a:ext cx="4959350" cy="3719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951CA69A-9503-42BD-8704-45308C2109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6D0E9AF-1B34-401B-BB8D-2741C0AEF5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97535A-AB4B-4120-B4DA-4D60C9DD75AD}" type="slidenum">
              <a:rPr lang="en-US" altLang="fr-FR" smtClean="0">
                <a:latin typeface="Arial" panose="020B0604020202020204" pitchFamily="34" charset="0"/>
                <a:ea typeface="ＭＳ Ｐゴシック" panose="020B0600070205080204" pitchFamily="34" charset="-128"/>
              </a:rPr>
              <a:pPr>
                <a:spcBef>
                  <a:spcPct val="0"/>
                </a:spcBef>
              </a:pPr>
              <a:t>9</a:t>
            </a:fld>
            <a:endParaRPr lang="en-US" altLang="fr-FR">
              <a:latin typeface="Arial" panose="020B0604020202020204" pitchFamily="34" charset="0"/>
              <a:ea typeface="ＭＳ Ｐゴシック" panose="020B0600070205080204" pitchFamily="34" charset="-128"/>
            </a:endParaRPr>
          </a:p>
        </p:txBody>
      </p:sp>
      <p:sp>
        <p:nvSpPr>
          <p:cNvPr id="28675" name="Rectangle 2">
            <a:extLst>
              <a:ext uri="{FF2B5EF4-FFF2-40B4-BE49-F238E27FC236}">
                <a16:creationId xmlns:a16="http://schemas.microsoft.com/office/drawing/2014/main" id="{579CDEE5-DA0F-4312-A312-5277F763AD93}"/>
              </a:ext>
            </a:extLst>
          </p:cNvPr>
          <p:cNvSpPr>
            <a:spLocks noGrp="1" noRot="1" noChangeAspect="1" noChangeArrowheads="1" noTextEdit="1"/>
          </p:cNvSpPr>
          <p:nvPr>
            <p:ph type="sldImg"/>
          </p:nvPr>
        </p:nvSpPr>
        <p:spPr bwMode="auto">
          <a:xfrm>
            <a:off x="931863" y="744538"/>
            <a:ext cx="4959350" cy="3719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a:extLst>
              <a:ext uri="{FF2B5EF4-FFF2-40B4-BE49-F238E27FC236}">
                <a16:creationId xmlns:a16="http://schemas.microsoft.com/office/drawing/2014/main" id="{B27D2A89-18BD-47A8-9BCF-92DA65B8C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6D0E9AF-1B34-401B-BB8D-2741C0AEF5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97535A-AB4B-4120-B4DA-4D60C9DD75AD}" type="slidenum">
              <a:rPr lang="en-US" altLang="fr-FR" smtClean="0">
                <a:latin typeface="Arial" panose="020B0604020202020204" pitchFamily="34" charset="0"/>
                <a:ea typeface="ＭＳ Ｐゴシック" panose="020B0600070205080204" pitchFamily="34" charset="-128"/>
              </a:rPr>
              <a:pPr>
                <a:spcBef>
                  <a:spcPct val="0"/>
                </a:spcBef>
              </a:pPr>
              <a:t>10</a:t>
            </a:fld>
            <a:endParaRPr lang="en-US" altLang="fr-FR">
              <a:latin typeface="Arial" panose="020B0604020202020204" pitchFamily="34" charset="0"/>
              <a:ea typeface="ＭＳ Ｐゴシック" panose="020B0600070205080204" pitchFamily="34" charset="-128"/>
            </a:endParaRPr>
          </a:p>
        </p:txBody>
      </p:sp>
      <p:sp>
        <p:nvSpPr>
          <p:cNvPr id="28675" name="Rectangle 2">
            <a:extLst>
              <a:ext uri="{FF2B5EF4-FFF2-40B4-BE49-F238E27FC236}">
                <a16:creationId xmlns:a16="http://schemas.microsoft.com/office/drawing/2014/main" id="{579CDEE5-DA0F-4312-A312-5277F763AD93}"/>
              </a:ext>
            </a:extLst>
          </p:cNvPr>
          <p:cNvSpPr>
            <a:spLocks noGrp="1" noRot="1" noChangeAspect="1" noChangeArrowheads="1" noTextEdit="1"/>
          </p:cNvSpPr>
          <p:nvPr>
            <p:ph type="sldImg"/>
          </p:nvPr>
        </p:nvSpPr>
        <p:spPr bwMode="auto">
          <a:xfrm>
            <a:off x="931863" y="744538"/>
            <a:ext cx="4959350" cy="3719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a:extLst>
              <a:ext uri="{FF2B5EF4-FFF2-40B4-BE49-F238E27FC236}">
                <a16:creationId xmlns:a16="http://schemas.microsoft.com/office/drawing/2014/main" id="{B27D2A89-18BD-47A8-9BCF-92DA65B8C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fr-FR"/>
          </a:p>
        </p:txBody>
      </p:sp>
    </p:spTree>
    <p:extLst>
      <p:ext uri="{BB962C8B-B14F-4D97-AF65-F5344CB8AC3E}">
        <p14:creationId xmlns:p14="http://schemas.microsoft.com/office/powerpoint/2010/main" val="1239282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a:extLst>
              <a:ext uri="{FF2B5EF4-FFF2-40B4-BE49-F238E27FC236}">
                <a16:creationId xmlns:a16="http://schemas.microsoft.com/office/drawing/2014/main" id="{87BA5657-9E0F-461E-AFA4-22B01B3808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a:extLst>
              <a:ext uri="{FF2B5EF4-FFF2-40B4-BE49-F238E27FC236}">
                <a16:creationId xmlns:a16="http://schemas.microsoft.com/office/drawing/2014/main" id="{D3DFB7C9-FD3F-476F-8B07-86546B61A4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32772" name="Espace réservé du numéro de diapositive 3">
            <a:extLst>
              <a:ext uri="{FF2B5EF4-FFF2-40B4-BE49-F238E27FC236}">
                <a16:creationId xmlns:a16="http://schemas.microsoft.com/office/drawing/2014/main" id="{9BD64073-6D2F-4DCD-B1D1-D9E55349FF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3BE4337-2D83-4AA7-A965-9521FA451DDF}" type="slidenum">
              <a:rPr lang="fr-FR" altLang="fr-FR" smtClean="0"/>
              <a:pPr/>
              <a:t>11</a:t>
            </a:fld>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a:extLst>
              <a:ext uri="{FF2B5EF4-FFF2-40B4-BE49-F238E27FC236}">
                <a16:creationId xmlns:a16="http://schemas.microsoft.com/office/drawing/2014/main" id="{AAEF3358-7A3C-4A78-893B-DAFF427CBA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a:extLst>
              <a:ext uri="{FF2B5EF4-FFF2-40B4-BE49-F238E27FC236}">
                <a16:creationId xmlns:a16="http://schemas.microsoft.com/office/drawing/2014/main" id="{8DB319E0-A7A0-4676-BD56-977973E577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34820" name="Espace réservé du numéro de diapositive 3">
            <a:extLst>
              <a:ext uri="{FF2B5EF4-FFF2-40B4-BE49-F238E27FC236}">
                <a16:creationId xmlns:a16="http://schemas.microsoft.com/office/drawing/2014/main" id="{BB7EED5A-A308-4D87-88E1-3209F20484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36DE527-A523-4AFA-82F2-6C60FEA32C40}" type="slidenum">
              <a:rPr lang="fr-FR" altLang="fr-FR" smtClean="0"/>
              <a:pPr/>
              <a:t>12</a:t>
            </a:fld>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a:extLst>
              <a:ext uri="{FF2B5EF4-FFF2-40B4-BE49-F238E27FC236}">
                <a16:creationId xmlns:a16="http://schemas.microsoft.com/office/drawing/2014/main" id="{FD7F92E1-207A-403A-9AAA-A58BB6E635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a:extLst>
              <a:ext uri="{FF2B5EF4-FFF2-40B4-BE49-F238E27FC236}">
                <a16:creationId xmlns:a16="http://schemas.microsoft.com/office/drawing/2014/main" id="{158F0B67-C971-4864-8B2E-998AAD540A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a:p>
        </p:txBody>
      </p:sp>
      <p:sp>
        <p:nvSpPr>
          <p:cNvPr id="36868" name="Espace réservé du numéro de diapositive 3">
            <a:extLst>
              <a:ext uri="{FF2B5EF4-FFF2-40B4-BE49-F238E27FC236}">
                <a16:creationId xmlns:a16="http://schemas.microsoft.com/office/drawing/2014/main" id="{DF7B944C-2ADB-46BF-8F4A-E6238B0170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30B39BB-C723-4432-BB86-34765ECA9D90}" type="slidenum">
              <a:rPr lang="fr-FR" altLang="fr-FR" smtClean="0"/>
              <a:pPr/>
              <a:t>13</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DF495DC0-FD08-4B46-958C-E8967C7040B8}"/>
              </a:ext>
            </a:extLst>
          </p:cNvPr>
          <p:cNvSpPr>
            <a:spLocks noGrp="1"/>
          </p:cNvSpPr>
          <p:nvPr>
            <p:ph type="sldNum" sz="quarter" idx="10"/>
          </p:nvPr>
        </p:nvSpPr>
        <p:spPr/>
        <p:txBody>
          <a:bodyPr/>
          <a:lstStyle>
            <a:lvl1pPr>
              <a:defRPr/>
            </a:lvl1pPr>
          </a:lstStyle>
          <a:p>
            <a:pPr>
              <a:defRPr/>
            </a:pPr>
            <a:fld id="{FD004439-3B31-45AC-81BA-346A39E3C0E1}" type="slidenum">
              <a:rPr lang="fr-FR" altLang="fr-FR"/>
              <a:pPr>
                <a:defRPr/>
              </a:pPr>
              <a:t>‹#›</a:t>
            </a:fld>
            <a:endParaRPr lang="fr-FR" altLang="fr-FR"/>
          </a:p>
        </p:txBody>
      </p:sp>
    </p:spTree>
    <p:extLst>
      <p:ext uri="{BB962C8B-B14F-4D97-AF65-F5344CB8AC3E}">
        <p14:creationId xmlns:p14="http://schemas.microsoft.com/office/powerpoint/2010/main" val="316203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83FCBD08-DA98-4E8B-8526-A322C57EFC63}"/>
              </a:ext>
            </a:extLst>
          </p:cNvPr>
          <p:cNvSpPr>
            <a:spLocks noGrp="1"/>
          </p:cNvSpPr>
          <p:nvPr>
            <p:ph type="dt" sz="half" idx="10"/>
          </p:nvPr>
        </p:nvSpPr>
        <p:spPr/>
        <p:txBody>
          <a:bodyPr/>
          <a:lstStyle>
            <a:lvl1pPr>
              <a:defRPr/>
            </a:lvl1pPr>
          </a:lstStyle>
          <a:p>
            <a:pPr>
              <a:defRPr/>
            </a:pPr>
            <a:fld id="{6D35DA12-C072-47DF-BF8F-5705E9424BF6}" type="datetime1">
              <a:rPr lang="fr-FR" altLang="en-US"/>
              <a:pPr>
                <a:defRPr/>
              </a:pPr>
              <a:t>02/12/2019</a:t>
            </a:fld>
            <a:endParaRPr lang="fr-FR" altLang="en-US"/>
          </a:p>
        </p:txBody>
      </p:sp>
      <p:sp>
        <p:nvSpPr>
          <p:cNvPr id="4" name="Espace réservé du numéro de diapositive 5">
            <a:extLst>
              <a:ext uri="{FF2B5EF4-FFF2-40B4-BE49-F238E27FC236}">
                <a16:creationId xmlns:a16="http://schemas.microsoft.com/office/drawing/2014/main" id="{DDA1DC5F-35E7-449C-B2AD-C2265EA96E7C}"/>
              </a:ext>
            </a:extLst>
          </p:cNvPr>
          <p:cNvSpPr>
            <a:spLocks noGrp="1"/>
          </p:cNvSpPr>
          <p:nvPr>
            <p:ph type="sldNum" sz="quarter" idx="11"/>
          </p:nvPr>
        </p:nvSpPr>
        <p:spPr/>
        <p:txBody>
          <a:bodyPr/>
          <a:lstStyle>
            <a:lvl1pPr>
              <a:defRPr/>
            </a:lvl1pPr>
          </a:lstStyle>
          <a:p>
            <a:pPr>
              <a:defRPr/>
            </a:pPr>
            <a:fld id="{A87A8C17-7D75-4B87-A5FF-5D6ADF4E2A99}" type="slidenum">
              <a:rPr lang="fr-FR" altLang="fr-FR"/>
              <a:pPr>
                <a:defRPr/>
              </a:pPr>
              <a:t>‹#›</a:t>
            </a:fld>
            <a:endParaRPr lang="fr-FR" altLang="fr-FR"/>
          </a:p>
        </p:txBody>
      </p:sp>
    </p:spTree>
    <p:extLst>
      <p:ext uri="{BB962C8B-B14F-4D97-AF65-F5344CB8AC3E}">
        <p14:creationId xmlns:p14="http://schemas.microsoft.com/office/powerpoint/2010/main" val="2325838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C8A23D79-FD0C-4D3F-B804-8B1C5A4BBCBE}"/>
              </a:ext>
            </a:extLst>
          </p:cNvPr>
          <p:cNvSpPr>
            <a:spLocks noGrp="1"/>
          </p:cNvSpPr>
          <p:nvPr>
            <p:ph type="dt" sz="half" idx="10"/>
          </p:nvPr>
        </p:nvSpPr>
        <p:spPr/>
        <p:txBody>
          <a:bodyPr/>
          <a:lstStyle>
            <a:lvl1pPr>
              <a:defRPr>
                <a:latin typeface="Century Gothic" pitchFamily="34" charset="0"/>
              </a:defRPr>
            </a:lvl1pPr>
          </a:lstStyle>
          <a:p>
            <a:pPr>
              <a:defRPr/>
            </a:pPr>
            <a:fld id="{DDCB2BCE-B679-4BCE-95F8-D4F951365D00}" type="datetime1">
              <a:rPr lang="fr-FR" altLang="en-US"/>
              <a:pPr>
                <a:defRPr/>
              </a:pPr>
              <a:t>02/12/2019</a:t>
            </a:fld>
            <a:endParaRPr lang="fr-FR" altLang="en-US"/>
          </a:p>
        </p:txBody>
      </p:sp>
      <p:sp>
        <p:nvSpPr>
          <p:cNvPr id="4" name="Espace réservé du numéro de diapositive 5">
            <a:extLst>
              <a:ext uri="{FF2B5EF4-FFF2-40B4-BE49-F238E27FC236}">
                <a16:creationId xmlns:a16="http://schemas.microsoft.com/office/drawing/2014/main" id="{64090EE5-A5D8-47F2-8913-882E30ABCB8E}"/>
              </a:ext>
            </a:extLst>
          </p:cNvPr>
          <p:cNvSpPr>
            <a:spLocks noGrp="1"/>
          </p:cNvSpPr>
          <p:nvPr>
            <p:ph type="sldNum" sz="quarter" idx="11"/>
          </p:nvPr>
        </p:nvSpPr>
        <p:spPr/>
        <p:txBody>
          <a:bodyPr/>
          <a:lstStyle>
            <a:lvl1pPr>
              <a:defRPr/>
            </a:lvl1pPr>
          </a:lstStyle>
          <a:p>
            <a:pPr>
              <a:defRPr/>
            </a:pPr>
            <a:fld id="{74012C67-7561-4DBB-B66B-7E385C757F9D}" type="slidenum">
              <a:rPr lang="fr-FR" altLang="fr-FR"/>
              <a:pPr>
                <a:defRPr/>
              </a:pPr>
              <a:t>‹#›</a:t>
            </a:fld>
            <a:endParaRPr lang="fr-FR" altLang="fr-FR"/>
          </a:p>
        </p:txBody>
      </p:sp>
    </p:spTree>
    <p:extLst>
      <p:ext uri="{BB962C8B-B14F-4D97-AF65-F5344CB8AC3E}">
        <p14:creationId xmlns:p14="http://schemas.microsoft.com/office/powerpoint/2010/main" val="4064466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Modifiez le style du titre</a:t>
            </a:r>
          </a:p>
        </p:txBody>
      </p:sp>
      <p:sp>
        <p:nvSpPr>
          <p:cNvPr id="3" name="Espace réservé de l'image de la bibliothèque 2"/>
          <p:cNvSpPr>
            <a:spLocks noGrp="1"/>
          </p:cNvSpPr>
          <p:nvPr>
            <p:ph type="clipArt" sz="half" idx="1"/>
          </p:nvPr>
        </p:nvSpPr>
        <p:spPr>
          <a:xfrm>
            <a:off x="685800" y="1981200"/>
            <a:ext cx="3810000" cy="4114800"/>
          </a:xfrm>
        </p:spPr>
        <p:txBody>
          <a:bodyPr/>
          <a:lstStyle/>
          <a:p>
            <a:pPr lvl="0"/>
            <a:endParaRPr lang="fr-FR" noProof="0"/>
          </a:p>
        </p:txBody>
      </p:sp>
      <p:sp>
        <p:nvSpPr>
          <p:cNvPr id="4" name="Espace réservé du texte 3"/>
          <p:cNvSpPr>
            <a:spLocks noGrp="1"/>
          </p:cNvSpPr>
          <p:nvPr>
            <p:ph type="body" sz="half" idx="2"/>
          </p:nvPr>
        </p:nvSpPr>
        <p:spPr>
          <a:xfrm>
            <a:off x="4648200" y="1981200"/>
            <a:ext cx="381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6BB6427-B8E0-424D-B425-462F33332E95}"/>
              </a:ext>
            </a:extLst>
          </p:cNvPr>
          <p:cNvSpPr>
            <a:spLocks noGrp="1"/>
          </p:cNvSpPr>
          <p:nvPr>
            <p:ph type="dt" sz="half" idx="10"/>
          </p:nvPr>
        </p:nvSpPr>
        <p:spPr>
          <a:xfrm>
            <a:off x="685800" y="6248400"/>
            <a:ext cx="1905000" cy="457200"/>
          </a:xfrm>
        </p:spPr>
        <p:txBody>
          <a:bodyPr/>
          <a:lstStyle>
            <a:lvl1pPr>
              <a:defRPr/>
            </a:lvl1pPr>
          </a:lstStyle>
          <a:p>
            <a:pPr>
              <a:defRPr/>
            </a:pPr>
            <a:endParaRPr lang="en-US" altLang="fr-FR"/>
          </a:p>
        </p:txBody>
      </p:sp>
      <p:sp>
        <p:nvSpPr>
          <p:cNvPr id="6" name="Espace réservé du pied de page 5">
            <a:extLst>
              <a:ext uri="{FF2B5EF4-FFF2-40B4-BE49-F238E27FC236}">
                <a16:creationId xmlns:a16="http://schemas.microsoft.com/office/drawing/2014/main" id="{A0BC2611-2402-4CFD-AB81-6F0E3D0B439D}"/>
              </a:ext>
            </a:extLst>
          </p:cNvPr>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charset="0"/>
              </a:defRPr>
            </a:lvl1pPr>
          </a:lstStyle>
          <a:p>
            <a:pPr>
              <a:defRPr/>
            </a:pPr>
            <a:endParaRPr lang="en-US" altLang="fr-FR"/>
          </a:p>
        </p:txBody>
      </p:sp>
      <p:sp>
        <p:nvSpPr>
          <p:cNvPr id="7" name="Espace réservé du numéro de diapositive 6">
            <a:extLst>
              <a:ext uri="{FF2B5EF4-FFF2-40B4-BE49-F238E27FC236}">
                <a16:creationId xmlns:a16="http://schemas.microsoft.com/office/drawing/2014/main" id="{FBE328B2-71CD-44F3-ADC7-6EB1C40B1D4F}"/>
              </a:ext>
            </a:extLst>
          </p:cNvPr>
          <p:cNvSpPr>
            <a:spLocks noGrp="1"/>
          </p:cNvSpPr>
          <p:nvPr>
            <p:ph type="sldNum" sz="quarter" idx="12"/>
          </p:nvPr>
        </p:nvSpPr>
        <p:spPr>
          <a:xfrm>
            <a:off x="6553200" y="6248400"/>
            <a:ext cx="1905000" cy="457200"/>
          </a:xfrm>
        </p:spPr>
        <p:txBody>
          <a:bodyPr/>
          <a:lstStyle>
            <a:lvl1pPr>
              <a:defRPr/>
            </a:lvl1pPr>
          </a:lstStyle>
          <a:p>
            <a:pPr>
              <a:defRPr/>
            </a:pPr>
            <a:fld id="{8901AFF2-3992-4801-B3F3-CF5980ABF861}" type="slidenum">
              <a:rPr lang="en-US" altLang="fr-FR"/>
              <a:pPr>
                <a:defRPr/>
              </a:pPr>
              <a:t>‹#›</a:t>
            </a:fld>
            <a:endParaRPr lang="en-US" altLang="fr-FR"/>
          </a:p>
        </p:txBody>
      </p:sp>
    </p:spTree>
    <p:extLst>
      <p:ext uri="{BB962C8B-B14F-4D97-AF65-F5344CB8AC3E}">
        <p14:creationId xmlns:p14="http://schemas.microsoft.com/office/powerpoint/2010/main" val="2433204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A8F9FF2-5863-4BFA-8417-7E52413441D1}"/>
              </a:ext>
            </a:extLst>
          </p:cNvPr>
          <p:cNvSpPr>
            <a:spLocks noGrp="1"/>
          </p:cNvSpPr>
          <p:nvPr>
            <p:ph type="dt" sz="half" idx="10"/>
          </p:nvPr>
        </p:nvSpPr>
        <p:spPr/>
        <p:txBody>
          <a:bodyPr/>
          <a:lstStyle>
            <a:lvl1pPr>
              <a:defRPr>
                <a:latin typeface="Arial Narrow" pitchFamily="34" charset="0"/>
              </a:defRPr>
            </a:lvl1pPr>
          </a:lstStyle>
          <a:p>
            <a:pPr>
              <a:defRPr/>
            </a:pPr>
            <a:fld id="{F6A2443E-EA3A-4A4A-A4D2-3504FB3E5F62}" type="datetime1">
              <a:rPr lang="fr-FR" altLang="en-US"/>
              <a:pPr>
                <a:defRPr/>
              </a:pPr>
              <a:t>02/12/2019</a:t>
            </a:fld>
            <a:endParaRPr lang="fr-FR" altLang="en-US"/>
          </a:p>
        </p:txBody>
      </p:sp>
      <p:sp>
        <p:nvSpPr>
          <p:cNvPr id="3" name="Espace réservé du numéro de diapositive 5">
            <a:extLst>
              <a:ext uri="{FF2B5EF4-FFF2-40B4-BE49-F238E27FC236}">
                <a16:creationId xmlns:a16="http://schemas.microsoft.com/office/drawing/2014/main" id="{768FFA72-980C-41DD-8102-3509B0E680AE}"/>
              </a:ext>
            </a:extLst>
          </p:cNvPr>
          <p:cNvSpPr>
            <a:spLocks noGrp="1"/>
          </p:cNvSpPr>
          <p:nvPr>
            <p:ph type="sldNum" sz="quarter" idx="11"/>
          </p:nvPr>
        </p:nvSpPr>
        <p:spPr/>
        <p:txBody>
          <a:bodyPr/>
          <a:lstStyle>
            <a:lvl1pPr>
              <a:defRPr/>
            </a:lvl1pPr>
          </a:lstStyle>
          <a:p>
            <a:pPr>
              <a:defRPr/>
            </a:pPr>
            <a:fld id="{DD1D21A1-F938-4B26-957C-576FA5849E94}" type="slidenum">
              <a:rPr lang="fr-FR" altLang="fr-FR"/>
              <a:pPr>
                <a:defRPr/>
              </a:pPr>
              <a:t>‹#›</a:t>
            </a:fld>
            <a:endParaRPr lang="fr-FR" altLang="fr-FR"/>
          </a:p>
        </p:txBody>
      </p:sp>
    </p:spTree>
    <p:extLst>
      <p:ext uri="{BB962C8B-B14F-4D97-AF65-F5344CB8AC3E}">
        <p14:creationId xmlns:p14="http://schemas.microsoft.com/office/powerpoint/2010/main" val="3324044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92EB8BC-7C8C-403A-96C2-BA9B9F8125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pPr>
              <a:defRPr/>
            </a:pPr>
            <a:fld id="{39CAF6E3-6B62-43EA-85E9-6FF9EA14F242}"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sldLayoutIdLst>
    <p:sldLayoutId id="2147483804" r:id="rId1"/>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Espace réservé du texte 2">
            <a:extLst>
              <a:ext uri="{FF2B5EF4-FFF2-40B4-BE49-F238E27FC236}">
                <a16:creationId xmlns:a16="http://schemas.microsoft.com/office/drawing/2014/main" id="{8D7057C0-AA6A-4297-84DF-F74AFAB33D2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8758820F-8A0E-4293-A01F-C208030313F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898989"/>
                </a:solidFill>
                <a:latin typeface="Arial Narrow" pitchFamily="34" charset="0"/>
                <a:cs typeface="Arial" charset="0"/>
              </a:defRPr>
            </a:lvl1pPr>
          </a:lstStyle>
          <a:p>
            <a:pPr>
              <a:defRPr/>
            </a:pPr>
            <a:fld id="{009E8ED2-6852-4DE7-A4A8-EAB94C61722A}" type="datetime1">
              <a:rPr lang="fr-FR" altLang="en-US"/>
              <a:pPr>
                <a:defRPr/>
              </a:pPr>
              <a:t>02/12/2019</a:t>
            </a:fld>
            <a:endParaRPr lang="fr-FR" altLang="en-US"/>
          </a:p>
        </p:txBody>
      </p:sp>
      <p:sp>
        <p:nvSpPr>
          <p:cNvPr id="8" name="Espace réservé du numéro de diapositive 5">
            <a:extLst>
              <a:ext uri="{FF2B5EF4-FFF2-40B4-BE49-F238E27FC236}">
                <a16:creationId xmlns:a16="http://schemas.microsoft.com/office/drawing/2014/main" id="{59283246-287E-4278-B5F1-015C35E1285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pPr>
              <a:defRPr/>
            </a:pPr>
            <a:fld id="{0E3270F4-34D8-43FE-8E08-1AD5AB8DBC97}"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sldLayoutIdLst>
    <p:sldLayoutId id="2147483805"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4" name="Espace réservé du texte 2">
            <a:extLst>
              <a:ext uri="{FF2B5EF4-FFF2-40B4-BE49-F238E27FC236}">
                <a16:creationId xmlns:a16="http://schemas.microsoft.com/office/drawing/2014/main" id="{C7BE08CB-0BB5-4039-813C-DFB7DBD827E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3C82EA66-0D49-4260-8E79-AD54B27F84A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898989"/>
                </a:solidFill>
                <a:latin typeface="Arial Narrow" pitchFamily="34" charset="0"/>
                <a:cs typeface="Arial" charset="0"/>
              </a:defRPr>
            </a:lvl1pPr>
          </a:lstStyle>
          <a:p>
            <a:pPr>
              <a:defRPr/>
            </a:pPr>
            <a:fld id="{2475F2BE-3181-471E-B55C-F13D2994CD69}" type="datetime1">
              <a:rPr lang="fr-FR" altLang="en-US"/>
              <a:pPr>
                <a:defRPr/>
              </a:pPr>
              <a:t>02/12/2019</a:t>
            </a:fld>
            <a:endParaRPr lang="fr-FR" altLang="en-US"/>
          </a:p>
        </p:txBody>
      </p:sp>
      <p:sp>
        <p:nvSpPr>
          <p:cNvPr id="8" name="Espace réservé du numéro de diapositive 5">
            <a:extLst>
              <a:ext uri="{FF2B5EF4-FFF2-40B4-BE49-F238E27FC236}">
                <a16:creationId xmlns:a16="http://schemas.microsoft.com/office/drawing/2014/main" id="{749E98AA-7055-4E87-8594-AFF373A870D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pPr>
              <a:defRPr/>
            </a:pPr>
            <a:fld id="{737002CB-CA51-43D5-A849-86D2981F2D5B}" type="slidenum">
              <a:rPr lang="fr-FR" altLang="fr-FR"/>
              <a:pPr>
                <a:defRPr/>
              </a:pPr>
              <a:t>‹#›</a:t>
            </a:fld>
            <a:endParaRPr lang="fr-FR" altLang="fr-FR"/>
          </a:p>
        </p:txBody>
      </p:sp>
      <p:sp>
        <p:nvSpPr>
          <p:cNvPr id="3077" name="Espace réservé du titre 6">
            <a:extLst>
              <a:ext uri="{FF2B5EF4-FFF2-40B4-BE49-F238E27FC236}">
                <a16:creationId xmlns:a16="http://schemas.microsoft.com/office/drawing/2014/main" id="{AC18B17D-72C3-4C81-9928-27A1A6AC2819}"/>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Espace réservé du titre 6">
            <a:extLst>
              <a:ext uri="{FF2B5EF4-FFF2-40B4-BE49-F238E27FC236}">
                <a16:creationId xmlns:a16="http://schemas.microsoft.com/office/drawing/2014/main" id="{3AA7DA76-6BF5-4EBF-93E4-1DA96D9C47ED}"/>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Nom de la présentation</a:t>
            </a:r>
          </a:p>
        </p:txBody>
      </p:sp>
      <p:sp>
        <p:nvSpPr>
          <p:cNvPr id="20" name="Espace réservé de la date 3">
            <a:extLst>
              <a:ext uri="{FF2B5EF4-FFF2-40B4-BE49-F238E27FC236}">
                <a16:creationId xmlns:a16="http://schemas.microsoft.com/office/drawing/2014/main" id="{D5ECAA77-6EE0-4EA1-97A0-5409DBB2C1D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898989"/>
                </a:solidFill>
                <a:latin typeface="Century Gothic" pitchFamily="34" charset="0"/>
                <a:cs typeface="Arial" charset="0"/>
              </a:defRPr>
            </a:lvl1pPr>
          </a:lstStyle>
          <a:p>
            <a:pPr>
              <a:defRPr/>
            </a:pPr>
            <a:fld id="{55D8B5FA-310F-40E6-9671-5E320665D51B}" type="datetime1">
              <a:rPr lang="fr-FR" altLang="en-US"/>
              <a:pPr>
                <a:defRPr/>
              </a:pPr>
              <a:t>02/12/2019</a:t>
            </a:fld>
            <a:endParaRPr lang="fr-FR" altLang="en-US"/>
          </a:p>
        </p:txBody>
      </p:sp>
      <p:sp>
        <p:nvSpPr>
          <p:cNvPr id="22" name="Espace réservé du numéro de diapositive 5">
            <a:extLst>
              <a:ext uri="{FF2B5EF4-FFF2-40B4-BE49-F238E27FC236}">
                <a16:creationId xmlns:a16="http://schemas.microsoft.com/office/drawing/2014/main" id="{BA3E61CD-6FF5-4642-998B-5D5D302DE6F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pPr>
              <a:defRPr/>
            </a:pPr>
            <a:fld id="{ECA45051-02A5-4758-96EC-A1471915C80A}"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sldLayoutIdLst>
    <p:sldLayoutId id="2147483808" r:id="rId1"/>
  </p:sldLayoutIdLst>
  <p:hf hdr="0"/>
  <p:txStyles>
    <p:titleStyle>
      <a:lvl1pPr algn="r" defTabSz="457200" rtl="0" eaLnBrk="0" fontAlgn="base" hangingPunct="0">
        <a:spcBef>
          <a:spcPct val="0"/>
        </a:spcBef>
        <a:spcAft>
          <a:spcPct val="0"/>
        </a:spcAft>
        <a:defRPr sz="2000" kern="1200">
          <a:solidFill>
            <a:srgbClr val="FFFFFF"/>
          </a:solidFill>
          <a:latin typeface="Arial Narrow" charset="0"/>
          <a:ea typeface="Arial Narrow" charset="0"/>
          <a:cs typeface="Arial Narrow" charset="0"/>
        </a:defRPr>
      </a:lvl1pPr>
      <a:lvl2pPr algn="r" defTabSz="457200" rtl="0" eaLnBrk="0" fontAlgn="base" hangingPunct="0">
        <a:spcBef>
          <a:spcPct val="0"/>
        </a:spcBef>
        <a:spcAft>
          <a:spcPct val="0"/>
        </a:spcAft>
        <a:defRPr sz="2000">
          <a:solidFill>
            <a:srgbClr val="FFFFFF"/>
          </a:solidFill>
          <a:latin typeface="Arial Narrow" pitchFamily="34" charset="0"/>
          <a:ea typeface="Arial Narrow" pitchFamily="34" charset="0"/>
          <a:cs typeface="Arial Narrow" pitchFamily="34" charset="0"/>
        </a:defRPr>
      </a:lvl2pPr>
      <a:lvl3pPr algn="r" defTabSz="457200" rtl="0" eaLnBrk="0" fontAlgn="base" hangingPunct="0">
        <a:spcBef>
          <a:spcPct val="0"/>
        </a:spcBef>
        <a:spcAft>
          <a:spcPct val="0"/>
        </a:spcAft>
        <a:defRPr sz="2000">
          <a:solidFill>
            <a:srgbClr val="FFFFFF"/>
          </a:solidFill>
          <a:latin typeface="Arial Narrow" pitchFamily="34" charset="0"/>
          <a:ea typeface="Arial Narrow" pitchFamily="34" charset="0"/>
          <a:cs typeface="Arial Narrow" pitchFamily="34" charset="0"/>
        </a:defRPr>
      </a:lvl3pPr>
      <a:lvl4pPr algn="r" defTabSz="457200" rtl="0" eaLnBrk="0" fontAlgn="base" hangingPunct="0">
        <a:spcBef>
          <a:spcPct val="0"/>
        </a:spcBef>
        <a:spcAft>
          <a:spcPct val="0"/>
        </a:spcAft>
        <a:defRPr sz="2000">
          <a:solidFill>
            <a:srgbClr val="FFFFFF"/>
          </a:solidFill>
          <a:latin typeface="Arial Narrow" pitchFamily="34" charset="0"/>
          <a:ea typeface="Arial Narrow" pitchFamily="34" charset="0"/>
          <a:cs typeface="Arial Narrow" pitchFamily="34" charset="0"/>
        </a:defRPr>
      </a:lvl4pPr>
      <a:lvl5pPr algn="r" defTabSz="457200" rtl="0" eaLnBrk="0" fontAlgn="base" hangingPunct="0">
        <a:spcBef>
          <a:spcPct val="0"/>
        </a:spcBef>
        <a:spcAft>
          <a:spcPct val="0"/>
        </a:spcAft>
        <a:defRPr sz="2000">
          <a:solidFill>
            <a:srgbClr val="FFFFFF"/>
          </a:solidFill>
          <a:latin typeface="Arial Narrow" pitchFamily="34" charset="0"/>
          <a:ea typeface="Arial Narrow" pitchFamily="34" charset="0"/>
          <a:cs typeface="Arial Narrow" pitchFamily="34" charset="0"/>
        </a:defRPr>
      </a:lvl5pPr>
      <a:lvl6pPr marL="457200" algn="r" defTabSz="457200" rtl="0" fontAlgn="base">
        <a:spcBef>
          <a:spcPct val="0"/>
        </a:spcBef>
        <a:spcAft>
          <a:spcPct val="0"/>
        </a:spcAft>
        <a:defRPr sz="2000">
          <a:solidFill>
            <a:srgbClr val="FFFFFF"/>
          </a:solidFill>
          <a:latin typeface="Arial Narrow" pitchFamily="34" charset="0"/>
          <a:ea typeface="Arial Narrow" pitchFamily="34" charset="0"/>
          <a:cs typeface="Arial Narrow" pitchFamily="34" charset="0"/>
        </a:defRPr>
      </a:lvl6pPr>
      <a:lvl7pPr marL="914400" algn="r" defTabSz="457200" rtl="0" fontAlgn="base">
        <a:spcBef>
          <a:spcPct val="0"/>
        </a:spcBef>
        <a:spcAft>
          <a:spcPct val="0"/>
        </a:spcAft>
        <a:defRPr sz="2000">
          <a:solidFill>
            <a:srgbClr val="FFFFFF"/>
          </a:solidFill>
          <a:latin typeface="Arial Narrow" pitchFamily="34" charset="0"/>
          <a:ea typeface="Arial Narrow" pitchFamily="34" charset="0"/>
          <a:cs typeface="Arial Narrow" pitchFamily="34" charset="0"/>
        </a:defRPr>
      </a:lvl7pPr>
      <a:lvl8pPr marL="1371600" algn="r" defTabSz="457200" rtl="0" fontAlgn="base">
        <a:spcBef>
          <a:spcPct val="0"/>
        </a:spcBef>
        <a:spcAft>
          <a:spcPct val="0"/>
        </a:spcAft>
        <a:defRPr sz="2000">
          <a:solidFill>
            <a:srgbClr val="FFFFFF"/>
          </a:solidFill>
          <a:latin typeface="Arial Narrow" pitchFamily="34" charset="0"/>
          <a:ea typeface="Arial Narrow" pitchFamily="34" charset="0"/>
          <a:cs typeface="Arial Narrow" pitchFamily="34" charset="0"/>
        </a:defRPr>
      </a:lvl8pPr>
      <a:lvl9pPr marL="1828800" algn="r" defTabSz="457200" rtl="0" fontAlgn="base">
        <a:spcBef>
          <a:spcPct val="0"/>
        </a:spcBef>
        <a:spcAft>
          <a:spcPct val="0"/>
        </a:spcAft>
        <a:defRPr sz="2000">
          <a:solidFill>
            <a:srgbClr val="FFFFFF"/>
          </a:solidFill>
          <a:latin typeface="Arial Narrow" pitchFamily="34" charset="0"/>
          <a:ea typeface="Arial Narrow" pitchFamily="34" charset="0"/>
          <a:cs typeface="Arial Narrow"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j-lt"/>
          <a:ea typeface="Century Gothic" charset="0"/>
          <a:cs typeface="Century 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j-lt"/>
          <a:ea typeface="Century Gothic" charset="0"/>
          <a:cs typeface="Century 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j-lt"/>
          <a:ea typeface="Century Gothic" charset="0"/>
          <a:cs typeface="Century 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Century Gothic" charset="0"/>
          <a:cs typeface="Century 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coe.int/bernconvention"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bernconvention40years.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coe.int/bernconvention" TargetMode="External"/><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hyperlink" Target="http://www.bernconvention40years.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coe.int/bernconvention" TargetMode="External"/><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hyperlink" Target="http://www.bernconvention40year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9BF9B873-50A6-46D3-8DE5-E6B3DEB6304F}"/>
              </a:ext>
            </a:extLst>
          </p:cNvPr>
          <p:cNvSpPr>
            <a:spLocks noGrp="1"/>
          </p:cNvSpPr>
          <p:nvPr>
            <p:ph type="title" idx="4294967295"/>
          </p:nvPr>
        </p:nvSpPr>
        <p:spPr bwMode="auto">
          <a:xfrm>
            <a:off x="-3318" y="4099175"/>
            <a:ext cx="9144000" cy="1905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GB" sz="3400" b="1" dirty="0">
                <a:solidFill>
                  <a:srgbClr val="0D347D"/>
                </a:solidFill>
                <a:latin typeface="Arial Narrow" panose="020B0606020202030204" pitchFamily="34" charset="0"/>
                <a:ea typeface="Calibri" panose="020F0502020204030204" pitchFamily="34" charset="0"/>
                <a:cs typeface="Times New Roman" panose="02020603050405020304" pitchFamily="18" charset="0"/>
              </a:rPr>
              <a:t>39</a:t>
            </a:r>
            <a:r>
              <a:rPr lang="en-GB" sz="3400" b="1" baseline="30000" dirty="0">
                <a:solidFill>
                  <a:srgbClr val="0D347D"/>
                </a:solidFill>
                <a:latin typeface="Arial Narrow" panose="020B0606020202030204" pitchFamily="34" charset="0"/>
                <a:ea typeface="Calibri" panose="020F0502020204030204" pitchFamily="34" charset="0"/>
                <a:cs typeface="Times New Roman" panose="02020603050405020304" pitchFamily="18" charset="0"/>
              </a:rPr>
              <a:t>th</a:t>
            </a:r>
            <a:r>
              <a:rPr lang="fr-FR" altLang="en-US" sz="3400" b="1" dirty="0">
                <a:solidFill>
                  <a:srgbClr val="0D347D"/>
                </a:solidFill>
                <a:latin typeface="Arial Narrow" panose="020B0606020202030204" pitchFamily="34" charset="0"/>
              </a:rPr>
              <a:t> meeting of the Standing Committee to the </a:t>
            </a:r>
            <a:br>
              <a:rPr lang="fr-FR" altLang="en-US" sz="3400" b="1" dirty="0">
                <a:solidFill>
                  <a:srgbClr val="0D347D"/>
                </a:solidFill>
                <a:latin typeface="Arial Narrow" panose="020B0606020202030204" pitchFamily="34" charset="0"/>
              </a:rPr>
            </a:br>
            <a:r>
              <a:rPr lang="fr-FR" altLang="en-US" sz="3400" b="1" dirty="0">
                <a:solidFill>
                  <a:srgbClr val="0D347D"/>
                </a:solidFill>
                <a:latin typeface="Arial Narrow" panose="020B0606020202030204" pitchFamily="34" charset="0"/>
              </a:rPr>
              <a:t>Bern Convention </a:t>
            </a:r>
            <a:br>
              <a:rPr lang="fr-FR" altLang="en-US" sz="3200" b="1" dirty="0">
                <a:solidFill>
                  <a:srgbClr val="0D347D"/>
                </a:solidFill>
                <a:latin typeface="Arial Narrow" panose="020B0606020202030204" pitchFamily="34" charset="0"/>
              </a:rPr>
            </a:br>
            <a:endParaRPr lang="fr-FR" altLang="en-US" sz="1600" dirty="0">
              <a:latin typeface="Arial" panose="020B0604020202020204" pitchFamily="34" charset="0"/>
              <a:cs typeface="Arial" panose="020B0604020202020204" pitchFamily="34" charset="0"/>
            </a:endParaRPr>
          </a:p>
        </p:txBody>
      </p:sp>
      <p:pic>
        <p:nvPicPr>
          <p:cNvPr id="10243" name="Image 2">
            <a:extLst>
              <a:ext uri="{FF2B5EF4-FFF2-40B4-BE49-F238E27FC236}">
                <a16:creationId xmlns:a16="http://schemas.microsoft.com/office/drawing/2014/main" id="{93E70344-70FD-4B43-9F92-DA2C5ECF54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59875"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BD15596-08FD-489B-8219-5F711B23D725}"/>
              </a:ext>
            </a:extLst>
          </p:cNvPr>
          <p:cNvPicPr>
            <a:picLocks noChangeAspect="1"/>
          </p:cNvPicPr>
          <p:nvPr/>
        </p:nvPicPr>
        <p:blipFill>
          <a:blip r:embed="rId3"/>
          <a:stretch>
            <a:fillRect/>
          </a:stretch>
        </p:blipFill>
        <p:spPr>
          <a:xfrm>
            <a:off x="3319569" y="5301466"/>
            <a:ext cx="2504863" cy="14200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C2F99156-590B-41F1-9F5F-0FC5CACFD2BB}"/>
              </a:ext>
            </a:extLst>
          </p:cNvPr>
          <p:cNvSpPr>
            <a:spLocks noGrp="1"/>
          </p:cNvSpPr>
          <p:nvPr>
            <p:ph type="body" sz="half" idx="2"/>
          </p:nvPr>
        </p:nvSpPr>
        <p:spPr>
          <a:xfrm>
            <a:off x="558800" y="1798638"/>
            <a:ext cx="8026400" cy="4916677"/>
          </a:xfrm>
        </p:spPr>
        <p:txBody>
          <a:bodyPr/>
          <a:lstStyle/>
          <a:p>
            <a:pPr eaLnBrk="1" hangingPunct="1">
              <a:buNone/>
            </a:pPr>
            <a:r>
              <a:rPr lang="en-GB" altLang="fr-FR" u="sng" dirty="0"/>
              <a:t>Convention Explanatory report on Article 17: </a:t>
            </a:r>
          </a:p>
          <a:p>
            <a:pPr algn="just" eaLnBrk="1" hangingPunct="1">
              <a:buNone/>
            </a:pPr>
            <a:r>
              <a:rPr lang="fr-FR" sz="2000" dirty="0"/>
              <a:t>The </a:t>
            </a:r>
            <a:r>
              <a:rPr lang="fr-FR" sz="2000" dirty="0" err="1"/>
              <a:t>procedure</a:t>
            </a:r>
            <a:r>
              <a:rPr lang="fr-FR" sz="2000" dirty="0"/>
              <a:t> for the adoption and entry </a:t>
            </a:r>
            <a:r>
              <a:rPr lang="fr-FR" sz="2000" dirty="0" err="1"/>
              <a:t>into</a:t>
            </a:r>
            <a:r>
              <a:rPr lang="fr-FR" sz="2000" dirty="0"/>
              <a:t> force of </a:t>
            </a:r>
            <a:r>
              <a:rPr lang="fr-FR" sz="2000" dirty="0" err="1"/>
              <a:t>amendments</a:t>
            </a:r>
            <a:endParaRPr lang="fr-FR" sz="2000" dirty="0"/>
          </a:p>
          <a:p>
            <a:pPr algn="just" eaLnBrk="1" hangingPunct="1">
              <a:buNone/>
            </a:pPr>
            <a:r>
              <a:rPr lang="fr-FR" sz="2000" dirty="0" err="1"/>
              <a:t>differs</a:t>
            </a:r>
            <a:r>
              <a:rPr lang="fr-FR" sz="2000" dirty="0"/>
              <a:t> </a:t>
            </a:r>
            <a:r>
              <a:rPr lang="fr-FR" sz="2000" dirty="0" err="1"/>
              <a:t>from</a:t>
            </a:r>
            <a:r>
              <a:rPr lang="fr-FR" sz="2000" dirty="0"/>
              <a:t> the one </a:t>
            </a:r>
            <a:r>
              <a:rPr lang="fr-FR" sz="2000" dirty="0" err="1"/>
              <a:t>foreseen</a:t>
            </a:r>
            <a:r>
              <a:rPr lang="fr-FR" sz="2000" dirty="0"/>
              <a:t> for the </a:t>
            </a:r>
            <a:r>
              <a:rPr lang="fr-FR" sz="2000" dirty="0" err="1"/>
              <a:t>amendments</a:t>
            </a:r>
            <a:r>
              <a:rPr lang="fr-FR" sz="2000" dirty="0"/>
              <a:t> to Articles of the</a:t>
            </a:r>
          </a:p>
          <a:p>
            <a:pPr algn="just" eaLnBrk="1" hangingPunct="1">
              <a:buNone/>
            </a:pPr>
            <a:r>
              <a:rPr lang="fr-FR" sz="2000" dirty="0"/>
              <a:t>Convention. Adoption </a:t>
            </a:r>
            <a:r>
              <a:rPr lang="fr-FR" sz="2000" dirty="0" err="1"/>
              <a:t>requires</a:t>
            </a:r>
            <a:r>
              <a:rPr lang="fr-FR" sz="2000" dirty="0"/>
              <a:t> a 2/3rd </a:t>
            </a:r>
            <a:r>
              <a:rPr lang="fr-FR" sz="2000" dirty="0" err="1"/>
              <a:t>majority</a:t>
            </a:r>
            <a:r>
              <a:rPr lang="fr-FR" sz="2000" dirty="0"/>
              <a:t> of the </a:t>
            </a:r>
            <a:r>
              <a:rPr lang="fr-FR" sz="2000" dirty="0" err="1"/>
              <a:t>CPs</a:t>
            </a:r>
            <a:r>
              <a:rPr lang="fr-FR" sz="2000" dirty="0"/>
              <a:t> in the Standing</a:t>
            </a:r>
          </a:p>
          <a:p>
            <a:pPr algn="just" eaLnBrk="1" hangingPunct="1">
              <a:buNone/>
            </a:pPr>
            <a:r>
              <a:rPr lang="fr-FR" sz="2000" dirty="0" err="1"/>
              <a:t>Committee</a:t>
            </a:r>
            <a:r>
              <a:rPr lang="fr-FR" sz="2000" dirty="0"/>
              <a:t> (</a:t>
            </a:r>
            <a:r>
              <a:rPr lang="fr-FR" sz="2000" dirty="0" err="1"/>
              <a:t>instead</a:t>
            </a:r>
            <a:r>
              <a:rPr lang="fr-FR" sz="2000" dirty="0"/>
              <a:t> of the 3/4 </a:t>
            </a:r>
            <a:r>
              <a:rPr lang="fr-FR" sz="2000" dirty="0" err="1"/>
              <a:t>majority</a:t>
            </a:r>
            <a:r>
              <a:rPr lang="fr-FR" sz="2000" dirty="0"/>
              <a:t> of the votes </a:t>
            </a:r>
            <a:r>
              <a:rPr lang="fr-FR" sz="2000" dirty="0" err="1"/>
              <a:t>cast</a:t>
            </a:r>
            <a:r>
              <a:rPr lang="fr-FR" sz="2000" dirty="0"/>
              <a:t> for </a:t>
            </a:r>
            <a:r>
              <a:rPr lang="fr-FR" sz="2000" dirty="0" err="1"/>
              <a:t>amendment</a:t>
            </a:r>
            <a:r>
              <a:rPr lang="fr-FR" sz="2000" dirty="0"/>
              <a:t> of</a:t>
            </a:r>
          </a:p>
          <a:p>
            <a:pPr algn="just" eaLnBrk="1" hangingPunct="1">
              <a:buNone/>
            </a:pPr>
            <a:r>
              <a:rPr lang="fr-FR" sz="2000" dirty="0"/>
              <a:t>the Articles) and the </a:t>
            </a:r>
            <a:r>
              <a:rPr lang="fr-FR" sz="2000" dirty="0" err="1"/>
              <a:t>amendment</a:t>
            </a:r>
            <a:r>
              <a:rPr lang="fr-FR" sz="2000" dirty="0"/>
              <a:t> </a:t>
            </a:r>
            <a:r>
              <a:rPr lang="fr-FR" sz="2000" dirty="0" err="1"/>
              <a:t>enters</a:t>
            </a:r>
            <a:r>
              <a:rPr lang="fr-FR" sz="2000" dirty="0"/>
              <a:t> </a:t>
            </a:r>
            <a:r>
              <a:rPr lang="fr-FR" sz="2000" dirty="0" err="1"/>
              <a:t>into</a:t>
            </a:r>
            <a:r>
              <a:rPr lang="fr-FR" sz="2000" dirty="0"/>
              <a:t> force for </a:t>
            </a:r>
            <a:r>
              <a:rPr lang="fr-FR" sz="2000" dirty="0" err="1"/>
              <a:t>those</a:t>
            </a:r>
            <a:r>
              <a:rPr lang="fr-FR" sz="2000" dirty="0"/>
              <a:t> parties </a:t>
            </a:r>
            <a:r>
              <a:rPr lang="fr-FR" sz="2000" dirty="0" err="1"/>
              <a:t>which</a:t>
            </a:r>
            <a:endParaRPr lang="fr-FR" sz="2000" dirty="0"/>
          </a:p>
          <a:p>
            <a:pPr algn="just" eaLnBrk="1" hangingPunct="1">
              <a:buNone/>
            </a:pPr>
            <a:r>
              <a:rPr lang="fr-FR" sz="2000" dirty="0"/>
              <a:t>have not </a:t>
            </a:r>
            <a:r>
              <a:rPr lang="fr-FR" sz="2000" dirty="0" err="1"/>
              <a:t>objected</a:t>
            </a:r>
            <a:r>
              <a:rPr lang="fr-FR" sz="2000" dirty="0"/>
              <a:t>, </a:t>
            </a:r>
            <a:r>
              <a:rPr lang="fr-FR" sz="2000" dirty="0" err="1"/>
              <a:t>unless</a:t>
            </a:r>
            <a:r>
              <a:rPr lang="fr-FR" sz="2000" dirty="0"/>
              <a:t> 1/3rd of the </a:t>
            </a:r>
            <a:r>
              <a:rPr lang="fr-FR" sz="2000" dirty="0" err="1"/>
              <a:t>CPs</a:t>
            </a:r>
            <a:r>
              <a:rPr lang="fr-FR" sz="2000" dirty="0"/>
              <a:t> have </a:t>
            </a:r>
            <a:r>
              <a:rPr lang="fr-FR" sz="2000" dirty="0" err="1"/>
              <a:t>raised</a:t>
            </a:r>
            <a:r>
              <a:rPr lang="fr-FR" sz="2000" dirty="0"/>
              <a:t> objections (</a:t>
            </a:r>
            <a:r>
              <a:rPr lang="fr-FR" sz="2000" dirty="0" err="1"/>
              <a:t>instead</a:t>
            </a:r>
            <a:endParaRPr lang="fr-FR" sz="2000" dirty="0"/>
          </a:p>
          <a:p>
            <a:pPr algn="just" eaLnBrk="1" hangingPunct="1">
              <a:buNone/>
            </a:pPr>
            <a:r>
              <a:rPr lang="fr-FR" sz="2000" dirty="0"/>
              <a:t>of </a:t>
            </a:r>
            <a:r>
              <a:rPr lang="fr-FR" sz="2000" dirty="0" err="1"/>
              <a:t>requiring</a:t>
            </a:r>
            <a:r>
              <a:rPr lang="fr-FR" sz="2000" dirty="0"/>
              <a:t> </a:t>
            </a:r>
            <a:r>
              <a:rPr lang="fr-FR" sz="2000" dirty="0" err="1"/>
              <a:t>unanimous</a:t>
            </a:r>
            <a:r>
              <a:rPr lang="fr-FR" sz="2000" dirty="0"/>
              <a:t> </a:t>
            </a:r>
            <a:r>
              <a:rPr lang="fr-FR" sz="2000" dirty="0" err="1"/>
              <a:t>acceptance</a:t>
            </a:r>
            <a:r>
              <a:rPr lang="fr-FR" sz="2000" dirty="0"/>
              <a:t> by </a:t>
            </a:r>
            <a:r>
              <a:rPr lang="fr-FR" sz="2000" dirty="0" err="1"/>
              <a:t>Contracting</a:t>
            </a:r>
            <a:r>
              <a:rPr lang="fr-FR" sz="2000" dirty="0"/>
              <a:t> Parties as for</a:t>
            </a:r>
          </a:p>
          <a:p>
            <a:pPr algn="just" eaLnBrk="1" hangingPunct="1">
              <a:buNone/>
            </a:pPr>
            <a:r>
              <a:rPr lang="fr-FR" sz="2000" dirty="0" err="1"/>
              <a:t>amendment</a:t>
            </a:r>
            <a:r>
              <a:rPr lang="fr-FR" sz="2000" dirty="0"/>
              <a:t> of the Articles). This </a:t>
            </a:r>
            <a:r>
              <a:rPr lang="fr-FR" sz="2000" dirty="0" err="1"/>
              <a:t>quicker</a:t>
            </a:r>
            <a:r>
              <a:rPr lang="fr-FR" sz="2000" dirty="0"/>
              <a:t> and more flexible </a:t>
            </a:r>
            <a:r>
              <a:rPr lang="fr-FR" sz="2000" dirty="0" err="1"/>
              <a:t>procedure</a:t>
            </a:r>
            <a:r>
              <a:rPr lang="fr-FR" sz="2000" dirty="0"/>
              <a:t> has</a:t>
            </a:r>
          </a:p>
          <a:p>
            <a:pPr algn="just" eaLnBrk="1" hangingPunct="1">
              <a:buNone/>
            </a:pPr>
            <a:r>
              <a:rPr lang="fr-FR" sz="2000" dirty="0"/>
              <a:t>been </a:t>
            </a:r>
            <a:r>
              <a:rPr lang="fr-FR" sz="2000" dirty="0" err="1"/>
              <a:t>established</a:t>
            </a:r>
            <a:r>
              <a:rPr lang="fr-FR" sz="2000" dirty="0"/>
              <a:t> </a:t>
            </a:r>
            <a:r>
              <a:rPr lang="fr-FR" sz="2000" dirty="0" err="1"/>
              <a:t>because</a:t>
            </a:r>
            <a:r>
              <a:rPr lang="fr-FR" sz="2000" dirty="0"/>
              <a:t> </a:t>
            </a:r>
            <a:r>
              <a:rPr lang="fr-FR" sz="2000" dirty="0" err="1"/>
              <a:t>it</a:t>
            </a:r>
            <a:r>
              <a:rPr lang="fr-FR" sz="2000" dirty="0"/>
              <a:t> </a:t>
            </a:r>
            <a:r>
              <a:rPr lang="fr-FR" sz="2000" dirty="0" err="1"/>
              <a:t>was</a:t>
            </a:r>
            <a:r>
              <a:rPr lang="fr-FR" sz="2000" dirty="0"/>
              <a:t> </a:t>
            </a:r>
            <a:r>
              <a:rPr lang="fr-FR" sz="2000" dirty="0" err="1"/>
              <a:t>thought</a:t>
            </a:r>
            <a:r>
              <a:rPr lang="fr-FR" sz="2000" dirty="0"/>
              <a:t> </a:t>
            </a:r>
            <a:r>
              <a:rPr lang="fr-FR" sz="2000" dirty="0" err="1"/>
              <a:t>that</a:t>
            </a:r>
            <a:r>
              <a:rPr lang="fr-FR" sz="2000" dirty="0"/>
              <a:t> </a:t>
            </a:r>
            <a:r>
              <a:rPr lang="fr-FR" sz="2000" dirty="0" err="1"/>
              <a:t>modifying</a:t>
            </a:r>
            <a:r>
              <a:rPr lang="fr-FR" sz="2000" dirty="0"/>
              <a:t> the appendices</a:t>
            </a:r>
          </a:p>
          <a:p>
            <a:pPr algn="just" eaLnBrk="1" hangingPunct="1">
              <a:buNone/>
            </a:pPr>
            <a:r>
              <a:rPr lang="fr-FR" sz="2000" dirty="0" err="1"/>
              <a:t>was</a:t>
            </a:r>
            <a:r>
              <a:rPr lang="fr-FR" sz="2000" dirty="0"/>
              <a:t> of a </a:t>
            </a:r>
            <a:r>
              <a:rPr lang="fr-FR" sz="2000" dirty="0" err="1"/>
              <a:t>less</a:t>
            </a:r>
            <a:r>
              <a:rPr lang="fr-FR" sz="2000" dirty="0"/>
              <a:t> radical and more urgent nature </a:t>
            </a:r>
            <a:r>
              <a:rPr lang="fr-FR" sz="2000" dirty="0" err="1"/>
              <a:t>than</a:t>
            </a:r>
            <a:r>
              <a:rPr lang="fr-FR" sz="2000" dirty="0"/>
              <a:t> </a:t>
            </a:r>
            <a:r>
              <a:rPr lang="fr-FR" sz="2000" dirty="0" err="1"/>
              <a:t>amending</a:t>
            </a:r>
            <a:endParaRPr lang="fr-FR" sz="2000" dirty="0"/>
          </a:p>
          <a:p>
            <a:pPr algn="just" eaLnBrk="1" hangingPunct="1">
              <a:buNone/>
            </a:pPr>
            <a:r>
              <a:rPr lang="fr-FR" sz="2000" dirty="0"/>
              <a:t>the Articles. </a:t>
            </a:r>
          </a:p>
        </p:txBody>
      </p:sp>
      <p:sp>
        <p:nvSpPr>
          <p:cNvPr id="27651" name="Rectangle 2">
            <a:extLst>
              <a:ext uri="{FF2B5EF4-FFF2-40B4-BE49-F238E27FC236}">
                <a16:creationId xmlns:a16="http://schemas.microsoft.com/office/drawing/2014/main" id="{8A6819D5-A20C-404B-BB50-7A61A438284B}"/>
              </a:ext>
            </a:extLst>
          </p:cNvPr>
          <p:cNvSpPr>
            <a:spLocks noGrp="1"/>
          </p:cNvSpPr>
          <p:nvPr>
            <p:ph type="title"/>
          </p:nvPr>
        </p:nvSpPr>
        <p:spPr>
          <a:xfrm>
            <a:off x="827088" y="989013"/>
            <a:ext cx="8051800" cy="809625"/>
          </a:xfrm>
        </p:spPr>
        <p:txBody>
          <a:bodyPr/>
          <a:lstStyle/>
          <a:p>
            <a:pPr eaLnBrk="1" hangingPunct="1"/>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Procedure for amending the Appendices (3)</a:t>
            </a:r>
          </a:p>
        </p:txBody>
      </p:sp>
      <p:sp>
        <p:nvSpPr>
          <p:cNvPr id="27652" name="Rectangle 2">
            <a:extLst>
              <a:ext uri="{FF2B5EF4-FFF2-40B4-BE49-F238E27FC236}">
                <a16:creationId xmlns:a16="http://schemas.microsoft.com/office/drawing/2014/main" id="{A76D3286-CA1A-4995-9381-CD3D70C78641}"/>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4.2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5" name="Picture 4">
            <a:extLst>
              <a:ext uri="{FF2B5EF4-FFF2-40B4-BE49-F238E27FC236}">
                <a16:creationId xmlns:a16="http://schemas.microsoft.com/office/drawing/2014/main" id="{66A6FD4C-06AC-164F-8410-982E5FF820D5}"/>
              </a:ext>
            </a:extLst>
          </p:cNvPr>
          <p:cNvPicPr>
            <a:picLocks noChangeAspect="1"/>
          </p:cNvPicPr>
          <p:nvPr/>
        </p:nvPicPr>
        <p:blipFill>
          <a:blip r:embed="rId3"/>
          <a:stretch>
            <a:fillRect/>
          </a:stretch>
        </p:blipFill>
        <p:spPr>
          <a:xfrm>
            <a:off x="7520698" y="5889358"/>
            <a:ext cx="1456968" cy="825957"/>
          </a:xfrm>
          <a:prstGeom prst="rect">
            <a:avLst/>
          </a:prstGeom>
        </p:spPr>
      </p:pic>
    </p:spTree>
    <p:extLst>
      <p:ext uri="{BB962C8B-B14F-4D97-AF65-F5344CB8AC3E}">
        <p14:creationId xmlns:p14="http://schemas.microsoft.com/office/powerpoint/2010/main" val="36041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contenu 1">
            <a:extLst>
              <a:ext uri="{FF2B5EF4-FFF2-40B4-BE49-F238E27FC236}">
                <a16:creationId xmlns:a16="http://schemas.microsoft.com/office/drawing/2014/main" id="{51B3E959-BD50-4C38-8018-0AB8BD0ED776}"/>
              </a:ext>
            </a:extLst>
          </p:cNvPr>
          <p:cNvSpPr>
            <a:spLocks noGrp="1"/>
          </p:cNvSpPr>
          <p:nvPr>
            <p:ph idx="1"/>
          </p:nvPr>
        </p:nvSpPr>
        <p:spPr>
          <a:xfrm>
            <a:off x="503238" y="1963738"/>
            <a:ext cx="8020050" cy="4416514"/>
          </a:xfrm>
        </p:spPr>
        <p:txBody>
          <a:bodyPr>
            <a:normAutofit fontScale="85000" lnSpcReduction="20000"/>
          </a:bodyPr>
          <a:lstStyle/>
          <a:p>
            <a:pPr>
              <a:spcAft>
                <a:spcPts val="600"/>
              </a:spcAft>
            </a:pPr>
            <a:r>
              <a:rPr lang="en-GB" altLang="en-US" sz="3200" dirty="0"/>
              <a:t>Report of the meeting of the Group of Experts on Invasive Alien Species                                                        </a:t>
            </a:r>
            <a:r>
              <a:rPr lang="en-GB" altLang="en-US" sz="2400" dirty="0">
                <a:solidFill>
                  <a:schemeClr val="bg1">
                    <a:lumMod val="50000"/>
                  </a:schemeClr>
                </a:solidFill>
              </a:rPr>
              <a:t>(T-PVS(2019)10)</a:t>
            </a:r>
          </a:p>
          <a:p>
            <a:pPr>
              <a:spcAft>
                <a:spcPts val="600"/>
              </a:spcAft>
            </a:pPr>
            <a:r>
              <a:rPr lang="en-GB" altLang="en-US" sz="3200" dirty="0"/>
              <a:t>Draft Guidance on e-commerce and IAS                        </a:t>
            </a:r>
            <a:r>
              <a:rPr lang="en-GB" altLang="en-US" sz="2400" dirty="0">
                <a:solidFill>
                  <a:schemeClr val="bg1">
                    <a:lumMod val="50000"/>
                  </a:schemeClr>
                </a:solidFill>
              </a:rPr>
              <a:t>(T-PVS/Inf(2019)2)</a:t>
            </a:r>
          </a:p>
          <a:p>
            <a:pPr>
              <a:spcAft>
                <a:spcPts val="600"/>
              </a:spcAft>
            </a:pPr>
            <a:r>
              <a:rPr lang="en-GB" altLang="en-US" sz="3200" dirty="0"/>
              <a:t>Draft Guidance on communication and IAS                   </a:t>
            </a:r>
            <a:r>
              <a:rPr lang="en-GB" altLang="en-US" sz="2400" dirty="0">
                <a:solidFill>
                  <a:schemeClr val="bg1">
                    <a:lumMod val="50000"/>
                  </a:schemeClr>
                </a:solidFill>
              </a:rPr>
              <a:t>(T-PVS/Inf(2019)17)</a:t>
            </a:r>
          </a:p>
          <a:p>
            <a:pPr>
              <a:spcAft>
                <a:spcPts val="600"/>
              </a:spcAft>
            </a:pPr>
            <a:r>
              <a:rPr lang="en-GB" altLang="en-US" sz="3200" dirty="0"/>
              <a:t>Draft Recommendation on pollinators and IAS             </a:t>
            </a:r>
            <a:r>
              <a:rPr lang="en-GB" altLang="en-US" sz="2400" dirty="0">
                <a:solidFill>
                  <a:schemeClr val="bg1">
                    <a:lumMod val="50000"/>
                  </a:schemeClr>
                </a:solidFill>
              </a:rPr>
              <a:t>(T-PVS(2019)6)</a:t>
            </a:r>
          </a:p>
          <a:p>
            <a:pPr>
              <a:spcAft>
                <a:spcPts val="600"/>
              </a:spcAft>
            </a:pPr>
            <a:r>
              <a:rPr lang="en-GB" altLang="en-US" sz="3200" dirty="0"/>
              <a:t>Report on alien pathogens and pathogens spread by IAS in Europe                                                                       </a:t>
            </a:r>
            <a:r>
              <a:rPr lang="en-GB" altLang="en-US" sz="2400" dirty="0">
                <a:solidFill>
                  <a:schemeClr val="bg1">
                    <a:lumMod val="50000"/>
                  </a:schemeClr>
                </a:solidFill>
              </a:rPr>
              <a:t>(T-PVS/Inf(2019)18)</a:t>
            </a:r>
          </a:p>
        </p:txBody>
      </p:sp>
      <p:sp>
        <p:nvSpPr>
          <p:cNvPr id="31747" name="Rectangle 2">
            <a:extLst>
              <a:ext uri="{FF2B5EF4-FFF2-40B4-BE49-F238E27FC236}">
                <a16:creationId xmlns:a16="http://schemas.microsoft.com/office/drawing/2014/main" id="{F644D09A-DC7A-4534-BA1A-52609292B1BE}"/>
              </a:ext>
            </a:extLst>
          </p:cNvPr>
          <p:cNvSpPr txBox="1">
            <a:spLocks noChangeArrowheads="1"/>
          </p:cNvSpPr>
          <p:nvPr/>
        </p:nvSpPr>
        <p:spPr bwMode="auto">
          <a:xfrm>
            <a:off x="770563" y="1208088"/>
            <a:ext cx="79162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Invasive Alien Species</a:t>
            </a:r>
          </a:p>
        </p:txBody>
      </p:sp>
      <p:sp>
        <p:nvSpPr>
          <p:cNvPr id="31748" name="Rectangle 2">
            <a:extLst>
              <a:ext uri="{FF2B5EF4-FFF2-40B4-BE49-F238E27FC236}">
                <a16:creationId xmlns:a16="http://schemas.microsoft.com/office/drawing/2014/main" id="{E80D81A2-21C9-4056-87FA-41DB0D81BBD9}"/>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5.1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5" name="Picture 4">
            <a:extLst>
              <a:ext uri="{FF2B5EF4-FFF2-40B4-BE49-F238E27FC236}">
                <a16:creationId xmlns:a16="http://schemas.microsoft.com/office/drawing/2014/main" id="{BE4794C0-802F-AC4E-ABBB-73E1AF238892}"/>
              </a:ext>
            </a:extLst>
          </p:cNvPr>
          <p:cNvPicPr>
            <a:picLocks noChangeAspect="1"/>
          </p:cNvPicPr>
          <p:nvPr/>
        </p:nvPicPr>
        <p:blipFill>
          <a:blip r:embed="rId3"/>
          <a:stretch>
            <a:fillRect/>
          </a:stretch>
        </p:blipFill>
        <p:spPr>
          <a:xfrm>
            <a:off x="7421748" y="5809349"/>
            <a:ext cx="1456968" cy="8259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1">
            <a:extLst>
              <a:ext uri="{FF2B5EF4-FFF2-40B4-BE49-F238E27FC236}">
                <a16:creationId xmlns:a16="http://schemas.microsoft.com/office/drawing/2014/main" id="{093151E7-D08B-4BB2-8E11-A94727AC5332}"/>
              </a:ext>
            </a:extLst>
          </p:cNvPr>
          <p:cNvSpPr>
            <a:spLocks noGrp="1"/>
          </p:cNvSpPr>
          <p:nvPr>
            <p:ph idx="1"/>
          </p:nvPr>
        </p:nvSpPr>
        <p:spPr>
          <a:xfrm>
            <a:off x="420242" y="1904643"/>
            <a:ext cx="7912100" cy="3578606"/>
          </a:xfrm>
        </p:spPr>
        <p:txBody>
          <a:bodyPr>
            <a:normAutofit/>
          </a:bodyPr>
          <a:lstStyle/>
          <a:p>
            <a:pPr marL="0" indent="0">
              <a:buNone/>
              <a:defRPr/>
            </a:pPr>
            <a:endParaRPr lang="en-US" dirty="0"/>
          </a:p>
          <a:p>
            <a:pPr>
              <a:buFont typeface="Arial" charset="0"/>
              <a:buChar char="•"/>
              <a:defRPr/>
            </a:pPr>
            <a:r>
              <a:rPr lang="en-US" dirty="0"/>
              <a:t>Conclusions of the Conference on the conservation of the Lynx</a:t>
            </a:r>
            <a:r>
              <a:rPr lang="en-GB" dirty="0"/>
              <a:t>                                                                       </a:t>
            </a:r>
            <a:r>
              <a:rPr lang="en-GB" sz="2200" dirty="0">
                <a:solidFill>
                  <a:schemeClr val="bg1">
                    <a:lumMod val="50000"/>
                  </a:schemeClr>
                </a:solidFill>
              </a:rPr>
              <a:t>(</a:t>
            </a:r>
            <a:r>
              <a:rPr lang="en-US" sz="2200" dirty="0">
                <a:solidFill>
                  <a:schemeClr val="bg1">
                    <a:lumMod val="50000"/>
                  </a:schemeClr>
                </a:solidFill>
              </a:rPr>
              <a:t>T-PVS(2019)7)</a:t>
            </a:r>
          </a:p>
          <a:p>
            <a:pPr marL="0" indent="0">
              <a:buNone/>
              <a:defRPr/>
            </a:pPr>
            <a:endParaRPr lang="en-US" sz="2200" dirty="0">
              <a:solidFill>
                <a:schemeClr val="bg1">
                  <a:lumMod val="50000"/>
                </a:schemeClr>
              </a:solidFill>
            </a:endParaRPr>
          </a:p>
          <a:p>
            <a:pPr>
              <a:buFont typeface="Arial" charset="0"/>
              <a:buChar char="•"/>
              <a:defRPr/>
            </a:pPr>
            <a:r>
              <a:rPr lang="en-US" dirty="0"/>
              <a:t>Draft Recommendation on the conservation of the Eurasian Lynx in Europe                                                 </a:t>
            </a:r>
            <a:r>
              <a:rPr lang="en-US" sz="2200" dirty="0">
                <a:solidFill>
                  <a:schemeClr val="bg1">
                    <a:lumMod val="50000"/>
                  </a:schemeClr>
                </a:solidFill>
              </a:rPr>
              <a:t>(T-PVS(2019)12)</a:t>
            </a:r>
            <a:endParaRPr lang="en-GB" sz="2200" dirty="0">
              <a:solidFill>
                <a:schemeClr val="bg1">
                  <a:lumMod val="50000"/>
                </a:schemeClr>
              </a:solidFill>
            </a:endParaRPr>
          </a:p>
        </p:txBody>
      </p:sp>
      <p:sp>
        <p:nvSpPr>
          <p:cNvPr id="33795" name="Rectangle 2">
            <a:extLst>
              <a:ext uri="{FF2B5EF4-FFF2-40B4-BE49-F238E27FC236}">
                <a16:creationId xmlns:a16="http://schemas.microsoft.com/office/drawing/2014/main" id="{C8C5174C-96BC-48C9-8176-05D1227AFD2E}"/>
              </a:ext>
            </a:extLst>
          </p:cNvPr>
          <p:cNvSpPr txBox="1">
            <a:spLocks noChangeArrowheads="1"/>
          </p:cNvSpPr>
          <p:nvPr/>
        </p:nvSpPr>
        <p:spPr bwMode="auto">
          <a:xfrm>
            <a:off x="811658" y="1148993"/>
            <a:ext cx="7984679"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Conservation of large carnivores</a:t>
            </a:r>
          </a:p>
        </p:txBody>
      </p:sp>
      <p:sp>
        <p:nvSpPr>
          <p:cNvPr id="33796" name="Rectangle 2">
            <a:extLst>
              <a:ext uri="{FF2B5EF4-FFF2-40B4-BE49-F238E27FC236}">
                <a16:creationId xmlns:a16="http://schemas.microsoft.com/office/drawing/2014/main" id="{A7806E18-36C1-45F6-9B50-04ED43679E77}"/>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5.2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5" name="Picture 4">
            <a:extLst>
              <a:ext uri="{FF2B5EF4-FFF2-40B4-BE49-F238E27FC236}">
                <a16:creationId xmlns:a16="http://schemas.microsoft.com/office/drawing/2014/main" id="{92417616-F451-4F4C-ACFA-55D4C0E21204}"/>
              </a:ext>
            </a:extLst>
          </p:cNvPr>
          <p:cNvPicPr>
            <a:picLocks noChangeAspect="1"/>
          </p:cNvPicPr>
          <p:nvPr/>
        </p:nvPicPr>
        <p:blipFill>
          <a:blip r:embed="rId3"/>
          <a:stretch>
            <a:fillRect/>
          </a:stretch>
        </p:blipFill>
        <p:spPr>
          <a:xfrm>
            <a:off x="7421748" y="5809349"/>
            <a:ext cx="1456968" cy="8259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1">
            <a:extLst>
              <a:ext uri="{FF2B5EF4-FFF2-40B4-BE49-F238E27FC236}">
                <a16:creationId xmlns:a16="http://schemas.microsoft.com/office/drawing/2014/main" id="{DB2772CE-7137-42E9-A01D-69E612625152}"/>
              </a:ext>
            </a:extLst>
          </p:cNvPr>
          <p:cNvSpPr>
            <a:spLocks noGrp="1"/>
          </p:cNvSpPr>
          <p:nvPr>
            <p:ph idx="1"/>
          </p:nvPr>
        </p:nvSpPr>
        <p:spPr>
          <a:xfrm>
            <a:off x="452438" y="2225479"/>
            <a:ext cx="8234362" cy="4504093"/>
          </a:xfrm>
        </p:spPr>
        <p:txBody>
          <a:bodyPr>
            <a:normAutofit/>
          </a:bodyPr>
          <a:lstStyle/>
          <a:p>
            <a:r>
              <a:rPr lang="en-US" dirty="0"/>
              <a:t>Report of the Joint Bern/CMS IKB meeting                   </a:t>
            </a:r>
            <a:r>
              <a:rPr lang="en-US" sz="2000" dirty="0">
                <a:solidFill>
                  <a:schemeClr val="bg1">
                    <a:lumMod val="50000"/>
                  </a:schemeClr>
                </a:solidFill>
              </a:rPr>
              <a:t>(T-PVS(2019)8)</a:t>
            </a:r>
          </a:p>
          <a:p>
            <a:r>
              <a:rPr lang="en-US" dirty="0"/>
              <a:t>Assessment of the 1st national Scoreboard reporting by Parties to the Bern Convention and members of the CMS/MIKT on IKB                                                        </a:t>
            </a:r>
            <a:r>
              <a:rPr lang="en-US" sz="2000" dirty="0">
                <a:solidFill>
                  <a:schemeClr val="bg1">
                    <a:lumMod val="50000"/>
                  </a:schemeClr>
                </a:solidFill>
              </a:rPr>
              <a:t>(T-PVS/Inf(2019)10)</a:t>
            </a:r>
          </a:p>
          <a:p>
            <a:r>
              <a:rPr lang="en-US" dirty="0"/>
              <a:t>Draft Recommendation on the Rome Strategic Plan on IKB                                                                                        </a:t>
            </a:r>
            <a:r>
              <a:rPr lang="en-US" sz="2000" dirty="0">
                <a:solidFill>
                  <a:schemeClr val="bg1">
                    <a:lumMod val="50000"/>
                  </a:schemeClr>
                </a:solidFill>
              </a:rPr>
              <a:t>(T-PVS(2019)17)</a:t>
            </a:r>
          </a:p>
          <a:p>
            <a:r>
              <a:rPr lang="fr-FR" dirty="0"/>
              <a:t>Draft Rome Strategic Plan on IKB                                    </a:t>
            </a:r>
            <a:r>
              <a:rPr lang="fr-FR" sz="2000" dirty="0">
                <a:solidFill>
                  <a:schemeClr val="bg1">
                    <a:lumMod val="50000"/>
                  </a:schemeClr>
                </a:solidFill>
              </a:rPr>
              <a:t>(T-PVS(2019)03rev)</a:t>
            </a:r>
            <a:endParaRPr lang="en-GB" sz="2000" dirty="0">
              <a:solidFill>
                <a:schemeClr val="bg1">
                  <a:lumMod val="50000"/>
                </a:schemeClr>
              </a:solidFill>
            </a:endParaRPr>
          </a:p>
        </p:txBody>
      </p:sp>
      <p:sp>
        <p:nvSpPr>
          <p:cNvPr id="35843" name="Rectangle 2">
            <a:extLst>
              <a:ext uri="{FF2B5EF4-FFF2-40B4-BE49-F238E27FC236}">
                <a16:creationId xmlns:a16="http://schemas.microsoft.com/office/drawing/2014/main" id="{ECC26F73-80FF-4EA3-8481-27C694F083B2}"/>
              </a:ext>
            </a:extLst>
          </p:cNvPr>
          <p:cNvSpPr txBox="1">
            <a:spLocks noChangeArrowheads="1"/>
          </p:cNvSpPr>
          <p:nvPr/>
        </p:nvSpPr>
        <p:spPr bwMode="auto">
          <a:xfrm>
            <a:off x="708917" y="1085850"/>
            <a:ext cx="7977883" cy="113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Conservation of birds: eradication of illegal killing, trapping and trade of wild birds</a:t>
            </a:r>
            <a:endPar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35844" name="Rectangle 2">
            <a:extLst>
              <a:ext uri="{FF2B5EF4-FFF2-40B4-BE49-F238E27FC236}">
                <a16:creationId xmlns:a16="http://schemas.microsoft.com/office/drawing/2014/main" id="{43945DE5-33BC-4A29-A3C1-2ACEB64024E9}"/>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5.3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5" name="Picture 4">
            <a:extLst>
              <a:ext uri="{FF2B5EF4-FFF2-40B4-BE49-F238E27FC236}">
                <a16:creationId xmlns:a16="http://schemas.microsoft.com/office/drawing/2014/main" id="{94A8ED98-5DDC-8246-B48E-503742A8A332}"/>
              </a:ext>
            </a:extLst>
          </p:cNvPr>
          <p:cNvPicPr>
            <a:picLocks noChangeAspect="1"/>
          </p:cNvPicPr>
          <p:nvPr/>
        </p:nvPicPr>
        <p:blipFill>
          <a:blip r:embed="rId3"/>
          <a:stretch>
            <a:fillRect/>
          </a:stretch>
        </p:blipFill>
        <p:spPr>
          <a:xfrm>
            <a:off x="7421748" y="5809349"/>
            <a:ext cx="1456968" cy="82595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1">
            <a:extLst>
              <a:ext uri="{FF2B5EF4-FFF2-40B4-BE49-F238E27FC236}">
                <a16:creationId xmlns:a16="http://schemas.microsoft.com/office/drawing/2014/main" id="{48347E90-B212-4F60-963D-48905D1E2D6E}"/>
              </a:ext>
            </a:extLst>
          </p:cNvPr>
          <p:cNvSpPr>
            <a:spLocks noGrp="1"/>
          </p:cNvSpPr>
          <p:nvPr>
            <p:ph idx="1"/>
          </p:nvPr>
        </p:nvSpPr>
        <p:spPr>
          <a:xfrm>
            <a:off x="452438" y="2105025"/>
            <a:ext cx="8004175" cy="4321175"/>
          </a:xfrm>
        </p:spPr>
        <p:txBody>
          <a:bodyPr>
            <a:normAutofit/>
          </a:bodyPr>
          <a:lstStyle/>
          <a:p>
            <a:pPr>
              <a:buFont typeface="Arial" charset="0"/>
              <a:buChar char="•"/>
              <a:defRPr/>
            </a:pPr>
            <a:endParaRPr lang="en-US" dirty="0"/>
          </a:p>
          <a:p>
            <a:pPr>
              <a:buFont typeface="Arial" charset="0"/>
              <a:buChar char="•"/>
              <a:defRPr/>
            </a:pPr>
            <a:r>
              <a:rPr lang="en-US" dirty="0"/>
              <a:t>Report of the joint meeting of the Groups of Experts on Biodiversity and Climate Change and on Protected Areas and Ecological Networks                                                             </a:t>
            </a:r>
            <a:r>
              <a:rPr lang="en-US" sz="2200" dirty="0">
                <a:solidFill>
                  <a:schemeClr val="bg1">
                    <a:lumMod val="50000"/>
                  </a:schemeClr>
                </a:solidFill>
              </a:rPr>
              <a:t>(T-PVS (2019)14)</a:t>
            </a:r>
          </a:p>
          <a:p>
            <a:pPr marL="0" indent="0">
              <a:buNone/>
              <a:defRPr/>
            </a:pPr>
            <a:endParaRPr lang="en-US" sz="2200" dirty="0">
              <a:solidFill>
                <a:schemeClr val="bg1">
                  <a:lumMod val="50000"/>
                </a:schemeClr>
              </a:solidFill>
            </a:endParaRPr>
          </a:p>
          <a:p>
            <a:pPr>
              <a:buFont typeface="Arial" charset="0"/>
              <a:buChar char="•"/>
              <a:defRPr/>
            </a:pPr>
            <a:r>
              <a:rPr lang="en-US" dirty="0"/>
              <a:t>Draft Recommendation on nature-based solutions and management of protected areas in the face of Climate Change                                                                </a:t>
            </a:r>
            <a:r>
              <a:rPr lang="en-US" sz="2200" dirty="0">
                <a:solidFill>
                  <a:schemeClr val="bg1">
                    <a:lumMod val="50000"/>
                  </a:schemeClr>
                </a:solidFill>
              </a:rPr>
              <a:t>(T-PVS (2019)13)</a:t>
            </a:r>
            <a:endParaRPr lang="en-GB" sz="2200" dirty="0">
              <a:solidFill>
                <a:schemeClr val="bg1">
                  <a:lumMod val="50000"/>
                </a:schemeClr>
              </a:solidFill>
            </a:endParaRPr>
          </a:p>
        </p:txBody>
      </p:sp>
      <p:sp>
        <p:nvSpPr>
          <p:cNvPr id="44035" name="Rectangle 2">
            <a:extLst>
              <a:ext uri="{FF2B5EF4-FFF2-40B4-BE49-F238E27FC236}">
                <a16:creationId xmlns:a16="http://schemas.microsoft.com/office/drawing/2014/main" id="{22380ECC-22E3-4CFE-91E5-13392E1914C2}"/>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5.4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44036" name="Rectangle 2">
            <a:extLst>
              <a:ext uri="{FF2B5EF4-FFF2-40B4-BE49-F238E27FC236}">
                <a16:creationId xmlns:a16="http://schemas.microsoft.com/office/drawing/2014/main" id="{DA3A1D2D-1E44-4151-95CA-DC5EA48E490F}"/>
              </a:ext>
            </a:extLst>
          </p:cNvPr>
          <p:cNvSpPr txBox="1">
            <a:spLocks noChangeArrowheads="1"/>
          </p:cNvSpPr>
          <p:nvPr/>
        </p:nvSpPr>
        <p:spPr bwMode="auto">
          <a:xfrm>
            <a:off x="682625" y="1201738"/>
            <a:ext cx="80041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Biodiversity and Climate change</a:t>
            </a:r>
          </a:p>
        </p:txBody>
      </p:sp>
      <p:pic>
        <p:nvPicPr>
          <p:cNvPr id="5" name="Picture 4">
            <a:extLst>
              <a:ext uri="{FF2B5EF4-FFF2-40B4-BE49-F238E27FC236}">
                <a16:creationId xmlns:a16="http://schemas.microsoft.com/office/drawing/2014/main" id="{FB893ACF-F919-844C-83F4-91FDA263244E}"/>
              </a:ext>
            </a:extLst>
          </p:cNvPr>
          <p:cNvPicPr>
            <a:picLocks noChangeAspect="1"/>
          </p:cNvPicPr>
          <p:nvPr/>
        </p:nvPicPr>
        <p:blipFill>
          <a:blip r:embed="rId3"/>
          <a:stretch>
            <a:fillRect/>
          </a:stretch>
        </p:blipFill>
        <p:spPr>
          <a:xfrm>
            <a:off x="7421748" y="5809349"/>
            <a:ext cx="1456968" cy="8259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contenu 1">
            <a:extLst>
              <a:ext uri="{FF2B5EF4-FFF2-40B4-BE49-F238E27FC236}">
                <a16:creationId xmlns:a16="http://schemas.microsoft.com/office/drawing/2014/main" id="{D735A519-2998-4112-8099-6BAD37C879F6}"/>
              </a:ext>
            </a:extLst>
          </p:cNvPr>
          <p:cNvSpPr>
            <a:spLocks noGrp="1"/>
          </p:cNvSpPr>
          <p:nvPr>
            <p:ph idx="1"/>
          </p:nvPr>
        </p:nvSpPr>
        <p:spPr>
          <a:xfrm>
            <a:off x="595313" y="2239765"/>
            <a:ext cx="8004175" cy="4365821"/>
          </a:xfrm>
        </p:spPr>
        <p:txBody>
          <a:bodyPr>
            <a:normAutofit fontScale="77500" lnSpcReduction="20000"/>
          </a:bodyPr>
          <a:lstStyle/>
          <a:p>
            <a:pPr>
              <a:spcAft>
                <a:spcPts val="600"/>
              </a:spcAft>
            </a:pPr>
            <a:r>
              <a:rPr lang="en-US" altLang="en-US" sz="3200" dirty="0"/>
              <a:t>Report of the 10th meeting of the </a:t>
            </a:r>
            <a:r>
              <a:rPr lang="en-US" altLang="en-US" sz="3200" dirty="0" err="1"/>
              <a:t>GoEPAEN</a:t>
            </a:r>
            <a:r>
              <a:rPr lang="en-US" altLang="en-US" sz="3200" dirty="0"/>
              <a:t>                 </a:t>
            </a:r>
            <a:br>
              <a:rPr lang="en-US" altLang="en-US" sz="3200" dirty="0"/>
            </a:br>
            <a:r>
              <a:rPr lang="en-US" altLang="en-US" sz="2600" dirty="0">
                <a:solidFill>
                  <a:schemeClr val="bg1">
                    <a:lumMod val="50000"/>
                  </a:schemeClr>
                </a:solidFill>
              </a:rPr>
              <a:t>T-PVS/PA(2019)15</a:t>
            </a:r>
          </a:p>
          <a:p>
            <a:pPr>
              <a:spcAft>
                <a:spcPts val="600"/>
              </a:spcAft>
            </a:pPr>
            <a:r>
              <a:rPr lang="en-US" altLang="en-US" sz="3200" dirty="0"/>
              <a:t>Draft Recommendation on detecting, reporting, assessing and responding to changes in the ecological character of Emerald Network sites  </a:t>
            </a:r>
            <a:br>
              <a:rPr lang="en-US" altLang="en-US" sz="3200" dirty="0"/>
            </a:br>
            <a:r>
              <a:rPr lang="en-US" altLang="en-US" sz="2600" dirty="0">
                <a:solidFill>
                  <a:schemeClr val="bg1">
                    <a:lumMod val="50000"/>
                  </a:schemeClr>
                </a:solidFill>
              </a:rPr>
              <a:t>T-PVS/PA(2019)13</a:t>
            </a:r>
          </a:p>
          <a:p>
            <a:pPr>
              <a:spcAft>
                <a:spcPts val="600"/>
              </a:spcAft>
            </a:pPr>
            <a:r>
              <a:rPr lang="en-US" altLang="en-US" sz="3200" dirty="0"/>
              <a:t>Guidance on detecting, reporting, assessing and responding to changes in the ecological character of Emerald Network sites </a:t>
            </a:r>
            <a:br>
              <a:rPr lang="en-US" altLang="en-US" sz="3200" dirty="0"/>
            </a:br>
            <a:r>
              <a:rPr lang="en-US" altLang="en-US" sz="2600" dirty="0">
                <a:solidFill>
                  <a:schemeClr val="bg1">
                    <a:lumMod val="50000"/>
                  </a:schemeClr>
                </a:solidFill>
              </a:rPr>
              <a:t>T-PVS/PA(2018)13 </a:t>
            </a:r>
          </a:p>
          <a:p>
            <a:pPr>
              <a:spcAft>
                <a:spcPts val="600"/>
              </a:spcAft>
            </a:pPr>
            <a:r>
              <a:rPr lang="en-US" altLang="en-US" sz="3200" dirty="0"/>
              <a:t>Flowchart of steps to be taken to assess, report and respond to changes in ecological character of Emerald network sites </a:t>
            </a:r>
            <a:br>
              <a:rPr lang="en-US" altLang="en-US" sz="3200" dirty="0"/>
            </a:br>
            <a:r>
              <a:rPr lang="en-US" altLang="en-US" sz="2600" dirty="0">
                <a:solidFill>
                  <a:schemeClr val="bg1">
                    <a:lumMod val="50000"/>
                  </a:schemeClr>
                </a:solidFill>
              </a:rPr>
              <a:t>T-PVS/Inf(2019)3</a:t>
            </a:r>
          </a:p>
        </p:txBody>
      </p:sp>
      <p:sp>
        <p:nvSpPr>
          <p:cNvPr id="48131" name="Rectangle 2">
            <a:extLst>
              <a:ext uri="{FF2B5EF4-FFF2-40B4-BE49-F238E27FC236}">
                <a16:creationId xmlns:a16="http://schemas.microsoft.com/office/drawing/2014/main" id="{982BEB3B-EDCC-4385-B99D-3E2CB8128691}"/>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5.5.1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48132" name="Rectangle 2">
            <a:extLst>
              <a:ext uri="{FF2B5EF4-FFF2-40B4-BE49-F238E27FC236}">
                <a16:creationId xmlns:a16="http://schemas.microsoft.com/office/drawing/2014/main" id="{E69B8CBA-A89F-4512-9EB7-FDB6B772F3DE}"/>
              </a:ext>
            </a:extLst>
          </p:cNvPr>
          <p:cNvSpPr txBox="1">
            <a:spLocks noChangeArrowheads="1"/>
          </p:cNvSpPr>
          <p:nvPr/>
        </p:nvSpPr>
        <p:spPr bwMode="auto">
          <a:xfrm>
            <a:off x="852755" y="1058969"/>
            <a:ext cx="7834045" cy="99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Conservation of habitats: </a:t>
            </a: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Protected Areas and Ecological Networks</a:t>
            </a: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t>
            </a:r>
          </a:p>
        </p:txBody>
      </p:sp>
      <p:pic>
        <p:nvPicPr>
          <p:cNvPr id="5" name="Picture 4">
            <a:extLst>
              <a:ext uri="{FF2B5EF4-FFF2-40B4-BE49-F238E27FC236}">
                <a16:creationId xmlns:a16="http://schemas.microsoft.com/office/drawing/2014/main" id="{AD8BEBC0-7EA6-7A49-A4C8-81D2C59E18B2}"/>
              </a:ext>
            </a:extLst>
          </p:cNvPr>
          <p:cNvPicPr>
            <a:picLocks noChangeAspect="1"/>
          </p:cNvPicPr>
          <p:nvPr/>
        </p:nvPicPr>
        <p:blipFill>
          <a:blip r:embed="rId3"/>
          <a:stretch>
            <a:fillRect/>
          </a:stretch>
        </p:blipFill>
        <p:spPr>
          <a:xfrm>
            <a:off x="7507092" y="5965473"/>
            <a:ext cx="1456968" cy="8259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1">
            <a:extLst>
              <a:ext uri="{FF2B5EF4-FFF2-40B4-BE49-F238E27FC236}">
                <a16:creationId xmlns:a16="http://schemas.microsoft.com/office/drawing/2014/main" id="{B02F2F2C-338C-4135-8993-A7F114393468}"/>
              </a:ext>
            </a:extLst>
          </p:cNvPr>
          <p:cNvSpPr>
            <a:spLocks noGrp="1"/>
          </p:cNvSpPr>
          <p:nvPr>
            <p:ph idx="1"/>
          </p:nvPr>
        </p:nvSpPr>
        <p:spPr>
          <a:xfrm>
            <a:off x="595313" y="2203450"/>
            <a:ext cx="8004175" cy="4654550"/>
          </a:xfrm>
        </p:spPr>
        <p:txBody>
          <a:bodyPr>
            <a:normAutofit/>
          </a:bodyPr>
          <a:lstStyle/>
          <a:p>
            <a:pPr>
              <a:spcAft>
                <a:spcPts val="600"/>
              </a:spcAft>
            </a:pPr>
            <a:r>
              <a:rPr lang="en-US" altLang="en-US" sz="2700" dirty="0"/>
              <a:t>Mechanism for adding features to Resolutions No. 4 (1996) and No. 6 (1998) </a:t>
            </a:r>
            <a:br>
              <a:rPr lang="en-US" altLang="en-US" sz="2700" dirty="0"/>
            </a:br>
            <a:r>
              <a:rPr lang="en-US" altLang="en-US" sz="2000" dirty="0">
                <a:solidFill>
                  <a:schemeClr val="bg1">
                    <a:lumMod val="50000"/>
                  </a:schemeClr>
                </a:solidFill>
              </a:rPr>
              <a:t>T-PVS/PA(2019)5</a:t>
            </a:r>
          </a:p>
          <a:p>
            <a:pPr>
              <a:spcAft>
                <a:spcPts val="600"/>
              </a:spcAft>
            </a:pPr>
            <a:r>
              <a:rPr lang="en-US" sz="2700" dirty="0"/>
              <a:t>Proposal of addition of marine habitats to Resolution No. 4 (1996) </a:t>
            </a:r>
            <a:br>
              <a:rPr lang="en-US" dirty="0"/>
            </a:br>
            <a:r>
              <a:rPr lang="en-US" sz="2000" dirty="0">
                <a:solidFill>
                  <a:schemeClr val="bg1">
                    <a:lumMod val="50000"/>
                  </a:schemeClr>
                </a:solidFill>
              </a:rPr>
              <a:t>T-PVS/PA(2019)6</a:t>
            </a:r>
          </a:p>
          <a:p>
            <a:pPr>
              <a:spcAft>
                <a:spcPts val="600"/>
              </a:spcAft>
            </a:pPr>
            <a:r>
              <a:rPr lang="en-US" sz="2700" dirty="0"/>
              <a:t>Proposal of addition of Alpine and sub-alpine heaths to Resolution No. 4 (1996) </a:t>
            </a:r>
            <a:br>
              <a:rPr lang="en-US" dirty="0"/>
            </a:br>
            <a:r>
              <a:rPr lang="en-US" sz="2000" dirty="0">
                <a:solidFill>
                  <a:schemeClr val="bg1">
                    <a:lumMod val="50000"/>
                  </a:schemeClr>
                </a:solidFill>
              </a:rPr>
              <a:t>T-PVS/PA(2019)7</a:t>
            </a:r>
          </a:p>
          <a:p>
            <a:pPr>
              <a:spcAft>
                <a:spcPts val="600"/>
              </a:spcAft>
            </a:pPr>
            <a:r>
              <a:rPr lang="en-US" sz="2700" dirty="0"/>
              <a:t>Revised annex I to Resolution No. 4 (1996) </a:t>
            </a:r>
            <a:br>
              <a:rPr lang="en-US" dirty="0"/>
            </a:br>
            <a:r>
              <a:rPr lang="en-US" sz="2000" dirty="0">
                <a:solidFill>
                  <a:schemeClr val="bg1">
                    <a:lumMod val="50000"/>
                  </a:schemeClr>
                </a:solidFill>
              </a:rPr>
              <a:t>T-PVS/PA(2019)19</a:t>
            </a:r>
            <a:endParaRPr lang="en-GB" altLang="en-US" sz="2000" dirty="0">
              <a:solidFill>
                <a:schemeClr val="bg1">
                  <a:lumMod val="50000"/>
                </a:schemeClr>
              </a:solidFill>
            </a:endParaRPr>
          </a:p>
        </p:txBody>
      </p:sp>
      <p:sp>
        <p:nvSpPr>
          <p:cNvPr id="50179" name="Rectangle 2">
            <a:extLst>
              <a:ext uri="{FF2B5EF4-FFF2-40B4-BE49-F238E27FC236}">
                <a16:creationId xmlns:a16="http://schemas.microsoft.com/office/drawing/2014/main" id="{1C09377E-92EF-4150-A94C-CCA38A260A36}"/>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5.5.1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5" name="Rectangle 2">
            <a:extLst>
              <a:ext uri="{FF2B5EF4-FFF2-40B4-BE49-F238E27FC236}">
                <a16:creationId xmlns:a16="http://schemas.microsoft.com/office/drawing/2014/main" id="{1C0B81EA-8425-45FE-AC5A-A254A971B29E}"/>
              </a:ext>
            </a:extLst>
          </p:cNvPr>
          <p:cNvSpPr txBox="1">
            <a:spLocks noChangeArrowheads="1"/>
          </p:cNvSpPr>
          <p:nvPr/>
        </p:nvSpPr>
        <p:spPr bwMode="auto">
          <a:xfrm>
            <a:off x="842481" y="1058969"/>
            <a:ext cx="7844319" cy="99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Conservation of habitats: </a:t>
            </a: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Protected Areas and Ecological Networks</a:t>
            </a: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t>
            </a:r>
          </a:p>
        </p:txBody>
      </p:sp>
      <p:pic>
        <p:nvPicPr>
          <p:cNvPr id="6" name="Picture 4">
            <a:extLst>
              <a:ext uri="{FF2B5EF4-FFF2-40B4-BE49-F238E27FC236}">
                <a16:creationId xmlns:a16="http://schemas.microsoft.com/office/drawing/2014/main" id="{6F3C0EBD-DB20-3A4F-81A3-B278C88038C5}"/>
              </a:ext>
            </a:extLst>
          </p:cNvPr>
          <p:cNvPicPr>
            <a:picLocks noChangeAspect="1"/>
          </p:cNvPicPr>
          <p:nvPr/>
        </p:nvPicPr>
        <p:blipFill>
          <a:blip r:embed="rId3"/>
          <a:stretch>
            <a:fillRect/>
          </a:stretch>
        </p:blipFill>
        <p:spPr>
          <a:xfrm>
            <a:off x="7421748" y="5809349"/>
            <a:ext cx="1456968" cy="82595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contenu 1">
            <a:extLst>
              <a:ext uri="{FF2B5EF4-FFF2-40B4-BE49-F238E27FC236}">
                <a16:creationId xmlns:a16="http://schemas.microsoft.com/office/drawing/2014/main" id="{F4FF944F-F012-4D29-8DC7-A0EEDF1E6ECB}"/>
              </a:ext>
            </a:extLst>
          </p:cNvPr>
          <p:cNvSpPr>
            <a:spLocks noGrp="1"/>
          </p:cNvSpPr>
          <p:nvPr>
            <p:ph idx="1"/>
          </p:nvPr>
        </p:nvSpPr>
        <p:spPr>
          <a:xfrm>
            <a:off x="569912" y="2143303"/>
            <a:ext cx="8004175" cy="4544477"/>
          </a:xfrm>
        </p:spPr>
        <p:txBody>
          <a:bodyPr>
            <a:normAutofit fontScale="92500" lnSpcReduction="10000"/>
          </a:bodyPr>
          <a:lstStyle/>
          <a:p>
            <a:pPr>
              <a:spcAft>
                <a:spcPts val="600"/>
              </a:spcAft>
            </a:pPr>
            <a:r>
              <a:rPr lang="en-US" dirty="0"/>
              <a:t>Proposed revisions to the Interpretation Manual of Habitats </a:t>
            </a:r>
            <a:br>
              <a:rPr lang="en-US" dirty="0"/>
            </a:br>
            <a:r>
              <a:rPr lang="en-US" sz="2200" dirty="0">
                <a:solidFill>
                  <a:schemeClr val="bg1">
                    <a:lumMod val="50000"/>
                  </a:schemeClr>
                </a:solidFill>
              </a:rPr>
              <a:t>T-PVS/PA(2019)8</a:t>
            </a:r>
          </a:p>
          <a:p>
            <a:pPr>
              <a:spcAft>
                <a:spcPts val="600"/>
              </a:spcAft>
            </a:pPr>
            <a:r>
              <a:rPr lang="en-US" dirty="0"/>
              <a:t>Interpretation Manual of the Habitats listed in Resolution No. 4 (1996) </a:t>
            </a:r>
            <a:br>
              <a:rPr lang="en-US" dirty="0"/>
            </a:br>
            <a:r>
              <a:rPr lang="en-US" sz="2200" dirty="0">
                <a:solidFill>
                  <a:schemeClr val="bg1">
                    <a:lumMod val="50000"/>
                  </a:schemeClr>
                </a:solidFill>
              </a:rPr>
              <a:t>T-PVS/PA(2019)18</a:t>
            </a:r>
          </a:p>
          <a:p>
            <a:pPr>
              <a:spcAft>
                <a:spcPts val="600"/>
              </a:spcAft>
            </a:pPr>
            <a:r>
              <a:rPr lang="en-US" dirty="0"/>
              <a:t>Progress in the enforcement of the Revised calendar for the implementation of the Emerald Network (2011-2020) </a:t>
            </a:r>
            <a:br>
              <a:rPr lang="en-US" dirty="0"/>
            </a:br>
            <a:r>
              <a:rPr lang="en-US" sz="2200" dirty="0">
                <a:solidFill>
                  <a:schemeClr val="bg1">
                    <a:lumMod val="50000"/>
                  </a:schemeClr>
                </a:solidFill>
              </a:rPr>
              <a:t>T-PVS/PA(2019)12</a:t>
            </a:r>
          </a:p>
          <a:p>
            <a:pPr>
              <a:spcAft>
                <a:spcPts val="600"/>
              </a:spcAft>
            </a:pPr>
            <a:r>
              <a:rPr lang="en-US" dirty="0"/>
              <a:t>Draft Recommendation on the progress in the implementation of the Emerald Network </a:t>
            </a:r>
            <a:br>
              <a:rPr lang="en-US" dirty="0"/>
            </a:br>
            <a:r>
              <a:rPr lang="en-US" sz="2200" dirty="0">
                <a:solidFill>
                  <a:schemeClr val="bg1">
                    <a:lumMod val="50000"/>
                  </a:schemeClr>
                </a:solidFill>
              </a:rPr>
              <a:t>T-PVS/PA(2019)11</a:t>
            </a:r>
            <a:endParaRPr lang="en-GB" altLang="fr-FR" sz="2200" dirty="0">
              <a:solidFill>
                <a:schemeClr val="bg1">
                  <a:lumMod val="50000"/>
                </a:schemeClr>
              </a:solidFill>
            </a:endParaRPr>
          </a:p>
        </p:txBody>
      </p:sp>
      <p:sp>
        <p:nvSpPr>
          <p:cNvPr id="52227" name="Rectangle 2">
            <a:extLst>
              <a:ext uri="{FF2B5EF4-FFF2-40B4-BE49-F238E27FC236}">
                <a16:creationId xmlns:a16="http://schemas.microsoft.com/office/drawing/2014/main" id="{BFD2B188-CE29-4658-BA02-25EF6435EB5C}"/>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5.5.1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5" name="Rectangle 2">
            <a:extLst>
              <a:ext uri="{FF2B5EF4-FFF2-40B4-BE49-F238E27FC236}">
                <a16:creationId xmlns:a16="http://schemas.microsoft.com/office/drawing/2014/main" id="{44ECA61F-7DDD-4CD0-8D06-2D6A9A2D1437}"/>
              </a:ext>
            </a:extLst>
          </p:cNvPr>
          <p:cNvSpPr txBox="1">
            <a:spLocks noChangeArrowheads="1"/>
          </p:cNvSpPr>
          <p:nvPr/>
        </p:nvSpPr>
        <p:spPr bwMode="auto">
          <a:xfrm>
            <a:off x="842481" y="1058969"/>
            <a:ext cx="7844319" cy="99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Conservation of habitats: </a:t>
            </a: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Protected Areas and Ecological Networks</a:t>
            </a: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t>
            </a:r>
          </a:p>
        </p:txBody>
      </p:sp>
      <p:pic>
        <p:nvPicPr>
          <p:cNvPr id="6" name="Picture 4">
            <a:extLst>
              <a:ext uri="{FF2B5EF4-FFF2-40B4-BE49-F238E27FC236}">
                <a16:creationId xmlns:a16="http://schemas.microsoft.com/office/drawing/2014/main" id="{F9EA9425-ED7B-F24D-8606-D8E3208863A9}"/>
              </a:ext>
            </a:extLst>
          </p:cNvPr>
          <p:cNvPicPr>
            <a:picLocks noChangeAspect="1"/>
          </p:cNvPicPr>
          <p:nvPr/>
        </p:nvPicPr>
        <p:blipFill>
          <a:blip r:embed="rId3"/>
          <a:stretch>
            <a:fillRect/>
          </a:stretch>
        </p:blipFill>
        <p:spPr>
          <a:xfrm>
            <a:off x="7421748" y="5809349"/>
            <a:ext cx="1456968" cy="82595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contenu 1">
            <a:extLst>
              <a:ext uri="{FF2B5EF4-FFF2-40B4-BE49-F238E27FC236}">
                <a16:creationId xmlns:a16="http://schemas.microsoft.com/office/drawing/2014/main" id="{F4FF944F-F012-4D29-8DC7-A0EEDF1E6ECB}"/>
              </a:ext>
            </a:extLst>
          </p:cNvPr>
          <p:cNvSpPr>
            <a:spLocks noGrp="1"/>
          </p:cNvSpPr>
          <p:nvPr>
            <p:ph idx="1"/>
          </p:nvPr>
        </p:nvSpPr>
        <p:spPr>
          <a:xfrm>
            <a:off x="569912" y="2143303"/>
            <a:ext cx="8004175" cy="4544477"/>
          </a:xfrm>
        </p:spPr>
        <p:txBody>
          <a:bodyPr>
            <a:normAutofit/>
          </a:bodyPr>
          <a:lstStyle/>
          <a:p>
            <a:endParaRPr lang="en-US" sz="2700" dirty="0"/>
          </a:p>
          <a:p>
            <a:pPr>
              <a:spcAft>
                <a:spcPts val="600"/>
              </a:spcAft>
            </a:pPr>
            <a:r>
              <a:rPr lang="en-US" sz="2700" dirty="0"/>
              <a:t>Draft revised Recommendation No. 157 (2011) on the status of candidate Emerald sites and guidelines on the criteria for their nomination </a:t>
            </a:r>
            <a:br>
              <a:rPr lang="en-US" dirty="0"/>
            </a:br>
            <a:r>
              <a:rPr lang="en-US" sz="2200" dirty="0">
                <a:solidFill>
                  <a:schemeClr val="bg1">
                    <a:lumMod val="50000"/>
                  </a:schemeClr>
                </a:solidFill>
              </a:rPr>
              <a:t>T-PVS/PA(2019)14</a:t>
            </a:r>
          </a:p>
          <a:p>
            <a:pPr>
              <a:spcAft>
                <a:spcPts val="600"/>
              </a:spcAft>
            </a:pPr>
            <a:r>
              <a:rPr lang="en-US" sz="2700" dirty="0"/>
              <a:t>Draft list of candidate Emerald Sites </a:t>
            </a:r>
            <a:br>
              <a:rPr lang="en-US" dirty="0"/>
            </a:br>
            <a:r>
              <a:rPr lang="en-US" sz="2200" dirty="0">
                <a:solidFill>
                  <a:schemeClr val="bg1">
                    <a:lumMod val="50000"/>
                  </a:schemeClr>
                </a:solidFill>
              </a:rPr>
              <a:t>T-PVS/PA(2019)16</a:t>
            </a:r>
          </a:p>
          <a:p>
            <a:pPr>
              <a:spcAft>
                <a:spcPts val="600"/>
              </a:spcAft>
            </a:pPr>
            <a:r>
              <a:rPr lang="en-US" sz="2700" dirty="0"/>
              <a:t>Draft list of adopted Emerald Sites</a:t>
            </a:r>
            <a:br>
              <a:rPr lang="en-US" dirty="0"/>
            </a:br>
            <a:r>
              <a:rPr lang="en-US" sz="2200" dirty="0">
                <a:solidFill>
                  <a:schemeClr val="bg1">
                    <a:lumMod val="50000"/>
                  </a:schemeClr>
                </a:solidFill>
              </a:rPr>
              <a:t>T-PVS/PA(2019)17</a:t>
            </a:r>
            <a:endParaRPr lang="en-GB" altLang="fr-FR" sz="2200" dirty="0">
              <a:solidFill>
                <a:schemeClr val="bg1">
                  <a:lumMod val="50000"/>
                </a:schemeClr>
              </a:solidFill>
            </a:endParaRPr>
          </a:p>
        </p:txBody>
      </p:sp>
      <p:sp>
        <p:nvSpPr>
          <p:cNvPr id="52227" name="Rectangle 2">
            <a:extLst>
              <a:ext uri="{FF2B5EF4-FFF2-40B4-BE49-F238E27FC236}">
                <a16:creationId xmlns:a16="http://schemas.microsoft.com/office/drawing/2014/main" id="{BFD2B188-CE29-4658-BA02-25EF6435EB5C}"/>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5.5.1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5" name="Rectangle 2">
            <a:extLst>
              <a:ext uri="{FF2B5EF4-FFF2-40B4-BE49-F238E27FC236}">
                <a16:creationId xmlns:a16="http://schemas.microsoft.com/office/drawing/2014/main" id="{44ECA61F-7DDD-4CD0-8D06-2D6A9A2D1437}"/>
              </a:ext>
            </a:extLst>
          </p:cNvPr>
          <p:cNvSpPr txBox="1">
            <a:spLocks noChangeArrowheads="1"/>
          </p:cNvSpPr>
          <p:nvPr/>
        </p:nvSpPr>
        <p:spPr bwMode="auto">
          <a:xfrm>
            <a:off x="842481" y="1058969"/>
            <a:ext cx="7844319" cy="99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Conservation of habitats: </a:t>
            </a: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Protected Areas and Ecological Networks</a:t>
            </a: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t>
            </a:r>
          </a:p>
        </p:txBody>
      </p:sp>
      <p:pic>
        <p:nvPicPr>
          <p:cNvPr id="6" name="Picture 4">
            <a:extLst>
              <a:ext uri="{FF2B5EF4-FFF2-40B4-BE49-F238E27FC236}">
                <a16:creationId xmlns:a16="http://schemas.microsoft.com/office/drawing/2014/main" id="{AC4FF88A-7A9E-834A-A6F9-20A38CE051DC}"/>
              </a:ext>
            </a:extLst>
          </p:cNvPr>
          <p:cNvPicPr>
            <a:picLocks noChangeAspect="1"/>
          </p:cNvPicPr>
          <p:nvPr/>
        </p:nvPicPr>
        <p:blipFill>
          <a:blip r:embed="rId3"/>
          <a:stretch>
            <a:fillRect/>
          </a:stretch>
        </p:blipFill>
        <p:spPr>
          <a:xfrm>
            <a:off x="7421748" y="5809349"/>
            <a:ext cx="1456968" cy="825957"/>
          </a:xfrm>
          <a:prstGeom prst="rect">
            <a:avLst/>
          </a:prstGeom>
        </p:spPr>
      </p:pic>
    </p:spTree>
    <p:extLst>
      <p:ext uri="{BB962C8B-B14F-4D97-AF65-F5344CB8AC3E}">
        <p14:creationId xmlns:p14="http://schemas.microsoft.com/office/powerpoint/2010/main" val="3910036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contenu 1">
            <a:extLst>
              <a:ext uri="{FF2B5EF4-FFF2-40B4-BE49-F238E27FC236}">
                <a16:creationId xmlns:a16="http://schemas.microsoft.com/office/drawing/2014/main" id="{F4FF944F-F012-4D29-8DC7-A0EEDF1E6ECB}"/>
              </a:ext>
            </a:extLst>
          </p:cNvPr>
          <p:cNvSpPr>
            <a:spLocks noGrp="1"/>
          </p:cNvSpPr>
          <p:nvPr>
            <p:ph idx="1"/>
          </p:nvPr>
        </p:nvSpPr>
        <p:spPr>
          <a:xfrm>
            <a:off x="569912" y="2143303"/>
            <a:ext cx="8004175" cy="4544477"/>
          </a:xfrm>
        </p:spPr>
        <p:txBody>
          <a:bodyPr>
            <a:normAutofit/>
          </a:bodyPr>
          <a:lstStyle/>
          <a:p>
            <a:endParaRPr lang="en-US" sz="2700" dirty="0"/>
          </a:p>
          <a:p>
            <a:pPr>
              <a:spcAft>
                <a:spcPts val="600"/>
              </a:spcAft>
            </a:pPr>
            <a:r>
              <a:rPr lang="en-US" sz="2700" dirty="0"/>
              <a:t>Report of the meeting of the Group of Specialists on the EDPA </a:t>
            </a:r>
            <a:br>
              <a:rPr lang="en-US" dirty="0"/>
            </a:br>
            <a:r>
              <a:rPr lang="en-US" sz="2200" dirty="0">
                <a:solidFill>
                  <a:schemeClr val="bg1">
                    <a:lumMod val="50000"/>
                  </a:schemeClr>
                </a:solidFill>
              </a:rPr>
              <a:t>T-PVS/DE(2019)13</a:t>
            </a:r>
          </a:p>
          <a:p>
            <a:pPr>
              <a:spcAft>
                <a:spcPts val="600"/>
              </a:spcAft>
            </a:pPr>
            <a:r>
              <a:rPr lang="en-US" sz="2700" dirty="0"/>
              <a:t>EDPA: List of renewal resolutions adopted by the Committee of Ministers in 2019 </a:t>
            </a:r>
            <a:br>
              <a:rPr lang="en-US" dirty="0"/>
            </a:br>
            <a:r>
              <a:rPr lang="en-US" sz="2200" dirty="0">
                <a:solidFill>
                  <a:schemeClr val="bg1">
                    <a:lumMod val="50000"/>
                  </a:schemeClr>
                </a:solidFill>
              </a:rPr>
              <a:t>T-PVS/DE(2019)20</a:t>
            </a:r>
          </a:p>
          <a:p>
            <a:pPr>
              <a:spcAft>
                <a:spcPts val="600"/>
              </a:spcAft>
            </a:pPr>
            <a:r>
              <a:rPr lang="en-US" sz="2700" dirty="0"/>
              <a:t>Renewal of the European Diploma in 2021: List of areas which could be visited in 2020</a:t>
            </a:r>
            <a:br>
              <a:rPr lang="en-US" sz="2700" dirty="0"/>
            </a:br>
            <a:r>
              <a:rPr lang="en-US" sz="2200" dirty="0">
                <a:solidFill>
                  <a:schemeClr val="bg1">
                    <a:lumMod val="50000"/>
                  </a:schemeClr>
                </a:solidFill>
              </a:rPr>
              <a:t>T-PVS/DE(2019)19</a:t>
            </a:r>
            <a:endParaRPr lang="en-GB" altLang="fr-FR" sz="2200" dirty="0">
              <a:solidFill>
                <a:schemeClr val="bg1">
                  <a:lumMod val="50000"/>
                </a:schemeClr>
              </a:solidFill>
            </a:endParaRPr>
          </a:p>
        </p:txBody>
      </p:sp>
      <p:sp>
        <p:nvSpPr>
          <p:cNvPr id="52227" name="Rectangle 2">
            <a:extLst>
              <a:ext uri="{FF2B5EF4-FFF2-40B4-BE49-F238E27FC236}">
                <a16:creationId xmlns:a16="http://schemas.microsoft.com/office/drawing/2014/main" id="{BFD2B188-CE29-4658-BA02-25EF6435EB5C}"/>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5.5.2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5" name="Rectangle 2">
            <a:extLst>
              <a:ext uri="{FF2B5EF4-FFF2-40B4-BE49-F238E27FC236}">
                <a16:creationId xmlns:a16="http://schemas.microsoft.com/office/drawing/2014/main" id="{44ECA61F-7DDD-4CD0-8D06-2D6A9A2D1437}"/>
              </a:ext>
            </a:extLst>
          </p:cNvPr>
          <p:cNvSpPr txBox="1">
            <a:spLocks noChangeArrowheads="1"/>
          </p:cNvSpPr>
          <p:nvPr/>
        </p:nvSpPr>
        <p:spPr bwMode="auto">
          <a:xfrm>
            <a:off x="842481" y="1058969"/>
            <a:ext cx="7844319" cy="99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Conservation of habitats: </a:t>
            </a:r>
          </a:p>
          <a:p>
            <a:pPr defTabSz="914400" eaLnBrk="1" hangingPunct="1">
              <a:spcBef>
                <a:spcPct val="0"/>
              </a:spcBef>
              <a:buFontTx/>
              <a:buNone/>
            </a:pPr>
            <a:r>
              <a:rPr lang="en-US" altLang="fr-FR" sz="3600" i="1"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European Diploma for Protected Areas</a:t>
            </a:r>
            <a:endParaRPr lang="en-GB" altLang="fr-FR" sz="3600" i="1"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6" name="Picture 4">
            <a:extLst>
              <a:ext uri="{FF2B5EF4-FFF2-40B4-BE49-F238E27FC236}">
                <a16:creationId xmlns:a16="http://schemas.microsoft.com/office/drawing/2014/main" id="{2E11FD34-192E-244A-8F5D-7CED86D65EA4}"/>
              </a:ext>
            </a:extLst>
          </p:cNvPr>
          <p:cNvPicPr>
            <a:picLocks noChangeAspect="1"/>
          </p:cNvPicPr>
          <p:nvPr/>
        </p:nvPicPr>
        <p:blipFill>
          <a:blip r:embed="rId3"/>
          <a:stretch>
            <a:fillRect/>
          </a:stretch>
        </p:blipFill>
        <p:spPr>
          <a:xfrm>
            <a:off x="7421748" y="5809349"/>
            <a:ext cx="1456968" cy="825957"/>
          </a:xfrm>
          <a:prstGeom prst="rect">
            <a:avLst/>
          </a:prstGeom>
        </p:spPr>
      </p:pic>
    </p:spTree>
    <p:extLst>
      <p:ext uri="{BB962C8B-B14F-4D97-AF65-F5344CB8AC3E}">
        <p14:creationId xmlns:p14="http://schemas.microsoft.com/office/powerpoint/2010/main" val="57807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a16="http://schemas.microsoft.com/office/drawing/2014/main" id="{4319CF53-40B2-DF4C-8C5D-93C1BE3EE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55" y="1138709"/>
            <a:ext cx="8873931" cy="554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AFE263-C2EA-7246-882C-B82B98AA9623}"/>
              </a:ext>
            </a:extLst>
          </p:cNvPr>
          <p:cNvSpPr/>
          <p:nvPr/>
        </p:nvSpPr>
        <p:spPr>
          <a:xfrm>
            <a:off x="5213143" y="178869"/>
            <a:ext cx="3547680" cy="646331"/>
          </a:xfrm>
          <a:prstGeom prst="rect">
            <a:avLst/>
          </a:prstGeom>
        </p:spPr>
        <p:txBody>
          <a:bodyPr wrap="square">
            <a:spAutoFit/>
          </a:bodyPr>
          <a:lstStyle/>
          <a:p>
            <a:r>
              <a:rPr lang="en-GB" altLang="en-US" dirty="0">
                <a:solidFill>
                  <a:schemeClr val="bg1"/>
                </a:solidFill>
                <a:hlinkClick r:id="rId3">
                  <a:extLst>
                    <a:ext uri="{A12FA001-AC4F-418D-AE19-62706E023703}">
                      <ahyp:hlinkClr xmlns:ahyp="http://schemas.microsoft.com/office/drawing/2018/hyperlinkcolor" val="tx"/>
                    </a:ext>
                  </a:extLst>
                </a:hlinkClick>
              </a:rPr>
              <a:t>www.coe.int/bernconvention</a:t>
            </a:r>
            <a:endParaRPr lang="en-GB" altLang="en-US" dirty="0">
              <a:solidFill>
                <a:schemeClr val="bg1"/>
              </a:solidFill>
            </a:endParaRPr>
          </a:p>
          <a:p>
            <a:r>
              <a:rPr lang="en-GB" altLang="en-US" dirty="0">
                <a:solidFill>
                  <a:schemeClr val="bg1"/>
                </a:solidFill>
                <a:hlinkClick r:id="rId4">
                  <a:extLst>
                    <a:ext uri="{A12FA001-AC4F-418D-AE19-62706E023703}">
                      <ahyp:hlinkClr xmlns:ahyp="http://schemas.microsoft.com/office/drawing/2018/hyperlinkcolor" val="tx"/>
                    </a:ext>
                  </a:extLst>
                </a:hlinkClick>
              </a:rPr>
              <a:t>www.bernconvention40years.com</a:t>
            </a:r>
            <a:endParaRPr lang="en-GB" altLang="en-US" dirty="0">
              <a:solidFill>
                <a:schemeClr val="bg1"/>
              </a:solidFill>
            </a:endParaRPr>
          </a:p>
        </p:txBody>
      </p:sp>
    </p:spTree>
    <p:extLst>
      <p:ext uri="{BB962C8B-B14F-4D97-AF65-F5344CB8AC3E}">
        <p14:creationId xmlns:p14="http://schemas.microsoft.com/office/powerpoint/2010/main" val="620678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a16="http://schemas.microsoft.com/office/drawing/2014/main" id="{4319CF53-40B2-DF4C-8C5D-93C1BE3EE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55" y="1138709"/>
            <a:ext cx="8873931" cy="554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AFE263-C2EA-7246-882C-B82B98AA9623}"/>
              </a:ext>
            </a:extLst>
          </p:cNvPr>
          <p:cNvSpPr/>
          <p:nvPr/>
        </p:nvSpPr>
        <p:spPr>
          <a:xfrm>
            <a:off x="5213143" y="178869"/>
            <a:ext cx="3547680" cy="646331"/>
          </a:xfrm>
          <a:prstGeom prst="rect">
            <a:avLst/>
          </a:prstGeom>
        </p:spPr>
        <p:txBody>
          <a:bodyPr wrap="square">
            <a:spAutoFit/>
          </a:bodyPr>
          <a:lstStyle/>
          <a:p>
            <a:r>
              <a:rPr lang="en-GB" altLang="en-US" dirty="0">
                <a:solidFill>
                  <a:schemeClr val="bg1"/>
                </a:solidFill>
                <a:hlinkClick r:id="rId3">
                  <a:extLst>
                    <a:ext uri="{A12FA001-AC4F-418D-AE19-62706E023703}">
                      <ahyp:hlinkClr xmlns:ahyp="http://schemas.microsoft.com/office/drawing/2018/hyperlinkcolor" val="tx"/>
                    </a:ext>
                  </a:extLst>
                </a:hlinkClick>
              </a:rPr>
              <a:t>www.coe.int/bernconvention</a:t>
            </a:r>
            <a:endParaRPr lang="en-GB" altLang="en-US" dirty="0">
              <a:solidFill>
                <a:schemeClr val="bg1"/>
              </a:solidFill>
            </a:endParaRPr>
          </a:p>
          <a:p>
            <a:r>
              <a:rPr lang="en-GB" altLang="en-US" dirty="0">
                <a:solidFill>
                  <a:schemeClr val="bg1"/>
                </a:solidFill>
                <a:hlinkClick r:id="rId4">
                  <a:extLst>
                    <a:ext uri="{A12FA001-AC4F-418D-AE19-62706E023703}">
                      <ahyp:hlinkClr xmlns:ahyp="http://schemas.microsoft.com/office/drawing/2018/hyperlinkcolor" val="tx"/>
                    </a:ext>
                  </a:extLst>
                </a:hlinkClick>
              </a:rPr>
              <a:t>www.bernconvention40years.com</a:t>
            </a:r>
            <a:endParaRPr lang="en-GB" altLang="en-US" dirty="0">
              <a:solidFill>
                <a:schemeClr val="bg1"/>
              </a:solidFill>
            </a:endParaRPr>
          </a:p>
        </p:txBody>
      </p:sp>
    </p:spTree>
    <p:extLst>
      <p:ext uri="{BB962C8B-B14F-4D97-AF65-F5344CB8AC3E}">
        <p14:creationId xmlns:p14="http://schemas.microsoft.com/office/powerpoint/2010/main" val="2506984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contenu 1">
            <a:extLst>
              <a:ext uri="{FF2B5EF4-FFF2-40B4-BE49-F238E27FC236}">
                <a16:creationId xmlns:a16="http://schemas.microsoft.com/office/drawing/2014/main" id="{D22BA77B-41C8-486F-8BE2-D377E56450B2}"/>
              </a:ext>
            </a:extLst>
          </p:cNvPr>
          <p:cNvSpPr>
            <a:spLocks noGrp="1"/>
          </p:cNvSpPr>
          <p:nvPr>
            <p:ph idx="1"/>
          </p:nvPr>
        </p:nvSpPr>
        <p:spPr>
          <a:xfrm>
            <a:off x="595313" y="1846262"/>
            <a:ext cx="8004175" cy="4073069"/>
          </a:xfrm>
        </p:spPr>
        <p:txBody>
          <a:bodyPr>
            <a:normAutofit fontScale="55000" lnSpcReduction="20000"/>
          </a:bodyPr>
          <a:lstStyle/>
          <a:p>
            <a:pPr algn="just">
              <a:spcAft>
                <a:spcPts val="600"/>
              </a:spcAft>
              <a:buFont typeface="Arial" charset="0"/>
              <a:buChar char="•"/>
              <a:defRPr/>
            </a:pPr>
            <a:r>
              <a:rPr lang="en-GB" sz="3200" dirty="0"/>
              <a:t>Oldest case-file : tourist developments with detrimental effect on valuable area</a:t>
            </a:r>
          </a:p>
          <a:p>
            <a:pPr algn="just">
              <a:spcAft>
                <a:spcPts val="600"/>
              </a:spcAft>
              <a:buFont typeface="Arial" charset="0"/>
              <a:buChar char="•"/>
              <a:defRPr/>
            </a:pPr>
            <a:r>
              <a:rPr lang="en-GB" sz="3200" dirty="0"/>
              <a:t>2 OSAs (2002 &amp; 2016), latter resulting in Rec. No. 191 (2016)</a:t>
            </a:r>
          </a:p>
          <a:p>
            <a:pPr algn="just">
              <a:buFont typeface="Arial" charset="0"/>
              <a:buChar char="•"/>
              <a:defRPr/>
            </a:pPr>
            <a:r>
              <a:rPr lang="en-GB" sz="3200" b="1" dirty="0"/>
              <a:t>2018 Standing Committee</a:t>
            </a:r>
            <a:r>
              <a:rPr lang="en-GB" sz="3200" dirty="0"/>
              <a:t>: </a:t>
            </a:r>
          </a:p>
          <a:p>
            <a:pPr lvl="1" algn="just">
              <a:buFont typeface="Arial" charset="0"/>
              <a:buChar char="•"/>
              <a:defRPr/>
            </a:pPr>
            <a:r>
              <a:rPr lang="en-US" sz="2800" dirty="0"/>
              <a:t>appreciated the progress in the past year of the national authorities, particularly the designation of the area as a National Forest Park.</a:t>
            </a:r>
          </a:p>
          <a:p>
            <a:pPr lvl="1" algn="just">
              <a:spcAft>
                <a:spcPts val="600"/>
              </a:spcAft>
              <a:buFont typeface="Arial" charset="0"/>
              <a:buChar char="•"/>
              <a:defRPr/>
            </a:pPr>
            <a:r>
              <a:rPr lang="en-US" sz="2800" dirty="0"/>
              <a:t>Noted that the NGOs consider that there is a strong need for a legally binding management plan for the area to be developed.</a:t>
            </a:r>
          </a:p>
          <a:p>
            <a:pPr algn="just">
              <a:buFont typeface="Arial" charset="0"/>
              <a:buChar char="•"/>
              <a:defRPr/>
            </a:pPr>
            <a:r>
              <a:rPr lang="en-US" sz="3200" b="1" dirty="0"/>
              <a:t>Sep 2019 Bureau:</a:t>
            </a:r>
          </a:p>
          <a:p>
            <a:pPr lvl="1" algn="just">
              <a:buFont typeface="Arial" charset="0"/>
              <a:buChar char="•"/>
              <a:defRPr/>
            </a:pPr>
            <a:r>
              <a:rPr lang="en-US" sz="2800" dirty="0"/>
              <a:t>called for better cooperation between authorities and stakeholders at national level, and expressed serious concern that after so many years the recommendations are still not fully followed-up by the authorities and that according to interested actors the main threats remain.</a:t>
            </a:r>
          </a:p>
          <a:p>
            <a:pPr lvl="1" algn="just">
              <a:spcAft>
                <a:spcPts val="600"/>
              </a:spcAft>
              <a:buFont typeface="Arial" charset="0"/>
              <a:buChar char="•"/>
              <a:defRPr/>
            </a:pPr>
            <a:r>
              <a:rPr lang="en-US" sz="2800" dirty="0"/>
              <a:t>instructed the Secretariat to consider launching an information/awareness-raising campaign on marine turtles’ conservation which could target travel agencies and tourists.</a:t>
            </a:r>
          </a:p>
          <a:p>
            <a:pPr algn="just">
              <a:buFont typeface="Arial" charset="0"/>
              <a:buChar char="•"/>
              <a:defRPr/>
            </a:pPr>
            <a:r>
              <a:rPr lang="en-US" sz="3200" dirty="0"/>
              <a:t>Complainant report received in November 2019</a:t>
            </a:r>
          </a:p>
          <a:p>
            <a:pPr algn="just">
              <a:buFont typeface="Arial" charset="0"/>
              <a:buChar char="•"/>
              <a:defRPr/>
            </a:pPr>
            <a:r>
              <a:rPr lang="en-US" sz="3200" dirty="0"/>
              <a:t>Latest Gov. report from September 2019</a:t>
            </a:r>
            <a:endParaRPr lang="en-GB" sz="3200" dirty="0"/>
          </a:p>
        </p:txBody>
      </p:sp>
      <p:sp>
        <p:nvSpPr>
          <p:cNvPr id="9219" name="Rectangle 2">
            <a:extLst>
              <a:ext uri="{FF2B5EF4-FFF2-40B4-BE49-F238E27FC236}">
                <a16:creationId xmlns:a16="http://schemas.microsoft.com/office/drawing/2014/main" id="{5E6B2D59-769F-48C6-97D3-A26EFFBE89F1}"/>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6.1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9220" name="Rectangle 2">
            <a:extLst>
              <a:ext uri="{FF2B5EF4-FFF2-40B4-BE49-F238E27FC236}">
                <a16:creationId xmlns:a16="http://schemas.microsoft.com/office/drawing/2014/main" id="{DDB0EB94-E870-48D7-A12B-36AD83B097C6}"/>
              </a:ext>
            </a:extLst>
          </p:cNvPr>
          <p:cNvSpPr txBox="1">
            <a:spLocks noChangeArrowheads="1"/>
          </p:cNvSpPr>
          <p:nvPr/>
        </p:nvSpPr>
        <p:spPr bwMode="auto">
          <a:xfrm>
            <a:off x="595313" y="1090613"/>
            <a:ext cx="809148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GB" altLang="fr-FR" sz="3600">
                <a:solidFill>
                  <a:srgbClr val="004489"/>
                </a:solidFill>
                <a:latin typeface="Arial Narrow" panose="020B0606020202030204" pitchFamily="34" charset="0"/>
                <a:ea typeface="Arial Narrow" panose="020B0606020202030204" pitchFamily="34" charset="0"/>
                <a:cs typeface="Arial Narrow" panose="020B0606020202030204" pitchFamily="34" charset="0"/>
              </a:rPr>
              <a:t>Open file - 1995/6: Cyprus: Akamas peninsula </a:t>
            </a:r>
          </a:p>
        </p:txBody>
      </p:sp>
      <p:pic>
        <p:nvPicPr>
          <p:cNvPr id="5" name="Picture 4">
            <a:extLst>
              <a:ext uri="{FF2B5EF4-FFF2-40B4-BE49-F238E27FC236}">
                <a16:creationId xmlns:a16="http://schemas.microsoft.com/office/drawing/2014/main" id="{FECD56AF-5B87-C747-B756-81653C753FA2}"/>
              </a:ext>
            </a:extLst>
          </p:cNvPr>
          <p:cNvPicPr>
            <a:picLocks noChangeAspect="1"/>
          </p:cNvPicPr>
          <p:nvPr/>
        </p:nvPicPr>
        <p:blipFill>
          <a:blip r:embed="rId3"/>
          <a:stretch>
            <a:fillRect/>
          </a:stretch>
        </p:blipFill>
        <p:spPr>
          <a:xfrm>
            <a:off x="7409556" y="5919331"/>
            <a:ext cx="1456968" cy="82595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contenu 1">
            <a:extLst>
              <a:ext uri="{FF2B5EF4-FFF2-40B4-BE49-F238E27FC236}">
                <a16:creationId xmlns:a16="http://schemas.microsoft.com/office/drawing/2014/main" id="{06A4D74D-164A-4171-BE0D-28095419322A}"/>
              </a:ext>
            </a:extLst>
          </p:cNvPr>
          <p:cNvSpPr>
            <a:spLocks noGrp="1"/>
          </p:cNvSpPr>
          <p:nvPr>
            <p:ph idx="1"/>
          </p:nvPr>
        </p:nvSpPr>
        <p:spPr>
          <a:xfrm>
            <a:off x="528638" y="2149475"/>
            <a:ext cx="8004175" cy="4259263"/>
          </a:xfrm>
        </p:spPr>
        <p:txBody>
          <a:bodyPr>
            <a:normAutofit fontScale="92500" lnSpcReduction="20000"/>
          </a:bodyPr>
          <a:lstStyle/>
          <a:p>
            <a:pPr>
              <a:spcAft>
                <a:spcPts val="600"/>
              </a:spcAft>
              <a:defRPr/>
            </a:pPr>
            <a:r>
              <a:rPr lang="en-GB" altLang="fr-FR" sz="2000" dirty="0"/>
              <a:t>Rise in wind farm development on Black Sea coast – negative impact on main migratory routes in Europe</a:t>
            </a:r>
          </a:p>
          <a:p>
            <a:pPr>
              <a:defRPr/>
            </a:pPr>
            <a:r>
              <a:rPr lang="en-GB" sz="2000" b="1" dirty="0"/>
              <a:t>2018 Standing Committee</a:t>
            </a:r>
            <a:r>
              <a:rPr lang="en-GB" sz="2000" dirty="0"/>
              <a:t>: </a:t>
            </a:r>
          </a:p>
          <a:p>
            <a:pPr lvl="1">
              <a:defRPr/>
            </a:pPr>
            <a:r>
              <a:rPr lang="en-US" altLang="fr-FR" sz="1600" dirty="0"/>
              <a:t>Adopted Rec no. 200 (2018) based on the results and recommendations formulated after the OSA in May 2018.</a:t>
            </a:r>
          </a:p>
          <a:p>
            <a:pPr lvl="1">
              <a:spcAft>
                <a:spcPts val="600"/>
              </a:spcAft>
              <a:defRPr/>
            </a:pPr>
            <a:r>
              <a:rPr lang="en-US" altLang="fr-FR" sz="1600" dirty="0"/>
              <a:t>requested authorities to provide, by February 2019, an interim report on implementation of the comprehensive independent assessment of the impact of operational wind farms – point 1 of Rec. No 200 (2018).</a:t>
            </a:r>
          </a:p>
          <a:p>
            <a:pPr>
              <a:defRPr/>
            </a:pPr>
            <a:r>
              <a:rPr lang="en-US" sz="2000" b="1" dirty="0"/>
              <a:t>Sep 2019 Bureau:</a:t>
            </a:r>
          </a:p>
          <a:p>
            <a:pPr lvl="1">
              <a:defRPr/>
            </a:pPr>
            <a:r>
              <a:rPr lang="en-US" altLang="fr-FR" sz="1600" dirty="0"/>
              <a:t>noted the continuous mistrust and lack of communication between civil society and authorities, which hinders the successful implementation of Rec No. 2000 (2018).</a:t>
            </a:r>
          </a:p>
          <a:p>
            <a:pPr lvl="1">
              <a:spcAft>
                <a:spcPts val="600"/>
              </a:spcAft>
              <a:defRPr/>
            </a:pPr>
            <a:r>
              <a:rPr lang="en-US" altLang="fr-FR" sz="1600" dirty="0"/>
              <a:t>expressed concern at the lack of an updated report from the authorities and requested it for the Standing Committee meeting, to clearly indicate how they are involving NGOs in the Recommendation implementation process.</a:t>
            </a:r>
          </a:p>
          <a:p>
            <a:pPr>
              <a:defRPr/>
            </a:pPr>
            <a:r>
              <a:rPr lang="en-US" altLang="fr-FR" sz="2000" dirty="0"/>
              <a:t>Authorities report received in November 2019</a:t>
            </a:r>
          </a:p>
          <a:p>
            <a:pPr>
              <a:defRPr/>
            </a:pPr>
            <a:r>
              <a:rPr lang="en-US" altLang="fr-FR" sz="2000" dirty="0"/>
              <a:t>Latest Complainant report from September 2019</a:t>
            </a:r>
          </a:p>
          <a:p>
            <a:pPr>
              <a:defRPr/>
            </a:pPr>
            <a:endParaRPr lang="en-GB" altLang="fr-FR" sz="2000" dirty="0"/>
          </a:p>
        </p:txBody>
      </p:sp>
      <p:sp>
        <p:nvSpPr>
          <p:cNvPr id="11267" name="Rectangle 2">
            <a:extLst>
              <a:ext uri="{FF2B5EF4-FFF2-40B4-BE49-F238E27FC236}">
                <a16:creationId xmlns:a16="http://schemas.microsoft.com/office/drawing/2014/main" id="{C9D7C62F-A61E-4799-9303-D47531B704CF}"/>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6.1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11268" name="Rectangle 2">
            <a:extLst>
              <a:ext uri="{FF2B5EF4-FFF2-40B4-BE49-F238E27FC236}">
                <a16:creationId xmlns:a16="http://schemas.microsoft.com/office/drawing/2014/main" id="{C2DB0435-C500-4F21-96D0-B8A151096EC8}"/>
              </a:ext>
            </a:extLst>
          </p:cNvPr>
          <p:cNvSpPr txBox="1">
            <a:spLocks noChangeArrowheads="1"/>
          </p:cNvSpPr>
          <p:nvPr/>
        </p:nvSpPr>
        <p:spPr bwMode="auto">
          <a:xfrm>
            <a:off x="595313" y="1074738"/>
            <a:ext cx="8091487"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GB" altLang="fr-FR" sz="3200">
                <a:solidFill>
                  <a:srgbClr val="004489"/>
                </a:solidFill>
                <a:latin typeface="Arial Narrow" panose="020B0606020202030204" pitchFamily="34" charset="0"/>
                <a:ea typeface="Arial Narrow" panose="020B0606020202030204" pitchFamily="34" charset="0"/>
                <a:cs typeface="Arial Narrow" panose="020B0606020202030204" pitchFamily="34" charset="0"/>
              </a:rPr>
              <a:t>Open file - 2004/2: Bulgaria – Wind farms in Balchik and Kaliakra – Via Pontica</a:t>
            </a:r>
            <a:endParaRPr lang="en-GB" altLang="fr-FR" sz="3200"/>
          </a:p>
        </p:txBody>
      </p:sp>
      <p:pic>
        <p:nvPicPr>
          <p:cNvPr id="5" name="Picture 4">
            <a:extLst>
              <a:ext uri="{FF2B5EF4-FFF2-40B4-BE49-F238E27FC236}">
                <a16:creationId xmlns:a16="http://schemas.microsoft.com/office/drawing/2014/main" id="{5F8D74B4-AED3-6E40-B730-BA0BC81D31B9}"/>
              </a:ext>
            </a:extLst>
          </p:cNvPr>
          <p:cNvPicPr>
            <a:picLocks noChangeAspect="1"/>
          </p:cNvPicPr>
          <p:nvPr/>
        </p:nvPicPr>
        <p:blipFill>
          <a:blip r:embed="rId3"/>
          <a:stretch>
            <a:fillRect/>
          </a:stretch>
        </p:blipFill>
        <p:spPr>
          <a:xfrm>
            <a:off x="7421748" y="5809349"/>
            <a:ext cx="1456968" cy="82595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contenu 1">
            <a:extLst>
              <a:ext uri="{FF2B5EF4-FFF2-40B4-BE49-F238E27FC236}">
                <a16:creationId xmlns:a16="http://schemas.microsoft.com/office/drawing/2014/main" id="{7A569790-99AD-4E36-8B86-A306B0F16783}"/>
              </a:ext>
            </a:extLst>
          </p:cNvPr>
          <p:cNvSpPr>
            <a:spLocks noGrp="1"/>
          </p:cNvSpPr>
          <p:nvPr>
            <p:ph idx="1"/>
          </p:nvPr>
        </p:nvSpPr>
        <p:spPr>
          <a:xfrm>
            <a:off x="595313" y="2166938"/>
            <a:ext cx="8004175" cy="4378325"/>
          </a:xfrm>
        </p:spPr>
        <p:txBody>
          <a:bodyPr>
            <a:normAutofit fontScale="92500" lnSpcReduction="20000"/>
          </a:bodyPr>
          <a:lstStyle/>
          <a:p>
            <a:pPr>
              <a:spcAft>
                <a:spcPts val="600"/>
              </a:spcAft>
              <a:buFont typeface="Arial" charset="0"/>
              <a:buChar char="•"/>
              <a:defRPr/>
            </a:pPr>
            <a:r>
              <a:rPr lang="en-GB" sz="1900" dirty="0"/>
              <a:t>Uncontrolled developments on a Natura 2000 site</a:t>
            </a:r>
          </a:p>
          <a:p>
            <a:pPr>
              <a:spcAft>
                <a:spcPts val="600"/>
              </a:spcAft>
              <a:buFont typeface="Arial" charset="0"/>
              <a:buChar char="•"/>
              <a:defRPr/>
            </a:pPr>
            <a:r>
              <a:rPr lang="en-GB" sz="1900" dirty="0"/>
              <a:t>OSA in 2014 - Rec. No. 174 (2014)</a:t>
            </a:r>
          </a:p>
          <a:p>
            <a:pPr>
              <a:buFont typeface="Arial" charset="0"/>
              <a:buChar char="•"/>
              <a:defRPr/>
            </a:pPr>
            <a:r>
              <a:rPr lang="en-GB" sz="2000" b="1" dirty="0"/>
              <a:t>2018 Standing Committee</a:t>
            </a:r>
            <a:r>
              <a:rPr lang="en-GB" sz="2000" dirty="0"/>
              <a:t>: </a:t>
            </a:r>
          </a:p>
          <a:p>
            <a:pPr lvl="1" algn="just">
              <a:buFont typeface="Arial" charset="0"/>
              <a:buChar char="•"/>
              <a:defRPr/>
            </a:pPr>
            <a:r>
              <a:rPr lang="en-US" sz="1900" dirty="0"/>
              <a:t>acknowledged the progress achieved through the adoption of the Presidential Decree but noted that its scope and provisions do not seem to cover Rec No. 174 (2014), in particular regarding the setting and implementation of management measures for the area.</a:t>
            </a:r>
          </a:p>
          <a:p>
            <a:pPr lvl="1" algn="just">
              <a:buFont typeface="Arial" charset="0"/>
              <a:buChar char="•"/>
              <a:defRPr/>
            </a:pPr>
            <a:r>
              <a:rPr lang="en-US" sz="1900" dirty="0"/>
              <a:t>decided to keep the case-file open and encouraged Greece to continue to work in the same positive direction towards a full implementation of the Recommendation for the effective conservation of marine turtles.</a:t>
            </a:r>
          </a:p>
          <a:p>
            <a:pPr algn="just">
              <a:buFont typeface="Arial" charset="0"/>
              <a:buChar char="•"/>
              <a:defRPr/>
            </a:pPr>
            <a:r>
              <a:rPr lang="en-US" sz="2000" b="1" dirty="0"/>
              <a:t>Sep 2019 Bureau:</a:t>
            </a:r>
          </a:p>
          <a:p>
            <a:pPr lvl="1" algn="just">
              <a:buFont typeface="Arial" charset="0"/>
              <a:buChar char="•"/>
              <a:defRPr/>
            </a:pPr>
            <a:r>
              <a:rPr lang="en-US" sz="1800" dirty="0"/>
              <a:t>strongly regretted the incomplete implementation of the provisions of Rec No.174 (2014) and urged authorities to improve management and law enforcement in the area.</a:t>
            </a:r>
          </a:p>
          <a:p>
            <a:pPr algn="just">
              <a:buFont typeface="Arial" charset="0"/>
              <a:buChar char="•"/>
              <a:defRPr/>
            </a:pPr>
            <a:r>
              <a:rPr lang="en-US" sz="2000" dirty="0"/>
              <a:t>Complainant report received in November</a:t>
            </a:r>
          </a:p>
          <a:p>
            <a:pPr>
              <a:defRPr/>
            </a:pPr>
            <a:r>
              <a:rPr lang="en-US" altLang="fr-FR" sz="2000" dirty="0"/>
              <a:t>Authorities report received in November 2019</a:t>
            </a:r>
          </a:p>
        </p:txBody>
      </p:sp>
      <p:sp>
        <p:nvSpPr>
          <p:cNvPr id="58371" name="Rectangle 2">
            <a:extLst>
              <a:ext uri="{FF2B5EF4-FFF2-40B4-BE49-F238E27FC236}">
                <a16:creationId xmlns:a16="http://schemas.microsoft.com/office/drawing/2014/main" id="{D8DD4C70-6329-4664-82D3-7CC3CBBD9E31}"/>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6.1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58372" name="Rectangle 2">
            <a:extLst>
              <a:ext uri="{FF2B5EF4-FFF2-40B4-BE49-F238E27FC236}">
                <a16:creationId xmlns:a16="http://schemas.microsoft.com/office/drawing/2014/main" id="{BD84D80C-A939-48FA-B45C-9529F374AD1E}"/>
              </a:ext>
            </a:extLst>
          </p:cNvPr>
          <p:cNvSpPr txBox="1">
            <a:spLocks noChangeArrowheads="1"/>
          </p:cNvSpPr>
          <p:nvPr/>
        </p:nvSpPr>
        <p:spPr bwMode="auto">
          <a:xfrm>
            <a:off x="595313" y="1074738"/>
            <a:ext cx="8091487"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Open file - 2010/5: Greece – Threats to marine turtles in </a:t>
            </a:r>
            <a:r>
              <a:rPr lang="en-GB" altLang="fr-FR" sz="32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Thines</a:t>
            </a:r>
            <a:r>
              <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t>
            </a:r>
            <a:r>
              <a:rPr lang="en-GB" altLang="fr-FR" sz="32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Kiparissias</a:t>
            </a:r>
            <a:endParaRPr lang="en-GB" altLang="fr-FR" sz="3200" dirty="0"/>
          </a:p>
        </p:txBody>
      </p:sp>
      <p:pic>
        <p:nvPicPr>
          <p:cNvPr id="5" name="Picture 4">
            <a:extLst>
              <a:ext uri="{FF2B5EF4-FFF2-40B4-BE49-F238E27FC236}">
                <a16:creationId xmlns:a16="http://schemas.microsoft.com/office/drawing/2014/main" id="{8AB19578-5516-884F-9DA4-E4F01DE07C89}"/>
              </a:ext>
            </a:extLst>
          </p:cNvPr>
          <p:cNvPicPr>
            <a:picLocks noChangeAspect="1"/>
          </p:cNvPicPr>
          <p:nvPr/>
        </p:nvPicPr>
        <p:blipFill>
          <a:blip r:embed="rId3"/>
          <a:stretch>
            <a:fillRect/>
          </a:stretch>
        </p:blipFill>
        <p:spPr>
          <a:xfrm>
            <a:off x="7421748" y="5882501"/>
            <a:ext cx="1456968" cy="82595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contenu 1">
            <a:extLst>
              <a:ext uri="{FF2B5EF4-FFF2-40B4-BE49-F238E27FC236}">
                <a16:creationId xmlns:a16="http://schemas.microsoft.com/office/drawing/2014/main" id="{754EC687-8A55-4905-A70A-AC2DA8E87DD8}"/>
              </a:ext>
            </a:extLst>
          </p:cNvPr>
          <p:cNvSpPr>
            <a:spLocks noGrp="1"/>
          </p:cNvSpPr>
          <p:nvPr>
            <p:ph idx="1"/>
          </p:nvPr>
        </p:nvSpPr>
        <p:spPr>
          <a:xfrm>
            <a:off x="595313" y="2166938"/>
            <a:ext cx="8004175" cy="4486275"/>
          </a:xfrm>
        </p:spPr>
        <p:txBody>
          <a:bodyPr>
            <a:normAutofit lnSpcReduction="10000"/>
          </a:bodyPr>
          <a:lstStyle/>
          <a:p>
            <a:pPr algn="just">
              <a:defRPr/>
            </a:pPr>
            <a:r>
              <a:rPr lang="en-GB" altLang="fr-FR" sz="2000" dirty="0"/>
              <a:t>Threats to marine turtles due to lack of adequate management</a:t>
            </a:r>
          </a:p>
          <a:p>
            <a:pPr algn="just">
              <a:defRPr/>
            </a:pPr>
            <a:r>
              <a:rPr lang="en-GB" altLang="fr-FR" sz="2000" dirty="0"/>
              <a:t>OSA in 2015 - Rec. No. 182 (2015) on </a:t>
            </a:r>
            <a:r>
              <a:rPr lang="en-GB" altLang="fr-FR" sz="2000" dirty="0" err="1"/>
              <a:t>Patara</a:t>
            </a:r>
            <a:r>
              <a:rPr lang="en-GB" altLang="fr-FR" sz="2000" dirty="0"/>
              <a:t> and Rec. No. 183 (2015) on </a:t>
            </a:r>
            <a:r>
              <a:rPr lang="en-GB" altLang="fr-FR" sz="2000" dirty="0" err="1"/>
              <a:t>Fethiye</a:t>
            </a:r>
            <a:endParaRPr lang="en-GB" altLang="fr-FR" sz="2000" dirty="0"/>
          </a:p>
          <a:p>
            <a:pPr algn="just">
              <a:defRPr/>
            </a:pPr>
            <a:r>
              <a:rPr lang="en-GB" sz="2400" b="1" dirty="0"/>
              <a:t>2018 Standing Committee</a:t>
            </a:r>
            <a:r>
              <a:rPr lang="en-GB" sz="2400" dirty="0"/>
              <a:t>: </a:t>
            </a:r>
          </a:p>
          <a:p>
            <a:pPr lvl="1" algn="just">
              <a:defRPr/>
            </a:pPr>
            <a:r>
              <a:rPr lang="en-US" altLang="fr-FR" sz="1800" dirty="0"/>
              <a:t>acknowledged the efforts made for implementing the Recommendations during the last nesting season, but noted the pending issues and challenges still faced.</a:t>
            </a:r>
          </a:p>
          <a:p>
            <a:pPr lvl="1" algn="just">
              <a:defRPr/>
            </a:pPr>
            <a:r>
              <a:rPr lang="en-US" altLang="fr-FR" sz="1800" dirty="0"/>
              <a:t>decided to keep the file open and requested updates from authorities.</a:t>
            </a:r>
          </a:p>
          <a:p>
            <a:pPr algn="just">
              <a:defRPr/>
            </a:pPr>
            <a:r>
              <a:rPr lang="en-US" sz="2400" b="1" dirty="0"/>
              <a:t>Sep 2019 Bureau:</a:t>
            </a:r>
          </a:p>
          <a:p>
            <a:pPr lvl="1" algn="just">
              <a:defRPr/>
            </a:pPr>
            <a:r>
              <a:rPr lang="en-US" altLang="fr-FR" sz="1800" dirty="0"/>
              <a:t>regretted that the authorities are yet to provide a detailed and time bound Action Plan on how the recommendations are going to be implemented. It warned that the authorities need to be more proactive.</a:t>
            </a:r>
          </a:p>
          <a:p>
            <a:pPr algn="just">
              <a:defRPr/>
            </a:pPr>
            <a:r>
              <a:rPr lang="en-US" altLang="fr-FR" sz="2000" dirty="0"/>
              <a:t>Latest Government report from March 2019</a:t>
            </a:r>
          </a:p>
          <a:p>
            <a:pPr algn="just">
              <a:defRPr/>
            </a:pPr>
            <a:r>
              <a:rPr lang="en-US" altLang="fr-FR" sz="2000" dirty="0"/>
              <a:t>Latest Complainant report from August 2019</a:t>
            </a:r>
            <a:endParaRPr lang="en-GB" altLang="fr-FR" sz="2000" dirty="0"/>
          </a:p>
        </p:txBody>
      </p:sp>
      <p:sp>
        <p:nvSpPr>
          <p:cNvPr id="60419" name="Rectangle 2">
            <a:extLst>
              <a:ext uri="{FF2B5EF4-FFF2-40B4-BE49-F238E27FC236}">
                <a16:creationId xmlns:a16="http://schemas.microsoft.com/office/drawing/2014/main" id="{0A91FA78-512C-4BD5-84F7-AD9E69C1AD43}"/>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6.1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60420" name="Rectangle 2">
            <a:extLst>
              <a:ext uri="{FF2B5EF4-FFF2-40B4-BE49-F238E27FC236}">
                <a16:creationId xmlns:a16="http://schemas.microsoft.com/office/drawing/2014/main" id="{CEF65BA4-A196-4683-B9A4-F4CD4CF42A02}"/>
              </a:ext>
            </a:extLst>
          </p:cNvPr>
          <p:cNvSpPr txBox="1">
            <a:spLocks noChangeArrowheads="1"/>
          </p:cNvSpPr>
          <p:nvPr/>
        </p:nvSpPr>
        <p:spPr bwMode="auto">
          <a:xfrm>
            <a:off x="595313" y="1074738"/>
            <a:ext cx="8091487"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GB" altLang="fr-FR" sz="3200">
                <a:solidFill>
                  <a:srgbClr val="004489"/>
                </a:solidFill>
                <a:latin typeface="Arial Narrow" panose="020B0606020202030204" pitchFamily="34" charset="0"/>
                <a:ea typeface="Arial Narrow" panose="020B0606020202030204" pitchFamily="34" charset="0"/>
                <a:cs typeface="Arial Narrow" panose="020B0606020202030204" pitchFamily="34" charset="0"/>
              </a:rPr>
              <a:t>Open file - 2012/9: Turkey - Presumed degradation of nesting beaches in Fethiye and Patara SPAs</a:t>
            </a:r>
          </a:p>
        </p:txBody>
      </p:sp>
      <p:pic>
        <p:nvPicPr>
          <p:cNvPr id="5" name="Picture 4">
            <a:extLst>
              <a:ext uri="{FF2B5EF4-FFF2-40B4-BE49-F238E27FC236}">
                <a16:creationId xmlns:a16="http://schemas.microsoft.com/office/drawing/2014/main" id="{28CCE197-CF99-DF4A-92FE-507EF340E689}"/>
              </a:ext>
            </a:extLst>
          </p:cNvPr>
          <p:cNvPicPr>
            <a:picLocks noChangeAspect="1"/>
          </p:cNvPicPr>
          <p:nvPr/>
        </p:nvPicPr>
        <p:blipFill>
          <a:blip r:embed="rId3"/>
          <a:stretch>
            <a:fillRect/>
          </a:stretch>
        </p:blipFill>
        <p:spPr>
          <a:xfrm>
            <a:off x="7421748" y="5809349"/>
            <a:ext cx="1456968" cy="82595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u contenu 1">
            <a:extLst>
              <a:ext uri="{FF2B5EF4-FFF2-40B4-BE49-F238E27FC236}">
                <a16:creationId xmlns:a16="http://schemas.microsoft.com/office/drawing/2014/main" id="{53D0D0D1-E256-4367-AE33-801FE85B39B6}"/>
              </a:ext>
            </a:extLst>
          </p:cNvPr>
          <p:cNvSpPr>
            <a:spLocks noGrp="1"/>
          </p:cNvSpPr>
          <p:nvPr>
            <p:ph idx="1"/>
          </p:nvPr>
        </p:nvSpPr>
        <p:spPr>
          <a:xfrm>
            <a:off x="536575" y="2106202"/>
            <a:ext cx="8004175" cy="4554948"/>
          </a:xfrm>
        </p:spPr>
        <p:txBody>
          <a:bodyPr>
            <a:normAutofit lnSpcReduction="10000"/>
          </a:bodyPr>
          <a:lstStyle/>
          <a:p>
            <a:pPr algn="just"/>
            <a:r>
              <a:rPr lang="en-GB" altLang="fr-FR" sz="1800" dirty="0"/>
              <a:t>Threats to ecologically valuable candidate EN site from construction of several hydro-power plants and supporting infrastructures </a:t>
            </a:r>
          </a:p>
          <a:p>
            <a:pPr algn="just"/>
            <a:r>
              <a:rPr lang="en-GB" sz="2000" b="1" dirty="0"/>
              <a:t>2018 Standing Committee</a:t>
            </a:r>
            <a:r>
              <a:rPr lang="en-GB" sz="2000" dirty="0"/>
              <a:t>: </a:t>
            </a:r>
          </a:p>
          <a:p>
            <a:pPr lvl="1" algn="just"/>
            <a:r>
              <a:rPr lang="en-US" altLang="fr-FR" sz="1600" dirty="0"/>
              <a:t>welcomed the positive statement of the authorities and noted that the development of both large HPPs have been stopped, while the Government ceased further promotion of concessions of small and micro HPPs in the area.</a:t>
            </a:r>
          </a:p>
          <a:p>
            <a:pPr lvl="1" algn="just"/>
            <a:r>
              <a:rPr lang="en-US" altLang="fr-FR" sz="1600" dirty="0"/>
              <a:t>noted evidence of the ineffective deferment of 4 low-performing HPPs in the area of the National Park, but confirmed the initiation of positive cooperation.</a:t>
            </a:r>
          </a:p>
          <a:p>
            <a:pPr lvl="1" algn="just"/>
            <a:r>
              <a:rPr lang="en-US" altLang="fr-FR" sz="1600" dirty="0"/>
              <a:t>decided to keep the file open and mandated the Secretariat to seek the best possible avenues to provide advice and guidance to the national authorities which will efficiently facilitate and accelerate the implementation of Rec No. 184.</a:t>
            </a:r>
          </a:p>
          <a:p>
            <a:pPr algn="just"/>
            <a:r>
              <a:rPr lang="en-US" sz="2000" b="1" dirty="0"/>
              <a:t>Sep 2019 Bureau:</a:t>
            </a:r>
          </a:p>
          <a:p>
            <a:pPr lvl="1" algn="just"/>
            <a:r>
              <a:rPr lang="en-US" sz="1600" dirty="0"/>
              <a:t>noted that the authorities contacted the Secretariat regarding the possible terms of reference of the expert advice mission and instructed the Secretariat to prepare the draft Terms of reference for the upcoming 39th meeting of the Standing Committee.</a:t>
            </a:r>
          </a:p>
          <a:p>
            <a:pPr algn="just"/>
            <a:r>
              <a:rPr lang="en-US" sz="1800" dirty="0"/>
              <a:t>November: Draft </a:t>
            </a:r>
            <a:r>
              <a:rPr lang="en-US" sz="1800" dirty="0" err="1"/>
              <a:t>ToR</a:t>
            </a:r>
            <a:r>
              <a:rPr lang="en-US" sz="1800" dirty="0"/>
              <a:t> prepared for the </a:t>
            </a:r>
            <a:r>
              <a:rPr lang="en-US" sz="1800" b="1" dirty="0"/>
              <a:t>expert mission in 2020</a:t>
            </a:r>
            <a:endParaRPr lang="en-US" sz="1800" dirty="0"/>
          </a:p>
          <a:p>
            <a:pPr algn="just"/>
            <a:r>
              <a:rPr lang="en-US" sz="1800" dirty="0"/>
              <a:t>Complainant report received in November</a:t>
            </a:r>
          </a:p>
          <a:p>
            <a:pPr lvl="1" algn="just"/>
            <a:endParaRPr lang="en-GB" altLang="fr-FR" sz="1600" dirty="0"/>
          </a:p>
        </p:txBody>
      </p:sp>
      <p:sp>
        <p:nvSpPr>
          <p:cNvPr id="62467" name="Rectangle 2">
            <a:extLst>
              <a:ext uri="{FF2B5EF4-FFF2-40B4-BE49-F238E27FC236}">
                <a16:creationId xmlns:a16="http://schemas.microsoft.com/office/drawing/2014/main" id="{95B45935-F3D2-4C4C-9C64-84A1C40B2910}"/>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6.1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62468" name="Rectangle 2">
            <a:extLst>
              <a:ext uri="{FF2B5EF4-FFF2-40B4-BE49-F238E27FC236}">
                <a16:creationId xmlns:a16="http://schemas.microsoft.com/office/drawing/2014/main" id="{85323743-0621-4722-B1AB-415D829B460F}"/>
              </a:ext>
            </a:extLst>
          </p:cNvPr>
          <p:cNvSpPr txBox="1">
            <a:spLocks noChangeArrowheads="1"/>
          </p:cNvSpPr>
          <p:nvPr/>
        </p:nvSpPr>
        <p:spPr bwMode="auto">
          <a:xfrm>
            <a:off x="287677" y="1074739"/>
            <a:ext cx="8661114" cy="103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GB" altLang="fr-FR" sz="30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Open file - 2013/1: North Macedonia: Hydro power development within the territory of the </a:t>
            </a:r>
            <a:r>
              <a:rPr lang="en-GB" altLang="fr-FR" sz="30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Mavrovo</a:t>
            </a:r>
            <a:r>
              <a:rPr lang="en-GB" altLang="fr-FR" sz="30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National Park </a:t>
            </a:r>
          </a:p>
        </p:txBody>
      </p:sp>
      <p:pic>
        <p:nvPicPr>
          <p:cNvPr id="5" name="Picture 4">
            <a:extLst>
              <a:ext uri="{FF2B5EF4-FFF2-40B4-BE49-F238E27FC236}">
                <a16:creationId xmlns:a16="http://schemas.microsoft.com/office/drawing/2014/main" id="{5FE78B5D-9108-844F-B951-9AC7C1F129E0}"/>
              </a:ext>
            </a:extLst>
          </p:cNvPr>
          <p:cNvPicPr>
            <a:picLocks noChangeAspect="1"/>
          </p:cNvPicPr>
          <p:nvPr/>
        </p:nvPicPr>
        <p:blipFill>
          <a:blip r:embed="rId3"/>
          <a:stretch>
            <a:fillRect/>
          </a:stretch>
        </p:blipFill>
        <p:spPr>
          <a:xfrm>
            <a:off x="7421748" y="5809349"/>
            <a:ext cx="1456968" cy="82595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u contenu 1">
            <a:extLst>
              <a:ext uri="{FF2B5EF4-FFF2-40B4-BE49-F238E27FC236}">
                <a16:creationId xmlns:a16="http://schemas.microsoft.com/office/drawing/2014/main" id="{ACF9752C-3483-43F7-B3B4-57B61EDC11C8}"/>
              </a:ext>
            </a:extLst>
          </p:cNvPr>
          <p:cNvSpPr>
            <a:spLocks noGrp="1"/>
          </p:cNvSpPr>
          <p:nvPr>
            <p:ph idx="1"/>
          </p:nvPr>
        </p:nvSpPr>
        <p:spPr>
          <a:xfrm>
            <a:off x="536575" y="2054831"/>
            <a:ext cx="8004175" cy="4364823"/>
          </a:xfrm>
        </p:spPr>
        <p:txBody>
          <a:bodyPr>
            <a:normAutofit fontScale="92500" lnSpcReduction="10000"/>
          </a:bodyPr>
          <a:lstStyle/>
          <a:p>
            <a:pPr algn="just">
              <a:spcAft>
                <a:spcPts val="600"/>
              </a:spcAft>
            </a:pPr>
            <a:r>
              <a:rPr lang="en-GB" altLang="fr-FR" sz="1800" dirty="0"/>
              <a:t>Alleged breach of the Convention from massive hydropower developments on the </a:t>
            </a:r>
            <a:r>
              <a:rPr lang="en-GB" altLang="fr-FR" sz="1800" dirty="0" err="1"/>
              <a:t>Vjosa</a:t>
            </a:r>
            <a:r>
              <a:rPr lang="en-GB" altLang="fr-FR" sz="1800" dirty="0"/>
              <a:t> river and its tributaries particularly the </a:t>
            </a:r>
            <a:r>
              <a:rPr lang="en-GB" altLang="fr-FR" sz="1800" dirty="0" err="1"/>
              <a:t>Poçem</a:t>
            </a:r>
            <a:r>
              <a:rPr lang="en-GB" altLang="fr-FR" sz="1800" dirty="0"/>
              <a:t> and </a:t>
            </a:r>
            <a:r>
              <a:rPr lang="en-GB" altLang="fr-FR" sz="1800" dirty="0" err="1"/>
              <a:t>Kalivac</a:t>
            </a:r>
            <a:r>
              <a:rPr lang="en-GB" altLang="fr-FR" sz="1800" dirty="0"/>
              <a:t> HPP projects.</a:t>
            </a:r>
          </a:p>
          <a:p>
            <a:pPr algn="just"/>
            <a:r>
              <a:rPr lang="en-GB" sz="2000" b="1" dirty="0"/>
              <a:t>2018 Standing Committee</a:t>
            </a:r>
            <a:r>
              <a:rPr lang="en-GB" sz="2000" dirty="0"/>
              <a:t>:</a:t>
            </a:r>
            <a:endParaRPr lang="en-US" altLang="fr-FR" sz="2000" dirty="0"/>
          </a:p>
          <a:p>
            <a:pPr lvl="1" algn="just"/>
            <a:r>
              <a:rPr lang="en-US" altLang="fr-FR" sz="1800" dirty="0"/>
              <a:t>adopted Rec No. 202(2018) on the planned hydro-power plant developments on the </a:t>
            </a:r>
            <a:r>
              <a:rPr lang="en-US" altLang="fr-FR" sz="1800" dirty="0" err="1"/>
              <a:t>Vjosa</a:t>
            </a:r>
            <a:r>
              <a:rPr lang="en-US" altLang="fr-FR" sz="1800" dirty="0"/>
              <a:t> river based on the mission to the area in June 2018.</a:t>
            </a:r>
          </a:p>
          <a:p>
            <a:pPr lvl="1" algn="just"/>
            <a:r>
              <a:rPr lang="en-US" altLang="fr-FR" sz="1800" dirty="0"/>
              <a:t>agreed that the issue of hydro power energy and Emerald Network sites should be examined by the </a:t>
            </a:r>
            <a:r>
              <a:rPr lang="en-US" altLang="fr-FR" sz="1800" dirty="0" err="1"/>
              <a:t>GoE</a:t>
            </a:r>
            <a:r>
              <a:rPr lang="en-US" altLang="fr-FR" sz="1800" dirty="0"/>
              <a:t> on Protected Areas and Ecological Networks</a:t>
            </a:r>
          </a:p>
          <a:p>
            <a:pPr lvl="1" algn="just">
              <a:spcAft>
                <a:spcPts val="600"/>
              </a:spcAft>
            </a:pPr>
            <a:r>
              <a:rPr lang="en-US" altLang="fr-FR" sz="1800" dirty="0"/>
              <a:t>decided to </a:t>
            </a:r>
            <a:r>
              <a:rPr lang="en-US" altLang="fr-FR" sz="1800" b="1" dirty="0"/>
              <a:t>open a case-file </a:t>
            </a:r>
            <a:r>
              <a:rPr lang="en-US" altLang="fr-FR" sz="1800" dirty="0"/>
              <a:t>and closely follow-up the implementation of Rec.</a:t>
            </a:r>
          </a:p>
          <a:p>
            <a:pPr algn="just"/>
            <a:r>
              <a:rPr lang="en-US" sz="2000" b="1" dirty="0"/>
              <a:t>Sep 2019 Bureau:</a:t>
            </a:r>
          </a:p>
          <a:p>
            <a:pPr lvl="1" algn="just"/>
            <a:r>
              <a:rPr lang="en-US" sz="1800" dirty="0"/>
              <a:t>regretted the lack of response of the authorities for the submission of a </a:t>
            </a:r>
            <a:r>
              <a:rPr lang="en-US" sz="1800" dirty="0" err="1"/>
              <a:t>programme</a:t>
            </a:r>
            <a:r>
              <a:rPr lang="en-US" sz="1800" dirty="0"/>
              <a:t> of work on the implementation of the Recommendation.</a:t>
            </a:r>
          </a:p>
          <a:p>
            <a:pPr lvl="1" algn="just">
              <a:spcAft>
                <a:spcPts val="600"/>
              </a:spcAft>
            </a:pPr>
            <a:r>
              <a:rPr lang="en-US" sz="1800" dirty="0"/>
              <a:t>urged the authorities to attend the Standing Committee and provide an update on their concrete actions on the Recommendation.</a:t>
            </a:r>
          </a:p>
          <a:p>
            <a:pPr algn="just"/>
            <a:r>
              <a:rPr lang="en-US" sz="2000" dirty="0"/>
              <a:t>Complainant report received in November</a:t>
            </a:r>
          </a:p>
          <a:p>
            <a:pPr algn="just"/>
            <a:r>
              <a:rPr lang="en-US" sz="2000" dirty="0"/>
              <a:t>Latest Government report from March</a:t>
            </a:r>
          </a:p>
        </p:txBody>
      </p:sp>
      <p:sp>
        <p:nvSpPr>
          <p:cNvPr id="72707" name="Rectangle 2">
            <a:extLst>
              <a:ext uri="{FF2B5EF4-FFF2-40B4-BE49-F238E27FC236}">
                <a16:creationId xmlns:a16="http://schemas.microsoft.com/office/drawing/2014/main" id="{F77A4B60-BFCE-42AA-AB56-DF95DEFA360F}"/>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6.2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72708" name="Rectangle 2">
            <a:extLst>
              <a:ext uri="{FF2B5EF4-FFF2-40B4-BE49-F238E27FC236}">
                <a16:creationId xmlns:a16="http://schemas.microsoft.com/office/drawing/2014/main" id="{CC6B0DC3-87BC-4123-94BB-4402381C88AF}"/>
              </a:ext>
            </a:extLst>
          </p:cNvPr>
          <p:cNvSpPr txBox="1">
            <a:spLocks noChangeArrowheads="1"/>
          </p:cNvSpPr>
          <p:nvPr/>
        </p:nvSpPr>
        <p:spPr bwMode="auto">
          <a:xfrm>
            <a:off x="595313" y="1074738"/>
            <a:ext cx="8091487" cy="98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GB" altLang="fr-FR" sz="30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Open file - 2016/5: Presumed negative impact of hydro-power plant development on the </a:t>
            </a:r>
            <a:r>
              <a:rPr lang="en-GB" altLang="fr-FR" sz="30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Vjosa</a:t>
            </a:r>
            <a:r>
              <a:rPr lang="en-GB" altLang="fr-FR" sz="30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river in Albania </a:t>
            </a:r>
          </a:p>
        </p:txBody>
      </p:sp>
      <p:pic>
        <p:nvPicPr>
          <p:cNvPr id="5" name="Picture 4">
            <a:extLst>
              <a:ext uri="{FF2B5EF4-FFF2-40B4-BE49-F238E27FC236}">
                <a16:creationId xmlns:a16="http://schemas.microsoft.com/office/drawing/2014/main" id="{2D47798A-82C3-AE41-95DC-99E42544DD30}"/>
              </a:ext>
            </a:extLst>
          </p:cNvPr>
          <p:cNvPicPr>
            <a:picLocks noChangeAspect="1"/>
          </p:cNvPicPr>
          <p:nvPr/>
        </p:nvPicPr>
        <p:blipFill>
          <a:blip r:embed="rId3"/>
          <a:stretch>
            <a:fillRect/>
          </a:stretch>
        </p:blipFill>
        <p:spPr>
          <a:xfrm>
            <a:off x="7409556" y="5944731"/>
            <a:ext cx="1456968" cy="82595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u contenu 1">
            <a:extLst>
              <a:ext uri="{FF2B5EF4-FFF2-40B4-BE49-F238E27FC236}">
                <a16:creationId xmlns:a16="http://schemas.microsoft.com/office/drawing/2014/main" id="{B45D9AB9-05BB-41ED-8181-DE053E4B0E51}"/>
              </a:ext>
            </a:extLst>
          </p:cNvPr>
          <p:cNvSpPr>
            <a:spLocks noGrp="1"/>
          </p:cNvSpPr>
          <p:nvPr>
            <p:ph idx="1"/>
          </p:nvPr>
        </p:nvSpPr>
        <p:spPr>
          <a:xfrm>
            <a:off x="457200" y="2097088"/>
            <a:ext cx="8004175" cy="4443412"/>
          </a:xfrm>
        </p:spPr>
        <p:txBody>
          <a:bodyPr>
            <a:normAutofit/>
          </a:bodyPr>
          <a:lstStyle/>
          <a:p>
            <a:pPr algn="just"/>
            <a:r>
              <a:rPr lang="en-GB" altLang="fr-FR" sz="1700" dirty="0"/>
              <a:t>Alleged threat to the unique biodiversity of the </a:t>
            </a:r>
            <a:r>
              <a:rPr lang="en-GB" altLang="fr-FR" sz="1700" dirty="0" err="1"/>
              <a:t>Kresna</a:t>
            </a:r>
            <a:r>
              <a:rPr lang="en-GB" altLang="fr-FR" sz="1700" dirty="0"/>
              <a:t> Gorge due to a construction of a 17 km-long motorway (“Struma motorway”).</a:t>
            </a:r>
          </a:p>
          <a:p>
            <a:pPr algn="just"/>
            <a:r>
              <a:rPr lang="en-GB" sz="1800" b="1" dirty="0"/>
              <a:t>2018 Standing Committee</a:t>
            </a:r>
            <a:r>
              <a:rPr lang="en-GB" sz="1800" dirty="0"/>
              <a:t>:</a:t>
            </a:r>
            <a:endParaRPr lang="en-US" altLang="fr-FR" sz="1800" dirty="0"/>
          </a:p>
          <a:p>
            <a:pPr lvl="1" algn="just"/>
            <a:r>
              <a:rPr lang="en-US" altLang="fr-FR" sz="1500" dirty="0"/>
              <a:t>recognised the authorities’ efforts, including the fulfilment of Rec No. 98 (2002) and readiness to continue their reporting and noted their opposition to an external review of the EIA/AA study.</a:t>
            </a:r>
          </a:p>
          <a:p>
            <a:pPr lvl="1" algn="just"/>
            <a:r>
              <a:rPr lang="en-US" altLang="fr-FR" sz="1500" dirty="0"/>
              <a:t>noted the complainant’s concern that construction can be imminent and their proposal for an OSA and support for an independent external review of the EIA/AA study. </a:t>
            </a:r>
          </a:p>
          <a:p>
            <a:pPr lvl="1" algn="just"/>
            <a:r>
              <a:rPr lang="en-US" altLang="fr-FR" sz="1500" dirty="0"/>
              <a:t>decided to keep the file as possible and to wait until the application package to the EC is submitted and the evaluation by the EC services made available.</a:t>
            </a:r>
          </a:p>
          <a:p>
            <a:pPr algn="just"/>
            <a:r>
              <a:rPr lang="en-US" sz="1800" b="1" dirty="0"/>
              <a:t>Sep 2019 Bureau:</a:t>
            </a:r>
          </a:p>
          <a:p>
            <a:pPr lvl="1" algn="just"/>
            <a:r>
              <a:rPr lang="en-US" sz="1500" dirty="0"/>
              <a:t>acknowledged the information received from the authorities but noted that it did not answer why roads are already being built through the Natura 2000 sites, and what mitigation and compensation measures are planned and currently implemented. </a:t>
            </a:r>
          </a:p>
          <a:p>
            <a:pPr lvl="1" algn="just"/>
            <a:r>
              <a:rPr lang="en-US" sz="1500" dirty="0"/>
              <a:t>instructed the Secretariat to request the EC send an updated report on their own processes.</a:t>
            </a:r>
          </a:p>
          <a:p>
            <a:pPr algn="just"/>
            <a:r>
              <a:rPr lang="en-US" altLang="fr-FR" sz="1700" dirty="0"/>
              <a:t>Authority and Complainant reports received in November</a:t>
            </a:r>
            <a:endParaRPr lang="en-GB" altLang="fr-FR" sz="1700" dirty="0"/>
          </a:p>
          <a:p>
            <a:pPr algn="just"/>
            <a:endParaRPr lang="en-GB" altLang="fr-FR" sz="1800" dirty="0"/>
          </a:p>
        </p:txBody>
      </p:sp>
      <p:sp>
        <p:nvSpPr>
          <p:cNvPr id="64515" name="Rectangle 2">
            <a:extLst>
              <a:ext uri="{FF2B5EF4-FFF2-40B4-BE49-F238E27FC236}">
                <a16:creationId xmlns:a16="http://schemas.microsoft.com/office/drawing/2014/main" id="{AA2F6438-23E9-460A-890D-1C607BA57E54}"/>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6.1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64516" name="Rectangle 2">
            <a:extLst>
              <a:ext uri="{FF2B5EF4-FFF2-40B4-BE49-F238E27FC236}">
                <a16:creationId xmlns:a16="http://schemas.microsoft.com/office/drawing/2014/main" id="{FB76010F-133C-435F-8834-9593F4FF5A74}"/>
              </a:ext>
            </a:extLst>
          </p:cNvPr>
          <p:cNvSpPr txBox="1">
            <a:spLocks noChangeArrowheads="1"/>
          </p:cNvSpPr>
          <p:nvPr/>
        </p:nvSpPr>
        <p:spPr bwMode="auto">
          <a:xfrm>
            <a:off x="595313" y="1074738"/>
            <a:ext cx="809148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GB" altLang="fr-FR" sz="3200">
                <a:solidFill>
                  <a:srgbClr val="004489"/>
                </a:solidFill>
                <a:latin typeface="Arial Narrow" panose="020B0606020202030204" pitchFamily="34" charset="0"/>
                <a:ea typeface="Arial Narrow" panose="020B0606020202030204" pitchFamily="34" charset="0"/>
                <a:cs typeface="Arial Narrow" panose="020B0606020202030204" pitchFamily="34" charset="0"/>
              </a:rPr>
              <a:t>Possible file - 2001/4: Bulgaria: Motorway through the Kresna Gorge</a:t>
            </a:r>
          </a:p>
        </p:txBody>
      </p:sp>
      <p:pic>
        <p:nvPicPr>
          <p:cNvPr id="5" name="Picture 4">
            <a:extLst>
              <a:ext uri="{FF2B5EF4-FFF2-40B4-BE49-F238E27FC236}">
                <a16:creationId xmlns:a16="http://schemas.microsoft.com/office/drawing/2014/main" id="{4128451A-44DA-324C-ADA4-03997AE454E2}"/>
              </a:ext>
            </a:extLst>
          </p:cNvPr>
          <p:cNvPicPr>
            <a:picLocks noChangeAspect="1"/>
          </p:cNvPicPr>
          <p:nvPr/>
        </p:nvPicPr>
        <p:blipFill>
          <a:blip r:embed="rId3"/>
          <a:stretch>
            <a:fillRect/>
          </a:stretch>
        </p:blipFill>
        <p:spPr>
          <a:xfrm>
            <a:off x="7458324" y="5943461"/>
            <a:ext cx="1456968" cy="82595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u contenu 1">
            <a:extLst>
              <a:ext uri="{FF2B5EF4-FFF2-40B4-BE49-F238E27FC236}">
                <a16:creationId xmlns:a16="http://schemas.microsoft.com/office/drawing/2014/main" id="{A10A86ED-1814-46AE-AD9F-4A4C479F3C82}"/>
              </a:ext>
            </a:extLst>
          </p:cNvPr>
          <p:cNvSpPr>
            <a:spLocks noGrp="1"/>
          </p:cNvSpPr>
          <p:nvPr>
            <p:ph idx="1"/>
          </p:nvPr>
        </p:nvSpPr>
        <p:spPr>
          <a:xfrm>
            <a:off x="536575" y="2173288"/>
            <a:ext cx="8004175" cy="4132262"/>
          </a:xfrm>
        </p:spPr>
        <p:txBody>
          <a:bodyPr>
            <a:normAutofit fontScale="92500" lnSpcReduction="10000"/>
          </a:bodyPr>
          <a:lstStyle/>
          <a:p>
            <a:pPr>
              <a:spcAft>
                <a:spcPts val="600"/>
              </a:spcAft>
            </a:pPr>
            <a:r>
              <a:rPr lang="en-GB" altLang="fr-FR" sz="1900" dirty="0"/>
              <a:t>A loophole in the current national legislation – nature diversity Act - opens protected raptors for destruction as a precautionary measure, under the cover of a self-defence clause. </a:t>
            </a:r>
          </a:p>
          <a:p>
            <a:r>
              <a:rPr lang="en-GB" sz="2200" b="1" dirty="0"/>
              <a:t>2018 Standing Committee</a:t>
            </a:r>
            <a:r>
              <a:rPr lang="en-GB" sz="2200" dirty="0"/>
              <a:t>:</a:t>
            </a:r>
            <a:endParaRPr lang="en-US" altLang="fr-FR" sz="2200" dirty="0"/>
          </a:p>
          <a:p>
            <a:pPr lvl="1"/>
            <a:r>
              <a:rPr lang="en-US" altLang="fr-FR" sz="1800" dirty="0"/>
              <a:t>acknowledged the initiation of the process for amending the Nature Diversity Act in order to close the loophole and bring it in line with Article 9 of the Bern Convention, and that as part of the revision process, a public consultation will be initiated in 2019.</a:t>
            </a:r>
          </a:p>
          <a:p>
            <a:pPr lvl="1">
              <a:spcAft>
                <a:spcPts val="600"/>
              </a:spcAft>
            </a:pPr>
            <a:r>
              <a:rPr lang="en-US" altLang="fr-FR" sz="1800" dirty="0"/>
              <a:t>decided to keep the file as possible file.</a:t>
            </a:r>
          </a:p>
          <a:p>
            <a:r>
              <a:rPr lang="en-US" sz="2200" b="1" dirty="0"/>
              <a:t>Sep 2019 Bureau:</a:t>
            </a:r>
          </a:p>
          <a:p>
            <a:pPr lvl="1">
              <a:spcAft>
                <a:spcPts val="600"/>
              </a:spcAft>
            </a:pPr>
            <a:r>
              <a:rPr lang="en-US" altLang="fr-FR" sz="1800" dirty="0"/>
              <a:t>acknowledged the process is moving in the right direction at national level and agreed that the case will be left on the agenda for the Standing Committee for information, but it will only be discussed in 2020 as most probably, due to the lengthy processes at national level, nothing could be said or done before.</a:t>
            </a:r>
          </a:p>
          <a:p>
            <a:r>
              <a:rPr lang="en-US" altLang="fr-FR" sz="1900" dirty="0"/>
              <a:t>No updates received since September</a:t>
            </a:r>
            <a:endParaRPr lang="en-GB" altLang="fr-FR" sz="1900" dirty="0"/>
          </a:p>
          <a:p>
            <a:endParaRPr lang="en-GB" altLang="fr-FR" sz="2000" dirty="0"/>
          </a:p>
        </p:txBody>
      </p:sp>
      <p:sp>
        <p:nvSpPr>
          <p:cNvPr id="68611" name="Rectangle 2">
            <a:extLst>
              <a:ext uri="{FF2B5EF4-FFF2-40B4-BE49-F238E27FC236}">
                <a16:creationId xmlns:a16="http://schemas.microsoft.com/office/drawing/2014/main" id="{E529B6D2-823B-4CC2-983E-8DB62BBBB73A}"/>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6.2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68612" name="Rectangle 2">
            <a:extLst>
              <a:ext uri="{FF2B5EF4-FFF2-40B4-BE49-F238E27FC236}">
                <a16:creationId xmlns:a16="http://schemas.microsoft.com/office/drawing/2014/main" id="{BA2DB013-E483-4DD5-AB7C-CAE3998FBCA0}"/>
              </a:ext>
            </a:extLst>
          </p:cNvPr>
          <p:cNvSpPr txBox="1">
            <a:spLocks noChangeArrowheads="1"/>
          </p:cNvSpPr>
          <p:nvPr/>
        </p:nvSpPr>
        <p:spPr bwMode="auto">
          <a:xfrm>
            <a:off x="595313" y="1074738"/>
            <a:ext cx="809148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GB" altLang="fr-FR" sz="3200">
                <a:solidFill>
                  <a:srgbClr val="004489"/>
                </a:solidFill>
                <a:latin typeface="Arial Narrow" panose="020B0606020202030204" pitchFamily="34" charset="0"/>
                <a:ea typeface="Arial Narrow" panose="020B0606020202030204" pitchFamily="34" charset="0"/>
                <a:cs typeface="Arial Narrow" panose="020B0606020202030204" pitchFamily="34" charset="0"/>
              </a:rPr>
              <a:t>Possible file - 2017/01: Lack of legal protection for Northern goshawk and birds of prey in Norway </a:t>
            </a:r>
          </a:p>
        </p:txBody>
      </p:sp>
      <p:pic>
        <p:nvPicPr>
          <p:cNvPr id="5" name="Picture 4">
            <a:extLst>
              <a:ext uri="{FF2B5EF4-FFF2-40B4-BE49-F238E27FC236}">
                <a16:creationId xmlns:a16="http://schemas.microsoft.com/office/drawing/2014/main" id="{1F58C173-7BDC-5040-8116-6A79AD4F43D9}"/>
              </a:ext>
            </a:extLst>
          </p:cNvPr>
          <p:cNvPicPr>
            <a:picLocks noChangeAspect="1"/>
          </p:cNvPicPr>
          <p:nvPr/>
        </p:nvPicPr>
        <p:blipFill>
          <a:blip r:embed="rId3"/>
          <a:stretch>
            <a:fillRect/>
          </a:stretch>
        </p:blipFill>
        <p:spPr>
          <a:xfrm>
            <a:off x="7421748" y="5892571"/>
            <a:ext cx="1456968" cy="82595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u contenu 1">
            <a:extLst>
              <a:ext uri="{FF2B5EF4-FFF2-40B4-BE49-F238E27FC236}">
                <a16:creationId xmlns:a16="http://schemas.microsoft.com/office/drawing/2014/main" id="{1E77BAD3-8645-4EA6-B3C5-F90BACB78C1C}"/>
              </a:ext>
            </a:extLst>
          </p:cNvPr>
          <p:cNvSpPr>
            <a:spLocks noGrp="1"/>
          </p:cNvSpPr>
          <p:nvPr>
            <p:ph idx="1"/>
          </p:nvPr>
        </p:nvSpPr>
        <p:spPr>
          <a:xfrm>
            <a:off x="536575" y="2044558"/>
            <a:ext cx="8004175" cy="4557856"/>
          </a:xfrm>
        </p:spPr>
        <p:txBody>
          <a:bodyPr/>
          <a:lstStyle/>
          <a:p>
            <a:pPr algn="just">
              <a:spcAft>
                <a:spcPts val="600"/>
              </a:spcAft>
            </a:pPr>
            <a:r>
              <a:rPr lang="en-GB" altLang="fr-FR" sz="1800" dirty="0"/>
              <a:t>Threat to the site due to approval of Porto </a:t>
            </a:r>
            <a:r>
              <a:rPr lang="en-GB" altLang="fr-FR" sz="1800" dirty="0" err="1"/>
              <a:t>Skadar</a:t>
            </a:r>
            <a:r>
              <a:rPr lang="en-GB" altLang="fr-FR" sz="1800" dirty="0"/>
              <a:t> Lake project within the Zone III of the </a:t>
            </a:r>
            <a:r>
              <a:rPr lang="en-GB" altLang="fr-FR" sz="1800" dirty="0" err="1"/>
              <a:t>Skadar</a:t>
            </a:r>
            <a:r>
              <a:rPr lang="en-GB" altLang="fr-FR" sz="1800" dirty="0"/>
              <a:t> Lake NP.</a:t>
            </a:r>
          </a:p>
          <a:p>
            <a:pPr algn="just"/>
            <a:r>
              <a:rPr lang="en-GB" sz="2000" b="1" dirty="0"/>
              <a:t>2018 Standing Committee</a:t>
            </a:r>
            <a:r>
              <a:rPr lang="en-GB" sz="2000" dirty="0"/>
              <a:t>:</a:t>
            </a:r>
            <a:endParaRPr lang="en-US" altLang="fr-FR" sz="2000" dirty="0"/>
          </a:p>
          <a:p>
            <a:pPr lvl="1" algn="just"/>
            <a:r>
              <a:rPr lang="en-US" altLang="fr-FR" sz="1600" dirty="0"/>
              <a:t>adopted Recommendation No. 201 (2018) on the development of a commercial project in </a:t>
            </a:r>
            <a:r>
              <a:rPr lang="en-US" altLang="fr-FR" sz="1600" dirty="0" err="1"/>
              <a:t>Skadar</a:t>
            </a:r>
            <a:r>
              <a:rPr lang="en-US" altLang="fr-FR" sz="1600" dirty="0"/>
              <a:t> Lake.</a:t>
            </a:r>
          </a:p>
          <a:p>
            <a:pPr lvl="1" algn="just"/>
            <a:r>
              <a:rPr lang="en-US" altLang="fr-FR" sz="1600" dirty="0"/>
              <a:t>agreed to maintain this case as a possible file.</a:t>
            </a:r>
          </a:p>
          <a:p>
            <a:pPr lvl="1" algn="just">
              <a:spcAft>
                <a:spcPts val="600"/>
              </a:spcAft>
            </a:pPr>
            <a:r>
              <a:rPr lang="en-US" altLang="fr-FR" sz="1600" dirty="0"/>
              <a:t>appreciated the cooperation between the two MEAs, the Bern and Ramsar Conventions.</a:t>
            </a:r>
            <a:endParaRPr lang="en-GB" altLang="fr-FR" sz="1600" dirty="0"/>
          </a:p>
          <a:p>
            <a:pPr algn="just"/>
            <a:r>
              <a:rPr lang="en-US" sz="2000" b="1" dirty="0"/>
              <a:t>Sep 2019 Bureau:</a:t>
            </a:r>
          </a:p>
          <a:p>
            <a:pPr lvl="1" algn="just"/>
            <a:r>
              <a:rPr lang="en-US" altLang="fr-FR" sz="1600" dirty="0"/>
              <a:t>noted that there is a lack of information on the core of the Recommendation and on the situation and developments on the spot.</a:t>
            </a:r>
          </a:p>
          <a:p>
            <a:pPr lvl="1" algn="just">
              <a:spcAft>
                <a:spcPts val="600"/>
              </a:spcAft>
            </a:pPr>
            <a:r>
              <a:rPr lang="en-US" altLang="fr-FR" sz="1600" dirty="0"/>
              <a:t>urged the authorities to attend the Standing Committee and requested that both authorities and complainant send persuasive arguments on whether or not upgrade the case to an open file.</a:t>
            </a:r>
            <a:endParaRPr lang="en-GB" altLang="fr-FR" sz="2000" dirty="0"/>
          </a:p>
          <a:p>
            <a:pPr algn="just"/>
            <a:r>
              <a:rPr lang="en-US" altLang="fr-FR" sz="1800" dirty="0"/>
              <a:t>Authority and Complainant reports received in November</a:t>
            </a:r>
            <a:endParaRPr lang="en-GB" altLang="fr-FR" sz="1800" dirty="0"/>
          </a:p>
        </p:txBody>
      </p:sp>
      <p:sp>
        <p:nvSpPr>
          <p:cNvPr id="70659" name="Rectangle 2">
            <a:extLst>
              <a:ext uri="{FF2B5EF4-FFF2-40B4-BE49-F238E27FC236}">
                <a16:creationId xmlns:a16="http://schemas.microsoft.com/office/drawing/2014/main" id="{4F4D7359-21E4-427F-AF3B-862CCD47F7DB}"/>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6.2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70660" name="Rectangle 2">
            <a:extLst>
              <a:ext uri="{FF2B5EF4-FFF2-40B4-BE49-F238E27FC236}">
                <a16:creationId xmlns:a16="http://schemas.microsoft.com/office/drawing/2014/main" id="{28BEBD7E-78EC-4E52-A87C-1CEAE619C844}"/>
              </a:ext>
            </a:extLst>
          </p:cNvPr>
          <p:cNvSpPr txBox="1">
            <a:spLocks noChangeArrowheads="1"/>
          </p:cNvSpPr>
          <p:nvPr/>
        </p:nvSpPr>
        <p:spPr bwMode="auto">
          <a:xfrm>
            <a:off x="400692" y="1074738"/>
            <a:ext cx="8620017" cy="96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GB" altLang="fr-FR" sz="30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Possible file - 2016/4: Development of a commercial project in </a:t>
            </a:r>
            <a:r>
              <a:rPr lang="en-GB" altLang="fr-FR" sz="30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Skadar</a:t>
            </a:r>
            <a:r>
              <a:rPr lang="en-GB" altLang="fr-FR" sz="30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Lake NP and candidate Emerald site (Montenegro)</a:t>
            </a:r>
          </a:p>
        </p:txBody>
      </p:sp>
      <p:pic>
        <p:nvPicPr>
          <p:cNvPr id="5" name="Picture 4">
            <a:extLst>
              <a:ext uri="{FF2B5EF4-FFF2-40B4-BE49-F238E27FC236}">
                <a16:creationId xmlns:a16="http://schemas.microsoft.com/office/drawing/2014/main" id="{ABB61B10-3F97-B543-B403-BE6B6B88C9DB}"/>
              </a:ext>
            </a:extLst>
          </p:cNvPr>
          <p:cNvPicPr>
            <a:picLocks noChangeAspect="1"/>
          </p:cNvPicPr>
          <p:nvPr/>
        </p:nvPicPr>
        <p:blipFill>
          <a:blip r:embed="rId3"/>
          <a:stretch>
            <a:fillRect/>
          </a:stretch>
        </p:blipFill>
        <p:spPr>
          <a:xfrm>
            <a:off x="7421748" y="5906885"/>
            <a:ext cx="1456968" cy="8259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16:creationId xmlns:a16="http://schemas.microsoft.com/office/drawing/2014/main" id="{6EB91B09-3E1F-4F2B-A9D1-30B4A92054DA}"/>
              </a:ext>
            </a:extLst>
          </p:cNvPr>
          <p:cNvSpPr>
            <a:spLocks noGrp="1"/>
          </p:cNvSpPr>
          <p:nvPr>
            <p:ph idx="1"/>
          </p:nvPr>
        </p:nvSpPr>
        <p:spPr>
          <a:xfrm>
            <a:off x="457200" y="1794329"/>
            <a:ext cx="8229600" cy="4766145"/>
          </a:xfrm>
        </p:spPr>
        <p:txBody>
          <a:bodyPr>
            <a:noAutofit/>
          </a:bodyPr>
          <a:lstStyle/>
          <a:p>
            <a:r>
              <a:rPr lang="en-GB" altLang="en-US" sz="2900" dirty="0"/>
              <a:t>2 annual Bureau meetings</a:t>
            </a:r>
          </a:p>
          <a:p>
            <a:r>
              <a:rPr lang="en-GB" altLang="en-US" sz="2900" dirty="0"/>
              <a:t>4 Groups of Experts’ meetings: IAS, IKB, CC and PAs</a:t>
            </a:r>
          </a:p>
          <a:p>
            <a:r>
              <a:rPr lang="en-GB" altLang="en-US" sz="2900" dirty="0"/>
              <a:t>3 Emerald Network biogeographical Seminars</a:t>
            </a:r>
          </a:p>
          <a:p>
            <a:r>
              <a:rPr lang="en-GB" altLang="en-US" sz="2900" dirty="0"/>
              <a:t>1 workshop on reporting under Res. 8 (2012)</a:t>
            </a:r>
          </a:p>
          <a:p>
            <a:r>
              <a:rPr lang="en-GB" altLang="en-US" sz="2900" dirty="0"/>
              <a:t>13 OSA missions in the frame of the EDPA</a:t>
            </a:r>
          </a:p>
          <a:p>
            <a:r>
              <a:rPr lang="en-GB" altLang="en-US" sz="2900" dirty="0"/>
              <a:t>Training marine turtle conservation</a:t>
            </a:r>
          </a:p>
          <a:p>
            <a:r>
              <a:rPr lang="en-GB" altLang="en-US" sz="2900" dirty="0"/>
              <a:t>Campaign on the 40</a:t>
            </a:r>
            <a:r>
              <a:rPr lang="en-GB" altLang="en-US" sz="2900" baseline="30000" dirty="0"/>
              <a:t>th</a:t>
            </a:r>
            <a:r>
              <a:rPr lang="en-GB" altLang="en-US" sz="2900" dirty="0"/>
              <a:t> Anniversary</a:t>
            </a:r>
          </a:p>
          <a:p>
            <a:r>
              <a:rPr lang="en-GB" altLang="en-US" sz="2900" dirty="0"/>
              <a:t>25 case-files and complaints assessed</a:t>
            </a:r>
          </a:p>
          <a:p>
            <a:r>
              <a:rPr lang="en-GB" altLang="en-US" sz="2900" dirty="0"/>
              <a:t>Inter-sessional WG on Finances</a:t>
            </a:r>
          </a:p>
        </p:txBody>
      </p:sp>
      <p:sp>
        <p:nvSpPr>
          <p:cNvPr id="11267" name="Rectangle 2">
            <a:extLst>
              <a:ext uri="{FF2B5EF4-FFF2-40B4-BE49-F238E27FC236}">
                <a16:creationId xmlns:a16="http://schemas.microsoft.com/office/drawing/2014/main" id="{3B9CC2B1-C4D9-493C-86EF-5CF26B433EA9}"/>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2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4" name="Rectangle 2">
            <a:extLst>
              <a:ext uri="{FF2B5EF4-FFF2-40B4-BE49-F238E27FC236}">
                <a16:creationId xmlns:a16="http://schemas.microsoft.com/office/drawing/2014/main" id="{C647B720-8F1F-4A28-B8C6-95B1175F9888}"/>
              </a:ext>
            </a:extLst>
          </p:cNvPr>
          <p:cNvSpPr txBox="1">
            <a:spLocks noChangeArrowheads="1"/>
          </p:cNvSpPr>
          <p:nvPr/>
        </p:nvSpPr>
        <p:spPr bwMode="auto">
          <a:xfrm>
            <a:off x="496887" y="1098785"/>
            <a:ext cx="778033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Bern Convention’s </a:t>
            </a:r>
            <a:r>
              <a:rPr lang="en-US" altLang="fr-FR" sz="36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PoW</a:t>
            </a: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2019 </a:t>
            </a:r>
            <a:endPar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5" name="Picture 4">
            <a:extLst>
              <a:ext uri="{FF2B5EF4-FFF2-40B4-BE49-F238E27FC236}">
                <a16:creationId xmlns:a16="http://schemas.microsoft.com/office/drawing/2014/main" id="{4309D797-9A99-4A13-8BC7-41FA3D91453F}"/>
              </a:ext>
            </a:extLst>
          </p:cNvPr>
          <p:cNvPicPr>
            <a:picLocks noChangeAspect="1"/>
          </p:cNvPicPr>
          <p:nvPr/>
        </p:nvPicPr>
        <p:blipFill>
          <a:blip r:embed="rId3"/>
          <a:stretch>
            <a:fillRect/>
          </a:stretch>
        </p:blipFill>
        <p:spPr>
          <a:xfrm>
            <a:off x="7421748" y="5809349"/>
            <a:ext cx="1456968" cy="82595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u contenu 1">
            <a:extLst>
              <a:ext uri="{FF2B5EF4-FFF2-40B4-BE49-F238E27FC236}">
                <a16:creationId xmlns:a16="http://schemas.microsoft.com/office/drawing/2014/main" id="{017C38DB-5C5C-439B-A539-77A4FB8905A4}"/>
              </a:ext>
            </a:extLst>
          </p:cNvPr>
          <p:cNvSpPr>
            <a:spLocks noGrp="1"/>
          </p:cNvSpPr>
          <p:nvPr>
            <p:ph idx="1"/>
          </p:nvPr>
        </p:nvSpPr>
        <p:spPr>
          <a:xfrm>
            <a:off x="595313" y="2525713"/>
            <a:ext cx="8004175" cy="4151312"/>
          </a:xfrm>
        </p:spPr>
        <p:txBody>
          <a:bodyPr>
            <a:normAutofit/>
          </a:bodyPr>
          <a:lstStyle/>
          <a:p>
            <a:pPr algn="just">
              <a:defRPr/>
            </a:pPr>
            <a:endParaRPr lang="en-GB" altLang="fr-FR" sz="2000" dirty="0"/>
          </a:p>
          <a:p>
            <a:pPr algn="just">
              <a:defRPr/>
            </a:pPr>
            <a:r>
              <a:rPr lang="en-GB" altLang="fr-FR" sz="2000" dirty="0"/>
              <a:t>2016 – Joint Bern/AEWA mission to Iceland: Rec No. 190 (2016) adopted – joint set of Recommendations for both instruments, replacing Rec. No. 86 (2002).</a:t>
            </a:r>
            <a:endParaRPr lang="en-GB" sz="2000" b="1" dirty="0"/>
          </a:p>
          <a:p>
            <a:pPr algn="just">
              <a:defRPr/>
            </a:pPr>
            <a:r>
              <a:rPr lang="en-GB" sz="2400" b="1" dirty="0"/>
              <a:t>2018 Standing Committee</a:t>
            </a:r>
            <a:r>
              <a:rPr lang="en-GB" sz="2400" dirty="0"/>
              <a:t>:</a:t>
            </a:r>
            <a:endParaRPr lang="en-US" altLang="fr-FR" sz="2400" dirty="0"/>
          </a:p>
          <a:p>
            <a:pPr lvl="1" algn="just">
              <a:defRPr/>
            </a:pPr>
            <a:r>
              <a:rPr lang="en-US" altLang="fr-FR" sz="1800" dirty="0"/>
              <a:t>noted the on-going processes at national level, for example the new forestry bill introduced in Parliament which, if and when adopted, would pave the way for future work on the issue and the preparation of a national forestry strategy.</a:t>
            </a:r>
          </a:p>
          <a:p>
            <a:pPr lvl="1" algn="just">
              <a:defRPr/>
            </a:pPr>
            <a:r>
              <a:rPr lang="en-US" altLang="fr-FR" sz="1800" dirty="0"/>
              <a:t>urged the national authorities to step up their work on the full implementation of all operational paragraphs of the Recommendation.</a:t>
            </a:r>
            <a:endParaRPr lang="en-GB" altLang="fr-FR" sz="1800" dirty="0"/>
          </a:p>
          <a:p>
            <a:pPr algn="just">
              <a:defRPr/>
            </a:pPr>
            <a:endParaRPr lang="en-GB" altLang="fr-FR" sz="2000" dirty="0">
              <a:highlight>
                <a:srgbClr val="FFFF00"/>
              </a:highlight>
            </a:endParaRPr>
          </a:p>
        </p:txBody>
      </p:sp>
      <p:sp>
        <p:nvSpPr>
          <p:cNvPr id="78851" name="Rectangle 2">
            <a:extLst>
              <a:ext uri="{FF2B5EF4-FFF2-40B4-BE49-F238E27FC236}">
                <a16:creationId xmlns:a16="http://schemas.microsoft.com/office/drawing/2014/main" id="{93EBF722-ECB5-44CB-8B24-5D9ACD66BF71}"/>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6.3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78852" name="Rectangle 2">
            <a:extLst>
              <a:ext uri="{FF2B5EF4-FFF2-40B4-BE49-F238E27FC236}">
                <a16:creationId xmlns:a16="http://schemas.microsoft.com/office/drawing/2014/main" id="{86B049E8-9F71-4AC5-A1A5-F0E1E71DFB87}"/>
              </a:ext>
            </a:extLst>
          </p:cNvPr>
          <p:cNvSpPr txBox="1">
            <a:spLocks noChangeArrowheads="1"/>
          </p:cNvSpPr>
          <p:nvPr/>
        </p:nvSpPr>
        <p:spPr bwMode="auto">
          <a:xfrm>
            <a:off x="508000" y="990600"/>
            <a:ext cx="809148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Recommendation No. 190 (2016) on the conservation of natural habitats and wildlife, specially birds, in afforestation of lowland in Iceland </a:t>
            </a:r>
          </a:p>
        </p:txBody>
      </p:sp>
      <p:pic>
        <p:nvPicPr>
          <p:cNvPr id="5" name="Picture 4">
            <a:extLst>
              <a:ext uri="{FF2B5EF4-FFF2-40B4-BE49-F238E27FC236}">
                <a16:creationId xmlns:a16="http://schemas.microsoft.com/office/drawing/2014/main" id="{55C77EC8-2A7D-5747-8329-D59DD4633C46}"/>
              </a:ext>
            </a:extLst>
          </p:cNvPr>
          <p:cNvPicPr>
            <a:picLocks noChangeAspect="1"/>
          </p:cNvPicPr>
          <p:nvPr/>
        </p:nvPicPr>
        <p:blipFill>
          <a:blip r:embed="rId3"/>
          <a:stretch>
            <a:fillRect/>
          </a:stretch>
        </p:blipFill>
        <p:spPr>
          <a:xfrm>
            <a:off x="7470516" y="5935206"/>
            <a:ext cx="1456968" cy="82595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contenu 1">
            <a:extLst>
              <a:ext uri="{FF2B5EF4-FFF2-40B4-BE49-F238E27FC236}">
                <a16:creationId xmlns:a16="http://schemas.microsoft.com/office/drawing/2014/main" id="{C9EFD90F-DE8E-4646-A6FD-47F1CEC48F79}"/>
              </a:ext>
            </a:extLst>
          </p:cNvPr>
          <p:cNvSpPr>
            <a:spLocks noGrp="1"/>
          </p:cNvSpPr>
          <p:nvPr>
            <p:ph idx="1"/>
          </p:nvPr>
        </p:nvSpPr>
        <p:spPr>
          <a:xfrm>
            <a:off x="369870" y="2074284"/>
            <a:ext cx="8004175" cy="4458021"/>
          </a:xfrm>
        </p:spPr>
        <p:txBody>
          <a:bodyPr>
            <a:noAutofit/>
          </a:bodyPr>
          <a:lstStyle/>
          <a:p>
            <a:pPr algn="just"/>
            <a:r>
              <a:rPr lang="en-GB" sz="2400" b="1" dirty="0"/>
              <a:t>2018 Standing Committee</a:t>
            </a:r>
            <a:r>
              <a:rPr lang="en-GB" sz="2400" dirty="0"/>
              <a:t>:</a:t>
            </a:r>
          </a:p>
          <a:p>
            <a:pPr lvl="1" algn="just"/>
            <a:r>
              <a:rPr lang="en-GB" altLang="en-US" sz="1800" dirty="0"/>
              <a:t>Draft Pan-European Action Plan for the conservation of the sturgeon  </a:t>
            </a:r>
            <a:br>
              <a:rPr lang="en-GB" altLang="en-US" sz="1600" dirty="0"/>
            </a:br>
            <a:r>
              <a:rPr lang="en-GB" altLang="en-US" sz="1600" dirty="0">
                <a:solidFill>
                  <a:schemeClr val="bg1">
                    <a:lumMod val="50000"/>
                  </a:schemeClr>
                </a:solidFill>
              </a:rPr>
              <a:t>T-PVS/Inf(2018)06</a:t>
            </a:r>
          </a:p>
          <a:p>
            <a:pPr lvl="1"/>
            <a:r>
              <a:rPr lang="en-GB" altLang="en-US" sz="1800" dirty="0"/>
              <a:t>Draft Recommendation on the Pan-European Action Plan for the conservation of the sturgeon </a:t>
            </a:r>
            <a:br>
              <a:rPr lang="en-GB" altLang="en-US" sz="1600" dirty="0"/>
            </a:br>
            <a:r>
              <a:rPr lang="en-GB" altLang="en-US" sz="1600" dirty="0">
                <a:solidFill>
                  <a:schemeClr val="bg1">
                    <a:lumMod val="50000"/>
                  </a:schemeClr>
                </a:solidFill>
              </a:rPr>
              <a:t>T-PVS(2018)09E</a:t>
            </a:r>
          </a:p>
          <a:p>
            <a:pPr algn="just"/>
            <a:r>
              <a:rPr lang="en-US" sz="2400" b="1" dirty="0"/>
              <a:t>March 2019 Bureau:</a:t>
            </a:r>
          </a:p>
          <a:p>
            <a:pPr lvl="1" algn="just"/>
            <a:r>
              <a:rPr lang="en-US" altLang="en-US" sz="1800" dirty="0"/>
              <a:t>welcomed the information provided by the Secretariat on discussions regarding the setting- up of a coordination and monitoring mechanism on the Pan-European Action Plan for the conservation of the sturgeon.</a:t>
            </a:r>
            <a:endParaRPr lang="en-GB" altLang="en-US" sz="1800" dirty="0"/>
          </a:p>
          <a:p>
            <a:pPr algn="just"/>
            <a:r>
              <a:rPr lang="en-US" sz="2400" b="1" dirty="0"/>
              <a:t>Sep 2019 Bureau:</a:t>
            </a:r>
          </a:p>
          <a:p>
            <a:pPr lvl="1" algn="just">
              <a:defRPr/>
            </a:pPr>
            <a:r>
              <a:rPr lang="en-US" sz="1800" dirty="0"/>
              <a:t>noted the plans for a side event at the 39th meeting, to discuss the progress in the implementation of Rec No. 199 (2018) on the Pan-European Action Plan for the conservation of the sturgeon.</a:t>
            </a:r>
            <a:endParaRPr lang="en-GB" sz="1800" dirty="0">
              <a:highlight>
                <a:srgbClr val="FFFF00"/>
              </a:highlight>
            </a:endParaRPr>
          </a:p>
        </p:txBody>
      </p:sp>
      <p:sp>
        <p:nvSpPr>
          <p:cNvPr id="76803" name="Rectangle 2">
            <a:extLst>
              <a:ext uri="{FF2B5EF4-FFF2-40B4-BE49-F238E27FC236}">
                <a16:creationId xmlns:a16="http://schemas.microsoft.com/office/drawing/2014/main" id="{87389FC3-13C2-4BA0-8B50-B326C8C1FBA2}"/>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6.3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76804" name="Rectangle 2">
            <a:extLst>
              <a:ext uri="{FF2B5EF4-FFF2-40B4-BE49-F238E27FC236}">
                <a16:creationId xmlns:a16="http://schemas.microsoft.com/office/drawing/2014/main" id="{BD23C6BE-C033-46AD-ABE5-D5FE6244EA7E}"/>
              </a:ext>
            </a:extLst>
          </p:cNvPr>
          <p:cNvSpPr txBox="1">
            <a:spLocks noChangeArrowheads="1"/>
          </p:cNvSpPr>
          <p:nvPr/>
        </p:nvSpPr>
        <p:spPr bwMode="auto">
          <a:xfrm>
            <a:off x="369870" y="1074738"/>
            <a:ext cx="8465905" cy="101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Recommendation No. 199 (2018) on the Pan-European Action Plan for the conservation of the sturgeon</a:t>
            </a:r>
            <a:endPar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u contenu 1">
            <a:extLst>
              <a:ext uri="{FF2B5EF4-FFF2-40B4-BE49-F238E27FC236}">
                <a16:creationId xmlns:a16="http://schemas.microsoft.com/office/drawing/2014/main" id="{7C590352-CBBD-494B-99BC-49ECCDB0B2C1}"/>
              </a:ext>
            </a:extLst>
          </p:cNvPr>
          <p:cNvSpPr>
            <a:spLocks noGrp="1"/>
          </p:cNvSpPr>
          <p:nvPr>
            <p:ph idx="1"/>
          </p:nvPr>
        </p:nvSpPr>
        <p:spPr>
          <a:xfrm>
            <a:off x="595313" y="2732925"/>
            <a:ext cx="8004175" cy="3836149"/>
          </a:xfrm>
        </p:spPr>
        <p:txBody>
          <a:bodyPr>
            <a:normAutofit/>
          </a:bodyPr>
          <a:lstStyle/>
          <a:p>
            <a:pPr algn="just"/>
            <a:r>
              <a:rPr lang="en-GB" sz="2400" b="1" dirty="0"/>
              <a:t>2017 Standing Committee</a:t>
            </a:r>
            <a:r>
              <a:rPr lang="en-GB" sz="2400" dirty="0"/>
              <a:t>:</a:t>
            </a:r>
          </a:p>
          <a:p>
            <a:pPr lvl="1" algn="just"/>
            <a:r>
              <a:rPr lang="en-US" altLang="fr-FR" sz="2000" dirty="0"/>
              <a:t>noted the updated information provided by the Turkish authorities and the NGO MEDASSET and requested that the Turkish authorities provide a progress report on the implementation of Recommendation No. 95 (2002) for its meeting in 2019.</a:t>
            </a:r>
          </a:p>
          <a:p>
            <a:pPr lvl="1" algn="just"/>
            <a:endParaRPr lang="en-GB" altLang="fr-FR" sz="1800" dirty="0">
              <a:highlight>
                <a:srgbClr val="FFFF00"/>
              </a:highlight>
            </a:endParaRPr>
          </a:p>
          <a:p>
            <a:pPr algn="just"/>
            <a:r>
              <a:rPr lang="en-US" altLang="fr-FR" sz="2000" dirty="0"/>
              <a:t>Authorities report received in October 2019.</a:t>
            </a:r>
          </a:p>
          <a:p>
            <a:pPr marL="0" indent="0" algn="just">
              <a:buNone/>
            </a:pPr>
            <a:endParaRPr lang="en-US" altLang="fr-FR" sz="2200" dirty="0"/>
          </a:p>
        </p:txBody>
      </p:sp>
      <p:sp>
        <p:nvSpPr>
          <p:cNvPr id="74755" name="Rectangle 2">
            <a:extLst>
              <a:ext uri="{FF2B5EF4-FFF2-40B4-BE49-F238E27FC236}">
                <a16:creationId xmlns:a16="http://schemas.microsoft.com/office/drawing/2014/main" id="{7639D0E8-7043-4192-8229-632DC574F71E}"/>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6.3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74756" name="Rectangle 2">
            <a:extLst>
              <a:ext uri="{FF2B5EF4-FFF2-40B4-BE49-F238E27FC236}">
                <a16:creationId xmlns:a16="http://schemas.microsoft.com/office/drawing/2014/main" id="{D6ACA271-32A4-4FD2-9986-01A24D5B18CC}"/>
              </a:ext>
            </a:extLst>
          </p:cNvPr>
          <p:cNvSpPr txBox="1">
            <a:spLocks noChangeArrowheads="1"/>
          </p:cNvSpPr>
          <p:nvPr/>
        </p:nvSpPr>
        <p:spPr bwMode="auto">
          <a:xfrm>
            <a:off x="595313" y="1074738"/>
            <a:ext cx="8091487" cy="101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Recommendation No. 95 (2002) on the conservation of marine turtles in </a:t>
            </a:r>
            <a:r>
              <a:rPr lang="en-US" altLang="fr-FR" sz="32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Kazanli</a:t>
            </a:r>
            <a:r>
              <a:rPr lang="en-US"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beach (Turkey)</a:t>
            </a:r>
            <a:endPar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5" name="Picture 4">
            <a:extLst>
              <a:ext uri="{FF2B5EF4-FFF2-40B4-BE49-F238E27FC236}">
                <a16:creationId xmlns:a16="http://schemas.microsoft.com/office/drawing/2014/main" id="{F267ADFC-942B-6448-85A4-D40CD6C593E0}"/>
              </a:ext>
            </a:extLst>
          </p:cNvPr>
          <p:cNvPicPr>
            <a:picLocks noChangeAspect="1"/>
          </p:cNvPicPr>
          <p:nvPr/>
        </p:nvPicPr>
        <p:blipFill>
          <a:blip r:embed="rId3"/>
          <a:stretch>
            <a:fillRect/>
          </a:stretch>
        </p:blipFill>
        <p:spPr>
          <a:xfrm>
            <a:off x="7421748" y="5809349"/>
            <a:ext cx="1456968" cy="82595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u contenu 1">
            <a:extLst>
              <a:ext uri="{FF2B5EF4-FFF2-40B4-BE49-F238E27FC236}">
                <a16:creationId xmlns:a16="http://schemas.microsoft.com/office/drawing/2014/main" id="{7C590352-CBBD-494B-99BC-49ECCDB0B2C1}"/>
              </a:ext>
            </a:extLst>
          </p:cNvPr>
          <p:cNvSpPr>
            <a:spLocks noGrp="1"/>
          </p:cNvSpPr>
          <p:nvPr>
            <p:ph idx="1"/>
          </p:nvPr>
        </p:nvSpPr>
        <p:spPr>
          <a:xfrm>
            <a:off x="595313" y="2167847"/>
            <a:ext cx="8004175" cy="4401227"/>
          </a:xfrm>
        </p:spPr>
        <p:txBody>
          <a:bodyPr>
            <a:normAutofit fontScale="92500" lnSpcReduction="10000"/>
          </a:bodyPr>
          <a:lstStyle/>
          <a:p>
            <a:pPr algn="just">
              <a:spcAft>
                <a:spcPts val="600"/>
              </a:spcAft>
            </a:pPr>
            <a:r>
              <a:rPr lang="en-GB" sz="2400" b="1" dirty="0"/>
              <a:t>2017 Standing Committee</a:t>
            </a:r>
            <a:r>
              <a:rPr lang="en-GB" sz="2400" dirty="0"/>
              <a:t>:</a:t>
            </a:r>
          </a:p>
          <a:p>
            <a:pPr lvl="1" algn="just">
              <a:spcAft>
                <a:spcPts val="600"/>
              </a:spcAft>
            </a:pPr>
            <a:r>
              <a:rPr lang="en-US" sz="1800" dirty="0"/>
              <a:t>regretted that the situation had further deteriorated since the file was closed, as nesting had kept falling in numbers close to 30% and, in spite of the creation of the National Park, its funding was not assured and the implementation of protection measures is very poor. </a:t>
            </a:r>
          </a:p>
          <a:p>
            <a:pPr lvl="1" algn="just">
              <a:spcAft>
                <a:spcPts val="600"/>
              </a:spcAft>
            </a:pPr>
            <a:r>
              <a:rPr lang="en-US" sz="1800" dirty="0"/>
              <a:t>encouraged the Greek authorities to fully implement Bern Convention recommendations on the topic and increase cooperation with local authorities, to redress the high mortality of marine turtles and improve the management of beaches in the area. </a:t>
            </a:r>
          </a:p>
          <a:p>
            <a:pPr algn="just">
              <a:spcAft>
                <a:spcPts val="600"/>
              </a:spcAft>
            </a:pPr>
            <a:r>
              <a:rPr lang="en-US" sz="2400" b="1" dirty="0"/>
              <a:t>March 2018 Bureau:</a:t>
            </a:r>
          </a:p>
          <a:p>
            <a:pPr lvl="1" algn="just">
              <a:spcAft>
                <a:spcPts val="600"/>
              </a:spcAft>
            </a:pPr>
            <a:r>
              <a:rPr lang="en-US" sz="1800" dirty="0"/>
              <a:t>instructed the Secretariat to liaise with the European Commission ahead of formulating a response and a potential recommendation. The Bureau reminded that taking into account the area is a Natura 2000 site; the case should most probably be referred to the European Commission.</a:t>
            </a:r>
          </a:p>
          <a:p>
            <a:pPr algn="just">
              <a:spcAft>
                <a:spcPts val="600"/>
              </a:spcAft>
            </a:pPr>
            <a:r>
              <a:rPr lang="en-US" altLang="fr-FR" sz="2000" dirty="0"/>
              <a:t>Complainant report received in October 2019.</a:t>
            </a:r>
            <a:endParaRPr lang="en-US" sz="2000" dirty="0"/>
          </a:p>
          <a:p>
            <a:pPr algn="just"/>
            <a:endParaRPr lang="en-GB" altLang="fr-FR" sz="2200" dirty="0"/>
          </a:p>
        </p:txBody>
      </p:sp>
      <p:sp>
        <p:nvSpPr>
          <p:cNvPr id="74755" name="Rectangle 2">
            <a:extLst>
              <a:ext uri="{FF2B5EF4-FFF2-40B4-BE49-F238E27FC236}">
                <a16:creationId xmlns:a16="http://schemas.microsoft.com/office/drawing/2014/main" id="{7639D0E8-7043-4192-8229-632DC574F71E}"/>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6.3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74756" name="Rectangle 2">
            <a:extLst>
              <a:ext uri="{FF2B5EF4-FFF2-40B4-BE49-F238E27FC236}">
                <a16:creationId xmlns:a16="http://schemas.microsoft.com/office/drawing/2014/main" id="{D6ACA271-32A4-4FD2-9986-01A24D5B18CC}"/>
              </a:ext>
            </a:extLst>
          </p:cNvPr>
          <p:cNvSpPr txBox="1">
            <a:spLocks noChangeArrowheads="1"/>
          </p:cNvSpPr>
          <p:nvPr/>
        </p:nvSpPr>
        <p:spPr bwMode="auto">
          <a:xfrm>
            <a:off x="595313" y="1074738"/>
            <a:ext cx="8091487" cy="101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Recommendation No. 9 (1987) on the protection of Caretta </a:t>
            </a:r>
            <a:r>
              <a:rPr lang="en-US" altLang="fr-FR" sz="32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Caretta</a:t>
            </a:r>
            <a:r>
              <a:rPr lang="en-US"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in </a:t>
            </a:r>
            <a:r>
              <a:rPr lang="en-US" altLang="fr-FR" sz="32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Laganas</a:t>
            </a:r>
            <a:r>
              <a:rPr lang="en-US"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bay, Zakynthos (Greece)</a:t>
            </a:r>
            <a:endParaRPr lang="en-GB" altLang="fr-FR" sz="32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5" name="Picture 4">
            <a:extLst>
              <a:ext uri="{FF2B5EF4-FFF2-40B4-BE49-F238E27FC236}">
                <a16:creationId xmlns:a16="http://schemas.microsoft.com/office/drawing/2014/main" id="{0F1382D3-79DF-B34B-AE99-D17168F11B29}"/>
              </a:ext>
            </a:extLst>
          </p:cNvPr>
          <p:cNvPicPr>
            <a:picLocks noChangeAspect="1"/>
          </p:cNvPicPr>
          <p:nvPr/>
        </p:nvPicPr>
        <p:blipFill>
          <a:blip r:embed="rId3"/>
          <a:stretch>
            <a:fillRect/>
          </a:stretch>
        </p:blipFill>
        <p:spPr>
          <a:xfrm>
            <a:off x="7421748" y="5809349"/>
            <a:ext cx="1456968" cy="825957"/>
          </a:xfrm>
          <a:prstGeom prst="rect">
            <a:avLst/>
          </a:prstGeom>
        </p:spPr>
      </p:pic>
    </p:spTree>
    <p:extLst>
      <p:ext uri="{BB962C8B-B14F-4D97-AF65-F5344CB8AC3E}">
        <p14:creationId xmlns:p14="http://schemas.microsoft.com/office/powerpoint/2010/main" val="1866187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16:creationId xmlns:a16="http://schemas.microsoft.com/office/drawing/2014/main" id="{6EB91B09-3E1F-4F2B-A9D1-30B4A92054DA}"/>
              </a:ext>
            </a:extLst>
          </p:cNvPr>
          <p:cNvSpPr>
            <a:spLocks noGrp="1"/>
          </p:cNvSpPr>
          <p:nvPr>
            <p:ph idx="1"/>
          </p:nvPr>
        </p:nvSpPr>
        <p:spPr>
          <a:xfrm>
            <a:off x="381000" y="2001836"/>
            <a:ext cx="8229600" cy="4501705"/>
          </a:xfrm>
        </p:spPr>
        <p:txBody>
          <a:bodyPr>
            <a:normAutofit lnSpcReduction="10000"/>
          </a:bodyPr>
          <a:lstStyle/>
          <a:p>
            <a:pPr>
              <a:spcAft>
                <a:spcPts val="600"/>
              </a:spcAft>
            </a:pPr>
            <a:r>
              <a:rPr lang="en-US" altLang="en-US" sz="2400" dirty="0"/>
              <a:t>Mandate of the inter-sessional WG on financing</a:t>
            </a:r>
            <a:br>
              <a:rPr lang="en-US" altLang="en-US" sz="2000" dirty="0"/>
            </a:br>
            <a:r>
              <a:rPr lang="en-US" altLang="en-US" sz="1800" dirty="0">
                <a:solidFill>
                  <a:schemeClr val="bg1">
                    <a:lumMod val="50000"/>
                  </a:schemeClr>
                </a:solidFill>
              </a:rPr>
              <a:t>T-PVS/Inf(2019)4rev</a:t>
            </a:r>
            <a:endParaRPr lang="en-US" altLang="en-US" sz="2000" dirty="0">
              <a:solidFill>
                <a:schemeClr val="bg1">
                  <a:lumMod val="50000"/>
                </a:schemeClr>
              </a:solidFill>
            </a:endParaRPr>
          </a:p>
          <a:p>
            <a:pPr>
              <a:spcAft>
                <a:spcPts val="600"/>
              </a:spcAft>
            </a:pPr>
            <a:r>
              <a:rPr lang="en-US" altLang="en-US" sz="2400" dirty="0"/>
              <a:t>Financing the Bern Convention: options and legal and feasibility aspects</a:t>
            </a:r>
            <a:br>
              <a:rPr lang="en-US" altLang="en-US" sz="2000" dirty="0"/>
            </a:br>
            <a:r>
              <a:rPr lang="en-US" altLang="en-US" sz="1800" dirty="0">
                <a:solidFill>
                  <a:schemeClr val="bg1">
                    <a:lumMod val="50000"/>
                  </a:schemeClr>
                </a:solidFill>
              </a:rPr>
              <a:t>T-PVS(2019)1rev</a:t>
            </a:r>
          </a:p>
          <a:p>
            <a:pPr>
              <a:spcAft>
                <a:spcPts val="600"/>
              </a:spcAft>
            </a:pPr>
            <a:r>
              <a:rPr lang="en-US" altLang="en-US" sz="2400" dirty="0"/>
              <a:t>Draft Resolution on the financing of the Bern Convention</a:t>
            </a:r>
            <a:br>
              <a:rPr lang="en-US" altLang="en-US" sz="2000" dirty="0"/>
            </a:br>
            <a:r>
              <a:rPr lang="en-US" altLang="en-US" sz="1800" dirty="0">
                <a:solidFill>
                  <a:schemeClr val="bg1">
                    <a:lumMod val="50000"/>
                  </a:schemeClr>
                </a:solidFill>
              </a:rPr>
              <a:t>T-PVS(2019)5</a:t>
            </a:r>
          </a:p>
          <a:p>
            <a:pPr>
              <a:spcAft>
                <a:spcPts val="600"/>
              </a:spcAft>
            </a:pPr>
            <a:r>
              <a:rPr lang="en-US" altLang="en-US" sz="2400" dirty="0"/>
              <a:t>Budget and staff of the Bern Convention from 2020 onwards: Note from the Chair of the WG on Financing and the Secretariat</a:t>
            </a:r>
            <a:br>
              <a:rPr lang="en-US" altLang="en-US" sz="2400" dirty="0"/>
            </a:br>
            <a:r>
              <a:rPr lang="en-US" altLang="en-US" sz="1800" dirty="0">
                <a:solidFill>
                  <a:schemeClr val="bg1">
                    <a:lumMod val="50000"/>
                  </a:schemeClr>
                </a:solidFill>
              </a:rPr>
              <a:t>T-PVS(2019)11</a:t>
            </a:r>
          </a:p>
          <a:p>
            <a:pPr>
              <a:spcAft>
                <a:spcPts val="600"/>
              </a:spcAft>
            </a:pPr>
            <a:r>
              <a:rPr lang="en-US" altLang="en-US" sz="2400" dirty="0"/>
              <a:t>Draft </a:t>
            </a:r>
            <a:r>
              <a:rPr lang="en-US" altLang="en-US" sz="2400" dirty="0" err="1"/>
              <a:t>Programme</a:t>
            </a:r>
            <a:r>
              <a:rPr lang="en-US" altLang="en-US" sz="2400" dirty="0"/>
              <a:t> of Activities for 2020-2021</a:t>
            </a:r>
            <a:br>
              <a:rPr lang="en-US" altLang="en-US" sz="2000" dirty="0"/>
            </a:br>
            <a:r>
              <a:rPr lang="en-US" altLang="en-US" sz="1800" dirty="0">
                <a:solidFill>
                  <a:schemeClr val="bg1">
                    <a:lumMod val="50000"/>
                  </a:schemeClr>
                </a:solidFill>
              </a:rPr>
              <a:t>T-PVS(2019)18</a:t>
            </a:r>
            <a:endParaRPr lang="en-GB" altLang="en-US" sz="1800" dirty="0">
              <a:solidFill>
                <a:schemeClr val="bg1">
                  <a:lumMod val="50000"/>
                </a:schemeClr>
              </a:solidFill>
              <a:highlight>
                <a:srgbClr val="FFFF00"/>
              </a:highlight>
            </a:endParaRPr>
          </a:p>
        </p:txBody>
      </p:sp>
      <p:sp>
        <p:nvSpPr>
          <p:cNvPr id="11267" name="Rectangle 2">
            <a:extLst>
              <a:ext uri="{FF2B5EF4-FFF2-40B4-BE49-F238E27FC236}">
                <a16:creationId xmlns:a16="http://schemas.microsoft.com/office/drawing/2014/main" id="{3B9CC2B1-C4D9-493C-86EF-5CF26B433EA9}"/>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None/>
            </a:pPr>
            <a:r>
              <a:rPr lang="fr-FR"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3.1  </a:t>
            </a:r>
            <a:endParaRPr lang="en-GB" altLang="fr-FR" sz="3600" dirty="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5" name="Rectangle 2">
            <a:extLst>
              <a:ext uri="{FF2B5EF4-FFF2-40B4-BE49-F238E27FC236}">
                <a16:creationId xmlns:a16="http://schemas.microsoft.com/office/drawing/2014/main" id="{41A33976-D9F7-49FA-9AC2-E59B583A5C04}"/>
              </a:ext>
            </a:extLst>
          </p:cNvPr>
          <p:cNvSpPr txBox="1">
            <a:spLocks noChangeArrowheads="1"/>
          </p:cNvSpPr>
          <p:nvPr/>
        </p:nvSpPr>
        <p:spPr bwMode="auto">
          <a:xfrm>
            <a:off x="611736" y="1132460"/>
            <a:ext cx="6866323"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Future </a:t>
            </a:r>
            <a:r>
              <a:rPr lang="en-US" altLang="fr-FR" sz="3600" dirty="0">
                <a:solidFill>
                  <a:srgbClr val="004489"/>
                </a:solidFill>
                <a:latin typeface="Arial Narrow" panose="020B0606020202030204" pitchFamily="34" charset="0"/>
              </a:rPr>
              <a:t>financing</a:t>
            </a: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of the Bern Convention</a:t>
            </a:r>
            <a:endPar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6" name="Picture 5">
            <a:extLst>
              <a:ext uri="{FF2B5EF4-FFF2-40B4-BE49-F238E27FC236}">
                <a16:creationId xmlns:a16="http://schemas.microsoft.com/office/drawing/2014/main" id="{C429926C-5EFC-46E3-AF24-6A93B28FDD6D}"/>
              </a:ext>
            </a:extLst>
          </p:cNvPr>
          <p:cNvPicPr>
            <a:picLocks noChangeAspect="1"/>
          </p:cNvPicPr>
          <p:nvPr/>
        </p:nvPicPr>
        <p:blipFill>
          <a:blip r:embed="rId2"/>
          <a:stretch>
            <a:fillRect/>
          </a:stretch>
        </p:blipFill>
        <p:spPr>
          <a:xfrm>
            <a:off x="7421748" y="5809349"/>
            <a:ext cx="1456968" cy="825957"/>
          </a:xfrm>
          <a:prstGeom prst="rect">
            <a:avLst/>
          </a:prstGeom>
        </p:spPr>
      </p:pic>
    </p:spTree>
    <p:extLst>
      <p:ext uri="{BB962C8B-B14F-4D97-AF65-F5344CB8AC3E}">
        <p14:creationId xmlns:p14="http://schemas.microsoft.com/office/powerpoint/2010/main" val="61448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17DD327-0E09-4FC2-9141-0E297907A08A}"/>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3.2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2" name="Content Placeholder 1">
            <a:extLst>
              <a:ext uri="{FF2B5EF4-FFF2-40B4-BE49-F238E27FC236}">
                <a16:creationId xmlns:a16="http://schemas.microsoft.com/office/drawing/2014/main" id="{3DBF9E97-6686-4945-89E9-3BAABB1C2DF9}"/>
              </a:ext>
            </a:extLst>
          </p:cNvPr>
          <p:cNvSpPr>
            <a:spLocks noGrp="1"/>
          </p:cNvSpPr>
          <p:nvPr>
            <p:ph idx="1"/>
          </p:nvPr>
        </p:nvSpPr>
        <p:spPr>
          <a:xfrm>
            <a:off x="381000" y="2894558"/>
            <a:ext cx="8229600" cy="3033642"/>
          </a:xfrm>
        </p:spPr>
        <p:txBody>
          <a:bodyPr/>
          <a:lstStyle/>
          <a:p>
            <a:r>
              <a:rPr lang="en-US" altLang="en-US" dirty="0"/>
              <a:t>Bern Convention’s contribution to the achievement of the Aichi targets                                                                 </a:t>
            </a:r>
            <a:r>
              <a:rPr lang="en-GB" altLang="en-US" sz="2000" dirty="0">
                <a:solidFill>
                  <a:schemeClr val="bg1">
                    <a:lumMod val="50000"/>
                  </a:schemeClr>
                </a:solidFill>
              </a:rPr>
              <a:t>(T-PVS/Inf(2019)22)</a:t>
            </a:r>
          </a:p>
          <a:p>
            <a:pPr marL="0" indent="0">
              <a:buNone/>
            </a:pPr>
            <a:endParaRPr lang="en-GB" altLang="en-US" sz="2000" dirty="0"/>
          </a:p>
          <a:p>
            <a:r>
              <a:rPr lang="en-US" altLang="en-US" dirty="0"/>
              <a:t>Draft Resolution on a vision and a role for the Bern Convention in the decade 2020-2030                            </a:t>
            </a:r>
            <a:r>
              <a:rPr lang="en-GB" altLang="en-US" sz="2000" dirty="0">
                <a:solidFill>
                  <a:schemeClr val="bg1">
                    <a:lumMod val="50000"/>
                  </a:schemeClr>
                </a:solidFill>
              </a:rPr>
              <a:t>(T-PVS(2019)9)</a:t>
            </a:r>
          </a:p>
          <a:p>
            <a:endParaRPr lang="fr-FR" dirty="0"/>
          </a:p>
        </p:txBody>
      </p:sp>
      <p:sp>
        <p:nvSpPr>
          <p:cNvPr id="4" name="Rectangle 2">
            <a:extLst>
              <a:ext uri="{FF2B5EF4-FFF2-40B4-BE49-F238E27FC236}">
                <a16:creationId xmlns:a16="http://schemas.microsoft.com/office/drawing/2014/main" id="{A5F4DBB5-ACB7-426B-990F-C360C70A9DE9}"/>
              </a:ext>
            </a:extLst>
          </p:cNvPr>
          <p:cNvSpPr txBox="1">
            <a:spLocks noChangeArrowheads="1"/>
          </p:cNvSpPr>
          <p:nvPr/>
        </p:nvSpPr>
        <p:spPr bwMode="auto">
          <a:xfrm>
            <a:off x="605631" y="1127125"/>
            <a:ext cx="7780338" cy="109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US"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The Bern Convention and the current and future global biodiversity framework</a:t>
            </a:r>
            <a:endPar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5" name="Picture 4">
            <a:extLst>
              <a:ext uri="{FF2B5EF4-FFF2-40B4-BE49-F238E27FC236}">
                <a16:creationId xmlns:a16="http://schemas.microsoft.com/office/drawing/2014/main" id="{C993DFE9-C38A-4C5F-B247-B7AA998E5256}"/>
              </a:ext>
            </a:extLst>
          </p:cNvPr>
          <p:cNvPicPr>
            <a:picLocks noChangeAspect="1"/>
          </p:cNvPicPr>
          <p:nvPr/>
        </p:nvPicPr>
        <p:blipFill>
          <a:blip r:embed="rId3"/>
          <a:stretch>
            <a:fillRect/>
          </a:stretch>
        </p:blipFill>
        <p:spPr>
          <a:xfrm>
            <a:off x="7421748" y="5809349"/>
            <a:ext cx="1456968" cy="8259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a16="http://schemas.microsoft.com/office/drawing/2014/main" id="{4319CF53-40B2-DF4C-8C5D-93C1BE3EE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55" y="1138709"/>
            <a:ext cx="8873931" cy="554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AFE263-C2EA-7246-882C-B82B98AA9623}"/>
              </a:ext>
            </a:extLst>
          </p:cNvPr>
          <p:cNvSpPr/>
          <p:nvPr/>
        </p:nvSpPr>
        <p:spPr>
          <a:xfrm>
            <a:off x="5213143" y="178869"/>
            <a:ext cx="3547680" cy="646331"/>
          </a:xfrm>
          <a:prstGeom prst="rect">
            <a:avLst/>
          </a:prstGeom>
        </p:spPr>
        <p:txBody>
          <a:bodyPr wrap="square">
            <a:spAutoFit/>
          </a:bodyPr>
          <a:lstStyle/>
          <a:p>
            <a:r>
              <a:rPr lang="en-GB" altLang="en-US" dirty="0">
                <a:solidFill>
                  <a:schemeClr val="bg1"/>
                </a:solidFill>
                <a:hlinkClick r:id="rId3">
                  <a:extLst>
                    <a:ext uri="{A12FA001-AC4F-418D-AE19-62706E023703}">
                      <ahyp:hlinkClr xmlns:ahyp="http://schemas.microsoft.com/office/drawing/2018/hyperlinkcolor" val="tx"/>
                    </a:ext>
                  </a:extLst>
                </a:hlinkClick>
              </a:rPr>
              <a:t>www.coe.int/bernconvention</a:t>
            </a:r>
            <a:endParaRPr lang="en-GB" altLang="en-US" dirty="0">
              <a:solidFill>
                <a:schemeClr val="bg1"/>
              </a:solidFill>
            </a:endParaRPr>
          </a:p>
          <a:p>
            <a:r>
              <a:rPr lang="en-GB" altLang="en-US" dirty="0">
                <a:solidFill>
                  <a:schemeClr val="bg1"/>
                </a:solidFill>
                <a:hlinkClick r:id="rId4">
                  <a:extLst>
                    <a:ext uri="{A12FA001-AC4F-418D-AE19-62706E023703}">
                      <ahyp:hlinkClr xmlns:ahyp="http://schemas.microsoft.com/office/drawing/2018/hyperlinkcolor" val="tx"/>
                    </a:ext>
                  </a:extLst>
                </a:hlinkClick>
              </a:rPr>
              <a:t>www.bernconvention40years.com</a:t>
            </a:r>
            <a:endParaRPr lang="en-GB" altLang="en-US" dirty="0">
              <a:solidFill>
                <a:schemeClr val="bg1"/>
              </a:solidFill>
            </a:endParaRPr>
          </a:p>
        </p:txBody>
      </p:sp>
    </p:spTree>
    <p:extLst>
      <p:ext uri="{BB962C8B-B14F-4D97-AF65-F5344CB8AC3E}">
        <p14:creationId xmlns:p14="http://schemas.microsoft.com/office/powerpoint/2010/main" val="11301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contenu 1">
            <a:extLst>
              <a:ext uri="{FF2B5EF4-FFF2-40B4-BE49-F238E27FC236}">
                <a16:creationId xmlns:a16="http://schemas.microsoft.com/office/drawing/2014/main" id="{41186565-BC9C-4EB1-A3BA-F03365CDD7BD}"/>
              </a:ext>
            </a:extLst>
          </p:cNvPr>
          <p:cNvSpPr>
            <a:spLocks noGrp="1"/>
          </p:cNvSpPr>
          <p:nvPr>
            <p:ph idx="1"/>
          </p:nvPr>
        </p:nvSpPr>
        <p:spPr>
          <a:xfrm>
            <a:off x="403225" y="2519363"/>
            <a:ext cx="8221663" cy="3113341"/>
          </a:xfrm>
        </p:spPr>
        <p:txBody>
          <a:bodyPr>
            <a:normAutofit lnSpcReduction="10000"/>
          </a:bodyPr>
          <a:lstStyle/>
          <a:p>
            <a:pPr>
              <a:spcAft>
                <a:spcPts val="600"/>
              </a:spcAft>
            </a:pPr>
            <a:r>
              <a:rPr lang="en-GB" altLang="en-US" dirty="0"/>
              <a:t>Summary tables of reporting                                                            </a:t>
            </a:r>
            <a:r>
              <a:rPr lang="en-GB" altLang="en-US" sz="2000" dirty="0">
                <a:solidFill>
                  <a:schemeClr val="bg1">
                    <a:lumMod val="50000"/>
                  </a:schemeClr>
                </a:solidFill>
              </a:rPr>
              <a:t>(T-PVS/Inf(2019)23) </a:t>
            </a:r>
            <a:endParaRPr lang="en-GB" altLang="en-US" sz="2400" dirty="0">
              <a:solidFill>
                <a:schemeClr val="bg1">
                  <a:lumMod val="50000"/>
                </a:schemeClr>
              </a:solidFill>
            </a:endParaRPr>
          </a:p>
          <a:p>
            <a:pPr>
              <a:spcAft>
                <a:spcPts val="600"/>
              </a:spcAft>
            </a:pPr>
            <a:r>
              <a:rPr lang="en-GB" altLang="en-US" dirty="0"/>
              <a:t>Registered users of the Bern ORS                                                    </a:t>
            </a:r>
            <a:r>
              <a:rPr lang="en-GB" altLang="en-US" sz="2000" dirty="0">
                <a:solidFill>
                  <a:schemeClr val="bg1">
                    <a:lumMod val="50000"/>
                  </a:schemeClr>
                </a:solidFill>
              </a:rPr>
              <a:t>(T-PVS/Inf(2019)19)</a:t>
            </a:r>
          </a:p>
          <a:p>
            <a:r>
              <a:rPr lang="en-US" altLang="en-US" dirty="0"/>
              <a:t>Joint Note from the Secretariat of the Bern Convention and DG Environment on further instructions on reporting under Article 9 of the Bern Convention by EU MS</a:t>
            </a:r>
          </a:p>
        </p:txBody>
      </p:sp>
      <p:sp>
        <p:nvSpPr>
          <p:cNvPr id="21507" name="Rectangle 2">
            <a:extLst>
              <a:ext uri="{FF2B5EF4-FFF2-40B4-BE49-F238E27FC236}">
                <a16:creationId xmlns:a16="http://schemas.microsoft.com/office/drawing/2014/main" id="{54C53946-8760-4E85-BA12-92965FA165D6}"/>
              </a:ext>
            </a:extLst>
          </p:cNvPr>
          <p:cNvSpPr txBox="1">
            <a:spLocks noChangeArrowheads="1"/>
          </p:cNvSpPr>
          <p:nvPr/>
        </p:nvSpPr>
        <p:spPr bwMode="auto">
          <a:xfrm>
            <a:off x="623887" y="1127125"/>
            <a:ext cx="77803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fr-FR" altLang="fr-FR" sz="36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Biennial</a:t>
            </a:r>
            <a:r>
              <a:rPr lang="fr-FR"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t>
            </a:r>
            <a:r>
              <a:rPr lang="fr-FR" altLang="fr-FR" sz="36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reporting</a:t>
            </a:r>
            <a:r>
              <a:rPr lang="fr-FR"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t>
            </a:r>
            <a:r>
              <a:rPr lang="fr-FR" altLang="fr-FR" sz="3600" dirty="0" err="1">
                <a:solidFill>
                  <a:srgbClr val="004489"/>
                </a:solidFill>
                <a:latin typeface="Arial Narrow" panose="020B0606020202030204" pitchFamily="34" charset="0"/>
                <a:ea typeface="Arial Narrow" panose="020B0606020202030204" pitchFamily="34" charset="0"/>
                <a:cs typeface="Arial Narrow" panose="020B0606020202030204" pitchFamily="34" charset="0"/>
              </a:rPr>
              <a:t>under</a:t>
            </a:r>
            <a:r>
              <a:rPr lang="fr-FR"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rPr>
              <a:t> Article 9</a:t>
            </a:r>
            <a:endParaRPr lang="en-GB" altLang="fr-FR" sz="3600" dirty="0">
              <a:solidFill>
                <a:srgbClr val="0044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21508" name="Rectangle 2">
            <a:extLst>
              <a:ext uri="{FF2B5EF4-FFF2-40B4-BE49-F238E27FC236}">
                <a16:creationId xmlns:a16="http://schemas.microsoft.com/office/drawing/2014/main" id="{B8087C50-D116-4CA9-96F2-6D562F1A6CF3}"/>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4.1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5" name="Picture 4">
            <a:extLst>
              <a:ext uri="{FF2B5EF4-FFF2-40B4-BE49-F238E27FC236}">
                <a16:creationId xmlns:a16="http://schemas.microsoft.com/office/drawing/2014/main" id="{25508225-88D7-4165-B1F4-3C953DB33AB3}"/>
              </a:ext>
            </a:extLst>
          </p:cNvPr>
          <p:cNvPicPr>
            <a:picLocks noChangeAspect="1"/>
          </p:cNvPicPr>
          <p:nvPr/>
        </p:nvPicPr>
        <p:blipFill>
          <a:blip r:embed="rId3"/>
          <a:stretch>
            <a:fillRect/>
          </a:stretch>
        </p:blipFill>
        <p:spPr>
          <a:xfrm>
            <a:off x="7421748" y="5809349"/>
            <a:ext cx="1456968" cy="8259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7531FBC-DBE3-4027-BDC4-2BC31DA4677B}"/>
              </a:ext>
            </a:extLst>
          </p:cNvPr>
          <p:cNvSpPr>
            <a:spLocks noGrp="1"/>
          </p:cNvSpPr>
          <p:nvPr>
            <p:ph type="title"/>
          </p:nvPr>
        </p:nvSpPr>
        <p:spPr>
          <a:xfrm>
            <a:off x="827088" y="1009650"/>
            <a:ext cx="8051800" cy="809625"/>
          </a:xfrm>
        </p:spPr>
        <p:txBody>
          <a:bodyPr/>
          <a:lstStyle/>
          <a:p>
            <a:pPr eaLnBrk="1" hangingPunct="1"/>
            <a:r>
              <a:rPr lang="en-GB" altLang="fr-FR" sz="3600">
                <a:solidFill>
                  <a:srgbClr val="004489"/>
                </a:solidFill>
                <a:latin typeface="Arial Narrow" panose="020B0606020202030204" pitchFamily="34" charset="0"/>
                <a:ea typeface="Arial Narrow" panose="020B0606020202030204" pitchFamily="34" charset="0"/>
                <a:cs typeface="Arial Narrow" panose="020B0606020202030204" pitchFamily="34" charset="0"/>
              </a:rPr>
              <a:t>Procedure for amending the Appendices</a:t>
            </a:r>
          </a:p>
        </p:txBody>
      </p:sp>
      <p:sp>
        <p:nvSpPr>
          <p:cNvPr id="25603" name="Rectangle 3">
            <a:extLst>
              <a:ext uri="{FF2B5EF4-FFF2-40B4-BE49-F238E27FC236}">
                <a16:creationId xmlns:a16="http://schemas.microsoft.com/office/drawing/2014/main" id="{B6A2EDD4-5141-4825-BD42-23D47AFA323B}"/>
              </a:ext>
            </a:extLst>
          </p:cNvPr>
          <p:cNvSpPr>
            <a:spLocks noGrp="1"/>
          </p:cNvSpPr>
          <p:nvPr>
            <p:ph type="body" sz="half" idx="2"/>
          </p:nvPr>
        </p:nvSpPr>
        <p:spPr>
          <a:xfrm>
            <a:off x="395288" y="1798638"/>
            <a:ext cx="8026400" cy="4503737"/>
          </a:xfrm>
        </p:spPr>
        <p:txBody>
          <a:bodyPr/>
          <a:lstStyle/>
          <a:p>
            <a:pPr eaLnBrk="1" hangingPunct="1">
              <a:buFont typeface="Wingdings" panose="05000000000000000000" pitchFamily="2" charset="2"/>
              <a:buNone/>
            </a:pPr>
            <a:r>
              <a:rPr lang="en-GB" altLang="fr-FR" u="sng" dirty="0"/>
              <a:t>Article 17: </a:t>
            </a:r>
          </a:p>
          <a:p>
            <a:pPr eaLnBrk="1" hangingPunct="1"/>
            <a:r>
              <a:rPr lang="en-GB" altLang="fr-FR" dirty="0"/>
              <a:t>Amendments can be proposed by any CP or the Committee of Ministers;</a:t>
            </a:r>
          </a:p>
          <a:p>
            <a:pPr eaLnBrk="1" hangingPunct="1"/>
            <a:r>
              <a:rPr lang="en-GB" altLang="fr-FR" dirty="0"/>
              <a:t>Shall be communicated to the SG;</a:t>
            </a:r>
          </a:p>
          <a:p>
            <a:pPr eaLnBrk="1" hangingPunct="1"/>
            <a:r>
              <a:rPr lang="en-GB" altLang="fr-FR" dirty="0"/>
              <a:t>The SG forwards them 2 months before the Standing Committee meeting to :</a:t>
            </a:r>
          </a:p>
          <a:p>
            <a:pPr lvl="1" eaLnBrk="1" hangingPunct="1"/>
            <a:r>
              <a:rPr lang="en-US" altLang="fr-FR" sz="2000" dirty="0"/>
              <a:t>All </a:t>
            </a:r>
            <a:r>
              <a:rPr lang="en-US" altLang="fr-FR" sz="2000" dirty="0" err="1"/>
              <a:t>CoE</a:t>
            </a:r>
            <a:r>
              <a:rPr lang="en-US" altLang="fr-FR" sz="2000" dirty="0"/>
              <a:t> Member States,</a:t>
            </a:r>
          </a:p>
          <a:p>
            <a:pPr lvl="1" eaLnBrk="1" hangingPunct="1"/>
            <a:r>
              <a:rPr lang="en-US" altLang="fr-FR" sz="2000" dirty="0"/>
              <a:t>All signatory, </a:t>
            </a:r>
          </a:p>
          <a:p>
            <a:pPr lvl="1" eaLnBrk="1" hangingPunct="1"/>
            <a:r>
              <a:rPr lang="en-US" altLang="fr-FR" sz="2000" dirty="0"/>
              <a:t>All Contracting Party, </a:t>
            </a:r>
          </a:p>
          <a:p>
            <a:pPr lvl="1" eaLnBrk="1" hangingPunct="1"/>
            <a:r>
              <a:rPr lang="en-US" altLang="fr-FR" sz="2000" dirty="0"/>
              <a:t>Any State invited to sign or to accede to the Convention</a:t>
            </a:r>
            <a:endParaRPr lang="en-GB" altLang="fr-FR" sz="2000" dirty="0"/>
          </a:p>
        </p:txBody>
      </p:sp>
      <p:sp>
        <p:nvSpPr>
          <p:cNvPr id="25604" name="Rectangle 2">
            <a:extLst>
              <a:ext uri="{FF2B5EF4-FFF2-40B4-BE49-F238E27FC236}">
                <a16:creationId xmlns:a16="http://schemas.microsoft.com/office/drawing/2014/main" id="{6ADC7236-D5D8-43C2-A5D9-D0D6340BBF99}"/>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4.2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5" name="Picture 4">
            <a:extLst>
              <a:ext uri="{FF2B5EF4-FFF2-40B4-BE49-F238E27FC236}">
                <a16:creationId xmlns:a16="http://schemas.microsoft.com/office/drawing/2014/main" id="{E07E8E0F-F13C-F346-A1AF-006CEBC4457C}"/>
              </a:ext>
            </a:extLst>
          </p:cNvPr>
          <p:cNvPicPr>
            <a:picLocks noChangeAspect="1"/>
          </p:cNvPicPr>
          <p:nvPr/>
        </p:nvPicPr>
        <p:blipFill>
          <a:blip r:embed="rId3"/>
          <a:stretch>
            <a:fillRect/>
          </a:stretch>
        </p:blipFill>
        <p:spPr>
          <a:xfrm>
            <a:off x="7421748" y="5809349"/>
            <a:ext cx="1456968" cy="8259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C2F99156-590B-41F1-9F5F-0FC5CACFD2BB}"/>
              </a:ext>
            </a:extLst>
          </p:cNvPr>
          <p:cNvSpPr>
            <a:spLocks noGrp="1"/>
          </p:cNvSpPr>
          <p:nvPr>
            <p:ph type="body" sz="half" idx="2"/>
          </p:nvPr>
        </p:nvSpPr>
        <p:spPr>
          <a:xfrm>
            <a:off x="558800" y="1688910"/>
            <a:ext cx="8026400" cy="4691061"/>
          </a:xfrm>
        </p:spPr>
        <p:txBody>
          <a:bodyPr/>
          <a:lstStyle/>
          <a:p>
            <a:pPr eaLnBrk="1" hangingPunct="1">
              <a:buNone/>
            </a:pPr>
            <a:r>
              <a:rPr lang="en-GB" altLang="fr-FR" u="sng" dirty="0"/>
              <a:t>Article 17: </a:t>
            </a:r>
          </a:p>
          <a:p>
            <a:pPr eaLnBrk="1" hangingPunct="1">
              <a:buFont typeface="Wingdings" panose="05000000000000000000" pitchFamily="2" charset="2"/>
              <a:buNone/>
            </a:pPr>
            <a:r>
              <a:rPr lang="en-GB" altLang="fr-FR" dirty="0"/>
              <a:t>The Standing Committee:</a:t>
            </a:r>
          </a:p>
          <a:p>
            <a:pPr eaLnBrk="1" hangingPunct="1"/>
            <a:r>
              <a:rPr lang="en-GB" altLang="fr-FR" dirty="0"/>
              <a:t>Examines the proposal of amendment;</a:t>
            </a:r>
          </a:p>
          <a:p>
            <a:pPr eaLnBrk="1" hangingPunct="1"/>
            <a:r>
              <a:rPr lang="en-GB" altLang="fr-FR" dirty="0"/>
              <a:t>May adopt it by a two‑thirds majority of the Contracting Parties;</a:t>
            </a:r>
          </a:p>
          <a:p>
            <a:pPr eaLnBrk="1" hangingPunct="1"/>
            <a:r>
              <a:rPr lang="en-GB" altLang="fr-FR" dirty="0"/>
              <a:t>Forwards the text adopted to the Contracting Parties;</a:t>
            </a:r>
          </a:p>
          <a:p>
            <a:pPr eaLnBrk="1" hangingPunct="1"/>
            <a:r>
              <a:rPr lang="en-GB" altLang="fr-FR" dirty="0"/>
              <a:t>The amendment enters into force 3 months after its adoption, unless </a:t>
            </a:r>
            <a:r>
              <a:rPr lang="en-US" altLang="fr-FR" dirty="0"/>
              <a:t>one third of the Contracting Parties have notified objections.</a:t>
            </a:r>
            <a:endParaRPr lang="en-GB" altLang="fr-FR" dirty="0"/>
          </a:p>
        </p:txBody>
      </p:sp>
      <p:sp>
        <p:nvSpPr>
          <p:cNvPr id="27651" name="Rectangle 2">
            <a:extLst>
              <a:ext uri="{FF2B5EF4-FFF2-40B4-BE49-F238E27FC236}">
                <a16:creationId xmlns:a16="http://schemas.microsoft.com/office/drawing/2014/main" id="{8A6819D5-A20C-404B-BB50-7A61A438284B}"/>
              </a:ext>
            </a:extLst>
          </p:cNvPr>
          <p:cNvSpPr>
            <a:spLocks noGrp="1"/>
          </p:cNvSpPr>
          <p:nvPr>
            <p:ph type="title"/>
          </p:nvPr>
        </p:nvSpPr>
        <p:spPr>
          <a:xfrm>
            <a:off x="827088" y="989013"/>
            <a:ext cx="8051800" cy="809625"/>
          </a:xfrm>
        </p:spPr>
        <p:txBody>
          <a:bodyPr/>
          <a:lstStyle/>
          <a:p>
            <a:pPr eaLnBrk="1" hangingPunct="1"/>
            <a:r>
              <a:rPr lang="en-GB" altLang="fr-FR" sz="3600">
                <a:solidFill>
                  <a:srgbClr val="004489"/>
                </a:solidFill>
                <a:latin typeface="Arial Narrow" panose="020B0606020202030204" pitchFamily="34" charset="0"/>
                <a:ea typeface="Arial Narrow" panose="020B0606020202030204" pitchFamily="34" charset="0"/>
                <a:cs typeface="Arial Narrow" panose="020B0606020202030204" pitchFamily="34" charset="0"/>
              </a:rPr>
              <a:t>Procedure for amending the Appendices (2)</a:t>
            </a:r>
          </a:p>
        </p:txBody>
      </p:sp>
      <p:sp>
        <p:nvSpPr>
          <p:cNvPr id="27652" name="Rectangle 2">
            <a:extLst>
              <a:ext uri="{FF2B5EF4-FFF2-40B4-BE49-F238E27FC236}">
                <a16:creationId xmlns:a16="http://schemas.microsoft.com/office/drawing/2014/main" id="{A76D3286-CA1A-4995-9381-CD3D70C78641}"/>
              </a:ext>
            </a:extLst>
          </p:cNvPr>
          <p:cNvSpPr txBox="1">
            <a:spLocks noChangeArrowheads="1"/>
          </p:cNvSpPr>
          <p:nvPr/>
        </p:nvSpPr>
        <p:spPr bwMode="auto">
          <a:xfrm>
            <a:off x="4905375" y="252413"/>
            <a:ext cx="37814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buFontTx/>
              <a:buNone/>
            </a:pPr>
            <a:r>
              <a:rPr lang="fr-FR"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rPr>
              <a:t>Agenda item 4.2 </a:t>
            </a:r>
            <a:endParaRPr lang="en-GB" altLang="fr-FR" sz="3600">
              <a:solidFill>
                <a:schemeClr val="bg1"/>
              </a:solidFill>
              <a:latin typeface="Arial Narrow" panose="020B0606020202030204" pitchFamily="34" charset="0"/>
              <a:ea typeface="Arial Narrow" panose="020B0606020202030204" pitchFamily="34" charset="0"/>
              <a:cs typeface="Arial Narrow" panose="020B0606020202030204" pitchFamily="34" charset="0"/>
            </a:endParaRPr>
          </a:p>
        </p:txBody>
      </p:sp>
      <p:pic>
        <p:nvPicPr>
          <p:cNvPr id="5" name="Picture 4">
            <a:extLst>
              <a:ext uri="{FF2B5EF4-FFF2-40B4-BE49-F238E27FC236}">
                <a16:creationId xmlns:a16="http://schemas.microsoft.com/office/drawing/2014/main" id="{66A6FD4C-06AC-164F-8410-982E5FF820D5}"/>
              </a:ext>
            </a:extLst>
          </p:cNvPr>
          <p:cNvPicPr>
            <a:picLocks noChangeAspect="1"/>
          </p:cNvPicPr>
          <p:nvPr/>
        </p:nvPicPr>
        <p:blipFill>
          <a:blip r:embed="rId3"/>
          <a:stretch>
            <a:fillRect/>
          </a:stretch>
        </p:blipFill>
        <p:spPr>
          <a:xfrm>
            <a:off x="7452280" y="5868987"/>
            <a:ext cx="1456968" cy="825957"/>
          </a:xfrm>
          <a:prstGeom prst="rect">
            <a:avLst/>
          </a:prstGeom>
        </p:spPr>
      </p:pic>
    </p:spTree>
  </p:cSld>
  <p:clrMapOvr>
    <a:masterClrMapping/>
  </p:clrMapOvr>
</p:sld>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2978</Words>
  <Application>Microsoft Office PowerPoint</Application>
  <PresentationFormat>On-screen Show (4:3)</PresentationFormat>
  <Paragraphs>282</Paragraphs>
  <Slides>33</Slides>
  <Notes>28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33</vt:i4>
      </vt:variant>
    </vt:vector>
  </HeadingPairs>
  <TitlesOfParts>
    <vt:vector size="43" baseType="lpstr">
      <vt:lpstr>Arial</vt:lpstr>
      <vt:lpstr>Arial Narrow</vt:lpstr>
      <vt:lpstr>Calibri</vt:lpstr>
      <vt:lpstr>Calibri Light</vt:lpstr>
      <vt:lpstr>Century Gothic</vt:lpstr>
      <vt:lpstr>Wingdings</vt:lpstr>
      <vt:lpstr>1_Conception personnalisée</vt:lpstr>
      <vt:lpstr>Conception personnalisée</vt:lpstr>
      <vt:lpstr>4_Conception personnalisée</vt:lpstr>
      <vt:lpstr>3_Conception personnalisée</vt:lpstr>
      <vt:lpstr>39th meeting of the Standing Committee to the  Bern Convention  </vt:lpstr>
      <vt:lpstr>PowerPoint Presentation</vt:lpstr>
      <vt:lpstr>PowerPoint Presentation</vt:lpstr>
      <vt:lpstr>PowerPoint Presentation</vt:lpstr>
      <vt:lpstr>PowerPoint Presentation</vt:lpstr>
      <vt:lpstr>PowerPoint Presentation</vt:lpstr>
      <vt:lpstr>PowerPoint Presentation</vt:lpstr>
      <vt:lpstr>Procedure for amending the Appendices</vt:lpstr>
      <vt:lpstr>Procedure for amending the Appendices (2)</vt:lpstr>
      <vt:lpstr>Procedure for amending the Appendices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2015-12-09T08:37:49Z</dcterms:created>
  <dcterms:modified xsi:type="dcterms:W3CDTF">2019-12-02T18:06:26Z</dcterms:modified>
</cp:coreProperties>
</file>