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77" r:id="rId3"/>
    <p:sldId id="389" r:id="rId4"/>
    <p:sldId id="480" r:id="rId5"/>
    <p:sldId id="393" r:id="rId6"/>
    <p:sldId id="491" r:id="rId7"/>
    <p:sldId id="489" r:id="rId8"/>
    <p:sldId id="481" r:id="rId9"/>
    <p:sldId id="396" r:id="rId10"/>
    <p:sldId id="381" r:id="rId11"/>
    <p:sldId id="470" r:id="rId12"/>
    <p:sldId id="467" r:id="rId13"/>
    <p:sldId id="483" r:id="rId14"/>
    <p:sldId id="482" r:id="rId15"/>
    <p:sldId id="488" r:id="rId16"/>
    <p:sldId id="458" r:id="rId17"/>
    <p:sldId id="461" r:id="rId18"/>
    <p:sldId id="403" r:id="rId19"/>
    <p:sldId id="484" r:id="rId20"/>
    <p:sldId id="486" r:id="rId21"/>
    <p:sldId id="487" r:id="rId22"/>
    <p:sldId id="469" r:id="rId23"/>
    <p:sldId id="490" r:id="rId24"/>
    <p:sldId id="407" r:id="rId2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>
        <p:scale>
          <a:sx n="74" d="100"/>
          <a:sy n="74" d="100"/>
        </p:scale>
        <p:origin x="-78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Sheet1!$P$69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Sheet1!$O$70:$O$73</c:f>
              <c:strCache>
                <c:ptCount val="4"/>
                <c:pt idx="0">
                  <c:v>0-1 week</c:v>
                </c:pt>
                <c:pt idx="1">
                  <c:v>1-2 weeks</c:v>
                </c:pt>
                <c:pt idx="2">
                  <c:v>2-3 weeks</c:v>
                </c:pt>
                <c:pt idx="3">
                  <c:v>3-4 weeks</c:v>
                </c:pt>
              </c:strCache>
            </c:strRef>
          </c:cat>
          <c:val>
            <c:numRef>
              <c:f>Sheet1!$P$70:$P$73</c:f>
              <c:numCache>
                <c:formatCode>General</c:formatCode>
                <c:ptCount val="4"/>
                <c:pt idx="0">
                  <c:v>49.5</c:v>
                </c:pt>
                <c:pt idx="1">
                  <c:v>30.1</c:v>
                </c:pt>
                <c:pt idx="2">
                  <c:v>17.2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A-48B1-AA29-BFFD652FE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84928"/>
        <c:axId val="41305216"/>
      </c:barChart>
      <c:catAx>
        <c:axId val="4068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305216"/>
        <c:crosses val="autoZero"/>
        <c:auto val="1"/>
        <c:lblAlgn val="ctr"/>
        <c:lblOffset val="100"/>
        <c:noMultiLvlLbl val="0"/>
      </c:catAx>
      <c:valAx>
        <c:axId val="4130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84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ríkissaksóknari!$C$3</c:f>
              <c:strCache>
                <c:ptCount val="1"/>
                <c:pt idx="0">
                  <c:v>1995-1997</c:v>
                </c:pt>
              </c:strCache>
            </c:strRef>
          </c:tx>
          <c:invertIfNegative val="0"/>
          <c:cat>
            <c:strRef>
              <c:f>ríkissaksóknari!$B$4:$B$6</c:f>
              <c:strCache>
                <c:ptCount val="3"/>
                <c:pt idx="0">
                  <c:v>Investigations</c:v>
                </c:pt>
                <c:pt idx="1">
                  <c:v>Indictments</c:v>
                </c:pt>
                <c:pt idx="2">
                  <c:v>Convictions</c:v>
                </c:pt>
              </c:strCache>
            </c:strRef>
          </c:cat>
          <c:val>
            <c:numRef>
              <c:f>ríkissaksóknari!$C$4:$C$6</c:f>
              <c:numCache>
                <c:formatCode>General</c:formatCode>
                <c:ptCount val="3"/>
                <c:pt idx="0">
                  <c:v>146</c:v>
                </c:pt>
                <c:pt idx="1">
                  <c:v>51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F-418E-9B14-57C29AE347A9}"/>
            </c:ext>
          </c:extLst>
        </c:ser>
        <c:ser>
          <c:idx val="1"/>
          <c:order val="1"/>
          <c:tx>
            <c:strRef>
              <c:f>ríkissaksóknari!$D$3</c:f>
              <c:strCache>
                <c:ptCount val="1"/>
                <c:pt idx="0">
                  <c:v>2006-2008</c:v>
                </c:pt>
              </c:strCache>
            </c:strRef>
          </c:tx>
          <c:invertIfNegative val="0"/>
          <c:cat>
            <c:strRef>
              <c:f>ríkissaksóknari!$B$4:$B$6</c:f>
              <c:strCache>
                <c:ptCount val="3"/>
                <c:pt idx="0">
                  <c:v>Investigations</c:v>
                </c:pt>
                <c:pt idx="1">
                  <c:v>Indictments</c:v>
                </c:pt>
                <c:pt idx="2">
                  <c:v>Convictions</c:v>
                </c:pt>
              </c:strCache>
            </c:strRef>
          </c:cat>
          <c:val>
            <c:numRef>
              <c:f>ríkissaksóknari!$D$4:$D$6</c:f>
              <c:numCache>
                <c:formatCode>General</c:formatCode>
                <c:ptCount val="3"/>
                <c:pt idx="0">
                  <c:v>315</c:v>
                </c:pt>
                <c:pt idx="1">
                  <c:v>155</c:v>
                </c:pt>
                <c:pt idx="2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6F-418E-9B14-57C29AE347A9}"/>
            </c:ext>
          </c:extLst>
        </c:ser>
        <c:ser>
          <c:idx val="2"/>
          <c:order val="2"/>
          <c:tx>
            <c:strRef>
              <c:f>ríkissaksóknari!$E$3</c:f>
              <c:strCache>
                <c:ptCount val="1"/>
                <c:pt idx="0">
                  <c:v>2011-2013</c:v>
                </c:pt>
              </c:strCache>
            </c:strRef>
          </c:tx>
          <c:invertIfNegative val="0"/>
          <c:cat>
            <c:strRef>
              <c:f>ríkissaksóknari!$B$4:$B$6</c:f>
              <c:strCache>
                <c:ptCount val="3"/>
                <c:pt idx="0">
                  <c:v>Investigations</c:v>
                </c:pt>
                <c:pt idx="1">
                  <c:v>Indictments</c:v>
                </c:pt>
                <c:pt idx="2">
                  <c:v>Convictions</c:v>
                </c:pt>
              </c:strCache>
            </c:strRef>
          </c:cat>
          <c:val>
            <c:numRef>
              <c:f>ríkissaksóknari!$E$4:$E$6</c:f>
              <c:numCache>
                <c:formatCode>General</c:formatCode>
                <c:ptCount val="3"/>
                <c:pt idx="0">
                  <c:v>267</c:v>
                </c:pt>
                <c:pt idx="1">
                  <c:v>145</c:v>
                </c:pt>
                <c:pt idx="2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6F-418E-9B14-57C29AE34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07584"/>
        <c:axId val="40709120"/>
      </c:barChart>
      <c:catAx>
        <c:axId val="4070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709120"/>
        <c:crosses val="autoZero"/>
        <c:auto val="1"/>
        <c:lblAlgn val="ctr"/>
        <c:lblOffset val="100"/>
        <c:noMultiLvlLbl val="0"/>
      </c:catAx>
      <c:valAx>
        <c:axId val="407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07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0.75783</cdr:x>
      <cdr:y>0.59375</cdr:y>
    </cdr:from>
    <cdr:to>
      <cdr:x>0.81628</cdr:x>
      <cdr:y>0.68056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7575" y="1628775"/>
          <a:ext cx="266699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0.43542</cdr:x>
      <cdr:y>0.50694</cdr:y>
    </cdr:from>
    <cdr:to>
      <cdr:x>0.67292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0725" y="1390650"/>
          <a:ext cx="1085850" cy="13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0.44167</cdr:x>
      <cdr:y>0.53472</cdr:y>
    </cdr:from>
    <cdr:to>
      <cdr:x>0.50833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19301" y="1466850"/>
          <a:ext cx="304800" cy="1276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0.56159</cdr:x>
      <cdr:y>0.3993</cdr:y>
    </cdr:from>
    <cdr:to>
      <cdr:x>0.62525</cdr:x>
      <cdr:y>0.69444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62225" y="1095372"/>
          <a:ext cx="290478" cy="809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0.61378</cdr:x>
      <cdr:y>0.61111</cdr:y>
    </cdr:from>
    <cdr:to>
      <cdr:x>0.67223</cdr:x>
      <cdr:y>0.69097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0350" y="1676401"/>
          <a:ext cx="266700" cy="219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563C-B160-4EAD-BC2F-7DDDDDB7F033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C6EF9-1384-4A0D-80D8-DDA47E5811B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770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3BD9C-4E71-4347-A673-4C59A6D4C04A}" type="slidenum">
              <a:rPr lang="is-IS" altLang="is-IS" smtClean="0"/>
              <a:pPr>
                <a:defRPr/>
              </a:pPr>
              <a:t>15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19023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s-IS" altLang="is-I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7739E-E754-4EAD-BE67-3A379A1053CA}" type="slidenum">
              <a:rPr lang="is-IS" altLang="is-I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is-IS" altLang="is-I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2828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606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24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992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235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852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65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881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80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687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586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263EC71-F18E-492F-8F36-2F43FFA189FD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6583364"/>
            <a:ext cx="12192000" cy="2746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s-IS" sz="1200">
                <a:solidFill>
                  <a:schemeClr val="bg2"/>
                </a:solidFill>
              </a:rPr>
              <a:t>HÖFÐABORG  </a:t>
            </a:r>
            <a:r>
              <a:rPr lang="is-IS" sz="1200">
                <a:solidFill>
                  <a:schemeClr val="bg2"/>
                </a:solidFill>
                <a:cs typeface="Times New Roman" pitchFamily="18" charset="0"/>
              </a:rPr>
              <a:t>·  BORGARTÚNI 21  ·  105 REYKJAVÍK  ·  www.bvs.is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23200" y="685801"/>
            <a:ext cx="386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1800">
                <a:solidFill>
                  <a:schemeClr val="bg2"/>
                </a:solidFill>
              </a:rPr>
              <a:t>B</a:t>
            </a:r>
            <a:r>
              <a:rPr lang="is-IS" sz="1600">
                <a:solidFill>
                  <a:schemeClr val="bg2"/>
                </a:solidFill>
              </a:rPr>
              <a:t>ARNAVERNDARSTOFA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1066801"/>
            <a:ext cx="7315200" cy="2143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800"/>
          </a:p>
        </p:txBody>
      </p:sp>
      <p:pic>
        <p:nvPicPr>
          <p:cNvPr id="2" name="Picture 12" descr="skjold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0" y="228601"/>
            <a:ext cx="609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84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link.springer.com/book/10.1007/978-3-319-58388-4?page=1#toc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bss.org/safe-secure-region/eg-on-children-at-risk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68192"/>
            <a:ext cx="10363200" cy="2132259"/>
          </a:xfrm>
        </p:spPr>
        <p:txBody>
          <a:bodyPr/>
          <a:lstStyle/>
          <a:p>
            <a:pPr algn="l"/>
            <a:r>
              <a:rPr lang="is-IS" sz="48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Barnahus (Children´s House): </a:t>
            </a:r>
            <a:r>
              <a:rPr lang="is-IS" sz="4800" dirty="0">
                <a:solidFill>
                  <a:schemeClr val="accent2"/>
                </a:solidFill>
                <a:latin typeface="Garamond" panose="02020404030301010803" pitchFamily="18" charset="0"/>
              </a:rPr>
              <a:t>Current trends toward convergence of </a:t>
            </a:r>
            <a:r>
              <a:rPr lang="is-IS" sz="48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systems of response to child sexual abuse in Europe</a:t>
            </a:r>
            <a:endParaRPr lang="is-IS" sz="4000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646" y="4297679"/>
            <a:ext cx="10528790" cy="1745673"/>
          </a:xfrm>
        </p:spPr>
        <p:txBody>
          <a:bodyPr/>
          <a:lstStyle/>
          <a:p>
            <a:endParaRPr lang="en-GB" sz="2400" dirty="0" smtClean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r>
              <a:rPr lang="en-GB" sz="20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10th Anniversary of the Lanzarote Convention, Strasbourg October 2017</a:t>
            </a:r>
          </a:p>
          <a:p>
            <a:r>
              <a:rPr lang="en-GB" sz="20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Bragi Guðbrandsson, Director General, Iceland, </a:t>
            </a:r>
            <a:r>
              <a:rPr lang="en-GB" sz="2000" dirty="0">
                <a:solidFill>
                  <a:schemeClr val="accent2"/>
                </a:solidFill>
                <a:latin typeface="Garamond" panose="02020404030301010803" pitchFamily="18" charset="0"/>
              </a:rPr>
              <a:t>and Ex Chair of the Lanzarote Committee, </a:t>
            </a:r>
          </a:p>
        </p:txBody>
      </p:sp>
    </p:spTree>
    <p:extLst>
      <p:ext uri="{BB962C8B-B14F-4D97-AF65-F5344CB8AC3E}">
        <p14:creationId xmlns:p14="http://schemas.microsoft.com/office/powerpoint/2010/main" val="400857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342472"/>
            <a:ext cx="10363200" cy="1143000"/>
          </a:xfrm>
        </p:spPr>
        <p:txBody>
          <a:bodyPr/>
          <a:lstStyle/>
          <a:p>
            <a:pPr algn="l"/>
            <a:r>
              <a:rPr lang="en-IE" altLang="is-IS" sz="3600" dirty="0">
                <a:solidFill>
                  <a:srgbClr val="FF0000"/>
                </a:solidFill>
                <a:latin typeface="Garamond" panose="02020404030301010803" pitchFamily="18" charset="0"/>
              </a:rPr>
              <a:t>Decline of traditional responses</a:t>
            </a:r>
            <a:r>
              <a:rPr lang="en-IE" altLang="is-IS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The impact of the UN CRC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4400" y="1684962"/>
            <a:ext cx="10363200" cy="4411038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"/>
            </a:pPr>
            <a:r>
              <a:rPr lang="en-US" altLang="is-IS" sz="3000" dirty="0">
                <a:solidFill>
                  <a:schemeClr val="tx2"/>
                </a:solidFill>
                <a:latin typeface="Garamond" panose="02020404030301010803" pitchFamily="18" charset="0"/>
              </a:rPr>
              <a:t>The CRC introduced a</a:t>
            </a:r>
            <a:r>
              <a:rPr lang="en-US" altLang="is-IS" sz="3000" dirty="0">
                <a:solidFill>
                  <a:srgbClr val="FF0000"/>
                </a:solidFill>
                <a:latin typeface="Garamond" panose="02020404030301010803" pitchFamily="18" charset="0"/>
              </a:rPr>
              <a:t> paradigm shift </a:t>
            </a:r>
            <a:r>
              <a:rPr lang="en-US" altLang="is-IS" sz="3000" dirty="0">
                <a:solidFill>
                  <a:schemeClr val="tx1"/>
                </a:solidFill>
                <a:latin typeface="Garamond" panose="02020404030301010803" pitchFamily="18" charset="0"/>
              </a:rPr>
              <a:t>that</a:t>
            </a:r>
            <a:r>
              <a:rPr lang="en-US" altLang="is-IS" sz="3000" dirty="0">
                <a:solidFill>
                  <a:schemeClr val="tx2"/>
                </a:solidFill>
                <a:latin typeface="Garamond" panose="02020404030301010803" pitchFamily="18" charset="0"/>
              </a:rPr>
              <a:t> revolutionized our perception of the child as holder of rights – protective as well as participatory rights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"/>
            </a:pPr>
            <a:r>
              <a:rPr lang="en-US" altLang="is-IS" sz="3000" dirty="0">
                <a:solidFill>
                  <a:schemeClr val="tx2"/>
                </a:solidFill>
                <a:latin typeface="Garamond" panose="02020404030301010803" pitchFamily="18" charset="0"/>
              </a:rPr>
              <a:t>The dynamic nature of the CRC as embodied in the principle of the “best interest of the Child”</a:t>
            </a:r>
            <a:r>
              <a:rPr lang="en-IE" dirty="0">
                <a:solidFill>
                  <a:schemeClr val="accent4"/>
                </a:solidFill>
                <a:latin typeface="Garamond" panose="02020404030301010803" pitchFamily="18" charset="0"/>
              </a:rPr>
              <a:t> has created international consensus on priorities and strategies in child welfare </a:t>
            </a:r>
            <a:endParaRPr lang="en-US" altLang="is-IS" i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"/>
            </a:pPr>
            <a:r>
              <a:rPr lang="en-US" altLang="is-IS" dirty="0">
                <a:solidFill>
                  <a:schemeClr val="tx1"/>
                </a:solidFill>
                <a:latin typeface="Garamond" panose="02020404030301010803" pitchFamily="18" charset="0"/>
              </a:rPr>
              <a:t>The</a:t>
            </a:r>
            <a:r>
              <a:rPr lang="en-US" altLang="is-IS" dirty="0">
                <a:solidFill>
                  <a:srgbClr val="FF0000"/>
                </a:solidFill>
                <a:latin typeface="Garamond" panose="02020404030301010803" pitchFamily="18" charset="0"/>
              </a:rPr>
              <a:t> “operationalization” </a:t>
            </a:r>
            <a:r>
              <a:rPr lang="en-US" altLang="is-IS" dirty="0">
                <a:solidFill>
                  <a:schemeClr val="tx1"/>
                </a:solidFill>
                <a:latin typeface="Garamond" panose="02020404030301010803" pitchFamily="18" charset="0"/>
              </a:rPr>
              <a:t>of the CRC </a:t>
            </a:r>
            <a:r>
              <a:rPr lang="en-IE" dirty="0">
                <a:solidFill>
                  <a:schemeClr val="accent4"/>
                </a:solidFill>
                <a:latin typeface="Garamond" panose="02020404030301010803" pitchFamily="18" charset="0"/>
              </a:rPr>
              <a:t>into diverse contexts of children´s live experiences has contributed to convergence of child protection systems</a:t>
            </a:r>
            <a:endParaRPr lang="en-US" altLang="is-I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0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Development of Convergence</a:t>
            </a:r>
            <a:b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IE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reflected in international laws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6220" y="2101850"/>
            <a:ext cx="9216980" cy="4279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altLang="is-IS" sz="2800" dirty="0">
                <a:solidFill>
                  <a:schemeClr val="tx2"/>
                </a:solidFill>
                <a:latin typeface="Garamond" panose="02020404030301010803" pitchFamily="18" charset="0"/>
              </a:rPr>
              <a:t>The new paradigm generated new knowledge from research, sharing of experiences and information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800" dirty="0">
                <a:solidFill>
                  <a:schemeClr val="accent4"/>
                </a:solidFill>
                <a:latin typeface="Garamond" panose="02020404030301010803" pitchFamily="18" charset="0"/>
              </a:rPr>
              <a:t>Reflected in international laws and other instruments as well as the activities of the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Council of Europe</a:t>
            </a:r>
            <a:r>
              <a:rPr lang="en-IE" sz="2800" dirty="0">
                <a:solidFill>
                  <a:schemeClr val="accent4"/>
                </a:solidFill>
                <a:latin typeface="Garamond" panose="02020404030301010803" pitchFamily="18" charset="0"/>
              </a:rPr>
              <a:t>, the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European Union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rgbClr val="FF0000"/>
                </a:solidFill>
                <a:latin typeface="Garamond" panose="02020404030301010803" pitchFamily="18" charset="0"/>
              </a:rPr>
              <a:t>The Lanzarote </a:t>
            </a:r>
            <a:r>
              <a:rPr lang="en-IE" altLang="is-I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Convention; the Guidelines for Child-friendly justice</a:t>
            </a:r>
            <a:endParaRPr lang="en-IE" altLang="is-I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rgbClr val="FF0000"/>
                </a:solidFill>
                <a:latin typeface="Garamond" panose="02020404030301010803" pitchFamily="18" charset="0"/>
              </a:rPr>
              <a:t>EU Directives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altLang="is-IS" sz="2800" dirty="0">
                <a:solidFill>
                  <a:schemeClr val="tx2"/>
                </a:solidFill>
                <a:latin typeface="Garamond" panose="02020404030301010803" pitchFamily="18" charset="0"/>
              </a:rPr>
              <a:t>It is articulated</a:t>
            </a:r>
            <a:r>
              <a:rPr lang="en-GB" altLang="is-IS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altLang="is-I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 the </a:t>
            </a:r>
            <a:r>
              <a:rPr lang="en-GB" altLang="is-IS" sz="2800" dirty="0">
                <a:solidFill>
                  <a:schemeClr val="tx1"/>
                </a:solidFill>
                <a:latin typeface="Garamond" panose="02020404030301010803" pitchFamily="18" charset="0"/>
              </a:rPr>
              <a:t>ruling of the</a:t>
            </a:r>
            <a:r>
              <a:rPr lang="en-GB" altLang="is-IS" sz="2800" dirty="0">
                <a:solidFill>
                  <a:srgbClr val="FF0000"/>
                </a:solidFill>
                <a:latin typeface="Garamond" panose="02020404030301010803" pitchFamily="18" charset="0"/>
              </a:rPr>
              <a:t> European Court of Human Rights</a:t>
            </a:r>
            <a:r>
              <a:rPr lang="en-GB" altLang="is-IS" sz="2800" dirty="0">
                <a:solidFill>
                  <a:schemeClr val="tx2"/>
                </a:solidFill>
                <a:latin typeface="Garamond" panose="02020404030301010803" pitchFamily="18" charset="0"/>
              </a:rPr>
              <a:t> as reflected in the case law of the Court</a:t>
            </a:r>
          </a:p>
          <a:p>
            <a:pPr marL="0" indent="0">
              <a:buNone/>
            </a:pPr>
            <a:endParaRPr lang="en-IE" altLang="is-IS" sz="28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s-IS" altLang="is-IS" sz="28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8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Principles of Convergence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General consensus among professionals on priorities of New strategies to ensure protective and participatory rights of children</a:t>
            </a:r>
          </a:p>
          <a:p>
            <a:r>
              <a:rPr lang="en-US" sz="2800" dirty="0">
                <a:solidFill>
                  <a:srgbClr val="FF0000"/>
                </a:solidFill>
                <a:latin typeface="Garamond" panose="02020404030301010803" pitchFamily="18" charset="0"/>
              </a:rPr>
              <a:t>In Europe </a:t>
            </a:r>
            <a:r>
              <a:rPr lang="en-US" sz="2800" dirty="0" err="1">
                <a:solidFill>
                  <a:srgbClr val="FF0000"/>
                </a:solidFill>
                <a:latin typeface="Garamond" panose="02020404030301010803" pitchFamily="18" charset="0"/>
              </a:rPr>
              <a:t>Barnahus</a:t>
            </a:r>
            <a:r>
              <a:rPr lang="en-US" sz="2800" dirty="0">
                <a:solidFill>
                  <a:srgbClr val="FF0000"/>
                </a:solidFill>
                <a:latin typeface="Garamond" panose="02020404030301010803" pitchFamily="18" charset="0"/>
              </a:rPr>
              <a:t> is perhaps one of the best example that embodies the main components of this consensus: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Evidence based practice: forensic interviewing, medical exams and therapy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Interdisciplinary and multi-agency response and avoiding re-victimization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Assessments of needs and comprehensive services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Child – friendly and victim rights based approach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Partnership with parents, identifying protective factors as well as risk factors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Prevention and early detection by dissemination of reliable data</a:t>
            </a:r>
          </a:p>
          <a:p>
            <a:pPr lvl="1"/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altLang="is-IS" dirty="0" err="1">
                <a:solidFill>
                  <a:schemeClr val="accent2"/>
                </a:solidFill>
                <a:latin typeface="Garamond" panose="02020404030301010803" pitchFamily="18" charset="0"/>
              </a:rPr>
              <a:t>Barnahus</a:t>
            </a: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, evolving approach in Europe</a:t>
            </a:r>
            <a:endParaRPr lang="is-IS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" y="1944986"/>
            <a:ext cx="10538234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accent4"/>
                </a:solidFill>
                <a:latin typeface="Garamond" panose="02020404030301010803" pitchFamily="18" charset="0"/>
              </a:rPr>
              <a:t>The process of convergence described above constitutes the social reality and the context fostering the </a:t>
            </a:r>
            <a:r>
              <a:rPr lang="en-IE" dirty="0" err="1">
                <a:solidFill>
                  <a:schemeClr val="accent4"/>
                </a:solidFill>
                <a:latin typeface="Garamond" panose="02020404030301010803" pitchFamily="18" charset="0"/>
              </a:rPr>
              <a:t>Barnahus</a:t>
            </a:r>
            <a:r>
              <a:rPr lang="en-IE" dirty="0">
                <a:solidFill>
                  <a:schemeClr val="accent4"/>
                </a:solidFill>
                <a:latin typeface="Garamond" panose="02020404030301010803" pitchFamily="18" charset="0"/>
              </a:rPr>
              <a:t> approach to CAN and promotes its growth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altLang="is-IS" dirty="0" err="1">
                <a:solidFill>
                  <a:srgbClr val="FF0000"/>
                </a:solidFill>
                <a:latin typeface="Garamond" panose="02020404030301010803" pitchFamily="18" charset="0"/>
              </a:rPr>
              <a:t>Barnahus</a:t>
            </a:r>
            <a:r>
              <a:rPr lang="en-IE" altLang="is-IS" dirty="0">
                <a:solidFill>
                  <a:srgbClr val="FF0000"/>
                </a:solidFill>
                <a:latin typeface="Garamond" panose="02020404030301010803" pitchFamily="18" charset="0"/>
              </a:rPr>
              <a:t> has assumed a key role in the Justice as well as Child Protection System among the Nordic countries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Allowing for difficulties of definitions, </a:t>
            </a:r>
            <a:r>
              <a:rPr lang="en-IE" altLang="is-IS" dirty="0" err="1">
                <a:solidFill>
                  <a:schemeClr val="tx2"/>
                </a:solidFill>
                <a:latin typeface="Garamond" panose="02020404030301010803" pitchFamily="18" charset="0"/>
              </a:rPr>
              <a:t>Barnahus</a:t>
            </a:r>
            <a:r>
              <a:rPr lang="en-IE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 can be found in more than </a:t>
            </a:r>
            <a:r>
              <a:rPr lang="en-IE" altLang="is-IS" dirty="0">
                <a:solidFill>
                  <a:schemeClr val="accent6"/>
                </a:solidFill>
                <a:latin typeface="Garamond" panose="02020404030301010803" pitchFamily="18" charset="0"/>
              </a:rPr>
              <a:t>50 cities in Europe, in 10 countries already and potentially in numerous more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altLang="is-IS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E" altLang="is-IS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E" dirty="0">
              <a:solidFill>
                <a:schemeClr val="accent4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E" dirty="0">
              <a:solidFill>
                <a:schemeClr val="accent4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E" dirty="0">
              <a:solidFill>
                <a:schemeClr val="accent4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E" dirty="0">
              <a:solidFill>
                <a:schemeClr val="accent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1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4000" dirty="0">
                <a:solidFill>
                  <a:schemeClr val="accent2"/>
                </a:solidFill>
                <a:latin typeface="Garamond" panose="02020404030301010803" pitchFamily="18" charset="0"/>
              </a:rPr>
              <a:t>The Emergence of Barnahus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Iceland founded in 1998 rooted in the principles of child-friendly, multiagency and interdisciplinary features of the CAC model in the US with the overt aim of integrating: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US - longstanding tradition of investigative approach in child protection and criminal 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justice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great legacy of the Nordic welfare model and the principles of the UN CRC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is-I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is-I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8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2"/>
          <p:cNvSpPr>
            <a:spLocks noChangeArrowheads="1"/>
          </p:cNvSpPr>
          <p:nvPr/>
        </p:nvSpPr>
        <p:spPr bwMode="auto">
          <a:xfrm>
            <a:off x="2507457" y="756445"/>
            <a:ext cx="7710487" cy="1601787"/>
          </a:xfrm>
          <a:prstGeom prst="triangle">
            <a:avLst>
              <a:gd name="adj" fmla="val 4982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s-IS" altLang="en-US" sz="24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ext Box 23"/>
          <p:cNvSpPr txBox="1">
            <a:spLocks noChangeArrowheads="1"/>
          </p:cNvSpPr>
          <p:nvPr/>
        </p:nvSpPr>
        <p:spPr bwMode="auto">
          <a:xfrm>
            <a:off x="3863975" y="1341439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s-IS" altLang="en-US" sz="4000" b="1" dirty="0" smtClean="0">
                <a:cs typeface="Arial" panose="020B0604020202020204" pitchFamily="34" charset="0"/>
              </a:rPr>
              <a:t>Barnahus</a:t>
            </a:r>
            <a:endParaRPr lang="en-GB" altLang="en-US" sz="4000" b="1" dirty="0">
              <a:cs typeface="Arial" panose="020B0604020202020204" pitchFamily="34" charset="0"/>
            </a:endParaRP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>
            <p:extLst/>
          </p:nvPr>
        </p:nvGraphicFramePr>
        <p:xfrm>
          <a:off x="2507456" y="2438400"/>
          <a:ext cx="7837017" cy="4230960"/>
        </p:xfrm>
        <a:graphic>
          <a:graphicData uri="http://schemas.openxmlformats.org/drawingml/2006/table">
            <a:tbl>
              <a:tblPr/>
              <a:tblGrid>
                <a:gridCol w="2542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2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5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452" name="Text Box 40"/>
          <p:cNvSpPr txBox="1">
            <a:spLocks noChangeArrowheads="1"/>
          </p:cNvSpPr>
          <p:nvPr/>
        </p:nvSpPr>
        <p:spPr bwMode="auto">
          <a:xfrm>
            <a:off x="2895600" y="373380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s-IS" altLang="en-US" sz="2400">
              <a:cs typeface="Arial" panose="020B0604020202020204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819400" y="2971800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s-IS" altLang="en-US" sz="2800">
                <a:cs typeface="Arial" panose="020B0604020202020204" pitchFamily="34" charset="0"/>
              </a:rPr>
              <a:t>Medical </a:t>
            </a:r>
            <a:r>
              <a:rPr lang="en-GB" altLang="en-US" sz="2800">
                <a:cs typeface="Arial" panose="020B0604020202020204" pitchFamily="34" charset="0"/>
              </a:rPr>
              <a:t>Exams and </a:t>
            </a:r>
            <a:r>
              <a:rPr lang="is-IS" altLang="en-US" sz="2800">
                <a:cs typeface="Arial" panose="020B0604020202020204" pitchFamily="34" charset="0"/>
              </a:rPr>
              <a:t>Evaluation</a:t>
            </a:r>
            <a:endParaRPr lang="en-GB" altLang="en-US" sz="2800">
              <a:cs typeface="Arial" panose="020B0604020202020204" pitchFamily="34" charset="0"/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181600" y="2743201"/>
            <a:ext cx="2362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s-IS" altLang="en-US" sz="2800" dirty="0">
                <a:cs typeface="Arial" panose="020B0604020202020204" pitchFamily="34" charset="0"/>
              </a:rPr>
              <a:t>Joint </a:t>
            </a:r>
            <a:r>
              <a:rPr lang="en-GB" altLang="en-US" sz="2800" dirty="0">
                <a:cs typeface="Arial" panose="020B0604020202020204" pitchFamily="34" charset="0"/>
              </a:rPr>
              <a:t>Invest. Interviews: </a:t>
            </a:r>
            <a:r>
              <a:rPr lang="en-GB" altLang="en-US" sz="2400" dirty="0">
                <a:cs typeface="Arial" panose="020B0604020202020204" pitchFamily="34" charset="0"/>
              </a:rPr>
              <a:t>court statements/  CPS interviews  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7620000" y="2819400"/>
            <a:ext cx="2438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is-IS" altLang="en-US" sz="2800">
                <a:cs typeface="Arial" panose="020B0604020202020204" pitchFamily="34" charset="0"/>
              </a:rPr>
              <a:t>Victim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Therapy </a:t>
            </a:r>
          </a:p>
          <a:p>
            <a:pPr algn="ctr" eaLnBrk="1" hangingPunct="1">
              <a:buClrTx/>
              <a:buSzTx/>
              <a:buFontTx/>
              <a:buNone/>
            </a:pPr>
            <a:endParaRPr lang="en-GB" altLang="en-US" sz="2800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2667000" y="4953000"/>
            <a:ext cx="2133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s-IS" altLang="en-US" sz="2800">
                <a:cs typeface="Arial" panose="020B0604020202020204" pitchFamily="34" charset="0"/>
              </a:rPr>
              <a:t>Family </a:t>
            </a:r>
            <a:r>
              <a:rPr lang="en-GB" altLang="en-US" sz="2800">
                <a:cs typeface="Arial" panose="020B0604020202020204" pitchFamily="34" charset="0"/>
              </a:rPr>
              <a:t>Counselling/ Support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5181600" y="4876800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s-IS" altLang="en-US" sz="2800">
                <a:cs typeface="Arial" panose="020B0604020202020204" pitchFamily="34" charset="0"/>
              </a:rPr>
              <a:t>Consultation and advice to local CPS </a:t>
            </a:r>
            <a:endParaRPr lang="en-GB" altLang="en-US" sz="2800">
              <a:cs typeface="Arial" panose="020B0604020202020204" pitchFamily="34" charset="0"/>
            </a:endParaRPr>
          </a:p>
        </p:txBody>
      </p:sp>
      <p:sp>
        <p:nvSpPr>
          <p:cNvPr id="18458" name="Text Box 46"/>
          <p:cNvSpPr txBox="1">
            <a:spLocks noChangeArrowheads="1"/>
          </p:cNvSpPr>
          <p:nvPr/>
        </p:nvSpPr>
        <p:spPr bwMode="auto">
          <a:xfrm>
            <a:off x="7696200" y="495300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s-IS" altLang="en-US" sz="2400">
              <a:cs typeface="Arial" panose="020B0604020202020204" pitchFamily="34" charset="0"/>
            </a:endParaRP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7620000" y="4876801"/>
            <a:ext cx="2438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s-IS" altLang="en-US" sz="2800" dirty="0">
                <a:cs typeface="Arial" panose="020B0604020202020204" pitchFamily="34" charset="0"/>
              </a:rPr>
              <a:t>Education, training and research</a:t>
            </a: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18460" name="Rectangle 48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600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7" grpId="0" autoUpdateAnimBg="0"/>
      <p:bldP spid="29738" grpId="0" autoUpdateAnimBg="0"/>
      <p:bldP spid="29739" grpId="0" autoUpdateAnimBg="0"/>
      <p:bldP spid="29740" grpId="0" autoUpdateAnimBg="0"/>
      <p:bldP spid="29741" grpId="0" autoUpdateAnimBg="0"/>
      <p:bldP spid="2974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2262"/>
            <a:ext cx="10363200" cy="950614"/>
          </a:xfrm>
        </p:spPr>
        <p:txBody>
          <a:bodyPr/>
          <a:lstStyle/>
          <a:p>
            <a:pPr algn="l"/>
            <a:r>
              <a:rPr lang="en-US" sz="3600" dirty="0" err="1">
                <a:solidFill>
                  <a:schemeClr val="accent2"/>
                </a:solidFill>
                <a:latin typeface="Garamond" panose="02020404030301010803" pitchFamily="18" charset="0"/>
              </a:rPr>
              <a:t>Barnahus</a:t>
            </a:r>
            <a:r>
              <a:rPr lang="en-U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Garamond" panose="02020404030301010803" pitchFamily="18" charset="0"/>
              </a:rPr>
              <a:t>vis</a:t>
            </a:r>
            <a:r>
              <a:rPr lang="en-U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-á-</a:t>
            </a:r>
            <a:r>
              <a:rPr lang="en-US" sz="3600" dirty="0" err="1">
                <a:solidFill>
                  <a:schemeClr val="accent2"/>
                </a:solidFill>
                <a:latin typeface="Garamond" panose="02020404030301010803" pitchFamily="18" charset="0"/>
              </a:rPr>
              <a:t>vis</a:t>
            </a:r>
            <a:r>
              <a:rPr lang="en-U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 the CAC</a:t>
            </a:r>
            <a:br>
              <a:rPr lang="en-US" sz="36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“Due process” and the “Best interest of the child”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4479"/>
            <a:ext cx="10363200" cy="4490519"/>
          </a:xfrm>
        </p:spPr>
        <p:txBody>
          <a:bodyPr/>
          <a:lstStyle/>
          <a:p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An attempt to integrate the principle of the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“best interest of the child” </a:t>
            </a:r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on the one hand and the human rights principle of a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“fair trial” </a:t>
            </a:r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on the other by:</a:t>
            </a:r>
          </a:p>
          <a:p>
            <a:pPr lvl="1"/>
            <a:r>
              <a:rPr lang="en-IE" sz="2400" dirty="0">
                <a:solidFill>
                  <a:schemeClr val="tx1"/>
                </a:solidFill>
                <a:latin typeface="Garamond" panose="02020404030301010803" pitchFamily="18" charset="0"/>
              </a:rPr>
              <a:t>Providing an arrangement for eliciting and recording the child´s testimony under conditions required to ensure the “due process” by allowing for the representation of the defence as all other relevant agencies</a:t>
            </a:r>
          </a:p>
          <a:p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To avoid the harmful effect on the child by having to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testify</a:t>
            </a:r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 again and/or being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cross-examined</a:t>
            </a:r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 in the </a:t>
            </a:r>
            <a:r>
              <a:rPr lang="en-IE" sz="2800" dirty="0">
                <a:solidFill>
                  <a:srgbClr val="FF0000"/>
                </a:solidFill>
                <a:latin typeface="Garamond" panose="02020404030301010803" pitchFamily="18" charset="0"/>
              </a:rPr>
              <a:t>courthouse</a:t>
            </a:r>
            <a:r>
              <a:rPr lang="en-IE" sz="2800" dirty="0">
                <a:solidFill>
                  <a:schemeClr val="tx1"/>
                </a:solidFill>
                <a:latin typeface="Garamond" panose="02020404030301010803" pitchFamily="18" charset="0"/>
              </a:rPr>
              <a:t> during the court procedure if the case is prosecuted</a:t>
            </a:r>
          </a:p>
          <a:p>
            <a:endParaRPr lang="is-I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0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40157" y="192947"/>
            <a:ext cx="9042043" cy="1149292"/>
          </a:xfrm>
        </p:spPr>
        <p:txBody>
          <a:bodyPr/>
          <a:lstStyle/>
          <a:p>
            <a:pPr algn="l"/>
            <a:r>
              <a:rPr lang="en-IE" altLang="is-IS" sz="2800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Avoiding </a:t>
            </a:r>
            <a:r>
              <a:rPr lang="en-IE" altLang="is-IS" sz="2800" dirty="0" err="1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retraumatisation</a:t>
            </a:r>
            <a:r>
              <a:rPr lang="en-IE" altLang="is-IS" sz="2800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Testimonies for court hearings</a:t>
            </a:r>
            <a:endParaRPr lang="en-IE" altLang="is-IS" dirty="0">
              <a:solidFill>
                <a:schemeClr val="accent2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1271849" y="1556020"/>
            <a:ext cx="5206343" cy="4421747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Court Judge ( prosecutor or police) is in charge of the procedure – the </a:t>
            </a:r>
            <a:r>
              <a:rPr lang="en-IE" altLang="is-IS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“due process”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Defence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Prosecution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Police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CPS representative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Child’s Legal Advocate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is-IS" sz="2400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child´s disclosure is elicited by trained forensic interviewer according to evidence based interview protocol and videotaped</a:t>
            </a:r>
            <a:endParaRPr lang="en-GB" altLang="is-IS" dirty="0">
              <a:solidFill>
                <a:schemeClr val="accent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C000"/>
              </a:buClr>
            </a:pPr>
            <a:endParaRPr lang="is-IS" altLang="is-IS" u="sng" dirty="0">
              <a:solidFill>
                <a:schemeClr val="accent2"/>
              </a:solidFill>
            </a:endParaRPr>
          </a:p>
        </p:txBody>
      </p:sp>
      <p:pic>
        <p:nvPicPr>
          <p:cNvPr id="2082" name="Picture 34" descr="http://www.character-design.co.uk/Content/character_design/judge_cartoon_charac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6" y="1342239"/>
            <a:ext cx="2619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&lt;strong&gt;police&lt;/strong&gt; &lt;strong&gt;Animation&lt;/strong&gt; | Flickr - Photo Sharing!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55" y="3920634"/>
            <a:ext cx="1795244" cy="2380211"/>
          </a:xfrm>
        </p:spPr>
      </p:pic>
    </p:spTree>
    <p:extLst>
      <p:ext uri="{BB962C8B-B14F-4D97-AF65-F5344CB8AC3E}">
        <p14:creationId xmlns:p14="http://schemas.microsoft.com/office/powerpoint/2010/main" val="1684825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3615"/>
            <a:ext cx="10363200" cy="419238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err="1">
                <a:solidFill>
                  <a:schemeClr val="tx2"/>
                </a:solidFill>
                <a:latin typeface="Garamond" panose="02020404030301010803" pitchFamily="18" charset="0"/>
              </a:rPr>
              <a:t>Barnahus</a:t>
            </a:r>
            <a:r>
              <a:rPr lang="en-GB" dirty="0">
                <a:solidFill>
                  <a:schemeClr val="tx2"/>
                </a:solidFill>
                <a:latin typeface="Garamond" panose="02020404030301010803" pitchFamily="18" charset="0"/>
              </a:rPr>
              <a:t> reflects child-friendly strategies and practices to ensure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The “best interests of the child”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</a:rPr>
              <a:t>W</a:t>
            </a:r>
            <a:r>
              <a:rPr lang="en-GB" dirty="0">
                <a:solidFill>
                  <a:schemeClr val="tx2"/>
                </a:solidFill>
                <a:latin typeface="Garamond" panose="02020404030301010803" pitchFamily="18" charset="0"/>
              </a:rPr>
              <a:t>ithout compromising the human right principle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The “due process” (fair trial)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2"/>
                </a:solidFill>
                <a:latin typeface="Garamond" panose="02020404030301010803" pitchFamily="18" charset="0"/>
              </a:rPr>
              <a:t>“Equality of arms”, “evidential immediacy”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Applicable in adversarial as well as inquisitorial legal system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is-IS" sz="3200" dirty="0">
                <a:solidFill>
                  <a:srgbClr val="FF0000"/>
                </a:solidFill>
                <a:latin typeface="Garamond" panose="02020404030301010803" pitchFamily="18" charset="0"/>
              </a:rPr>
              <a:t>The European Court of Human Rights</a:t>
            </a:r>
            <a:r>
              <a:rPr lang="en-GB" altLang="is-IS" sz="3600" dirty="0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  <a:br>
              <a:rPr lang="en-GB" altLang="is-IS" sz="36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GB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Balancing principles of Human rights</a:t>
            </a:r>
          </a:p>
        </p:txBody>
      </p:sp>
    </p:spTree>
    <p:extLst>
      <p:ext uri="{BB962C8B-B14F-4D97-AF65-F5344CB8AC3E}">
        <p14:creationId xmlns:p14="http://schemas.microsoft.com/office/powerpoint/2010/main" val="71255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Duration from the time a request is made</a:t>
            </a:r>
            <a:br>
              <a:rPr lang="en-GB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GB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for court testimony until it takes place</a:t>
            </a:r>
            <a:endParaRPr lang="is-IS" altLang="is-IS" sz="3200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62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4618"/>
            <a:ext cx="10363200" cy="87047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7463"/>
            <a:ext cx="10363200" cy="446853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Few remarks on the shortcomings of traditional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approaches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Child Sexual Abuse (CSA) in Europe and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the emerging new paradigm of the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UN CRC embodied in the concept </a:t>
            </a:r>
            <a:r>
              <a:rPr lang="en-US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The child-friendly and multidisciplinary approach: CAC/</a:t>
            </a:r>
            <a:r>
              <a:rPr lang="en-US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as a travelling idea; balancing the human rights principles of “fair trial” and the “best interest of the child”</a:t>
            </a:r>
          </a:p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eflections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on the development in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Europe: the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European </a:t>
            </a:r>
            <a:r>
              <a:rPr lang="en-US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standards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1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2757" y="609600"/>
            <a:ext cx="11413374" cy="1143000"/>
          </a:xfrm>
        </p:spPr>
        <p:txBody>
          <a:bodyPr/>
          <a:lstStyle/>
          <a:p>
            <a:pPr algn="l"/>
            <a:r>
              <a:rPr lang="en-GB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Number of investigations, indictments and </a:t>
            </a:r>
            <a: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convictions of </a:t>
            </a:r>
            <a:r>
              <a:rPr lang="en-GB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sexual abuse and sexual exploitation </a:t>
            </a:r>
            <a: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before (blue) </a:t>
            </a:r>
            <a:r>
              <a:rPr lang="en-GB" altLang="is-I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and after </a:t>
            </a:r>
            <a:r>
              <a:rPr lang="en-GB" altLang="is-IS" sz="3200" dirty="0" err="1" smtClean="0">
                <a:solidFill>
                  <a:schemeClr val="accent2"/>
                </a:solidFill>
                <a:latin typeface="Garamond" panose="02020404030301010803" pitchFamily="18" charset="0"/>
              </a:rPr>
              <a:t>Barnahus</a:t>
            </a:r>
            <a:r>
              <a:rPr lang="en-GB" altLang="is-I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 (red and green)</a:t>
            </a:r>
            <a:endParaRPr lang="is-IS" altLang="is-I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98600" y="1981200"/>
          <a:ext cx="94615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62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32507" y="581891"/>
            <a:ext cx="9278293" cy="773084"/>
          </a:xfrm>
        </p:spPr>
        <p:txBody>
          <a:bodyPr/>
          <a:lstStyle/>
          <a:p>
            <a:pPr algn="l"/>
            <a:r>
              <a:rPr lang="is-IS" altLang="en-US" dirty="0">
                <a:solidFill>
                  <a:schemeClr val="accent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Almost 19 years of experience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05758" y="1504604"/>
            <a:ext cx="9611417" cy="4621559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8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Over 5.000 children have been referred to Barnahus from the onset; appr. 250 - 300 annually in recent years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8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Enhanced credibility results in increase of reports of SA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4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Cases investigated have more than doubled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4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Indictments pr. year have tripled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4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Convictions pr year have more than </a:t>
            </a:r>
            <a:r>
              <a:rPr lang="is-IS" altLang="en-US" sz="2400" dirty="0" smtClean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doubled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400" dirty="0" smtClean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Appropriate treatment provided without delay and is not limited to victims in cases that meet the criteria for burden of proof in the legal sense</a:t>
            </a:r>
            <a:endParaRPr lang="is-IS" altLang="en-US" sz="2400" dirty="0">
              <a:solidFill>
                <a:schemeClr val="tx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s-IS" altLang="en-US" sz="2800" dirty="0">
                <a:solidFill>
                  <a:schemeClr val="tx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Evaluation shows significantly better outcomes for child victims and their families</a:t>
            </a:r>
          </a:p>
          <a:p>
            <a:pPr>
              <a:buClr>
                <a:srgbClr val="FFC000"/>
              </a:buClr>
            </a:pPr>
            <a:endParaRPr lang="is-I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685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28700" y="654341"/>
            <a:ext cx="9334500" cy="1045873"/>
          </a:xfrm>
        </p:spPr>
        <p:txBody>
          <a:bodyPr/>
          <a:lstStyle/>
          <a:p>
            <a:pPr algn="l"/>
            <a:r>
              <a:rPr lang="en-IE" altLang="is-IS" dirty="0" err="1">
                <a:solidFill>
                  <a:schemeClr val="accent2"/>
                </a:solidFill>
                <a:latin typeface="Garamond" panose="02020404030301010803" pitchFamily="18" charset="0"/>
              </a:rPr>
              <a:t>Barnahus</a:t>
            </a: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 in the Nordic context:</a:t>
            </a:r>
            <a:b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IE" alt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Diverse paths and implementation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79600" y="1972638"/>
            <a:ext cx="8483600" cy="4409113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Paths of coming into being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The role of the state, regional- and the local authorities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The legislative framework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Affiliations: social services/police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Juxtaposition: responsibilities of partners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Collaboration: from being structured to informal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Target groups: victims sexual abuse or CAN generally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Investigative interviews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Medical examination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IE" altLang="is-IS" sz="2400" dirty="0">
                <a:solidFill>
                  <a:schemeClr val="tx1"/>
                </a:solidFill>
                <a:latin typeface="Garamond" panose="02020404030301010803" pitchFamily="18" charset="0"/>
              </a:rPr>
              <a:t>Treatment strategies</a:t>
            </a:r>
          </a:p>
          <a:p>
            <a:pPr marL="0" indent="0">
              <a:buClr>
                <a:srgbClr val="FFC000"/>
              </a:buClr>
              <a:buNone/>
            </a:pPr>
            <a:endParaRPr lang="is-IS" altLang="is-I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706581"/>
            <a:ext cx="11313622" cy="1079269"/>
          </a:xfrm>
        </p:spPr>
        <p:txBody>
          <a:bodyPr/>
          <a:lstStyle/>
          <a:p>
            <a:pPr algn="l"/>
            <a: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Breaking news!</a:t>
            </a:r>
            <a:b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GB" sz="4000" dirty="0">
                <a:solidFill>
                  <a:schemeClr val="accent6"/>
                </a:solidFill>
                <a:latin typeface="Garamond" panose="02020404030301010803" pitchFamily="18" charset="0"/>
              </a:rPr>
              <a:t>The first </a:t>
            </a:r>
            <a:r>
              <a:rPr lang="en-GB" sz="4000" dirty="0">
                <a:solidFill>
                  <a:srgbClr val="FF0000"/>
                </a:solidFill>
                <a:latin typeface="Garamond" panose="02020404030301010803" pitchFamily="18" charset="0"/>
              </a:rPr>
              <a:t>Scientific publication</a:t>
            </a:r>
            <a:r>
              <a:rPr lang="en-GB" sz="4000" dirty="0">
                <a:solidFill>
                  <a:schemeClr val="accent2"/>
                </a:solidFill>
                <a:latin typeface="Garamond" panose="02020404030301010803" pitchFamily="18" charset="0"/>
              </a:rPr>
              <a:t> on </a:t>
            </a:r>
            <a:r>
              <a:rPr lang="en-GB" sz="4000" dirty="0" err="1">
                <a:solidFill>
                  <a:schemeClr val="accent2"/>
                </a:solidFill>
                <a:latin typeface="Garamond" panose="02020404030301010803" pitchFamily="18" charset="0"/>
              </a:rPr>
              <a:t>Barnahus</a:t>
            </a:r>
            <a:r>
              <a:rPr lang="en-GB" sz="4000" dirty="0">
                <a:solidFill>
                  <a:schemeClr val="accent2"/>
                </a:solidFill>
                <a:latin typeface="Garamond" panose="02020404030301010803" pitchFamily="18" charset="0"/>
              </a:rPr>
              <a:t> just out</a:t>
            </a:r>
            <a:endParaRPr lang="is-I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0138" y="1981200"/>
            <a:ext cx="3937462" cy="4114800"/>
          </a:xfrm>
        </p:spPr>
        <p:txBody>
          <a:bodyPr/>
          <a:lstStyle/>
          <a:p>
            <a:r>
              <a:rPr lang="is-IS" sz="2000" dirty="0" smtClean="0"/>
              <a:t>A comparative analysis on the different implementation of Barnahus among the Nordic countries at the initiative of NOVA, the Norwegian Research Institute.</a:t>
            </a:r>
          </a:p>
          <a:p>
            <a:r>
              <a:rPr lang="is-IS" sz="2000" dirty="0" smtClean="0"/>
              <a:t>Published by Palgrave Oct. 2017</a:t>
            </a:r>
          </a:p>
          <a:p>
            <a:r>
              <a:rPr lang="is-IS" sz="2000" dirty="0" smtClean="0"/>
              <a:t>Can be downloaded </a:t>
            </a:r>
            <a:r>
              <a:rPr lang="is-IS" sz="2000" dirty="0"/>
              <a:t>for </a:t>
            </a:r>
            <a:r>
              <a:rPr lang="is-IS" sz="2000" dirty="0" smtClean="0"/>
              <a:t>free: </a:t>
            </a:r>
            <a:r>
              <a:rPr lang="is-IS" sz="2000" dirty="0" smtClean="0">
                <a:hlinkClick r:id="rId2"/>
              </a:rPr>
              <a:t>https</a:t>
            </a:r>
            <a:r>
              <a:rPr lang="is-IS" sz="2000" dirty="0">
                <a:hlinkClick r:id="rId2"/>
              </a:rPr>
              <a:t>://</a:t>
            </a:r>
            <a:r>
              <a:rPr lang="is-IS" sz="2000" dirty="0" smtClean="0">
                <a:hlinkClick r:id="rId2"/>
              </a:rPr>
              <a:t>link.springer.com/book/10.1007%2F978-3-319-58388-4?page=1#toc</a:t>
            </a:r>
            <a:endParaRPr lang="is-IS" sz="2000" dirty="0" smtClean="0"/>
          </a:p>
          <a:p>
            <a:endParaRPr lang="is-IS" sz="20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8516" y="1981200"/>
            <a:ext cx="65088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5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European Barnahus Standards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0982"/>
            <a:ext cx="5080000" cy="4475018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Developed by the EU supported </a:t>
            </a:r>
            <a:r>
              <a:rPr 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Promise </a:t>
            </a:r>
            <a:r>
              <a:rPr lang="en-US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project launched 2015 and can be accessed online on the Children at Risk website of </a:t>
            </a: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the CBSS: </a:t>
            </a: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  <a:hlinkClick r:id="rId2"/>
              </a:rPr>
              <a:t>http://www.cbss.org/safe-secure-region/eg-on-children-at-risk</a:t>
            </a:r>
            <a:r>
              <a:rPr lang="en-US" sz="1800" dirty="0" smtClean="0">
                <a:solidFill>
                  <a:schemeClr val="tx1"/>
                </a:solidFill>
                <a:latin typeface="Garamond" panose="02020404030301010803" pitchFamily="18" charset="0"/>
                <a:hlinkClick r:id="rId2"/>
              </a:rPr>
              <a:t>/</a:t>
            </a:r>
            <a:endParaRPr lang="en-US" sz="1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first systemic attempt to establish quality standards for child-friendly, multi-agency response to child abuse in the European context</a:t>
            </a:r>
          </a:p>
          <a:p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Addresses the evidence based components of </a:t>
            </a:r>
            <a:r>
              <a:rPr lang="en-US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 including structured forensic interviews, medical examination and therapeutic services</a:t>
            </a:r>
          </a:p>
          <a:p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Ensuring necessary flexibility to allow for implementation in diverse social/legal environment with the necessary fidelity  required for professional implementation</a:t>
            </a:r>
          </a:p>
        </p:txBody>
      </p:sp>
      <p:pic>
        <p:nvPicPr>
          <p:cNvPr id="5" name="Picture 2" descr="2017_06_07_GoodPractice_cover_Barnahus_A4+3mm_print_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5" y="1752600"/>
            <a:ext cx="5095701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952500"/>
          </a:xfrm>
        </p:spPr>
        <p:txBody>
          <a:bodyPr/>
          <a:lstStyle/>
          <a:p>
            <a:pPr algn="l"/>
            <a:r>
              <a:rPr lang="is-IS" sz="3200" dirty="0">
                <a:solidFill>
                  <a:srgbClr val="FF0000"/>
                </a:solidFill>
                <a:latin typeface="Garamond" panose="02020404030301010803" pitchFamily="18" charset="0"/>
              </a:rPr>
              <a:t>Response to Child Abuse</a:t>
            </a:r>
            <a: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Diverse European traditions </a:t>
            </a:r>
            <a:b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endParaRPr lang="is-IS" sz="4000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95245"/>
            <a:ext cx="10777591" cy="43007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sz="2800" dirty="0">
                <a:solidFill>
                  <a:schemeClr val="tx2"/>
                </a:solidFill>
                <a:latin typeface="Garamond" panose="02020404030301010803" pitchFamily="18" charset="0"/>
              </a:rPr>
              <a:t>The social perception of the nature of the phenomenon of child abuse reflect different systems of response, characterized by the following “ideal types”: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is-IS" sz="28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The </a:t>
            </a:r>
            <a:r>
              <a:rPr lang="en-US" altLang="is-IS" dirty="0">
                <a:solidFill>
                  <a:srgbClr val="FF0000"/>
                </a:solidFill>
                <a:latin typeface="Garamond" panose="02020404030301010803" pitchFamily="18" charset="0"/>
              </a:rPr>
              <a:t>“Child Rescue”  </a:t>
            </a: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Response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late intervention, investigatory, policing and procedurally driven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The </a:t>
            </a:r>
            <a:r>
              <a:rPr lang="en-US" altLang="is-IS" dirty="0">
                <a:solidFill>
                  <a:srgbClr val="FF0000"/>
                </a:solidFill>
                <a:latin typeface="Garamond" panose="02020404030301010803" pitchFamily="18" charset="0"/>
              </a:rPr>
              <a:t>“Family Support” </a:t>
            </a: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Response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early intervention, family centered more than child focused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 The </a:t>
            </a:r>
            <a:r>
              <a:rPr lang="en-US" altLang="is-IS" dirty="0">
                <a:solidFill>
                  <a:srgbClr val="FF0000"/>
                </a:solidFill>
                <a:latin typeface="Garamond" panose="02020404030301010803" pitchFamily="18" charset="0"/>
              </a:rPr>
              <a:t>“Institutional” </a:t>
            </a: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Response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is-IS" dirty="0">
                <a:solidFill>
                  <a:schemeClr val="tx2"/>
                </a:solidFill>
                <a:latin typeface="Garamond" panose="02020404030301010803" pitchFamily="18" charset="0"/>
              </a:rPr>
              <a:t>emergency intervention, out-of-home placement in institutional setting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1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90" y="414671"/>
            <a:ext cx="10363200" cy="882501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Garamond" panose="02020404030301010803" pitchFamily="18" charset="0"/>
              </a:rPr>
              <a:t>Child Rescue Model Response</a:t>
            </a:r>
            <a:br>
              <a:rPr lang="en-US" sz="32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  <a:t>Trauma in the justice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9046"/>
            <a:ext cx="10764982" cy="45228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The real object may rather be to ensure a guilty verdict and punish the perpetrator rather than ensure the best interest of the child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FF0000"/>
                </a:solidFill>
                <a:latin typeface="Garamond" panose="02020404030301010803" pitchFamily="18" charset="0"/>
              </a:rPr>
              <a:t>Multiple interviews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in different locations and the corresponding re-victimization of the child-victim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Repeated interrogation within the justice system, in police stations and court settings adds to the traumatic experience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The months, even years of </a:t>
            </a:r>
            <a:r>
              <a:rPr lang="en-US" sz="2800" dirty="0">
                <a:solidFill>
                  <a:srgbClr val="FF0000"/>
                </a:solidFill>
                <a:latin typeface="Garamond" panose="02020404030301010803" pitchFamily="18" charset="0"/>
              </a:rPr>
              <a:t>waiting for the trials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, with one or even more appeals, puts the life of the child victim at halt and constant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distress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Hostile </a:t>
            </a:r>
            <a:r>
              <a:rPr lang="en-US" sz="2800" dirty="0">
                <a:solidFill>
                  <a:srgbClr val="FF0000"/>
                </a:solidFill>
                <a:latin typeface="Garamond" panose="02020404030301010803" pitchFamily="18" charset="0"/>
              </a:rPr>
              <a:t>cross-examination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, intimidating and hammering of the child-witness in an un-friendly environment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9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chemeClr val="accent2"/>
                </a:solidFill>
                <a:latin typeface="Garamond" panose="02020404030301010803" pitchFamily="18" charset="0"/>
              </a:rPr>
              <a:t>A fresh </a:t>
            </a:r>
            <a:r>
              <a:rPr lang="en-US" sz="32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example from Ireland</a:t>
            </a:r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Harmful effect of repetitive interviews</a:t>
            </a:r>
            <a:endParaRPr lang="en-US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2" y="1669312"/>
            <a:ext cx="4167963" cy="518868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58" y="1752600"/>
            <a:ext cx="3944680" cy="5105400"/>
          </a:xfrm>
        </p:spPr>
      </p:pic>
    </p:spTree>
    <p:extLst>
      <p:ext uri="{BB962C8B-B14F-4D97-AF65-F5344CB8AC3E}">
        <p14:creationId xmlns:p14="http://schemas.microsoft.com/office/powerpoint/2010/main" val="26762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Another example, Denmark</a:t>
            </a:r>
            <a: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  <a:t>“Waiting for the trial put my life on hold”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 study from 2014 on children´s experiences of giving evidence within the justice system.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Demonstrates the multiple harmful effects for children subjected to procedures of the adult justice system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Denmark introduced a major legal reform in 2013, introducing </a:t>
            </a:r>
            <a:r>
              <a:rPr lang="en-GB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Barnahus</a:t>
            </a:r>
            <a:r>
              <a:rPr lang="en-GB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and raised the age limit for children giving testimonies during court proceedings from 12 to 14 year.</a:t>
            </a:r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97636"/>
            <a:ext cx="5283201" cy="4659326"/>
          </a:xfrm>
        </p:spPr>
      </p:pic>
    </p:spTree>
    <p:extLst>
      <p:ext uri="{BB962C8B-B14F-4D97-AF65-F5344CB8AC3E}">
        <p14:creationId xmlns:p14="http://schemas.microsoft.com/office/powerpoint/2010/main" val="227173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007"/>
            <a:ext cx="10363200" cy="1486593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Third example from the UK</a:t>
            </a:r>
            <a:br>
              <a:rPr lang="en-US" sz="2800" dirty="0" smtClean="0">
                <a:solidFill>
                  <a:schemeClr val="accent6"/>
                </a:solidFill>
                <a:latin typeface="Garamond" panose="02020404030301010803" pitchFamily="18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“What happened to me at court was </a:t>
            </a:r>
            <a:br>
              <a:rPr lang="en-US" sz="3600" dirty="0" smtClean="0">
                <a:solidFill>
                  <a:schemeClr val="accent6"/>
                </a:solidFill>
                <a:latin typeface="Garamond" panose="02020404030301010803" pitchFamily="18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worse than the original abuse” (Lilly)</a:t>
            </a:r>
            <a:endParaRPr lang="en-US" sz="3600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3" y="1825623"/>
            <a:ext cx="4480215" cy="4644042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69" y="1825623"/>
            <a:ext cx="5261537" cy="467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9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037"/>
            <a:ext cx="10363200" cy="988829"/>
          </a:xfrm>
        </p:spPr>
        <p:txBody>
          <a:bodyPr/>
          <a:lstStyle/>
          <a:p>
            <a:pPr algn="l"/>
            <a:r>
              <a:rPr lang="is-IS" sz="3200" dirty="0">
                <a:solidFill>
                  <a:srgbClr val="FF0000"/>
                </a:solidFill>
                <a:latin typeface="Garamond" panose="02020404030301010803" pitchFamily="18" charset="0"/>
              </a:rPr>
              <a:t>The Family Support Model Response</a:t>
            </a:r>
            <a:r>
              <a:rPr lang="is-IS" dirty="0">
                <a:solidFill>
                  <a:schemeClr val="accent2"/>
                </a:solidFill>
                <a:latin typeface="Garamond" panose="02020404030301010803" pitchFamily="18" charset="0"/>
              </a:rPr>
              <a:t/>
            </a:r>
            <a:br>
              <a:rPr lang="is-IS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S</a:t>
            </a:r>
            <a:r>
              <a:rPr lang="is-IS" sz="3600" dirty="0">
                <a:solidFill>
                  <a:schemeClr val="accent2"/>
                </a:solidFill>
                <a:latin typeface="Garamond" panose="02020404030301010803" pitchFamily="18" charset="0"/>
              </a:rPr>
              <a:t>ubjecting the Child to Continued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9295"/>
            <a:ext cx="10363200" cy="446670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Works on the assumption that child abuse is a reflection of family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dysfunctionality – focus on the family, not the child victim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Garamond" panose="02020404030301010803" pitchFamily="18" charset="0"/>
              </a:rPr>
              <a:t>Confidentiality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 and professional secrecy becomes the “name of the game“.  Restrictions of reporting, often no criminal investigation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Perpetuates child abuse as a </a:t>
            </a:r>
            <a:r>
              <a:rPr lang="en-US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“family secret</a:t>
            </a:r>
            <a:r>
              <a:rPr lang="en-US" dirty="0">
                <a:solidFill>
                  <a:schemeClr val="accent6"/>
                </a:solidFill>
                <a:latin typeface="Garamond" panose="02020404030301010803" pitchFamily="18" charset="0"/>
              </a:rPr>
              <a:t>”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and </a:t>
            </a:r>
            <a:r>
              <a:rPr lang="en-US" dirty="0">
                <a:solidFill>
                  <a:schemeClr val="accent6"/>
                </a:solidFill>
                <a:latin typeface="Garamond" panose="02020404030301010803" pitchFamily="18" charset="0"/>
              </a:rPr>
              <a:t>counteracts social awareness of child abuse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Can prevent 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multiagency-, interdisciplinary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and comprehensive intervention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Overlooks the risks of recidivism and therefore the risk situation of the child (betrayal of the child)</a:t>
            </a: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8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0242"/>
            <a:ext cx="10363200" cy="989794"/>
          </a:xfrm>
        </p:spPr>
        <p:txBody>
          <a:bodyPr/>
          <a:lstStyle/>
          <a:p>
            <a:pPr algn="l"/>
            <a:r>
              <a:rPr lang="is-IS" sz="3200" dirty="0">
                <a:solidFill>
                  <a:srgbClr val="FF0000"/>
                </a:solidFill>
                <a:latin typeface="Garamond" panose="02020404030301010803" pitchFamily="18" charset="0"/>
              </a:rPr>
              <a:t>The Institutional Model Response</a:t>
            </a:r>
            <a:br>
              <a:rPr lang="is-IS" sz="32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is-IS" dirty="0">
                <a:solidFill>
                  <a:schemeClr val="accent2"/>
                </a:solidFill>
                <a:latin typeface="Garamond" panose="02020404030301010803" pitchFamily="18" charset="0"/>
              </a:rPr>
              <a:t>Removing the child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4727"/>
            <a:ext cx="10363200" cy="43551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In it´s worst form the institutional response acts on the assumption that the child´s disclosure is false</a:t>
            </a:r>
          </a:p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Placement in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psychiatric wards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for evaluation of possible false accusations, a residual practice still to be found in some Eastern European states</a:t>
            </a:r>
          </a:p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Fails to recognize the importance of avoiding as possible rupture in the child´s daily routine and alienation from significant others</a:t>
            </a:r>
          </a:p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Targets the removal of the child rather than the perpetrator</a:t>
            </a: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2929"/>
      </p:ext>
    </p:extLst>
  </p:cSld>
  <p:clrMapOvr>
    <a:masterClrMapping/>
  </p:clrMapOvr>
</p:sld>
</file>

<file path=ppt/theme/theme1.xml><?xml version="1.0" encoding="utf-8"?>
<a:theme xmlns:a="http://schemas.openxmlformats.org/drawingml/2006/main" name="Bakgrunnu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grunnglaera bvs</Template>
  <TotalTime>17486</TotalTime>
  <Words>1448</Words>
  <Application>Microsoft Office PowerPoint</Application>
  <PresentationFormat>Custom</PresentationFormat>
  <Paragraphs>140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Bakgrunnur</vt:lpstr>
      <vt:lpstr>Barnahus (Children´s House): Current trends toward convergence of systems of response to child sexual abuse in Europe</vt:lpstr>
      <vt:lpstr>Abstract</vt:lpstr>
      <vt:lpstr>Response to Child Abuse Diverse European traditions  </vt:lpstr>
      <vt:lpstr>Child Rescue Model Response Trauma in the justice system</vt:lpstr>
      <vt:lpstr>A fresh example from Ireland Harmful effect of repetitive interviews</vt:lpstr>
      <vt:lpstr>Another example, Denmark “Waiting for the trial put my life on hold”</vt:lpstr>
      <vt:lpstr>Third example from the UK “What happened to me at court was  worse than the original abuse” (Lilly)</vt:lpstr>
      <vt:lpstr>The Family Support Model Response Subjecting the Child to Continued Risk</vt:lpstr>
      <vt:lpstr>The Institutional Model Response Removing the child </vt:lpstr>
      <vt:lpstr>Decline of traditional responses  The impact of the UN CRC</vt:lpstr>
      <vt:lpstr>Development of Convergence reflected in international laws</vt:lpstr>
      <vt:lpstr>Principles of Convergence</vt:lpstr>
      <vt:lpstr>Barnahus, evolving approach in Europe</vt:lpstr>
      <vt:lpstr>The Emergence of Barnahus Concept</vt:lpstr>
      <vt:lpstr>PowerPoint Presentation</vt:lpstr>
      <vt:lpstr>Barnahus vis-á-vis the CAC “Due process” and the “Best interest of the child”</vt:lpstr>
      <vt:lpstr>Avoiding retraumatisation  Testimonies for court hearings</vt:lpstr>
      <vt:lpstr>The European Court of Human Rights: Balancing principles of Human rights</vt:lpstr>
      <vt:lpstr>Duration from the time a request is made for court testimony until it takes place</vt:lpstr>
      <vt:lpstr>Number of investigations, indictments and  convictions of sexual abuse and sexual exploitation  before (blue) and after Barnahus (red and green)</vt:lpstr>
      <vt:lpstr>Almost 19 years of experience</vt:lpstr>
      <vt:lpstr>Barnahus in the Nordic context: Diverse paths and implementation</vt:lpstr>
      <vt:lpstr>Breaking news! The first Scientific publication on Barnahus just out</vt:lpstr>
      <vt:lpstr>European Barnahus Standards</vt:lpstr>
    </vt:vector>
  </TitlesOfParts>
  <Company>Barnaverndarstofa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Ragna B Sigursteinsdóttir</dc:creator>
  <cp:lastModifiedBy>Corinne Christophel</cp:lastModifiedBy>
  <cp:revision>242</cp:revision>
  <dcterms:created xsi:type="dcterms:W3CDTF">2015-02-13T10:40:14Z</dcterms:created>
  <dcterms:modified xsi:type="dcterms:W3CDTF">2018-03-20T14:14:55Z</dcterms:modified>
</cp:coreProperties>
</file>