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7.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728" r:id="rId3"/>
    <p:sldMasterId id="2147483677" r:id="rId4"/>
    <p:sldMasterId id="2147483691" r:id="rId5"/>
    <p:sldMasterId id="2147483687" r:id="rId6"/>
  </p:sldMasterIdLst>
  <p:notesMasterIdLst>
    <p:notesMasterId r:id="rId62"/>
  </p:notesMasterIdLst>
  <p:handoutMasterIdLst>
    <p:handoutMasterId r:id="rId63"/>
  </p:handoutMasterIdLst>
  <p:sldIdLst>
    <p:sldId id="273" r:id="rId7"/>
    <p:sldId id="275" r:id="rId8"/>
    <p:sldId id="2278" r:id="rId9"/>
    <p:sldId id="2277" r:id="rId10"/>
    <p:sldId id="316" r:id="rId11"/>
    <p:sldId id="2279" r:id="rId12"/>
    <p:sldId id="2280" r:id="rId13"/>
    <p:sldId id="2180" r:id="rId14"/>
    <p:sldId id="2275" r:id="rId15"/>
    <p:sldId id="2255" r:id="rId16"/>
    <p:sldId id="2190" r:id="rId17"/>
    <p:sldId id="2318" r:id="rId18"/>
    <p:sldId id="2284" r:id="rId19"/>
    <p:sldId id="2317" r:id="rId20"/>
    <p:sldId id="2320" r:id="rId21"/>
    <p:sldId id="2322" r:id="rId22"/>
    <p:sldId id="2055" r:id="rId23"/>
    <p:sldId id="2134" r:id="rId24"/>
    <p:sldId id="1955" r:id="rId25"/>
    <p:sldId id="2252" r:id="rId26"/>
    <p:sldId id="2329" r:id="rId27"/>
    <p:sldId id="2330" r:id="rId28"/>
    <p:sldId id="2331" r:id="rId29"/>
    <p:sldId id="2332" r:id="rId30"/>
    <p:sldId id="2333" r:id="rId31"/>
    <p:sldId id="2334" r:id="rId32"/>
    <p:sldId id="2335" r:id="rId33"/>
    <p:sldId id="2336" r:id="rId34"/>
    <p:sldId id="2337" r:id="rId35"/>
    <p:sldId id="2338" r:id="rId36"/>
    <p:sldId id="2041" r:id="rId37"/>
    <p:sldId id="2325" r:id="rId38"/>
    <p:sldId id="2283" r:id="rId39"/>
    <p:sldId id="2327" r:id="rId40"/>
    <p:sldId id="2271" r:id="rId41"/>
    <p:sldId id="2291" r:id="rId42"/>
    <p:sldId id="2294" r:id="rId43"/>
    <p:sldId id="2311" r:id="rId44"/>
    <p:sldId id="300" r:id="rId45"/>
    <p:sldId id="301" r:id="rId46"/>
    <p:sldId id="302" r:id="rId47"/>
    <p:sldId id="303" r:id="rId48"/>
    <p:sldId id="304" r:id="rId49"/>
    <p:sldId id="306" r:id="rId50"/>
    <p:sldId id="307" r:id="rId51"/>
    <p:sldId id="308" r:id="rId52"/>
    <p:sldId id="309" r:id="rId53"/>
    <p:sldId id="310" r:id="rId54"/>
    <p:sldId id="311" r:id="rId55"/>
    <p:sldId id="2312" r:id="rId56"/>
    <p:sldId id="2310" r:id="rId57"/>
    <p:sldId id="257" r:id="rId58"/>
    <p:sldId id="2309" r:id="rId59"/>
    <p:sldId id="2305" r:id="rId60"/>
    <p:sldId id="2295" r:id="rId61"/>
  </p:sldIdLst>
  <p:sldSz cx="9144000" cy="6858000" type="screen4x3"/>
  <p:notesSz cx="6858000" cy="9313863"/>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P"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2A40"/>
    <a:srgbClr val="0D3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1" autoAdjust="0"/>
    <p:restoredTop sz="91062" autoAdjust="0"/>
  </p:normalViewPr>
  <p:slideViewPr>
    <p:cSldViewPr snapToGrid="0" snapToObjects="1">
      <p:cViewPr varScale="1">
        <p:scale>
          <a:sx n="61" d="100"/>
          <a:sy n="61" d="100"/>
        </p:scale>
        <p:origin x="1120" y="44"/>
      </p:cViewPr>
      <p:guideLst>
        <p:guide orient="horz" pos="2160"/>
        <p:guide pos="2880"/>
      </p:guideLst>
    </p:cSldViewPr>
  </p:slideViewPr>
  <p:outlineViewPr>
    <p:cViewPr>
      <p:scale>
        <a:sx n="33" d="100"/>
        <a:sy n="33" d="100"/>
      </p:scale>
      <p:origin x="0" y="-47768"/>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7F240-2CC9-4AB9-AF2F-1A04FD327712}"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B1061091-02B4-43FF-B29B-B3F8961A71CD}">
      <dgm:prSet/>
      <dgm:spPr/>
      <dgm:t>
        <a:bodyPr/>
        <a:lstStyle/>
        <a:p>
          <a:pPr>
            <a:defRPr b="1"/>
          </a:pPr>
          <a:r>
            <a:rPr lang="en-US" dirty="0"/>
            <a:t>9:30 – 10:30</a:t>
          </a:r>
        </a:p>
      </dgm:t>
    </dgm:pt>
    <dgm:pt modelId="{22BB950D-321D-4B83-8C05-4B6CF9A0FEDE}" type="parTrans" cxnId="{41503964-F23A-41F7-9089-84ACB1BA7D30}">
      <dgm:prSet/>
      <dgm:spPr/>
      <dgm:t>
        <a:bodyPr/>
        <a:lstStyle/>
        <a:p>
          <a:endParaRPr lang="en-US"/>
        </a:p>
      </dgm:t>
    </dgm:pt>
    <dgm:pt modelId="{B24AD63C-88C2-4E84-A01E-10AC44C7E238}" type="sibTrans" cxnId="{41503964-F23A-41F7-9089-84ACB1BA7D30}">
      <dgm:prSet/>
      <dgm:spPr/>
      <dgm:t>
        <a:bodyPr/>
        <a:lstStyle/>
        <a:p>
          <a:endParaRPr lang="en-US"/>
        </a:p>
      </dgm:t>
    </dgm:pt>
    <dgm:pt modelId="{D69E16B0-2B9B-4DB4-A340-30C7C38B4E71}">
      <dgm:prSet/>
      <dgm:spPr>
        <a:solidFill>
          <a:schemeClr val="accent1">
            <a:lumMod val="20000"/>
            <a:lumOff val="80000"/>
          </a:schemeClr>
        </a:solidFill>
      </dgm:spPr>
      <dgm:t>
        <a:bodyPr/>
        <a:lstStyle/>
        <a:p>
          <a:r>
            <a:rPr lang="en-US" b="0" dirty="0">
              <a:solidFill>
                <a:srgbClr val="002060"/>
              </a:solidFill>
            </a:rPr>
            <a:t>Welcome, introduction, Group Energiser  </a:t>
          </a:r>
        </a:p>
      </dgm:t>
    </dgm:pt>
    <dgm:pt modelId="{6947D42A-E901-475F-ADBE-972AD38F8B07}" type="parTrans" cxnId="{DBE77852-4364-47EA-88A8-2091AA20DD59}">
      <dgm:prSet/>
      <dgm:spPr/>
      <dgm:t>
        <a:bodyPr/>
        <a:lstStyle/>
        <a:p>
          <a:endParaRPr lang="en-US"/>
        </a:p>
      </dgm:t>
    </dgm:pt>
    <dgm:pt modelId="{F6C775A5-D938-4909-A805-EAD388361BB5}" type="sibTrans" cxnId="{DBE77852-4364-47EA-88A8-2091AA20DD59}">
      <dgm:prSet/>
      <dgm:spPr/>
      <dgm:t>
        <a:bodyPr/>
        <a:lstStyle/>
        <a:p>
          <a:endParaRPr lang="en-US"/>
        </a:p>
      </dgm:t>
    </dgm:pt>
    <dgm:pt modelId="{41F44C2B-0FEB-4112-BEC5-1EE58C564A11}">
      <dgm:prSet/>
      <dgm:spPr/>
      <dgm:t>
        <a:bodyPr/>
        <a:lstStyle/>
        <a:p>
          <a:pPr>
            <a:defRPr b="1"/>
          </a:pPr>
          <a:r>
            <a:rPr lang="en-US" dirty="0"/>
            <a:t>10:30 – 11:30</a:t>
          </a:r>
        </a:p>
      </dgm:t>
    </dgm:pt>
    <dgm:pt modelId="{35BAF865-0DDE-4E71-8715-688DD6DAAB6A}" type="parTrans" cxnId="{CAF63E3F-E978-4DD9-B8AF-D2D58E7C16D4}">
      <dgm:prSet/>
      <dgm:spPr/>
      <dgm:t>
        <a:bodyPr/>
        <a:lstStyle/>
        <a:p>
          <a:endParaRPr lang="en-US"/>
        </a:p>
      </dgm:t>
    </dgm:pt>
    <dgm:pt modelId="{C034F904-3D7A-4AE5-BBB4-285F8582BA7A}" type="sibTrans" cxnId="{CAF63E3F-E978-4DD9-B8AF-D2D58E7C16D4}">
      <dgm:prSet/>
      <dgm:spPr/>
      <dgm:t>
        <a:bodyPr/>
        <a:lstStyle/>
        <a:p>
          <a:endParaRPr lang="en-US"/>
        </a:p>
      </dgm:t>
    </dgm:pt>
    <dgm:pt modelId="{8A875890-1E9B-4C99-89AF-0773CE5B3D6F}">
      <dgm:prSet/>
      <dgm:spPr>
        <a:solidFill>
          <a:schemeClr val="accent1">
            <a:lumMod val="20000"/>
            <a:lumOff val="80000"/>
          </a:schemeClr>
        </a:solidFill>
        <a:ln>
          <a:solidFill>
            <a:schemeClr val="accent1">
              <a:lumMod val="40000"/>
              <a:lumOff val="60000"/>
              <a:alpha val="90000"/>
            </a:schemeClr>
          </a:solidFill>
        </a:ln>
      </dgm:spPr>
      <dgm:t>
        <a:bodyPr/>
        <a:lstStyle/>
        <a:p>
          <a:r>
            <a:rPr lang="en-US" dirty="0">
              <a:solidFill>
                <a:srgbClr val="002060"/>
              </a:solidFill>
            </a:rPr>
            <a:t>Session 1 – How to integrate Gender Equality and Intersectionality (GE&amp;I) in our daily work/ committee/body? –Sharing good practices &amp; challenges.</a:t>
          </a:r>
        </a:p>
      </dgm:t>
    </dgm:pt>
    <dgm:pt modelId="{83002E2D-4A23-4644-AA0F-1562D3989256}" type="parTrans" cxnId="{A0AC2EF5-47E7-4401-ABD6-0FE69CE2ED0C}">
      <dgm:prSet/>
      <dgm:spPr/>
      <dgm:t>
        <a:bodyPr/>
        <a:lstStyle/>
        <a:p>
          <a:endParaRPr lang="en-US"/>
        </a:p>
      </dgm:t>
    </dgm:pt>
    <dgm:pt modelId="{0B9DE81F-A9C8-42ED-ACDF-5409180485D2}" type="sibTrans" cxnId="{A0AC2EF5-47E7-4401-ABD6-0FE69CE2ED0C}">
      <dgm:prSet/>
      <dgm:spPr/>
      <dgm:t>
        <a:bodyPr/>
        <a:lstStyle/>
        <a:p>
          <a:endParaRPr lang="en-US"/>
        </a:p>
      </dgm:t>
    </dgm:pt>
    <dgm:pt modelId="{DAA2A76F-3AC3-4ADF-822B-195DCA0B4AB6}">
      <dgm:prSet/>
      <dgm:spPr/>
      <dgm:t>
        <a:bodyPr/>
        <a:lstStyle/>
        <a:p>
          <a:pPr>
            <a:defRPr b="1"/>
          </a:pPr>
          <a:r>
            <a:rPr lang="en-US"/>
            <a:t>11:30 – 12:00</a:t>
          </a:r>
        </a:p>
      </dgm:t>
    </dgm:pt>
    <dgm:pt modelId="{62F9A0CA-817F-4469-A843-F27FE75006AB}" type="parTrans" cxnId="{B54B7675-7C21-47EF-B87B-297B814EB5E2}">
      <dgm:prSet/>
      <dgm:spPr/>
      <dgm:t>
        <a:bodyPr/>
        <a:lstStyle/>
        <a:p>
          <a:endParaRPr lang="en-US"/>
        </a:p>
      </dgm:t>
    </dgm:pt>
    <dgm:pt modelId="{5B4E9E78-D87A-409B-A9C7-FD706DA96659}" type="sibTrans" cxnId="{B54B7675-7C21-47EF-B87B-297B814EB5E2}">
      <dgm:prSet/>
      <dgm:spPr/>
      <dgm:t>
        <a:bodyPr/>
        <a:lstStyle/>
        <a:p>
          <a:endParaRPr lang="en-US"/>
        </a:p>
      </dgm:t>
    </dgm:pt>
    <dgm:pt modelId="{5ADF541D-F2CD-4B9B-AB9A-380EC9D5165C}">
      <dgm:prSet custT="1"/>
      <dgm:spPr>
        <a:solidFill>
          <a:schemeClr val="accent1">
            <a:lumMod val="20000"/>
            <a:lumOff val="80000"/>
          </a:schemeClr>
        </a:solidFill>
        <a:ln>
          <a:solidFill>
            <a:schemeClr val="accent1">
              <a:lumMod val="40000"/>
              <a:lumOff val="60000"/>
              <a:alpha val="90000"/>
            </a:schemeClr>
          </a:solidFill>
        </a:ln>
      </dgm:spPr>
      <dgm:t>
        <a:bodyPr/>
        <a:lstStyle/>
        <a:p>
          <a:r>
            <a:rPr lang="en-US" sz="1400" b="0" dirty="0">
              <a:solidFill>
                <a:srgbClr val="002060"/>
              </a:solidFill>
            </a:rPr>
            <a:t>Coffee Break</a:t>
          </a:r>
        </a:p>
      </dgm:t>
    </dgm:pt>
    <dgm:pt modelId="{9C2B8F98-4155-4899-98DE-405AA65EBCB3}" type="parTrans" cxnId="{3AAE6F8A-0DDB-4484-9CE8-8F343829C05B}">
      <dgm:prSet/>
      <dgm:spPr/>
      <dgm:t>
        <a:bodyPr/>
        <a:lstStyle/>
        <a:p>
          <a:endParaRPr lang="en-US"/>
        </a:p>
      </dgm:t>
    </dgm:pt>
    <dgm:pt modelId="{1173C4AD-AC83-4185-8F7F-FC99D6D12C90}" type="sibTrans" cxnId="{3AAE6F8A-0DDB-4484-9CE8-8F343829C05B}">
      <dgm:prSet/>
      <dgm:spPr/>
      <dgm:t>
        <a:bodyPr/>
        <a:lstStyle/>
        <a:p>
          <a:endParaRPr lang="en-US"/>
        </a:p>
      </dgm:t>
    </dgm:pt>
    <dgm:pt modelId="{671A1724-8137-4BD3-B2AC-B85973DB9599}">
      <dgm:prSet/>
      <dgm:spPr/>
      <dgm:t>
        <a:bodyPr/>
        <a:lstStyle/>
        <a:p>
          <a:pPr>
            <a:defRPr b="1"/>
          </a:pPr>
          <a:r>
            <a:rPr lang="en-US"/>
            <a:t>12:00 – 13:00</a:t>
          </a:r>
        </a:p>
      </dgm:t>
    </dgm:pt>
    <dgm:pt modelId="{B535C22F-54CC-47C9-B771-CE43BC774053}" type="parTrans" cxnId="{DB6EB14D-410C-4B29-91E9-2E5DFECB8906}">
      <dgm:prSet/>
      <dgm:spPr/>
      <dgm:t>
        <a:bodyPr/>
        <a:lstStyle/>
        <a:p>
          <a:endParaRPr lang="en-US"/>
        </a:p>
      </dgm:t>
    </dgm:pt>
    <dgm:pt modelId="{561E7052-6F3B-47D2-9748-D0A1327418B3}" type="sibTrans" cxnId="{DB6EB14D-410C-4B29-91E9-2E5DFECB8906}">
      <dgm:prSet/>
      <dgm:spPr/>
      <dgm:t>
        <a:bodyPr/>
        <a:lstStyle/>
        <a:p>
          <a:endParaRPr lang="en-US"/>
        </a:p>
      </dgm:t>
    </dgm:pt>
    <dgm:pt modelId="{3E3AD178-B269-43DA-9262-D8105E03F8F1}">
      <dgm:prSet/>
      <dgm:spPr>
        <a:solidFill>
          <a:schemeClr val="accent1">
            <a:lumMod val="20000"/>
            <a:lumOff val="80000"/>
          </a:schemeClr>
        </a:solidFill>
      </dgm:spPr>
      <dgm:t>
        <a:bodyPr/>
        <a:lstStyle/>
        <a:p>
          <a:r>
            <a:rPr lang="en-US" dirty="0">
              <a:solidFill>
                <a:srgbClr val="002060"/>
              </a:solidFill>
            </a:rPr>
            <a:t>Session 2 – What is the Role of a GER? - Ambassadors for Change.</a:t>
          </a:r>
        </a:p>
      </dgm:t>
    </dgm:pt>
    <dgm:pt modelId="{7F1A1771-AC95-487F-8BAF-A0C9B6F09464}" type="parTrans" cxnId="{71ACA875-43A0-4FA5-AB94-CDA7F5462532}">
      <dgm:prSet/>
      <dgm:spPr/>
      <dgm:t>
        <a:bodyPr/>
        <a:lstStyle/>
        <a:p>
          <a:endParaRPr lang="en-US"/>
        </a:p>
      </dgm:t>
    </dgm:pt>
    <dgm:pt modelId="{724920E4-37B3-4621-851A-08F5FD271E95}" type="sibTrans" cxnId="{71ACA875-43A0-4FA5-AB94-CDA7F5462532}">
      <dgm:prSet/>
      <dgm:spPr/>
      <dgm:t>
        <a:bodyPr/>
        <a:lstStyle/>
        <a:p>
          <a:endParaRPr lang="en-US"/>
        </a:p>
      </dgm:t>
    </dgm:pt>
    <dgm:pt modelId="{C846D49D-FED5-4FB4-8EDD-A5D393F6CF98}">
      <dgm:prSet/>
      <dgm:spPr/>
      <dgm:t>
        <a:bodyPr/>
        <a:lstStyle/>
        <a:p>
          <a:pPr>
            <a:defRPr b="1"/>
          </a:pPr>
          <a:r>
            <a:rPr lang="en-US" dirty="0"/>
            <a:t>13:00 – 14:30</a:t>
          </a:r>
        </a:p>
      </dgm:t>
    </dgm:pt>
    <dgm:pt modelId="{6427DA81-1F6F-4CB7-A465-EFC21CF0AA35}" type="parTrans" cxnId="{0EF5832B-1C60-4A99-B231-E74A446C4DE5}">
      <dgm:prSet/>
      <dgm:spPr/>
      <dgm:t>
        <a:bodyPr/>
        <a:lstStyle/>
        <a:p>
          <a:endParaRPr lang="en-US"/>
        </a:p>
      </dgm:t>
    </dgm:pt>
    <dgm:pt modelId="{34A89BD0-4487-4BA6-BB8B-02A7B7D3329A}" type="sibTrans" cxnId="{0EF5832B-1C60-4A99-B231-E74A446C4DE5}">
      <dgm:prSet/>
      <dgm:spPr/>
      <dgm:t>
        <a:bodyPr/>
        <a:lstStyle/>
        <a:p>
          <a:endParaRPr lang="en-US"/>
        </a:p>
      </dgm:t>
    </dgm:pt>
    <dgm:pt modelId="{D90AF15F-70AB-4269-B750-2A1913EEEA46}">
      <dgm:prSet custT="1"/>
      <dgm:spPr>
        <a:solidFill>
          <a:schemeClr val="accent1">
            <a:lumMod val="20000"/>
            <a:lumOff val="80000"/>
          </a:schemeClr>
        </a:solidFill>
      </dgm:spPr>
      <dgm:t>
        <a:bodyPr/>
        <a:lstStyle/>
        <a:p>
          <a:r>
            <a:rPr lang="en-US" sz="1400" b="0" dirty="0">
              <a:solidFill>
                <a:srgbClr val="002060"/>
              </a:solidFill>
            </a:rPr>
            <a:t>Lunch break</a:t>
          </a:r>
        </a:p>
      </dgm:t>
    </dgm:pt>
    <dgm:pt modelId="{E454EFA1-4521-4D6F-9AC5-0DD5BB8E4E24}" type="parTrans" cxnId="{3AF5735D-37A4-4180-981C-49E405157AC7}">
      <dgm:prSet/>
      <dgm:spPr/>
      <dgm:t>
        <a:bodyPr/>
        <a:lstStyle/>
        <a:p>
          <a:endParaRPr lang="en-US"/>
        </a:p>
      </dgm:t>
    </dgm:pt>
    <dgm:pt modelId="{D241BEE0-8469-487B-969A-3C945B724A75}" type="sibTrans" cxnId="{3AF5735D-37A4-4180-981C-49E405157AC7}">
      <dgm:prSet/>
      <dgm:spPr/>
      <dgm:t>
        <a:bodyPr/>
        <a:lstStyle/>
        <a:p>
          <a:endParaRPr lang="en-US"/>
        </a:p>
      </dgm:t>
    </dgm:pt>
    <dgm:pt modelId="{7941B603-2120-4112-82B5-5ECA4F91E1A1}">
      <dgm:prSet/>
      <dgm:spPr/>
      <dgm:t>
        <a:bodyPr/>
        <a:lstStyle/>
        <a:p>
          <a:pPr>
            <a:defRPr b="1"/>
          </a:pPr>
          <a:r>
            <a:rPr lang="en-US" dirty="0"/>
            <a:t>14:30 – 16:00</a:t>
          </a:r>
        </a:p>
      </dgm:t>
    </dgm:pt>
    <dgm:pt modelId="{9C6E0097-9A37-41CF-AC81-89F5545F12F2}" type="parTrans" cxnId="{71F9625C-89B9-48E4-B243-8B79FF6EDCB9}">
      <dgm:prSet/>
      <dgm:spPr/>
      <dgm:t>
        <a:bodyPr/>
        <a:lstStyle/>
        <a:p>
          <a:endParaRPr lang="en-US"/>
        </a:p>
      </dgm:t>
    </dgm:pt>
    <dgm:pt modelId="{C3B229B5-B34F-4E3E-8865-AE241311BC59}" type="sibTrans" cxnId="{71F9625C-89B9-48E4-B243-8B79FF6EDCB9}">
      <dgm:prSet/>
      <dgm:spPr/>
      <dgm:t>
        <a:bodyPr/>
        <a:lstStyle/>
        <a:p>
          <a:endParaRPr lang="en-US"/>
        </a:p>
      </dgm:t>
    </dgm:pt>
    <dgm:pt modelId="{AA634FF9-02B1-4B06-91AD-63E301B0FDAF}">
      <dgm:prSet/>
      <dgm:spPr>
        <a:solidFill>
          <a:schemeClr val="accent1">
            <a:lumMod val="20000"/>
            <a:lumOff val="80000"/>
          </a:schemeClr>
        </a:solidFill>
      </dgm:spPr>
      <dgm:t>
        <a:bodyPr/>
        <a:lstStyle/>
        <a:p>
          <a:r>
            <a:rPr lang="en-US" dirty="0">
              <a:solidFill>
                <a:srgbClr val="002060"/>
              </a:solidFill>
            </a:rPr>
            <a:t>Session 3 – How to do a gender and intersectional analysis/scan of our documents?-Practical exercise  Short break (16:00-16:15)</a:t>
          </a:r>
        </a:p>
      </dgm:t>
    </dgm:pt>
    <dgm:pt modelId="{63827E1B-9A43-4868-B8AB-CA8CE98ED712}" type="parTrans" cxnId="{728D1257-425D-45D1-9115-42A1E8CDCC1B}">
      <dgm:prSet/>
      <dgm:spPr/>
      <dgm:t>
        <a:bodyPr/>
        <a:lstStyle/>
        <a:p>
          <a:endParaRPr lang="en-US"/>
        </a:p>
      </dgm:t>
    </dgm:pt>
    <dgm:pt modelId="{84F1BB1C-536C-4210-B144-BFC15B8AF044}" type="sibTrans" cxnId="{728D1257-425D-45D1-9115-42A1E8CDCC1B}">
      <dgm:prSet/>
      <dgm:spPr/>
      <dgm:t>
        <a:bodyPr/>
        <a:lstStyle/>
        <a:p>
          <a:endParaRPr lang="en-US"/>
        </a:p>
      </dgm:t>
    </dgm:pt>
    <dgm:pt modelId="{5326A24C-437D-44D2-B0DB-A514737D2E4A}">
      <dgm:prSet/>
      <dgm:spPr/>
      <dgm:t>
        <a:bodyPr/>
        <a:lstStyle/>
        <a:p>
          <a:pPr>
            <a:defRPr b="1"/>
          </a:pPr>
          <a:r>
            <a:rPr lang="en-US" dirty="0"/>
            <a:t>16:15 – 17:25</a:t>
          </a:r>
        </a:p>
      </dgm:t>
    </dgm:pt>
    <dgm:pt modelId="{C85E071D-0AA4-4C0B-9AAC-FB2697BCE044}" type="parTrans" cxnId="{8D715D67-0A2B-4F56-B3F0-CF9B1306CAAD}">
      <dgm:prSet/>
      <dgm:spPr/>
      <dgm:t>
        <a:bodyPr/>
        <a:lstStyle/>
        <a:p>
          <a:endParaRPr lang="en-US"/>
        </a:p>
      </dgm:t>
    </dgm:pt>
    <dgm:pt modelId="{72DA8F42-EAE1-42A2-B7D6-F2F57081C84C}" type="sibTrans" cxnId="{8D715D67-0A2B-4F56-B3F0-CF9B1306CAAD}">
      <dgm:prSet/>
      <dgm:spPr/>
      <dgm:t>
        <a:bodyPr/>
        <a:lstStyle/>
        <a:p>
          <a:endParaRPr lang="en-US"/>
        </a:p>
      </dgm:t>
    </dgm:pt>
    <dgm:pt modelId="{2EE27E78-F85B-41E6-88F4-D2FF27F81793}">
      <dgm:prSet custT="1"/>
      <dgm:spPr>
        <a:solidFill>
          <a:schemeClr val="accent1">
            <a:lumMod val="20000"/>
            <a:lumOff val="80000"/>
          </a:schemeClr>
        </a:solidFill>
      </dgm:spPr>
      <dgm:t>
        <a:bodyPr/>
        <a:lstStyle/>
        <a:p>
          <a:r>
            <a:rPr lang="en-US" sz="1100" b="0" dirty="0">
              <a:solidFill>
                <a:srgbClr val="002060"/>
              </a:solidFill>
            </a:rPr>
            <a:t>Session 4 – Shifting Mindsets: how to deal with resistances to gender equality and intersectionality mainstreaming</a:t>
          </a:r>
          <a:r>
            <a:rPr lang="en-US" sz="1100" b="1" dirty="0"/>
            <a:t>.</a:t>
          </a:r>
        </a:p>
      </dgm:t>
    </dgm:pt>
    <dgm:pt modelId="{641C8E95-D5B1-49C5-B7A7-01BC1DBA40B8}" type="parTrans" cxnId="{E49BEE56-06E8-44D9-8ED0-2AF56E4D2308}">
      <dgm:prSet/>
      <dgm:spPr/>
      <dgm:t>
        <a:bodyPr/>
        <a:lstStyle/>
        <a:p>
          <a:endParaRPr lang="en-US"/>
        </a:p>
      </dgm:t>
    </dgm:pt>
    <dgm:pt modelId="{ACB67C33-9AC3-452E-B030-BB67357093C8}" type="sibTrans" cxnId="{E49BEE56-06E8-44D9-8ED0-2AF56E4D2308}">
      <dgm:prSet/>
      <dgm:spPr/>
      <dgm:t>
        <a:bodyPr/>
        <a:lstStyle/>
        <a:p>
          <a:endParaRPr lang="en-US"/>
        </a:p>
      </dgm:t>
    </dgm:pt>
    <dgm:pt modelId="{1A6592AF-0C03-49C8-9F7E-748CA8667C9A}">
      <dgm:prSet/>
      <dgm:spPr/>
      <dgm:t>
        <a:bodyPr/>
        <a:lstStyle/>
        <a:p>
          <a:pPr>
            <a:defRPr b="1"/>
          </a:pPr>
          <a:r>
            <a:rPr lang="en-US"/>
            <a:t>17:25 – 17:30</a:t>
          </a:r>
        </a:p>
      </dgm:t>
    </dgm:pt>
    <dgm:pt modelId="{2B40366F-508D-4E89-A9D9-506BC68C2D73}" type="parTrans" cxnId="{5C9D17ED-48C1-4A0C-BC47-3E3F8CAEA21D}">
      <dgm:prSet/>
      <dgm:spPr/>
      <dgm:t>
        <a:bodyPr/>
        <a:lstStyle/>
        <a:p>
          <a:endParaRPr lang="en-US"/>
        </a:p>
      </dgm:t>
    </dgm:pt>
    <dgm:pt modelId="{D376A44D-08CF-4348-BC36-4CCBCEC747AC}" type="sibTrans" cxnId="{5C9D17ED-48C1-4A0C-BC47-3E3F8CAEA21D}">
      <dgm:prSet/>
      <dgm:spPr/>
      <dgm:t>
        <a:bodyPr/>
        <a:lstStyle/>
        <a:p>
          <a:endParaRPr lang="en-US"/>
        </a:p>
      </dgm:t>
    </dgm:pt>
    <dgm:pt modelId="{E6BABC19-53EC-48EE-8740-022616211B53}">
      <dgm:prSet/>
      <dgm:spPr>
        <a:solidFill>
          <a:schemeClr val="accent1">
            <a:lumMod val="20000"/>
            <a:lumOff val="80000"/>
          </a:schemeClr>
        </a:solidFill>
      </dgm:spPr>
      <dgm:t>
        <a:bodyPr/>
        <a:lstStyle/>
        <a:p>
          <a:r>
            <a:rPr lang="en-US" dirty="0">
              <a:solidFill>
                <a:srgbClr val="002060"/>
              </a:solidFill>
            </a:rPr>
            <a:t>Wrap up of day 1</a:t>
          </a:r>
        </a:p>
      </dgm:t>
    </dgm:pt>
    <dgm:pt modelId="{5F55235D-F3BC-4CFF-B2E3-0CE3567443DA}" type="parTrans" cxnId="{0DDC040A-8023-4694-A14A-2223908189AD}">
      <dgm:prSet/>
      <dgm:spPr/>
      <dgm:t>
        <a:bodyPr/>
        <a:lstStyle/>
        <a:p>
          <a:endParaRPr lang="en-US"/>
        </a:p>
      </dgm:t>
    </dgm:pt>
    <dgm:pt modelId="{91203C34-923F-4382-AB1B-9F228C1E6C62}" type="sibTrans" cxnId="{0DDC040A-8023-4694-A14A-2223908189AD}">
      <dgm:prSet/>
      <dgm:spPr/>
      <dgm:t>
        <a:bodyPr/>
        <a:lstStyle/>
        <a:p>
          <a:endParaRPr lang="en-US"/>
        </a:p>
      </dgm:t>
    </dgm:pt>
    <dgm:pt modelId="{12C952A3-D3CE-8245-8299-605B5615CC79}" type="pres">
      <dgm:prSet presAssocID="{DC37F240-2CC9-4AB9-AF2F-1A04FD327712}" presName="root" presStyleCnt="0">
        <dgm:presLayoutVars>
          <dgm:chMax/>
          <dgm:chPref/>
          <dgm:animLvl val="lvl"/>
        </dgm:presLayoutVars>
      </dgm:prSet>
      <dgm:spPr/>
    </dgm:pt>
    <dgm:pt modelId="{4B44D64F-EFC7-B64B-91F9-834CF70EEA36}" type="pres">
      <dgm:prSet presAssocID="{DC37F240-2CC9-4AB9-AF2F-1A04FD327712}" presName="divider" presStyleLbl="node1" presStyleIdx="0" presStyleCnt="1" custLinFactNeighborX="1674" custLinFactNeighborY="26307"/>
      <dgm:spPr>
        <a:solidFill>
          <a:schemeClr val="accent1">
            <a:lumMod val="75000"/>
          </a:schemeClr>
        </a:solidFill>
      </dgm:spPr>
    </dgm:pt>
    <dgm:pt modelId="{30DB3EED-0076-CC44-AD9C-86430EE4B094}" type="pres">
      <dgm:prSet presAssocID="{DC37F240-2CC9-4AB9-AF2F-1A04FD327712}" presName="nodes" presStyleCnt="0">
        <dgm:presLayoutVars>
          <dgm:chMax/>
          <dgm:chPref/>
          <dgm:animLvl val="lvl"/>
        </dgm:presLayoutVars>
      </dgm:prSet>
      <dgm:spPr/>
    </dgm:pt>
    <dgm:pt modelId="{888CFAAA-19EF-A049-9790-7C3268463DE9}" type="pres">
      <dgm:prSet presAssocID="{B1061091-02B4-43FF-B29B-B3F8961A71CD}" presName="composite" presStyleCnt="0"/>
      <dgm:spPr/>
    </dgm:pt>
    <dgm:pt modelId="{5FA81CCE-4C53-774A-8F59-3E63502F8CF6}" type="pres">
      <dgm:prSet presAssocID="{B1061091-02B4-43FF-B29B-B3F8961A71CD}" presName="L1TextContainer" presStyleLbl="revTx" presStyleIdx="0" presStyleCnt="8">
        <dgm:presLayoutVars>
          <dgm:chMax val="1"/>
          <dgm:chPref val="1"/>
          <dgm:bulletEnabled val="1"/>
        </dgm:presLayoutVars>
      </dgm:prSet>
      <dgm:spPr/>
    </dgm:pt>
    <dgm:pt modelId="{B1911A7B-2CDF-634D-8E76-27E923E8212A}" type="pres">
      <dgm:prSet presAssocID="{B1061091-02B4-43FF-B29B-B3F8961A71CD}" presName="L2TextContainerWrapper" presStyleCnt="0">
        <dgm:presLayoutVars>
          <dgm:chMax val="0"/>
          <dgm:chPref val="0"/>
          <dgm:bulletEnabled val="1"/>
        </dgm:presLayoutVars>
      </dgm:prSet>
      <dgm:spPr/>
    </dgm:pt>
    <dgm:pt modelId="{920B8F4E-E8FE-0549-9588-E7EEDAFBDC80}" type="pres">
      <dgm:prSet presAssocID="{B1061091-02B4-43FF-B29B-B3F8961A71CD}" presName="L2TextContainer" presStyleLbl="bgAccFollowNode1" presStyleIdx="0" presStyleCnt="8" custScaleX="119190" custScaleY="108855"/>
      <dgm:spPr/>
    </dgm:pt>
    <dgm:pt modelId="{7AB14D66-AC4F-104B-A9F0-FC91067BBEB9}" type="pres">
      <dgm:prSet presAssocID="{B1061091-02B4-43FF-B29B-B3F8961A71CD}" presName="FlexibleEmptyPlaceHolder" presStyleCnt="0"/>
      <dgm:spPr/>
    </dgm:pt>
    <dgm:pt modelId="{EC33A34F-570A-E648-BD75-04B0A55E29AB}" type="pres">
      <dgm:prSet presAssocID="{B1061091-02B4-43FF-B29B-B3F8961A71CD}"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56891E10-0471-BD48-B871-ECE0BC09E6B9}" type="pres">
      <dgm:prSet presAssocID="{B1061091-02B4-43FF-B29B-B3F8961A71CD}" presName="ConnectorPoint" presStyleLbl="fgAcc1" presStyleIdx="0" presStyleCnt="8" custLinFactNeighborY="42377"/>
      <dgm:spPr>
        <a:solidFill>
          <a:schemeClr val="lt1">
            <a:alpha val="90000"/>
            <a:hueOff val="0"/>
            <a:satOff val="0"/>
            <a:lumOff val="0"/>
            <a:alphaOff val="0"/>
          </a:schemeClr>
        </a:solidFill>
        <a:ln w="12700" cap="flat" cmpd="sng" algn="ctr">
          <a:noFill/>
          <a:prstDash val="solid"/>
          <a:miter lim="800000"/>
        </a:ln>
        <a:effectLst/>
      </dgm:spPr>
    </dgm:pt>
    <dgm:pt modelId="{0B29792C-785F-C242-8D91-09D88D3FD16E}" type="pres">
      <dgm:prSet presAssocID="{B1061091-02B4-43FF-B29B-B3F8961A71CD}" presName="EmptyPlaceHolder" presStyleCnt="0"/>
      <dgm:spPr/>
    </dgm:pt>
    <dgm:pt modelId="{0BE2A974-52F1-8E4E-99A3-118397C017E5}" type="pres">
      <dgm:prSet presAssocID="{B24AD63C-88C2-4E84-A01E-10AC44C7E238}" presName="spaceBetweenRectangles" presStyleCnt="0"/>
      <dgm:spPr/>
    </dgm:pt>
    <dgm:pt modelId="{266706A2-1E06-F243-829F-AB5CCB007070}" type="pres">
      <dgm:prSet presAssocID="{41F44C2B-0FEB-4112-BEC5-1EE58C564A11}" presName="composite" presStyleCnt="0"/>
      <dgm:spPr/>
    </dgm:pt>
    <dgm:pt modelId="{A9070ED9-6899-0942-926A-45C22A70B0D7}" type="pres">
      <dgm:prSet presAssocID="{41F44C2B-0FEB-4112-BEC5-1EE58C564A11}" presName="L1TextContainer" presStyleLbl="revTx" presStyleIdx="1" presStyleCnt="8" custLinFactNeighborX="-11068" custLinFactNeighborY="-2152">
        <dgm:presLayoutVars>
          <dgm:chMax val="1"/>
          <dgm:chPref val="1"/>
          <dgm:bulletEnabled val="1"/>
        </dgm:presLayoutVars>
      </dgm:prSet>
      <dgm:spPr/>
    </dgm:pt>
    <dgm:pt modelId="{40EFD439-F627-2D42-B111-381623A560B7}" type="pres">
      <dgm:prSet presAssocID="{41F44C2B-0FEB-4112-BEC5-1EE58C564A11}" presName="L2TextContainerWrapper" presStyleCnt="0">
        <dgm:presLayoutVars>
          <dgm:chMax val="0"/>
          <dgm:chPref val="0"/>
          <dgm:bulletEnabled val="1"/>
        </dgm:presLayoutVars>
      </dgm:prSet>
      <dgm:spPr/>
    </dgm:pt>
    <dgm:pt modelId="{8ACD2731-9584-FF40-A791-05DC5E365129}" type="pres">
      <dgm:prSet presAssocID="{41F44C2B-0FEB-4112-BEC5-1EE58C564A11}" presName="L2TextContainer" presStyleLbl="bgAccFollowNode1" presStyleIdx="1" presStyleCnt="8" custScaleX="176304" custLinFactNeighborX="-28508" custLinFactNeighborY="1713"/>
      <dgm:spPr/>
    </dgm:pt>
    <dgm:pt modelId="{EC6D30E0-ED54-544A-8D84-CC1E8321F58F}" type="pres">
      <dgm:prSet presAssocID="{41F44C2B-0FEB-4112-BEC5-1EE58C564A11}" presName="FlexibleEmptyPlaceHolder" presStyleCnt="0"/>
      <dgm:spPr/>
    </dgm:pt>
    <dgm:pt modelId="{9F651CAE-6E76-4643-9EEA-F00DC6357DC2}" type="pres">
      <dgm:prSet presAssocID="{41F44C2B-0FEB-4112-BEC5-1EE58C564A11}" presName="ConnectLine" presStyleLbl="alignNode1" presStyleIdx="1" presStyleCnt="8" custLinFactX="-282083" custLinFactNeighborX="-300000" custLinFactNeighborY="-234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ACFDF1A-22F5-3240-9E8B-FBF9C31D6DD3}" type="pres">
      <dgm:prSet presAssocID="{41F44C2B-0FEB-4112-BEC5-1EE58C564A11}" presName="ConnectorPoint" presStyleLbl="fgAcc1" presStyleIdx="1" presStyleCnt="8" custLinFactX="-85198" custLinFactNeighborX="-100000" custLinFactNeighborY="58927"/>
      <dgm:spPr>
        <a:solidFill>
          <a:schemeClr val="lt1">
            <a:alpha val="90000"/>
            <a:hueOff val="0"/>
            <a:satOff val="0"/>
            <a:lumOff val="0"/>
            <a:alphaOff val="0"/>
          </a:schemeClr>
        </a:solidFill>
        <a:ln w="12700" cap="flat" cmpd="sng" algn="ctr">
          <a:noFill/>
          <a:prstDash val="solid"/>
          <a:miter lim="800000"/>
        </a:ln>
        <a:effectLst/>
      </dgm:spPr>
    </dgm:pt>
    <dgm:pt modelId="{6B76A6A3-FA36-8D46-9EB1-3426639486FD}" type="pres">
      <dgm:prSet presAssocID="{41F44C2B-0FEB-4112-BEC5-1EE58C564A11}" presName="EmptyPlaceHolder" presStyleCnt="0"/>
      <dgm:spPr/>
    </dgm:pt>
    <dgm:pt modelId="{9F89066C-1A14-014C-A56D-6D9967E4EFB3}" type="pres">
      <dgm:prSet presAssocID="{C034F904-3D7A-4AE5-BBB4-285F8582BA7A}" presName="spaceBetweenRectangles" presStyleCnt="0"/>
      <dgm:spPr/>
    </dgm:pt>
    <dgm:pt modelId="{004A334A-5FE1-BC4F-8BA7-2739CC4B923E}" type="pres">
      <dgm:prSet presAssocID="{DAA2A76F-3AC3-4ADF-822B-195DCA0B4AB6}" presName="composite" presStyleCnt="0"/>
      <dgm:spPr/>
    </dgm:pt>
    <dgm:pt modelId="{77D5AE33-C70E-484B-9480-3168091EBD05}" type="pres">
      <dgm:prSet presAssocID="{DAA2A76F-3AC3-4ADF-822B-195DCA0B4AB6}" presName="L1TextContainer" presStyleLbl="revTx" presStyleIdx="2" presStyleCnt="8">
        <dgm:presLayoutVars>
          <dgm:chMax val="1"/>
          <dgm:chPref val="1"/>
          <dgm:bulletEnabled val="1"/>
        </dgm:presLayoutVars>
      </dgm:prSet>
      <dgm:spPr/>
    </dgm:pt>
    <dgm:pt modelId="{B1A4B7FF-2EC3-AE47-B0CF-F96D513970CB}" type="pres">
      <dgm:prSet presAssocID="{DAA2A76F-3AC3-4ADF-822B-195DCA0B4AB6}" presName="L2TextContainerWrapper" presStyleCnt="0">
        <dgm:presLayoutVars>
          <dgm:chMax val="0"/>
          <dgm:chPref val="0"/>
          <dgm:bulletEnabled val="1"/>
        </dgm:presLayoutVars>
      </dgm:prSet>
      <dgm:spPr/>
    </dgm:pt>
    <dgm:pt modelId="{4F9B95DA-1EEC-2842-9AE3-428DDA4241A9}" type="pres">
      <dgm:prSet presAssocID="{DAA2A76F-3AC3-4ADF-822B-195DCA0B4AB6}" presName="L2TextContainer" presStyleLbl="bgAccFollowNode1" presStyleIdx="2" presStyleCnt="8"/>
      <dgm:spPr/>
    </dgm:pt>
    <dgm:pt modelId="{1939284B-61F0-5749-B770-40878E929DAA}" type="pres">
      <dgm:prSet presAssocID="{DAA2A76F-3AC3-4ADF-822B-195DCA0B4AB6}" presName="FlexibleEmptyPlaceHolder" presStyleCnt="0"/>
      <dgm:spPr/>
    </dgm:pt>
    <dgm:pt modelId="{3EFB8297-019B-8743-AB5E-D3E87EE99BE6}" type="pres">
      <dgm:prSet presAssocID="{DAA2A76F-3AC3-4ADF-822B-195DCA0B4AB6}"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93F5ABA-A72C-8F44-A16A-8CCCC9CE35E3}" type="pres">
      <dgm:prSet presAssocID="{DAA2A76F-3AC3-4ADF-822B-195DCA0B4AB6}" presName="ConnectorPoint" presStyleLbl="fgAcc1" presStyleIdx="2" presStyleCnt="8" custLinFactNeighborY="33672"/>
      <dgm:spPr>
        <a:solidFill>
          <a:schemeClr val="lt1">
            <a:alpha val="90000"/>
            <a:hueOff val="0"/>
            <a:satOff val="0"/>
            <a:lumOff val="0"/>
            <a:alphaOff val="0"/>
          </a:schemeClr>
        </a:solidFill>
        <a:ln w="12700" cap="flat" cmpd="sng" algn="ctr">
          <a:noFill/>
          <a:prstDash val="solid"/>
          <a:miter lim="800000"/>
        </a:ln>
        <a:effectLst/>
      </dgm:spPr>
    </dgm:pt>
    <dgm:pt modelId="{28CC42E7-E028-BA4A-976D-664874F2FD97}" type="pres">
      <dgm:prSet presAssocID="{DAA2A76F-3AC3-4ADF-822B-195DCA0B4AB6}" presName="EmptyPlaceHolder" presStyleCnt="0"/>
      <dgm:spPr/>
    </dgm:pt>
    <dgm:pt modelId="{68D0BDA6-7A77-7646-9B53-AB2ADD05EEB4}" type="pres">
      <dgm:prSet presAssocID="{5B4E9E78-D87A-409B-A9C7-FD706DA96659}" presName="spaceBetweenRectangles" presStyleCnt="0"/>
      <dgm:spPr/>
    </dgm:pt>
    <dgm:pt modelId="{A0ED3D14-3D79-CE43-98EC-03C6C609549D}" type="pres">
      <dgm:prSet presAssocID="{671A1724-8137-4BD3-B2AC-B85973DB9599}" presName="composite" presStyleCnt="0"/>
      <dgm:spPr/>
    </dgm:pt>
    <dgm:pt modelId="{34B23A69-BC2B-B44A-85D7-A70A97C414D4}" type="pres">
      <dgm:prSet presAssocID="{671A1724-8137-4BD3-B2AC-B85973DB9599}" presName="L1TextContainer" presStyleLbl="revTx" presStyleIdx="3" presStyleCnt="8">
        <dgm:presLayoutVars>
          <dgm:chMax val="1"/>
          <dgm:chPref val="1"/>
          <dgm:bulletEnabled val="1"/>
        </dgm:presLayoutVars>
      </dgm:prSet>
      <dgm:spPr/>
    </dgm:pt>
    <dgm:pt modelId="{BEB04133-ED91-F840-9373-4D1B9FADF373}" type="pres">
      <dgm:prSet presAssocID="{671A1724-8137-4BD3-B2AC-B85973DB9599}" presName="L2TextContainerWrapper" presStyleCnt="0">
        <dgm:presLayoutVars>
          <dgm:chMax val="0"/>
          <dgm:chPref val="0"/>
          <dgm:bulletEnabled val="1"/>
        </dgm:presLayoutVars>
      </dgm:prSet>
      <dgm:spPr/>
    </dgm:pt>
    <dgm:pt modelId="{96AE7253-AC3E-8E45-AFC2-0923BCB83573}" type="pres">
      <dgm:prSet presAssocID="{671A1724-8137-4BD3-B2AC-B85973DB9599}" presName="L2TextContainer" presStyleLbl="bgAccFollowNode1" presStyleIdx="3" presStyleCnt="8" custScaleX="139066"/>
      <dgm:spPr/>
    </dgm:pt>
    <dgm:pt modelId="{A72ADD2A-1F83-9346-BAA1-4676C3B5CC26}" type="pres">
      <dgm:prSet presAssocID="{671A1724-8137-4BD3-B2AC-B85973DB9599}" presName="FlexibleEmptyPlaceHolder" presStyleCnt="0"/>
      <dgm:spPr/>
    </dgm:pt>
    <dgm:pt modelId="{D8B5DA3B-6AAC-7941-9240-3CBF2AF7BE42}" type="pres">
      <dgm:prSet presAssocID="{671A1724-8137-4BD3-B2AC-B85973DB9599}" presName="ConnectLine" presStyleLbl="alignNode1" presStyleIdx="3"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3C6A4CF-25A7-5846-B7DF-2D0B167FE415}" type="pres">
      <dgm:prSet presAssocID="{671A1724-8137-4BD3-B2AC-B85973DB9599}" presName="ConnectorPoint" presStyleLbl="fgAcc1" presStyleIdx="3" presStyleCnt="8" custLinFactNeighborX="-25254" custLinFactNeighborY="42091"/>
      <dgm:spPr>
        <a:solidFill>
          <a:schemeClr val="lt1">
            <a:alpha val="90000"/>
            <a:hueOff val="0"/>
            <a:satOff val="0"/>
            <a:lumOff val="0"/>
            <a:alphaOff val="0"/>
          </a:schemeClr>
        </a:solidFill>
        <a:ln w="12700" cap="flat" cmpd="sng" algn="ctr">
          <a:noFill/>
          <a:prstDash val="solid"/>
          <a:miter lim="800000"/>
        </a:ln>
        <a:effectLst/>
      </dgm:spPr>
    </dgm:pt>
    <dgm:pt modelId="{2B82D84F-23C5-054B-8D9F-5BE11D921A45}" type="pres">
      <dgm:prSet presAssocID="{671A1724-8137-4BD3-B2AC-B85973DB9599}" presName="EmptyPlaceHolder" presStyleCnt="0"/>
      <dgm:spPr/>
    </dgm:pt>
    <dgm:pt modelId="{E004072F-98B4-FC49-8006-9B394EF8C4B0}" type="pres">
      <dgm:prSet presAssocID="{561E7052-6F3B-47D2-9748-D0A1327418B3}" presName="spaceBetweenRectangles" presStyleCnt="0"/>
      <dgm:spPr/>
    </dgm:pt>
    <dgm:pt modelId="{3FA7846E-8F1B-FC4D-9143-17BD7DA1CC67}" type="pres">
      <dgm:prSet presAssocID="{C846D49D-FED5-4FB4-8EDD-A5D393F6CF98}" presName="composite" presStyleCnt="0"/>
      <dgm:spPr/>
    </dgm:pt>
    <dgm:pt modelId="{66189026-1D0F-A446-81B8-E1799370AEC3}" type="pres">
      <dgm:prSet presAssocID="{C846D49D-FED5-4FB4-8EDD-A5D393F6CF98}" presName="L1TextContainer" presStyleLbl="revTx" presStyleIdx="4" presStyleCnt="8" custLinFactNeighborX="9527" custLinFactNeighborY="3725">
        <dgm:presLayoutVars>
          <dgm:chMax val="1"/>
          <dgm:chPref val="1"/>
          <dgm:bulletEnabled val="1"/>
        </dgm:presLayoutVars>
      </dgm:prSet>
      <dgm:spPr/>
    </dgm:pt>
    <dgm:pt modelId="{B7D35ADA-5323-0B44-B4E4-D28FEB96B8D2}" type="pres">
      <dgm:prSet presAssocID="{C846D49D-FED5-4FB4-8EDD-A5D393F6CF98}" presName="L2TextContainerWrapper" presStyleCnt="0">
        <dgm:presLayoutVars>
          <dgm:chMax val="0"/>
          <dgm:chPref val="0"/>
          <dgm:bulletEnabled val="1"/>
        </dgm:presLayoutVars>
      </dgm:prSet>
      <dgm:spPr/>
    </dgm:pt>
    <dgm:pt modelId="{F553B1C2-F058-4A4C-8D2F-85AE5D9D5246}" type="pres">
      <dgm:prSet presAssocID="{C846D49D-FED5-4FB4-8EDD-A5D393F6CF98}" presName="L2TextContainer" presStyleLbl="bgAccFollowNode1" presStyleIdx="4" presStyleCnt="8"/>
      <dgm:spPr/>
    </dgm:pt>
    <dgm:pt modelId="{3BB6EB88-7534-B646-ADE2-074C96304EDB}" type="pres">
      <dgm:prSet presAssocID="{C846D49D-FED5-4FB4-8EDD-A5D393F6CF98}" presName="FlexibleEmptyPlaceHolder" presStyleCnt="0"/>
      <dgm:spPr/>
    </dgm:pt>
    <dgm:pt modelId="{FD8837EF-5DC4-2045-88E0-17AE0FEB5CC0}" type="pres">
      <dgm:prSet presAssocID="{C846D49D-FED5-4FB4-8EDD-A5D393F6CF98}"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758641E-FC5D-294A-8D9E-408C20FA4F03}" type="pres">
      <dgm:prSet presAssocID="{C846D49D-FED5-4FB4-8EDD-A5D393F6CF98}" presName="ConnectorPoint" presStyleLbl="fgAcc1" presStyleIdx="4" presStyleCnt="8" custLinFactNeighborX="7985" custLinFactNeighborY="42090"/>
      <dgm:spPr>
        <a:solidFill>
          <a:schemeClr val="lt1">
            <a:alpha val="90000"/>
            <a:hueOff val="0"/>
            <a:satOff val="0"/>
            <a:lumOff val="0"/>
            <a:alphaOff val="0"/>
          </a:schemeClr>
        </a:solidFill>
        <a:ln w="12700" cap="flat" cmpd="sng" algn="ctr">
          <a:noFill/>
          <a:prstDash val="solid"/>
          <a:miter lim="800000"/>
        </a:ln>
        <a:effectLst/>
      </dgm:spPr>
    </dgm:pt>
    <dgm:pt modelId="{B7349593-0C9C-354D-AB60-BD3D8BFB45E5}" type="pres">
      <dgm:prSet presAssocID="{C846D49D-FED5-4FB4-8EDD-A5D393F6CF98}" presName="EmptyPlaceHolder" presStyleCnt="0"/>
      <dgm:spPr/>
    </dgm:pt>
    <dgm:pt modelId="{E7EABFFE-6448-8B44-9735-1170632AD842}" type="pres">
      <dgm:prSet presAssocID="{34A89BD0-4487-4BA6-BB8B-02A7B7D3329A}" presName="spaceBetweenRectangles" presStyleCnt="0"/>
      <dgm:spPr/>
    </dgm:pt>
    <dgm:pt modelId="{6814619F-50C3-A042-B62B-2CF7A0255248}" type="pres">
      <dgm:prSet presAssocID="{7941B603-2120-4112-82B5-5ECA4F91E1A1}" presName="composite" presStyleCnt="0"/>
      <dgm:spPr/>
    </dgm:pt>
    <dgm:pt modelId="{8A93EF3E-395F-A04A-B6F7-667778556562}" type="pres">
      <dgm:prSet presAssocID="{7941B603-2120-4112-82B5-5ECA4F91E1A1}" presName="L1TextContainer" presStyleLbl="revTx" presStyleIdx="5" presStyleCnt="8" custLinFactNeighborX="15143" custLinFactNeighborY="-2152">
        <dgm:presLayoutVars>
          <dgm:chMax val="1"/>
          <dgm:chPref val="1"/>
          <dgm:bulletEnabled val="1"/>
        </dgm:presLayoutVars>
      </dgm:prSet>
      <dgm:spPr/>
    </dgm:pt>
    <dgm:pt modelId="{E17D10ED-09AD-2C45-8C8C-1CF2048EE4AC}" type="pres">
      <dgm:prSet presAssocID="{7941B603-2120-4112-82B5-5ECA4F91E1A1}" presName="L2TextContainerWrapper" presStyleCnt="0">
        <dgm:presLayoutVars>
          <dgm:chMax val="0"/>
          <dgm:chPref val="0"/>
          <dgm:bulletEnabled val="1"/>
        </dgm:presLayoutVars>
      </dgm:prSet>
      <dgm:spPr/>
    </dgm:pt>
    <dgm:pt modelId="{F5468B6C-7587-0044-BE56-38E1A3353D19}" type="pres">
      <dgm:prSet presAssocID="{7941B603-2120-4112-82B5-5ECA4F91E1A1}" presName="L2TextContainer" presStyleLbl="bgAccFollowNode1" presStyleIdx="5" presStyleCnt="8" custScaleX="192131" custLinFactNeighborX="27532" custLinFactNeighborY="-1347"/>
      <dgm:spPr/>
    </dgm:pt>
    <dgm:pt modelId="{3B5B30F7-5029-0443-A28A-2925F479B22C}" type="pres">
      <dgm:prSet presAssocID="{7941B603-2120-4112-82B5-5ECA4F91E1A1}" presName="FlexibleEmptyPlaceHolder" presStyleCnt="0"/>
      <dgm:spPr/>
    </dgm:pt>
    <dgm:pt modelId="{05D5F251-947A-C944-861E-49F619006C08}" type="pres">
      <dgm:prSet presAssocID="{7941B603-2120-4112-82B5-5ECA4F91E1A1}" presName="ConnectLine" presStyleLbl="alignNode1" presStyleIdx="5" presStyleCnt="8" custLinFactX="300000" custLinFactNeighborX="387917" custLinFactNeighborY="-234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6D8ACE3-DB83-254C-9DA1-C3DC6A6288A6}" type="pres">
      <dgm:prSet presAssocID="{7941B603-2120-4112-82B5-5ECA4F91E1A1}" presName="ConnectorPoint" presStyleLbl="fgAcc1" presStyleIdx="5" presStyleCnt="8" custLinFactNeighborX="84181" custLinFactNeighborY="42091"/>
      <dgm:spPr>
        <a:solidFill>
          <a:schemeClr val="lt1">
            <a:alpha val="90000"/>
            <a:hueOff val="0"/>
            <a:satOff val="0"/>
            <a:lumOff val="0"/>
            <a:alphaOff val="0"/>
          </a:schemeClr>
        </a:solidFill>
        <a:ln w="12700" cap="flat" cmpd="sng" algn="ctr">
          <a:noFill/>
          <a:prstDash val="solid"/>
          <a:miter lim="800000"/>
        </a:ln>
        <a:effectLst/>
      </dgm:spPr>
    </dgm:pt>
    <dgm:pt modelId="{00BF36B4-4EB9-5F47-A8BB-4FA727674DFC}" type="pres">
      <dgm:prSet presAssocID="{7941B603-2120-4112-82B5-5ECA4F91E1A1}" presName="EmptyPlaceHolder" presStyleCnt="0"/>
      <dgm:spPr/>
    </dgm:pt>
    <dgm:pt modelId="{FB48440E-7429-FC46-903B-77C1A0DDF4D5}" type="pres">
      <dgm:prSet presAssocID="{C3B229B5-B34F-4E3E-8865-AE241311BC59}" presName="spaceBetweenRectangles" presStyleCnt="0"/>
      <dgm:spPr/>
    </dgm:pt>
    <dgm:pt modelId="{F2928CAA-DAA3-8D43-B5C9-49E4FF8D0B75}" type="pres">
      <dgm:prSet presAssocID="{5326A24C-437D-44D2-B0DB-A514737D2E4A}" presName="composite" presStyleCnt="0"/>
      <dgm:spPr/>
    </dgm:pt>
    <dgm:pt modelId="{84CC253D-4290-704F-9A8E-6FEC381A87C3}" type="pres">
      <dgm:prSet presAssocID="{5326A24C-437D-44D2-B0DB-A514737D2E4A}" presName="L1TextContainer" presStyleLbl="revTx" presStyleIdx="6" presStyleCnt="8" custLinFactNeighborX="29891" custLinFactNeighborY="1882">
        <dgm:presLayoutVars>
          <dgm:chMax val="1"/>
          <dgm:chPref val="1"/>
          <dgm:bulletEnabled val="1"/>
        </dgm:presLayoutVars>
      </dgm:prSet>
      <dgm:spPr/>
    </dgm:pt>
    <dgm:pt modelId="{531F45BA-7793-6E4F-843C-C984281F0315}" type="pres">
      <dgm:prSet presAssocID="{5326A24C-437D-44D2-B0DB-A514737D2E4A}" presName="L2TextContainerWrapper" presStyleCnt="0">
        <dgm:presLayoutVars>
          <dgm:chMax val="0"/>
          <dgm:chPref val="0"/>
          <dgm:bulletEnabled val="1"/>
        </dgm:presLayoutVars>
      </dgm:prSet>
      <dgm:spPr/>
    </dgm:pt>
    <dgm:pt modelId="{83E3E2B1-FC82-FD45-B987-585CB1222527}" type="pres">
      <dgm:prSet presAssocID="{5326A24C-437D-44D2-B0DB-A514737D2E4A}" presName="L2TextContainer" presStyleLbl="bgAccFollowNode1" presStyleIdx="6" presStyleCnt="8" custScaleX="213509" custScaleY="115666" custLinFactNeighborX="29168" custLinFactNeighborY="155"/>
      <dgm:spPr/>
    </dgm:pt>
    <dgm:pt modelId="{53E2EB2E-2ED4-1447-9DE2-C3464FDCDD3A}" type="pres">
      <dgm:prSet presAssocID="{5326A24C-437D-44D2-B0DB-A514737D2E4A}" presName="FlexibleEmptyPlaceHolder" presStyleCnt="0"/>
      <dgm:spPr/>
    </dgm:pt>
    <dgm:pt modelId="{05765796-071B-8C41-A80E-6B49FC958D8B}" type="pres">
      <dgm:prSet presAssocID="{5326A24C-437D-44D2-B0DB-A514737D2E4A}" presName="ConnectLine" presStyleLbl="alignNode1" presStyleIdx="6" presStyleCnt="8" custLinFactX="314375" custLinFactNeighborX="400000" custLinFactNeighborY="-1801"/>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9890301-177A-1A44-AAC3-731ADD060DC1}" type="pres">
      <dgm:prSet presAssocID="{5326A24C-437D-44D2-B0DB-A514737D2E4A}" presName="ConnectorPoint" presStyleLbl="fgAcc1" presStyleIdx="6" presStyleCnt="8" custLinFactX="100000" custLinFactNeighborX="160961" custLinFactNeighborY="51882"/>
      <dgm:spPr>
        <a:solidFill>
          <a:schemeClr val="lt1">
            <a:alpha val="90000"/>
            <a:hueOff val="0"/>
            <a:satOff val="0"/>
            <a:lumOff val="0"/>
            <a:alphaOff val="0"/>
          </a:schemeClr>
        </a:solidFill>
        <a:ln w="12700" cap="flat" cmpd="sng" algn="ctr">
          <a:noFill/>
          <a:prstDash val="solid"/>
          <a:miter lim="800000"/>
        </a:ln>
        <a:effectLst/>
      </dgm:spPr>
    </dgm:pt>
    <dgm:pt modelId="{F23A43C3-ADAC-D648-8A12-5BDB65052361}" type="pres">
      <dgm:prSet presAssocID="{5326A24C-437D-44D2-B0DB-A514737D2E4A}" presName="EmptyPlaceHolder" presStyleCnt="0"/>
      <dgm:spPr/>
    </dgm:pt>
    <dgm:pt modelId="{65FACB9B-32B0-CE48-8956-8474DD98E950}" type="pres">
      <dgm:prSet presAssocID="{72DA8F42-EAE1-42A2-B7D6-F2F57081C84C}" presName="spaceBetweenRectangles" presStyleCnt="0"/>
      <dgm:spPr/>
    </dgm:pt>
    <dgm:pt modelId="{7901A3D4-70C3-2A45-B9AD-49A5519E395A}" type="pres">
      <dgm:prSet presAssocID="{1A6592AF-0C03-49C8-9F7E-748CA8667C9A}" presName="composite" presStyleCnt="0"/>
      <dgm:spPr/>
    </dgm:pt>
    <dgm:pt modelId="{30AE0986-9EBD-B54D-9E53-518C0D85A741}" type="pres">
      <dgm:prSet presAssocID="{1A6592AF-0C03-49C8-9F7E-748CA8667C9A}" presName="L1TextContainer" presStyleLbl="revTx" presStyleIdx="7" presStyleCnt="8">
        <dgm:presLayoutVars>
          <dgm:chMax val="1"/>
          <dgm:chPref val="1"/>
          <dgm:bulletEnabled val="1"/>
        </dgm:presLayoutVars>
      </dgm:prSet>
      <dgm:spPr/>
    </dgm:pt>
    <dgm:pt modelId="{14EA8EC9-34FE-F84A-91F8-10A563400215}" type="pres">
      <dgm:prSet presAssocID="{1A6592AF-0C03-49C8-9F7E-748CA8667C9A}" presName="L2TextContainerWrapper" presStyleCnt="0">
        <dgm:presLayoutVars>
          <dgm:chMax val="0"/>
          <dgm:chPref val="0"/>
          <dgm:bulletEnabled val="1"/>
        </dgm:presLayoutVars>
      </dgm:prSet>
      <dgm:spPr/>
    </dgm:pt>
    <dgm:pt modelId="{58E47D06-461B-C340-AF48-ADB3C7EA2AF9}" type="pres">
      <dgm:prSet presAssocID="{1A6592AF-0C03-49C8-9F7E-748CA8667C9A}" presName="L2TextContainer" presStyleLbl="bgAccFollowNode1" presStyleIdx="7" presStyleCnt="8"/>
      <dgm:spPr/>
    </dgm:pt>
    <dgm:pt modelId="{06338C66-51D7-6F49-B1AB-E4B1ED9C5DF8}" type="pres">
      <dgm:prSet presAssocID="{1A6592AF-0C03-49C8-9F7E-748CA8667C9A}" presName="FlexibleEmptyPlaceHolder" presStyleCnt="0"/>
      <dgm:spPr/>
    </dgm:pt>
    <dgm:pt modelId="{5DFF94AE-2C0B-1244-84B4-A5AB51F2AC4E}" type="pres">
      <dgm:prSet presAssocID="{1A6592AF-0C03-49C8-9F7E-748CA8667C9A}" presName="ConnectLine" presStyleLbl="alignNode1" presStyleIdx="7"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BE92D5B-3542-354D-AF5A-63139FF88DD5}" type="pres">
      <dgm:prSet presAssocID="{1A6592AF-0C03-49C8-9F7E-748CA8667C9A}" presName="ConnectorPoint" presStyleLbl="fgAcc1" presStyleIdx="7" presStyleCnt="8" custLinFactNeighborX="-23877" custLinFactNeighborY="58927"/>
      <dgm:spPr>
        <a:solidFill>
          <a:schemeClr val="lt1">
            <a:alpha val="90000"/>
            <a:hueOff val="0"/>
            <a:satOff val="0"/>
            <a:lumOff val="0"/>
            <a:alphaOff val="0"/>
          </a:schemeClr>
        </a:solidFill>
        <a:ln w="12700" cap="flat" cmpd="sng" algn="ctr">
          <a:noFill/>
          <a:prstDash val="solid"/>
          <a:miter lim="800000"/>
        </a:ln>
        <a:effectLst/>
      </dgm:spPr>
    </dgm:pt>
    <dgm:pt modelId="{5B9093D3-1BDA-6046-96C8-98781E216A3E}" type="pres">
      <dgm:prSet presAssocID="{1A6592AF-0C03-49C8-9F7E-748CA8667C9A}" presName="EmptyPlaceHolder" presStyleCnt="0"/>
      <dgm:spPr/>
    </dgm:pt>
  </dgm:ptLst>
  <dgm:cxnLst>
    <dgm:cxn modelId="{58A46F07-D3BE-474A-A331-E467939D70BA}" type="presOf" srcId="{D69E16B0-2B9B-4DB4-A340-30C7C38B4E71}" destId="{920B8F4E-E8FE-0549-9588-E7EEDAFBDC80}" srcOrd="0" destOrd="0" presId="urn:microsoft.com/office/officeart/2017/3/layout/HorizontalPathTimeline"/>
    <dgm:cxn modelId="{0DDC040A-8023-4694-A14A-2223908189AD}" srcId="{1A6592AF-0C03-49C8-9F7E-748CA8667C9A}" destId="{E6BABC19-53EC-48EE-8740-022616211B53}" srcOrd="0" destOrd="0" parTransId="{5F55235D-F3BC-4CFF-B2E3-0CE3567443DA}" sibTransId="{91203C34-923F-4382-AB1B-9F228C1E6C62}"/>
    <dgm:cxn modelId="{F02B6C15-6129-8043-BE26-8344CD046057}" type="presOf" srcId="{C846D49D-FED5-4FB4-8EDD-A5D393F6CF98}" destId="{66189026-1D0F-A446-81B8-E1799370AEC3}" srcOrd="0" destOrd="0" presId="urn:microsoft.com/office/officeart/2017/3/layout/HorizontalPathTimeline"/>
    <dgm:cxn modelId="{00D5C618-4097-534F-A592-10380ADD496D}" type="presOf" srcId="{7941B603-2120-4112-82B5-5ECA4F91E1A1}" destId="{8A93EF3E-395F-A04A-B6F7-667778556562}" srcOrd="0" destOrd="0" presId="urn:microsoft.com/office/officeart/2017/3/layout/HorizontalPathTimeline"/>
    <dgm:cxn modelId="{3325CA26-7754-DA4B-A19C-3C4C31981FBB}" type="presOf" srcId="{5326A24C-437D-44D2-B0DB-A514737D2E4A}" destId="{84CC253D-4290-704F-9A8E-6FEC381A87C3}" srcOrd="0" destOrd="0" presId="urn:microsoft.com/office/officeart/2017/3/layout/HorizontalPathTimeline"/>
    <dgm:cxn modelId="{0EF5832B-1C60-4A99-B231-E74A446C4DE5}" srcId="{DC37F240-2CC9-4AB9-AF2F-1A04FD327712}" destId="{C846D49D-FED5-4FB4-8EDD-A5D393F6CF98}" srcOrd="4" destOrd="0" parTransId="{6427DA81-1F6F-4CB7-A465-EFC21CF0AA35}" sibTransId="{34A89BD0-4487-4BA6-BB8B-02A7B7D3329A}"/>
    <dgm:cxn modelId="{EE06AD3B-2337-7246-A877-F32F6E8481AC}" type="presOf" srcId="{2EE27E78-F85B-41E6-88F4-D2FF27F81793}" destId="{83E3E2B1-FC82-FD45-B987-585CB1222527}" srcOrd="0" destOrd="0" presId="urn:microsoft.com/office/officeart/2017/3/layout/HorizontalPathTimeline"/>
    <dgm:cxn modelId="{510D8D3D-3798-784B-9D25-B06316D38316}" type="presOf" srcId="{1A6592AF-0C03-49C8-9F7E-748CA8667C9A}" destId="{30AE0986-9EBD-B54D-9E53-518C0D85A741}" srcOrd="0" destOrd="0" presId="urn:microsoft.com/office/officeart/2017/3/layout/HorizontalPathTimeline"/>
    <dgm:cxn modelId="{CAF63E3F-E978-4DD9-B8AF-D2D58E7C16D4}" srcId="{DC37F240-2CC9-4AB9-AF2F-1A04FD327712}" destId="{41F44C2B-0FEB-4112-BEC5-1EE58C564A11}" srcOrd="1" destOrd="0" parTransId="{35BAF865-0DDE-4E71-8715-688DD6DAAB6A}" sibTransId="{C034F904-3D7A-4AE5-BBB4-285F8582BA7A}"/>
    <dgm:cxn modelId="{71F9625C-89B9-48E4-B243-8B79FF6EDCB9}" srcId="{DC37F240-2CC9-4AB9-AF2F-1A04FD327712}" destId="{7941B603-2120-4112-82B5-5ECA4F91E1A1}" srcOrd="5" destOrd="0" parTransId="{9C6E0097-9A37-41CF-AC81-89F5545F12F2}" sibTransId="{C3B229B5-B34F-4E3E-8865-AE241311BC59}"/>
    <dgm:cxn modelId="{3AF5735D-37A4-4180-981C-49E405157AC7}" srcId="{C846D49D-FED5-4FB4-8EDD-A5D393F6CF98}" destId="{D90AF15F-70AB-4269-B750-2A1913EEEA46}" srcOrd="0" destOrd="0" parTransId="{E454EFA1-4521-4D6F-9AC5-0DD5BB8E4E24}" sibTransId="{D241BEE0-8469-487B-969A-3C945B724A75}"/>
    <dgm:cxn modelId="{41503964-F23A-41F7-9089-84ACB1BA7D30}" srcId="{DC37F240-2CC9-4AB9-AF2F-1A04FD327712}" destId="{B1061091-02B4-43FF-B29B-B3F8961A71CD}" srcOrd="0" destOrd="0" parTransId="{22BB950D-321D-4B83-8C05-4B6CF9A0FEDE}" sibTransId="{B24AD63C-88C2-4E84-A01E-10AC44C7E238}"/>
    <dgm:cxn modelId="{43F20247-FF94-2349-A9B1-4014BF1EE01A}" type="presOf" srcId="{DC37F240-2CC9-4AB9-AF2F-1A04FD327712}" destId="{12C952A3-D3CE-8245-8299-605B5615CC79}" srcOrd="0" destOrd="0" presId="urn:microsoft.com/office/officeart/2017/3/layout/HorizontalPathTimeline"/>
    <dgm:cxn modelId="{8D715D67-0A2B-4F56-B3F0-CF9B1306CAAD}" srcId="{DC37F240-2CC9-4AB9-AF2F-1A04FD327712}" destId="{5326A24C-437D-44D2-B0DB-A514737D2E4A}" srcOrd="6" destOrd="0" parTransId="{C85E071D-0AA4-4C0B-9AAC-FB2697BCE044}" sibTransId="{72DA8F42-EAE1-42A2-B7D6-F2F57081C84C}"/>
    <dgm:cxn modelId="{DB6EB14D-410C-4B29-91E9-2E5DFECB8906}" srcId="{DC37F240-2CC9-4AB9-AF2F-1A04FD327712}" destId="{671A1724-8137-4BD3-B2AC-B85973DB9599}" srcOrd="3" destOrd="0" parTransId="{B535C22F-54CC-47C9-B771-CE43BC774053}" sibTransId="{561E7052-6F3B-47D2-9748-D0A1327418B3}"/>
    <dgm:cxn modelId="{DBE77852-4364-47EA-88A8-2091AA20DD59}" srcId="{B1061091-02B4-43FF-B29B-B3F8961A71CD}" destId="{D69E16B0-2B9B-4DB4-A340-30C7C38B4E71}" srcOrd="0" destOrd="0" parTransId="{6947D42A-E901-475F-ADBE-972AD38F8B07}" sibTransId="{F6C775A5-D938-4909-A805-EAD388361BB5}"/>
    <dgm:cxn modelId="{FEB1C974-D419-E64D-982A-37057DD57131}" type="presOf" srcId="{3E3AD178-B269-43DA-9262-D8105E03F8F1}" destId="{96AE7253-AC3E-8E45-AFC2-0923BCB83573}" srcOrd="0" destOrd="0" presId="urn:microsoft.com/office/officeart/2017/3/layout/HorizontalPathTimeline"/>
    <dgm:cxn modelId="{B54B7675-7C21-47EF-B87B-297B814EB5E2}" srcId="{DC37F240-2CC9-4AB9-AF2F-1A04FD327712}" destId="{DAA2A76F-3AC3-4ADF-822B-195DCA0B4AB6}" srcOrd="2" destOrd="0" parTransId="{62F9A0CA-817F-4469-A843-F27FE75006AB}" sibTransId="{5B4E9E78-D87A-409B-A9C7-FD706DA96659}"/>
    <dgm:cxn modelId="{71ACA875-43A0-4FA5-AB94-CDA7F5462532}" srcId="{671A1724-8137-4BD3-B2AC-B85973DB9599}" destId="{3E3AD178-B269-43DA-9262-D8105E03F8F1}" srcOrd="0" destOrd="0" parTransId="{7F1A1771-AC95-487F-8BAF-A0C9B6F09464}" sibTransId="{724920E4-37B3-4621-851A-08F5FD271E95}"/>
    <dgm:cxn modelId="{E49BEE56-06E8-44D9-8ED0-2AF56E4D2308}" srcId="{5326A24C-437D-44D2-B0DB-A514737D2E4A}" destId="{2EE27E78-F85B-41E6-88F4-D2FF27F81793}" srcOrd="0" destOrd="0" parTransId="{641C8E95-D5B1-49C5-B7A7-01BC1DBA40B8}" sibTransId="{ACB67C33-9AC3-452E-B030-BB67357093C8}"/>
    <dgm:cxn modelId="{728D1257-425D-45D1-9115-42A1E8CDCC1B}" srcId="{7941B603-2120-4112-82B5-5ECA4F91E1A1}" destId="{AA634FF9-02B1-4B06-91AD-63E301B0FDAF}" srcOrd="0" destOrd="0" parTransId="{63827E1B-9A43-4868-B8AB-CA8CE98ED712}" sibTransId="{84F1BB1C-536C-4210-B144-BFC15B8AF044}"/>
    <dgm:cxn modelId="{59FB9387-C0E5-0A4D-961E-CAD27CF0634D}" type="presOf" srcId="{8A875890-1E9B-4C99-89AF-0773CE5B3D6F}" destId="{8ACD2731-9584-FF40-A791-05DC5E365129}" srcOrd="0" destOrd="0" presId="urn:microsoft.com/office/officeart/2017/3/layout/HorizontalPathTimeline"/>
    <dgm:cxn modelId="{3AAE6F8A-0DDB-4484-9CE8-8F343829C05B}" srcId="{DAA2A76F-3AC3-4ADF-822B-195DCA0B4AB6}" destId="{5ADF541D-F2CD-4B9B-AB9A-380EC9D5165C}" srcOrd="0" destOrd="0" parTransId="{9C2B8F98-4155-4899-98DE-405AA65EBCB3}" sibTransId="{1173C4AD-AC83-4185-8F7F-FC99D6D12C90}"/>
    <dgm:cxn modelId="{338E399A-3BCC-664A-9BDF-00345364C20D}" type="presOf" srcId="{5ADF541D-F2CD-4B9B-AB9A-380EC9D5165C}" destId="{4F9B95DA-1EEC-2842-9AE3-428DDA4241A9}" srcOrd="0" destOrd="0" presId="urn:microsoft.com/office/officeart/2017/3/layout/HorizontalPathTimeline"/>
    <dgm:cxn modelId="{E3CF279B-B85D-F542-9D6D-54CFAA7568C4}" type="presOf" srcId="{B1061091-02B4-43FF-B29B-B3F8961A71CD}" destId="{5FA81CCE-4C53-774A-8F59-3E63502F8CF6}" srcOrd="0" destOrd="0" presId="urn:microsoft.com/office/officeart/2017/3/layout/HorizontalPathTimeline"/>
    <dgm:cxn modelId="{0AFBA39F-977B-6F4B-B415-6309066A41E2}" type="presOf" srcId="{AA634FF9-02B1-4B06-91AD-63E301B0FDAF}" destId="{F5468B6C-7587-0044-BE56-38E1A3353D19}" srcOrd="0" destOrd="0" presId="urn:microsoft.com/office/officeart/2017/3/layout/HorizontalPathTimeline"/>
    <dgm:cxn modelId="{8EDFA6A0-F482-8947-ACB4-3BD99BB33420}" type="presOf" srcId="{41F44C2B-0FEB-4112-BEC5-1EE58C564A11}" destId="{A9070ED9-6899-0942-926A-45C22A70B0D7}" srcOrd="0" destOrd="0" presId="urn:microsoft.com/office/officeart/2017/3/layout/HorizontalPathTimeline"/>
    <dgm:cxn modelId="{D6E858AE-87F1-0B47-950F-17876305F9FE}" type="presOf" srcId="{DAA2A76F-3AC3-4ADF-822B-195DCA0B4AB6}" destId="{77D5AE33-C70E-484B-9480-3168091EBD05}" srcOrd="0" destOrd="0" presId="urn:microsoft.com/office/officeart/2017/3/layout/HorizontalPathTimeline"/>
    <dgm:cxn modelId="{8EA58FAE-D02E-4046-BE9B-1F93DF7426BB}" type="presOf" srcId="{E6BABC19-53EC-48EE-8740-022616211B53}" destId="{58E47D06-461B-C340-AF48-ADB3C7EA2AF9}" srcOrd="0" destOrd="0" presId="urn:microsoft.com/office/officeart/2017/3/layout/HorizontalPathTimeline"/>
    <dgm:cxn modelId="{4F9130C8-D027-C543-8445-560CF0447AE5}" type="presOf" srcId="{D90AF15F-70AB-4269-B750-2A1913EEEA46}" destId="{F553B1C2-F058-4A4C-8D2F-85AE5D9D5246}" srcOrd="0" destOrd="0" presId="urn:microsoft.com/office/officeart/2017/3/layout/HorizontalPathTimeline"/>
    <dgm:cxn modelId="{5C9D17ED-48C1-4A0C-BC47-3E3F8CAEA21D}" srcId="{DC37F240-2CC9-4AB9-AF2F-1A04FD327712}" destId="{1A6592AF-0C03-49C8-9F7E-748CA8667C9A}" srcOrd="7" destOrd="0" parTransId="{2B40366F-508D-4E89-A9D9-506BC68C2D73}" sibTransId="{D376A44D-08CF-4348-BC36-4CCBCEC747AC}"/>
    <dgm:cxn modelId="{A0AC2EF5-47E7-4401-ABD6-0FE69CE2ED0C}" srcId="{41F44C2B-0FEB-4112-BEC5-1EE58C564A11}" destId="{8A875890-1E9B-4C99-89AF-0773CE5B3D6F}" srcOrd="0" destOrd="0" parTransId="{83002E2D-4A23-4644-AA0F-1562D3989256}" sibTransId="{0B9DE81F-A9C8-42ED-ACDF-5409180485D2}"/>
    <dgm:cxn modelId="{8F46A0F5-9825-9E40-87FD-5894285F47DD}" type="presOf" srcId="{671A1724-8137-4BD3-B2AC-B85973DB9599}" destId="{34B23A69-BC2B-B44A-85D7-A70A97C414D4}" srcOrd="0" destOrd="0" presId="urn:microsoft.com/office/officeart/2017/3/layout/HorizontalPathTimeline"/>
    <dgm:cxn modelId="{19178C0B-8E99-7C40-8C68-97C8A81DAB8C}" type="presParOf" srcId="{12C952A3-D3CE-8245-8299-605B5615CC79}" destId="{4B44D64F-EFC7-B64B-91F9-834CF70EEA36}" srcOrd="0" destOrd="0" presId="urn:microsoft.com/office/officeart/2017/3/layout/HorizontalPathTimeline"/>
    <dgm:cxn modelId="{9C72DD0F-D947-5246-A112-FF01ED521583}" type="presParOf" srcId="{12C952A3-D3CE-8245-8299-605B5615CC79}" destId="{30DB3EED-0076-CC44-AD9C-86430EE4B094}" srcOrd="1" destOrd="0" presId="urn:microsoft.com/office/officeart/2017/3/layout/HorizontalPathTimeline"/>
    <dgm:cxn modelId="{B527673E-9CF5-DB4B-A8E7-7EB5B59C8328}" type="presParOf" srcId="{30DB3EED-0076-CC44-AD9C-86430EE4B094}" destId="{888CFAAA-19EF-A049-9790-7C3268463DE9}" srcOrd="0" destOrd="0" presId="urn:microsoft.com/office/officeart/2017/3/layout/HorizontalPathTimeline"/>
    <dgm:cxn modelId="{7A73CBDF-BA22-9F41-BE4D-087DD7010EEE}" type="presParOf" srcId="{888CFAAA-19EF-A049-9790-7C3268463DE9}" destId="{5FA81CCE-4C53-774A-8F59-3E63502F8CF6}" srcOrd="0" destOrd="0" presId="urn:microsoft.com/office/officeart/2017/3/layout/HorizontalPathTimeline"/>
    <dgm:cxn modelId="{B8B13951-139A-8A48-B6B1-1652FAD181B9}" type="presParOf" srcId="{888CFAAA-19EF-A049-9790-7C3268463DE9}" destId="{B1911A7B-2CDF-634D-8E76-27E923E8212A}" srcOrd="1" destOrd="0" presId="urn:microsoft.com/office/officeart/2017/3/layout/HorizontalPathTimeline"/>
    <dgm:cxn modelId="{11E89EC0-073B-2C4A-841B-99D781AB62CD}" type="presParOf" srcId="{B1911A7B-2CDF-634D-8E76-27E923E8212A}" destId="{920B8F4E-E8FE-0549-9588-E7EEDAFBDC80}" srcOrd="0" destOrd="0" presId="urn:microsoft.com/office/officeart/2017/3/layout/HorizontalPathTimeline"/>
    <dgm:cxn modelId="{9D03341C-910A-C04B-B566-51071D62DA33}" type="presParOf" srcId="{B1911A7B-2CDF-634D-8E76-27E923E8212A}" destId="{7AB14D66-AC4F-104B-A9F0-FC91067BBEB9}" srcOrd="1" destOrd="0" presId="urn:microsoft.com/office/officeart/2017/3/layout/HorizontalPathTimeline"/>
    <dgm:cxn modelId="{B99C82B7-E704-CF4A-87CA-7874CAC48290}" type="presParOf" srcId="{888CFAAA-19EF-A049-9790-7C3268463DE9}" destId="{EC33A34F-570A-E648-BD75-04B0A55E29AB}" srcOrd="2" destOrd="0" presId="urn:microsoft.com/office/officeart/2017/3/layout/HorizontalPathTimeline"/>
    <dgm:cxn modelId="{8D52075B-2C5C-C944-9113-C4180117B0A6}" type="presParOf" srcId="{888CFAAA-19EF-A049-9790-7C3268463DE9}" destId="{56891E10-0471-BD48-B871-ECE0BC09E6B9}" srcOrd="3" destOrd="0" presId="urn:microsoft.com/office/officeart/2017/3/layout/HorizontalPathTimeline"/>
    <dgm:cxn modelId="{C63B12AE-0AFC-0D47-A57B-C2DE31D3752C}" type="presParOf" srcId="{888CFAAA-19EF-A049-9790-7C3268463DE9}" destId="{0B29792C-785F-C242-8D91-09D88D3FD16E}" srcOrd="4" destOrd="0" presId="urn:microsoft.com/office/officeart/2017/3/layout/HorizontalPathTimeline"/>
    <dgm:cxn modelId="{AAAEFF06-87AF-5240-BF9E-630E07FC2B61}" type="presParOf" srcId="{30DB3EED-0076-CC44-AD9C-86430EE4B094}" destId="{0BE2A974-52F1-8E4E-99A3-118397C017E5}" srcOrd="1" destOrd="0" presId="urn:microsoft.com/office/officeart/2017/3/layout/HorizontalPathTimeline"/>
    <dgm:cxn modelId="{5FDF7913-73EF-1F44-AC1B-A85AAB4B7481}" type="presParOf" srcId="{30DB3EED-0076-CC44-AD9C-86430EE4B094}" destId="{266706A2-1E06-F243-829F-AB5CCB007070}" srcOrd="2" destOrd="0" presId="urn:microsoft.com/office/officeart/2017/3/layout/HorizontalPathTimeline"/>
    <dgm:cxn modelId="{2F8227F4-D5EB-FA4F-99AB-93FE6EE5B568}" type="presParOf" srcId="{266706A2-1E06-F243-829F-AB5CCB007070}" destId="{A9070ED9-6899-0942-926A-45C22A70B0D7}" srcOrd="0" destOrd="0" presId="urn:microsoft.com/office/officeart/2017/3/layout/HorizontalPathTimeline"/>
    <dgm:cxn modelId="{6B212DEE-6463-4047-A9AE-1903C7FC1B60}" type="presParOf" srcId="{266706A2-1E06-F243-829F-AB5CCB007070}" destId="{40EFD439-F627-2D42-B111-381623A560B7}" srcOrd="1" destOrd="0" presId="urn:microsoft.com/office/officeart/2017/3/layout/HorizontalPathTimeline"/>
    <dgm:cxn modelId="{DDB65193-4B96-E648-A2C7-51E8A28CE1A6}" type="presParOf" srcId="{40EFD439-F627-2D42-B111-381623A560B7}" destId="{8ACD2731-9584-FF40-A791-05DC5E365129}" srcOrd="0" destOrd="0" presId="urn:microsoft.com/office/officeart/2017/3/layout/HorizontalPathTimeline"/>
    <dgm:cxn modelId="{980F03DE-7DD0-474D-B814-96BEB79C4A89}" type="presParOf" srcId="{40EFD439-F627-2D42-B111-381623A560B7}" destId="{EC6D30E0-ED54-544A-8D84-CC1E8321F58F}" srcOrd="1" destOrd="0" presId="urn:microsoft.com/office/officeart/2017/3/layout/HorizontalPathTimeline"/>
    <dgm:cxn modelId="{F57A6B9B-5DD5-DB4D-91AA-7AB0239C836F}" type="presParOf" srcId="{266706A2-1E06-F243-829F-AB5CCB007070}" destId="{9F651CAE-6E76-4643-9EEA-F00DC6357DC2}" srcOrd="2" destOrd="0" presId="urn:microsoft.com/office/officeart/2017/3/layout/HorizontalPathTimeline"/>
    <dgm:cxn modelId="{90B3D938-246A-2940-8F12-3E5F263D5644}" type="presParOf" srcId="{266706A2-1E06-F243-829F-AB5CCB007070}" destId="{3ACFDF1A-22F5-3240-9E8B-FBF9C31D6DD3}" srcOrd="3" destOrd="0" presId="urn:microsoft.com/office/officeart/2017/3/layout/HorizontalPathTimeline"/>
    <dgm:cxn modelId="{A829C999-CC46-734A-87C2-993959D68187}" type="presParOf" srcId="{266706A2-1E06-F243-829F-AB5CCB007070}" destId="{6B76A6A3-FA36-8D46-9EB1-3426639486FD}" srcOrd="4" destOrd="0" presId="urn:microsoft.com/office/officeart/2017/3/layout/HorizontalPathTimeline"/>
    <dgm:cxn modelId="{9B66B72C-7040-D749-8FF1-57253C23FC25}" type="presParOf" srcId="{30DB3EED-0076-CC44-AD9C-86430EE4B094}" destId="{9F89066C-1A14-014C-A56D-6D9967E4EFB3}" srcOrd="3" destOrd="0" presId="urn:microsoft.com/office/officeart/2017/3/layout/HorizontalPathTimeline"/>
    <dgm:cxn modelId="{3DC88D0A-0BB3-4647-A053-D7931B3FB041}" type="presParOf" srcId="{30DB3EED-0076-CC44-AD9C-86430EE4B094}" destId="{004A334A-5FE1-BC4F-8BA7-2739CC4B923E}" srcOrd="4" destOrd="0" presId="urn:microsoft.com/office/officeart/2017/3/layout/HorizontalPathTimeline"/>
    <dgm:cxn modelId="{89E5825B-6309-BA4D-ABF1-AC31877404F3}" type="presParOf" srcId="{004A334A-5FE1-BC4F-8BA7-2739CC4B923E}" destId="{77D5AE33-C70E-484B-9480-3168091EBD05}" srcOrd="0" destOrd="0" presId="urn:microsoft.com/office/officeart/2017/3/layout/HorizontalPathTimeline"/>
    <dgm:cxn modelId="{5E8640E6-5717-9E40-B0DA-1A34256D4A6E}" type="presParOf" srcId="{004A334A-5FE1-BC4F-8BA7-2739CC4B923E}" destId="{B1A4B7FF-2EC3-AE47-B0CF-F96D513970CB}" srcOrd="1" destOrd="0" presId="urn:microsoft.com/office/officeart/2017/3/layout/HorizontalPathTimeline"/>
    <dgm:cxn modelId="{CA470379-F8B1-0042-AB82-409941E2E08F}" type="presParOf" srcId="{B1A4B7FF-2EC3-AE47-B0CF-F96D513970CB}" destId="{4F9B95DA-1EEC-2842-9AE3-428DDA4241A9}" srcOrd="0" destOrd="0" presId="urn:microsoft.com/office/officeart/2017/3/layout/HorizontalPathTimeline"/>
    <dgm:cxn modelId="{CBC09522-E721-7F40-A4BC-F7177FAB9413}" type="presParOf" srcId="{B1A4B7FF-2EC3-AE47-B0CF-F96D513970CB}" destId="{1939284B-61F0-5749-B770-40878E929DAA}" srcOrd="1" destOrd="0" presId="urn:microsoft.com/office/officeart/2017/3/layout/HorizontalPathTimeline"/>
    <dgm:cxn modelId="{1F160038-BCDB-9440-A636-E445F09EF06F}" type="presParOf" srcId="{004A334A-5FE1-BC4F-8BA7-2739CC4B923E}" destId="{3EFB8297-019B-8743-AB5E-D3E87EE99BE6}" srcOrd="2" destOrd="0" presId="urn:microsoft.com/office/officeart/2017/3/layout/HorizontalPathTimeline"/>
    <dgm:cxn modelId="{E3DE7418-1133-9C4C-ABDB-2CAE4A1CA537}" type="presParOf" srcId="{004A334A-5FE1-BC4F-8BA7-2739CC4B923E}" destId="{C93F5ABA-A72C-8F44-A16A-8CCCC9CE35E3}" srcOrd="3" destOrd="0" presId="urn:microsoft.com/office/officeart/2017/3/layout/HorizontalPathTimeline"/>
    <dgm:cxn modelId="{EE22F73E-53BC-E44B-8A58-371100881193}" type="presParOf" srcId="{004A334A-5FE1-BC4F-8BA7-2739CC4B923E}" destId="{28CC42E7-E028-BA4A-976D-664874F2FD97}" srcOrd="4" destOrd="0" presId="urn:microsoft.com/office/officeart/2017/3/layout/HorizontalPathTimeline"/>
    <dgm:cxn modelId="{C588597D-6302-934D-B939-BBFE8B7A3FBA}" type="presParOf" srcId="{30DB3EED-0076-CC44-AD9C-86430EE4B094}" destId="{68D0BDA6-7A77-7646-9B53-AB2ADD05EEB4}" srcOrd="5" destOrd="0" presId="urn:microsoft.com/office/officeart/2017/3/layout/HorizontalPathTimeline"/>
    <dgm:cxn modelId="{DEF1BC44-0C0F-D840-89A5-CCDFF1C4076E}" type="presParOf" srcId="{30DB3EED-0076-CC44-AD9C-86430EE4B094}" destId="{A0ED3D14-3D79-CE43-98EC-03C6C609549D}" srcOrd="6" destOrd="0" presId="urn:microsoft.com/office/officeart/2017/3/layout/HorizontalPathTimeline"/>
    <dgm:cxn modelId="{2B284C14-6C57-AE44-9CC2-94F5F2BAFDE3}" type="presParOf" srcId="{A0ED3D14-3D79-CE43-98EC-03C6C609549D}" destId="{34B23A69-BC2B-B44A-85D7-A70A97C414D4}" srcOrd="0" destOrd="0" presId="urn:microsoft.com/office/officeart/2017/3/layout/HorizontalPathTimeline"/>
    <dgm:cxn modelId="{C1699550-47E8-854E-A22D-F52492E13D21}" type="presParOf" srcId="{A0ED3D14-3D79-CE43-98EC-03C6C609549D}" destId="{BEB04133-ED91-F840-9373-4D1B9FADF373}" srcOrd="1" destOrd="0" presId="urn:microsoft.com/office/officeart/2017/3/layout/HorizontalPathTimeline"/>
    <dgm:cxn modelId="{AF58FC1B-8A00-6E4B-B5B0-ADE46C2F2493}" type="presParOf" srcId="{BEB04133-ED91-F840-9373-4D1B9FADF373}" destId="{96AE7253-AC3E-8E45-AFC2-0923BCB83573}" srcOrd="0" destOrd="0" presId="urn:microsoft.com/office/officeart/2017/3/layout/HorizontalPathTimeline"/>
    <dgm:cxn modelId="{6263E36C-E8BF-5549-BF54-B89CD1D2FCFE}" type="presParOf" srcId="{BEB04133-ED91-F840-9373-4D1B9FADF373}" destId="{A72ADD2A-1F83-9346-BAA1-4676C3B5CC26}" srcOrd="1" destOrd="0" presId="urn:microsoft.com/office/officeart/2017/3/layout/HorizontalPathTimeline"/>
    <dgm:cxn modelId="{062BC72F-A12C-374B-A30B-E4AEBBC4DFD5}" type="presParOf" srcId="{A0ED3D14-3D79-CE43-98EC-03C6C609549D}" destId="{D8B5DA3B-6AAC-7941-9240-3CBF2AF7BE42}" srcOrd="2" destOrd="0" presId="urn:microsoft.com/office/officeart/2017/3/layout/HorizontalPathTimeline"/>
    <dgm:cxn modelId="{4C6B7265-A563-C645-B17B-A305FED563D6}" type="presParOf" srcId="{A0ED3D14-3D79-CE43-98EC-03C6C609549D}" destId="{83C6A4CF-25A7-5846-B7DF-2D0B167FE415}" srcOrd="3" destOrd="0" presId="urn:microsoft.com/office/officeart/2017/3/layout/HorizontalPathTimeline"/>
    <dgm:cxn modelId="{3D50B711-F842-8F41-A788-7EB05DDFC865}" type="presParOf" srcId="{A0ED3D14-3D79-CE43-98EC-03C6C609549D}" destId="{2B82D84F-23C5-054B-8D9F-5BE11D921A45}" srcOrd="4" destOrd="0" presId="urn:microsoft.com/office/officeart/2017/3/layout/HorizontalPathTimeline"/>
    <dgm:cxn modelId="{2D0180BA-6CEA-E34A-BBC4-A9859427224B}" type="presParOf" srcId="{30DB3EED-0076-CC44-AD9C-86430EE4B094}" destId="{E004072F-98B4-FC49-8006-9B394EF8C4B0}" srcOrd="7" destOrd="0" presId="urn:microsoft.com/office/officeart/2017/3/layout/HorizontalPathTimeline"/>
    <dgm:cxn modelId="{6D59B388-E105-0945-B207-68DBBD76F4F8}" type="presParOf" srcId="{30DB3EED-0076-CC44-AD9C-86430EE4B094}" destId="{3FA7846E-8F1B-FC4D-9143-17BD7DA1CC67}" srcOrd="8" destOrd="0" presId="urn:microsoft.com/office/officeart/2017/3/layout/HorizontalPathTimeline"/>
    <dgm:cxn modelId="{A261075C-24ED-C24C-A87A-DDFF6B384138}" type="presParOf" srcId="{3FA7846E-8F1B-FC4D-9143-17BD7DA1CC67}" destId="{66189026-1D0F-A446-81B8-E1799370AEC3}" srcOrd="0" destOrd="0" presId="urn:microsoft.com/office/officeart/2017/3/layout/HorizontalPathTimeline"/>
    <dgm:cxn modelId="{103B45B8-44C8-3E42-A199-03A6C23D7775}" type="presParOf" srcId="{3FA7846E-8F1B-FC4D-9143-17BD7DA1CC67}" destId="{B7D35ADA-5323-0B44-B4E4-D28FEB96B8D2}" srcOrd="1" destOrd="0" presId="urn:microsoft.com/office/officeart/2017/3/layout/HorizontalPathTimeline"/>
    <dgm:cxn modelId="{C4B6D61A-F1D9-1E43-A5FA-CCA76B4D6669}" type="presParOf" srcId="{B7D35ADA-5323-0B44-B4E4-D28FEB96B8D2}" destId="{F553B1C2-F058-4A4C-8D2F-85AE5D9D5246}" srcOrd="0" destOrd="0" presId="urn:microsoft.com/office/officeart/2017/3/layout/HorizontalPathTimeline"/>
    <dgm:cxn modelId="{2509F466-EDD1-6D44-91FA-45CC1C0D694B}" type="presParOf" srcId="{B7D35ADA-5323-0B44-B4E4-D28FEB96B8D2}" destId="{3BB6EB88-7534-B646-ADE2-074C96304EDB}" srcOrd="1" destOrd="0" presId="urn:microsoft.com/office/officeart/2017/3/layout/HorizontalPathTimeline"/>
    <dgm:cxn modelId="{5D643314-1CC7-6F48-A077-151DB3085332}" type="presParOf" srcId="{3FA7846E-8F1B-FC4D-9143-17BD7DA1CC67}" destId="{FD8837EF-5DC4-2045-88E0-17AE0FEB5CC0}" srcOrd="2" destOrd="0" presId="urn:microsoft.com/office/officeart/2017/3/layout/HorizontalPathTimeline"/>
    <dgm:cxn modelId="{6BB7DBCC-C8BC-4C47-BC44-B63BEC4FAC81}" type="presParOf" srcId="{3FA7846E-8F1B-FC4D-9143-17BD7DA1CC67}" destId="{8758641E-FC5D-294A-8D9E-408C20FA4F03}" srcOrd="3" destOrd="0" presId="urn:microsoft.com/office/officeart/2017/3/layout/HorizontalPathTimeline"/>
    <dgm:cxn modelId="{BBFBAF22-51A8-5F4C-81DC-94D4A6BFCF45}" type="presParOf" srcId="{3FA7846E-8F1B-FC4D-9143-17BD7DA1CC67}" destId="{B7349593-0C9C-354D-AB60-BD3D8BFB45E5}" srcOrd="4" destOrd="0" presId="urn:microsoft.com/office/officeart/2017/3/layout/HorizontalPathTimeline"/>
    <dgm:cxn modelId="{E9DDF2A0-D5E6-0541-B16D-DF5E24362001}" type="presParOf" srcId="{30DB3EED-0076-CC44-AD9C-86430EE4B094}" destId="{E7EABFFE-6448-8B44-9735-1170632AD842}" srcOrd="9" destOrd="0" presId="urn:microsoft.com/office/officeart/2017/3/layout/HorizontalPathTimeline"/>
    <dgm:cxn modelId="{D80BC792-EF0F-C54A-A394-10C7AD2CBB06}" type="presParOf" srcId="{30DB3EED-0076-CC44-AD9C-86430EE4B094}" destId="{6814619F-50C3-A042-B62B-2CF7A0255248}" srcOrd="10" destOrd="0" presId="urn:microsoft.com/office/officeart/2017/3/layout/HorizontalPathTimeline"/>
    <dgm:cxn modelId="{67D2B4B3-9D05-6447-98BC-0DFF8D7A856B}" type="presParOf" srcId="{6814619F-50C3-A042-B62B-2CF7A0255248}" destId="{8A93EF3E-395F-A04A-B6F7-667778556562}" srcOrd="0" destOrd="0" presId="urn:microsoft.com/office/officeart/2017/3/layout/HorizontalPathTimeline"/>
    <dgm:cxn modelId="{12981C58-BE30-AB4F-871B-319DFE32EEE8}" type="presParOf" srcId="{6814619F-50C3-A042-B62B-2CF7A0255248}" destId="{E17D10ED-09AD-2C45-8C8C-1CF2048EE4AC}" srcOrd="1" destOrd="0" presId="urn:microsoft.com/office/officeart/2017/3/layout/HorizontalPathTimeline"/>
    <dgm:cxn modelId="{D01238FE-5328-BE4E-B706-F6173ECB4EEF}" type="presParOf" srcId="{E17D10ED-09AD-2C45-8C8C-1CF2048EE4AC}" destId="{F5468B6C-7587-0044-BE56-38E1A3353D19}" srcOrd="0" destOrd="0" presId="urn:microsoft.com/office/officeart/2017/3/layout/HorizontalPathTimeline"/>
    <dgm:cxn modelId="{D52A9BD1-3034-BC46-947A-B27CD34EE830}" type="presParOf" srcId="{E17D10ED-09AD-2C45-8C8C-1CF2048EE4AC}" destId="{3B5B30F7-5029-0443-A28A-2925F479B22C}" srcOrd="1" destOrd="0" presId="urn:microsoft.com/office/officeart/2017/3/layout/HorizontalPathTimeline"/>
    <dgm:cxn modelId="{2D027EAB-E623-6A47-8600-044B7DD3F32F}" type="presParOf" srcId="{6814619F-50C3-A042-B62B-2CF7A0255248}" destId="{05D5F251-947A-C944-861E-49F619006C08}" srcOrd="2" destOrd="0" presId="urn:microsoft.com/office/officeart/2017/3/layout/HorizontalPathTimeline"/>
    <dgm:cxn modelId="{E1D91C98-96DB-6244-9B9A-347E8C047A5F}" type="presParOf" srcId="{6814619F-50C3-A042-B62B-2CF7A0255248}" destId="{26D8ACE3-DB83-254C-9DA1-C3DC6A6288A6}" srcOrd="3" destOrd="0" presId="urn:microsoft.com/office/officeart/2017/3/layout/HorizontalPathTimeline"/>
    <dgm:cxn modelId="{0959849C-93D1-E04E-A986-F95934DA17C0}" type="presParOf" srcId="{6814619F-50C3-A042-B62B-2CF7A0255248}" destId="{00BF36B4-4EB9-5F47-A8BB-4FA727674DFC}" srcOrd="4" destOrd="0" presId="urn:microsoft.com/office/officeart/2017/3/layout/HorizontalPathTimeline"/>
    <dgm:cxn modelId="{06367001-D890-3D40-9FA3-5F570497627E}" type="presParOf" srcId="{30DB3EED-0076-CC44-AD9C-86430EE4B094}" destId="{FB48440E-7429-FC46-903B-77C1A0DDF4D5}" srcOrd="11" destOrd="0" presId="urn:microsoft.com/office/officeart/2017/3/layout/HorizontalPathTimeline"/>
    <dgm:cxn modelId="{2C21C377-898A-D64E-B4DA-D82FFEBE9692}" type="presParOf" srcId="{30DB3EED-0076-CC44-AD9C-86430EE4B094}" destId="{F2928CAA-DAA3-8D43-B5C9-49E4FF8D0B75}" srcOrd="12" destOrd="0" presId="urn:microsoft.com/office/officeart/2017/3/layout/HorizontalPathTimeline"/>
    <dgm:cxn modelId="{86DB50B7-A188-AB4B-BDFD-E0ECE5872472}" type="presParOf" srcId="{F2928CAA-DAA3-8D43-B5C9-49E4FF8D0B75}" destId="{84CC253D-4290-704F-9A8E-6FEC381A87C3}" srcOrd="0" destOrd="0" presId="urn:microsoft.com/office/officeart/2017/3/layout/HorizontalPathTimeline"/>
    <dgm:cxn modelId="{C222BA9D-12A6-124D-A837-893567EF1CD8}" type="presParOf" srcId="{F2928CAA-DAA3-8D43-B5C9-49E4FF8D0B75}" destId="{531F45BA-7793-6E4F-843C-C984281F0315}" srcOrd="1" destOrd="0" presId="urn:microsoft.com/office/officeart/2017/3/layout/HorizontalPathTimeline"/>
    <dgm:cxn modelId="{3FB6826E-1356-4840-8D74-3202920DBCC8}" type="presParOf" srcId="{531F45BA-7793-6E4F-843C-C984281F0315}" destId="{83E3E2B1-FC82-FD45-B987-585CB1222527}" srcOrd="0" destOrd="0" presId="urn:microsoft.com/office/officeart/2017/3/layout/HorizontalPathTimeline"/>
    <dgm:cxn modelId="{2136BFD2-2544-5341-A192-055346D85187}" type="presParOf" srcId="{531F45BA-7793-6E4F-843C-C984281F0315}" destId="{53E2EB2E-2ED4-1447-9DE2-C3464FDCDD3A}" srcOrd="1" destOrd="0" presId="urn:microsoft.com/office/officeart/2017/3/layout/HorizontalPathTimeline"/>
    <dgm:cxn modelId="{23813BA8-71EA-AD42-BAE0-A010858AB341}" type="presParOf" srcId="{F2928CAA-DAA3-8D43-B5C9-49E4FF8D0B75}" destId="{05765796-071B-8C41-A80E-6B49FC958D8B}" srcOrd="2" destOrd="0" presId="urn:microsoft.com/office/officeart/2017/3/layout/HorizontalPathTimeline"/>
    <dgm:cxn modelId="{ECF5DA6C-78A3-874C-AF51-9C951057A751}" type="presParOf" srcId="{F2928CAA-DAA3-8D43-B5C9-49E4FF8D0B75}" destId="{19890301-177A-1A44-AAC3-731ADD060DC1}" srcOrd="3" destOrd="0" presId="urn:microsoft.com/office/officeart/2017/3/layout/HorizontalPathTimeline"/>
    <dgm:cxn modelId="{12B14AE3-057A-A241-9046-C3AA2C376243}" type="presParOf" srcId="{F2928CAA-DAA3-8D43-B5C9-49E4FF8D0B75}" destId="{F23A43C3-ADAC-D648-8A12-5BDB65052361}" srcOrd="4" destOrd="0" presId="urn:microsoft.com/office/officeart/2017/3/layout/HorizontalPathTimeline"/>
    <dgm:cxn modelId="{8ABB37C6-9C8C-1C4F-81F9-278DFE105AD5}" type="presParOf" srcId="{30DB3EED-0076-CC44-AD9C-86430EE4B094}" destId="{65FACB9B-32B0-CE48-8956-8474DD98E950}" srcOrd="13" destOrd="0" presId="urn:microsoft.com/office/officeart/2017/3/layout/HorizontalPathTimeline"/>
    <dgm:cxn modelId="{4C41DE45-87D8-1B40-805E-DDD2698A10DA}" type="presParOf" srcId="{30DB3EED-0076-CC44-AD9C-86430EE4B094}" destId="{7901A3D4-70C3-2A45-B9AD-49A5519E395A}" srcOrd="14" destOrd="0" presId="urn:microsoft.com/office/officeart/2017/3/layout/HorizontalPathTimeline"/>
    <dgm:cxn modelId="{19B6AD0D-6777-4247-A4B0-9B2FA665DA55}" type="presParOf" srcId="{7901A3D4-70C3-2A45-B9AD-49A5519E395A}" destId="{30AE0986-9EBD-B54D-9E53-518C0D85A741}" srcOrd="0" destOrd="0" presId="urn:microsoft.com/office/officeart/2017/3/layout/HorizontalPathTimeline"/>
    <dgm:cxn modelId="{2A72749F-EC92-474B-B4C7-592BA54F0F1D}" type="presParOf" srcId="{7901A3D4-70C3-2A45-B9AD-49A5519E395A}" destId="{14EA8EC9-34FE-F84A-91F8-10A563400215}" srcOrd="1" destOrd="0" presId="urn:microsoft.com/office/officeart/2017/3/layout/HorizontalPathTimeline"/>
    <dgm:cxn modelId="{57E6357F-E9A9-B841-AA53-75DB633FA82C}" type="presParOf" srcId="{14EA8EC9-34FE-F84A-91F8-10A563400215}" destId="{58E47D06-461B-C340-AF48-ADB3C7EA2AF9}" srcOrd="0" destOrd="0" presId="urn:microsoft.com/office/officeart/2017/3/layout/HorizontalPathTimeline"/>
    <dgm:cxn modelId="{C77B12AD-14ED-414B-B186-52DE32246BFD}" type="presParOf" srcId="{14EA8EC9-34FE-F84A-91F8-10A563400215}" destId="{06338C66-51D7-6F49-B1AB-E4B1ED9C5DF8}" srcOrd="1" destOrd="0" presId="urn:microsoft.com/office/officeart/2017/3/layout/HorizontalPathTimeline"/>
    <dgm:cxn modelId="{51CDC183-5E0C-6647-B235-CB46EFFC119B}" type="presParOf" srcId="{7901A3D4-70C3-2A45-B9AD-49A5519E395A}" destId="{5DFF94AE-2C0B-1244-84B4-A5AB51F2AC4E}" srcOrd="2" destOrd="0" presId="urn:microsoft.com/office/officeart/2017/3/layout/HorizontalPathTimeline"/>
    <dgm:cxn modelId="{69086F60-2763-424E-A0DD-B2663FD7C9E6}" type="presParOf" srcId="{7901A3D4-70C3-2A45-B9AD-49A5519E395A}" destId="{1BE92D5B-3542-354D-AF5A-63139FF88DD5}" srcOrd="3" destOrd="0" presId="urn:microsoft.com/office/officeart/2017/3/layout/HorizontalPathTimeline"/>
    <dgm:cxn modelId="{5A36791A-5F93-DB42-BEE1-B7C3E8B21F9E}" type="presParOf" srcId="{7901A3D4-70C3-2A45-B9AD-49A5519E395A}" destId="{5B9093D3-1BDA-6046-96C8-98781E216A3E}"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7F240-2CC9-4AB9-AF2F-1A04FD327712}"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B1061091-02B4-43FF-B29B-B3F8961A71CD}">
      <dgm:prSet/>
      <dgm:spPr/>
      <dgm:t>
        <a:bodyPr/>
        <a:lstStyle/>
        <a:p>
          <a:pPr>
            <a:defRPr b="1"/>
          </a:pPr>
          <a:r>
            <a:rPr lang="en-US" dirty="0"/>
            <a:t>9:15 – 9:25</a:t>
          </a:r>
        </a:p>
      </dgm:t>
    </dgm:pt>
    <dgm:pt modelId="{22BB950D-321D-4B83-8C05-4B6CF9A0FEDE}" type="parTrans" cxnId="{41503964-F23A-41F7-9089-84ACB1BA7D30}">
      <dgm:prSet/>
      <dgm:spPr/>
      <dgm:t>
        <a:bodyPr/>
        <a:lstStyle/>
        <a:p>
          <a:endParaRPr lang="en-US"/>
        </a:p>
      </dgm:t>
    </dgm:pt>
    <dgm:pt modelId="{B24AD63C-88C2-4E84-A01E-10AC44C7E238}" type="sibTrans" cxnId="{41503964-F23A-41F7-9089-84ACB1BA7D30}">
      <dgm:prSet/>
      <dgm:spPr/>
      <dgm:t>
        <a:bodyPr/>
        <a:lstStyle/>
        <a:p>
          <a:endParaRPr lang="en-US"/>
        </a:p>
      </dgm:t>
    </dgm:pt>
    <dgm:pt modelId="{D69E16B0-2B9B-4DB4-A340-30C7C38B4E71}">
      <dgm:prSet/>
      <dgm:spPr/>
      <dgm:t>
        <a:bodyPr/>
        <a:lstStyle/>
        <a:p>
          <a:r>
            <a:rPr lang="en-US" dirty="0">
              <a:solidFill>
                <a:srgbClr val="002060"/>
              </a:solidFill>
            </a:rPr>
            <a:t>Recap from Day 1</a:t>
          </a:r>
        </a:p>
      </dgm:t>
    </dgm:pt>
    <dgm:pt modelId="{6947D42A-E901-475F-ADBE-972AD38F8B07}" type="parTrans" cxnId="{DBE77852-4364-47EA-88A8-2091AA20DD59}">
      <dgm:prSet/>
      <dgm:spPr/>
      <dgm:t>
        <a:bodyPr/>
        <a:lstStyle/>
        <a:p>
          <a:endParaRPr lang="en-US"/>
        </a:p>
      </dgm:t>
    </dgm:pt>
    <dgm:pt modelId="{F6C775A5-D938-4909-A805-EAD388361BB5}" type="sibTrans" cxnId="{DBE77852-4364-47EA-88A8-2091AA20DD59}">
      <dgm:prSet/>
      <dgm:spPr/>
      <dgm:t>
        <a:bodyPr/>
        <a:lstStyle/>
        <a:p>
          <a:endParaRPr lang="en-US"/>
        </a:p>
      </dgm:t>
    </dgm:pt>
    <dgm:pt modelId="{41F44C2B-0FEB-4112-BEC5-1EE58C564A11}">
      <dgm:prSet/>
      <dgm:spPr/>
      <dgm:t>
        <a:bodyPr/>
        <a:lstStyle/>
        <a:p>
          <a:pPr>
            <a:defRPr b="1"/>
          </a:pPr>
          <a:r>
            <a:rPr lang="en-US" dirty="0"/>
            <a:t>9:25 – 10:15</a:t>
          </a:r>
        </a:p>
      </dgm:t>
    </dgm:pt>
    <dgm:pt modelId="{35BAF865-0DDE-4E71-8715-688DD6DAAB6A}" type="parTrans" cxnId="{CAF63E3F-E978-4DD9-B8AF-D2D58E7C16D4}">
      <dgm:prSet/>
      <dgm:spPr/>
      <dgm:t>
        <a:bodyPr/>
        <a:lstStyle/>
        <a:p>
          <a:endParaRPr lang="en-US"/>
        </a:p>
      </dgm:t>
    </dgm:pt>
    <dgm:pt modelId="{C034F904-3D7A-4AE5-BBB4-285F8582BA7A}" type="sibTrans" cxnId="{CAF63E3F-E978-4DD9-B8AF-D2D58E7C16D4}">
      <dgm:prSet/>
      <dgm:spPr/>
      <dgm:t>
        <a:bodyPr/>
        <a:lstStyle/>
        <a:p>
          <a:endParaRPr lang="en-US"/>
        </a:p>
      </dgm:t>
    </dgm:pt>
    <dgm:pt modelId="{8A875890-1E9B-4C99-89AF-0773CE5B3D6F}">
      <dgm:prSet/>
      <dgm:spPr/>
      <dgm:t>
        <a:bodyPr/>
        <a:lstStyle/>
        <a:p>
          <a:r>
            <a:rPr lang="en-US" dirty="0">
              <a:solidFill>
                <a:srgbClr val="002060"/>
              </a:solidFill>
            </a:rPr>
            <a:t>Session 5 – Building common ground on gender equality and intersectionality. </a:t>
          </a:r>
        </a:p>
      </dgm:t>
    </dgm:pt>
    <dgm:pt modelId="{83002E2D-4A23-4644-AA0F-1562D3989256}" type="parTrans" cxnId="{A0AC2EF5-47E7-4401-ABD6-0FE69CE2ED0C}">
      <dgm:prSet/>
      <dgm:spPr/>
      <dgm:t>
        <a:bodyPr/>
        <a:lstStyle/>
        <a:p>
          <a:endParaRPr lang="en-US"/>
        </a:p>
      </dgm:t>
    </dgm:pt>
    <dgm:pt modelId="{0B9DE81F-A9C8-42ED-ACDF-5409180485D2}" type="sibTrans" cxnId="{A0AC2EF5-47E7-4401-ABD6-0FE69CE2ED0C}">
      <dgm:prSet/>
      <dgm:spPr/>
      <dgm:t>
        <a:bodyPr/>
        <a:lstStyle/>
        <a:p>
          <a:endParaRPr lang="en-US"/>
        </a:p>
      </dgm:t>
    </dgm:pt>
    <dgm:pt modelId="{DAA2A76F-3AC3-4ADF-822B-195DCA0B4AB6}">
      <dgm:prSet/>
      <dgm:spPr/>
      <dgm:t>
        <a:bodyPr/>
        <a:lstStyle/>
        <a:p>
          <a:pPr>
            <a:defRPr b="1"/>
          </a:pPr>
          <a:r>
            <a:rPr lang="en-US" dirty="0"/>
            <a:t>10:15 – 10:45</a:t>
          </a:r>
        </a:p>
      </dgm:t>
    </dgm:pt>
    <dgm:pt modelId="{62F9A0CA-817F-4469-A843-F27FE75006AB}" type="parTrans" cxnId="{B54B7675-7C21-47EF-B87B-297B814EB5E2}">
      <dgm:prSet/>
      <dgm:spPr/>
      <dgm:t>
        <a:bodyPr/>
        <a:lstStyle/>
        <a:p>
          <a:endParaRPr lang="en-US"/>
        </a:p>
      </dgm:t>
    </dgm:pt>
    <dgm:pt modelId="{5B4E9E78-D87A-409B-A9C7-FD706DA96659}" type="sibTrans" cxnId="{B54B7675-7C21-47EF-B87B-297B814EB5E2}">
      <dgm:prSet/>
      <dgm:spPr/>
      <dgm:t>
        <a:bodyPr/>
        <a:lstStyle/>
        <a:p>
          <a:endParaRPr lang="en-US"/>
        </a:p>
      </dgm:t>
    </dgm:pt>
    <dgm:pt modelId="{5ADF541D-F2CD-4B9B-AB9A-380EC9D5165C}">
      <dgm:prSet/>
      <dgm:spPr/>
      <dgm:t>
        <a:bodyPr/>
        <a:lstStyle/>
        <a:p>
          <a:r>
            <a:rPr lang="en-US" dirty="0">
              <a:solidFill>
                <a:srgbClr val="002060"/>
              </a:solidFill>
            </a:rPr>
            <a:t>Coffee Break</a:t>
          </a:r>
        </a:p>
      </dgm:t>
    </dgm:pt>
    <dgm:pt modelId="{9C2B8F98-4155-4899-98DE-405AA65EBCB3}" type="parTrans" cxnId="{3AAE6F8A-0DDB-4484-9CE8-8F343829C05B}">
      <dgm:prSet/>
      <dgm:spPr/>
      <dgm:t>
        <a:bodyPr/>
        <a:lstStyle/>
        <a:p>
          <a:endParaRPr lang="en-US"/>
        </a:p>
      </dgm:t>
    </dgm:pt>
    <dgm:pt modelId="{1173C4AD-AC83-4185-8F7F-FC99D6D12C90}" type="sibTrans" cxnId="{3AAE6F8A-0DDB-4484-9CE8-8F343829C05B}">
      <dgm:prSet/>
      <dgm:spPr/>
      <dgm:t>
        <a:bodyPr/>
        <a:lstStyle/>
        <a:p>
          <a:endParaRPr lang="en-US"/>
        </a:p>
      </dgm:t>
    </dgm:pt>
    <dgm:pt modelId="{671A1724-8137-4BD3-B2AC-B85973DB9599}">
      <dgm:prSet/>
      <dgm:spPr/>
      <dgm:t>
        <a:bodyPr/>
        <a:lstStyle/>
        <a:p>
          <a:pPr>
            <a:defRPr b="1"/>
          </a:pPr>
          <a:r>
            <a:rPr lang="en-US" dirty="0"/>
            <a:t>10:45 – 12:15</a:t>
          </a:r>
        </a:p>
      </dgm:t>
    </dgm:pt>
    <dgm:pt modelId="{B535C22F-54CC-47C9-B771-CE43BC774053}" type="parTrans" cxnId="{DB6EB14D-410C-4B29-91E9-2E5DFECB8906}">
      <dgm:prSet/>
      <dgm:spPr/>
      <dgm:t>
        <a:bodyPr/>
        <a:lstStyle/>
        <a:p>
          <a:endParaRPr lang="en-US"/>
        </a:p>
      </dgm:t>
    </dgm:pt>
    <dgm:pt modelId="{561E7052-6F3B-47D2-9748-D0A1327418B3}" type="sibTrans" cxnId="{DB6EB14D-410C-4B29-91E9-2E5DFECB8906}">
      <dgm:prSet/>
      <dgm:spPr/>
      <dgm:t>
        <a:bodyPr/>
        <a:lstStyle/>
        <a:p>
          <a:endParaRPr lang="en-US"/>
        </a:p>
      </dgm:t>
    </dgm:pt>
    <dgm:pt modelId="{3E3AD178-B269-43DA-9262-D8105E03F8F1}">
      <dgm:prSet/>
      <dgm:spPr/>
      <dgm:t>
        <a:bodyPr/>
        <a:lstStyle/>
        <a:p>
          <a:r>
            <a:rPr lang="en-US" dirty="0">
              <a:solidFill>
                <a:srgbClr val="002060"/>
              </a:solidFill>
            </a:rPr>
            <a:t>Session 6 –Designing my GE&amp;I Roadmap to put my Comm./Body in action.-Practical exercise with Tasksheet  #3</a:t>
          </a:r>
        </a:p>
      </dgm:t>
    </dgm:pt>
    <dgm:pt modelId="{7F1A1771-AC95-487F-8BAF-A0C9B6F09464}" type="parTrans" cxnId="{71ACA875-43A0-4FA5-AB94-CDA7F5462532}">
      <dgm:prSet/>
      <dgm:spPr/>
      <dgm:t>
        <a:bodyPr/>
        <a:lstStyle/>
        <a:p>
          <a:endParaRPr lang="en-US"/>
        </a:p>
      </dgm:t>
    </dgm:pt>
    <dgm:pt modelId="{724920E4-37B3-4621-851A-08F5FD271E95}" type="sibTrans" cxnId="{71ACA875-43A0-4FA5-AB94-CDA7F5462532}">
      <dgm:prSet/>
      <dgm:spPr/>
      <dgm:t>
        <a:bodyPr/>
        <a:lstStyle/>
        <a:p>
          <a:endParaRPr lang="en-US"/>
        </a:p>
      </dgm:t>
    </dgm:pt>
    <dgm:pt modelId="{C846D49D-FED5-4FB4-8EDD-A5D393F6CF98}">
      <dgm:prSet/>
      <dgm:spPr/>
      <dgm:t>
        <a:bodyPr/>
        <a:lstStyle/>
        <a:p>
          <a:pPr>
            <a:defRPr b="1"/>
          </a:pPr>
          <a:r>
            <a:rPr lang="en-US" dirty="0"/>
            <a:t>12:15 – 12:30</a:t>
          </a:r>
        </a:p>
      </dgm:t>
    </dgm:pt>
    <dgm:pt modelId="{6427DA81-1F6F-4CB7-A465-EFC21CF0AA35}" type="parTrans" cxnId="{0EF5832B-1C60-4A99-B231-E74A446C4DE5}">
      <dgm:prSet/>
      <dgm:spPr/>
      <dgm:t>
        <a:bodyPr/>
        <a:lstStyle/>
        <a:p>
          <a:endParaRPr lang="en-US"/>
        </a:p>
      </dgm:t>
    </dgm:pt>
    <dgm:pt modelId="{34A89BD0-4487-4BA6-BB8B-02A7B7D3329A}" type="sibTrans" cxnId="{0EF5832B-1C60-4A99-B231-E74A446C4DE5}">
      <dgm:prSet/>
      <dgm:spPr/>
      <dgm:t>
        <a:bodyPr/>
        <a:lstStyle/>
        <a:p>
          <a:endParaRPr lang="en-US"/>
        </a:p>
      </dgm:t>
    </dgm:pt>
    <dgm:pt modelId="{D90AF15F-70AB-4269-B750-2A1913EEEA46}">
      <dgm:prSet/>
      <dgm:spPr/>
      <dgm:t>
        <a:bodyPr/>
        <a:lstStyle/>
        <a:p>
          <a:r>
            <a:rPr lang="en-US" dirty="0">
              <a:solidFill>
                <a:srgbClr val="002060"/>
              </a:solidFill>
            </a:rPr>
            <a:t>Wrap up </a:t>
          </a:r>
        </a:p>
      </dgm:t>
    </dgm:pt>
    <dgm:pt modelId="{E454EFA1-4521-4D6F-9AC5-0DD5BB8E4E24}" type="parTrans" cxnId="{3AF5735D-37A4-4180-981C-49E405157AC7}">
      <dgm:prSet/>
      <dgm:spPr/>
      <dgm:t>
        <a:bodyPr/>
        <a:lstStyle/>
        <a:p>
          <a:endParaRPr lang="en-US"/>
        </a:p>
      </dgm:t>
    </dgm:pt>
    <dgm:pt modelId="{D241BEE0-8469-487B-969A-3C945B724A75}" type="sibTrans" cxnId="{3AF5735D-37A4-4180-981C-49E405157AC7}">
      <dgm:prSet/>
      <dgm:spPr/>
      <dgm:t>
        <a:bodyPr/>
        <a:lstStyle/>
        <a:p>
          <a:endParaRPr lang="en-US"/>
        </a:p>
      </dgm:t>
    </dgm:pt>
    <dgm:pt modelId="{1A6592AF-0C03-49C8-9F7E-748CA8667C9A}">
      <dgm:prSet/>
      <dgm:spPr/>
      <dgm:t>
        <a:bodyPr/>
        <a:lstStyle/>
        <a:p>
          <a:pPr>
            <a:defRPr b="1"/>
          </a:pPr>
          <a:r>
            <a:rPr lang="en-US" dirty="0"/>
            <a:t>12:30 – 12:45</a:t>
          </a:r>
        </a:p>
      </dgm:t>
    </dgm:pt>
    <dgm:pt modelId="{2B40366F-508D-4E89-A9D9-506BC68C2D73}" type="parTrans" cxnId="{5C9D17ED-48C1-4A0C-BC47-3E3F8CAEA21D}">
      <dgm:prSet/>
      <dgm:spPr/>
      <dgm:t>
        <a:bodyPr/>
        <a:lstStyle/>
        <a:p>
          <a:endParaRPr lang="en-US"/>
        </a:p>
      </dgm:t>
    </dgm:pt>
    <dgm:pt modelId="{D376A44D-08CF-4348-BC36-4CCBCEC747AC}" type="sibTrans" cxnId="{5C9D17ED-48C1-4A0C-BC47-3E3F8CAEA21D}">
      <dgm:prSet/>
      <dgm:spPr/>
      <dgm:t>
        <a:bodyPr/>
        <a:lstStyle/>
        <a:p>
          <a:endParaRPr lang="en-US"/>
        </a:p>
      </dgm:t>
    </dgm:pt>
    <dgm:pt modelId="{E6BABC19-53EC-48EE-8740-022616211B53}">
      <dgm:prSet/>
      <dgm:spPr/>
      <dgm:t>
        <a:bodyPr/>
        <a:lstStyle/>
        <a:p>
          <a:r>
            <a:rPr lang="en-US" dirty="0">
              <a:solidFill>
                <a:srgbClr val="002060"/>
              </a:solidFill>
            </a:rPr>
            <a:t>Final words from Gender Equality Division and written evaluation of the training.</a:t>
          </a:r>
        </a:p>
      </dgm:t>
    </dgm:pt>
    <dgm:pt modelId="{5F55235D-F3BC-4CFF-B2E3-0CE3567443DA}" type="parTrans" cxnId="{0DDC040A-8023-4694-A14A-2223908189AD}">
      <dgm:prSet/>
      <dgm:spPr/>
      <dgm:t>
        <a:bodyPr/>
        <a:lstStyle/>
        <a:p>
          <a:endParaRPr lang="en-US"/>
        </a:p>
      </dgm:t>
    </dgm:pt>
    <dgm:pt modelId="{91203C34-923F-4382-AB1B-9F228C1E6C62}" type="sibTrans" cxnId="{0DDC040A-8023-4694-A14A-2223908189AD}">
      <dgm:prSet/>
      <dgm:spPr/>
      <dgm:t>
        <a:bodyPr/>
        <a:lstStyle/>
        <a:p>
          <a:endParaRPr lang="en-US"/>
        </a:p>
      </dgm:t>
    </dgm:pt>
    <dgm:pt modelId="{12C952A3-D3CE-8245-8299-605B5615CC79}" type="pres">
      <dgm:prSet presAssocID="{DC37F240-2CC9-4AB9-AF2F-1A04FD327712}" presName="root" presStyleCnt="0">
        <dgm:presLayoutVars>
          <dgm:chMax/>
          <dgm:chPref/>
          <dgm:animLvl val="lvl"/>
        </dgm:presLayoutVars>
      </dgm:prSet>
      <dgm:spPr/>
    </dgm:pt>
    <dgm:pt modelId="{4B44D64F-EFC7-B64B-91F9-834CF70EEA36}" type="pres">
      <dgm:prSet presAssocID="{DC37F240-2CC9-4AB9-AF2F-1A04FD327712}" presName="divider" presStyleLbl="node1" presStyleIdx="0" presStyleCnt="1"/>
      <dgm:spPr/>
    </dgm:pt>
    <dgm:pt modelId="{30DB3EED-0076-CC44-AD9C-86430EE4B094}" type="pres">
      <dgm:prSet presAssocID="{DC37F240-2CC9-4AB9-AF2F-1A04FD327712}" presName="nodes" presStyleCnt="0">
        <dgm:presLayoutVars>
          <dgm:chMax/>
          <dgm:chPref/>
          <dgm:animLvl val="lvl"/>
        </dgm:presLayoutVars>
      </dgm:prSet>
      <dgm:spPr/>
    </dgm:pt>
    <dgm:pt modelId="{888CFAAA-19EF-A049-9790-7C3268463DE9}" type="pres">
      <dgm:prSet presAssocID="{B1061091-02B4-43FF-B29B-B3F8961A71CD}" presName="composite" presStyleCnt="0"/>
      <dgm:spPr/>
    </dgm:pt>
    <dgm:pt modelId="{5FA81CCE-4C53-774A-8F59-3E63502F8CF6}" type="pres">
      <dgm:prSet presAssocID="{B1061091-02B4-43FF-B29B-B3F8961A71CD}" presName="L1TextContainer" presStyleLbl="revTx" presStyleIdx="0" presStyleCnt="6">
        <dgm:presLayoutVars>
          <dgm:chMax val="1"/>
          <dgm:chPref val="1"/>
          <dgm:bulletEnabled val="1"/>
        </dgm:presLayoutVars>
      </dgm:prSet>
      <dgm:spPr/>
    </dgm:pt>
    <dgm:pt modelId="{B1911A7B-2CDF-634D-8E76-27E923E8212A}" type="pres">
      <dgm:prSet presAssocID="{B1061091-02B4-43FF-B29B-B3F8961A71CD}" presName="L2TextContainerWrapper" presStyleCnt="0">
        <dgm:presLayoutVars>
          <dgm:chMax val="0"/>
          <dgm:chPref val="0"/>
          <dgm:bulletEnabled val="1"/>
        </dgm:presLayoutVars>
      </dgm:prSet>
      <dgm:spPr/>
    </dgm:pt>
    <dgm:pt modelId="{920B8F4E-E8FE-0549-9588-E7EEDAFBDC80}" type="pres">
      <dgm:prSet presAssocID="{B1061091-02B4-43FF-B29B-B3F8961A71CD}" presName="L2TextContainer" presStyleLbl="bgAccFollowNode1" presStyleIdx="0" presStyleCnt="6" custScaleX="88951"/>
      <dgm:spPr/>
    </dgm:pt>
    <dgm:pt modelId="{7AB14D66-AC4F-104B-A9F0-FC91067BBEB9}" type="pres">
      <dgm:prSet presAssocID="{B1061091-02B4-43FF-B29B-B3F8961A71CD}" presName="FlexibleEmptyPlaceHolder" presStyleCnt="0"/>
      <dgm:spPr/>
    </dgm:pt>
    <dgm:pt modelId="{EC33A34F-570A-E648-BD75-04B0A55E29AB}" type="pres">
      <dgm:prSet presAssocID="{B1061091-02B4-43FF-B29B-B3F8961A71CD}" presName="ConnectLine" presStyleLbl="alignNode1" presStyleIdx="0"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56891E10-0471-BD48-B871-ECE0BC09E6B9}" type="pres">
      <dgm:prSet presAssocID="{B1061091-02B4-43FF-B29B-B3F8961A71CD}" presName="ConnectorPoint" presStyleLbl="fgAcc1" presStyleIdx="0" presStyleCnt="6"/>
      <dgm:spPr>
        <a:solidFill>
          <a:schemeClr val="lt1">
            <a:alpha val="90000"/>
            <a:hueOff val="0"/>
            <a:satOff val="0"/>
            <a:lumOff val="0"/>
            <a:alphaOff val="0"/>
          </a:schemeClr>
        </a:solidFill>
        <a:ln w="12700" cap="flat" cmpd="sng" algn="ctr">
          <a:noFill/>
          <a:prstDash val="solid"/>
          <a:miter lim="800000"/>
        </a:ln>
        <a:effectLst/>
      </dgm:spPr>
    </dgm:pt>
    <dgm:pt modelId="{0B29792C-785F-C242-8D91-09D88D3FD16E}" type="pres">
      <dgm:prSet presAssocID="{B1061091-02B4-43FF-B29B-B3F8961A71CD}" presName="EmptyPlaceHolder" presStyleCnt="0"/>
      <dgm:spPr/>
    </dgm:pt>
    <dgm:pt modelId="{0BE2A974-52F1-8E4E-99A3-118397C017E5}" type="pres">
      <dgm:prSet presAssocID="{B24AD63C-88C2-4E84-A01E-10AC44C7E238}" presName="spaceBetweenRectangles" presStyleCnt="0"/>
      <dgm:spPr/>
    </dgm:pt>
    <dgm:pt modelId="{266706A2-1E06-F243-829F-AB5CCB007070}" type="pres">
      <dgm:prSet presAssocID="{41F44C2B-0FEB-4112-BEC5-1EE58C564A11}" presName="composite" presStyleCnt="0"/>
      <dgm:spPr/>
    </dgm:pt>
    <dgm:pt modelId="{A9070ED9-6899-0942-926A-45C22A70B0D7}" type="pres">
      <dgm:prSet presAssocID="{41F44C2B-0FEB-4112-BEC5-1EE58C564A11}" presName="L1TextContainer" presStyleLbl="revTx" presStyleIdx="1" presStyleCnt="6" custLinFactNeighborX="-14647" custLinFactNeighborY="-2152">
        <dgm:presLayoutVars>
          <dgm:chMax val="1"/>
          <dgm:chPref val="1"/>
          <dgm:bulletEnabled val="1"/>
        </dgm:presLayoutVars>
      </dgm:prSet>
      <dgm:spPr/>
    </dgm:pt>
    <dgm:pt modelId="{40EFD439-F627-2D42-B111-381623A560B7}" type="pres">
      <dgm:prSet presAssocID="{41F44C2B-0FEB-4112-BEC5-1EE58C564A11}" presName="L2TextContainerWrapper" presStyleCnt="0">
        <dgm:presLayoutVars>
          <dgm:chMax val="0"/>
          <dgm:chPref val="0"/>
          <dgm:bulletEnabled val="1"/>
        </dgm:presLayoutVars>
      </dgm:prSet>
      <dgm:spPr/>
    </dgm:pt>
    <dgm:pt modelId="{8ACD2731-9584-FF40-A791-05DC5E365129}" type="pres">
      <dgm:prSet presAssocID="{41F44C2B-0FEB-4112-BEC5-1EE58C564A11}" presName="L2TextContainer" presStyleLbl="bgAccFollowNode1" presStyleIdx="1" presStyleCnt="6" custScaleX="125990" custLinFactNeighborX="-11020" custLinFactNeighborY="-2081"/>
      <dgm:spPr/>
    </dgm:pt>
    <dgm:pt modelId="{EC6D30E0-ED54-544A-8D84-CC1E8321F58F}" type="pres">
      <dgm:prSet presAssocID="{41F44C2B-0FEB-4112-BEC5-1EE58C564A11}" presName="FlexibleEmptyPlaceHolder" presStyleCnt="0"/>
      <dgm:spPr/>
    </dgm:pt>
    <dgm:pt modelId="{9F651CAE-6E76-4643-9EEA-F00DC6357DC2}" type="pres">
      <dgm:prSet presAssocID="{41F44C2B-0FEB-4112-BEC5-1EE58C564A11}" presName="ConnectLine" presStyleLbl="alignNode1" presStyleIdx="1" presStyleCnt="6" custLinFactX="-500000" custLinFactNeighborX="-548156" custLinFactNeighborY="-234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ACFDF1A-22F5-3240-9E8B-FBF9C31D6DD3}" type="pres">
      <dgm:prSet presAssocID="{41F44C2B-0FEB-4112-BEC5-1EE58C564A11}" presName="ConnectorPoint" presStyleLbl="fgAcc1" presStyleIdx="1" presStyleCnt="6" custLinFactX="-151618" custLinFactNeighborX="-200000" custLinFactNeighborY="50509"/>
      <dgm:spPr>
        <a:solidFill>
          <a:schemeClr val="lt1">
            <a:alpha val="90000"/>
            <a:hueOff val="0"/>
            <a:satOff val="0"/>
            <a:lumOff val="0"/>
            <a:alphaOff val="0"/>
          </a:schemeClr>
        </a:solidFill>
        <a:ln w="12700" cap="flat" cmpd="sng" algn="ctr">
          <a:noFill/>
          <a:prstDash val="solid"/>
          <a:miter lim="800000"/>
        </a:ln>
        <a:effectLst/>
      </dgm:spPr>
    </dgm:pt>
    <dgm:pt modelId="{6B76A6A3-FA36-8D46-9EB1-3426639486FD}" type="pres">
      <dgm:prSet presAssocID="{41F44C2B-0FEB-4112-BEC5-1EE58C564A11}" presName="EmptyPlaceHolder" presStyleCnt="0"/>
      <dgm:spPr/>
    </dgm:pt>
    <dgm:pt modelId="{9F89066C-1A14-014C-A56D-6D9967E4EFB3}" type="pres">
      <dgm:prSet presAssocID="{C034F904-3D7A-4AE5-BBB4-285F8582BA7A}" presName="spaceBetweenRectangles" presStyleCnt="0"/>
      <dgm:spPr/>
    </dgm:pt>
    <dgm:pt modelId="{004A334A-5FE1-BC4F-8BA7-2739CC4B923E}" type="pres">
      <dgm:prSet presAssocID="{DAA2A76F-3AC3-4ADF-822B-195DCA0B4AB6}" presName="composite" presStyleCnt="0"/>
      <dgm:spPr/>
    </dgm:pt>
    <dgm:pt modelId="{77D5AE33-C70E-484B-9480-3168091EBD05}" type="pres">
      <dgm:prSet presAssocID="{DAA2A76F-3AC3-4ADF-822B-195DCA0B4AB6}" presName="L1TextContainer" presStyleLbl="revTx" presStyleIdx="2" presStyleCnt="6" custLinFactNeighborX="-14647" custLinFactNeighborY="-7450">
        <dgm:presLayoutVars>
          <dgm:chMax val="1"/>
          <dgm:chPref val="1"/>
          <dgm:bulletEnabled val="1"/>
        </dgm:presLayoutVars>
      </dgm:prSet>
      <dgm:spPr/>
    </dgm:pt>
    <dgm:pt modelId="{B1A4B7FF-2EC3-AE47-B0CF-F96D513970CB}" type="pres">
      <dgm:prSet presAssocID="{DAA2A76F-3AC3-4ADF-822B-195DCA0B4AB6}" presName="L2TextContainerWrapper" presStyleCnt="0">
        <dgm:presLayoutVars>
          <dgm:chMax val="0"/>
          <dgm:chPref val="0"/>
          <dgm:bulletEnabled val="1"/>
        </dgm:presLayoutVars>
      </dgm:prSet>
      <dgm:spPr/>
    </dgm:pt>
    <dgm:pt modelId="{4F9B95DA-1EEC-2842-9AE3-428DDA4241A9}" type="pres">
      <dgm:prSet presAssocID="{DAA2A76F-3AC3-4ADF-822B-195DCA0B4AB6}" presName="L2TextContainer" presStyleLbl="bgAccFollowNode1" presStyleIdx="2" presStyleCnt="6" custScaleX="54598" custLinFactNeighborX="6428" custLinFactNeighborY="9052"/>
      <dgm:spPr/>
    </dgm:pt>
    <dgm:pt modelId="{1939284B-61F0-5749-B770-40878E929DAA}" type="pres">
      <dgm:prSet presAssocID="{DAA2A76F-3AC3-4ADF-822B-195DCA0B4AB6}" presName="FlexibleEmptyPlaceHolder" presStyleCnt="0"/>
      <dgm:spPr/>
    </dgm:pt>
    <dgm:pt modelId="{3EFB8297-019B-8743-AB5E-D3E87EE99BE6}" type="pres">
      <dgm:prSet presAssocID="{DAA2A76F-3AC3-4ADF-822B-195DCA0B4AB6}" presName="ConnectLine" presStyleLbl="alignNode1" presStyleIdx="2" presStyleCnt="6" custLinFactX="-500000" custLinFactNeighborX="-531875" custLinFactNeighborY="1485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93F5ABA-A72C-8F44-A16A-8CCCC9CE35E3}" type="pres">
      <dgm:prSet presAssocID="{DAA2A76F-3AC3-4ADF-822B-195DCA0B4AB6}" presName="ConnectorPoint" presStyleLbl="fgAcc1" presStyleIdx="2" presStyleCnt="6" custLinFactX="-103052" custLinFactNeighborX="-200000" custLinFactNeighborY="33672"/>
      <dgm:spPr>
        <a:solidFill>
          <a:schemeClr val="lt1">
            <a:alpha val="90000"/>
            <a:hueOff val="0"/>
            <a:satOff val="0"/>
            <a:lumOff val="0"/>
            <a:alphaOff val="0"/>
          </a:schemeClr>
        </a:solidFill>
        <a:ln w="12700" cap="flat" cmpd="sng" algn="ctr">
          <a:noFill/>
          <a:prstDash val="solid"/>
          <a:miter lim="800000"/>
        </a:ln>
        <a:effectLst/>
      </dgm:spPr>
    </dgm:pt>
    <dgm:pt modelId="{28CC42E7-E028-BA4A-976D-664874F2FD97}" type="pres">
      <dgm:prSet presAssocID="{DAA2A76F-3AC3-4ADF-822B-195DCA0B4AB6}" presName="EmptyPlaceHolder" presStyleCnt="0"/>
      <dgm:spPr/>
    </dgm:pt>
    <dgm:pt modelId="{68D0BDA6-7A77-7646-9B53-AB2ADD05EEB4}" type="pres">
      <dgm:prSet presAssocID="{5B4E9E78-D87A-409B-A9C7-FD706DA96659}" presName="spaceBetweenRectangles" presStyleCnt="0"/>
      <dgm:spPr/>
    </dgm:pt>
    <dgm:pt modelId="{A0ED3D14-3D79-CE43-98EC-03C6C609549D}" type="pres">
      <dgm:prSet presAssocID="{671A1724-8137-4BD3-B2AC-B85973DB9599}" presName="composite" presStyleCnt="0"/>
      <dgm:spPr/>
    </dgm:pt>
    <dgm:pt modelId="{34B23A69-BC2B-B44A-85D7-A70A97C414D4}" type="pres">
      <dgm:prSet presAssocID="{671A1724-8137-4BD3-B2AC-B85973DB9599}" presName="L1TextContainer" presStyleLbl="revTx" presStyleIdx="3" presStyleCnt="6">
        <dgm:presLayoutVars>
          <dgm:chMax val="1"/>
          <dgm:chPref val="1"/>
          <dgm:bulletEnabled val="1"/>
        </dgm:presLayoutVars>
      </dgm:prSet>
      <dgm:spPr/>
    </dgm:pt>
    <dgm:pt modelId="{BEB04133-ED91-F840-9373-4D1B9FADF373}" type="pres">
      <dgm:prSet presAssocID="{671A1724-8137-4BD3-B2AC-B85973DB9599}" presName="L2TextContainerWrapper" presStyleCnt="0">
        <dgm:presLayoutVars>
          <dgm:chMax val="0"/>
          <dgm:chPref val="0"/>
          <dgm:bulletEnabled val="1"/>
        </dgm:presLayoutVars>
      </dgm:prSet>
      <dgm:spPr/>
    </dgm:pt>
    <dgm:pt modelId="{96AE7253-AC3E-8E45-AFC2-0923BCB83573}" type="pres">
      <dgm:prSet presAssocID="{671A1724-8137-4BD3-B2AC-B85973DB9599}" presName="L2TextContainer" presStyleLbl="bgAccFollowNode1" presStyleIdx="3" presStyleCnt="6"/>
      <dgm:spPr/>
    </dgm:pt>
    <dgm:pt modelId="{A72ADD2A-1F83-9346-BAA1-4676C3B5CC26}" type="pres">
      <dgm:prSet presAssocID="{671A1724-8137-4BD3-B2AC-B85973DB9599}" presName="FlexibleEmptyPlaceHolder" presStyleCnt="0"/>
      <dgm:spPr/>
    </dgm:pt>
    <dgm:pt modelId="{D8B5DA3B-6AAC-7941-9240-3CBF2AF7BE42}" type="pres">
      <dgm:prSet presAssocID="{671A1724-8137-4BD3-B2AC-B85973DB9599}" presName="ConnectLine" presStyleLbl="alignNode1" presStyleIdx="3"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3C6A4CF-25A7-5846-B7DF-2D0B167FE415}" type="pres">
      <dgm:prSet presAssocID="{671A1724-8137-4BD3-B2AC-B85973DB9599}" presName="ConnectorPoint"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2B82D84F-23C5-054B-8D9F-5BE11D921A45}" type="pres">
      <dgm:prSet presAssocID="{671A1724-8137-4BD3-B2AC-B85973DB9599}" presName="EmptyPlaceHolder" presStyleCnt="0"/>
      <dgm:spPr/>
    </dgm:pt>
    <dgm:pt modelId="{E004072F-98B4-FC49-8006-9B394EF8C4B0}" type="pres">
      <dgm:prSet presAssocID="{561E7052-6F3B-47D2-9748-D0A1327418B3}" presName="spaceBetweenRectangles" presStyleCnt="0"/>
      <dgm:spPr/>
    </dgm:pt>
    <dgm:pt modelId="{3FA7846E-8F1B-FC4D-9143-17BD7DA1CC67}" type="pres">
      <dgm:prSet presAssocID="{C846D49D-FED5-4FB4-8EDD-A5D393F6CF98}" presName="composite" presStyleCnt="0"/>
      <dgm:spPr/>
    </dgm:pt>
    <dgm:pt modelId="{66189026-1D0F-A446-81B8-E1799370AEC3}" type="pres">
      <dgm:prSet presAssocID="{C846D49D-FED5-4FB4-8EDD-A5D393F6CF98}" presName="L1TextContainer" presStyleLbl="revTx" presStyleIdx="4" presStyleCnt="6">
        <dgm:presLayoutVars>
          <dgm:chMax val="1"/>
          <dgm:chPref val="1"/>
          <dgm:bulletEnabled val="1"/>
        </dgm:presLayoutVars>
      </dgm:prSet>
      <dgm:spPr/>
    </dgm:pt>
    <dgm:pt modelId="{B7D35ADA-5323-0B44-B4E4-D28FEB96B8D2}" type="pres">
      <dgm:prSet presAssocID="{C846D49D-FED5-4FB4-8EDD-A5D393F6CF98}" presName="L2TextContainerWrapper" presStyleCnt="0">
        <dgm:presLayoutVars>
          <dgm:chMax val="0"/>
          <dgm:chPref val="0"/>
          <dgm:bulletEnabled val="1"/>
        </dgm:presLayoutVars>
      </dgm:prSet>
      <dgm:spPr/>
    </dgm:pt>
    <dgm:pt modelId="{F553B1C2-F058-4A4C-8D2F-85AE5D9D5246}" type="pres">
      <dgm:prSet presAssocID="{C846D49D-FED5-4FB4-8EDD-A5D393F6CF98}" presName="L2TextContainer" presStyleLbl="bgAccFollowNode1" presStyleIdx="4" presStyleCnt="6" custScaleX="56904"/>
      <dgm:spPr/>
    </dgm:pt>
    <dgm:pt modelId="{3BB6EB88-7534-B646-ADE2-074C96304EDB}" type="pres">
      <dgm:prSet presAssocID="{C846D49D-FED5-4FB4-8EDD-A5D393F6CF98}" presName="FlexibleEmptyPlaceHolder" presStyleCnt="0"/>
      <dgm:spPr/>
    </dgm:pt>
    <dgm:pt modelId="{FD8837EF-5DC4-2045-88E0-17AE0FEB5CC0}" type="pres">
      <dgm:prSet presAssocID="{C846D49D-FED5-4FB4-8EDD-A5D393F6CF98}" presName="ConnectLine" presStyleLbl="alignNode1" presStyleIdx="4"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758641E-FC5D-294A-8D9E-408C20FA4F03}" type="pres">
      <dgm:prSet presAssocID="{C846D49D-FED5-4FB4-8EDD-A5D393F6CF98}" presName="ConnectorPoint"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B7349593-0C9C-354D-AB60-BD3D8BFB45E5}" type="pres">
      <dgm:prSet presAssocID="{C846D49D-FED5-4FB4-8EDD-A5D393F6CF98}" presName="EmptyPlaceHolder" presStyleCnt="0"/>
      <dgm:spPr/>
    </dgm:pt>
    <dgm:pt modelId="{E7EABFFE-6448-8B44-9735-1170632AD842}" type="pres">
      <dgm:prSet presAssocID="{34A89BD0-4487-4BA6-BB8B-02A7B7D3329A}" presName="spaceBetweenRectangles" presStyleCnt="0"/>
      <dgm:spPr/>
    </dgm:pt>
    <dgm:pt modelId="{7901A3D4-70C3-2A45-B9AD-49A5519E395A}" type="pres">
      <dgm:prSet presAssocID="{1A6592AF-0C03-49C8-9F7E-748CA8667C9A}" presName="composite" presStyleCnt="0"/>
      <dgm:spPr/>
    </dgm:pt>
    <dgm:pt modelId="{30AE0986-9EBD-B54D-9E53-518C0D85A741}" type="pres">
      <dgm:prSet presAssocID="{1A6592AF-0C03-49C8-9F7E-748CA8667C9A}" presName="L1TextContainer" presStyleLbl="revTx" presStyleIdx="5" presStyleCnt="6">
        <dgm:presLayoutVars>
          <dgm:chMax val="1"/>
          <dgm:chPref val="1"/>
          <dgm:bulletEnabled val="1"/>
        </dgm:presLayoutVars>
      </dgm:prSet>
      <dgm:spPr/>
    </dgm:pt>
    <dgm:pt modelId="{14EA8EC9-34FE-F84A-91F8-10A563400215}" type="pres">
      <dgm:prSet presAssocID="{1A6592AF-0C03-49C8-9F7E-748CA8667C9A}" presName="L2TextContainerWrapper" presStyleCnt="0">
        <dgm:presLayoutVars>
          <dgm:chMax val="0"/>
          <dgm:chPref val="0"/>
          <dgm:bulletEnabled val="1"/>
        </dgm:presLayoutVars>
      </dgm:prSet>
      <dgm:spPr/>
    </dgm:pt>
    <dgm:pt modelId="{58E47D06-461B-C340-AF48-ADB3C7EA2AF9}" type="pres">
      <dgm:prSet presAssocID="{1A6592AF-0C03-49C8-9F7E-748CA8667C9A}" presName="L2TextContainer" presStyleLbl="bgAccFollowNode1" presStyleIdx="5" presStyleCnt="6"/>
      <dgm:spPr/>
    </dgm:pt>
    <dgm:pt modelId="{06338C66-51D7-6F49-B1AB-E4B1ED9C5DF8}" type="pres">
      <dgm:prSet presAssocID="{1A6592AF-0C03-49C8-9F7E-748CA8667C9A}" presName="FlexibleEmptyPlaceHolder" presStyleCnt="0"/>
      <dgm:spPr/>
    </dgm:pt>
    <dgm:pt modelId="{5DFF94AE-2C0B-1244-84B4-A5AB51F2AC4E}" type="pres">
      <dgm:prSet presAssocID="{1A6592AF-0C03-49C8-9F7E-748CA8667C9A}" presName="ConnectLine" presStyleLbl="alignNode1" presStyleIdx="5"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BE92D5B-3542-354D-AF5A-63139FF88DD5}" type="pres">
      <dgm:prSet presAssocID="{1A6592AF-0C03-49C8-9F7E-748CA8667C9A}" presName="ConnectorPoint"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5B9093D3-1BDA-6046-96C8-98781E216A3E}" type="pres">
      <dgm:prSet presAssocID="{1A6592AF-0C03-49C8-9F7E-748CA8667C9A}" presName="EmptyPlaceHolder" presStyleCnt="0"/>
      <dgm:spPr/>
    </dgm:pt>
  </dgm:ptLst>
  <dgm:cxnLst>
    <dgm:cxn modelId="{58A46F07-D3BE-474A-A331-E467939D70BA}" type="presOf" srcId="{D69E16B0-2B9B-4DB4-A340-30C7C38B4E71}" destId="{920B8F4E-E8FE-0549-9588-E7EEDAFBDC80}" srcOrd="0" destOrd="0" presId="urn:microsoft.com/office/officeart/2017/3/layout/HorizontalPathTimeline"/>
    <dgm:cxn modelId="{0DDC040A-8023-4694-A14A-2223908189AD}" srcId="{1A6592AF-0C03-49C8-9F7E-748CA8667C9A}" destId="{E6BABC19-53EC-48EE-8740-022616211B53}" srcOrd="0" destOrd="0" parTransId="{5F55235D-F3BC-4CFF-B2E3-0CE3567443DA}" sibTransId="{91203C34-923F-4382-AB1B-9F228C1E6C62}"/>
    <dgm:cxn modelId="{F02B6C15-6129-8043-BE26-8344CD046057}" type="presOf" srcId="{C846D49D-FED5-4FB4-8EDD-A5D393F6CF98}" destId="{66189026-1D0F-A446-81B8-E1799370AEC3}" srcOrd="0" destOrd="0" presId="urn:microsoft.com/office/officeart/2017/3/layout/HorizontalPathTimeline"/>
    <dgm:cxn modelId="{0EF5832B-1C60-4A99-B231-E74A446C4DE5}" srcId="{DC37F240-2CC9-4AB9-AF2F-1A04FD327712}" destId="{C846D49D-FED5-4FB4-8EDD-A5D393F6CF98}" srcOrd="4" destOrd="0" parTransId="{6427DA81-1F6F-4CB7-A465-EFC21CF0AA35}" sibTransId="{34A89BD0-4487-4BA6-BB8B-02A7B7D3329A}"/>
    <dgm:cxn modelId="{510D8D3D-3798-784B-9D25-B06316D38316}" type="presOf" srcId="{1A6592AF-0C03-49C8-9F7E-748CA8667C9A}" destId="{30AE0986-9EBD-B54D-9E53-518C0D85A741}" srcOrd="0" destOrd="0" presId="urn:microsoft.com/office/officeart/2017/3/layout/HorizontalPathTimeline"/>
    <dgm:cxn modelId="{CAF63E3F-E978-4DD9-B8AF-D2D58E7C16D4}" srcId="{DC37F240-2CC9-4AB9-AF2F-1A04FD327712}" destId="{41F44C2B-0FEB-4112-BEC5-1EE58C564A11}" srcOrd="1" destOrd="0" parTransId="{35BAF865-0DDE-4E71-8715-688DD6DAAB6A}" sibTransId="{C034F904-3D7A-4AE5-BBB4-285F8582BA7A}"/>
    <dgm:cxn modelId="{3AF5735D-37A4-4180-981C-49E405157AC7}" srcId="{C846D49D-FED5-4FB4-8EDD-A5D393F6CF98}" destId="{D90AF15F-70AB-4269-B750-2A1913EEEA46}" srcOrd="0" destOrd="0" parTransId="{E454EFA1-4521-4D6F-9AC5-0DD5BB8E4E24}" sibTransId="{D241BEE0-8469-487B-969A-3C945B724A75}"/>
    <dgm:cxn modelId="{41503964-F23A-41F7-9089-84ACB1BA7D30}" srcId="{DC37F240-2CC9-4AB9-AF2F-1A04FD327712}" destId="{B1061091-02B4-43FF-B29B-B3F8961A71CD}" srcOrd="0" destOrd="0" parTransId="{22BB950D-321D-4B83-8C05-4B6CF9A0FEDE}" sibTransId="{B24AD63C-88C2-4E84-A01E-10AC44C7E238}"/>
    <dgm:cxn modelId="{43F20247-FF94-2349-A9B1-4014BF1EE01A}" type="presOf" srcId="{DC37F240-2CC9-4AB9-AF2F-1A04FD327712}" destId="{12C952A3-D3CE-8245-8299-605B5615CC79}" srcOrd="0" destOrd="0" presId="urn:microsoft.com/office/officeart/2017/3/layout/HorizontalPathTimeline"/>
    <dgm:cxn modelId="{DB6EB14D-410C-4B29-91E9-2E5DFECB8906}" srcId="{DC37F240-2CC9-4AB9-AF2F-1A04FD327712}" destId="{671A1724-8137-4BD3-B2AC-B85973DB9599}" srcOrd="3" destOrd="0" parTransId="{B535C22F-54CC-47C9-B771-CE43BC774053}" sibTransId="{561E7052-6F3B-47D2-9748-D0A1327418B3}"/>
    <dgm:cxn modelId="{DBE77852-4364-47EA-88A8-2091AA20DD59}" srcId="{B1061091-02B4-43FF-B29B-B3F8961A71CD}" destId="{D69E16B0-2B9B-4DB4-A340-30C7C38B4E71}" srcOrd="0" destOrd="0" parTransId="{6947D42A-E901-475F-ADBE-972AD38F8B07}" sibTransId="{F6C775A5-D938-4909-A805-EAD388361BB5}"/>
    <dgm:cxn modelId="{FEB1C974-D419-E64D-982A-37057DD57131}" type="presOf" srcId="{3E3AD178-B269-43DA-9262-D8105E03F8F1}" destId="{96AE7253-AC3E-8E45-AFC2-0923BCB83573}" srcOrd="0" destOrd="0" presId="urn:microsoft.com/office/officeart/2017/3/layout/HorizontalPathTimeline"/>
    <dgm:cxn modelId="{B54B7675-7C21-47EF-B87B-297B814EB5E2}" srcId="{DC37F240-2CC9-4AB9-AF2F-1A04FD327712}" destId="{DAA2A76F-3AC3-4ADF-822B-195DCA0B4AB6}" srcOrd="2" destOrd="0" parTransId="{62F9A0CA-817F-4469-A843-F27FE75006AB}" sibTransId="{5B4E9E78-D87A-409B-A9C7-FD706DA96659}"/>
    <dgm:cxn modelId="{71ACA875-43A0-4FA5-AB94-CDA7F5462532}" srcId="{671A1724-8137-4BD3-B2AC-B85973DB9599}" destId="{3E3AD178-B269-43DA-9262-D8105E03F8F1}" srcOrd="0" destOrd="0" parTransId="{7F1A1771-AC95-487F-8BAF-A0C9B6F09464}" sibTransId="{724920E4-37B3-4621-851A-08F5FD271E95}"/>
    <dgm:cxn modelId="{59FB9387-C0E5-0A4D-961E-CAD27CF0634D}" type="presOf" srcId="{8A875890-1E9B-4C99-89AF-0773CE5B3D6F}" destId="{8ACD2731-9584-FF40-A791-05DC5E365129}" srcOrd="0" destOrd="0" presId="urn:microsoft.com/office/officeart/2017/3/layout/HorizontalPathTimeline"/>
    <dgm:cxn modelId="{3AAE6F8A-0DDB-4484-9CE8-8F343829C05B}" srcId="{DAA2A76F-3AC3-4ADF-822B-195DCA0B4AB6}" destId="{5ADF541D-F2CD-4B9B-AB9A-380EC9D5165C}" srcOrd="0" destOrd="0" parTransId="{9C2B8F98-4155-4899-98DE-405AA65EBCB3}" sibTransId="{1173C4AD-AC83-4185-8F7F-FC99D6D12C90}"/>
    <dgm:cxn modelId="{338E399A-3BCC-664A-9BDF-00345364C20D}" type="presOf" srcId="{5ADF541D-F2CD-4B9B-AB9A-380EC9D5165C}" destId="{4F9B95DA-1EEC-2842-9AE3-428DDA4241A9}" srcOrd="0" destOrd="0" presId="urn:microsoft.com/office/officeart/2017/3/layout/HorizontalPathTimeline"/>
    <dgm:cxn modelId="{E3CF279B-B85D-F542-9D6D-54CFAA7568C4}" type="presOf" srcId="{B1061091-02B4-43FF-B29B-B3F8961A71CD}" destId="{5FA81CCE-4C53-774A-8F59-3E63502F8CF6}" srcOrd="0" destOrd="0" presId="urn:microsoft.com/office/officeart/2017/3/layout/HorizontalPathTimeline"/>
    <dgm:cxn modelId="{8EDFA6A0-F482-8947-ACB4-3BD99BB33420}" type="presOf" srcId="{41F44C2B-0FEB-4112-BEC5-1EE58C564A11}" destId="{A9070ED9-6899-0942-926A-45C22A70B0D7}" srcOrd="0" destOrd="0" presId="urn:microsoft.com/office/officeart/2017/3/layout/HorizontalPathTimeline"/>
    <dgm:cxn modelId="{D6E858AE-87F1-0B47-950F-17876305F9FE}" type="presOf" srcId="{DAA2A76F-3AC3-4ADF-822B-195DCA0B4AB6}" destId="{77D5AE33-C70E-484B-9480-3168091EBD05}" srcOrd="0" destOrd="0" presId="urn:microsoft.com/office/officeart/2017/3/layout/HorizontalPathTimeline"/>
    <dgm:cxn modelId="{8EA58FAE-D02E-4046-BE9B-1F93DF7426BB}" type="presOf" srcId="{E6BABC19-53EC-48EE-8740-022616211B53}" destId="{58E47D06-461B-C340-AF48-ADB3C7EA2AF9}" srcOrd="0" destOrd="0" presId="urn:microsoft.com/office/officeart/2017/3/layout/HorizontalPathTimeline"/>
    <dgm:cxn modelId="{4F9130C8-D027-C543-8445-560CF0447AE5}" type="presOf" srcId="{D90AF15F-70AB-4269-B750-2A1913EEEA46}" destId="{F553B1C2-F058-4A4C-8D2F-85AE5D9D5246}" srcOrd="0" destOrd="0" presId="urn:microsoft.com/office/officeart/2017/3/layout/HorizontalPathTimeline"/>
    <dgm:cxn modelId="{5C9D17ED-48C1-4A0C-BC47-3E3F8CAEA21D}" srcId="{DC37F240-2CC9-4AB9-AF2F-1A04FD327712}" destId="{1A6592AF-0C03-49C8-9F7E-748CA8667C9A}" srcOrd="5" destOrd="0" parTransId="{2B40366F-508D-4E89-A9D9-506BC68C2D73}" sibTransId="{D376A44D-08CF-4348-BC36-4CCBCEC747AC}"/>
    <dgm:cxn modelId="{A0AC2EF5-47E7-4401-ABD6-0FE69CE2ED0C}" srcId="{41F44C2B-0FEB-4112-BEC5-1EE58C564A11}" destId="{8A875890-1E9B-4C99-89AF-0773CE5B3D6F}" srcOrd="0" destOrd="0" parTransId="{83002E2D-4A23-4644-AA0F-1562D3989256}" sibTransId="{0B9DE81F-A9C8-42ED-ACDF-5409180485D2}"/>
    <dgm:cxn modelId="{8F46A0F5-9825-9E40-87FD-5894285F47DD}" type="presOf" srcId="{671A1724-8137-4BD3-B2AC-B85973DB9599}" destId="{34B23A69-BC2B-B44A-85D7-A70A97C414D4}" srcOrd="0" destOrd="0" presId="urn:microsoft.com/office/officeart/2017/3/layout/HorizontalPathTimeline"/>
    <dgm:cxn modelId="{19178C0B-8E99-7C40-8C68-97C8A81DAB8C}" type="presParOf" srcId="{12C952A3-D3CE-8245-8299-605B5615CC79}" destId="{4B44D64F-EFC7-B64B-91F9-834CF70EEA36}" srcOrd="0" destOrd="0" presId="urn:microsoft.com/office/officeart/2017/3/layout/HorizontalPathTimeline"/>
    <dgm:cxn modelId="{9C72DD0F-D947-5246-A112-FF01ED521583}" type="presParOf" srcId="{12C952A3-D3CE-8245-8299-605B5615CC79}" destId="{30DB3EED-0076-CC44-AD9C-86430EE4B094}" srcOrd="1" destOrd="0" presId="urn:microsoft.com/office/officeart/2017/3/layout/HorizontalPathTimeline"/>
    <dgm:cxn modelId="{B527673E-9CF5-DB4B-A8E7-7EB5B59C8328}" type="presParOf" srcId="{30DB3EED-0076-CC44-AD9C-86430EE4B094}" destId="{888CFAAA-19EF-A049-9790-7C3268463DE9}" srcOrd="0" destOrd="0" presId="urn:microsoft.com/office/officeart/2017/3/layout/HorizontalPathTimeline"/>
    <dgm:cxn modelId="{7A73CBDF-BA22-9F41-BE4D-087DD7010EEE}" type="presParOf" srcId="{888CFAAA-19EF-A049-9790-7C3268463DE9}" destId="{5FA81CCE-4C53-774A-8F59-3E63502F8CF6}" srcOrd="0" destOrd="0" presId="urn:microsoft.com/office/officeart/2017/3/layout/HorizontalPathTimeline"/>
    <dgm:cxn modelId="{B8B13951-139A-8A48-B6B1-1652FAD181B9}" type="presParOf" srcId="{888CFAAA-19EF-A049-9790-7C3268463DE9}" destId="{B1911A7B-2CDF-634D-8E76-27E923E8212A}" srcOrd="1" destOrd="0" presId="urn:microsoft.com/office/officeart/2017/3/layout/HorizontalPathTimeline"/>
    <dgm:cxn modelId="{11E89EC0-073B-2C4A-841B-99D781AB62CD}" type="presParOf" srcId="{B1911A7B-2CDF-634D-8E76-27E923E8212A}" destId="{920B8F4E-E8FE-0549-9588-E7EEDAFBDC80}" srcOrd="0" destOrd="0" presId="urn:microsoft.com/office/officeart/2017/3/layout/HorizontalPathTimeline"/>
    <dgm:cxn modelId="{9D03341C-910A-C04B-B566-51071D62DA33}" type="presParOf" srcId="{B1911A7B-2CDF-634D-8E76-27E923E8212A}" destId="{7AB14D66-AC4F-104B-A9F0-FC91067BBEB9}" srcOrd="1" destOrd="0" presId="urn:microsoft.com/office/officeart/2017/3/layout/HorizontalPathTimeline"/>
    <dgm:cxn modelId="{B99C82B7-E704-CF4A-87CA-7874CAC48290}" type="presParOf" srcId="{888CFAAA-19EF-A049-9790-7C3268463DE9}" destId="{EC33A34F-570A-E648-BD75-04B0A55E29AB}" srcOrd="2" destOrd="0" presId="urn:microsoft.com/office/officeart/2017/3/layout/HorizontalPathTimeline"/>
    <dgm:cxn modelId="{8D52075B-2C5C-C944-9113-C4180117B0A6}" type="presParOf" srcId="{888CFAAA-19EF-A049-9790-7C3268463DE9}" destId="{56891E10-0471-BD48-B871-ECE0BC09E6B9}" srcOrd="3" destOrd="0" presId="urn:microsoft.com/office/officeart/2017/3/layout/HorizontalPathTimeline"/>
    <dgm:cxn modelId="{C63B12AE-0AFC-0D47-A57B-C2DE31D3752C}" type="presParOf" srcId="{888CFAAA-19EF-A049-9790-7C3268463DE9}" destId="{0B29792C-785F-C242-8D91-09D88D3FD16E}" srcOrd="4" destOrd="0" presId="urn:microsoft.com/office/officeart/2017/3/layout/HorizontalPathTimeline"/>
    <dgm:cxn modelId="{AAAEFF06-87AF-5240-BF9E-630E07FC2B61}" type="presParOf" srcId="{30DB3EED-0076-CC44-AD9C-86430EE4B094}" destId="{0BE2A974-52F1-8E4E-99A3-118397C017E5}" srcOrd="1" destOrd="0" presId="urn:microsoft.com/office/officeart/2017/3/layout/HorizontalPathTimeline"/>
    <dgm:cxn modelId="{5FDF7913-73EF-1F44-AC1B-A85AAB4B7481}" type="presParOf" srcId="{30DB3EED-0076-CC44-AD9C-86430EE4B094}" destId="{266706A2-1E06-F243-829F-AB5CCB007070}" srcOrd="2" destOrd="0" presId="urn:microsoft.com/office/officeart/2017/3/layout/HorizontalPathTimeline"/>
    <dgm:cxn modelId="{2F8227F4-D5EB-FA4F-99AB-93FE6EE5B568}" type="presParOf" srcId="{266706A2-1E06-F243-829F-AB5CCB007070}" destId="{A9070ED9-6899-0942-926A-45C22A70B0D7}" srcOrd="0" destOrd="0" presId="urn:microsoft.com/office/officeart/2017/3/layout/HorizontalPathTimeline"/>
    <dgm:cxn modelId="{6B212DEE-6463-4047-A9AE-1903C7FC1B60}" type="presParOf" srcId="{266706A2-1E06-F243-829F-AB5CCB007070}" destId="{40EFD439-F627-2D42-B111-381623A560B7}" srcOrd="1" destOrd="0" presId="urn:microsoft.com/office/officeart/2017/3/layout/HorizontalPathTimeline"/>
    <dgm:cxn modelId="{DDB65193-4B96-E648-A2C7-51E8A28CE1A6}" type="presParOf" srcId="{40EFD439-F627-2D42-B111-381623A560B7}" destId="{8ACD2731-9584-FF40-A791-05DC5E365129}" srcOrd="0" destOrd="0" presId="urn:microsoft.com/office/officeart/2017/3/layout/HorizontalPathTimeline"/>
    <dgm:cxn modelId="{980F03DE-7DD0-474D-B814-96BEB79C4A89}" type="presParOf" srcId="{40EFD439-F627-2D42-B111-381623A560B7}" destId="{EC6D30E0-ED54-544A-8D84-CC1E8321F58F}" srcOrd="1" destOrd="0" presId="urn:microsoft.com/office/officeart/2017/3/layout/HorizontalPathTimeline"/>
    <dgm:cxn modelId="{F57A6B9B-5DD5-DB4D-91AA-7AB0239C836F}" type="presParOf" srcId="{266706A2-1E06-F243-829F-AB5CCB007070}" destId="{9F651CAE-6E76-4643-9EEA-F00DC6357DC2}" srcOrd="2" destOrd="0" presId="urn:microsoft.com/office/officeart/2017/3/layout/HorizontalPathTimeline"/>
    <dgm:cxn modelId="{90B3D938-246A-2940-8F12-3E5F263D5644}" type="presParOf" srcId="{266706A2-1E06-F243-829F-AB5CCB007070}" destId="{3ACFDF1A-22F5-3240-9E8B-FBF9C31D6DD3}" srcOrd="3" destOrd="0" presId="urn:microsoft.com/office/officeart/2017/3/layout/HorizontalPathTimeline"/>
    <dgm:cxn modelId="{A829C999-CC46-734A-87C2-993959D68187}" type="presParOf" srcId="{266706A2-1E06-F243-829F-AB5CCB007070}" destId="{6B76A6A3-FA36-8D46-9EB1-3426639486FD}" srcOrd="4" destOrd="0" presId="urn:microsoft.com/office/officeart/2017/3/layout/HorizontalPathTimeline"/>
    <dgm:cxn modelId="{9B66B72C-7040-D749-8FF1-57253C23FC25}" type="presParOf" srcId="{30DB3EED-0076-CC44-AD9C-86430EE4B094}" destId="{9F89066C-1A14-014C-A56D-6D9967E4EFB3}" srcOrd="3" destOrd="0" presId="urn:microsoft.com/office/officeart/2017/3/layout/HorizontalPathTimeline"/>
    <dgm:cxn modelId="{3DC88D0A-0BB3-4647-A053-D7931B3FB041}" type="presParOf" srcId="{30DB3EED-0076-CC44-AD9C-86430EE4B094}" destId="{004A334A-5FE1-BC4F-8BA7-2739CC4B923E}" srcOrd="4" destOrd="0" presId="urn:microsoft.com/office/officeart/2017/3/layout/HorizontalPathTimeline"/>
    <dgm:cxn modelId="{89E5825B-6309-BA4D-ABF1-AC31877404F3}" type="presParOf" srcId="{004A334A-5FE1-BC4F-8BA7-2739CC4B923E}" destId="{77D5AE33-C70E-484B-9480-3168091EBD05}" srcOrd="0" destOrd="0" presId="urn:microsoft.com/office/officeart/2017/3/layout/HorizontalPathTimeline"/>
    <dgm:cxn modelId="{5E8640E6-5717-9E40-B0DA-1A34256D4A6E}" type="presParOf" srcId="{004A334A-5FE1-BC4F-8BA7-2739CC4B923E}" destId="{B1A4B7FF-2EC3-AE47-B0CF-F96D513970CB}" srcOrd="1" destOrd="0" presId="urn:microsoft.com/office/officeart/2017/3/layout/HorizontalPathTimeline"/>
    <dgm:cxn modelId="{CA470379-F8B1-0042-AB82-409941E2E08F}" type="presParOf" srcId="{B1A4B7FF-2EC3-AE47-B0CF-F96D513970CB}" destId="{4F9B95DA-1EEC-2842-9AE3-428DDA4241A9}" srcOrd="0" destOrd="0" presId="urn:microsoft.com/office/officeart/2017/3/layout/HorizontalPathTimeline"/>
    <dgm:cxn modelId="{CBC09522-E721-7F40-A4BC-F7177FAB9413}" type="presParOf" srcId="{B1A4B7FF-2EC3-AE47-B0CF-F96D513970CB}" destId="{1939284B-61F0-5749-B770-40878E929DAA}" srcOrd="1" destOrd="0" presId="urn:microsoft.com/office/officeart/2017/3/layout/HorizontalPathTimeline"/>
    <dgm:cxn modelId="{1F160038-BCDB-9440-A636-E445F09EF06F}" type="presParOf" srcId="{004A334A-5FE1-BC4F-8BA7-2739CC4B923E}" destId="{3EFB8297-019B-8743-AB5E-D3E87EE99BE6}" srcOrd="2" destOrd="0" presId="urn:microsoft.com/office/officeart/2017/3/layout/HorizontalPathTimeline"/>
    <dgm:cxn modelId="{E3DE7418-1133-9C4C-ABDB-2CAE4A1CA537}" type="presParOf" srcId="{004A334A-5FE1-BC4F-8BA7-2739CC4B923E}" destId="{C93F5ABA-A72C-8F44-A16A-8CCCC9CE35E3}" srcOrd="3" destOrd="0" presId="urn:microsoft.com/office/officeart/2017/3/layout/HorizontalPathTimeline"/>
    <dgm:cxn modelId="{EE22F73E-53BC-E44B-8A58-371100881193}" type="presParOf" srcId="{004A334A-5FE1-BC4F-8BA7-2739CC4B923E}" destId="{28CC42E7-E028-BA4A-976D-664874F2FD97}" srcOrd="4" destOrd="0" presId="urn:microsoft.com/office/officeart/2017/3/layout/HorizontalPathTimeline"/>
    <dgm:cxn modelId="{C588597D-6302-934D-B939-BBFE8B7A3FBA}" type="presParOf" srcId="{30DB3EED-0076-CC44-AD9C-86430EE4B094}" destId="{68D0BDA6-7A77-7646-9B53-AB2ADD05EEB4}" srcOrd="5" destOrd="0" presId="urn:microsoft.com/office/officeart/2017/3/layout/HorizontalPathTimeline"/>
    <dgm:cxn modelId="{DEF1BC44-0C0F-D840-89A5-CCDFF1C4076E}" type="presParOf" srcId="{30DB3EED-0076-CC44-AD9C-86430EE4B094}" destId="{A0ED3D14-3D79-CE43-98EC-03C6C609549D}" srcOrd="6" destOrd="0" presId="urn:microsoft.com/office/officeart/2017/3/layout/HorizontalPathTimeline"/>
    <dgm:cxn modelId="{2B284C14-6C57-AE44-9CC2-94F5F2BAFDE3}" type="presParOf" srcId="{A0ED3D14-3D79-CE43-98EC-03C6C609549D}" destId="{34B23A69-BC2B-B44A-85D7-A70A97C414D4}" srcOrd="0" destOrd="0" presId="urn:microsoft.com/office/officeart/2017/3/layout/HorizontalPathTimeline"/>
    <dgm:cxn modelId="{C1699550-47E8-854E-A22D-F52492E13D21}" type="presParOf" srcId="{A0ED3D14-3D79-CE43-98EC-03C6C609549D}" destId="{BEB04133-ED91-F840-9373-4D1B9FADF373}" srcOrd="1" destOrd="0" presId="urn:microsoft.com/office/officeart/2017/3/layout/HorizontalPathTimeline"/>
    <dgm:cxn modelId="{AF58FC1B-8A00-6E4B-B5B0-ADE46C2F2493}" type="presParOf" srcId="{BEB04133-ED91-F840-9373-4D1B9FADF373}" destId="{96AE7253-AC3E-8E45-AFC2-0923BCB83573}" srcOrd="0" destOrd="0" presId="urn:microsoft.com/office/officeart/2017/3/layout/HorizontalPathTimeline"/>
    <dgm:cxn modelId="{6263E36C-E8BF-5549-BF54-B89CD1D2FCFE}" type="presParOf" srcId="{BEB04133-ED91-F840-9373-4D1B9FADF373}" destId="{A72ADD2A-1F83-9346-BAA1-4676C3B5CC26}" srcOrd="1" destOrd="0" presId="urn:microsoft.com/office/officeart/2017/3/layout/HorizontalPathTimeline"/>
    <dgm:cxn modelId="{062BC72F-A12C-374B-A30B-E4AEBBC4DFD5}" type="presParOf" srcId="{A0ED3D14-3D79-CE43-98EC-03C6C609549D}" destId="{D8B5DA3B-6AAC-7941-9240-3CBF2AF7BE42}" srcOrd="2" destOrd="0" presId="urn:microsoft.com/office/officeart/2017/3/layout/HorizontalPathTimeline"/>
    <dgm:cxn modelId="{4C6B7265-A563-C645-B17B-A305FED563D6}" type="presParOf" srcId="{A0ED3D14-3D79-CE43-98EC-03C6C609549D}" destId="{83C6A4CF-25A7-5846-B7DF-2D0B167FE415}" srcOrd="3" destOrd="0" presId="urn:microsoft.com/office/officeart/2017/3/layout/HorizontalPathTimeline"/>
    <dgm:cxn modelId="{3D50B711-F842-8F41-A788-7EB05DDFC865}" type="presParOf" srcId="{A0ED3D14-3D79-CE43-98EC-03C6C609549D}" destId="{2B82D84F-23C5-054B-8D9F-5BE11D921A45}" srcOrd="4" destOrd="0" presId="urn:microsoft.com/office/officeart/2017/3/layout/HorizontalPathTimeline"/>
    <dgm:cxn modelId="{2D0180BA-6CEA-E34A-BBC4-A9859427224B}" type="presParOf" srcId="{30DB3EED-0076-CC44-AD9C-86430EE4B094}" destId="{E004072F-98B4-FC49-8006-9B394EF8C4B0}" srcOrd="7" destOrd="0" presId="urn:microsoft.com/office/officeart/2017/3/layout/HorizontalPathTimeline"/>
    <dgm:cxn modelId="{6D59B388-E105-0945-B207-68DBBD76F4F8}" type="presParOf" srcId="{30DB3EED-0076-CC44-AD9C-86430EE4B094}" destId="{3FA7846E-8F1B-FC4D-9143-17BD7DA1CC67}" srcOrd="8" destOrd="0" presId="urn:microsoft.com/office/officeart/2017/3/layout/HorizontalPathTimeline"/>
    <dgm:cxn modelId="{A261075C-24ED-C24C-A87A-DDFF6B384138}" type="presParOf" srcId="{3FA7846E-8F1B-FC4D-9143-17BD7DA1CC67}" destId="{66189026-1D0F-A446-81B8-E1799370AEC3}" srcOrd="0" destOrd="0" presId="urn:microsoft.com/office/officeart/2017/3/layout/HorizontalPathTimeline"/>
    <dgm:cxn modelId="{103B45B8-44C8-3E42-A199-03A6C23D7775}" type="presParOf" srcId="{3FA7846E-8F1B-FC4D-9143-17BD7DA1CC67}" destId="{B7D35ADA-5323-0B44-B4E4-D28FEB96B8D2}" srcOrd="1" destOrd="0" presId="urn:microsoft.com/office/officeart/2017/3/layout/HorizontalPathTimeline"/>
    <dgm:cxn modelId="{C4B6D61A-F1D9-1E43-A5FA-CCA76B4D6669}" type="presParOf" srcId="{B7D35ADA-5323-0B44-B4E4-D28FEB96B8D2}" destId="{F553B1C2-F058-4A4C-8D2F-85AE5D9D5246}" srcOrd="0" destOrd="0" presId="urn:microsoft.com/office/officeart/2017/3/layout/HorizontalPathTimeline"/>
    <dgm:cxn modelId="{2509F466-EDD1-6D44-91FA-45CC1C0D694B}" type="presParOf" srcId="{B7D35ADA-5323-0B44-B4E4-D28FEB96B8D2}" destId="{3BB6EB88-7534-B646-ADE2-074C96304EDB}" srcOrd="1" destOrd="0" presId="urn:microsoft.com/office/officeart/2017/3/layout/HorizontalPathTimeline"/>
    <dgm:cxn modelId="{5D643314-1CC7-6F48-A077-151DB3085332}" type="presParOf" srcId="{3FA7846E-8F1B-FC4D-9143-17BD7DA1CC67}" destId="{FD8837EF-5DC4-2045-88E0-17AE0FEB5CC0}" srcOrd="2" destOrd="0" presId="urn:microsoft.com/office/officeart/2017/3/layout/HorizontalPathTimeline"/>
    <dgm:cxn modelId="{6BB7DBCC-C8BC-4C47-BC44-B63BEC4FAC81}" type="presParOf" srcId="{3FA7846E-8F1B-FC4D-9143-17BD7DA1CC67}" destId="{8758641E-FC5D-294A-8D9E-408C20FA4F03}" srcOrd="3" destOrd="0" presId="urn:microsoft.com/office/officeart/2017/3/layout/HorizontalPathTimeline"/>
    <dgm:cxn modelId="{BBFBAF22-51A8-5F4C-81DC-94D4A6BFCF45}" type="presParOf" srcId="{3FA7846E-8F1B-FC4D-9143-17BD7DA1CC67}" destId="{B7349593-0C9C-354D-AB60-BD3D8BFB45E5}" srcOrd="4" destOrd="0" presId="urn:microsoft.com/office/officeart/2017/3/layout/HorizontalPathTimeline"/>
    <dgm:cxn modelId="{E9DDF2A0-D5E6-0541-B16D-DF5E24362001}" type="presParOf" srcId="{30DB3EED-0076-CC44-AD9C-86430EE4B094}" destId="{E7EABFFE-6448-8B44-9735-1170632AD842}" srcOrd="9" destOrd="0" presId="urn:microsoft.com/office/officeart/2017/3/layout/HorizontalPathTimeline"/>
    <dgm:cxn modelId="{4C41DE45-87D8-1B40-805E-DDD2698A10DA}" type="presParOf" srcId="{30DB3EED-0076-CC44-AD9C-86430EE4B094}" destId="{7901A3D4-70C3-2A45-B9AD-49A5519E395A}" srcOrd="10" destOrd="0" presId="urn:microsoft.com/office/officeart/2017/3/layout/HorizontalPathTimeline"/>
    <dgm:cxn modelId="{19B6AD0D-6777-4247-A4B0-9B2FA665DA55}" type="presParOf" srcId="{7901A3D4-70C3-2A45-B9AD-49A5519E395A}" destId="{30AE0986-9EBD-B54D-9E53-518C0D85A741}" srcOrd="0" destOrd="0" presId="urn:microsoft.com/office/officeart/2017/3/layout/HorizontalPathTimeline"/>
    <dgm:cxn modelId="{2A72749F-EC92-474B-B4C7-592BA54F0F1D}" type="presParOf" srcId="{7901A3D4-70C3-2A45-B9AD-49A5519E395A}" destId="{14EA8EC9-34FE-F84A-91F8-10A563400215}" srcOrd="1" destOrd="0" presId="urn:microsoft.com/office/officeart/2017/3/layout/HorizontalPathTimeline"/>
    <dgm:cxn modelId="{57E6357F-E9A9-B841-AA53-75DB633FA82C}" type="presParOf" srcId="{14EA8EC9-34FE-F84A-91F8-10A563400215}" destId="{58E47D06-461B-C340-AF48-ADB3C7EA2AF9}" srcOrd="0" destOrd="0" presId="urn:microsoft.com/office/officeart/2017/3/layout/HorizontalPathTimeline"/>
    <dgm:cxn modelId="{C77B12AD-14ED-414B-B186-52DE32246BFD}" type="presParOf" srcId="{14EA8EC9-34FE-F84A-91F8-10A563400215}" destId="{06338C66-51D7-6F49-B1AB-E4B1ED9C5DF8}" srcOrd="1" destOrd="0" presId="urn:microsoft.com/office/officeart/2017/3/layout/HorizontalPathTimeline"/>
    <dgm:cxn modelId="{51CDC183-5E0C-6647-B235-CB46EFFC119B}" type="presParOf" srcId="{7901A3D4-70C3-2A45-B9AD-49A5519E395A}" destId="{5DFF94AE-2C0B-1244-84B4-A5AB51F2AC4E}" srcOrd="2" destOrd="0" presId="urn:microsoft.com/office/officeart/2017/3/layout/HorizontalPathTimeline"/>
    <dgm:cxn modelId="{69086F60-2763-424E-A0DD-B2663FD7C9E6}" type="presParOf" srcId="{7901A3D4-70C3-2A45-B9AD-49A5519E395A}" destId="{1BE92D5B-3542-354D-AF5A-63139FF88DD5}" srcOrd="3" destOrd="0" presId="urn:microsoft.com/office/officeart/2017/3/layout/HorizontalPathTimeline"/>
    <dgm:cxn modelId="{5A36791A-5F93-DB42-BEE1-B7C3E8B21F9E}" type="presParOf" srcId="{7901A3D4-70C3-2A45-B9AD-49A5519E395A}" destId="{5B9093D3-1BDA-6046-96C8-98781E216A3E}"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AE6BA-89E1-48AC-B33F-9452DD2C825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4426862-AA13-4AD7-AF78-CD344B68DF2C}">
      <dgm:prSet custT="1"/>
      <dgm:spPr>
        <a:solidFill>
          <a:schemeClr val="accent1">
            <a:lumMod val="20000"/>
            <a:lumOff val="80000"/>
          </a:schemeClr>
        </a:solidFill>
        <a:ln>
          <a:solidFill>
            <a:schemeClr val="accent1">
              <a:lumMod val="40000"/>
              <a:lumOff val="60000"/>
            </a:schemeClr>
          </a:solidFill>
        </a:ln>
      </dgm:spPr>
      <dgm:t>
        <a:bodyPr/>
        <a:lstStyle/>
        <a:p>
          <a:pPr>
            <a:spcBef>
              <a:spcPts val="600"/>
            </a:spcBef>
            <a:spcAft>
              <a:spcPts val="600"/>
            </a:spcAft>
          </a:pPr>
          <a:r>
            <a:rPr lang="en-IE" sz="2000" b="0" i="0" dirty="0">
              <a:solidFill>
                <a:srgbClr val="002060"/>
              </a:solidFill>
            </a:rPr>
            <a:t>By the end of the 1.5-day training, as GER you will have :</a:t>
          </a:r>
        </a:p>
        <a:p>
          <a:pPr>
            <a:spcBef>
              <a:spcPts val="600"/>
            </a:spcBef>
            <a:spcAft>
              <a:spcPts val="600"/>
            </a:spcAft>
          </a:pPr>
          <a:endParaRPr lang="en-US" sz="2000" dirty="0">
            <a:solidFill>
              <a:srgbClr val="002060"/>
            </a:solidFill>
          </a:endParaRPr>
        </a:p>
      </dgm:t>
    </dgm:pt>
    <dgm:pt modelId="{455D82C2-BDD0-4F94-972E-C86B91D724AB}" type="parTrans" cxnId="{99BA7A99-209B-4F94-8D06-768DD1E9EDA9}">
      <dgm:prSet/>
      <dgm:spPr/>
      <dgm:t>
        <a:bodyPr/>
        <a:lstStyle/>
        <a:p>
          <a:endParaRPr lang="en-US"/>
        </a:p>
      </dgm:t>
    </dgm:pt>
    <dgm:pt modelId="{48E96C03-033A-4250-9C8E-3F554E78D86B}" type="sibTrans" cxnId="{99BA7A99-209B-4F94-8D06-768DD1E9EDA9}">
      <dgm:prSet/>
      <dgm:spPr/>
      <dgm:t>
        <a:bodyPr/>
        <a:lstStyle/>
        <a:p>
          <a:endParaRPr lang="en-US"/>
        </a:p>
      </dgm:t>
    </dgm:pt>
    <dgm:pt modelId="{FD161A5C-C38B-40C0-8BAE-9C8F70C1A0F8}">
      <dgm:prSet custT="1"/>
      <dgm:spPr>
        <a:solidFill>
          <a:schemeClr val="accent1">
            <a:lumMod val="20000"/>
            <a:lumOff val="80000"/>
          </a:schemeClr>
        </a:solidFill>
        <a:ln>
          <a:solidFill>
            <a:schemeClr val="accent1">
              <a:lumMod val="40000"/>
              <a:lumOff val="60000"/>
            </a:schemeClr>
          </a:solidFill>
        </a:ln>
      </dgm:spPr>
      <dgm:t>
        <a:bodyPr/>
        <a:lstStyle/>
        <a:p>
          <a:pPr>
            <a:spcBef>
              <a:spcPts val="1200"/>
            </a:spcBef>
            <a:spcAft>
              <a:spcPts val="1200"/>
            </a:spcAft>
          </a:pPr>
          <a:r>
            <a:rPr lang="en-IE" sz="2000" b="0" i="0" dirty="0">
              <a:solidFill>
                <a:srgbClr val="002060"/>
              </a:solidFill>
            </a:rPr>
            <a:t>acquired a set of </a:t>
          </a:r>
          <a:r>
            <a:rPr lang="en-IE" sz="2000" b="1" i="0" dirty="0">
              <a:solidFill>
                <a:srgbClr val="002060"/>
              </a:solidFill>
            </a:rPr>
            <a:t>tools and entry points on how to mainstream gender equality and intersectional issues </a:t>
          </a:r>
          <a:r>
            <a:rPr lang="en-IE" sz="2000" b="0" i="0" dirty="0">
              <a:solidFill>
                <a:srgbClr val="002060"/>
              </a:solidFill>
            </a:rPr>
            <a:t>in your daily work, including working with your Committees and bodies.</a:t>
          </a:r>
          <a:endParaRPr lang="en-US" sz="2000" dirty="0">
            <a:solidFill>
              <a:srgbClr val="002060"/>
            </a:solidFill>
          </a:endParaRPr>
        </a:p>
      </dgm:t>
    </dgm:pt>
    <dgm:pt modelId="{58631574-E634-4148-B53A-5D922DEF567E}" type="parTrans" cxnId="{6D509B0A-4F22-4AB1-A6C7-A0BB6C0077DF}">
      <dgm:prSet/>
      <dgm:spPr/>
      <dgm:t>
        <a:bodyPr/>
        <a:lstStyle/>
        <a:p>
          <a:endParaRPr lang="en-US"/>
        </a:p>
      </dgm:t>
    </dgm:pt>
    <dgm:pt modelId="{3BC0CBBB-7EA5-47BD-AC36-7CAF75525E73}" type="sibTrans" cxnId="{6D509B0A-4F22-4AB1-A6C7-A0BB6C0077DF}">
      <dgm:prSet/>
      <dgm:spPr/>
      <dgm:t>
        <a:bodyPr/>
        <a:lstStyle/>
        <a:p>
          <a:endParaRPr lang="en-US"/>
        </a:p>
      </dgm:t>
    </dgm:pt>
    <dgm:pt modelId="{F03E0F9A-BF40-4D43-9979-B7F315542015}">
      <dgm:prSet custT="1"/>
      <dgm:spPr>
        <a:solidFill>
          <a:schemeClr val="accent1">
            <a:lumMod val="20000"/>
            <a:lumOff val="80000"/>
          </a:schemeClr>
        </a:solidFill>
        <a:ln>
          <a:solidFill>
            <a:schemeClr val="accent1">
              <a:lumMod val="40000"/>
              <a:lumOff val="60000"/>
            </a:schemeClr>
          </a:solidFill>
        </a:ln>
      </dgm:spPr>
      <dgm:t>
        <a:bodyPr/>
        <a:lstStyle/>
        <a:p>
          <a:pPr>
            <a:spcBef>
              <a:spcPts val="1200"/>
            </a:spcBef>
            <a:spcAft>
              <a:spcPts val="1200"/>
            </a:spcAft>
          </a:pPr>
          <a:r>
            <a:rPr lang="en-IE" sz="2000" b="0" i="0" dirty="0">
              <a:solidFill>
                <a:srgbClr val="002060"/>
              </a:solidFill>
            </a:rPr>
            <a:t>enhanced your </a:t>
          </a:r>
          <a:r>
            <a:rPr lang="en-IE" sz="2000" b="1" i="0" dirty="0">
              <a:solidFill>
                <a:srgbClr val="002060"/>
              </a:solidFill>
            </a:rPr>
            <a:t>understanding of the key role you play </a:t>
          </a:r>
          <a:r>
            <a:rPr lang="en-IE" sz="2000" b="0" i="0" dirty="0">
              <a:solidFill>
                <a:srgbClr val="002060"/>
              </a:solidFill>
            </a:rPr>
            <a:t>as Gender Equality Rapporteurs, and developed compelling arguments to more effectively tackle resistances to gender equality and intersectional inclusion.</a:t>
          </a:r>
          <a:endParaRPr lang="en-US" sz="2000" dirty="0">
            <a:solidFill>
              <a:srgbClr val="002060"/>
            </a:solidFill>
          </a:endParaRPr>
        </a:p>
      </dgm:t>
    </dgm:pt>
    <dgm:pt modelId="{2A654FF2-2DBF-49A1-8F61-28234A244591}" type="parTrans" cxnId="{80FF08DB-4658-415E-9D5E-2CAF44E67017}">
      <dgm:prSet/>
      <dgm:spPr/>
      <dgm:t>
        <a:bodyPr/>
        <a:lstStyle/>
        <a:p>
          <a:endParaRPr lang="en-US"/>
        </a:p>
      </dgm:t>
    </dgm:pt>
    <dgm:pt modelId="{BB4927AE-5F98-484A-9F2E-8D8777272697}" type="sibTrans" cxnId="{80FF08DB-4658-415E-9D5E-2CAF44E67017}">
      <dgm:prSet/>
      <dgm:spPr/>
      <dgm:t>
        <a:bodyPr/>
        <a:lstStyle/>
        <a:p>
          <a:endParaRPr lang="en-US"/>
        </a:p>
      </dgm:t>
    </dgm:pt>
    <dgm:pt modelId="{7DDF8708-9EDC-44F1-A089-607AC5070E5A}">
      <dgm:prSet custT="1"/>
      <dgm:spPr>
        <a:solidFill>
          <a:schemeClr val="accent1">
            <a:lumMod val="20000"/>
            <a:lumOff val="80000"/>
          </a:schemeClr>
        </a:solidFill>
        <a:ln>
          <a:solidFill>
            <a:schemeClr val="accent1">
              <a:lumMod val="40000"/>
              <a:lumOff val="60000"/>
            </a:schemeClr>
          </a:solidFill>
        </a:ln>
      </dgm:spPr>
      <dgm:t>
        <a:bodyPr/>
        <a:lstStyle/>
        <a:p>
          <a:pPr>
            <a:spcBef>
              <a:spcPts val="1200"/>
            </a:spcBef>
            <a:spcAft>
              <a:spcPts val="1200"/>
            </a:spcAft>
          </a:pPr>
          <a:r>
            <a:rPr lang="en-US" sz="2000" dirty="0">
              <a:solidFill>
                <a:srgbClr val="002060"/>
              </a:solidFill>
            </a:rPr>
            <a:t>Designed your own “Roadmap” for putting your respective committees/bodies in action.</a:t>
          </a:r>
        </a:p>
      </dgm:t>
    </dgm:pt>
    <dgm:pt modelId="{B938BCC5-66B2-4977-9292-4D613AC2086C}" type="parTrans" cxnId="{59089D64-D4D3-4819-ABA4-BFDEC0F10B55}">
      <dgm:prSet/>
      <dgm:spPr/>
      <dgm:t>
        <a:bodyPr/>
        <a:lstStyle/>
        <a:p>
          <a:endParaRPr lang="en-GB"/>
        </a:p>
      </dgm:t>
    </dgm:pt>
    <dgm:pt modelId="{2EB0BB5F-7178-4BC5-A6A7-88342DF0BC33}" type="sibTrans" cxnId="{59089D64-D4D3-4819-ABA4-BFDEC0F10B55}">
      <dgm:prSet/>
      <dgm:spPr/>
      <dgm:t>
        <a:bodyPr/>
        <a:lstStyle/>
        <a:p>
          <a:endParaRPr lang="en-GB"/>
        </a:p>
      </dgm:t>
    </dgm:pt>
    <dgm:pt modelId="{B8F2DAD5-BBD0-044E-A324-CF55B3CB3579}" type="pres">
      <dgm:prSet presAssocID="{223AE6BA-89E1-48AC-B33F-9452DD2C825C}" presName="diagram" presStyleCnt="0">
        <dgm:presLayoutVars>
          <dgm:dir/>
          <dgm:resizeHandles val="exact"/>
        </dgm:presLayoutVars>
      </dgm:prSet>
      <dgm:spPr/>
    </dgm:pt>
    <dgm:pt modelId="{AE165953-EE0C-ED49-81DC-2D50804B1766}" type="pres">
      <dgm:prSet presAssocID="{E4426862-AA13-4AD7-AF78-CD344B68DF2C}" presName="node" presStyleLbl="node1" presStyleIdx="0" presStyleCnt="1" custScaleX="114366" custScaleY="98408" custLinFactNeighborX="-36909" custLinFactNeighborY="-53254">
        <dgm:presLayoutVars>
          <dgm:bulletEnabled val="1"/>
        </dgm:presLayoutVars>
      </dgm:prSet>
      <dgm:spPr/>
    </dgm:pt>
  </dgm:ptLst>
  <dgm:cxnLst>
    <dgm:cxn modelId="{6D509B0A-4F22-4AB1-A6C7-A0BB6C0077DF}" srcId="{E4426862-AA13-4AD7-AF78-CD344B68DF2C}" destId="{FD161A5C-C38B-40C0-8BAE-9C8F70C1A0F8}" srcOrd="0" destOrd="0" parTransId="{58631574-E634-4148-B53A-5D922DEF567E}" sibTransId="{3BC0CBBB-7EA5-47BD-AC36-7CAF75525E73}"/>
    <dgm:cxn modelId="{59089D64-D4D3-4819-ABA4-BFDEC0F10B55}" srcId="{E4426862-AA13-4AD7-AF78-CD344B68DF2C}" destId="{7DDF8708-9EDC-44F1-A089-607AC5070E5A}" srcOrd="2" destOrd="0" parTransId="{B938BCC5-66B2-4977-9292-4D613AC2086C}" sibTransId="{2EB0BB5F-7178-4BC5-A6A7-88342DF0BC33}"/>
    <dgm:cxn modelId="{4DB78C71-0D12-4600-AA5B-DEEE363F6CFA}" type="presOf" srcId="{7DDF8708-9EDC-44F1-A089-607AC5070E5A}" destId="{AE165953-EE0C-ED49-81DC-2D50804B1766}" srcOrd="0" destOrd="3" presId="urn:microsoft.com/office/officeart/2005/8/layout/process5"/>
    <dgm:cxn modelId="{99BA7A99-209B-4F94-8D06-768DD1E9EDA9}" srcId="{223AE6BA-89E1-48AC-B33F-9452DD2C825C}" destId="{E4426862-AA13-4AD7-AF78-CD344B68DF2C}" srcOrd="0" destOrd="0" parTransId="{455D82C2-BDD0-4F94-972E-C86B91D724AB}" sibTransId="{48E96C03-033A-4250-9C8E-3F554E78D86B}"/>
    <dgm:cxn modelId="{80FF08DB-4658-415E-9D5E-2CAF44E67017}" srcId="{E4426862-AA13-4AD7-AF78-CD344B68DF2C}" destId="{F03E0F9A-BF40-4D43-9979-B7F315542015}" srcOrd="1" destOrd="0" parTransId="{2A654FF2-2DBF-49A1-8F61-28234A244591}" sibTransId="{BB4927AE-5F98-484A-9F2E-8D8777272697}"/>
    <dgm:cxn modelId="{EFFF61DC-D4A8-734E-A8BC-14895ED1C979}" type="presOf" srcId="{223AE6BA-89E1-48AC-B33F-9452DD2C825C}" destId="{B8F2DAD5-BBD0-044E-A324-CF55B3CB3579}" srcOrd="0" destOrd="0" presId="urn:microsoft.com/office/officeart/2005/8/layout/process5"/>
    <dgm:cxn modelId="{E4E6E4DF-F552-8244-9153-DB797AF895AA}" type="presOf" srcId="{F03E0F9A-BF40-4D43-9979-B7F315542015}" destId="{AE165953-EE0C-ED49-81DC-2D50804B1766}" srcOrd="0" destOrd="2" presId="urn:microsoft.com/office/officeart/2005/8/layout/process5"/>
    <dgm:cxn modelId="{B8CC14ED-8FFA-0F4A-B243-914AA9B01841}" type="presOf" srcId="{FD161A5C-C38B-40C0-8BAE-9C8F70C1A0F8}" destId="{AE165953-EE0C-ED49-81DC-2D50804B1766}" srcOrd="0" destOrd="1" presId="urn:microsoft.com/office/officeart/2005/8/layout/process5"/>
    <dgm:cxn modelId="{058557FB-28C3-BF44-AF58-3EDA57DA0206}" type="presOf" srcId="{E4426862-AA13-4AD7-AF78-CD344B68DF2C}" destId="{AE165953-EE0C-ED49-81DC-2D50804B1766}" srcOrd="0" destOrd="0" presId="urn:microsoft.com/office/officeart/2005/8/layout/process5"/>
    <dgm:cxn modelId="{7E61EF7B-D796-2C47-B184-0A60783E318A}" type="presParOf" srcId="{B8F2DAD5-BBD0-044E-A324-CF55B3CB3579}" destId="{AE165953-EE0C-ED49-81DC-2D50804B1766}"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AE6BA-89E1-48AC-B33F-9452DD2C825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4426862-AA13-4AD7-AF78-CD344B68DF2C}">
      <dgm:prSet custT="1"/>
      <dgm:spPr>
        <a:solidFill>
          <a:schemeClr val="accent1">
            <a:lumMod val="20000"/>
            <a:lumOff val="80000"/>
          </a:schemeClr>
        </a:solidFill>
        <a:ln>
          <a:solidFill>
            <a:schemeClr val="accent1">
              <a:lumMod val="40000"/>
              <a:lumOff val="60000"/>
            </a:schemeClr>
          </a:solidFill>
        </a:ln>
      </dgm:spPr>
      <dgm:t>
        <a:bodyPr/>
        <a:lstStyle/>
        <a:p>
          <a:pPr>
            <a:spcBef>
              <a:spcPts val="600"/>
            </a:spcBef>
            <a:spcAft>
              <a:spcPts val="600"/>
            </a:spcAft>
          </a:pPr>
          <a:endParaRPr lang="en-US" sz="2000" dirty="0">
            <a:solidFill>
              <a:srgbClr val="002060"/>
            </a:solidFill>
          </a:endParaRPr>
        </a:p>
      </dgm:t>
    </dgm:pt>
    <dgm:pt modelId="{455D82C2-BDD0-4F94-972E-C86B91D724AB}" type="parTrans" cxnId="{99BA7A99-209B-4F94-8D06-768DD1E9EDA9}">
      <dgm:prSet/>
      <dgm:spPr/>
      <dgm:t>
        <a:bodyPr/>
        <a:lstStyle/>
        <a:p>
          <a:endParaRPr lang="en-US"/>
        </a:p>
      </dgm:t>
    </dgm:pt>
    <dgm:pt modelId="{48E96C03-033A-4250-9C8E-3F554E78D86B}" type="sibTrans" cxnId="{99BA7A99-209B-4F94-8D06-768DD1E9EDA9}">
      <dgm:prSet/>
      <dgm:spPr/>
      <dgm:t>
        <a:bodyPr/>
        <a:lstStyle/>
        <a:p>
          <a:endParaRPr lang="en-US"/>
        </a:p>
      </dgm:t>
    </dgm:pt>
    <dgm:pt modelId="{7C4DD05C-3955-4F54-977B-3CE44459F3FB}">
      <dgm:prSet custT="1"/>
      <dgm:spPr/>
      <dgm:t>
        <a:bodyPr/>
        <a:lstStyle/>
        <a:p>
          <a:pPr>
            <a:spcBef>
              <a:spcPts val="1200"/>
            </a:spcBef>
            <a:spcAft>
              <a:spcPts val="1200"/>
            </a:spcAft>
          </a:pP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principle of </a:t>
          </a:r>
          <a:r>
            <a:rPr lang="en-GB" sz="18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transformative thinking</a:t>
          </a:r>
          <a:r>
            <a:rPr lang="en-GB"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 gender equality and intersectional inclusion. What does it mean? </a:t>
          </a:r>
          <a:r>
            <a:rPr lang="en-GB"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GERs = change agents</a:t>
          </a: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dgm:t>
    </dgm:pt>
    <dgm:pt modelId="{9E22C412-FB7E-4A36-BFAA-D889BC87EA85}" type="parTrans" cxnId="{B5564D16-5783-434E-9909-B2D0089A5F98}">
      <dgm:prSet/>
      <dgm:spPr/>
      <dgm:t>
        <a:bodyPr/>
        <a:lstStyle/>
        <a:p>
          <a:endParaRPr lang="en-GB"/>
        </a:p>
      </dgm:t>
    </dgm:pt>
    <dgm:pt modelId="{951DBA33-F55A-43BC-8513-26E048897D0A}" type="sibTrans" cxnId="{B5564D16-5783-434E-9909-B2D0089A5F98}">
      <dgm:prSet/>
      <dgm:spPr/>
      <dgm:t>
        <a:bodyPr/>
        <a:lstStyle/>
        <a:p>
          <a:endParaRPr lang="en-GB"/>
        </a:p>
      </dgm:t>
    </dgm:pt>
    <dgm:pt modelId="{FE049AC8-FC0F-4E5A-B3B1-3F9E7F00382D}">
      <dgm:prSet custT="1"/>
      <dgm:spPr/>
      <dgm:t>
        <a:bodyPr/>
        <a:lstStyle/>
        <a:p>
          <a:pPr>
            <a:spcBef>
              <a:spcPts val="1200"/>
            </a:spcBef>
            <a:spcAft>
              <a:spcPts val="1200"/>
            </a:spcAft>
          </a:pPr>
          <a:r>
            <a:rPr lang="en-GB" sz="1800" b="1"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a safe space </a:t>
          </a:r>
          <a:r>
            <a:rPr lang="en-GB" sz="18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for building individual and collective knowledge (concrete tools and insights to improve your GE&amp;I mainstreaming work, neutralise resistances, and </a:t>
          </a: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inspire others to engage with GE&amp;I issues in a critically constructive way.</a:t>
          </a:r>
        </a:p>
      </dgm:t>
    </dgm:pt>
    <dgm:pt modelId="{FF5A9673-D6C9-4135-8218-59CD5F0F83F3}" type="parTrans" cxnId="{2420C8D1-E7DB-484B-8EC4-A34F67E24E86}">
      <dgm:prSet/>
      <dgm:spPr/>
      <dgm:t>
        <a:bodyPr/>
        <a:lstStyle/>
        <a:p>
          <a:endParaRPr lang="en-GB"/>
        </a:p>
      </dgm:t>
    </dgm:pt>
    <dgm:pt modelId="{A4AFBD6B-6455-4310-8F02-9F79AF332034}" type="sibTrans" cxnId="{2420C8D1-E7DB-484B-8EC4-A34F67E24E86}">
      <dgm:prSet/>
      <dgm:spPr/>
      <dgm:t>
        <a:bodyPr/>
        <a:lstStyle/>
        <a:p>
          <a:endParaRPr lang="en-GB"/>
        </a:p>
      </dgm:t>
    </dgm:pt>
    <dgm:pt modelId="{481BBEB4-02F8-482C-9985-4279BB51AF45}">
      <dgm:prSet custT="1"/>
      <dgm:spPr/>
      <dgm:t>
        <a:bodyPr/>
        <a:lstStyle/>
        <a:p>
          <a:pPr>
            <a:spcBef>
              <a:spcPts val="1200"/>
            </a:spcBef>
            <a:spcAft>
              <a:spcPts val="1200"/>
            </a:spcAft>
          </a:pP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how to build your own </a:t>
          </a:r>
          <a:r>
            <a:rPr lang="en-GB"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Roadmap </a:t>
          </a:r>
          <a:r>
            <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encouraging your committees and bodies to take action on gender equality and intersectional inclusion, in line with human rights commitments and obligations of members states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dgm:t>
    </dgm:pt>
    <dgm:pt modelId="{6BE7B37A-28BB-4C7D-821F-C185E57F5E15}" type="parTrans" cxnId="{C3BABE53-4F30-4278-B5B3-C0EF88D0C938}">
      <dgm:prSet/>
      <dgm:spPr/>
      <dgm:t>
        <a:bodyPr/>
        <a:lstStyle/>
        <a:p>
          <a:endParaRPr lang="en-GB"/>
        </a:p>
      </dgm:t>
    </dgm:pt>
    <dgm:pt modelId="{58D6C85B-5DF3-46FF-A941-B5B71B4CF73E}" type="sibTrans" cxnId="{C3BABE53-4F30-4278-B5B3-C0EF88D0C938}">
      <dgm:prSet/>
      <dgm:spPr/>
      <dgm:t>
        <a:bodyPr/>
        <a:lstStyle/>
        <a:p>
          <a:endParaRPr lang="en-GB"/>
        </a:p>
      </dgm:t>
    </dgm:pt>
    <dgm:pt modelId="{C46ECD8D-43DB-453E-8039-ACF543171FB3}">
      <dgm:prSet custT="1"/>
      <dgm:spPr/>
      <dgm:t>
        <a:bodyPr/>
        <a:lstStyle/>
        <a:p>
          <a:pPr>
            <a:spcBef>
              <a:spcPts val="1200"/>
            </a:spcBef>
            <a:spcAft>
              <a:spcPts val="1200"/>
            </a:spcAft>
          </a:pPr>
          <a:r>
            <a:rPr lang="en-GB" sz="1800" b="1"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An empowering mix</a:t>
          </a:r>
          <a:r>
            <a:rPr lang="en-GB" sz="18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 analytical presentations, applied concepts, practical exercises and exchanges on good practices.</a:t>
          </a:r>
          <a:endParaRPr lang="en-GB" sz="18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dgm:t>
    </dgm:pt>
    <dgm:pt modelId="{A8658F32-D390-4E66-A4C5-F29FFBCE814E}" type="parTrans" cxnId="{604BE703-28BA-4342-86A2-C58247085668}">
      <dgm:prSet/>
      <dgm:spPr/>
    </dgm:pt>
    <dgm:pt modelId="{05F1AF3D-0987-4929-8A8B-07C03BF66A8D}" type="sibTrans" cxnId="{604BE703-28BA-4342-86A2-C58247085668}">
      <dgm:prSet/>
      <dgm:spPr/>
    </dgm:pt>
    <dgm:pt modelId="{B8F2DAD5-BBD0-044E-A324-CF55B3CB3579}" type="pres">
      <dgm:prSet presAssocID="{223AE6BA-89E1-48AC-B33F-9452DD2C825C}" presName="diagram" presStyleCnt="0">
        <dgm:presLayoutVars>
          <dgm:dir/>
          <dgm:resizeHandles val="exact"/>
        </dgm:presLayoutVars>
      </dgm:prSet>
      <dgm:spPr/>
    </dgm:pt>
    <dgm:pt modelId="{AE165953-EE0C-ED49-81DC-2D50804B1766}" type="pres">
      <dgm:prSet presAssocID="{E4426862-AA13-4AD7-AF78-CD344B68DF2C}" presName="node" presStyleLbl="node1" presStyleIdx="0" presStyleCnt="1" custScaleX="114366" custScaleY="98408" custLinFactNeighborX="-36909" custLinFactNeighborY="-53254">
        <dgm:presLayoutVars>
          <dgm:bulletEnabled val="1"/>
        </dgm:presLayoutVars>
      </dgm:prSet>
      <dgm:spPr/>
    </dgm:pt>
  </dgm:ptLst>
  <dgm:cxnLst>
    <dgm:cxn modelId="{604BE703-28BA-4342-86A2-C58247085668}" srcId="{E4426862-AA13-4AD7-AF78-CD344B68DF2C}" destId="{C46ECD8D-43DB-453E-8039-ACF543171FB3}" srcOrd="0" destOrd="0" parTransId="{A8658F32-D390-4E66-A4C5-F29FFBCE814E}" sibTransId="{05F1AF3D-0987-4929-8A8B-07C03BF66A8D}"/>
    <dgm:cxn modelId="{B5564D16-5783-434E-9909-B2D0089A5F98}" srcId="{E4426862-AA13-4AD7-AF78-CD344B68DF2C}" destId="{7C4DD05C-3955-4F54-977B-3CE44459F3FB}" srcOrd="1" destOrd="0" parTransId="{9E22C412-FB7E-4A36-BFAA-D889BC87EA85}" sibTransId="{951DBA33-F55A-43BC-8513-26E048897D0A}"/>
    <dgm:cxn modelId="{5D40184B-542B-47F6-B4C3-965D3144F815}" type="presOf" srcId="{FE049AC8-FC0F-4E5A-B3B1-3F9E7F00382D}" destId="{AE165953-EE0C-ED49-81DC-2D50804B1766}" srcOrd="0" destOrd="3" presId="urn:microsoft.com/office/officeart/2005/8/layout/process5"/>
    <dgm:cxn modelId="{BC1BC74B-4A9E-48DF-B514-1F5F48259444}" type="presOf" srcId="{C46ECD8D-43DB-453E-8039-ACF543171FB3}" destId="{AE165953-EE0C-ED49-81DC-2D50804B1766}" srcOrd="0" destOrd="1" presId="urn:microsoft.com/office/officeart/2005/8/layout/process5"/>
    <dgm:cxn modelId="{C3BABE53-4F30-4278-B5B3-C0EF88D0C938}" srcId="{E4426862-AA13-4AD7-AF78-CD344B68DF2C}" destId="{481BBEB4-02F8-482C-9985-4279BB51AF45}" srcOrd="3" destOrd="0" parTransId="{6BE7B37A-28BB-4C7D-821F-C185E57F5E15}" sibTransId="{58D6C85B-5DF3-46FF-A941-B5B71B4CF73E}"/>
    <dgm:cxn modelId="{061DC297-2E6D-48E2-84D5-3DFAE0398DBE}" type="presOf" srcId="{7C4DD05C-3955-4F54-977B-3CE44459F3FB}" destId="{AE165953-EE0C-ED49-81DC-2D50804B1766}" srcOrd="0" destOrd="2" presId="urn:microsoft.com/office/officeart/2005/8/layout/process5"/>
    <dgm:cxn modelId="{99BA7A99-209B-4F94-8D06-768DD1E9EDA9}" srcId="{223AE6BA-89E1-48AC-B33F-9452DD2C825C}" destId="{E4426862-AA13-4AD7-AF78-CD344B68DF2C}" srcOrd="0" destOrd="0" parTransId="{455D82C2-BDD0-4F94-972E-C86B91D724AB}" sibTransId="{48E96C03-033A-4250-9C8E-3F554E78D86B}"/>
    <dgm:cxn modelId="{2420C8D1-E7DB-484B-8EC4-A34F67E24E86}" srcId="{E4426862-AA13-4AD7-AF78-CD344B68DF2C}" destId="{FE049AC8-FC0F-4E5A-B3B1-3F9E7F00382D}" srcOrd="2" destOrd="0" parTransId="{FF5A9673-D6C9-4135-8218-59CD5F0F83F3}" sibTransId="{A4AFBD6B-6455-4310-8F02-9F79AF332034}"/>
    <dgm:cxn modelId="{201AF0D8-2B64-4CBA-B499-7B619CB4757A}" type="presOf" srcId="{481BBEB4-02F8-482C-9985-4279BB51AF45}" destId="{AE165953-EE0C-ED49-81DC-2D50804B1766}" srcOrd="0" destOrd="4" presId="urn:microsoft.com/office/officeart/2005/8/layout/process5"/>
    <dgm:cxn modelId="{EFFF61DC-D4A8-734E-A8BC-14895ED1C979}" type="presOf" srcId="{223AE6BA-89E1-48AC-B33F-9452DD2C825C}" destId="{B8F2DAD5-BBD0-044E-A324-CF55B3CB3579}" srcOrd="0" destOrd="0" presId="urn:microsoft.com/office/officeart/2005/8/layout/process5"/>
    <dgm:cxn modelId="{058557FB-28C3-BF44-AF58-3EDA57DA0206}" type="presOf" srcId="{E4426862-AA13-4AD7-AF78-CD344B68DF2C}" destId="{AE165953-EE0C-ED49-81DC-2D50804B1766}" srcOrd="0" destOrd="0" presId="urn:microsoft.com/office/officeart/2005/8/layout/process5"/>
    <dgm:cxn modelId="{7E61EF7B-D796-2C47-B184-0A60783E318A}" type="presParOf" srcId="{B8F2DAD5-BBD0-044E-A324-CF55B3CB3579}" destId="{AE165953-EE0C-ED49-81DC-2D50804B1766}"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1CCE-4C53-774A-8F59-3E63502F8CF6}">
      <dsp:nvSpPr>
        <dsp:cNvPr id="0" name=""/>
        <dsp:cNvSpPr/>
      </dsp:nvSpPr>
      <dsp:spPr>
        <a:xfrm>
          <a:off x="154803" y="2438159"/>
          <a:ext cx="987835" cy="50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9:30 – 10:30</a:t>
          </a:r>
        </a:p>
      </dsp:txBody>
      <dsp:txXfrm>
        <a:off x="154803" y="2438159"/>
        <a:ext cx="987835" cy="508714"/>
      </dsp:txXfrm>
    </dsp:sp>
    <dsp:sp modelId="{4B44D64F-EFC7-B64B-91F9-834CF70EEA36}">
      <dsp:nvSpPr>
        <dsp:cNvPr id="0" name=""/>
        <dsp:cNvSpPr/>
      </dsp:nvSpPr>
      <dsp:spPr>
        <a:xfrm>
          <a:off x="0" y="2220088"/>
          <a:ext cx="8514678" cy="18103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B8F4E-E8FE-0549-9588-E7EEDAFBDC80}">
      <dsp:nvSpPr>
        <dsp:cNvPr id="0" name=""/>
        <dsp:cNvSpPr/>
      </dsp:nvSpPr>
      <dsp:spPr>
        <a:xfrm>
          <a:off x="1150" y="679718"/>
          <a:ext cx="1295141" cy="747714"/>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0" kern="1200" dirty="0">
              <a:solidFill>
                <a:srgbClr val="002060"/>
              </a:solidFill>
            </a:rPr>
            <a:t>Welcome, introduction, Group Energiser  </a:t>
          </a:r>
        </a:p>
      </dsp:txBody>
      <dsp:txXfrm>
        <a:off x="1150" y="679718"/>
        <a:ext cx="1295141" cy="747714"/>
      </dsp:txXfrm>
    </dsp:sp>
    <dsp:sp modelId="{EC33A34F-570A-E648-BD75-04B0A55E29AB}">
      <dsp:nvSpPr>
        <dsp:cNvPr id="0" name=""/>
        <dsp:cNvSpPr/>
      </dsp:nvSpPr>
      <dsp:spPr>
        <a:xfrm>
          <a:off x="648720" y="1412227"/>
          <a:ext cx="0" cy="76532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9070ED9-6899-0942-926A-45C22A70B0D7}">
      <dsp:nvSpPr>
        <dsp:cNvPr id="0" name=""/>
        <dsp:cNvSpPr/>
      </dsp:nvSpPr>
      <dsp:spPr>
        <a:xfrm>
          <a:off x="1033519" y="1573080"/>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10:30 – 11:30</a:t>
          </a:r>
        </a:p>
      </dsp:txBody>
      <dsp:txXfrm>
        <a:off x="1033519" y="1573080"/>
        <a:ext cx="987835" cy="511433"/>
      </dsp:txXfrm>
    </dsp:sp>
    <dsp:sp modelId="{8ACD2731-9584-FF40-A791-05DC5E365129}">
      <dsp:nvSpPr>
        <dsp:cNvPr id="0" name=""/>
        <dsp:cNvSpPr/>
      </dsp:nvSpPr>
      <dsp:spPr>
        <a:xfrm>
          <a:off x="369120" y="3142517"/>
          <a:ext cx="1915753" cy="1144361"/>
        </a:xfrm>
        <a:prstGeom prst="rect">
          <a:avLst/>
        </a:prstGeom>
        <a:solidFill>
          <a:schemeClr val="accent1">
            <a:lumMod val="20000"/>
            <a:lumOff val="80000"/>
          </a:schemeClr>
        </a:solidFill>
        <a:ln w="12700" cap="flat" cmpd="sng" algn="ctr">
          <a:solidFill>
            <a:schemeClr val="accent1">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rPr>
            <a:t>Session 1 – How to integrate Gender Equality and Intersectionality (GE&amp;I) in our daily work/ committee/body? –Sharing good practices &amp; challenges.</a:t>
          </a:r>
        </a:p>
      </dsp:txBody>
      <dsp:txXfrm>
        <a:off x="369120" y="3142517"/>
        <a:ext cx="1915753" cy="1144361"/>
      </dsp:txXfrm>
    </dsp:sp>
    <dsp:sp modelId="{9F651CAE-6E76-4643-9EEA-F00DC6357DC2}">
      <dsp:nvSpPr>
        <dsp:cNvPr id="0" name=""/>
        <dsp:cNvSpPr/>
      </dsp:nvSpPr>
      <dsp:spPr>
        <a:xfrm>
          <a:off x="1427221" y="2335434"/>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6891E10-0471-BD48-B871-ECE0BC09E6B9}">
      <dsp:nvSpPr>
        <dsp:cNvPr id="0" name=""/>
        <dsp:cNvSpPr/>
      </dsp:nvSpPr>
      <dsp:spPr>
        <a:xfrm>
          <a:off x="592146" y="2262357"/>
          <a:ext cx="113149" cy="11254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CFDF1A-22F5-3240-9E8B-FBF9C31D6DD3}">
      <dsp:nvSpPr>
        <dsp:cNvPr id="0" name=""/>
        <dsp:cNvSpPr/>
      </dsp:nvSpPr>
      <dsp:spPr>
        <a:xfrm>
          <a:off x="1370646" y="2273082"/>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D5AE33-C70E-484B-9480-3168091EBD05}">
      <dsp:nvSpPr>
        <dsp:cNvPr id="0" name=""/>
        <dsp:cNvSpPr/>
      </dsp:nvSpPr>
      <dsp:spPr>
        <a:xfrm>
          <a:off x="2100729" y="2430442"/>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11:30 – 12:00</a:t>
          </a:r>
        </a:p>
      </dsp:txBody>
      <dsp:txXfrm>
        <a:off x="2100729" y="2430442"/>
        <a:ext cx="987835" cy="511433"/>
      </dsp:txXfrm>
    </dsp:sp>
    <dsp:sp modelId="{4F9B95DA-1EEC-2842-9AE3-428DDA4241A9}">
      <dsp:nvSpPr>
        <dsp:cNvPr id="0" name=""/>
        <dsp:cNvSpPr/>
      </dsp:nvSpPr>
      <dsp:spPr>
        <a:xfrm>
          <a:off x="2051337" y="732215"/>
          <a:ext cx="1086619" cy="670832"/>
        </a:xfrm>
        <a:prstGeom prst="rect">
          <a:avLst/>
        </a:prstGeom>
        <a:solidFill>
          <a:schemeClr val="accent1">
            <a:lumMod val="20000"/>
            <a:lumOff val="80000"/>
          </a:schemeClr>
        </a:solidFill>
        <a:ln w="12700" cap="flat" cmpd="sng" algn="ctr">
          <a:solidFill>
            <a:schemeClr val="accent1">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rgbClr val="002060"/>
              </a:solidFill>
            </a:rPr>
            <a:t>Coffee Break</a:t>
          </a:r>
        </a:p>
      </dsp:txBody>
      <dsp:txXfrm>
        <a:off x="2051337" y="732215"/>
        <a:ext cx="1086619" cy="670832"/>
      </dsp:txXfrm>
    </dsp:sp>
    <dsp:sp modelId="{3EFB8297-019B-8743-AB5E-D3E87EE99BE6}">
      <dsp:nvSpPr>
        <dsp:cNvPr id="0" name=""/>
        <dsp:cNvSpPr/>
      </dsp:nvSpPr>
      <dsp:spPr>
        <a:xfrm>
          <a:off x="2594647"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4B23A69-BC2B-B44A-85D7-A70A97C414D4}">
      <dsp:nvSpPr>
        <dsp:cNvPr id="0" name=""/>
        <dsp:cNvSpPr/>
      </dsp:nvSpPr>
      <dsp:spPr>
        <a:xfrm>
          <a:off x="2856288" y="1584087"/>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12:00 – 13:00</a:t>
          </a:r>
        </a:p>
      </dsp:txBody>
      <dsp:txXfrm>
        <a:off x="2856288" y="1584087"/>
        <a:ext cx="987835" cy="511433"/>
      </dsp:txXfrm>
    </dsp:sp>
    <dsp:sp modelId="{96AE7253-AC3E-8E45-AFC2-0923BCB83573}">
      <dsp:nvSpPr>
        <dsp:cNvPr id="0" name=""/>
        <dsp:cNvSpPr/>
      </dsp:nvSpPr>
      <dsp:spPr>
        <a:xfrm>
          <a:off x="2594647" y="3122914"/>
          <a:ext cx="1511117" cy="828675"/>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rPr>
            <a:t>Session 2 – What is the Role of a GER? - Ambassadors for Change.</a:t>
          </a:r>
        </a:p>
      </dsp:txBody>
      <dsp:txXfrm>
        <a:off x="2594647" y="3122914"/>
        <a:ext cx="1511117" cy="828675"/>
      </dsp:txXfrm>
    </dsp:sp>
    <dsp:sp modelId="{D8B5DA3B-6AAC-7941-9240-3CBF2AF7BE42}">
      <dsp:nvSpPr>
        <dsp:cNvPr id="0" name=""/>
        <dsp:cNvSpPr/>
      </dsp:nvSpPr>
      <dsp:spPr>
        <a:xfrm>
          <a:off x="3350206"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3F5ABA-A72C-8F44-A16A-8CCCC9CE35E3}">
      <dsp:nvSpPr>
        <dsp:cNvPr id="0" name=""/>
        <dsp:cNvSpPr/>
      </dsp:nvSpPr>
      <dsp:spPr>
        <a:xfrm>
          <a:off x="2538073" y="22445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C6A4CF-25A7-5846-B7DF-2D0B167FE415}">
      <dsp:nvSpPr>
        <dsp:cNvPr id="0" name=""/>
        <dsp:cNvSpPr/>
      </dsp:nvSpPr>
      <dsp:spPr>
        <a:xfrm>
          <a:off x="3265057" y="2254032"/>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6189026-1D0F-A446-81B8-E1799370AEC3}">
      <dsp:nvSpPr>
        <dsp:cNvPr id="0" name=""/>
        <dsp:cNvSpPr/>
      </dsp:nvSpPr>
      <dsp:spPr>
        <a:xfrm>
          <a:off x="3705958" y="2449493"/>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13:00 – 14:30</a:t>
          </a:r>
        </a:p>
      </dsp:txBody>
      <dsp:txXfrm>
        <a:off x="3705958" y="2449493"/>
        <a:ext cx="987835" cy="511433"/>
      </dsp:txXfrm>
    </dsp:sp>
    <dsp:sp modelId="{F553B1C2-F058-4A4C-8D2F-85AE5D9D5246}">
      <dsp:nvSpPr>
        <dsp:cNvPr id="0" name=""/>
        <dsp:cNvSpPr/>
      </dsp:nvSpPr>
      <dsp:spPr>
        <a:xfrm>
          <a:off x="3562455" y="732215"/>
          <a:ext cx="1086619" cy="670832"/>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rgbClr val="002060"/>
              </a:solidFill>
            </a:rPr>
            <a:t>Lunch break</a:t>
          </a:r>
        </a:p>
      </dsp:txBody>
      <dsp:txXfrm>
        <a:off x="3562455" y="732215"/>
        <a:ext cx="1086619" cy="670832"/>
      </dsp:txXfrm>
    </dsp:sp>
    <dsp:sp modelId="{FD8837EF-5DC4-2045-88E0-17AE0FEB5CC0}">
      <dsp:nvSpPr>
        <dsp:cNvPr id="0" name=""/>
        <dsp:cNvSpPr/>
      </dsp:nvSpPr>
      <dsp:spPr>
        <a:xfrm>
          <a:off x="4105765"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A93EF3E-395F-A04A-B6F7-667778556562}">
      <dsp:nvSpPr>
        <dsp:cNvPr id="0" name=""/>
        <dsp:cNvSpPr/>
      </dsp:nvSpPr>
      <dsp:spPr>
        <a:xfrm>
          <a:off x="4805301" y="1573080"/>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14:30 – 16:00</a:t>
          </a:r>
        </a:p>
      </dsp:txBody>
      <dsp:txXfrm>
        <a:off x="4805301" y="1573080"/>
        <a:ext cx="987835" cy="511433"/>
      </dsp:txXfrm>
    </dsp:sp>
    <dsp:sp modelId="{F5468B6C-7587-0044-BE56-38E1A3353D19}">
      <dsp:nvSpPr>
        <dsp:cNvPr id="0" name=""/>
        <dsp:cNvSpPr/>
      </dsp:nvSpPr>
      <dsp:spPr>
        <a:xfrm>
          <a:off x="4404933" y="3109626"/>
          <a:ext cx="2087732" cy="986518"/>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rPr>
            <a:t>Session 3 – How to do a gender and intersectional analysis/scan of our documents?-Practical exercise  Short break (16:00-16:15)</a:t>
          </a:r>
        </a:p>
      </dsp:txBody>
      <dsp:txXfrm>
        <a:off x="4404933" y="3109626"/>
        <a:ext cx="2087732" cy="986518"/>
      </dsp:txXfrm>
    </dsp:sp>
    <dsp:sp modelId="{05D5F251-947A-C944-861E-49F619006C08}">
      <dsp:nvSpPr>
        <dsp:cNvPr id="0" name=""/>
        <dsp:cNvSpPr/>
      </dsp:nvSpPr>
      <dsp:spPr>
        <a:xfrm>
          <a:off x="5397281" y="2335434"/>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758641E-FC5D-294A-8D9E-408C20FA4F03}">
      <dsp:nvSpPr>
        <dsp:cNvPr id="0" name=""/>
        <dsp:cNvSpPr/>
      </dsp:nvSpPr>
      <dsp:spPr>
        <a:xfrm>
          <a:off x="4058225" y="2254031"/>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6D8ACE3-DB83-254C-9DA1-C3DC6A6288A6}">
      <dsp:nvSpPr>
        <dsp:cNvPr id="0" name=""/>
        <dsp:cNvSpPr/>
      </dsp:nvSpPr>
      <dsp:spPr>
        <a:xfrm>
          <a:off x="5188307" y="2254032"/>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CC253D-4290-704F-9A8E-6FEC381A87C3}">
      <dsp:nvSpPr>
        <dsp:cNvPr id="0" name=""/>
        <dsp:cNvSpPr/>
      </dsp:nvSpPr>
      <dsp:spPr>
        <a:xfrm>
          <a:off x="6537471" y="2456635"/>
          <a:ext cx="987835" cy="50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16:15 – 17:25</a:t>
          </a:r>
        </a:p>
      </dsp:txBody>
      <dsp:txXfrm>
        <a:off x="6537471" y="2456635"/>
        <a:ext cx="987835" cy="506051"/>
      </dsp:txXfrm>
    </dsp:sp>
    <dsp:sp modelId="{83E3E2B1-FC82-FD45-B987-585CB1222527}">
      <dsp:nvSpPr>
        <dsp:cNvPr id="0" name=""/>
        <dsp:cNvSpPr/>
      </dsp:nvSpPr>
      <dsp:spPr>
        <a:xfrm>
          <a:off x="5893045" y="485783"/>
          <a:ext cx="2320029" cy="970990"/>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0" kern="1200" dirty="0">
              <a:solidFill>
                <a:srgbClr val="002060"/>
              </a:solidFill>
            </a:rPr>
            <a:t>Session 4 – Shifting Mindsets: how to deal with resistances to gender equality and intersectionality mainstreaming</a:t>
          </a:r>
          <a:r>
            <a:rPr lang="en-US" sz="1100" b="1" kern="1200" dirty="0"/>
            <a:t>.</a:t>
          </a:r>
        </a:p>
      </dsp:txBody>
      <dsp:txXfrm>
        <a:off x="5893045" y="485783"/>
        <a:ext cx="2320029" cy="970990"/>
      </dsp:txXfrm>
    </dsp:sp>
    <dsp:sp modelId="{05765796-071B-8C41-A80E-6B49FC958D8B}">
      <dsp:nvSpPr>
        <dsp:cNvPr id="0" name=""/>
        <dsp:cNvSpPr/>
      </dsp:nvSpPr>
      <dsp:spPr>
        <a:xfrm>
          <a:off x="6993290" y="1408883"/>
          <a:ext cx="0" cy="76131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AE0986-9EBD-B54D-9E53-518C0D85A741}">
      <dsp:nvSpPr>
        <dsp:cNvPr id="0" name=""/>
        <dsp:cNvSpPr/>
      </dsp:nvSpPr>
      <dsp:spPr>
        <a:xfrm>
          <a:off x="7402212" y="1584087"/>
          <a:ext cx="987835"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17:25 – 17:30</a:t>
          </a:r>
        </a:p>
      </dsp:txBody>
      <dsp:txXfrm>
        <a:off x="7402212" y="1584087"/>
        <a:ext cx="987835" cy="511433"/>
      </dsp:txXfrm>
    </dsp:sp>
    <dsp:sp modelId="{58E47D06-461B-C340-AF48-ADB3C7EA2AF9}">
      <dsp:nvSpPr>
        <dsp:cNvPr id="0" name=""/>
        <dsp:cNvSpPr/>
      </dsp:nvSpPr>
      <dsp:spPr>
        <a:xfrm>
          <a:off x="7352820" y="3122914"/>
          <a:ext cx="1086619" cy="631371"/>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rPr>
            <a:t>Wrap up of day 1</a:t>
          </a:r>
        </a:p>
      </dsp:txBody>
      <dsp:txXfrm>
        <a:off x="7352820" y="3122914"/>
        <a:ext cx="1086619" cy="631371"/>
      </dsp:txXfrm>
    </dsp:sp>
    <dsp:sp modelId="{5DFF94AE-2C0B-1244-84B4-A5AB51F2AC4E}">
      <dsp:nvSpPr>
        <dsp:cNvPr id="0" name=""/>
        <dsp:cNvSpPr/>
      </dsp:nvSpPr>
      <dsp:spPr>
        <a:xfrm>
          <a:off x="7896130"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9890301-177A-1A44-AAC3-731ADD060DC1}">
      <dsp:nvSpPr>
        <dsp:cNvPr id="0" name=""/>
        <dsp:cNvSpPr/>
      </dsp:nvSpPr>
      <dsp:spPr>
        <a:xfrm>
          <a:off x="6974816" y="2282226"/>
          <a:ext cx="113149" cy="1119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E92D5B-3542-354D-AF5A-63139FF88DD5}">
      <dsp:nvSpPr>
        <dsp:cNvPr id="0" name=""/>
        <dsp:cNvSpPr/>
      </dsp:nvSpPr>
      <dsp:spPr>
        <a:xfrm>
          <a:off x="7812539" y="2273082"/>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1CCE-4C53-774A-8F59-3E63502F8CF6}">
      <dsp:nvSpPr>
        <dsp:cNvPr id="0" name=""/>
        <dsp:cNvSpPr/>
      </dsp:nvSpPr>
      <dsp:spPr>
        <a:xfrm>
          <a:off x="239600" y="2430442"/>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9:15 – 9:25</a:t>
          </a:r>
        </a:p>
      </dsp:txBody>
      <dsp:txXfrm>
        <a:off x="239600" y="2430442"/>
        <a:ext cx="1885868" cy="511433"/>
      </dsp:txXfrm>
    </dsp:sp>
    <dsp:sp modelId="{4B44D64F-EFC7-B64B-91F9-834CF70EEA36}">
      <dsp:nvSpPr>
        <dsp:cNvPr id="0" name=""/>
        <dsp:cNvSpPr/>
      </dsp:nvSpPr>
      <dsp:spPr>
        <a:xfrm>
          <a:off x="0" y="2172462"/>
          <a:ext cx="8514678" cy="1810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B8F4E-E8FE-0549-9588-E7EEDAFBDC80}">
      <dsp:nvSpPr>
        <dsp:cNvPr id="0" name=""/>
        <dsp:cNvSpPr/>
      </dsp:nvSpPr>
      <dsp:spPr>
        <a:xfrm>
          <a:off x="259910" y="771676"/>
          <a:ext cx="1845248" cy="631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Recap from Day 1</a:t>
          </a:r>
        </a:p>
      </dsp:txBody>
      <dsp:txXfrm>
        <a:off x="259910" y="771676"/>
        <a:ext cx="1845248" cy="631371"/>
      </dsp:txXfrm>
    </dsp:sp>
    <dsp:sp modelId="{EC33A34F-570A-E648-BD75-04B0A55E29AB}">
      <dsp:nvSpPr>
        <dsp:cNvPr id="0" name=""/>
        <dsp:cNvSpPr/>
      </dsp:nvSpPr>
      <dsp:spPr>
        <a:xfrm>
          <a:off x="1182534"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9070ED9-6899-0942-926A-45C22A70B0D7}">
      <dsp:nvSpPr>
        <dsp:cNvPr id="0" name=""/>
        <dsp:cNvSpPr/>
      </dsp:nvSpPr>
      <dsp:spPr>
        <a:xfrm>
          <a:off x="1270180" y="1573080"/>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9:25 – 10:15</a:t>
          </a:r>
        </a:p>
      </dsp:txBody>
      <dsp:txXfrm>
        <a:off x="1270180" y="1573080"/>
        <a:ext cx="1885868" cy="511433"/>
      </dsp:txXfrm>
    </dsp:sp>
    <dsp:sp modelId="{8ACD2731-9584-FF40-A791-05DC5E365129}">
      <dsp:nvSpPr>
        <dsp:cNvPr id="0" name=""/>
        <dsp:cNvSpPr/>
      </dsp:nvSpPr>
      <dsp:spPr>
        <a:xfrm>
          <a:off x="953929" y="3104848"/>
          <a:ext cx="2613605" cy="8681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Session 5 – Building common ground on gender equality and intersectionality. </a:t>
          </a:r>
        </a:p>
      </dsp:txBody>
      <dsp:txXfrm>
        <a:off x="953929" y="3104848"/>
        <a:ext cx="2613605" cy="868136"/>
      </dsp:txXfrm>
    </dsp:sp>
    <dsp:sp modelId="{9F651CAE-6E76-4643-9EEA-F00DC6357DC2}">
      <dsp:nvSpPr>
        <dsp:cNvPr id="0" name=""/>
        <dsp:cNvSpPr/>
      </dsp:nvSpPr>
      <dsp:spPr>
        <a:xfrm>
          <a:off x="2112001" y="2335434"/>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6891E10-0471-BD48-B871-ECE0BC09E6B9}">
      <dsp:nvSpPr>
        <dsp:cNvPr id="0" name=""/>
        <dsp:cNvSpPr/>
      </dsp:nvSpPr>
      <dsp:spPr>
        <a:xfrm>
          <a:off x="1125960" y="22064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CFDF1A-22F5-3240-9E8B-FBF9C31D6DD3}">
      <dsp:nvSpPr>
        <dsp:cNvPr id="0" name=""/>
        <dsp:cNvSpPr/>
      </dsp:nvSpPr>
      <dsp:spPr>
        <a:xfrm>
          <a:off x="2034910" y="2263557"/>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D5AE33-C70E-484B-9480-3168091EBD05}">
      <dsp:nvSpPr>
        <dsp:cNvPr id="0" name=""/>
        <dsp:cNvSpPr/>
      </dsp:nvSpPr>
      <dsp:spPr>
        <a:xfrm>
          <a:off x="2576983" y="2392340"/>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10:15 – 10:45</a:t>
          </a:r>
        </a:p>
      </dsp:txBody>
      <dsp:txXfrm>
        <a:off x="2576983" y="2392340"/>
        <a:ext cx="1885868" cy="511433"/>
      </dsp:txXfrm>
    </dsp:sp>
    <dsp:sp modelId="{4F9B95DA-1EEC-2842-9AE3-428DDA4241A9}">
      <dsp:nvSpPr>
        <dsp:cNvPr id="0" name=""/>
        <dsp:cNvSpPr/>
      </dsp:nvSpPr>
      <dsp:spPr>
        <a:xfrm>
          <a:off x="2892259" y="792939"/>
          <a:ext cx="1132610" cy="670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Coffee Break</a:t>
          </a:r>
        </a:p>
      </dsp:txBody>
      <dsp:txXfrm>
        <a:off x="2892259" y="792939"/>
        <a:ext cx="1132610" cy="670832"/>
      </dsp:txXfrm>
    </dsp:sp>
    <dsp:sp modelId="{3EFB8297-019B-8743-AB5E-D3E87EE99BE6}">
      <dsp:nvSpPr>
        <dsp:cNvPr id="0" name=""/>
        <dsp:cNvSpPr/>
      </dsp:nvSpPr>
      <dsp:spPr>
        <a:xfrm>
          <a:off x="3424665" y="1517344"/>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4B23A69-BC2B-B44A-85D7-A70A97C414D4}">
      <dsp:nvSpPr>
        <dsp:cNvPr id="0" name=""/>
        <dsp:cNvSpPr/>
      </dsp:nvSpPr>
      <dsp:spPr>
        <a:xfrm>
          <a:off x="4031874" y="1584087"/>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10:45 – 12:15</a:t>
          </a:r>
        </a:p>
      </dsp:txBody>
      <dsp:txXfrm>
        <a:off x="4031874" y="1584087"/>
        <a:ext cx="1885868" cy="511433"/>
      </dsp:txXfrm>
    </dsp:sp>
    <dsp:sp modelId="{96AE7253-AC3E-8E45-AFC2-0923BCB83573}">
      <dsp:nvSpPr>
        <dsp:cNvPr id="0" name=""/>
        <dsp:cNvSpPr/>
      </dsp:nvSpPr>
      <dsp:spPr>
        <a:xfrm>
          <a:off x="3937580" y="3122914"/>
          <a:ext cx="2074454" cy="1262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Session 6 –Designing my GE&amp;I Roadmap to put my Comm./Body in action.-Practical exercise with Tasksheet  #3</a:t>
          </a:r>
        </a:p>
      </dsp:txBody>
      <dsp:txXfrm>
        <a:off x="3937580" y="3122914"/>
        <a:ext cx="2074454" cy="1262743"/>
      </dsp:txXfrm>
    </dsp:sp>
    <dsp:sp modelId="{D8B5DA3B-6AAC-7941-9240-3CBF2AF7BE42}">
      <dsp:nvSpPr>
        <dsp:cNvPr id="0" name=""/>
        <dsp:cNvSpPr/>
      </dsp:nvSpPr>
      <dsp:spPr>
        <a:xfrm>
          <a:off x="4974808"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3F5ABA-A72C-8F44-A16A-8CCCC9CE35E3}">
      <dsp:nvSpPr>
        <dsp:cNvPr id="0" name=""/>
        <dsp:cNvSpPr/>
      </dsp:nvSpPr>
      <dsp:spPr>
        <a:xfrm>
          <a:off x="3396665" y="22445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C6A4CF-25A7-5846-B7DF-2D0B167FE415}">
      <dsp:nvSpPr>
        <dsp:cNvPr id="0" name=""/>
        <dsp:cNvSpPr/>
      </dsp:nvSpPr>
      <dsp:spPr>
        <a:xfrm>
          <a:off x="4918233" y="22064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6189026-1D0F-A446-81B8-E1799370AEC3}">
      <dsp:nvSpPr>
        <dsp:cNvPr id="0" name=""/>
        <dsp:cNvSpPr/>
      </dsp:nvSpPr>
      <dsp:spPr>
        <a:xfrm>
          <a:off x="5210541" y="2430442"/>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12:15 – 12:30</a:t>
          </a:r>
        </a:p>
      </dsp:txBody>
      <dsp:txXfrm>
        <a:off x="5210541" y="2430442"/>
        <a:ext cx="1885868" cy="511433"/>
      </dsp:txXfrm>
    </dsp:sp>
    <dsp:sp modelId="{F553B1C2-F058-4A4C-8D2F-85AE5D9D5246}">
      <dsp:nvSpPr>
        <dsp:cNvPr id="0" name=""/>
        <dsp:cNvSpPr/>
      </dsp:nvSpPr>
      <dsp:spPr>
        <a:xfrm>
          <a:off x="5563251" y="771676"/>
          <a:ext cx="1180447" cy="631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Wrap up </a:t>
          </a:r>
        </a:p>
      </dsp:txBody>
      <dsp:txXfrm>
        <a:off x="5563251" y="771676"/>
        <a:ext cx="1180447" cy="631371"/>
      </dsp:txXfrm>
    </dsp:sp>
    <dsp:sp modelId="{FD8837EF-5DC4-2045-88E0-17AE0FEB5CC0}">
      <dsp:nvSpPr>
        <dsp:cNvPr id="0" name=""/>
        <dsp:cNvSpPr/>
      </dsp:nvSpPr>
      <dsp:spPr>
        <a:xfrm>
          <a:off x="6153475"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AE0986-9EBD-B54D-9E53-518C0D85A741}">
      <dsp:nvSpPr>
        <dsp:cNvPr id="0" name=""/>
        <dsp:cNvSpPr/>
      </dsp:nvSpPr>
      <dsp:spPr>
        <a:xfrm>
          <a:off x="6389209" y="1584087"/>
          <a:ext cx="1885868"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12:30 – 12:45</a:t>
          </a:r>
        </a:p>
      </dsp:txBody>
      <dsp:txXfrm>
        <a:off x="6389209" y="1584087"/>
        <a:ext cx="1885868" cy="511433"/>
      </dsp:txXfrm>
    </dsp:sp>
    <dsp:sp modelId="{58E47D06-461B-C340-AF48-ADB3C7EA2AF9}">
      <dsp:nvSpPr>
        <dsp:cNvPr id="0" name=""/>
        <dsp:cNvSpPr/>
      </dsp:nvSpPr>
      <dsp:spPr>
        <a:xfrm>
          <a:off x="6294915" y="3122914"/>
          <a:ext cx="2074454" cy="1065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rPr>
            <a:t>Final words from Gender Equality Division and written evaluation of the training.</a:t>
          </a:r>
        </a:p>
      </dsp:txBody>
      <dsp:txXfrm>
        <a:off x="6294915" y="3122914"/>
        <a:ext cx="2074454" cy="1065439"/>
      </dsp:txXfrm>
    </dsp:sp>
    <dsp:sp modelId="{5DFF94AE-2C0B-1244-84B4-A5AB51F2AC4E}">
      <dsp:nvSpPr>
        <dsp:cNvPr id="0" name=""/>
        <dsp:cNvSpPr/>
      </dsp:nvSpPr>
      <dsp:spPr>
        <a:xfrm>
          <a:off x="7332143"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758641E-FC5D-294A-8D9E-408C20FA4F03}">
      <dsp:nvSpPr>
        <dsp:cNvPr id="0" name=""/>
        <dsp:cNvSpPr/>
      </dsp:nvSpPr>
      <dsp:spPr>
        <a:xfrm>
          <a:off x="6096901" y="22064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E92D5B-3542-354D-AF5A-63139FF88DD5}">
      <dsp:nvSpPr>
        <dsp:cNvPr id="0" name=""/>
        <dsp:cNvSpPr/>
      </dsp:nvSpPr>
      <dsp:spPr>
        <a:xfrm>
          <a:off x="7275568" y="2206406"/>
          <a:ext cx="113149" cy="113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65953-EE0C-ED49-81DC-2D50804B1766}">
      <dsp:nvSpPr>
        <dsp:cNvPr id="0" name=""/>
        <dsp:cNvSpPr/>
      </dsp:nvSpPr>
      <dsp:spPr>
        <a:xfrm>
          <a:off x="0" y="0"/>
          <a:ext cx="8352578" cy="4312263"/>
        </a:xfrm>
        <a:prstGeom prst="roundRect">
          <a:avLst>
            <a:gd name="adj" fmla="val 10000"/>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r>
            <a:rPr lang="en-IE" sz="2000" b="0" i="0" kern="1200" dirty="0">
              <a:solidFill>
                <a:srgbClr val="002060"/>
              </a:solidFill>
            </a:rPr>
            <a:t>By the end of the 1.5-day training, as GER you will have :</a:t>
          </a:r>
        </a:p>
        <a:p>
          <a:pPr marL="0" lvl="0" indent="0" algn="l" defTabSz="889000">
            <a:lnSpc>
              <a:spcPct val="90000"/>
            </a:lnSpc>
            <a:spcBef>
              <a:spcPct val="0"/>
            </a:spcBef>
            <a:spcAft>
              <a:spcPts val="600"/>
            </a:spcAft>
            <a:buNone/>
          </a:pPr>
          <a:endParaRPr lang="en-US" sz="2000" kern="1200" dirty="0">
            <a:solidFill>
              <a:srgbClr val="002060"/>
            </a:solidFill>
          </a:endParaRPr>
        </a:p>
        <a:p>
          <a:pPr marL="228600" lvl="1" indent="-228600" algn="l" defTabSz="889000">
            <a:lnSpc>
              <a:spcPct val="90000"/>
            </a:lnSpc>
            <a:spcBef>
              <a:spcPct val="0"/>
            </a:spcBef>
            <a:spcAft>
              <a:spcPts val="1200"/>
            </a:spcAft>
            <a:buChar char="•"/>
          </a:pPr>
          <a:r>
            <a:rPr lang="en-IE" sz="2000" b="0" i="0" kern="1200" dirty="0">
              <a:solidFill>
                <a:srgbClr val="002060"/>
              </a:solidFill>
            </a:rPr>
            <a:t>acquired a set of </a:t>
          </a:r>
          <a:r>
            <a:rPr lang="en-IE" sz="2000" b="1" i="0" kern="1200" dirty="0">
              <a:solidFill>
                <a:srgbClr val="002060"/>
              </a:solidFill>
            </a:rPr>
            <a:t>tools and entry points on how to mainstream gender equality and intersectional issues </a:t>
          </a:r>
          <a:r>
            <a:rPr lang="en-IE" sz="2000" b="0" i="0" kern="1200" dirty="0">
              <a:solidFill>
                <a:srgbClr val="002060"/>
              </a:solidFill>
            </a:rPr>
            <a:t>in your daily work, including working with your Committees and bodies.</a:t>
          </a:r>
          <a:endParaRPr lang="en-US" sz="2000" kern="1200" dirty="0">
            <a:solidFill>
              <a:srgbClr val="002060"/>
            </a:solidFill>
          </a:endParaRPr>
        </a:p>
        <a:p>
          <a:pPr marL="228600" lvl="1" indent="-228600" algn="l" defTabSz="889000">
            <a:lnSpc>
              <a:spcPct val="90000"/>
            </a:lnSpc>
            <a:spcBef>
              <a:spcPct val="0"/>
            </a:spcBef>
            <a:spcAft>
              <a:spcPts val="1200"/>
            </a:spcAft>
            <a:buChar char="•"/>
          </a:pPr>
          <a:r>
            <a:rPr lang="en-IE" sz="2000" b="0" i="0" kern="1200" dirty="0">
              <a:solidFill>
                <a:srgbClr val="002060"/>
              </a:solidFill>
            </a:rPr>
            <a:t>enhanced your </a:t>
          </a:r>
          <a:r>
            <a:rPr lang="en-IE" sz="2000" b="1" i="0" kern="1200" dirty="0">
              <a:solidFill>
                <a:srgbClr val="002060"/>
              </a:solidFill>
            </a:rPr>
            <a:t>understanding of the key role you play </a:t>
          </a:r>
          <a:r>
            <a:rPr lang="en-IE" sz="2000" b="0" i="0" kern="1200" dirty="0">
              <a:solidFill>
                <a:srgbClr val="002060"/>
              </a:solidFill>
            </a:rPr>
            <a:t>as Gender Equality Rapporteurs, and developed compelling arguments to more effectively tackle resistances to gender equality and intersectional inclusion.</a:t>
          </a:r>
          <a:endParaRPr lang="en-US" sz="2000" kern="1200" dirty="0">
            <a:solidFill>
              <a:srgbClr val="002060"/>
            </a:solidFill>
          </a:endParaRPr>
        </a:p>
        <a:p>
          <a:pPr marL="228600" lvl="1" indent="-228600" algn="l" defTabSz="889000">
            <a:lnSpc>
              <a:spcPct val="90000"/>
            </a:lnSpc>
            <a:spcBef>
              <a:spcPct val="0"/>
            </a:spcBef>
            <a:spcAft>
              <a:spcPts val="1200"/>
            </a:spcAft>
            <a:buChar char="•"/>
          </a:pPr>
          <a:r>
            <a:rPr lang="en-US" sz="2000" kern="1200" dirty="0">
              <a:solidFill>
                <a:srgbClr val="002060"/>
              </a:solidFill>
            </a:rPr>
            <a:t>Designed your own “Roadmap” for putting your respective committees/bodies in action.</a:t>
          </a:r>
        </a:p>
      </dsp:txBody>
      <dsp:txXfrm>
        <a:off x="126302" y="126302"/>
        <a:ext cx="8099974" cy="4059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65953-EE0C-ED49-81DC-2D50804B1766}">
      <dsp:nvSpPr>
        <dsp:cNvPr id="0" name=""/>
        <dsp:cNvSpPr/>
      </dsp:nvSpPr>
      <dsp:spPr>
        <a:xfrm>
          <a:off x="0" y="0"/>
          <a:ext cx="8352578" cy="4312263"/>
        </a:xfrm>
        <a:prstGeom prst="roundRect">
          <a:avLst>
            <a:gd name="adj" fmla="val 10000"/>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endParaRPr lang="en-US" sz="2000" kern="1200" dirty="0">
            <a:solidFill>
              <a:srgbClr val="002060"/>
            </a:solidFill>
          </a:endParaRPr>
        </a:p>
        <a:p>
          <a:pPr marL="171450" lvl="1" indent="-171450" algn="l" defTabSz="800100">
            <a:lnSpc>
              <a:spcPct val="90000"/>
            </a:lnSpc>
            <a:spcBef>
              <a:spcPct val="0"/>
            </a:spcBef>
            <a:spcAft>
              <a:spcPts val="1200"/>
            </a:spcAft>
            <a:buChar char="•"/>
          </a:pPr>
          <a:r>
            <a:rPr lang="en-GB" sz="1800" b="1" kern="12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An empowering mix</a:t>
          </a:r>
          <a:r>
            <a:rPr lang="en-GB" sz="1800" kern="12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 analytical presentations, applied concepts, practical exercises and exchanges on good practices.</a:t>
          </a:r>
          <a:endParaRPr lang="en-GB" sz="1800" kern="12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a:p>
          <a:pPr marL="171450" lvl="1" indent="-171450" algn="l" defTabSz="800100">
            <a:lnSpc>
              <a:spcPct val="90000"/>
            </a:lnSpc>
            <a:spcBef>
              <a:spcPct val="0"/>
            </a:spcBef>
            <a:spcAft>
              <a:spcPts val="1200"/>
            </a:spcAft>
            <a:buChar char="•"/>
          </a:pP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principle of </a:t>
          </a:r>
          <a:r>
            <a:rPr lang="en-GB" sz="1800" b="1" u="sng"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transformative thinking</a:t>
          </a:r>
          <a:r>
            <a:rPr lang="en-GB" sz="1800" b="1"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 gender equality and intersectional inclusion. What does it mean? </a:t>
          </a:r>
          <a:r>
            <a:rPr lang="en-GB" sz="1800" b="1"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GERs = change agents</a:t>
          </a: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en-GB" sz="1800" kern="12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a:p>
          <a:pPr marL="171450" lvl="1" indent="-171450" algn="l" defTabSz="800100">
            <a:lnSpc>
              <a:spcPct val="90000"/>
            </a:lnSpc>
            <a:spcBef>
              <a:spcPct val="0"/>
            </a:spcBef>
            <a:spcAft>
              <a:spcPts val="1200"/>
            </a:spcAft>
            <a:buChar char="•"/>
          </a:pPr>
          <a:r>
            <a:rPr lang="en-GB" sz="1800" b="1" kern="12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a safe space </a:t>
          </a:r>
          <a:r>
            <a:rPr lang="en-GB" sz="1800" kern="1200"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for building individual and collective knowledge (concrete tools and insights to improve your GE&amp;I mainstreaming work, neutralise resistances, and </a:t>
          </a: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inspire others to engage with GE&amp;I issues in a critically constructive way.</a:t>
          </a:r>
        </a:p>
        <a:p>
          <a:pPr marL="171450" lvl="1" indent="-171450" algn="l" defTabSz="800100">
            <a:lnSpc>
              <a:spcPct val="90000"/>
            </a:lnSpc>
            <a:spcBef>
              <a:spcPct val="0"/>
            </a:spcBef>
            <a:spcAft>
              <a:spcPts val="1200"/>
            </a:spcAft>
            <a:buChar char="•"/>
          </a:pP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how to build your own </a:t>
          </a:r>
          <a:r>
            <a:rPr lang="en-GB" sz="1800" b="1"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Roadmap </a:t>
          </a:r>
          <a:r>
            <a:rPr lang="en-GB" sz="1800"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encouraging your committees and bodies to take action on gender equality and intersectional inclusion, in line with human rights commitments and obligations of members states</a:t>
          </a:r>
          <a:r>
            <a:rPr lang="en-GB"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2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endParaRPr>
        </a:p>
      </dsp:txBody>
      <dsp:txXfrm>
        <a:off x="126302" y="126302"/>
        <a:ext cx="8099974" cy="4059659"/>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0" y="0"/>
            <a:ext cx="2972280" cy="465396"/>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84120" y="0"/>
            <a:ext cx="2972280" cy="465396"/>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27/11/2024</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0" y="8846980"/>
            <a:ext cx="2972280" cy="465396"/>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84120" y="8846980"/>
            <a:ext cx="2972280" cy="465396"/>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0" y="0"/>
            <a:ext cx="2972280" cy="465396"/>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84120" y="0"/>
            <a:ext cx="2972280" cy="465396"/>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27/11/2024</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1100138" y="698500"/>
            <a:ext cx="4657725" cy="3492500"/>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6283" y="4423493"/>
            <a:ext cx="5485439" cy="4191535"/>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0" y="8846980"/>
            <a:ext cx="2972280" cy="465396"/>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84120" y="8846980"/>
            <a:ext cx="2972280" cy="465396"/>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CD91D898-C786-4C5B-BF7A-1E0F2AAC44B7}" type="slidenum">
              <a:rPr lang="fr-FR" altLang="fr-FR" smtClean="0"/>
              <a:pPr/>
              <a:t>1</a:t>
            </a:fld>
            <a:endParaRPr lang="fr-FR" altLang="fr-FR"/>
          </a:p>
        </p:txBody>
      </p:sp>
    </p:spTree>
    <p:extLst>
      <p:ext uri="{BB962C8B-B14F-4D97-AF65-F5344CB8AC3E}">
        <p14:creationId xmlns:p14="http://schemas.microsoft.com/office/powerpoint/2010/main" val="413142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dirty="0">
              <a:solidFill>
                <a:srgbClr val="002060"/>
              </a:solidFill>
            </a:endParaRPr>
          </a:p>
          <a:p>
            <a:endParaRPr lang="en-US" sz="1200" dirty="0">
              <a:solidFill>
                <a:srgbClr val="002060"/>
              </a:solidFill>
            </a:endParaRPr>
          </a:p>
          <a:p>
            <a:r>
              <a:rPr lang="en-US" sz="1200" dirty="0">
                <a:solidFill>
                  <a:srgbClr val="002060"/>
                </a:solidFill>
              </a:rPr>
              <a:t>A Muslim woman wearing the Hijab can be discriminated because she is a woman and because she is a </a:t>
            </a:r>
            <a:r>
              <a:rPr lang="en-US" sz="1200" dirty="0" err="1">
                <a:solidFill>
                  <a:srgbClr val="002060"/>
                </a:solidFill>
              </a:rPr>
              <a:t>Moslim</a:t>
            </a:r>
            <a:r>
              <a:rPr lang="en-US" sz="1200" dirty="0">
                <a:solidFill>
                  <a:srgbClr val="002060"/>
                </a:solidFill>
              </a:rPr>
              <a:t>. If she happens to be lesbian or Trans, she will be intersectionally discriminated on three important dimensions of her existence.</a:t>
            </a:r>
          </a:p>
          <a:p>
            <a:r>
              <a:rPr lang="en-US" sz="1050" dirty="0">
                <a:solidFill>
                  <a:srgbClr val="002060"/>
                </a:solidFill>
              </a:rPr>
              <a:t>https://sharing4good.org/article/what-intersectionality-center-intersectional-justice</a:t>
            </a:r>
          </a:p>
          <a:p>
            <a:endParaRPr lang="en-GB" dirty="0"/>
          </a:p>
        </p:txBody>
      </p:sp>
      <p:sp>
        <p:nvSpPr>
          <p:cNvPr id="4" name="Marcador de número de diapositiva 3"/>
          <p:cNvSpPr>
            <a:spLocks noGrp="1"/>
          </p:cNvSpPr>
          <p:nvPr>
            <p:ph type="sldNum" sz="quarter" idx="5"/>
          </p:nvPr>
        </p:nvSpPr>
        <p:spPr/>
        <p:txBody>
          <a:bodyPr/>
          <a:lstStyle/>
          <a:p>
            <a:fld id="{CD91D898-C786-4C5B-BF7A-1E0F2AAC44B7}" type="slidenum">
              <a:rPr lang="fr-FR" altLang="fr-FR" smtClean="0"/>
              <a:pPr/>
              <a:t>13</a:t>
            </a:fld>
            <a:endParaRPr lang="fr-FR" altLang="fr-FR"/>
          </a:p>
        </p:txBody>
      </p:sp>
    </p:spTree>
    <p:extLst>
      <p:ext uri="{BB962C8B-B14F-4D97-AF65-F5344CB8AC3E}">
        <p14:creationId xmlns:p14="http://schemas.microsoft.com/office/powerpoint/2010/main" val="159034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CD91D898-C786-4C5B-BF7A-1E0F2AAC44B7}" type="slidenum">
              <a:rPr lang="fr-FR" altLang="fr-FR" smtClean="0"/>
              <a:pPr/>
              <a:t>17</a:t>
            </a:fld>
            <a:endParaRPr lang="fr-FR" altLang="fr-FR"/>
          </a:p>
        </p:txBody>
      </p:sp>
    </p:spTree>
    <p:extLst>
      <p:ext uri="{BB962C8B-B14F-4D97-AF65-F5344CB8AC3E}">
        <p14:creationId xmlns:p14="http://schemas.microsoft.com/office/powerpoint/2010/main" val="372808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Tx/>
              <a:buChar char="-"/>
            </a:pPr>
            <a:endParaRPr lang="en-GB" dirty="0"/>
          </a:p>
        </p:txBody>
      </p:sp>
      <p:sp>
        <p:nvSpPr>
          <p:cNvPr id="4" name="Espace réservé du numéro de diapositive 3"/>
          <p:cNvSpPr>
            <a:spLocks noGrp="1"/>
          </p:cNvSpPr>
          <p:nvPr>
            <p:ph type="sldNum" sz="quarter" idx="5"/>
          </p:nvPr>
        </p:nvSpPr>
        <p:spPr/>
        <p:txBody>
          <a:bodyPr/>
          <a:lstStyle/>
          <a:p>
            <a:fld id="{B8D9351A-38F5-4609-AE9C-B54D7523AC63}" type="slidenum">
              <a:rPr lang="en-GB" smtClean="0"/>
              <a:t>20</a:t>
            </a:fld>
            <a:endParaRPr lang="en-GB"/>
          </a:p>
        </p:txBody>
      </p:sp>
    </p:spTree>
    <p:extLst>
      <p:ext uri="{BB962C8B-B14F-4D97-AF65-F5344CB8AC3E}">
        <p14:creationId xmlns:p14="http://schemas.microsoft.com/office/powerpoint/2010/main" val="228884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mn-lt"/>
              </a:rPr>
              <a:t>GM an objective of the Council of Europe Gender Equality Strategy 2018-2023 and of the previous strategy 2014-2017)</a:t>
            </a:r>
          </a:p>
          <a:p>
            <a:endParaRPr lang="en-GB" dirty="0"/>
          </a:p>
          <a:p>
            <a:r>
              <a:rPr lang="en-GB" dirty="0"/>
              <a:t>52 GERs</a:t>
            </a:r>
          </a:p>
        </p:txBody>
      </p:sp>
      <p:sp>
        <p:nvSpPr>
          <p:cNvPr id="4" name="Slide Number Placeholder 3"/>
          <p:cNvSpPr>
            <a:spLocks noGrp="1"/>
          </p:cNvSpPr>
          <p:nvPr>
            <p:ph type="sldNum" sz="quarter" idx="5"/>
          </p:nvPr>
        </p:nvSpPr>
        <p:spPr/>
        <p:txBody>
          <a:bodyPr/>
          <a:lstStyle/>
          <a:p>
            <a:fld id="{2432C148-D5B3-4C4A-AA91-F9B0E6B1B0D7}" type="slidenum">
              <a:rPr lang="en-GB" smtClean="0"/>
              <a:t>22</a:t>
            </a:fld>
            <a:endParaRPr lang="en-GB"/>
          </a:p>
        </p:txBody>
      </p:sp>
    </p:spTree>
    <p:extLst>
      <p:ext uri="{BB962C8B-B14F-4D97-AF65-F5344CB8AC3E}">
        <p14:creationId xmlns:p14="http://schemas.microsoft.com/office/powerpoint/2010/main" val="54349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32C148-D5B3-4C4A-AA91-F9B0E6B1B0D7}" type="slidenum">
              <a:rPr lang="en-GB" smtClean="0"/>
              <a:t>23</a:t>
            </a:fld>
            <a:endParaRPr lang="en-GB"/>
          </a:p>
        </p:txBody>
      </p:sp>
    </p:spTree>
    <p:extLst>
      <p:ext uri="{BB962C8B-B14F-4D97-AF65-F5344CB8AC3E}">
        <p14:creationId xmlns:p14="http://schemas.microsoft.com/office/powerpoint/2010/main" val="309105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1F487C"/>
                </a:solidFill>
                <a:latin typeface="Calibri" panose="020F0502020204030204" pitchFamily="34" charset="0"/>
              </a:rPr>
              <a:t>1: change of perspective and look at your issues differently</a:t>
            </a:r>
          </a:p>
          <a:p>
            <a:r>
              <a:rPr lang="en-GB" sz="1800" b="0" i="0" u="none" strike="noStrike" baseline="0" dirty="0">
                <a:solidFill>
                  <a:srgbClr val="1F487C"/>
                </a:solidFill>
                <a:latin typeface="Calibri" panose="020F0502020204030204" pitchFamily="34" charset="0"/>
              </a:rPr>
              <a:t>2: what helps a lot is to find the right information, contacts, data</a:t>
            </a:r>
          </a:p>
          <a:p>
            <a:r>
              <a:rPr lang="en-GB" sz="1800" b="0" i="0" u="none" strike="noStrike" baseline="0" dirty="0">
                <a:solidFill>
                  <a:srgbClr val="1F487C"/>
                </a:solidFill>
                <a:latin typeface="Calibri" panose="020F0502020204030204" pitchFamily="34" charset="0"/>
              </a:rPr>
              <a:t>3: there are allies/ organisations that support your work</a:t>
            </a:r>
          </a:p>
          <a:p>
            <a:endParaRPr lang="en-GB" dirty="0"/>
          </a:p>
        </p:txBody>
      </p:sp>
      <p:sp>
        <p:nvSpPr>
          <p:cNvPr id="4" name="Slide Number Placeholder 3"/>
          <p:cNvSpPr>
            <a:spLocks noGrp="1"/>
          </p:cNvSpPr>
          <p:nvPr>
            <p:ph type="sldNum" sz="quarter" idx="5"/>
          </p:nvPr>
        </p:nvSpPr>
        <p:spPr/>
        <p:txBody>
          <a:bodyPr/>
          <a:lstStyle/>
          <a:p>
            <a:fld id="{2432C148-D5B3-4C4A-AA91-F9B0E6B1B0D7}" type="slidenum">
              <a:rPr lang="en-GB" smtClean="0"/>
              <a:t>24</a:t>
            </a:fld>
            <a:endParaRPr lang="en-GB"/>
          </a:p>
        </p:txBody>
      </p:sp>
    </p:spTree>
    <p:extLst>
      <p:ext uri="{BB962C8B-B14F-4D97-AF65-F5344CB8AC3E}">
        <p14:creationId xmlns:p14="http://schemas.microsoft.com/office/powerpoint/2010/main" val="147985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2060"/>
                </a:solidFill>
                <a:latin typeface="+mn-lt"/>
              </a:rPr>
              <a:t>Be aware of the potential existence of good-quality research that you could build on. </a:t>
            </a:r>
            <a:endParaRPr lang="en-GB" dirty="0"/>
          </a:p>
        </p:txBody>
      </p:sp>
      <p:sp>
        <p:nvSpPr>
          <p:cNvPr id="4" name="Slide Number Placeholder 3"/>
          <p:cNvSpPr>
            <a:spLocks noGrp="1"/>
          </p:cNvSpPr>
          <p:nvPr>
            <p:ph type="sldNum" sz="quarter" idx="5"/>
          </p:nvPr>
        </p:nvSpPr>
        <p:spPr/>
        <p:txBody>
          <a:bodyPr/>
          <a:lstStyle/>
          <a:p>
            <a:fld id="{7337B99B-D378-6C49-AC24-BA32949E8AE6}" type="slidenum">
              <a:rPr lang="fr-FR" smtClean="0"/>
              <a:t>28</a:t>
            </a:fld>
            <a:endParaRPr lang="fr-FR" dirty="0"/>
          </a:p>
        </p:txBody>
      </p:sp>
    </p:spTree>
    <p:extLst>
      <p:ext uri="{BB962C8B-B14F-4D97-AF65-F5344CB8AC3E}">
        <p14:creationId xmlns:p14="http://schemas.microsoft.com/office/powerpoint/2010/main" val="402157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37B99B-D378-6C49-AC24-BA32949E8AE6}" type="slidenum">
              <a:rPr lang="fr-FR"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149314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B8D9351A-38F5-4609-AE9C-B54D7523AC63}" type="slidenum">
              <a:rPr lang="en-GB" smtClean="0"/>
              <a:t>31</a:t>
            </a:fld>
            <a:endParaRPr lang="en-GB"/>
          </a:p>
        </p:txBody>
      </p:sp>
    </p:spTree>
    <p:extLst>
      <p:ext uri="{BB962C8B-B14F-4D97-AF65-F5344CB8AC3E}">
        <p14:creationId xmlns:p14="http://schemas.microsoft.com/office/powerpoint/2010/main" val="417542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CD91D898-C786-4C5B-BF7A-1E0F2AAC44B7}" type="slidenum">
              <a:rPr lang="fr-FR" altLang="fr-FR" smtClean="0"/>
              <a:pPr/>
              <a:t>35</a:t>
            </a:fld>
            <a:endParaRPr lang="fr-FR" altLang="fr-FR"/>
          </a:p>
        </p:txBody>
      </p:sp>
    </p:spTree>
    <p:extLst>
      <p:ext uri="{BB962C8B-B14F-4D97-AF65-F5344CB8AC3E}">
        <p14:creationId xmlns:p14="http://schemas.microsoft.com/office/powerpoint/2010/main" val="234916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0F56C956-2EAA-465A-8104-2E7A699EBA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a:extLst>
              <a:ext uri="{FF2B5EF4-FFF2-40B4-BE49-F238E27FC236}">
                <a16:creationId xmlns:a16="http://schemas.microsoft.com/office/drawing/2014/main" id="{EB161C59-ECC9-44F1-8068-A0BE4D0952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en-US" dirty="0"/>
          </a:p>
        </p:txBody>
      </p:sp>
      <p:sp>
        <p:nvSpPr>
          <p:cNvPr id="7172" name="Espace réservé du numéro de diapositive 3">
            <a:extLst>
              <a:ext uri="{FF2B5EF4-FFF2-40B4-BE49-F238E27FC236}">
                <a16:creationId xmlns:a16="http://schemas.microsoft.com/office/drawing/2014/main" id="{841EAE9A-CD99-4BD5-934E-CD1D6A007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5B1D9C-5013-4F68-B116-64CC3D59AD3B}" type="slidenum">
              <a:rPr lang="fr-FR" altLang="en-US" smtClean="0">
                <a:latin typeface="Arial" panose="020B0604020202020204" pitchFamily="34" charset="0"/>
                <a:cs typeface="Arial" panose="020B0604020202020204" pitchFamily="34" charset="0"/>
              </a:rPr>
              <a:pPr>
                <a:spcBef>
                  <a:spcPct val="0"/>
                </a:spcBef>
              </a:pPr>
              <a:t>2</a:t>
            </a:fld>
            <a:endParaRPr lang="fr-FR"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CD91D898-C786-4C5B-BF7A-1E0F2AAC44B7}" type="slidenum">
              <a:rPr lang="fr-FR" altLang="fr-FR" smtClean="0"/>
              <a:pPr/>
              <a:t>40</a:t>
            </a:fld>
            <a:endParaRPr lang="fr-FR" altLang="fr-FR"/>
          </a:p>
        </p:txBody>
      </p:sp>
    </p:spTree>
    <p:extLst>
      <p:ext uri="{BB962C8B-B14F-4D97-AF65-F5344CB8AC3E}">
        <p14:creationId xmlns:p14="http://schemas.microsoft.com/office/powerpoint/2010/main" val="108843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B09D-35B1-431F-54B2-45918B8A5F08}"/>
            </a:ext>
          </a:extLst>
        </p:cNvPr>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6BD1ACF9-7199-D4E4-0AA5-F96EDB19B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a:extLst>
              <a:ext uri="{FF2B5EF4-FFF2-40B4-BE49-F238E27FC236}">
                <a16:creationId xmlns:a16="http://schemas.microsoft.com/office/drawing/2014/main" id="{BD0CF7A1-476C-D15D-B746-1826DB6CDE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en-US" dirty="0"/>
          </a:p>
        </p:txBody>
      </p:sp>
      <p:sp>
        <p:nvSpPr>
          <p:cNvPr id="7172" name="Espace réservé du numéro de diapositive 3">
            <a:extLst>
              <a:ext uri="{FF2B5EF4-FFF2-40B4-BE49-F238E27FC236}">
                <a16:creationId xmlns:a16="http://schemas.microsoft.com/office/drawing/2014/main" id="{AE6F5F67-FC1A-113E-B866-1F4D047D4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5B1D9C-5013-4F68-B116-64CC3D59AD3B}" type="slidenum">
              <a:rPr lang="fr-FR" altLang="en-US" smtClean="0">
                <a:latin typeface="Arial" panose="020B0604020202020204" pitchFamily="34" charset="0"/>
                <a:cs typeface="Arial" panose="020B0604020202020204" pitchFamily="34" charset="0"/>
              </a:rPr>
              <a:pPr>
                <a:spcBef>
                  <a:spcPct val="0"/>
                </a:spcBef>
              </a:pPr>
              <a:t>3</a:t>
            </a:fld>
            <a:endParaRPr lang="fr-F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9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7438-F8AB-ACB8-96D5-F379B06FB6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427574-6D9A-950F-8EB1-DBDE7D302A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072893-3639-C51E-9417-25B56BE61779}"/>
              </a:ext>
            </a:extLst>
          </p:cNvPr>
          <p:cNvSpPr>
            <a:spLocks noGrp="1"/>
          </p:cNvSpPr>
          <p:nvPr>
            <p:ph type="body" idx="1"/>
          </p:nvPr>
        </p:nvSpPr>
        <p:spPr/>
        <p:txBody>
          <a:bodyPr/>
          <a:lstStyle/>
          <a:p>
            <a:endParaRPr lang="en-GB" dirty="0"/>
          </a:p>
        </p:txBody>
      </p:sp>
      <p:sp>
        <p:nvSpPr>
          <p:cNvPr id="4" name="Espace réservé du numéro de diapositive 3">
            <a:extLst>
              <a:ext uri="{FF2B5EF4-FFF2-40B4-BE49-F238E27FC236}">
                <a16:creationId xmlns:a16="http://schemas.microsoft.com/office/drawing/2014/main" id="{D23EB870-B8EB-51B2-74EF-100C309DC800}"/>
              </a:ext>
            </a:extLst>
          </p:cNvPr>
          <p:cNvSpPr>
            <a:spLocks noGrp="1"/>
          </p:cNvSpPr>
          <p:nvPr>
            <p:ph type="sldNum" sz="quarter" idx="5"/>
          </p:nvPr>
        </p:nvSpPr>
        <p:spPr/>
        <p:txBody>
          <a:bodyPr/>
          <a:lstStyle/>
          <a:p>
            <a:fld id="{CD91D898-C786-4C5B-BF7A-1E0F2AAC44B7}" type="slidenum">
              <a:rPr lang="fr-FR" altLang="fr-FR" smtClean="0"/>
              <a:pPr/>
              <a:t>4</a:t>
            </a:fld>
            <a:endParaRPr lang="fr-FR" altLang="fr-FR"/>
          </a:p>
        </p:txBody>
      </p:sp>
    </p:spTree>
    <p:extLst>
      <p:ext uri="{BB962C8B-B14F-4D97-AF65-F5344CB8AC3E}">
        <p14:creationId xmlns:p14="http://schemas.microsoft.com/office/powerpoint/2010/main" val="427063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Patricia’s Note:</a:t>
            </a:r>
          </a:p>
          <a:p>
            <a:r>
              <a:rPr lang="en-GB" dirty="0"/>
              <a:t>Including their </a:t>
            </a:r>
          </a:p>
        </p:txBody>
      </p:sp>
      <p:sp>
        <p:nvSpPr>
          <p:cNvPr id="4" name="Espace réservé du numéro de diapositive 3"/>
          <p:cNvSpPr>
            <a:spLocks noGrp="1"/>
          </p:cNvSpPr>
          <p:nvPr>
            <p:ph type="sldNum" sz="quarter" idx="5"/>
          </p:nvPr>
        </p:nvSpPr>
        <p:spPr/>
        <p:txBody>
          <a:bodyPr/>
          <a:lstStyle/>
          <a:p>
            <a:fld id="{B8D9351A-38F5-4609-AE9C-B54D7523AC63}" type="slidenum">
              <a:rPr lang="en-GB" smtClean="0"/>
              <a:t>5</a:t>
            </a:fld>
            <a:endParaRPr lang="en-GB"/>
          </a:p>
        </p:txBody>
      </p:sp>
    </p:spTree>
    <p:extLst>
      <p:ext uri="{BB962C8B-B14F-4D97-AF65-F5344CB8AC3E}">
        <p14:creationId xmlns:p14="http://schemas.microsoft.com/office/powerpoint/2010/main" val="209823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77E42-8926-7A74-0B74-CE2E610E57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85D45B-820B-0F72-44B6-29F5076AFA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DCEF20-0E5D-0763-5F95-D2DE0DB7CFF3}"/>
              </a:ext>
            </a:extLst>
          </p:cNvPr>
          <p:cNvSpPr>
            <a:spLocks noGrp="1"/>
          </p:cNvSpPr>
          <p:nvPr>
            <p:ph type="body" idx="1"/>
          </p:nvPr>
        </p:nvSpPr>
        <p:spPr/>
        <p:txBody>
          <a:bodyPr/>
          <a:lstStyle/>
          <a:p>
            <a:r>
              <a:rPr lang="en-GB" dirty="0"/>
              <a:t>The training aim at providing a safe space for discussions, express ideas, doubts and difficulties, sharing our experiences. Our exchanges are key to a successful training.</a:t>
            </a:r>
          </a:p>
        </p:txBody>
      </p:sp>
      <p:sp>
        <p:nvSpPr>
          <p:cNvPr id="4" name="Espace réservé du numéro de diapositive 3">
            <a:extLst>
              <a:ext uri="{FF2B5EF4-FFF2-40B4-BE49-F238E27FC236}">
                <a16:creationId xmlns:a16="http://schemas.microsoft.com/office/drawing/2014/main" id="{A3D629CA-BF4B-315E-D677-CAD6159EB641}"/>
              </a:ext>
            </a:extLst>
          </p:cNvPr>
          <p:cNvSpPr>
            <a:spLocks noGrp="1"/>
          </p:cNvSpPr>
          <p:nvPr>
            <p:ph type="sldNum" sz="quarter" idx="5"/>
          </p:nvPr>
        </p:nvSpPr>
        <p:spPr/>
        <p:txBody>
          <a:bodyPr/>
          <a:lstStyle/>
          <a:p>
            <a:fld id="{B8D9351A-38F5-4609-AE9C-B54D7523AC63}" type="slidenum">
              <a:rPr lang="en-GB" smtClean="0"/>
              <a:t>6</a:t>
            </a:fld>
            <a:endParaRPr lang="en-GB"/>
          </a:p>
        </p:txBody>
      </p:sp>
    </p:spTree>
    <p:extLst>
      <p:ext uri="{BB962C8B-B14F-4D97-AF65-F5344CB8AC3E}">
        <p14:creationId xmlns:p14="http://schemas.microsoft.com/office/powerpoint/2010/main" val="178831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6EC2-9F5F-EBB2-DBFA-2632EDC316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A58CAE-F33A-39E4-EF2F-E79035692F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3FA3F3-86D8-6CDA-E885-7E047360A119}"/>
              </a:ext>
            </a:extLst>
          </p:cNvPr>
          <p:cNvSpPr>
            <a:spLocks noGrp="1"/>
          </p:cNvSpPr>
          <p:nvPr>
            <p:ph type="body" idx="1"/>
          </p:nvPr>
        </p:nvSpPr>
        <p:spPr/>
        <p:txBody>
          <a:bodyPr/>
          <a:lstStyle/>
          <a:p>
            <a:pPr marL="171450" marR="0" eaLnBrk="0" fontAlgn="base" hangingPunct="0"/>
            <a:r>
              <a:rPr lang="en-GB" sz="1800" kern="1200" dirty="0">
                <a:solidFill>
                  <a:srgbClr val="002060"/>
                </a:solidFill>
                <a:effectLst/>
                <a:latin typeface="Calibri" panose="020F0502020204030204" pitchFamily="34" charset="0"/>
                <a:ea typeface="DengXian" panose="02010600030101010101" pitchFamily="2" charset="-122"/>
              </a:rPr>
              <a:t>Notes for slide on Methodology </a:t>
            </a:r>
            <a:endParaRPr lang="en-GB" sz="1800" dirty="0">
              <a:effectLst/>
              <a:latin typeface="Times New Roman" panose="02020603050405020304" pitchFamily="18" charset="0"/>
              <a:ea typeface="Times New Roman" panose="02020603050405020304" pitchFamily="18" charset="0"/>
            </a:endParaRPr>
          </a:p>
          <a:p>
            <a:pPr marL="171450" marR="0" eaLnBrk="0" fontAlgn="base" hangingPunct="0"/>
            <a:r>
              <a:rPr lang="en-GB" sz="1800" kern="1200" dirty="0">
                <a:solidFill>
                  <a:srgbClr val="002060"/>
                </a:solidFill>
                <a:effectLst/>
                <a:latin typeface="Calibri" panose="020F0502020204030204" pitchFamily="34" charset="0"/>
                <a:ea typeface="DengXian" panose="02010600030101010101" pitchFamily="2" charset="-122"/>
              </a:rPr>
              <a:t>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2060"/>
                </a:solidFill>
                <a:effectLst/>
                <a:latin typeface="Calibri" panose="020F0502020204030204" pitchFamily="34" charset="0"/>
                <a:ea typeface="DengXian" panose="02010600030101010101" pitchFamily="2" charset="-122"/>
              </a:rPr>
              <a:t>An empowering mix: key elements are analytical presentations, practical exercises and exchanges on good practices.</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2060"/>
                </a:solidFill>
                <a:effectLst/>
                <a:latin typeface="Calibri" panose="020F0502020204030204" pitchFamily="34" charset="0"/>
                <a:ea typeface="DengXian" panose="02010600030101010101" pitchFamily="2" charset="-122"/>
              </a:rPr>
              <a:t>The </a:t>
            </a:r>
            <a:r>
              <a:rPr lang="en-GB" sz="1800" b="1" kern="1200" dirty="0">
                <a:solidFill>
                  <a:srgbClr val="002060"/>
                </a:solidFill>
                <a:effectLst/>
                <a:latin typeface="Calibri" panose="020F0502020204030204" pitchFamily="34" charset="0"/>
                <a:ea typeface="DengXian" panose="02010600030101010101" pitchFamily="2" charset="-122"/>
              </a:rPr>
              <a:t>training methodology was designed </a:t>
            </a:r>
            <a:r>
              <a:rPr lang="en-GB" sz="1800" kern="1200" dirty="0">
                <a:solidFill>
                  <a:srgbClr val="000000"/>
                </a:solidFill>
                <a:effectLst/>
                <a:latin typeface="Calibri" panose="020F0502020204030204" pitchFamily="34" charset="0"/>
                <a:ea typeface="Calibri" panose="020F0502020204030204" pitchFamily="34" charset="0"/>
              </a:rPr>
              <a:t>on the principle of </a:t>
            </a:r>
            <a:r>
              <a:rPr lang="en-GB" sz="1800" b="1" u="sng" kern="1200" dirty="0">
                <a:solidFill>
                  <a:srgbClr val="000000"/>
                </a:solidFill>
                <a:effectLst/>
                <a:latin typeface="Calibri" panose="020F0502020204030204" pitchFamily="34" charset="0"/>
                <a:ea typeface="Calibri" panose="020F0502020204030204" pitchFamily="34" charset="0"/>
              </a:rPr>
              <a:t>transformative thinking</a:t>
            </a:r>
            <a:r>
              <a:rPr lang="en-GB" sz="1800" b="1" kern="1200" dirty="0">
                <a:solidFill>
                  <a:srgbClr val="000000"/>
                </a:solidFill>
                <a:effectLst/>
                <a:latin typeface="Calibri" panose="020F0502020204030204" pitchFamily="34" charset="0"/>
                <a:ea typeface="Calibri" panose="020F0502020204030204" pitchFamily="34" charset="0"/>
              </a:rPr>
              <a:t> </a:t>
            </a:r>
            <a:r>
              <a:rPr lang="en-GB" sz="1800" kern="1200" dirty="0">
                <a:solidFill>
                  <a:srgbClr val="000000"/>
                </a:solidFill>
                <a:effectLst/>
                <a:latin typeface="Calibri" panose="020F0502020204030204" pitchFamily="34" charset="0"/>
                <a:ea typeface="Calibri" panose="020F0502020204030204" pitchFamily="34" charset="0"/>
              </a:rPr>
              <a:t>on gender equality and intersectional inclusion. What do we mean by </a:t>
            </a:r>
            <a:r>
              <a:rPr lang="en-GB" sz="1800" b="1" kern="1200" dirty="0">
                <a:solidFill>
                  <a:srgbClr val="000000"/>
                </a:solidFill>
                <a:effectLst/>
                <a:latin typeface="Calibri" panose="020F0502020204030204" pitchFamily="34" charset="0"/>
                <a:ea typeface="Calibri" panose="020F0502020204030204" pitchFamily="34" charset="0"/>
              </a:rPr>
              <a:t>transformative thinking</a:t>
            </a:r>
            <a:r>
              <a:rPr lang="en-GB" sz="1800" kern="1200" dirty="0">
                <a:solidFill>
                  <a:srgbClr val="000000"/>
                </a:solidFill>
                <a:effectLst/>
                <a:latin typeface="Calibri" panose="020F0502020204030204" pitchFamily="34" charset="0"/>
                <a:ea typeface="Calibri" panose="020F0502020204030204" pitchFamily="34" charset="0"/>
              </a:rPr>
              <a:t>? </a:t>
            </a:r>
            <a:r>
              <a:rPr lang="en-GB" sz="1800" b="1" kern="1200" dirty="0">
                <a:solidFill>
                  <a:srgbClr val="000000"/>
                </a:solidFill>
                <a:effectLst/>
                <a:latin typeface="Calibri" panose="020F0502020204030204" pitchFamily="34" charset="0"/>
                <a:ea typeface="Calibri" panose="020F0502020204030204" pitchFamily="34" charset="0"/>
              </a:rPr>
              <a:t>We start from the basis that GERs can be active </a:t>
            </a:r>
            <a:r>
              <a:rPr lang="en-GB" sz="1800" b="1" u="sng" kern="1200" dirty="0">
                <a:solidFill>
                  <a:srgbClr val="000000"/>
                </a:solidFill>
                <a:effectLst/>
                <a:latin typeface="Calibri" panose="020F0502020204030204" pitchFamily="34" charset="0"/>
                <a:ea typeface="Calibri" panose="020F0502020204030204" pitchFamily="34" charset="0"/>
              </a:rPr>
              <a:t>change agents</a:t>
            </a:r>
            <a:r>
              <a:rPr lang="en-GB" sz="1800" b="1" kern="1200" dirty="0">
                <a:solidFill>
                  <a:srgbClr val="000000"/>
                </a:solidFill>
                <a:effectLst/>
                <a:latin typeface="Calibri" panose="020F0502020204030204" pitchFamily="34" charset="0"/>
                <a:ea typeface="Calibri" panose="020F0502020204030204" pitchFamily="34" charset="0"/>
              </a:rPr>
              <a:t> in their respective working milieus. This is why we chose the title of this training:  Ambassadors for change.</a:t>
            </a:r>
            <a:r>
              <a:rPr lang="en-GB" sz="1800" kern="12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0000"/>
                </a:solidFill>
                <a:effectLst/>
                <a:latin typeface="Calibri" panose="020F0502020204030204" pitchFamily="34" charset="0"/>
                <a:ea typeface="Calibri" panose="020F0502020204030204" pitchFamily="34" charset="0"/>
              </a:rPr>
              <a:t> </a:t>
            </a:r>
            <a:r>
              <a:rPr lang="en-GB" sz="1800" b="1" kern="1200" dirty="0">
                <a:solidFill>
                  <a:srgbClr val="000000"/>
                </a:solidFill>
                <a:effectLst/>
                <a:latin typeface="Calibri" panose="020F0502020204030204" pitchFamily="34" charset="0"/>
                <a:ea typeface="Calibri" panose="020F0502020204030204" pitchFamily="34" charset="0"/>
              </a:rPr>
              <a:t>A safe and interactive space:</a:t>
            </a:r>
            <a:r>
              <a:rPr lang="en-GB" sz="1800" kern="1200" dirty="0">
                <a:solidFill>
                  <a:srgbClr val="000000"/>
                </a:solidFill>
                <a:effectLst/>
                <a:latin typeface="Calibri" panose="020F0502020204030204" pitchFamily="34" charset="0"/>
                <a:ea typeface="Calibri" panose="020F0502020204030204" pitchFamily="34" charset="0"/>
              </a:rPr>
              <a:t> The </a:t>
            </a:r>
            <a:r>
              <a:rPr lang="en-GB" sz="1800" b="1" kern="1200" dirty="0">
                <a:solidFill>
                  <a:srgbClr val="000000"/>
                </a:solidFill>
                <a:effectLst/>
                <a:latin typeface="Calibri" panose="020F0502020204030204" pitchFamily="34" charset="0"/>
                <a:ea typeface="Calibri" panose="020F0502020204030204" pitchFamily="34" charset="0"/>
              </a:rPr>
              <a:t>training sessions will </a:t>
            </a:r>
            <a:r>
              <a:rPr lang="en-GB" sz="1800" kern="1200" dirty="0">
                <a:solidFill>
                  <a:srgbClr val="002060"/>
                </a:solidFill>
                <a:effectLst/>
                <a:latin typeface="Calibri" panose="020F0502020204030204" pitchFamily="34" charset="0"/>
                <a:ea typeface="DengXian" panose="02010600030101010101" pitchFamily="2" charset="-122"/>
              </a:rPr>
              <a:t>provide</a:t>
            </a:r>
            <a:r>
              <a:rPr lang="en-GB" sz="1800" b="1" kern="1200" dirty="0">
                <a:solidFill>
                  <a:srgbClr val="002060"/>
                </a:solidFill>
                <a:effectLst/>
                <a:latin typeface="Calibri" panose="020F0502020204030204" pitchFamily="34" charset="0"/>
                <a:ea typeface="DengXian" panose="02010600030101010101" pitchFamily="2" charset="-122"/>
              </a:rPr>
              <a:t> a safe space </a:t>
            </a:r>
            <a:r>
              <a:rPr lang="en-GB" sz="1800" kern="1200" dirty="0">
                <a:solidFill>
                  <a:srgbClr val="002060"/>
                </a:solidFill>
                <a:effectLst/>
                <a:latin typeface="Calibri" panose="020F0502020204030204" pitchFamily="34" charset="0"/>
                <a:ea typeface="DengXian" panose="02010600030101010101" pitchFamily="2" charset="-122"/>
              </a:rPr>
              <a:t>for building individual and collective knowledge through discussions, expression of ideas, doubts and difficulties, sharing of good practices in applying gender equality and intersectional perspectives in our work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b="1" kern="1200" dirty="0">
                <a:solidFill>
                  <a:srgbClr val="000000"/>
                </a:solidFill>
                <a:effectLst/>
                <a:latin typeface="Calibri" panose="020F0502020204030204" pitchFamily="34" charset="0"/>
                <a:ea typeface="Calibri" panose="020F0502020204030204" pitchFamily="34" charset="0"/>
              </a:rPr>
              <a:t>The sessions </a:t>
            </a:r>
            <a:r>
              <a:rPr lang="en-GB" sz="1800" kern="1200" dirty="0">
                <a:solidFill>
                  <a:srgbClr val="000000"/>
                </a:solidFill>
                <a:effectLst/>
                <a:latin typeface="Calibri" panose="020F0502020204030204" pitchFamily="34" charset="0"/>
                <a:ea typeface="Calibri" panose="020F0502020204030204" pitchFamily="34" charset="0"/>
              </a:rPr>
              <a:t>are intended to provide you with tools and entry points for operational integration of GE&amp;I learnings into your daily work.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0000"/>
                </a:solidFill>
                <a:effectLst/>
                <a:latin typeface="Calibri" panose="020F0502020204030204" pitchFamily="34" charset="0"/>
                <a:ea typeface="Calibri" panose="020F0502020204030204" pitchFamily="34" charset="0"/>
              </a:rPr>
              <a:t>Special attention has been given to </a:t>
            </a:r>
            <a:r>
              <a:rPr lang="en-GB" sz="1800" b="1" kern="1200" dirty="0">
                <a:solidFill>
                  <a:srgbClr val="000000"/>
                </a:solidFill>
                <a:effectLst/>
                <a:latin typeface="Calibri" panose="020F0502020204030204" pitchFamily="34" charset="0"/>
                <a:ea typeface="Calibri" panose="020F0502020204030204" pitchFamily="34" charset="0"/>
              </a:rPr>
              <a:t>developing skills for building compelling gender-sensitive arguments, including how to neutralise/deconstruct resistance and how to inspire others to engage with these issues in a critically constructive way.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0000"/>
                </a:solidFill>
                <a:effectLst/>
                <a:latin typeface="Calibri" panose="020F0502020204030204" pitchFamily="34" charset="0"/>
                <a:ea typeface="Calibri" panose="020F0502020204030204" pitchFamily="34" charset="0"/>
              </a:rPr>
              <a:t>Training tools and practical tips will also help you </a:t>
            </a:r>
            <a:r>
              <a:rPr lang="en-GB" sz="1800" b="1" kern="1200" dirty="0">
                <a:solidFill>
                  <a:srgbClr val="000000"/>
                </a:solidFill>
                <a:effectLst/>
                <a:latin typeface="Calibri" panose="020F0502020204030204" pitchFamily="34" charset="0"/>
                <a:ea typeface="Calibri" panose="020F0502020204030204" pitchFamily="34" charset="0"/>
              </a:rPr>
              <a:t>to engage with gender equality and intersectionality on topics/sectors that are not commonly addressed in gender equality training</a:t>
            </a:r>
            <a:r>
              <a:rPr lang="en-GB" sz="1800" kern="1200" dirty="0">
                <a:solidFill>
                  <a:srgbClr val="000000"/>
                </a:solidFill>
                <a:effectLst/>
                <a:latin typeface="Calibri" panose="020F0502020204030204" pitchFamily="34" charset="0"/>
                <a:ea typeface="Calibri" panose="020F0502020204030204" pitchFamily="34" charset="0"/>
              </a:rPr>
              <a:t>, and which are relevant to GERs (based on responses to TNAs).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0000"/>
                </a:solidFill>
                <a:effectLst/>
                <a:latin typeface="Calibri" panose="020F0502020204030204" pitchFamily="34" charset="0"/>
                <a:ea typeface="Calibri" panose="020F0502020204030204" pitchFamily="34" charset="0"/>
              </a:rPr>
              <a:t>Last but not least, the methodology includes how to build your own </a:t>
            </a:r>
            <a:r>
              <a:rPr lang="en-GB" sz="1800" b="1" kern="1200" dirty="0">
                <a:solidFill>
                  <a:srgbClr val="000000"/>
                </a:solidFill>
                <a:effectLst/>
                <a:latin typeface="Calibri" panose="020F0502020204030204" pitchFamily="34" charset="0"/>
                <a:ea typeface="Calibri" panose="020F0502020204030204" pitchFamily="34" charset="0"/>
              </a:rPr>
              <a:t>Roadmap for</a:t>
            </a:r>
            <a:r>
              <a:rPr lang="en-GB" sz="1800" kern="1200" dirty="0">
                <a:solidFill>
                  <a:srgbClr val="000000"/>
                </a:solidFill>
                <a:effectLst/>
                <a:latin typeface="Calibri" panose="020F0502020204030204" pitchFamily="34" charset="0"/>
                <a:ea typeface="Calibri" panose="020F0502020204030204" pitchFamily="34" charset="0"/>
              </a:rPr>
              <a:t> encouraging your committees and bodies to take action on gender equality and intersectional  inclusion, in line with human rights commitments and obligations of members states. </a:t>
            </a:r>
            <a:endParaRPr lang="en-GB"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buFont typeface="+mj-lt"/>
              <a:buAutoNum type="arabicPeriod"/>
            </a:pPr>
            <a:r>
              <a:rPr lang="en-GB" sz="1800" kern="1200" dirty="0">
                <a:solidFill>
                  <a:srgbClr val="000000"/>
                </a:solidFill>
                <a:effectLst/>
                <a:latin typeface="Calibri" panose="020F0502020204030204" pitchFamily="34" charset="0"/>
                <a:ea typeface="Calibri" panose="020F0502020204030204" pitchFamily="34" charset="0"/>
              </a:rPr>
              <a:t>Please do not hesitate to ask questions, and put your issues forward anytime you want. We have also prepared two Charts (shows them, where you will be invited to post suggestions for follow up actions (their road map) and the other chart for posting doubts, request clarifications and make suggestions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Espace réservé du numéro de diapositive 3">
            <a:extLst>
              <a:ext uri="{FF2B5EF4-FFF2-40B4-BE49-F238E27FC236}">
                <a16:creationId xmlns:a16="http://schemas.microsoft.com/office/drawing/2014/main" id="{D9C5DA05-DC7E-D7C0-EF8B-8006A3BC767E}"/>
              </a:ext>
            </a:extLst>
          </p:cNvPr>
          <p:cNvSpPr>
            <a:spLocks noGrp="1"/>
          </p:cNvSpPr>
          <p:nvPr>
            <p:ph type="sldNum" sz="quarter" idx="5"/>
          </p:nvPr>
        </p:nvSpPr>
        <p:spPr/>
        <p:txBody>
          <a:bodyPr/>
          <a:lstStyle/>
          <a:p>
            <a:fld id="{B8D9351A-38F5-4609-AE9C-B54D7523AC63}" type="slidenum">
              <a:rPr lang="en-GB" smtClean="0"/>
              <a:t>7</a:t>
            </a:fld>
            <a:endParaRPr lang="en-GB"/>
          </a:p>
        </p:txBody>
      </p:sp>
    </p:spTree>
    <p:extLst>
      <p:ext uri="{BB962C8B-B14F-4D97-AF65-F5344CB8AC3E}">
        <p14:creationId xmlns:p14="http://schemas.microsoft.com/office/powerpoint/2010/main" val="294021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Notes:</a:t>
            </a:r>
          </a:p>
          <a:p>
            <a:r>
              <a:rPr lang="en-GB" sz="1200" b="1" dirty="0">
                <a:solidFill>
                  <a:srgbClr val="FF0000"/>
                </a:solidFill>
                <a:latin typeface="Arial Nova" panose="020B0504020202020204" pitchFamily="34" charset="0"/>
                <a:cs typeface="Arial" panose="020B0604020202020204" pitchFamily="34" charset="0"/>
              </a:rPr>
              <a:t>Stress the fact that Building compelling arguments on why integrating gender equality and intersectional issues in all Council of Europe activities and domains is critical </a:t>
            </a:r>
            <a:endParaRPr lang="en-GB" dirty="0"/>
          </a:p>
        </p:txBody>
      </p:sp>
      <p:sp>
        <p:nvSpPr>
          <p:cNvPr id="4" name="Marcador de número de diapositiva 3"/>
          <p:cNvSpPr>
            <a:spLocks noGrp="1"/>
          </p:cNvSpPr>
          <p:nvPr>
            <p:ph type="sldNum" sz="quarter" idx="5"/>
          </p:nvPr>
        </p:nvSpPr>
        <p:spPr/>
        <p:txBody>
          <a:bodyPr/>
          <a:lstStyle/>
          <a:p>
            <a:fld id="{CD91D898-C786-4C5B-BF7A-1E0F2AAC44B7}" type="slidenum">
              <a:rPr lang="fr-FR" altLang="fr-FR" smtClean="0"/>
              <a:pPr/>
              <a:t>10</a:t>
            </a:fld>
            <a:endParaRPr lang="fr-FR" altLang="fr-FR"/>
          </a:p>
        </p:txBody>
      </p:sp>
    </p:spTree>
    <p:extLst>
      <p:ext uri="{BB962C8B-B14F-4D97-AF65-F5344CB8AC3E}">
        <p14:creationId xmlns:p14="http://schemas.microsoft.com/office/powerpoint/2010/main" val="384126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endParaRPr lang="en-US" sz="1200" dirty="0">
              <a:latin typeface="Arial" panose="020B0604020202020204" pitchFamily="34" charset="0"/>
              <a:cs typeface="Arial" panose="020B0604020202020204" pitchFamily="34" charset="0"/>
            </a:endParaRPr>
          </a:p>
          <a:p>
            <a:pPr lvl="0">
              <a:defRPr/>
            </a:pPr>
            <a:r>
              <a:rPr lang="en-GB" sz="1200" dirty="0">
                <a:solidFill>
                  <a:schemeClr val="tx1"/>
                </a:solidFill>
                <a:ea typeface="Calibri" panose="020F0502020204030204" pitchFamily="34" charset="0"/>
                <a:cs typeface="Arial" panose="020B0604020202020204" pitchFamily="34" charset="0"/>
              </a:rPr>
              <a:t>The theory of intersectionality was first developed by </a:t>
            </a:r>
            <a:r>
              <a:rPr lang="en-GB" sz="1200" dirty="0" err="1">
                <a:solidFill>
                  <a:schemeClr val="tx1"/>
                </a:solidFill>
                <a:ea typeface="Calibri" panose="020F0502020204030204" pitchFamily="34" charset="0"/>
                <a:cs typeface="Arial" panose="020B0604020202020204" pitchFamily="34" charset="0"/>
              </a:rPr>
              <a:t>Kimberlé</a:t>
            </a:r>
            <a:r>
              <a:rPr lang="en-GB" sz="1200" dirty="0">
                <a:solidFill>
                  <a:schemeClr val="tx1"/>
                </a:solidFill>
                <a:ea typeface="Calibri" panose="020F0502020204030204" pitchFamily="34" charset="0"/>
                <a:cs typeface="Arial" panose="020B0604020202020204" pitchFamily="34" charset="0"/>
              </a:rPr>
              <a:t> Crenshaw, </a:t>
            </a:r>
            <a:r>
              <a:rPr lang="en-US" sz="1200" dirty="0">
                <a:solidFill>
                  <a:schemeClr val="tx1"/>
                </a:solidFill>
                <a:cs typeface="Arial" panose="020B0604020202020204" pitchFamily="34" charset="0"/>
              </a:rPr>
              <a:t>leading American scholar of civil rights and professor of law, who published </a:t>
            </a:r>
            <a:r>
              <a:rPr lang="en-GB" sz="1200" dirty="0">
                <a:solidFill>
                  <a:schemeClr val="tx1"/>
                </a:solidFill>
                <a:ea typeface="Calibri" panose="020F0502020204030204" pitchFamily="34" charset="0"/>
                <a:cs typeface="Arial" panose="020B0604020202020204" pitchFamily="34" charset="0"/>
              </a:rPr>
              <a:t>a paper in 1989 entitled </a:t>
            </a:r>
            <a:r>
              <a:rPr lang="en-GB" sz="1200" i="1" dirty="0">
                <a:solidFill>
                  <a:schemeClr val="tx1"/>
                </a:solidFill>
                <a:ea typeface="Calibri" panose="020F0502020204030204" pitchFamily="34" charset="0"/>
                <a:cs typeface="Arial" panose="020B0604020202020204" pitchFamily="34" charset="0"/>
              </a:rPr>
              <a:t>Demarginalizing the Intersection of Race and Sex</a:t>
            </a:r>
            <a:r>
              <a:rPr lang="en-GB" sz="1200" i="1" dirty="0">
                <a:ea typeface="Calibri" panose="020F0502020204030204" pitchFamily="34" charset="0"/>
              </a:rPr>
              <a:t> and </a:t>
            </a:r>
            <a:r>
              <a:rPr lang="en-US" sz="1200" i="1" dirty="0"/>
              <a:t>Mapping the Margins</a:t>
            </a:r>
            <a:r>
              <a:rPr lang="en-US" sz="1200" dirty="0"/>
              <a:t>: Intersectionality,. Identity Politics, and Violence Against. Women of Color. </a:t>
            </a:r>
            <a:r>
              <a:rPr lang="en-US" sz="1200" dirty="0" err="1"/>
              <a:t>Kimberle</a:t>
            </a:r>
            <a:r>
              <a:rPr lang="en-US" sz="1200" dirty="0"/>
              <a:t> </a:t>
            </a:r>
            <a:r>
              <a:rPr lang="en-US" sz="1200" i="1" dirty="0"/>
              <a:t>Crenshaw</a:t>
            </a:r>
            <a:r>
              <a:rPr lang="en-US" sz="1200" dirty="0"/>
              <a:t>* </a:t>
            </a:r>
            <a:r>
              <a:rPr lang="en-GB" sz="1200" dirty="0">
                <a:solidFill>
                  <a:schemeClr val="tx1"/>
                </a:solidFill>
                <a:ea typeface="Calibri" panose="020F0502020204030204" pitchFamily="34" charset="0"/>
                <a:cs typeface="Arial" panose="020B0604020202020204" pitchFamily="34" charset="0"/>
              </a:rPr>
              <a:t>She was inspired in particular by the legal case </a:t>
            </a:r>
            <a:r>
              <a:rPr lang="en-GB" sz="1200" i="1" dirty="0" err="1">
                <a:solidFill>
                  <a:schemeClr val="tx1"/>
                </a:solidFill>
                <a:ea typeface="Calibri" panose="020F0502020204030204" pitchFamily="34" charset="0"/>
                <a:cs typeface="Arial" panose="020B0604020202020204" pitchFamily="34" charset="0"/>
              </a:rPr>
              <a:t>DeGraffenreid</a:t>
            </a:r>
            <a:r>
              <a:rPr lang="en-GB" sz="1200" i="1" dirty="0">
                <a:solidFill>
                  <a:schemeClr val="tx1"/>
                </a:solidFill>
                <a:ea typeface="Calibri" panose="020F0502020204030204" pitchFamily="34" charset="0"/>
                <a:cs typeface="Arial" panose="020B0604020202020204" pitchFamily="34" charset="0"/>
              </a:rPr>
              <a:t> v. General Motors</a:t>
            </a:r>
            <a:r>
              <a:rPr lang="en-GB" sz="1200" dirty="0">
                <a:solidFill>
                  <a:schemeClr val="tx1"/>
                </a:solidFill>
                <a:ea typeface="Calibri" panose="020F0502020204030204" pitchFamily="34" charset="0"/>
                <a:cs typeface="Arial" panose="020B0604020202020204" pitchFamily="34" charset="0"/>
              </a:rPr>
              <a:t> (US District Court for the Eastern District of Missouri, May 4, 1976) that involved racial, sex and class discrimination against five black women workers who were refused jobs in a factory. The court ruled that there was no instance of discrimination, as the factory hired both black people and women. However, the court failed to see that the factory did hire black men and white women but discriminated specifically against black women. The term intersectionality was coined by Crenshaw to capture this unique combination of discrimination. </a:t>
            </a:r>
            <a:endParaRPr lang="fr-BE" sz="1200" dirty="0">
              <a:solidFill>
                <a:schemeClr val="tx1"/>
              </a:solidFill>
              <a:ea typeface="Calibri" panose="020F0502020204030204" pitchFamily="34" charset="0"/>
              <a:cs typeface="Arial" panose="020B0604020202020204" pitchFamily="34" charset="0"/>
            </a:endParaRPr>
          </a:p>
          <a:p>
            <a:endParaRPr lang="en-GB" b="0" i="0" dirty="0"/>
          </a:p>
        </p:txBody>
      </p:sp>
      <p:sp>
        <p:nvSpPr>
          <p:cNvPr id="4" name="Espace réservé du numéro de diapositive 3"/>
          <p:cNvSpPr>
            <a:spLocks noGrp="1"/>
          </p:cNvSpPr>
          <p:nvPr>
            <p:ph type="sldNum" sz="quarter" idx="5"/>
          </p:nvPr>
        </p:nvSpPr>
        <p:spPr/>
        <p:txBody>
          <a:bodyPr/>
          <a:lstStyle/>
          <a:p>
            <a:fld id="{175D559F-E47D-DA45-9F28-97840EFD3136}" type="slidenum">
              <a:rPr lang="en-GB" smtClean="0"/>
              <a:t>11</a:t>
            </a:fld>
            <a:endParaRPr lang="en-GB"/>
          </a:p>
        </p:txBody>
      </p:sp>
    </p:spTree>
    <p:extLst>
      <p:ext uri="{BB962C8B-B14F-4D97-AF65-F5344CB8AC3E}">
        <p14:creationId xmlns:p14="http://schemas.microsoft.com/office/powerpoint/2010/main" val="24642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266866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27/11/2024</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4370" y="1217422"/>
            <a:ext cx="8103234" cy="369332"/>
          </a:xfrm>
        </p:spPr>
        <p:txBody>
          <a:bodyPr lIns="0" tIns="0" rIns="0" bIns="0"/>
          <a:lstStyle>
            <a:lvl1pPr algn="ctr">
              <a:defRPr sz="2400" b="1" i="0">
                <a:solidFill>
                  <a:schemeClr val="tx1"/>
                </a:solidFill>
                <a:latin typeface="Segoe UI"/>
                <a:cs typeface="Segoe UI"/>
              </a:defRPr>
            </a:lvl1pPr>
          </a:lstStyle>
          <a:p>
            <a:endParaRPr dirty="0"/>
          </a:p>
        </p:txBody>
      </p:sp>
      <p:sp>
        <p:nvSpPr>
          <p:cNvPr id="3" name="Holder 3"/>
          <p:cNvSpPr>
            <a:spLocks noGrp="1"/>
          </p:cNvSpPr>
          <p:nvPr>
            <p:ph type="body" idx="1"/>
          </p:nvPr>
        </p:nvSpPr>
        <p:spPr>
          <a:xfrm>
            <a:off x="474370" y="1911246"/>
            <a:ext cx="8103234" cy="4564505"/>
          </a:xfrm>
        </p:spPr>
        <p:txBody>
          <a:bodyPr lIns="0" tIns="0" rIns="0" bIns="0"/>
          <a:lstStyle>
            <a:lvl1pPr>
              <a:defRPr sz="2100" b="0" i="0">
                <a:solidFill>
                  <a:schemeClr val="tx1"/>
                </a:solidFill>
                <a:latin typeface="+mj-lt"/>
                <a:cs typeface="Segoe UI" panose="020B0502040204020203" pitchFamily="34" charset="0"/>
              </a:defRPr>
            </a:lvl1pPr>
          </a:lstStyle>
          <a:p>
            <a:endParaRPr dirty="0"/>
          </a:p>
        </p:txBody>
      </p:sp>
    </p:spTree>
    <p:extLst>
      <p:ext uri="{BB962C8B-B14F-4D97-AF65-F5344CB8AC3E}">
        <p14:creationId xmlns:p14="http://schemas.microsoft.com/office/powerpoint/2010/main" val="86677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27/11/2024</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29367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20110" y="1217422"/>
            <a:ext cx="3448050" cy="369332"/>
          </a:xfrm>
        </p:spPr>
        <p:txBody>
          <a:bodyPr lIns="0" tIns="0" rIns="0" bIns="0"/>
          <a:lstStyle>
            <a:lvl1pPr>
              <a:defRPr sz="2400" b="0" i="0">
                <a:solidFill>
                  <a:schemeClr val="tx1"/>
                </a:solidFill>
                <a:latin typeface="Segoe UI"/>
                <a:cs typeface="Segoe UI"/>
              </a:defRPr>
            </a:lvl1pPr>
          </a:lstStyle>
          <a:p>
            <a:endParaRPr/>
          </a:p>
        </p:txBody>
      </p:sp>
      <p:sp>
        <p:nvSpPr>
          <p:cNvPr id="3" name="Holder 3"/>
          <p:cNvSpPr>
            <a:spLocks noGrp="1"/>
          </p:cNvSpPr>
          <p:nvPr>
            <p:ph type="body" idx="1"/>
          </p:nvPr>
        </p:nvSpPr>
        <p:spPr>
          <a:xfrm>
            <a:off x="474370" y="1639342"/>
            <a:ext cx="8103234" cy="323165"/>
          </a:xfrm>
        </p:spPr>
        <p:txBody>
          <a:bodyPr lIns="0" tIns="0" rIns="0" bIns="0"/>
          <a:lstStyle>
            <a:lvl1pPr>
              <a:defRPr sz="2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87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en-GB"/>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C36037F-4E5C-41A3-961E-AC7EAB6F88F1}" type="datetime1">
              <a:rPr lang="fr-FR" smtClean="0"/>
              <a:t>27/11/2024</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2710276B-1195-194D-BC2B-1039FC5B65E0}" type="slidenum">
              <a:rPr lang="en-GB" smtClean="0"/>
              <a:t>‹#›</a:t>
            </a:fld>
            <a:endParaRPr lang="en-GB"/>
          </a:p>
        </p:txBody>
      </p:sp>
    </p:spTree>
    <p:extLst>
      <p:ext uri="{BB962C8B-B14F-4D97-AF65-F5344CB8AC3E}">
        <p14:creationId xmlns:p14="http://schemas.microsoft.com/office/powerpoint/2010/main" val="421363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222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27/11/2024</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77490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D812036-C4E4-4951-9331-6EC2ED0CBA09}"/>
              </a:ext>
            </a:extLst>
          </p:cNvPr>
          <p:cNvSpPr>
            <a:spLocks noGrp="1"/>
          </p:cNvSpPr>
          <p:nvPr>
            <p:ph type="dt" sz="half" idx="10"/>
          </p:nvPr>
        </p:nvSpPr>
        <p:spPr/>
        <p:txBody>
          <a:bodyPr/>
          <a:lstStyle>
            <a:lvl1pPr algn="l">
              <a:defRPr sz="1000">
                <a:solidFill>
                  <a:schemeClr val="tx1">
                    <a:tint val="75000"/>
                  </a:schemeClr>
                </a:solidFill>
                <a:latin typeface="Arial Narrow" charset="0"/>
                <a:ea typeface="Arial Narrow" charset="0"/>
                <a:cs typeface="Arial Narrow" charset="0"/>
              </a:defRPr>
            </a:lvl1pPr>
          </a:lstStyle>
          <a:p>
            <a:pPr>
              <a:defRPr/>
            </a:pPr>
            <a:fld id="{ACA25288-A8B0-4AB0-B433-D2DAD4A644C7}" type="datetime1">
              <a:rPr lang="fr-FR"/>
              <a:pPr>
                <a:defRPr/>
              </a:pPr>
              <a:t>27/11/2024</a:t>
            </a:fld>
            <a:endParaRPr lang="fr-FR" dirty="0"/>
          </a:p>
        </p:txBody>
      </p:sp>
      <p:sp>
        <p:nvSpPr>
          <p:cNvPr id="3" name="Espace réservé du numéro de diapositive 5">
            <a:extLst>
              <a:ext uri="{FF2B5EF4-FFF2-40B4-BE49-F238E27FC236}">
                <a16:creationId xmlns:a16="http://schemas.microsoft.com/office/drawing/2014/main" id="{E964FC6E-CB38-40E1-9978-4D24995C9467}"/>
              </a:ext>
            </a:extLst>
          </p:cNvPr>
          <p:cNvSpPr>
            <a:spLocks noGrp="1"/>
          </p:cNvSpPr>
          <p:nvPr>
            <p:ph type="sldNum" sz="quarter" idx="11"/>
          </p:nvPr>
        </p:nvSpPr>
        <p:spPr/>
        <p:txBody>
          <a:bodyPr/>
          <a:lstStyle>
            <a:lvl1pPr>
              <a:defRPr/>
            </a:lvl1pPr>
          </a:lstStyle>
          <a:p>
            <a:fld id="{454AF49A-73B1-4E04-9572-2B39671B1AD8}" type="slidenum">
              <a:rPr lang="fr-FR" altLang="fr-FR"/>
              <a:pPr/>
              <a:t>‹#›</a:t>
            </a:fld>
            <a:endParaRPr lang="fr-FR" altLang="fr-FR"/>
          </a:p>
        </p:txBody>
      </p:sp>
    </p:spTree>
    <p:extLst>
      <p:ext uri="{BB962C8B-B14F-4D97-AF65-F5344CB8AC3E}">
        <p14:creationId xmlns:p14="http://schemas.microsoft.com/office/powerpoint/2010/main" val="388985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0"/>
          </p:nvPr>
        </p:nvSpPr>
        <p:spPr/>
        <p:txBody>
          <a:bodyPr/>
          <a:lstStyle>
            <a:lvl1pPr>
              <a:defRPr/>
            </a:lvl1pPr>
          </a:lstStyle>
          <a:p>
            <a:pPr>
              <a:defRPr/>
            </a:pPr>
            <a:fld id="{80A5B452-40F5-45A6-9C99-7B50BA13558E}" type="datetime1">
              <a:rPr lang="fr-FR"/>
              <a:pPr>
                <a:defRPr/>
              </a:pPr>
              <a:t>27/11/2024</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pPr>
              <a:defRPr/>
            </a:pPr>
            <a:fld id="{51E476F2-8241-4574-BAC4-034B08BFC374}" type="slidenum">
              <a:rPr lang="fr-FR"/>
              <a:pPr>
                <a:defRPr/>
              </a:pPr>
              <a:t>‹#›</a:t>
            </a:fld>
            <a:endParaRPr lang="fr-FR" dirty="0"/>
          </a:p>
        </p:txBody>
      </p:sp>
    </p:spTree>
    <p:extLst>
      <p:ext uri="{BB962C8B-B14F-4D97-AF65-F5344CB8AC3E}">
        <p14:creationId xmlns:p14="http://schemas.microsoft.com/office/powerpoint/2010/main" val="21802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7C00841-14F6-2F79-3E38-48408CCEF15B}"/>
              </a:ext>
            </a:extLst>
          </p:cNvPr>
          <p:cNvSpPr>
            <a:spLocks noGrp="1"/>
          </p:cNvSpPr>
          <p:nvPr>
            <p:ph type="sldNum" sz="quarter" idx="12"/>
          </p:nvPr>
        </p:nvSpPr>
        <p:spPr/>
        <p:txBody>
          <a:bodyPr/>
          <a:lstStyle/>
          <a:p>
            <a:fld id="{5DEFB957-59C2-AF4C-BA09-E733D9477624}" type="slidenum">
              <a:rPr lang="fr-FR" smtClean="0"/>
              <a:t>‹#›</a:t>
            </a:fld>
            <a:endParaRPr lang="fr-FR"/>
          </a:p>
        </p:txBody>
      </p:sp>
    </p:spTree>
    <p:extLst>
      <p:ext uri="{BB962C8B-B14F-4D97-AF65-F5344CB8AC3E}">
        <p14:creationId xmlns:p14="http://schemas.microsoft.com/office/powerpoint/2010/main" val="2479101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8F74EFC-86AD-4234-86B0-54B26A32E7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234F59C-4302-4254-A6B3-D94CFE807FD7}"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6"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27/11/2024</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7" r:id="rId1"/>
    <p:sldLayoutId id="2147483720" r:id="rId2"/>
    <p:sldLayoutId id="2147483721" r:id="rId3"/>
    <p:sldLayoutId id="2147483727"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9767662F-13E1-446A-BF9F-2E64F6BFC0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9F0BF038-4011-4D86-BED5-9CA30348F0C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89753087-2501-46B8-9E69-81957BAD572C}" type="datetime1">
              <a:rPr lang="fr-FR"/>
              <a:pPr>
                <a:defRPr/>
              </a:pPr>
              <a:t>27/11/2024</a:t>
            </a:fld>
            <a:endParaRPr lang="fr-FR" dirty="0"/>
          </a:p>
        </p:txBody>
      </p:sp>
      <p:sp>
        <p:nvSpPr>
          <p:cNvPr id="8" name="Espace réservé du numéro de diapositive 5">
            <a:extLst>
              <a:ext uri="{FF2B5EF4-FFF2-40B4-BE49-F238E27FC236}">
                <a16:creationId xmlns:a16="http://schemas.microsoft.com/office/drawing/2014/main" id="{0D47A272-66EA-406F-A965-EA188988B6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B3DAF49F-3427-4FD7-A9EF-9CE0DDB3B1D8}" type="slidenum">
              <a:rPr lang="fr-FR" altLang="fr-FR"/>
              <a:pPr/>
              <a:t>‹#›</a:t>
            </a:fld>
            <a:endParaRPr lang="fr-FR" altLang="fr-FR"/>
          </a:p>
        </p:txBody>
      </p:sp>
      <p:sp>
        <p:nvSpPr>
          <p:cNvPr id="3077" name="Espace réservé du titre 6">
            <a:extLst>
              <a:ext uri="{FF2B5EF4-FFF2-40B4-BE49-F238E27FC236}">
                <a16:creationId xmlns:a16="http://schemas.microsoft.com/office/drawing/2014/main" id="{9F97AACB-D198-4634-8386-238A318C9F13}"/>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Name of the presentation</a:t>
            </a: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Espace réservé du titre 6">
            <a:extLst>
              <a:ext uri="{FF2B5EF4-FFF2-40B4-BE49-F238E27FC236}">
                <a16:creationId xmlns:a16="http://schemas.microsoft.com/office/drawing/2014/main" id="{EBB19A38-2A6B-40BE-A5C0-11A8B5432D88}"/>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Nom de la présentation</a:t>
            </a:r>
          </a:p>
        </p:txBody>
      </p:sp>
      <p:sp>
        <p:nvSpPr>
          <p:cNvPr id="20" name="Espace réservé de la date 3">
            <a:extLst>
              <a:ext uri="{FF2B5EF4-FFF2-40B4-BE49-F238E27FC236}">
                <a16:creationId xmlns:a16="http://schemas.microsoft.com/office/drawing/2014/main" id="{86531151-7F0C-4989-98F7-1E4E6FA062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Century Gothic" charset="0"/>
                <a:ea typeface="Century Gothic" charset="0"/>
                <a:cs typeface="Century Gothic" charset="0"/>
              </a:defRPr>
            </a:lvl1pPr>
          </a:lstStyle>
          <a:p>
            <a:pPr>
              <a:defRPr/>
            </a:pPr>
            <a:fld id="{9B663BAB-24DA-4125-8811-0DE95DEE615E}" type="datetime1">
              <a:rPr lang="fr-FR"/>
              <a:pPr>
                <a:defRPr/>
              </a:pPr>
              <a:t>27/11/2024</a:t>
            </a:fld>
            <a:endParaRPr lang="fr-FR"/>
          </a:p>
        </p:txBody>
      </p:sp>
      <p:sp>
        <p:nvSpPr>
          <p:cNvPr id="22" name="Espace réservé du numéro de diapositive 5">
            <a:extLst>
              <a:ext uri="{FF2B5EF4-FFF2-40B4-BE49-F238E27FC236}">
                <a16:creationId xmlns:a16="http://schemas.microsoft.com/office/drawing/2014/main" id="{0EC14E1C-4498-42D9-BA81-CD24E32CE6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C58DFBA-9B88-415E-ABD0-6AD37A570048}"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9"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2pPr>
      <a:lvl3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3pPr>
      <a:lvl4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4pPr>
      <a:lvl5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1A8894FA-E79A-49D6-AB0D-845434CB65F5}" type="datetime1">
              <a:rPr lang="fr-FR"/>
              <a:pPr>
                <a:defRPr/>
              </a:pPr>
              <a:t>27/11/2024</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DA9A1300-6319-450F-9B0D-C1AEE4B535BC}" type="slidenum">
              <a:rPr lang="fr-FR"/>
              <a:pPr>
                <a:defRPr/>
              </a:pPr>
              <a:t>‹#›</a:t>
            </a:fld>
            <a:endParaRPr lang="fr-FR" dirty="0"/>
          </a:p>
        </p:txBody>
      </p:sp>
    </p:spTree>
    <p:extLst>
      <p:ext uri="{BB962C8B-B14F-4D97-AF65-F5344CB8AC3E}">
        <p14:creationId xmlns:p14="http://schemas.microsoft.com/office/powerpoint/2010/main" val="156531983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27/11/2024</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Cappuccino_at_Sightglass_Coffee.jpg" TargetMode="External"/><Relationship Id="rId2" Type="http://schemas.openxmlformats.org/officeDocument/2006/relationships/image" Target="../media/image17.jp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rm.coe.int/liste-gers-2021-bilingual-29-10-2021/1680a45848"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rm.coe.int/council-of-europe-gers-handbook-oct-2018-2-/16808ee74b"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help.elearning.ext.coe.int/login/index.php"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rm.coe.int/guidelines-for-the-use-of-language-as-a-driver-of-inclusivity/1680aec235"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cecile.greboval@coe.int" TargetMode="External"/><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www.coe.int/equality" TargetMode="External"/><Relationship Id="rId5" Type="http://schemas.openxmlformats.org/officeDocument/2006/relationships/hyperlink" Target="https://www.coe.int/en/web/genderequality/gender-mainstreaming" TargetMode="External"/><Relationship Id="rId4" Type="http://schemas.openxmlformats.org/officeDocument/2006/relationships/hyperlink" Target="https://www.coe.int/gender-mainstream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pngall.com/happy-emoji-png/" TargetMode="External"/><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embed/p9cU6J2Df9o%20(15"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embed/p9cU6J2Df9o%20(15"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oecd-ilibrary.org/docserver/2f520410-en.pdf?expires=1731847138&amp;id=id&amp;accname=guest&amp;checksum=DCEC8863F589696C9F1791ACC35A989F" TargetMode="External"/><Relationship Id="rId2" Type="http://schemas.openxmlformats.org/officeDocument/2006/relationships/hyperlink" Target="https://www.ddiworld.com/blog/women-leadership-statistics"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www/"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993B718F-FDCE-4A95-B62E-EE4F63A835FB}"/>
              </a:ext>
            </a:extLst>
          </p:cNvPr>
          <p:cNvSpPr>
            <a:spLocks noGrp="1"/>
          </p:cNvSpPr>
          <p:nvPr>
            <p:ph type="title" idx="4294967295"/>
          </p:nvPr>
        </p:nvSpPr>
        <p:spPr bwMode="auto">
          <a:xfrm>
            <a:off x="483577" y="3024555"/>
            <a:ext cx="7702061"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gn="ctr">
              <a:lnSpc>
                <a:spcPct val="100000"/>
              </a:lnSpc>
              <a:spcBef>
                <a:spcPts val="95"/>
              </a:spcBef>
            </a:pPr>
            <a:r>
              <a:rPr lang="fr-BE" sz="2800" b="1" dirty="0">
                <a:solidFill>
                  <a:srgbClr val="0D347D"/>
                </a:solidFill>
                <a:latin typeface="Arial Nova Cond" panose="020B0506020202020204" pitchFamily="34" charset="0"/>
              </a:rPr>
              <a:t>Training workshop on </a:t>
            </a:r>
            <a:r>
              <a:rPr lang="fr-BE" sz="2800" b="1" dirty="0" err="1">
                <a:solidFill>
                  <a:srgbClr val="0D347D"/>
                </a:solidFill>
                <a:latin typeface="Arial Nova Cond" panose="020B0506020202020204" pitchFamily="34" charset="0"/>
              </a:rPr>
              <a:t>Gender</a:t>
            </a:r>
            <a:r>
              <a:rPr lang="fr-BE" sz="2800" b="1" dirty="0">
                <a:solidFill>
                  <a:srgbClr val="0D347D"/>
                </a:solidFill>
                <a:latin typeface="Arial Nova Cond" panose="020B0506020202020204" pitchFamily="34" charset="0"/>
              </a:rPr>
              <a:t> </a:t>
            </a:r>
            <a:r>
              <a:rPr lang="fr-BE" sz="2800" b="1" dirty="0" err="1">
                <a:solidFill>
                  <a:srgbClr val="0D347D"/>
                </a:solidFill>
                <a:latin typeface="Arial Nova Cond" panose="020B0506020202020204" pitchFamily="34" charset="0"/>
              </a:rPr>
              <a:t>equality</a:t>
            </a:r>
            <a:r>
              <a:rPr lang="fr-BE" sz="2800" b="1" dirty="0">
                <a:solidFill>
                  <a:srgbClr val="0D347D"/>
                </a:solidFill>
                <a:latin typeface="Arial Nova Cond" panose="020B0506020202020204" pitchFamily="34" charset="0"/>
              </a:rPr>
              <a:t> </a:t>
            </a:r>
            <a: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and</a:t>
            </a:r>
            <a:r>
              <a:rPr lang="en-GB" sz="2800" b="1" spc="-25"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 i</a:t>
            </a:r>
            <a: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ntersectionality mainstreaming </a:t>
            </a:r>
            <a:b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br>
            <a: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for</a:t>
            </a:r>
            <a:r>
              <a:rPr lang="en-GB" sz="2800" b="1" spc="-10"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 Council of Europe </a:t>
            </a:r>
            <a: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Gender</a:t>
            </a:r>
            <a:r>
              <a:rPr lang="en-GB" sz="2800" b="1" spc="-20"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 </a:t>
            </a:r>
            <a:r>
              <a:rPr lang="en-GB" sz="2800" b="1" dirty="0">
                <a:solidFill>
                  <a:srgbClr val="0D347D"/>
                </a:solidFill>
                <a:effectLst/>
                <a:latin typeface="Arial Nova Cond" panose="020B0506020202020204" pitchFamily="34" charset="0"/>
                <a:ea typeface="Calibri" panose="020F0502020204030204" pitchFamily="34" charset="0"/>
                <a:cs typeface="Times New Roman" panose="02020603050405020304" pitchFamily="18" charset="0"/>
              </a:rPr>
              <a:t>Equality Rapporteurs (GERs)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fr-BE" sz="3200" spc="-5" dirty="0">
                <a:latin typeface="Arial Nova Cond" panose="020B0506020202020204" pitchFamily="34" charset="0"/>
                <a:cs typeface="Arial"/>
              </a:rPr>
            </a:br>
            <a:r>
              <a:rPr lang="fr-BE" sz="2800" spc="-5" dirty="0">
                <a:solidFill>
                  <a:srgbClr val="0D347D"/>
                </a:solidFill>
                <a:latin typeface="Arial Nova Cond" panose="020B0506020202020204" pitchFamily="34" charset="0"/>
                <a:cs typeface="Arial"/>
              </a:rPr>
              <a:t>Strasbourg 5-6 </a:t>
            </a:r>
            <a:r>
              <a:rPr lang="fr-BE" sz="2800" spc="-5" dirty="0" err="1">
                <a:solidFill>
                  <a:srgbClr val="0D347D"/>
                </a:solidFill>
                <a:latin typeface="Arial Nova Cond" panose="020B0506020202020204" pitchFamily="34" charset="0"/>
                <a:cs typeface="Arial"/>
              </a:rPr>
              <a:t>November</a:t>
            </a:r>
            <a:r>
              <a:rPr lang="fr-BE" sz="2800" spc="-5" dirty="0">
                <a:solidFill>
                  <a:srgbClr val="0D347D"/>
                </a:solidFill>
                <a:latin typeface="Arial Nova Cond" panose="020B0506020202020204" pitchFamily="34" charset="0"/>
                <a:cs typeface="Arial"/>
              </a:rPr>
              <a:t>, 2024</a:t>
            </a:r>
            <a:br>
              <a:rPr lang="fr-BE" sz="2800" spc="-5" dirty="0">
                <a:solidFill>
                  <a:srgbClr val="0D347D"/>
                </a:solidFill>
                <a:latin typeface="Arial Nova Cond" panose="020B0506020202020204" pitchFamily="34" charset="0"/>
                <a:cs typeface="Arial"/>
              </a:rPr>
            </a:br>
            <a:r>
              <a:rPr lang="fr-BE" sz="2800" spc="-5" dirty="0">
                <a:solidFill>
                  <a:srgbClr val="0D347D"/>
                </a:solidFill>
                <a:latin typeface="Arial Nova Cond" panose="020B0506020202020204" pitchFamily="34" charset="0"/>
                <a:cs typeface="Arial"/>
              </a:rPr>
              <a:t>Trainer: Dr. Patricia Munoz Cabrera (PhD)</a:t>
            </a:r>
            <a:endParaRPr lang="fr-BE" sz="2800" dirty="0">
              <a:solidFill>
                <a:srgbClr val="0D347D"/>
              </a:solidFill>
              <a:latin typeface="Arial Nova Cond" panose="020B0506020202020204" pitchFamily="34" charset="0"/>
              <a:cs typeface="Arial"/>
            </a:endParaRPr>
          </a:p>
        </p:txBody>
      </p:sp>
      <p:pic>
        <p:nvPicPr>
          <p:cNvPr id="10243" name="Image 2">
            <a:extLst>
              <a:ext uri="{FF2B5EF4-FFF2-40B4-BE49-F238E27FC236}">
                <a16:creationId xmlns:a16="http://schemas.microsoft.com/office/drawing/2014/main" id="{6B31A688-A9E9-41E2-B4E8-175C9D9DB39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9159875" cy="27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Espace réservé du numéro de diapositive 5">
            <a:extLst>
              <a:ext uri="{FF2B5EF4-FFF2-40B4-BE49-F238E27FC236}">
                <a16:creationId xmlns:a16="http://schemas.microsoft.com/office/drawing/2014/main" id="{771F86B1-C33C-454F-A62B-200792FB3EA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37D267-3953-44EE-8A1F-A607F16D8C20}"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2" name="Picture 1" descr="A blue and white rectangular sign with yellow stars and a number&#10;&#10;Description automatically generated">
            <a:extLst>
              <a:ext uri="{FF2B5EF4-FFF2-40B4-BE49-F238E27FC236}">
                <a16:creationId xmlns:a16="http://schemas.microsoft.com/office/drawing/2014/main" id="{700A126B-1B30-7E45-9A22-84FF36F8C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203" y="791308"/>
            <a:ext cx="1837593" cy="1685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8003693-FC96-3629-0FB4-549852B0E7C3}"/>
              </a:ext>
            </a:extLst>
          </p:cNvPr>
          <p:cNvSpPr txBox="1"/>
          <p:nvPr/>
        </p:nvSpPr>
        <p:spPr>
          <a:xfrm>
            <a:off x="619125" y="3057436"/>
            <a:ext cx="7696200" cy="2431435"/>
          </a:xfrm>
          <a:prstGeom prst="rect">
            <a:avLst/>
          </a:prstGeom>
          <a:noFill/>
        </p:spPr>
        <p:txBody>
          <a:bodyPr wrap="square">
            <a:spAutoFit/>
          </a:bodyPr>
          <a:lstStyle/>
          <a:p>
            <a:r>
              <a:rPr lang="en-GB" sz="2000" dirty="0">
                <a:solidFill>
                  <a:srgbClr val="002060"/>
                </a:solidFill>
                <a:latin typeface="Arial" panose="020B0604020202020204" pitchFamily="34" charset="0"/>
                <a:ea typeface="Calibri" panose="020F0502020204030204" pitchFamily="34" charset="0"/>
              </a:rPr>
              <a:t>I</a:t>
            </a:r>
            <a:r>
              <a:rPr lang="en-GB" sz="2000" dirty="0">
                <a:solidFill>
                  <a:srgbClr val="002060"/>
                </a:solidFill>
                <a:effectLst/>
                <a:latin typeface="Arial" panose="020B0604020202020204" pitchFamily="34" charset="0"/>
                <a:ea typeface="Calibri" panose="020F0502020204030204" pitchFamily="34" charset="0"/>
              </a:rPr>
              <a:t>n the context of multiple crisis, </a:t>
            </a:r>
            <a:r>
              <a:rPr lang="en-GB" sz="2000" dirty="0">
                <a:solidFill>
                  <a:srgbClr val="002060"/>
                </a:solidFill>
                <a:latin typeface="Arial" panose="020B0604020202020204" pitchFamily="34" charset="0"/>
                <a:ea typeface="Calibri" panose="020F0502020204030204" pitchFamily="34" charset="0"/>
              </a:rPr>
              <a:t>m</a:t>
            </a:r>
            <a:r>
              <a:rPr lang="en-GB" sz="2000" dirty="0">
                <a:solidFill>
                  <a:srgbClr val="002060"/>
                </a:solidFill>
                <a:effectLst/>
                <a:latin typeface="Arial" panose="020B0604020202020204" pitchFamily="34" charset="0"/>
                <a:ea typeface="Calibri" panose="020F0502020204030204" pitchFamily="34" charset="0"/>
              </a:rPr>
              <a:t>ainstreaming gender equality and intersectional issues is  important for the Council of Europe, because</a:t>
            </a:r>
            <a:r>
              <a:rPr lang="en-GB" sz="2800" dirty="0">
                <a:solidFill>
                  <a:srgbClr val="002060"/>
                </a:solidFill>
                <a:effectLst/>
                <a:latin typeface="Arial" panose="020B0604020202020204" pitchFamily="34" charset="0"/>
                <a:ea typeface="Calibri" panose="020F0502020204030204" pitchFamily="34" charset="0"/>
              </a:rPr>
              <a:t>…</a:t>
            </a:r>
          </a:p>
          <a:p>
            <a:pPr marL="457200" indent="-457200">
              <a:buFont typeface="Wingdings" panose="05000000000000000000" pitchFamily="2" charset="2"/>
              <a:buChar char="Ø"/>
            </a:pPr>
            <a:r>
              <a:rPr lang="en-GB" sz="2800" dirty="0">
                <a:solidFill>
                  <a:srgbClr val="002060"/>
                </a:solidFill>
                <a:latin typeface="Arial" panose="020B0604020202020204" pitchFamily="34" charset="0"/>
              </a:rPr>
              <a:t>…………………………..</a:t>
            </a:r>
          </a:p>
          <a:p>
            <a:pPr marL="457200" indent="-457200">
              <a:buFont typeface="Wingdings" panose="05000000000000000000" pitchFamily="2" charset="2"/>
              <a:buChar char="Ø"/>
            </a:pPr>
            <a:r>
              <a:rPr lang="en-GB" sz="2800" dirty="0">
                <a:solidFill>
                  <a:srgbClr val="002060"/>
                </a:solidFill>
                <a:latin typeface="Arial" panose="020B0604020202020204" pitchFamily="34" charset="0"/>
              </a:rPr>
              <a:t>………………………......</a:t>
            </a:r>
          </a:p>
          <a:p>
            <a:pPr marL="457200" indent="-457200">
              <a:buFont typeface="Wingdings" panose="05000000000000000000" pitchFamily="2" charset="2"/>
              <a:buChar char="Ø"/>
            </a:pPr>
            <a:r>
              <a:rPr lang="en-GB" sz="2800" dirty="0">
                <a:solidFill>
                  <a:srgbClr val="002060"/>
                </a:solidFill>
                <a:latin typeface="Arial" panose="020B0604020202020204" pitchFamily="34" charset="0"/>
              </a:rPr>
              <a:t>…………………………...</a:t>
            </a:r>
            <a:endParaRPr lang="en-GB" sz="2800" dirty="0"/>
          </a:p>
        </p:txBody>
      </p:sp>
      <p:sp>
        <p:nvSpPr>
          <p:cNvPr id="9" name="CuadroTexto 8">
            <a:extLst>
              <a:ext uri="{FF2B5EF4-FFF2-40B4-BE49-F238E27FC236}">
                <a16:creationId xmlns:a16="http://schemas.microsoft.com/office/drawing/2014/main" id="{89AFD4D9-91B1-EDFD-A80A-262A8DEDBFD0}"/>
              </a:ext>
            </a:extLst>
          </p:cNvPr>
          <p:cNvSpPr txBox="1"/>
          <p:nvPr/>
        </p:nvSpPr>
        <p:spPr>
          <a:xfrm>
            <a:off x="1076325" y="1590675"/>
            <a:ext cx="6667500" cy="1077218"/>
          </a:xfrm>
          <a:prstGeom prst="rect">
            <a:avLst/>
          </a:prstGeom>
          <a:noFill/>
        </p:spPr>
        <p:txBody>
          <a:bodyPr wrap="square" rtlCol="0">
            <a:spAutoFit/>
          </a:bodyPr>
          <a:lstStyle/>
          <a:p>
            <a:pPr algn="ctr"/>
            <a:r>
              <a:rPr lang="en-GB" sz="3200" b="1" dirty="0">
                <a:solidFill>
                  <a:srgbClr val="002060"/>
                </a:solidFill>
                <a:latin typeface="Arial" panose="020B0604020202020204" pitchFamily="34" charset="0"/>
                <a:cs typeface="Arial" panose="020B0604020202020204" pitchFamily="34" charset="0"/>
              </a:rPr>
              <a:t>The Elevator Pitch: Reporting and Exchanges in plenary</a:t>
            </a:r>
            <a:endParaRPr lang="en-GB" sz="3200" dirty="0"/>
          </a:p>
        </p:txBody>
      </p:sp>
    </p:spTree>
    <p:extLst>
      <p:ext uri="{BB962C8B-B14F-4D97-AF65-F5344CB8AC3E}">
        <p14:creationId xmlns:p14="http://schemas.microsoft.com/office/powerpoint/2010/main" val="253033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77149" y="1270517"/>
            <a:ext cx="4404252" cy="385539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1600" b="1" dirty="0">
                <a:solidFill>
                  <a:schemeClr val="accent5">
                    <a:lumMod val="50000"/>
                  </a:schemeClr>
                </a:solidFill>
              </a:rPr>
              <a:t>Intersectionality:</a:t>
            </a:r>
          </a:p>
          <a:p>
            <a:pPr algn="just"/>
            <a:endParaRPr lang="en-GB" sz="1500" dirty="0">
              <a:solidFill>
                <a:schemeClr val="accent5">
                  <a:lumMod val="50000"/>
                </a:schemeClr>
              </a:solidFill>
              <a:latin typeface="Arial" panose="020B0604020202020204" pitchFamily="34" charset="0"/>
              <a:ea typeface="Calibri"/>
              <a:cs typeface="Arial" panose="020B0604020202020204" pitchFamily="34" charset="0"/>
              <a:sym typeface="Calibri"/>
            </a:endParaRPr>
          </a:p>
          <a:p>
            <a:pPr algn="just"/>
            <a:r>
              <a:rPr lang="en-GB" sz="1500" dirty="0">
                <a:solidFill>
                  <a:schemeClr val="accent5">
                    <a:lumMod val="50000"/>
                  </a:schemeClr>
                </a:solidFill>
                <a:latin typeface="Arial" panose="020B0604020202020204" pitchFamily="34" charset="0"/>
                <a:ea typeface="Calibri"/>
                <a:cs typeface="Arial" panose="020B0604020202020204" pitchFamily="34" charset="0"/>
                <a:sym typeface="Calibri"/>
              </a:rPr>
              <a:t>Certain groups of women (men and non-binary persons), due to the combination of their sex/gender with other factors, such as their race, colour, language, religion, political or other opinions, national or social origin, association with a national minority, property, birth, sexual orientation, gender identity, age, status, refugee or migrant status or other status*, are often subjected simultaneously to one or several other types of discrimination.</a:t>
            </a:r>
          </a:p>
          <a:p>
            <a:pPr algn="just"/>
            <a:endParaRPr lang="en-GB" sz="1500" dirty="0">
              <a:solidFill>
                <a:schemeClr val="accent5">
                  <a:lumMod val="50000"/>
                </a:schemeClr>
              </a:solidFill>
              <a:latin typeface="Arial" panose="020B0604020202020204" pitchFamily="34" charset="0"/>
              <a:ea typeface="Calibri"/>
              <a:cs typeface="Arial" panose="020B0604020202020204" pitchFamily="34" charset="0"/>
              <a:sym typeface="Calibri"/>
            </a:endParaRPr>
          </a:p>
          <a:p>
            <a:pPr algn="just"/>
            <a:r>
              <a:rPr lang="en-GB" sz="1100" b="1" dirty="0">
                <a:solidFill>
                  <a:schemeClr val="accent5">
                    <a:lumMod val="50000"/>
                  </a:schemeClr>
                </a:solidFill>
                <a:latin typeface="Arial" panose="020B0604020202020204" pitchFamily="34" charset="0"/>
                <a:ea typeface="Calibri"/>
                <a:cs typeface="Arial" panose="020B0604020202020204" pitchFamily="34" charset="0"/>
                <a:sym typeface="Calibri"/>
              </a:rPr>
              <a:t>* Want to know more? : see Grounds of discrimination included in article 4§3 of the Istanbul Convention</a:t>
            </a:r>
          </a:p>
        </p:txBody>
      </p:sp>
      <p:pic>
        <p:nvPicPr>
          <p:cNvPr id="1026" name="Picture 2">
            <a:extLst>
              <a:ext uri="{FF2B5EF4-FFF2-40B4-BE49-F238E27FC236}">
                <a16:creationId xmlns:a16="http://schemas.microsoft.com/office/drawing/2014/main" id="{7489B068-306D-0F1A-EECE-D0538486AE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0893" y="1274166"/>
            <a:ext cx="2421242" cy="192404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169964F-8052-13B6-2BC0-1FD06519842C}"/>
              </a:ext>
            </a:extLst>
          </p:cNvPr>
          <p:cNvPicPr>
            <a:picLocks noChangeAspect="1"/>
          </p:cNvPicPr>
          <p:nvPr/>
        </p:nvPicPr>
        <p:blipFill>
          <a:blip r:embed="rId5"/>
          <a:stretch>
            <a:fillRect/>
          </a:stretch>
        </p:blipFill>
        <p:spPr>
          <a:xfrm>
            <a:off x="5283099" y="3720990"/>
            <a:ext cx="2053189" cy="2213680"/>
          </a:xfrm>
          <a:prstGeom prst="rect">
            <a:avLst/>
          </a:prstGeom>
        </p:spPr>
      </p:pic>
      <p:sp>
        <p:nvSpPr>
          <p:cNvPr id="6" name="CuadroTexto 5">
            <a:extLst>
              <a:ext uri="{FF2B5EF4-FFF2-40B4-BE49-F238E27FC236}">
                <a16:creationId xmlns:a16="http://schemas.microsoft.com/office/drawing/2014/main" id="{B36D3F31-87F0-D218-9F15-27A4D9D48CF9}"/>
              </a:ext>
            </a:extLst>
          </p:cNvPr>
          <p:cNvSpPr txBox="1"/>
          <p:nvPr/>
        </p:nvSpPr>
        <p:spPr>
          <a:xfrm>
            <a:off x="5283099" y="5934670"/>
            <a:ext cx="3746600" cy="523220"/>
          </a:xfrm>
          <a:prstGeom prst="rect">
            <a:avLst/>
          </a:prstGeom>
          <a:noFill/>
          <a:ln>
            <a:solidFill>
              <a:srgbClr val="002060"/>
            </a:solidFill>
          </a:ln>
        </p:spPr>
        <p:txBody>
          <a:bodyPr wrap="square" rtlCol="0">
            <a:spAutoFit/>
          </a:bodyPr>
          <a:lstStyle/>
          <a:p>
            <a:r>
              <a:rPr lang="en-US" sz="1400" b="1" dirty="0" err="1">
                <a:solidFill>
                  <a:srgbClr val="002060"/>
                </a:solidFill>
              </a:rPr>
              <a:t>Kimberle</a:t>
            </a:r>
            <a:r>
              <a:rPr lang="en-US" sz="1400" b="1" dirty="0">
                <a:solidFill>
                  <a:srgbClr val="002060"/>
                </a:solidFill>
              </a:rPr>
              <a:t> Crenshaw, one of the creators of the intersectionality theory </a:t>
            </a:r>
            <a:endParaRPr lang="en-GB" sz="1400" b="1" dirty="0">
              <a:solidFill>
                <a:srgbClr val="002060"/>
              </a:solidFill>
            </a:endParaRPr>
          </a:p>
        </p:txBody>
      </p:sp>
      <p:sp>
        <p:nvSpPr>
          <p:cNvPr id="2" name="CuadroTexto 1">
            <a:extLst>
              <a:ext uri="{FF2B5EF4-FFF2-40B4-BE49-F238E27FC236}">
                <a16:creationId xmlns:a16="http://schemas.microsoft.com/office/drawing/2014/main" id="{9FC8B8B0-A887-5AD3-AD7F-573436317382}"/>
              </a:ext>
            </a:extLst>
          </p:cNvPr>
          <p:cNvSpPr txBox="1"/>
          <p:nvPr/>
        </p:nvSpPr>
        <p:spPr>
          <a:xfrm>
            <a:off x="114301" y="5264203"/>
            <a:ext cx="4497073" cy="1477328"/>
          </a:xfrm>
          <a:prstGeom prst="rect">
            <a:avLst/>
          </a:prstGeom>
          <a:noFill/>
          <a:ln>
            <a:solidFill>
              <a:schemeClr val="accent1"/>
            </a:solidFill>
          </a:ln>
        </p:spPr>
        <p:txBody>
          <a:bodyPr wrap="square" rtlCol="0">
            <a:spAutoFit/>
          </a:bodyPr>
          <a:lstStyle/>
          <a:p>
            <a:r>
              <a:rPr lang="en-US" b="1" dirty="0">
                <a:solidFill>
                  <a:srgbClr val="002060"/>
                </a:solidFill>
              </a:rPr>
              <a:t>Key to remember: focus is not only on identity but also on power systems that create multiple forms of inequality or disadvantage which have an impact on our daily lives.</a:t>
            </a:r>
            <a:endParaRPr lang="en-GB" b="1" dirty="0">
              <a:solidFill>
                <a:srgbClr val="002060"/>
              </a:solidFill>
            </a:endParaRPr>
          </a:p>
        </p:txBody>
      </p:sp>
    </p:spTree>
    <p:custDataLst>
      <p:tags r:id="rId1"/>
    </p:custDataLst>
    <p:extLst>
      <p:ext uri="{BB962C8B-B14F-4D97-AF65-F5344CB8AC3E}">
        <p14:creationId xmlns:p14="http://schemas.microsoft.com/office/powerpoint/2010/main" val="323645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623" y="1110974"/>
            <a:ext cx="6836400" cy="1366400"/>
          </a:xfrm>
          <a:prstGeom prst="rect">
            <a:avLst/>
          </a:prstGeom>
        </p:spPr>
        <p:txBody>
          <a:bodyPr vert="horz" wrap="square" lIns="0" tIns="12065" rIns="0" bIns="0" rtlCol="0">
            <a:spAutoFit/>
          </a:bodyPr>
          <a:lstStyle/>
          <a:p>
            <a:pPr marL="746760" marR="5080" indent="-734695">
              <a:lnSpc>
                <a:spcPct val="100000"/>
              </a:lnSpc>
              <a:spcBef>
                <a:spcPts val="95"/>
              </a:spcBef>
            </a:pPr>
            <a:br>
              <a:rPr lang="en-US" sz="2000" spc="-10" dirty="0">
                <a:solidFill>
                  <a:srgbClr val="002060"/>
                </a:solidFill>
              </a:rPr>
            </a:br>
            <a:r>
              <a:rPr lang="en-GB" sz="2000" b="1" dirty="0">
                <a:solidFill>
                  <a:srgbClr val="001F5F"/>
                </a:solidFill>
                <a:latin typeface="Arial"/>
                <a:cs typeface="Arial"/>
              </a:rPr>
              <a:t>Practical example of intersectional discrimination in employment</a:t>
            </a:r>
            <a:r>
              <a:rPr lang="en-GB" sz="2000" b="1" spc="-55" dirty="0">
                <a:solidFill>
                  <a:srgbClr val="001F5F"/>
                </a:solidFill>
                <a:latin typeface="Arial"/>
                <a:cs typeface="Arial"/>
              </a:rPr>
              <a:t> </a:t>
            </a:r>
            <a:br>
              <a:rPr lang="en-GB" sz="2800" b="1" spc="-55" dirty="0">
                <a:solidFill>
                  <a:srgbClr val="001F5F"/>
                </a:solidFill>
                <a:latin typeface="Arial"/>
                <a:cs typeface="Arial"/>
              </a:rPr>
            </a:br>
            <a:endParaRPr sz="2800" dirty="0">
              <a:solidFill>
                <a:srgbClr val="002060"/>
              </a:solidFill>
            </a:endParaRPr>
          </a:p>
        </p:txBody>
      </p:sp>
      <p:sp>
        <p:nvSpPr>
          <p:cNvPr id="4" name="object 4"/>
          <p:cNvSpPr txBox="1"/>
          <p:nvPr/>
        </p:nvSpPr>
        <p:spPr>
          <a:xfrm>
            <a:off x="496570" y="2169597"/>
            <a:ext cx="8150859" cy="3457357"/>
          </a:xfrm>
          <a:prstGeom prst="rect">
            <a:avLst/>
          </a:prstGeom>
          <a:ln w="38100">
            <a:solidFill>
              <a:srgbClr val="001F5F"/>
            </a:solidFill>
          </a:ln>
        </p:spPr>
        <p:txBody>
          <a:bodyPr vert="horz" wrap="square" lIns="0" tIns="33020" rIns="0" bIns="0" rtlCol="0">
            <a:spAutoFit/>
          </a:bodyPr>
          <a:lstStyle/>
          <a:p>
            <a:pPr marL="88900" marR="400685">
              <a:lnSpc>
                <a:spcPct val="100000"/>
              </a:lnSpc>
              <a:spcBef>
                <a:spcPts val="260"/>
              </a:spcBef>
            </a:pPr>
            <a:endParaRPr lang="en-US" sz="2000" dirty="0">
              <a:solidFill>
                <a:srgbClr val="001F5F"/>
              </a:solidFill>
              <a:latin typeface="Arial"/>
              <a:cs typeface="Arial"/>
            </a:endParaRPr>
          </a:p>
          <a:p>
            <a:pPr marL="290513" marR="400685">
              <a:lnSpc>
                <a:spcPct val="100000"/>
              </a:lnSpc>
              <a:spcBef>
                <a:spcPts val="260"/>
              </a:spcBef>
            </a:pPr>
            <a:r>
              <a:rPr sz="2000" dirty="0">
                <a:solidFill>
                  <a:srgbClr val="001F5F"/>
                </a:solidFill>
                <a:latin typeface="Arial"/>
                <a:cs typeface="Arial"/>
              </a:rPr>
              <a:t>In</a:t>
            </a:r>
            <a:r>
              <a:rPr sz="2000" spc="-55" dirty="0">
                <a:solidFill>
                  <a:srgbClr val="001F5F"/>
                </a:solidFill>
                <a:latin typeface="Arial"/>
                <a:cs typeface="Arial"/>
              </a:rPr>
              <a:t> </a:t>
            </a:r>
            <a:r>
              <a:rPr sz="2000" dirty="0">
                <a:solidFill>
                  <a:srgbClr val="001F5F"/>
                </a:solidFill>
                <a:latin typeface="Arial"/>
                <a:cs typeface="Arial"/>
              </a:rPr>
              <a:t>France,</a:t>
            </a:r>
            <a:r>
              <a:rPr sz="2000" spc="-85" dirty="0">
                <a:solidFill>
                  <a:srgbClr val="001F5F"/>
                </a:solidFill>
                <a:latin typeface="Arial"/>
                <a:cs typeface="Arial"/>
              </a:rPr>
              <a:t> </a:t>
            </a:r>
            <a:r>
              <a:rPr sz="2000" dirty="0">
                <a:solidFill>
                  <a:srgbClr val="001F5F"/>
                </a:solidFill>
                <a:latin typeface="Arial"/>
                <a:cs typeface="Arial"/>
              </a:rPr>
              <a:t>an</a:t>
            </a:r>
            <a:r>
              <a:rPr sz="2000" spc="-70" dirty="0">
                <a:solidFill>
                  <a:srgbClr val="001F5F"/>
                </a:solidFill>
                <a:latin typeface="Arial"/>
                <a:cs typeface="Arial"/>
              </a:rPr>
              <a:t> </a:t>
            </a:r>
            <a:r>
              <a:rPr sz="2000" dirty="0">
                <a:solidFill>
                  <a:srgbClr val="001F5F"/>
                </a:solidFill>
                <a:latin typeface="Arial"/>
                <a:cs typeface="Arial"/>
              </a:rPr>
              <a:t>experiment</a:t>
            </a:r>
            <a:r>
              <a:rPr sz="2000" spc="-75" dirty="0">
                <a:solidFill>
                  <a:srgbClr val="001F5F"/>
                </a:solidFill>
                <a:latin typeface="Arial"/>
                <a:cs typeface="Arial"/>
              </a:rPr>
              <a:t> </a:t>
            </a:r>
            <a:r>
              <a:rPr sz="2000" dirty="0">
                <a:solidFill>
                  <a:srgbClr val="001F5F"/>
                </a:solidFill>
                <a:latin typeface="Arial"/>
                <a:cs typeface="Arial"/>
              </a:rPr>
              <a:t>showed</a:t>
            </a:r>
            <a:r>
              <a:rPr sz="2000" spc="-25" dirty="0">
                <a:solidFill>
                  <a:srgbClr val="001F5F"/>
                </a:solidFill>
                <a:latin typeface="Arial"/>
                <a:cs typeface="Arial"/>
              </a:rPr>
              <a:t> </a:t>
            </a:r>
            <a:r>
              <a:rPr sz="2000" dirty="0">
                <a:solidFill>
                  <a:srgbClr val="001F5F"/>
                </a:solidFill>
                <a:latin typeface="Arial"/>
                <a:cs typeface="Arial"/>
              </a:rPr>
              <a:t>that</a:t>
            </a:r>
            <a:r>
              <a:rPr sz="2000" spc="-75" dirty="0">
                <a:solidFill>
                  <a:srgbClr val="001F5F"/>
                </a:solidFill>
                <a:latin typeface="Arial"/>
                <a:cs typeface="Arial"/>
              </a:rPr>
              <a:t> </a:t>
            </a:r>
            <a:r>
              <a:rPr sz="2000" spc="-10" dirty="0">
                <a:solidFill>
                  <a:srgbClr val="001F5F"/>
                </a:solidFill>
                <a:latin typeface="Arial"/>
                <a:cs typeface="Arial"/>
              </a:rPr>
              <a:t>women</a:t>
            </a:r>
            <a:r>
              <a:rPr sz="2000" spc="-60" dirty="0">
                <a:solidFill>
                  <a:srgbClr val="001F5F"/>
                </a:solidFill>
                <a:latin typeface="Arial"/>
                <a:cs typeface="Arial"/>
              </a:rPr>
              <a:t> </a:t>
            </a:r>
            <a:r>
              <a:rPr sz="2000" dirty="0">
                <a:solidFill>
                  <a:srgbClr val="001F5F"/>
                </a:solidFill>
                <a:latin typeface="Arial"/>
                <a:cs typeface="Arial"/>
              </a:rPr>
              <a:t>with</a:t>
            </a:r>
            <a:r>
              <a:rPr sz="2000" spc="-55" dirty="0">
                <a:solidFill>
                  <a:srgbClr val="001F5F"/>
                </a:solidFill>
                <a:latin typeface="Arial"/>
                <a:cs typeface="Arial"/>
              </a:rPr>
              <a:t> </a:t>
            </a:r>
            <a:r>
              <a:rPr sz="2000" spc="-50" dirty="0">
                <a:solidFill>
                  <a:srgbClr val="001F5F"/>
                </a:solidFill>
                <a:latin typeface="Arial"/>
                <a:cs typeface="Arial"/>
              </a:rPr>
              <a:t>a </a:t>
            </a:r>
            <a:r>
              <a:rPr sz="2000" spc="-10" dirty="0">
                <a:solidFill>
                  <a:srgbClr val="001F5F"/>
                </a:solidFill>
                <a:latin typeface="Arial"/>
                <a:cs typeface="Arial"/>
              </a:rPr>
              <a:t>French-</a:t>
            </a:r>
            <a:r>
              <a:rPr sz="2000" dirty="0">
                <a:solidFill>
                  <a:srgbClr val="001F5F"/>
                </a:solidFill>
                <a:latin typeface="Arial"/>
                <a:cs typeface="Arial"/>
              </a:rPr>
              <a:t>sounding</a:t>
            </a:r>
            <a:r>
              <a:rPr sz="2000" spc="80" dirty="0">
                <a:solidFill>
                  <a:srgbClr val="001F5F"/>
                </a:solidFill>
                <a:latin typeface="Arial"/>
                <a:cs typeface="Arial"/>
              </a:rPr>
              <a:t> </a:t>
            </a:r>
            <a:r>
              <a:rPr sz="2000" dirty="0">
                <a:solidFill>
                  <a:srgbClr val="001F5F"/>
                </a:solidFill>
                <a:latin typeface="Arial"/>
                <a:cs typeface="Arial"/>
              </a:rPr>
              <a:t>name</a:t>
            </a:r>
            <a:r>
              <a:rPr sz="2000" spc="-30" dirty="0">
                <a:solidFill>
                  <a:srgbClr val="001F5F"/>
                </a:solidFill>
                <a:latin typeface="Arial"/>
                <a:cs typeface="Arial"/>
              </a:rPr>
              <a:t> </a:t>
            </a:r>
            <a:r>
              <a:rPr sz="2000" dirty="0">
                <a:solidFill>
                  <a:srgbClr val="001F5F"/>
                </a:solidFill>
                <a:latin typeface="Arial"/>
                <a:cs typeface="Arial"/>
              </a:rPr>
              <a:t>had</a:t>
            </a:r>
            <a:r>
              <a:rPr sz="2000" spc="-30" dirty="0">
                <a:solidFill>
                  <a:srgbClr val="001F5F"/>
                </a:solidFill>
                <a:latin typeface="Arial"/>
                <a:cs typeface="Arial"/>
              </a:rPr>
              <a:t> </a:t>
            </a:r>
            <a:r>
              <a:rPr sz="2000" dirty="0">
                <a:solidFill>
                  <a:srgbClr val="001F5F"/>
                </a:solidFill>
                <a:latin typeface="Arial"/>
                <a:cs typeface="Arial"/>
              </a:rPr>
              <a:t>a</a:t>
            </a:r>
            <a:r>
              <a:rPr sz="2000" spc="-30" dirty="0">
                <a:solidFill>
                  <a:srgbClr val="001F5F"/>
                </a:solidFill>
                <a:latin typeface="Arial"/>
                <a:cs typeface="Arial"/>
              </a:rPr>
              <a:t> </a:t>
            </a:r>
            <a:r>
              <a:rPr sz="2000" dirty="0">
                <a:solidFill>
                  <a:srgbClr val="001F5F"/>
                </a:solidFill>
                <a:latin typeface="Arial"/>
                <a:cs typeface="Arial"/>
              </a:rPr>
              <a:t>22.6</a:t>
            </a:r>
            <a:r>
              <a:rPr sz="2000" spc="-45" dirty="0">
                <a:solidFill>
                  <a:srgbClr val="001F5F"/>
                </a:solidFill>
                <a:latin typeface="Arial"/>
                <a:cs typeface="Arial"/>
              </a:rPr>
              <a:t> </a:t>
            </a:r>
            <a:r>
              <a:rPr sz="2000" dirty="0">
                <a:solidFill>
                  <a:srgbClr val="001F5F"/>
                </a:solidFill>
                <a:latin typeface="Arial"/>
                <a:cs typeface="Arial"/>
              </a:rPr>
              <a:t>%</a:t>
            </a:r>
            <a:r>
              <a:rPr sz="2000" spc="-30" dirty="0">
                <a:solidFill>
                  <a:srgbClr val="001F5F"/>
                </a:solidFill>
                <a:latin typeface="Arial"/>
                <a:cs typeface="Arial"/>
              </a:rPr>
              <a:t> </a:t>
            </a:r>
            <a:r>
              <a:rPr sz="2000" dirty="0">
                <a:solidFill>
                  <a:srgbClr val="001F5F"/>
                </a:solidFill>
                <a:latin typeface="Arial"/>
                <a:cs typeface="Arial"/>
              </a:rPr>
              <a:t>of</a:t>
            </a:r>
            <a:r>
              <a:rPr sz="2000" spc="-25" dirty="0">
                <a:solidFill>
                  <a:srgbClr val="001F5F"/>
                </a:solidFill>
                <a:latin typeface="Arial"/>
                <a:cs typeface="Arial"/>
              </a:rPr>
              <a:t> </a:t>
            </a:r>
            <a:r>
              <a:rPr sz="2000" dirty="0">
                <a:solidFill>
                  <a:srgbClr val="001F5F"/>
                </a:solidFill>
                <a:latin typeface="Arial"/>
                <a:cs typeface="Arial"/>
              </a:rPr>
              <a:t>being</a:t>
            </a:r>
            <a:r>
              <a:rPr sz="2000" spc="-45" dirty="0">
                <a:solidFill>
                  <a:srgbClr val="001F5F"/>
                </a:solidFill>
                <a:latin typeface="Arial"/>
                <a:cs typeface="Arial"/>
              </a:rPr>
              <a:t> </a:t>
            </a:r>
            <a:r>
              <a:rPr sz="2000" dirty="0">
                <a:solidFill>
                  <a:srgbClr val="001F5F"/>
                </a:solidFill>
                <a:latin typeface="Arial"/>
                <a:cs typeface="Arial"/>
              </a:rPr>
              <a:t>called</a:t>
            </a:r>
            <a:r>
              <a:rPr sz="2000" spc="-35" dirty="0">
                <a:solidFill>
                  <a:srgbClr val="001F5F"/>
                </a:solidFill>
                <a:latin typeface="Arial"/>
                <a:cs typeface="Arial"/>
              </a:rPr>
              <a:t> </a:t>
            </a:r>
            <a:r>
              <a:rPr sz="2000" dirty="0">
                <a:solidFill>
                  <a:srgbClr val="001F5F"/>
                </a:solidFill>
                <a:latin typeface="Arial"/>
                <a:cs typeface="Arial"/>
              </a:rPr>
              <a:t>for</a:t>
            </a:r>
            <a:r>
              <a:rPr sz="2000" spc="-25" dirty="0">
                <a:solidFill>
                  <a:srgbClr val="001F5F"/>
                </a:solidFill>
                <a:latin typeface="Arial"/>
                <a:cs typeface="Arial"/>
              </a:rPr>
              <a:t> </a:t>
            </a:r>
            <a:r>
              <a:rPr sz="2000" dirty="0">
                <a:solidFill>
                  <a:srgbClr val="001F5F"/>
                </a:solidFill>
                <a:latin typeface="Arial"/>
                <a:cs typeface="Arial"/>
              </a:rPr>
              <a:t>an</a:t>
            </a:r>
            <a:r>
              <a:rPr sz="2000" spc="-25" dirty="0">
                <a:solidFill>
                  <a:srgbClr val="001F5F"/>
                </a:solidFill>
                <a:latin typeface="Arial"/>
                <a:cs typeface="Arial"/>
              </a:rPr>
              <a:t> </a:t>
            </a:r>
            <a:r>
              <a:rPr sz="2000" dirty="0">
                <a:solidFill>
                  <a:srgbClr val="001F5F"/>
                </a:solidFill>
                <a:latin typeface="Arial"/>
                <a:cs typeface="Arial"/>
              </a:rPr>
              <a:t>interview</a:t>
            </a:r>
            <a:r>
              <a:rPr sz="2000" spc="-55" dirty="0">
                <a:solidFill>
                  <a:srgbClr val="001F5F"/>
                </a:solidFill>
                <a:latin typeface="Arial"/>
                <a:cs typeface="Arial"/>
              </a:rPr>
              <a:t> </a:t>
            </a:r>
            <a:r>
              <a:rPr sz="2000" spc="-20" dirty="0">
                <a:solidFill>
                  <a:srgbClr val="001F5F"/>
                </a:solidFill>
                <a:latin typeface="Arial"/>
                <a:cs typeface="Arial"/>
              </a:rPr>
              <a:t>when </a:t>
            </a:r>
            <a:r>
              <a:rPr sz="2000" spc="-10" dirty="0">
                <a:solidFill>
                  <a:srgbClr val="001F5F"/>
                </a:solidFill>
                <a:latin typeface="Arial"/>
                <a:cs typeface="Arial"/>
              </a:rPr>
              <a:t>applying</a:t>
            </a:r>
            <a:r>
              <a:rPr sz="2000" spc="-30" dirty="0">
                <a:solidFill>
                  <a:srgbClr val="001F5F"/>
                </a:solidFill>
                <a:latin typeface="Arial"/>
                <a:cs typeface="Arial"/>
              </a:rPr>
              <a:t> </a:t>
            </a:r>
            <a:r>
              <a:rPr sz="2000" dirty="0">
                <a:solidFill>
                  <a:srgbClr val="001F5F"/>
                </a:solidFill>
                <a:latin typeface="Arial"/>
                <a:cs typeface="Arial"/>
              </a:rPr>
              <a:t>for</a:t>
            </a:r>
            <a:r>
              <a:rPr sz="2000" spc="-35" dirty="0">
                <a:solidFill>
                  <a:srgbClr val="001F5F"/>
                </a:solidFill>
                <a:latin typeface="Arial"/>
                <a:cs typeface="Arial"/>
              </a:rPr>
              <a:t> </a:t>
            </a:r>
            <a:r>
              <a:rPr sz="2000" dirty="0">
                <a:solidFill>
                  <a:srgbClr val="001F5F"/>
                </a:solidFill>
                <a:latin typeface="Arial"/>
                <a:cs typeface="Arial"/>
              </a:rPr>
              <a:t>a</a:t>
            </a:r>
            <a:r>
              <a:rPr sz="2000" spc="415" dirty="0">
                <a:solidFill>
                  <a:srgbClr val="001F5F"/>
                </a:solidFill>
                <a:latin typeface="Arial"/>
                <a:cs typeface="Arial"/>
              </a:rPr>
              <a:t> </a:t>
            </a:r>
            <a:r>
              <a:rPr sz="2000" dirty="0">
                <a:solidFill>
                  <a:srgbClr val="001F5F"/>
                </a:solidFill>
                <a:latin typeface="Arial"/>
                <a:cs typeface="Arial"/>
              </a:rPr>
              <a:t>job,</a:t>
            </a:r>
            <a:r>
              <a:rPr sz="2000" spc="-55" dirty="0">
                <a:solidFill>
                  <a:srgbClr val="001F5F"/>
                </a:solidFill>
                <a:latin typeface="Arial"/>
                <a:cs typeface="Arial"/>
              </a:rPr>
              <a:t> </a:t>
            </a:r>
            <a:r>
              <a:rPr sz="2000" dirty="0">
                <a:solidFill>
                  <a:srgbClr val="001F5F"/>
                </a:solidFill>
                <a:latin typeface="Arial"/>
                <a:cs typeface="Arial"/>
              </a:rPr>
              <a:t>compared</a:t>
            </a:r>
            <a:r>
              <a:rPr sz="2000" spc="-75" dirty="0">
                <a:solidFill>
                  <a:srgbClr val="001F5F"/>
                </a:solidFill>
                <a:latin typeface="Arial"/>
                <a:cs typeface="Arial"/>
              </a:rPr>
              <a:t> </a:t>
            </a:r>
            <a:r>
              <a:rPr sz="2000" dirty="0">
                <a:solidFill>
                  <a:srgbClr val="001F5F"/>
                </a:solidFill>
                <a:latin typeface="Arial"/>
                <a:cs typeface="Arial"/>
              </a:rPr>
              <a:t>with</a:t>
            </a:r>
            <a:r>
              <a:rPr sz="2000" spc="-20" dirty="0">
                <a:solidFill>
                  <a:srgbClr val="001F5F"/>
                </a:solidFill>
                <a:latin typeface="Arial"/>
                <a:cs typeface="Arial"/>
              </a:rPr>
              <a:t> </a:t>
            </a:r>
            <a:r>
              <a:rPr sz="2000" dirty="0">
                <a:solidFill>
                  <a:srgbClr val="001F5F"/>
                </a:solidFill>
                <a:latin typeface="Arial"/>
                <a:cs typeface="Arial"/>
              </a:rPr>
              <a:t>women</a:t>
            </a:r>
            <a:r>
              <a:rPr sz="2000" spc="-30" dirty="0">
                <a:solidFill>
                  <a:srgbClr val="001F5F"/>
                </a:solidFill>
                <a:latin typeface="Arial"/>
                <a:cs typeface="Arial"/>
              </a:rPr>
              <a:t> </a:t>
            </a:r>
            <a:r>
              <a:rPr sz="2000" dirty="0">
                <a:solidFill>
                  <a:srgbClr val="001F5F"/>
                </a:solidFill>
                <a:latin typeface="Arial"/>
                <a:cs typeface="Arial"/>
              </a:rPr>
              <a:t>with</a:t>
            </a:r>
            <a:r>
              <a:rPr sz="2000" spc="-35" dirty="0">
                <a:solidFill>
                  <a:srgbClr val="001F5F"/>
                </a:solidFill>
                <a:latin typeface="Arial"/>
                <a:cs typeface="Arial"/>
              </a:rPr>
              <a:t> </a:t>
            </a:r>
            <a:r>
              <a:rPr sz="2000" dirty="0">
                <a:solidFill>
                  <a:srgbClr val="001F5F"/>
                </a:solidFill>
                <a:latin typeface="Arial"/>
                <a:cs typeface="Arial"/>
              </a:rPr>
              <a:t>a</a:t>
            </a:r>
            <a:r>
              <a:rPr sz="2000" spc="-35" dirty="0">
                <a:solidFill>
                  <a:srgbClr val="001F5F"/>
                </a:solidFill>
                <a:latin typeface="Arial"/>
                <a:cs typeface="Arial"/>
              </a:rPr>
              <a:t> </a:t>
            </a:r>
            <a:r>
              <a:rPr sz="2000" dirty="0">
                <a:solidFill>
                  <a:srgbClr val="001F5F"/>
                </a:solidFill>
                <a:latin typeface="Arial"/>
                <a:cs typeface="Arial"/>
              </a:rPr>
              <a:t>Senegalese</a:t>
            </a:r>
            <a:r>
              <a:rPr sz="2000" spc="-75" dirty="0">
                <a:solidFill>
                  <a:srgbClr val="001F5F"/>
                </a:solidFill>
                <a:latin typeface="Arial"/>
                <a:cs typeface="Arial"/>
              </a:rPr>
              <a:t> </a:t>
            </a:r>
            <a:r>
              <a:rPr sz="2000" spc="-10" dirty="0">
                <a:solidFill>
                  <a:srgbClr val="001F5F"/>
                </a:solidFill>
                <a:latin typeface="Arial"/>
                <a:cs typeface="Arial"/>
              </a:rPr>
              <a:t>sounding </a:t>
            </a:r>
            <a:r>
              <a:rPr sz="2000" dirty="0">
                <a:solidFill>
                  <a:srgbClr val="001F5F"/>
                </a:solidFill>
                <a:latin typeface="Arial"/>
                <a:cs typeface="Arial"/>
              </a:rPr>
              <a:t>name</a:t>
            </a:r>
            <a:r>
              <a:rPr sz="2000" spc="-40" dirty="0">
                <a:solidFill>
                  <a:srgbClr val="001F5F"/>
                </a:solidFill>
                <a:latin typeface="Arial"/>
                <a:cs typeface="Arial"/>
              </a:rPr>
              <a:t> </a:t>
            </a:r>
            <a:r>
              <a:rPr sz="2000" dirty="0">
                <a:solidFill>
                  <a:srgbClr val="001F5F"/>
                </a:solidFill>
                <a:latin typeface="Arial"/>
                <a:cs typeface="Arial"/>
              </a:rPr>
              <a:t>(8.4</a:t>
            </a:r>
            <a:r>
              <a:rPr sz="2000" spc="-65" dirty="0">
                <a:solidFill>
                  <a:srgbClr val="001F5F"/>
                </a:solidFill>
                <a:latin typeface="Arial"/>
                <a:cs typeface="Arial"/>
              </a:rPr>
              <a:t> </a:t>
            </a:r>
            <a:r>
              <a:rPr sz="2000" dirty="0">
                <a:solidFill>
                  <a:srgbClr val="001F5F"/>
                </a:solidFill>
                <a:latin typeface="Arial"/>
                <a:cs typeface="Arial"/>
              </a:rPr>
              <a:t>%</a:t>
            </a:r>
            <a:r>
              <a:rPr sz="2000" spc="-25" dirty="0">
                <a:solidFill>
                  <a:srgbClr val="001F5F"/>
                </a:solidFill>
                <a:latin typeface="Arial"/>
                <a:cs typeface="Arial"/>
              </a:rPr>
              <a:t> </a:t>
            </a:r>
            <a:r>
              <a:rPr sz="2000" dirty="0">
                <a:solidFill>
                  <a:srgbClr val="001F5F"/>
                </a:solidFill>
                <a:latin typeface="Arial"/>
                <a:cs typeface="Arial"/>
              </a:rPr>
              <a:t>chance)</a:t>
            </a:r>
            <a:r>
              <a:rPr sz="2000" spc="-55" dirty="0">
                <a:solidFill>
                  <a:srgbClr val="001F5F"/>
                </a:solidFill>
                <a:latin typeface="Arial"/>
                <a:cs typeface="Arial"/>
              </a:rPr>
              <a:t> </a:t>
            </a:r>
            <a:r>
              <a:rPr sz="2000" dirty="0">
                <a:solidFill>
                  <a:srgbClr val="001F5F"/>
                </a:solidFill>
                <a:latin typeface="Arial"/>
                <a:cs typeface="Arial"/>
              </a:rPr>
              <a:t>and</a:t>
            </a:r>
            <a:r>
              <a:rPr sz="2000" spc="440" dirty="0">
                <a:solidFill>
                  <a:srgbClr val="001F5F"/>
                </a:solidFill>
                <a:latin typeface="Arial"/>
                <a:cs typeface="Arial"/>
              </a:rPr>
              <a:t> </a:t>
            </a:r>
            <a:r>
              <a:rPr sz="2000" dirty="0">
                <a:solidFill>
                  <a:srgbClr val="001F5F"/>
                </a:solidFill>
                <a:latin typeface="Arial"/>
                <a:cs typeface="Arial"/>
              </a:rPr>
              <a:t>men</a:t>
            </a:r>
            <a:r>
              <a:rPr sz="2000" spc="-55" dirty="0">
                <a:solidFill>
                  <a:srgbClr val="001F5F"/>
                </a:solidFill>
                <a:latin typeface="Arial"/>
                <a:cs typeface="Arial"/>
              </a:rPr>
              <a:t> </a:t>
            </a:r>
            <a:r>
              <a:rPr sz="2000" dirty="0">
                <a:solidFill>
                  <a:srgbClr val="001F5F"/>
                </a:solidFill>
                <a:latin typeface="Arial"/>
                <a:cs typeface="Arial"/>
              </a:rPr>
              <a:t>with</a:t>
            </a:r>
            <a:r>
              <a:rPr sz="2000" spc="-25" dirty="0">
                <a:solidFill>
                  <a:srgbClr val="001F5F"/>
                </a:solidFill>
                <a:latin typeface="Arial"/>
                <a:cs typeface="Arial"/>
              </a:rPr>
              <a:t> </a:t>
            </a:r>
            <a:r>
              <a:rPr sz="2000" dirty="0">
                <a:solidFill>
                  <a:srgbClr val="001F5F"/>
                </a:solidFill>
                <a:latin typeface="Arial"/>
                <a:cs typeface="Arial"/>
              </a:rPr>
              <a:t>a</a:t>
            </a:r>
            <a:r>
              <a:rPr sz="2000" spc="-25" dirty="0">
                <a:solidFill>
                  <a:srgbClr val="001F5F"/>
                </a:solidFill>
                <a:latin typeface="Arial"/>
                <a:cs typeface="Arial"/>
              </a:rPr>
              <a:t> </a:t>
            </a:r>
            <a:r>
              <a:rPr sz="2000" dirty="0">
                <a:solidFill>
                  <a:srgbClr val="001F5F"/>
                </a:solidFill>
                <a:latin typeface="Arial"/>
                <a:cs typeface="Arial"/>
              </a:rPr>
              <a:t>Senegalese</a:t>
            </a:r>
            <a:r>
              <a:rPr sz="2000" spc="-60" dirty="0">
                <a:solidFill>
                  <a:srgbClr val="001F5F"/>
                </a:solidFill>
                <a:latin typeface="Arial"/>
                <a:cs typeface="Arial"/>
              </a:rPr>
              <a:t> </a:t>
            </a:r>
            <a:r>
              <a:rPr sz="2000" dirty="0">
                <a:solidFill>
                  <a:srgbClr val="001F5F"/>
                </a:solidFill>
                <a:latin typeface="Arial"/>
                <a:cs typeface="Arial"/>
              </a:rPr>
              <a:t>sounding</a:t>
            </a:r>
            <a:r>
              <a:rPr sz="2000" spc="-40" dirty="0">
                <a:solidFill>
                  <a:srgbClr val="001F5F"/>
                </a:solidFill>
                <a:latin typeface="Arial"/>
                <a:cs typeface="Arial"/>
              </a:rPr>
              <a:t> </a:t>
            </a:r>
            <a:r>
              <a:rPr sz="2000" dirty="0">
                <a:solidFill>
                  <a:srgbClr val="001F5F"/>
                </a:solidFill>
                <a:latin typeface="Arial"/>
                <a:cs typeface="Arial"/>
              </a:rPr>
              <a:t>name</a:t>
            </a:r>
            <a:r>
              <a:rPr sz="2000" spc="170" dirty="0">
                <a:solidFill>
                  <a:srgbClr val="001F5F"/>
                </a:solidFill>
                <a:latin typeface="Arial"/>
                <a:cs typeface="Arial"/>
              </a:rPr>
              <a:t> </a:t>
            </a:r>
            <a:r>
              <a:rPr sz="2000" dirty="0">
                <a:solidFill>
                  <a:srgbClr val="001F5F"/>
                </a:solidFill>
                <a:latin typeface="Arial"/>
                <a:cs typeface="Arial"/>
              </a:rPr>
              <a:t>(13.9</a:t>
            </a:r>
            <a:r>
              <a:rPr sz="2000" spc="-50" dirty="0">
                <a:solidFill>
                  <a:srgbClr val="001F5F"/>
                </a:solidFill>
                <a:latin typeface="Arial"/>
                <a:cs typeface="Arial"/>
              </a:rPr>
              <a:t> </a:t>
            </a:r>
            <a:r>
              <a:rPr sz="2000" spc="-25" dirty="0">
                <a:solidFill>
                  <a:srgbClr val="001F5F"/>
                </a:solidFill>
                <a:latin typeface="Arial"/>
                <a:cs typeface="Arial"/>
              </a:rPr>
              <a:t>%)</a:t>
            </a:r>
            <a:endParaRPr lang="en-US" sz="2000" spc="-25" dirty="0">
              <a:solidFill>
                <a:srgbClr val="001F5F"/>
              </a:solidFill>
              <a:latin typeface="Arial"/>
              <a:cs typeface="Arial"/>
            </a:endParaRPr>
          </a:p>
          <a:p>
            <a:pPr marL="290513" marR="67945">
              <a:lnSpc>
                <a:spcPct val="100000"/>
              </a:lnSpc>
              <a:spcBef>
                <a:spcPts val="5"/>
              </a:spcBef>
            </a:pPr>
            <a:endParaRPr lang="en-US" sz="2000" spc="-10" dirty="0">
              <a:solidFill>
                <a:srgbClr val="001F5F"/>
              </a:solidFill>
              <a:latin typeface="Arial"/>
              <a:cs typeface="Arial"/>
            </a:endParaRPr>
          </a:p>
          <a:p>
            <a:pPr marL="290513" marR="67945">
              <a:lnSpc>
                <a:spcPct val="100000"/>
              </a:lnSpc>
              <a:spcBef>
                <a:spcPts val="5"/>
              </a:spcBef>
            </a:pPr>
            <a:r>
              <a:rPr sz="2000" spc="-10" dirty="0">
                <a:solidFill>
                  <a:srgbClr val="001F5F"/>
                </a:solidFill>
                <a:latin typeface="Arial"/>
                <a:cs typeface="Arial"/>
              </a:rPr>
              <a:t>UNHRC</a:t>
            </a:r>
            <a:r>
              <a:rPr sz="2000" spc="-35" dirty="0">
                <a:solidFill>
                  <a:srgbClr val="001F5F"/>
                </a:solidFill>
                <a:latin typeface="Arial"/>
                <a:cs typeface="Arial"/>
              </a:rPr>
              <a:t> </a:t>
            </a:r>
            <a:r>
              <a:rPr sz="2000" dirty="0">
                <a:solidFill>
                  <a:srgbClr val="001F5F"/>
                </a:solidFill>
                <a:latin typeface="Arial"/>
                <a:cs typeface="Arial"/>
              </a:rPr>
              <a:t>2017</a:t>
            </a:r>
            <a:r>
              <a:rPr sz="2000" i="1" dirty="0">
                <a:solidFill>
                  <a:srgbClr val="001F5F"/>
                </a:solidFill>
                <a:latin typeface="Arial"/>
                <a:cs typeface="Arial"/>
              </a:rPr>
              <a:t>,</a:t>
            </a:r>
            <a:r>
              <a:rPr sz="2000" i="1" spc="-25" dirty="0">
                <a:solidFill>
                  <a:srgbClr val="001F5F"/>
                </a:solidFill>
                <a:latin typeface="Arial"/>
                <a:cs typeface="Arial"/>
              </a:rPr>
              <a:t> </a:t>
            </a:r>
            <a:r>
              <a:rPr sz="2000" b="1" i="1" dirty="0">
                <a:solidFill>
                  <a:srgbClr val="001F5F"/>
                </a:solidFill>
                <a:latin typeface="Arial"/>
                <a:cs typeface="Arial"/>
              </a:rPr>
              <a:t>“Impact</a:t>
            </a:r>
            <a:r>
              <a:rPr sz="2000" b="1" i="1" spc="-65" dirty="0">
                <a:solidFill>
                  <a:srgbClr val="001F5F"/>
                </a:solidFill>
                <a:latin typeface="Arial"/>
                <a:cs typeface="Arial"/>
              </a:rPr>
              <a:t> </a:t>
            </a:r>
            <a:r>
              <a:rPr sz="2000" b="1" i="1" dirty="0">
                <a:solidFill>
                  <a:srgbClr val="001F5F"/>
                </a:solidFill>
                <a:latin typeface="Arial"/>
                <a:cs typeface="Arial"/>
              </a:rPr>
              <a:t>of</a:t>
            </a:r>
            <a:r>
              <a:rPr sz="2000" b="1" i="1" spc="-55" dirty="0">
                <a:solidFill>
                  <a:srgbClr val="001F5F"/>
                </a:solidFill>
                <a:latin typeface="Arial"/>
                <a:cs typeface="Arial"/>
              </a:rPr>
              <a:t> </a:t>
            </a:r>
            <a:r>
              <a:rPr sz="2000" b="1" i="1" dirty="0">
                <a:solidFill>
                  <a:srgbClr val="001F5F"/>
                </a:solidFill>
                <a:latin typeface="Arial"/>
                <a:cs typeface="Arial"/>
              </a:rPr>
              <a:t>multiple</a:t>
            </a:r>
            <a:r>
              <a:rPr sz="2000" b="1" i="1" spc="-75" dirty="0">
                <a:solidFill>
                  <a:srgbClr val="001F5F"/>
                </a:solidFill>
                <a:latin typeface="Arial"/>
                <a:cs typeface="Arial"/>
              </a:rPr>
              <a:t> </a:t>
            </a:r>
            <a:r>
              <a:rPr sz="2000" b="1" i="1" dirty="0">
                <a:solidFill>
                  <a:srgbClr val="001F5F"/>
                </a:solidFill>
                <a:latin typeface="Arial"/>
                <a:cs typeface="Arial"/>
              </a:rPr>
              <a:t>and</a:t>
            </a:r>
            <a:r>
              <a:rPr sz="2000" b="1" i="1" spc="-60" dirty="0">
                <a:solidFill>
                  <a:srgbClr val="001F5F"/>
                </a:solidFill>
                <a:latin typeface="Arial"/>
                <a:cs typeface="Arial"/>
              </a:rPr>
              <a:t> </a:t>
            </a:r>
            <a:r>
              <a:rPr sz="2000" b="1" i="1" dirty="0">
                <a:solidFill>
                  <a:srgbClr val="001F5F"/>
                </a:solidFill>
                <a:latin typeface="Arial"/>
                <a:cs typeface="Arial"/>
              </a:rPr>
              <a:t>intersecting</a:t>
            </a:r>
            <a:r>
              <a:rPr sz="2000" b="1" i="1" spc="-75" dirty="0">
                <a:solidFill>
                  <a:srgbClr val="001F5F"/>
                </a:solidFill>
                <a:latin typeface="Arial"/>
                <a:cs typeface="Arial"/>
              </a:rPr>
              <a:t> </a:t>
            </a:r>
            <a:r>
              <a:rPr sz="2000" b="1" i="1" dirty="0">
                <a:solidFill>
                  <a:srgbClr val="001F5F"/>
                </a:solidFill>
                <a:latin typeface="Arial"/>
                <a:cs typeface="Arial"/>
              </a:rPr>
              <a:t>forms</a:t>
            </a:r>
            <a:r>
              <a:rPr sz="2000" b="1" i="1" spc="-75" dirty="0">
                <a:solidFill>
                  <a:srgbClr val="001F5F"/>
                </a:solidFill>
                <a:latin typeface="Arial"/>
                <a:cs typeface="Arial"/>
              </a:rPr>
              <a:t> </a:t>
            </a:r>
            <a:r>
              <a:rPr sz="2000" b="1" i="1" dirty="0">
                <a:solidFill>
                  <a:srgbClr val="001F5F"/>
                </a:solidFill>
                <a:latin typeface="Arial"/>
                <a:cs typeface="Arial"/>
              </a:rPr>
              <a:t>of</a:t>
            </a:r>
            <a:r>
              <a:rPr sz="2000" b="1" i="1" spc="-35" dirty="0">
                <a:solidFill>
                  <a:srgbClr val="001F5F"/>
                </a:solidFill>
                <a:latin typeface="Arial"/>
                <a:cs typeface="Arial"/>
              </a:rPr>
              <a:t> </a:t>
            </a:r>
            <a:r>
              <a:rPr sz="2000" b="1" i="1" spc="-10" dirty="0">
                <a:solidFill>
                  <a:srgbClr val="001F5F"/>
                </a:solidFill>
                <a:latin typeface="Arial"/>
                <a:cs typeface="Arial"/>
              </a:rPr>
              <a:t>discrimination </a:t>
            </a:r>
            <a:r>
              <a:rPr sz="2000" b="1" i="1" dirty="0">
                <a:solidFill>
                  <a:srgbClr val="001F5F"/>
                </a:solidFill>
                <a:latin typeface="Arial"/>
                <a:cs typeface="Arial"/>
              </a:rPr>
              <a:t>and</a:t>
            </a:r>
            <a:r>
              <a:rPr sz="2000" b="1" i="1" spc="-200" dirty="0">
                <a:solidFill>
                  <a:srgbClr val="001F5F"/>
                </a:solidFill>
                <a:latin typeface="Arial"/>
                <a:cs typeface="Arial"/>
              </a:rPr>
              <a:t> </a:t>
            </a:r>
            <a:r>
              <a:rPr sz="2000" b="1" i="1" spc="-10" dirty="0">
                <a:solidFill>
                  <a:srgbClr val="001F5F"/>
                </a:solidFill>
                <a:latin typeface="Arial"/>
                <a:cs typeface="Arial"/>
              </a:rPr>
              <a:t>violence</a:t>
            </a:r>
            <a:r>
              <a:rPr lang="en-US" sz="2000" b="1" i="1" spc="-10" dirty="0">
                <a:solidFill>
                  <a:srgbClr val="001F5F"/>
                </a:solidFill>
                <a:latin typeface="Arial"/>
                <a:cs typeface="Arial"/>
              </a:rPr>
              <a:t>.</a:t>
            </a:r>
            <a:r>
              <a:rPr sz="2000" b="1" i="1" spc="-10" dirty="0">
                <a:solidFill>
                  <a:srgbClr val="001F5F"/>
                </a:solidFill>
                <a:latin typeface="Arial"/>
                <a:cs typeface="Arial"/>
              </a:rPr>
              <a:t>”</a:t>
            </a:r>
            <a:r>
              <a:rPr lang="en-US" sz="2000" b="1" i="1" spc="-10" dirty="0">
                <a:solidFill>
                  <a:srgbClr val="001F5F"/>
                </a:solidFill>
                <a:latin typeface="Arial"/>
                <a:cs typeface="Arial"/>
              </a:rPr>
              <a:t> https://digitallibrary.un.org/record/1298043?ln=en&amp;v=pdf</a:t>
            </a:r>
          </a:p>
          <a:p>
            <a:pPr marL="88900" marR="67945">
              <a:lnSpc>
                <a:spcPct val="100000"/>
              </a:lnSpc>
              <a:spcBef>
                <a:spcPts val="5"/>
              </a:spcBef>
            </a:pPr>
            <a:endParaRPr sz="2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85CC4CD-70EA-6933-1CFD-DFD75298A241}"/>
              </a:ext>
            </a:extLst>
          </p:cNvPr>
          <p:cNvSpPr>
            <a:spLocks noGrp="1"/>
          </p:cNvSpPr>
          <p:nvPr>
            <p:ph type="body" idx="1"/>
          </p:nvPr>
        </p:nvSpPr>
        <p:spPr>
          <a:xfrm>
            <a:off x="694592" y="1876425"/>
            <a:ext cx="7692512" cy="2651613"/>
          </a:xfrm>
        </p:spPr>
        <p:txBody>
          <a:bodyPr/>
          <a:lstStyle/>
          <a:p>
            <a:pPr marL="0" indent="0">
              <a:buNone/>
            </a:pPr>
            <a:endParaRPr lang="en-US" sz="2000" dirty="0">
              <a:solidFill>
                <a:srgbClr val="002060"/>
              </a:solidFill>
            </a:endParaRPr>
          </a:p>
          <a:p>
            <a:r>
              <a:rPr lang="en-US" sz="2000" b="1" dirty="0">
                <a:solidFill>
                  <a:srgbClr val="002060"/>
                </a:solidFill>
                <a:latin typeface="+mn-lt"/>
              </a:rPr>
              <a:t>In Finland </a:t>
            </a:r>
            <a:r>
              <a:rPr lang="en-US" sz="2000" dirty="0">
                <a:solidFill>
                  <a:srgbClr val="002060"/>
                </a:solidFill>
                <a:latin typeface="+mn-lt"/>
              </a:rPr>
              <a:t>a young man, was denied a loan online. </a:t>
            </a:r>
          </a:p>
          <a:p>
            <a:r>
              <a:rPr lang="en-US" sz="2000" dirty="0">
                <a:solidFill>
                  <a:srgbClr val="002060"/>
                </a:solidFill>
                <a:latin typeface="+mn-lt"/>
              </a:rPr>
              <a:t>After investigating the case, the Equality Body (the Non-Discrimination Ombudsman) </a:t>
            </a:r>
            <a:r>
              <a:rPr lang="en-GB" sz="2000" dirty="0">
                <a:solidFill>
                  <a:srgbClr val="002060"/>
                </a:solidFill>
                <a:latin typeface="+mn-lt"/>
              </a:rPr>
              <a:t>found that it was a case of </a:t>
            </a:r>
            <a:r>
              <a:rPr lang="en-GB" sz="2000" b="1" dirty="0">
                <a:solidFill>
                  <a:srgbClr val="002060"/>
                </a:solidFill>
                <a:latin typeface="+mn-lt"/>
              </a:rPr>
              <a:t>multiple discrimination because </a:t>
            </a:r>
            <a:r>
              <a:rPr lang="en-US" sz="2000" dirty="0">
                <a:solidFill>
                  <a:srgbClr val="002060"/>
                </a:solidFill>
                <a:latin typeface="+mn-lt"/>
              </a:rPr>
              <a:t> the the company had used statistical models to assess credit worthiness that treated the </a:t>
            </a:r>
            <a:r>
              <a:rPr lang="en-US" sz="2000" b="1" dirty="0">
                <a:solidFill>
                  <a:srgbClr val="002060"/>
                </a:solidFill>
                <a:latin typeface="+mn-lt"/>
              </a:rPr>
              <a:t>applicant’s age (30s), his gender (male), his language (Finnish) and place of residence (rural) </a:t>
            </a:r>
            <a:r>
              <a:rPr lang="en-US" sz="2000" dirty="0">
                <a:solidFill>
                  <a:srgbClr val="002060"/>
                </a:solidFill>
                <a:latin typeface="+mn-lt"/>
              </a:rPr>
              <a:t>as factors of disadvantage in the assessment performed by the </a:t>
            </a:r>
            <a:r>
              <a:rPr lang="en-GB" sz="2000" dirty="0">
                <a:solidFill>
                  <a:srgbClr val="002060"/>
                </a:solidFill>
                <a:latin typeface="+mn-lt"/>
              </a:rPr>
              <a:t>financial institution.</a:t>
            </a:r>
          </a:p>
          <a:p>
            <a:endParaRPr lang="en-GB" sz="2000" b="1" dirty="0">
              <a:solidFill>
                <a:srgbClr val="002060"/>
              </a:solidFill>
              <a:latin typeface="+mn-lt"/>
            </a:endParaRPr>
          </a:p>
          <a:p>
            <a:pPr marL="0" indent="0">
              <a:buNone/>
            </a:pPr>
            <a:r>
              <a:rPr lang="en-US" sz="1200" dirty="0">
                <a:solidFill>
                  <a:srgbClr val="002060"/>
                </a:solidFill>
              </a:rPr>
              <a:t>Source:  </a:t>
            </a:r>
            <a:r>
              <a:rPr lang="en-GB" sz="1200" b="1" dirty="0" err="1">
                <a:solidFill>
                  <a:srgbClr val="002060"/>
                </a:solidFill>
                <a:latin typeface="+mn-lt"/>
              </a:rPr>
              <a:t>CoE</a:t>
            </a:r>
            <a:r>
              <a:rPr lang="en-GB" sz="1200" b="1" dirty="0">
                <a:solidFill>
                  <a:srgbClr val="002060"/>
                </a:solidFill>
                <a:latin typeface="+mn-lt"/>
              </a:rPr>
              <a:t> 2023 “Study on the impact of artificial intelligence systems and their potential for promoting equality</a:t>
            </a:r>
          </a:p>
          <a:p>
            <a:pPr marL="0" indent="0">
              <a:buNone/>
            </a:pPr>
            <a:r>
              <a:rPr lang="en-GB" sz="1200" b="1" dirty="0">
                <a:solidFill>
                  <a:srgbClr val="002060"/>
                </a:solidFill>
                <a:latin typeface="+mn-lt"/>
              </a:rPr>
              <a:t>https://edoc.coe.int/en/artificial-intelligence/11649-study-on-the-impact-of-artificial-intelligence-systems-their-potential-for-promoting-equality-including-gender-equality-and-the-risks-they-may-cause-in-relation-to-non-discrimination.html</a:t>
            </a:r>
          </a:p>
          <a:p>
            <a:endParaRPr lang="en-GB" sz="2000" b="1" dirty="0">
              <a:solidFill>
                <a:srgbClr val="002060"/>
              </a:solidFill>
              <a:latin typeface="+mn-lt"/>
            </a:endParaRPr>
          </a:p>
          <a:p>
            <a:endParaRPr lang="en-GB" sz="2000" b="1" dirty="0">
              <a:solidFill>
                <a:srgbClr val="002060"/>
              </a:solidFill>
              <a:latin typeface="+mn-lt"/>
            </a:endParaRPr>
          </a:p>
          <a:p>
            <a:endParaRPr lang="en-US" sz="2000" dirty="0">
              <a:solidFill>
                <a:srgbClr val="002060"/>
              </a:solidFill>
            </a:endParaRPr>
          </a:p>
          <a:p>
            <a:endParaRPr lang="en-GB" dirty="0"/>
          </a:p>
        </p:txBody>
      </p:sp>
      <p:sp>
        <p:nvSpPr>
          <p:cNvPr id="2" name="CuadroTexto 1">
            <a:extLst>
              <a:ext uri="{FF2B5EF4-FFF2-40B4-BE49-F238E27FC236}">
                <a16:creationId xmlns:a16="http://schemas.microsoft.com/office/drawing/2014/main" id="{81BD8CD2-5E8B-9A72-F400-042DBD7F12C0}"/>
              </a:ext>
            </a:extLst>
          </p:cNvPr>
          <p:cNvSpPr txBox="1"/>
          <p:nvPr/>
        </p:nvSpPr>
        <p:spPr>
          <a:xfrm>
            <a:off x="615462" y="1283677"/>
            <a:ext cx="7104184" cy="830997"/>
          </a:xfrm>
          <a:prstGeom prst="rect">
            <a:avLst/>
          </a:prstGeom>
          <a:noFill/>
        </p:spPr>
        <p:txBody>
          <a:bodyPr wrap="square" rtlCol="0">
            <a:spAutoFit/>
          </a:bodyPr>
          <a:lstStyle/>
          <a:p>
            <a:pPr marL="0" indent="0">
              <a:buNone/>
            </a:pPr>
            <a:r>
              <a:rPr lang="en-US" sz="2400" dirty="0">
                <a:solidFill>
                  <a:srgbClr val="002060"/>
                </a:solidFill>
              </a:rPr>
              <a:t>Example of intersectional discrimination in the area of finance:</a:t>
            </a:r>
          </a:p>
        </p:txBody>
      </p:sp>
    </p:spTree>
    <p:extLst>
      <p:ext uri="{BB962C8B-B14F-4D97-AF65-F5344CB8AC3E}">
        <p14:creationId xmlns:p14="http://schemas.microsoft.com/office/powerpoint/2010/main" val="191213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795" y="904584"/>
            <a:ext cx="7902954" cy="936795"/>
          </a:xfrm>
          <a:prstGeom prst="rect">
            <a:avLst/>
          </a:prstGeom>
        </p:spPr>
        <p:txBody>
          <a:bodyPr vert="horz" wrap="square" lIns="0" tIns="13335" rIns="0" bIns="0" rtlCol="0">
            <a:spAutoFit/>
          </a:bodyPr>
          <a:lstStyle/>
          <a:p>
            <a:pPr marL="59055" algn="ctr">
              <a:lnSpc>
                <a:spcPct val="100000"/>
              </a:lnSpc>
              <a:spcBef>
                <a:spcPts val="105"/>
              </a:spcBef>
            </a:pPr>
            <a:br>
              <a:rPr lang="en-US" sz="2000" dirty="0">
                <a:solidFill>
                  <a:srgbClr val="002060"/>
                </a:solidFill>
                <a:latin typeface="Arial" panose="020B0604020202020204" pitchFamily="34" charset="0"/>
                <a:cs typeface="Arial" panose="020B0604020202020204" pitchFamily="34" charset="0"/>
              </a:rPr>
            </a:br>
            <a:r>
              <a:rPr sz="2000" dirty="0">
                <a:solidFill>
                  <a:srgbClr val="002060"/>
                </a:solidFill>
                <a:latin typeface="Arial" panose="020B0604020202020204" pitchFamily="34" charset="0"/>
                <a:cs typeface="Arial" panose="020B0604020202020204" pitchFamily="34" charset="0"/>
              </a:rPr>
              <a:t>Added</a:t>
            </a:r>
            <a:r>
              <a:rPr sz="2000" spc="-40"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value of</a:t>
            </a:r>
            <a:r>
              <a:rPr sz="2000" spc="-10"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gender equality and </a:t>
            </a:r>
            <a:r>
              <a:rPr sz="2000" spc="-10" dirty="0">
                <a:solidFill>
                  <a:srgbClr val="002060"/>
                </a:solidFill>
                <a:latin typeface="Arial" panose="020B0604020202020204" pitchFamily="34" charset="0"/>
                <a:cs typeface="Arial" panose="020B0604020202020204" pitchFamily="34" charset="0"/>
              </a:rPr>
              <a:t>intersectional</a:t>
            </a:r>
            <a:r>
              <a:rPr sz="2000" spc="-50"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analysis</a:t>
            </a:r>
            <a:r>
              <a:rPr sz="2000" spc="-10" dirty="0">
                <a:solidFill>
                  <a:srgbClr val="002060"/>
                </a:solidFill>
                <a:latin typeface="Arial" panose="020B0604020202020204" pitchFamily="34" charset="0"/>
                <a:cs typeface="Arial" panose="020B0604020202020204" pitchFamily="34" charset="0"/>
              </a:rPr>
              <a:t>:</a:t>
            </a:r>
            <a:r>
              <a:rPr sz="2000" spc="-70" dirty="0">
                <a:solidFill>
                  <a:srgbClr val="002060"/>
                </a:solidFill>
                <a:latin typeface="Arial" panose="020B0604020202020204" pitchFamily="34" charset="0"/>
                <a:cs typeface="Arial" panose="020B0604020202020204" pitchFamily="34" charset="0"/>
              </a:rPr>
              <a:t> </a:t>
            </a:r>
            <a:r>
              <a:rPr lang="en-US" sz="2000" spc="-70" dirty="0">
                <a:solidFill>
                  <a:srgbClr val="002060"/>
                </a:solidFill>
                <a:latin typeface="Arial" panose="020B0604020202020204" pitchFamily="34" charset="0"/>
                <a:cs typeface="Arial" panose="020B0604020202020204" pitchFamily="34" charset="0"/>
              </a:rPr>
              <a:t>it </a:t>
            </a:r>
            <a:r>
              <a:rPr sz="2000" dirty="0">
                <a:solidFill>
                  <a:srgbClr val="002060"/>
                </a:solidFill>
                <a:latin typeface="Arial" panose="020B0604020202020204" pitchFamily="34" charset="0"/>
                <a:cs typeface="Arial" panose="020B0604020202020204" pitchFamily="34" charset="0"/>
              </a:rPr>
              <a:t>makes</a:t>
            </a:r>
            <a:r>
              <a:rPr sz="2000" spc="-30" dirty="0">
                <a:solidFill>
                  <a:srgbClr val="002060"/>
                </a:solidFill>
                <a:latin typeface="Arial" panose="020B0604020202020204" pitchFamily="34" charset="0"/>
                <a:cs typeface="Arial" panose="020B0604020202020204" pitchFamily="34" charset="0"/>
              </a:rPr>
              <a:t> </a:t>
            </a:r>
            <a:r>
              <a:rPr sz="2000" spc="-10" dirty="0">
                <a:solidFill>
                  <a:srgbClr val="002060"/>
                </a:solidFill>
                <a:latin typeface="Arial" panose="020B0604020202020204" pitchFamily="34" charset="0"/>
                <a:cs typeface="Arial" panose="020B0604020202020204" pitchFamily="34" charset="0"/>
              </a:rPr>
              <a:t>other</a:t>
            </a:r>
            <a:r>
              <a:rPr lang="en-US" sz="2000" spc="-10"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grounds</a:t>
            </a:r>
            <a:r>
              <a:rPr sz="2000" spc="-95" dirty="0">
                <a:solidFill>
                  <a:srgbClr val="002060"/>
                </a:solidFill>
                <a:latin typeface="Arial" panose="020B0604020202020204" pitchFamily="34" charset="0"/>
                <a:cs typeface="Arial" panose="020B0604020202020204" pitchFamily="34" charset="0"/>
              </a:rPr>
              <a:t> </a:t>
            </a:r>
            <a:r>
              <a:rPr sz="2000" spc="-25" dirty="0">
                <a:solidFill>
                  <a:srgbClr val="002060"/>
                </a:solidFill>
                <a:latin typeface="Arial" panose="020B0604020202020204" pitchFamily="34" charset="0"/>
                <a:cs typeface="Arial" panose="020B0604020202020204" pitchFamily="34" charset="0"/>
              </a:rPr>
              <a:t>of</a:t>
            </a:r>
            <a:r>
              <a:rPr lang="en-US" sz="2000" spc="-25"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discrimination </a:t>
            </a:r>
            <a:r>
              <a:rPr sz="2000" dirty="0">
                <a:solidFill>
                  <a:srgbClr val="002060"/>
                </a:solidFill>
                <a:latin typeface="Arial" panose="020B0604020202020204" pitchFamily="34" charset="0"/>
                <a:cs typeface="Arial" panose="020B0604020202020204" pitchFamily="34" charset="0"/>
              </a:rPr>
              <a:t>visible</a:t>
            </a:r>
            <a:r>
              <a:rPr sz="2000" spc="-75" dirty="0">
                <a:solidFill>
                  <a:srgbClr val="002060"/>
                </a:solidFill>
                <a:latin typeface="Arial" panose="020B0604020202020204" pitchFamily="34" charset="0"/>
                <a:cs typeface="Arial" panose="020B0604020202020204" pitchFamily="34" charset="0"/>
              </a:rPr>
              <a:t> </a:t>
            </a:r>
            <a:r>
              <a:rPr lang="en-US" sz="2000" spc="-50" dirty="0">
                <a:solidFill>
                  <a:srgbClr val="002060"/>
                </a:solidFill>
                <a:latin typeface="Arial" panose="020B0604020202020204" pitchFamily="34" charset="0"/>
                <a:cs typeface="Arial" panose="020B0604020202020204" pitchFamily="34" charset="0"/>
              </a:rPr>
              <a:t>….</a:t>
            </a:r>
            <a:r>
              <a:rPr sz="2000" spc="-10" dirty="0">
                <a:solidFill>
                  <a:srgbClr val="002060"/>
                </a:solidFill>
                <a:latin typeface="Arial" panose="020B0604020202020204" pitchFamily="34" charset="0"/>
                <a:cs typeface="Arial" panose="020B0604020202020204" pitchFamily="34" charset="0"/>
              </a:rPr>
              <a:t>transformative</a:t>
            </a:r>
            <a:r>
              <a:rPr sz="2000" spc="-70" dirty="0">
                <a:solidFill>
                  <a:srgbClr val="002060"/>
                </a:solidFill>
                <a:latin typeface="Arial" panose="020B0604020202020204" pitchFamily="34" charset="0"/>
                <a:cs typeface="Arial" panose="020B0604020202020204" pitchFamily="34" charset="0"/>
              </a:rPr>
              <a:t> </a:t>
            </a:r>
            <a:r>
              <a:rPr sz="2000" spc="-10" dirty="0">
                <a:solidFill>
                  <a:srgbClr val="002060"/>
                </a:solidFill>
                <a:latin typeface="Arial" panose="020B0604020202020204" pitchFamily="34" charset="0"/>
                <a:cs typeface="Arial" panose="020B0604020202020204" pitchFamily="34" charset="0"/>
              </a:rPr>
              <a:t>thinking</a:t>
            </a:r>
          </a:p>
        </p:txBody>
      </p:sp>
      <p:sp>
        <p:nvSpPr>
          <p:cNvPr id="3" name="object 3"/>
          <p:cNvSpPr txBox="1"/>
          <p:nvPr/>
        </p:nvSpPr>
        <p:spPr>
          <a:xfrm>
            <a:off x="4429505" y="2062733"/>
            <a:ext cx="3961129" cy="2003754"/>
          </a:xfrm>
          <a:prstGeom prst="rect">
            <a:avLst/>
          </a:prstGeom>
          <a:solidFill>
            <a:srgbClr val="9ED2D5">
              <a:alpha val="16862"/>
            </a:srgbClr>
          </a:solidFill>
          <a:ln w="28955">
            <a:solidFill>
              <a:srgbClr val="001F5F"/>
            </a:solidFill>
          </a:ln>
        </p:spPr>
        <p:txBody>
          <a:bodyPr vert="horz" wrap="square" lIns="0" tIns="33655" rIns="0" bIns="0" rtlCol="0">
            <a:spAutoFit/>
          </a:bodyPr>
          <a:lstStyle/>
          <a:p>
            <a:pPr marL="342900">
              <a:lnSpc>
                <a:spcPct val="100000"/>
              </a:lnSpc>
              <a:spcBef>
                <a:spcPts val="265"/>
              </a:spcBef>
            </a:pPr>
            <a:r>
              <a:rPr lang="en-US" sz="1600" b="1" spc="-25" dirty="0">
                <a:latin typeface="Calibri" panose="020F0502020204030204" pitchFamily="34" charset="0"/>
                <a:cs typeface="Calibri" panose="020F0502020204030204" pitchFamily="34" charset="0"/>
              </a:rPr>
              <a:t>2017 estimate</a:t>
            </a:r>
            <a:r>
              <a:rPr sz="1600" b="1" spc="-25" dirty="0">
                <a:latin typeface="Calibri" panose="020F0502020204030204" pitchFamily="34" charset="0"/>
                <a:cs typeface="Calibri" panose="020F0502020204030204" pitchFamily="34" charset="0"/>
              </a:rPr>
              <a:t>:</a:t>
            </a:r>
            <a:r>
              <a:rPr sz="1600" b="1" spc="-60" dirty="0">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By</a:t>
            </a:r>
            <a:r>
              <a:rPr sz="1600" b="1" spc="-50"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2020,</a:t>
            </a:r>
            <a:r>
              <a:rPr sz="1600" b="1" spc="-65"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20%</a:t>
            </a:r>
            <a:r>
              <a:rPr sz="1600" b="1" spc="-55"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of</a:t>
            </a:r>
            <a:r>
              <a:rPr sz="1600" b="1" spc="-45"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the</a:t>
            </a:r>
            <a:r>
              <a:rPr sz="1600" b="1" spc="-30" dirty="0">
                <a:solidFill>
                  <a:srgbClr val="001F5F"/>
                </a:solidFill>
                <a:latin typeface="Calibri" panose="020F0502020204030204" pitchFamily="34" charset="0"/>
                <a:cs typeface="Calibri" panose="020F0502020204030204" pitchFamily="34" charset="0"/>
              </a:rPr>
              <a:t> </a:t>
            </a:r>
            <a:r>
              <a:rPr sz="1600" b="1" spc="-25" dirty="0">
                <a:solidFill>
                  <a:srgbClr val="001F5F"/>
                </a:solidFill>
                <a:latin typeface="Calibri" panose="020F0502020204030204" pitchFamily="34" charset="0"/>
                <a:cs typeface="Calibri" panose="020F0502020204030204" pitchFamily="34" charset="0"/>
              </a:rPr>
              <a:t>EU</a:t>
            </a:r>
            <a:endParaRPr sz="1600" dirty="0">
              <a:latin typeface="Calibri" panose="020F0502020204030204" pitchFamily="34" charset="0"/>
              <a:cs typeface="Calibri" panose="020F0502020204030204" pitchFamily="34" charset="0"/>
            </a:endParaRPr>
          </a:p>
          <a:p>
            <a:pPr marL="342900" marR="393065">
              <a:lnSpc>
                <a:spcPct val="100000"/>
              </a:lnSpc>
            </a:pPr>
            <a:r>
              <a:rPr sz="1600" spc="-10" dirty="0">
                <a:solidFill>
                  <a:srgbClr val="001F5F"/>
                </a:solidFill>
                <a:latin typeface="Calibri" panose="020F0502020204030204" pitchFamily="34" charset="0"/>
                <a:cs typeface="Calibri" panose="020F0502020204030204" pitchFamily="34" charset="0"/>
              </a:rPr>
              <a:t>population</a:t>
            </a:r>
            <a:r>
              <a:rPr sz="1600" spc="-2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is</a:t>
            </a:r>
            <a:r>
              <a:rPr sz="1600" spc="-5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expected</a:t>
            </a:r>
            <a:r>
              <a:rPr sz="1600" spc="-5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to</a:t>
            </a:r>
            <a:r>
              <a:rPr sz="1600" spc="-3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have</a:t>
            </a:r>
            <a:r>
              <a:rPr sz="1600" spc="-75" dirty="0">
                <a:solidFill>
                  <a:srgbClr val="001F5F"/>
                </a:solidFill>
                <a:latin typeface="Calibri" panose="020F0502020204030204" pitchFamily="34" charset="0"/>
                <a:cs typeface="Calibri" panose="020F0502020204030204" pitchFamily="34" charset="0"/>
              </a:rPr>
              <a:t> </a:t>
            </a:r>
            <a:r>
              <a:rPr sz="1600" spc="-20" dirty="0">
                <a:solidFill>
                  <a:srgbClr val="001F5F"/>
                </a:solidFill>
                <a:latin typeface="Calibri" panose="020F0502020204030204" pitchFamily="34" charset="0"/>
                <a:cs typeface="Calibri" panose="020F0502020204030204" pitchFamily="34" charset="0"/>
              </a:rPr>
              <a:t>some </a:t>
            </a:r>
            <a:r>
              <a:rPr sz="1600" dirty="0">
                <a:solidFill>
                  <a:srgbClr val="001F5F"/>
                </a:solidFill>
                <a:latin typeface="Calibri" panose="020F0502020204030204" pitchFamily="34" charset="0"/>
                <a:cs typeface="Calibri" panose="020F0502020204030204" pitchFamily="34" charset="0"/>
              </a:rPr>
              <a:t>form</a:t>
            </a:r>
            <a:r>
              <a:rPr sz="1600" spc="-6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of</a:t>
            </a:r>
            <a:r>
              <a:rPr sz="1600" spc="-7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disability.</a:t>
            </a:r>
            <a:r>
              <a:rPr lang="en-US" sz="1600" spc="-10"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The</a:t>
            </a:r>
            <a:r>
              <a:rPr sz="1600" spc="-40"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CoE</a:t>
            </a:r>
            <a:r>
              <a:rPr sz="1600" spc="-3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is</a:t>
            </a:r>
            <a:r>
              <a:rPr sz="1600" spc="-4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committed</a:t>
            </a:r>
            <a:r>
              <a:rPr sz="1600" spc="-60"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to</a:t>
            </a:r>
            <a:r>
              <a:rPr sz="1600" spc="-25"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improving </a:t>
            </a:r>
            <a:r>
              <a:rPr sz="1600" dirty="0">
                <a:solidFill>
                  <a:srgbClr val="001F5F"/>
                </a:solidFill>
                <a:latin typeface="Calibri" panose="020F0502020204030204" pitchFamily="34" charset="0"/>
                <a:cs typeface="Calibri" panose="020F0502020204030204" pitchFamily="34" charset="0"/>
              </a:rPr>
              <a:t>social</a:t>
            </a:r>
            <a:r>
              <a:rPr sz="1600" spc="-5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and</a:t>
            </a:r>
            <a:r>
              <a:rPr sz="1600" spc="-3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economic</a:t>
            </a:r>
            <a:r>
              <a:rPr sz="1600" spc="-3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situation</a:t>
            </a:r>
            <a:r>
              <a:rPr sz="1600" spc="-60" dirty="0">
                <a:solidFill>
                  <a:srgbClr val="001F5F"/>
                </a:solidFill>
                <a:latin typeface="Calibri" panose="020F0502020204030204" pitchFamily="34" charset="0"/>
                <a:cs typeface="Calibri" panose="020F0502020204030204" pitchFamily="34" charset="0"/>
              </a:rPr>
              <a:t> </a:t>
            </a:r>
            <a:r>
              <a:rPr sz="1600" spc="-25" dirty="0">
                <a:solidFill>
                  <a:srgbClr val="001F5F"/>
                </a:solidFill>
                <a:latin typeface="Calibri" panose="020F0502020204030204" pitchFamily="34" charset="0"/>
                <a:cs typeface="Calibri" panose="020F0502020204030204" pitchFamily="34" charset="0"/>
              </a:rPr>
              <a:t>of </a:t>
            </a:r>
            <a:r>
              <a:rPr sz="1600" dirty="0">
                <a:solidFill>
                  <a:srgbClr val="001F5F"/>
                </a:solidFill>
                <a:latin typeface="Calibri" panose="020F0502020204030204" pitchFamily="34" charset="0"/>
                <a:cs typeface="Calibri" panose="020F0502020204030204" pitchFamily="34" charset="0"/>
              </a:rPr>
              <a:t>persons</a:t>
            </a:r>
            <a:r>
              <a:rPr sz="1600" spc="-7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with</a:t>
            </a:r>
            <a:r>
              <a:rPr sz="1600" spc="-4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disabilities,</a:t>
            </a:r>
            <a:r>
              <a:rPr sz="1600" spc="-6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building</a:t>
            </a:r>
            <a:r>
              <a:rPr sz="1600" spc="-35" dirty="0">
                <a:solidFill>
                  <a:srgbClr val="001F5F"/>
                </a:solidFill>
                <a:latin typeface="Calibri" panose="020F0502020204030204" pitchFamily="34" charset="0"/>
                <a:cs typeface="Calibri" panose="020F0502020204030204" pitchFamily="34" charset="0"/>
              </a:rPr>
              <a:t> </a:t>
            </a:r>
            <a:r>
              <a:rPr sz="1600" spc="-25" dirty="0">
                <a:solidFill>
                  <a:srgbClr val="001F5F"/>
                </a:solidFill>
                <a:latin typeface="Calibri" panose="020F0502020204030204" pitchFamily="34" charset="0"/>
                <a:cs typeface="Calibri" panose="020F0502020204030204" pitchFamily="34" charset="0"/>
              </a:rPr>
              <a:t>on </a:t>
            </a:r>
            <a:r>
              <a:rPr sz="1600" dirty="0">
                <a:solidFill>
                  <a:srgbClr val="001F5F"/>
                </a:solidFill>
                <a:latin typeface="Calibri" panose="020F0502020204030204" pitchFamily="34" charset="0"/>
                <a:cs typeface="Calibri" panose="020F0502020204030204" pitchFamily="34" charset="0"/>
              </a:rPr>
              <a:t>the</a:t>
            </a:r>
            <a:r>
              <a:rPr sz="1600" spc="-70"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Charter</a:t>
            </a:r>
            <a:r>
              <a:rPr sz="1600" spc="-80"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of</a:t>
            </a:r>
            <a:r>
              <a:rPr sz="1600" spc="-50" dirty="0">
                <a:solidFill>
                  <a:srgbClr val="001F5F"/>
                </a:solidFill>
                <a:latin typeface="Calibri" panose="020F0502020204030204" pitchFamily="34" charset="0"/>
                <a:cs typeface="Calibri" panose="020F0502020204030204" pitchFamily="34" charset="0"/>
              </a:rPr>
              <a:t> </a:t>
            </a:r>
            <a:r>
              <a:rPr sz="1600" spc="-10" dirty="0">
                <a:solidFill>
                  <a:srgbClr val="001F5F"/>
                </a:solidFill>
                <a:latin typeface="Calibri" panose="020F0502020204030204" pitchFamily="34" charset="0"/>
                <a:cs typeface="Calibri" panose="020F0502020204030204" pitchFamily="34" charset="0"/>
              </a:rPr>
              <a:t>Fundamental</a:t>
            </a:r>
            <a:r>
              <a:rPr sz="1600" spc="-45" dirty="0">
                <a:solidFill>
                  <a:srgbClr val="001F5F"/>
                </a:solidFill>
                <a:latin typeface="Calibri" panose="020F0502020204030204" pitchFamily="34" charset="0"/>
                <a:cs typeface="Calibri" panose="020F0502020204030204" pitchFamily="34" charset="0"/>
              </a:rPr>
              <a:t> </a:t>
            </a:r>
            <a:r>
              <a:rPr sz="1600" dirty="0">
                <a:solidFill>
                  <a:srgbClr val="001F5F"/>
                </a:solidFill>
                <a:latin typeface="Calibri" panose="020F0502020204030204" pitchFamily="34" charset="0"/>
                <a:cs typeface="Calibri" panose="020F0502020204030204" pitchFamily="34" charset="0"/>
              </a:rPr>
              <a:t>Rights</a:t>
            </a:r>
            <a:r>
              <a:rPr sz="1600" spc="-70" dirty="0">
                <a:solidFill>
                  <a:srgbClr val="001F5F"/>
                </a:solidFill>
                <a:latin typeface="Calibri" panose="020F0502020204030204" pitchFamily="34" charset="0"/>
                <a:cs typeface="Calibri" panose="020F0502020204030204" pitchFamily="34" charset="0"/>
              </a:rPr>
              <a:t> </a:t>
            </a:r>
            <a:r>
              <a:rPr sz="1600" spc="-25" dirty="0">
                <a:solidFill>
                  <a:srgbClr val="001F5F"/>
                </a:solidFill>
                <a:latin typeface="Calibri" panose="020F0502020204030204" pitchFamily="34" charset="0"/>
                <a:cs typeface="Calibri" panose="020F0502020204030204" pitchFamily="34" charset="0"/>
              </a:rPr>
              <a:t>of </a:t>
            </a:r>
            <a:r>
              <a:rPr sz="1600" dirty="0">
                <a:solidFill>
                  <a:srgbClr val="001F5F"/>
                </a:solidFill>
                <a:latin typeface="Calibri" panose="020F0502020204030204" pitchFamily="34" charset="0"/>
                <a:cs typeface="Calibri" panose="020F0502020204030204" pitchFamily="34" charset="0"/>
              </a:rPr>
              <a:t>the</a:t>
            </a:r>
            <a:r>
              <a:rPr sz="1600" spc="-45" dirty="0">
                <a:solidFill>
                  <a:srgbClr val="001F5F"/>
                </a:solidFill>
                <a:latin typeface="Calibri" panose="020F0502020204030204" pitchFamily="34" charset="0"/>
                <a:cs typeface="Calibri" panose="020F0502020204030204" pitchFamily="34" charset="0"/>
              </a:rPr>
              <a:t> </a:t>
            </a:r>
            <a:r>
              <a:rPr sz="1600" spc="-25" dirty="0">
                <a:solidFill>
                  <a:srgbClr val="001F5F"/>
                </a:solidFill>
                <a:latin typeface="Calibri" panose="020F0502020204030204" pitchFamily="34" charset="0"/>
                <a:cs typeface="Calibri" panose="020F0502020204030204" pitchFamily="34" charset="0"/>
              </a:rPr>
              <a:t>EU.</a:t>
            </a:r>
            <a:r>
              <a:rPr lang="en-US" sz="1600" spc="-25"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CoE</a:t>
            </a:r>
            <a:r>
              <a:rPr sz="1600" b="1" spc="-40" dirty="0">
                <a:solidFill>
                  <a:srgbClr val="001F5F"/>
                </a:solidFill>
                <a:latin typeface="Calibri" panose="020F0502020204030204" pitchFamily="34" charset="0"/>
                <a:cs typeface="Calibri" panose="020F0502020204030204" pitchFamily="34" charset="0"/>
              </a:rPr>
              <a:t> </a:t>
            </a:r>
            <a:r>
              <a:rPr sz="1600" b="1" dirty="0">
                <a:solidFill>
                  <a:srgbClr val="001F5F"/>
                </a:solidFill>
                <a:latin typeface="Calibri" panose="020F0502020204030204" pitchFamily="34" charset="0"/>
                <a:cs typeface="Calibri" panose="020F0502020204030204" pitchFamily="34" charset="0"/>
              </a:rPr>
              <a:t>Disability</a:t>
            </a:r>
            <a:r>
              <a:rPr sz="1600" b="1" spc="-60" dirty="0">
                <a:solidFill>
                  <a:srgbClr val="001F5F"/>
                </a:solidFill>
                <a:latin typeface="Calibri" panose="020F0502020204030204" pitchFamily="34" charset="0"/>
                <a:cs typeface="Calibri" panose="020F0502020204030204" pitchFamily="34" charset="0"/>
              </a:rPr>
              <a:t> </a:t>
            </a:r>
            <a:r>
              <a:rPr sz="1600" b="1" spc="-20" dirty="0">
                <a:solidFill>
                  <a:srgbClr val="001F5F"/>
                </a:solidFill>
                <a:latin typeface="Calibri" panose="020F0502020204030204" pitchFamily="34" charset="0"/>
                <a:cs typeface="Calibri" panose="020F0502020204030204" pitchFamily="34" charset="0"/>
              </a:rPr>
              <a:t>Strategy</a:t>
            </a:r>
            <a:r>
              <a:rPr sz="1600" b="1" spc="-70" dirty="0">
                <a:solidFill>
                  <a:srgbClr val="001F5F"/>
                </a:solidFill>
                <a:latin typeface="Calibri" panose="020F0502020204030204" pitchFamily="34" charset="0"/>
                <a:cs typeface="Calibri" panose="020F0502020204030204" pitchFamily="34" charset="0"/>
              </a:rPr>
              <a:t> </a:t>
            </a:r>
            <a:r>
              <a:rPr sz="1600" b="1" spc="-10" dirty="0">
                <a:solidFill>
                  <a:srgbClr val="001F5F"/>
                </a:solidFill>
                <a:latin typeface="Calibri" panose="020F0502020204030204" pitchFamily="34" charset="0"/>
                <a:cs typeface="Calibri" panose="020F0502020204030204" pitchFamily="34" charset="0"/>
              </a:rPr>
              <a:t>2017-2023</a:t>
            </a:r>
            <a:r>
              <a:rPr sz="1600" spc="-1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487680" y="2097023"/>
            <a:ext cx="3486912" cy="1975103"/>
          </a:xfrm>
          <a:prstGeom prst="rect">
            <a:avLst/>
          </a:prstGeom>
        </p:spPr>
      </p:pic>
      <p:pic>
        <p:nvPicPr>
          <p:cNvPr id="5" name="object 5"/>
          <p:cNvPicPr/>
          <p:nvPr/>
        </p:nvPicPr>
        <p:blipFill>
          <a:blip r:embed="rId3" cstate="print"/>
          <a:stretch>
            <a:fillRect/>
          </a:stretch>
        </p:blipFill>
        <p:spPr>
          <a:xfrm>
            <a:off x="493776" y="4221479"/>
            <a:ext cx="3486912" cy="1975104"/>
          </a:xfrm>
          <a:prstGeom prst="rect">
            <a:avLst/>
          </a:prstGeom>
        </p:spPr>
      </p:pic>
      <p:sp>
        <p:nvSpPr>
          <p:cNvPr id="6" name="object 6"/>
          <p:cNvSpPr txBox="1"/>
          <p:nvPr/>
        </p:nvSpPr>
        <p:spPr>
          <a:xfrm>
            <a:off x="257962" y="6408216"/>
            <a:ext cx="4173854"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002060"/>
                </a:solidFill>
                <a:latin typeface="Arial"/>
                <a:cs typeface="Arial"/>
              </a:rPr>
              <a:t>Source:https://ec.europa.eu/social/main.jsp?langId=en&amp;catId= 1137&amp;furtherNews=yes&amp;newsId=9435</a:t>
            </a:r>
            <a:endParaRPr sz="1200" dirty="0">
              <a:solidFill>
                <a:srgbClr val="002060"/>
              </a:solidFill>
              <a:latin typeface="Arial"/>
              <a:cs typeface="Arial"/>
            </a:endParaRPr>
          </a:p>
        </p:txBody>
      </p:sp>
      <p:sp>
        <p:nvSpPr>
          <p:cNvPr id="7" name="object 7"/>
          <p:cNvSpPr txBox="1"/>
          <p:nvPr/>
        </p:nvSpPr>
        <p:spPr>
          <a:xfrm>
            <a:off x="4429505" y="4388080"/>
            <a:ext cx="3961129" cy="1513876"/>
          </a:xfrm>
          <a:prstGeom prst="rect">
            <a:avLst/>
          </a:prstGeom>
          <a:solidFill>
            <a:srgbClr val="B9DFE1">
              <a:alpha val="32156"/>
            </a:srgbClr>
          </a:solidFill>
          <a:ln>
            <a:solidFill>
              <a:srgbClr val="002060"/>
            </a:solidFill>
          </a:ln>
        </p:spPr>
        <p:txBody>
          <a:bodyPr vert="horz" wrap="square" lIns="0" tIns="36195" rIns="0" bIns="0" rtlCol="0">
            <a:spAutoFit/>
          </a:bodyPr>
          <a:lstStyle/>
          <a:p>
            <a:pPr marL="228600"/>
            <a:r>
              <a:rPr lang="en-US" sz="1600" b="1" dirty="0">
                <a:solidFill>
                  <a:srgbClr val="002060"/>
                </a:solidFill>
                <a:latin typeface="Calibri" panose="020F0502020204030204" pitchFamily="34" charset="0"/>
                <a:cs typeface="Calibri" panose="020F0502020204030204" pitchFamily="34" charset="0"/>
              </a:rPr>
              <a:t>2023 data: </a:t>
            </a:r>
            <a:r>
              <a:rPr lang="en-US" sz="1600" dirty="0">
                <a:solidFill>
                  <a:srgbClr val="002060"/>
                </a:solidFill>
                <a:latin typeface="Calibri" panose="020F0502020204030204" pitchFamily="34" charset="0"/>
                <a:cs typeface="Calibri" panose="020F0502020204030204" pitchFamily="34" charset="0"/>
              </a:rPr>
              <a:t> </a:t>
            </a:r>
            <a:r>
              <a:rPr lang="en-US" sz="1600" b="1" dirty="0">
                <a:solidFill>
                  <a:srgbClr val="002060"/>
                </a:solidFill>
                <a:latin typeface="Calibri" panose="020F0502020204030204" pitchFamily="34" charset="0"/>
                <a:cs typeface="Calibri" panose="020F0502020204030204" pitchFamily="34" charset="0"/>
              </a:rPr>
              <a:t>27% </a:t>
            </a:r>
            <a:r>
              <a:rPr lang="en-US" sz="1600" dirty="0">
                <a:solidFill>
                  <a:srgbClr val="002060"/>
                </a:solidFill>
                <a:latin typeface="Calibri" panose="020F0502020204030204" pitchFamily="34" charset="0"/>
                <a:cs typeface="Calibri" panose="020F0502020204030204" pitchFamily="34" charset="0"/>
              </a:rPr>
              <a:t>of the EU population over the age of 16 had some form of disability. According to Eurostat, that equals to </a:t>
            </a:r>
            <a:r>
              <a:rPr lang="en-US" sz="1600" b="1" dirty="0">
                <a:solidFill>
                  <a:srgbClr val="002060"/>
                </a:solidFill>
                <a:latin typeface="Calibri" panose="020F0502020204030204" pitchFamily="34" charset="0"/>
                <a:cs typeface="Calibri" panose="020F0502020204030204" pitchFamily="34" charset="0"/>
              </a:rPr>
              <a:t>one in four adults in the EU</a:t>
            </a:r>
            <a:r>
              <a:rPr lang="en-US" sz="1600" dirty="0">
                <a:latin typeface="Calibri" panose="020F0502020204030204" pitchFamily="34" charset="0"/>
                <a:cs typeface="Calibri" panose="020F0502020204030204" pitchFamily="34" charset="0"/>
              </a:rPr>
              <a:t>.</a:t>
            </a:r>
          </a:p>
          <a:p>
            <a:pPr marL="228600"/>
            <a:r>
              <a:rPr lang="en-US" sz="1600" dirty="0">
                <a:latin typeface="Calibri" panose="020F0502020204030204" pitchFamily="34" charset="0"/>
                <a:cs typeface="Calibri" panose="020F0502020204030204" pitchFamily="34" charset="0"/>
              </a:rPr>
              <a:t>https://www.consilium.europa.eu/en/infographics/disability-eu-facts-figures/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EEE0-34EF-FEF2-C8CC-F30AA9899E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AFFD254-CB8E-4577-5F9F-369F12DA0B0E}"/>
              </a:ext>
            </a:extLst>
          </p:cNvPr>
          <p:cNvSpPr txBox="1">
            <a:spLocks noGrp="1"/>
          </p:cNvSpPr>
          <p:nvPr>
            <p:ph type="title"/>
          </p:nvPr>
        </p:nvSpPr>
        <p:spPr>
          <a:xfrm>
            <a:off x="503100" y="924053"/>
            <a:ext cx="6996738" cy="628377"/>
          </a:xfrm>
          <a:prstGeom prst="rect">
            <a:avLst/>
          </a:prstGeom>
        </p:spPr>
        <p:txBody>
          <a:bodyPr vert="horz" wrap="square" lIns="0" tIns="12700" rIns="0" bIns="0" rtlCol="0">
            <a:spAutoFit/>
          </a:bodyPr>
          <a:lstStyle/>
          <a:p>
            <a:pPr marL="2062480" marR="5080" indent="-2050414">
              <a:lnSpc>
                <a:spcPct val="100000"/>
              </a:lnSpc>
              <a:spcBef>
                <a:spcPts val="100"/>
              </a:spcBef>
            </a:pPr>
            <a:r>
              <a:rPr sz="2000" b="1" dirty="0">
                <a:solidFill>
                  <a:srgbClr val="002060"/>
                </a:solidFill>
                <a:latin typeface="Arial" panose="020B0604020202020204" pitchFamily="34" charset="0"/>
                <a:cs typeface="Arial" panose="020B0604020202020204" pitchFamily="34" charset="0"/>
              </a:rPr>
              <a:t>The</a:t>
            </a:r>
            <a:r>
              <a:rPr sz="2000" b="1" spc="-85" dirty="0">
                <a:solidFill>
                  <a:srgbClr val="002060"/>
                </a:solidFill>
                <a:latin typeface="Arial" panose="020B0604020202020204" pitchFamily="34" charset="0"/>
                <a:cs typeface="Arial" panose="020B0604020202020204" pitchFamily="34" charset="0"/>
              </a:rPr>
              <a:t> </a:t>
            </a:r>
            <a:r>
              <a:rPr lang="en-US" sz="2000" b="1" spc="-85" dirty="0">
                <a:solidFill>
                  <a:srgbClr val="002060"/>
                </a:solidFill>
                <a:latin typeface="Arial" panose="020B0604020202020204" pitchFamily="34" charset="0"/>
                <a:cs typeface="Arial" panose="020B0604020202020204" pitchFamily="34" charset="0"/>
              </a:rPr>
              <a:t>impact  of intersectional discrimination on  children’s lives and rights  - the case of Roma children </a:t>
            </a:r>
            <a:endParaRPr sz="2000" b="1" dirty="0">
              <a:solidFill>
                <a:srgbClr val="002060"/>
              </a:solidFill>
              <a:latin typeface="Arial" panose="020B0604020202020204" pitchFamily="34" charset="0"/>
              <a:cs typeface="Arial" panose="020B0604020202020204" pitchFamily="34" charset="0"/>
            </a:endParaRPr>
          </a:p>
        </p:txBody>
      </p:sp>
      <p:grpSp>
        <p:nvGrpSpPr>
          <p:cNvPr id="4" name="object 4">
            <a:extLst>
              <a:ext uri="{FF2B5EF4-FFF2-40B4-BE49-F238E27FC236}">
                <a16:creationId xmlns:a16="http://schemas.microsoft.com/office/drawing/2014/main" id="{0EF7095E-F032-34D3-E637-E9CA28F22A56}"/>
              </a:ext>
            </a:extLst>
          </p:cNvPr>
          <p:cNvGrpSpPr/>
          <p:nvPr/>
        </p:nvGrpSpPr>
        <p:grpSpPr>
          <a:xfrm>
            <a:off x="156210" y="1712215"/>
            <a:ext cx="8449946" cy="3998213"/>
            <a:chOff x="155447" y="1908810"/>
            <a:chExt cx="8449946" cy="3998213"/>
          </a:xfrm>
        </p:grpSpPr>
        <p:pic>
          <p:nvPicPr>
            <p:cNvPr id="5" name="object 5">
              <a:extLst>
                <a:ext uri="{FF2B5EF4-FFF2-40B4-BE49-F238E27FC236}">
                  <a16:creationId xmlns:a16="http://schemas.microsoft.com/office/drawing/2014/main" id="{45BBEF26-F3F3-6529-6BF5-95D12C685E02}"/>
                </a:ext>
              </a:extLst>
            </p:cNvPr>
            <p:cNvPicPr/>
            <p:nvPr/>
          </p:nvPicPr>
          <p:blipFill>
            <a:blip r:embed="rId2" cstate="print"/>
            <a:stretch>
              <a:fillRect/>
            </a:stretch>
          </p:blipFill>
          <p:spPr>
            <a:xfrm>
              <a:off x="155447" y="3162300"/>
              <a:ext cx="3481578" cy="2744723"/>
            </a:xfrm>
            <a:prstGeom prst="rect">
              <a:avLst/>
            </a:prstGeom>
          </p:spPr>
        </p:pic>
        <p:sp>
          <p:nvSpPr>
            <p:cNvPr id="6" name="object 6">
              <a:extLst>
                <a:ext uri="{FF2B5EF4-FFF2-40B4-BE49-F238E27FC236}">
                  <a16:creationId xmlns:a16="http://schemas.microsoft.com/office/drawing/2014/main" id="{E63F5F06-6F81-EC38-713F-242E852D919B}"/>
                </a:ext>
              </a:extLst>
            </p:cNvPr>
            <p:cNvSpPr/>
            <p:nvPr/>
          </p:nvSpPr>
          <p:spPr>
            <a:xfrm>
              <a:off x="2938271" y="2844165"/>
              <a:ext cx="1729739" cy="946785"/>
            </a:xfrm>
            <a:custGeom>
              <a:avLst/>
              <a:gdLst/>
              <a:ahLst/>
              <a:cxnLst/>
              <a:rect l="l" t="t" r="r" b="b"/>
              <a:pathLst>
                <a:path w="1729739" h="946785">
                  <a:moveTo>
                    <a:pt x="112013" y="788035"/>
                  </a:moveTo>
                  <a:lnTo>
                    <a:pt x="0" y="946785"/>
                  </a:lnTo>
                  <a:lnTo>
                    <a:pt x="194182" y="941197"/>
                  </a:lnTo>
                  <a:lnTo>
                    <a:pt x="174151" y="903859"/>
                  </a:lnTo>
                  <a:lnTo>
                    <a:pt x="141223" y="903859"/>
                  </a:lnTo>
                  <a:lnTo>
                    <a:pt x="113918" y="852805"/>
                  </a:lnTo>
                  <a:lnTo>
                    <a:pt x="139416" y="839113"/>
                  </a:lnTo>
                  <a:lnTo>
                    <a:pt x="112013" y="788035"/>
                  </a:lnTo>
                  <a:close/>
                </a:path>
                <a:path w="1729739" h="946785">
                  <a:moveTo>
                    <a:pt x="139416" y="839113"/>
                  </a:moveTo>
                  <a:lnTo>
                    <a:pt x="113918" y="852805"/>
                  </a:lnTo>
                  <a:lnTo>
                    <a:pt x="141223" y="903859"/>
                  </a:lnTo>
                  <a:lnTo>
                    <a:pt x="166787" y="890132"/>
                  </a:lnTo>
                  <a:lnTo>
                    <a:pt x="139416" y="839113"/>
                  </a:lnTo>
                  <a:close/>
                </a:path>
                <a:path w="1729739" h="946785">
                  <a:moveTo>
                    <a:pt x="166787" y="890132"/>
                  </a:moveTo>
                  <a:lnTo>
                    <a:pt x="141223" y="903859"/>
                  </a:lnTo>
                  <a:lnTo>
                    <a:pt x="174151" y="903859"/>
                  </a:lnTo>
                  <a:lnTo>
                    <a:pt x="166787" y="890132"/>
                  </a:lnTo>
                  <a:close/>
                </a:path>
                <a:path w="1729739" h="946785">
                  <a:moveTo>
                    <a:pt x="1702053" y="0"/>
                  </a:moveTo>
                  <a:lnTo>
                    <a:pt x="139416" y="839113"/>
                  </a:lnTo>
                  <a:lnTo>
                    <a:pt x="166787" y="890132"/>
                  </a:lnTo>
                  <a:lnTo>
                    <a:pt x="1729486" y="51054"/>
                  </a:lnTo>
                  <a:lnTo>
                    <a:pt x="1702053" y="0"/>
                  </a:lnTo>
                  <a:close/>
                </a:path>
              </a:pathLst>
            </a:custGeom>
            <a:solidFill>
              <a:srgbClr val="2E2E97"/>
            </a:solidFill>
          </p:spPr>
          <p:txBody>
            <a:bodyPr wrap="square" lIns="0" tIns="0" rIns="0" bIns="0" rtlCol="0"/>
            <a:lstStyle/>
            <a:p>
              <a:endParaRPr/>
            </a:p>
          </p:txBody>
        </p:sp>
        <p:sp>
          <p:nvSpPr>
            <p:cNvPr id="7" name="object 7">
              <a:extLst>
                <a:ext uri="{FF2B5EF4-FFF2-40B4-BE49-F238E27FC236}">
                  <a16:creationId xmlns:a16="http://schemas.microsoft.com/office/drawing/2014/main" id="{0BC4F1C2-5D83-0EBC-5BC2-26CB87246582}"/>
                </a:ext>
              </a:extLst>
            </p:cNvPr>
            <p:cNvSpPr/>
            <p:nvPr/>
          </p:nvSpPr>
          <p:spPr>
            <a:xfrm>
              <a:off x="3725418" y="1908810"/>
              <a:ext cx="4879975" cy="2586355"/>
            </a:xfrm>
            <a:custGeom>
              <a:avLst/>
              <a:gdLst/>
              <a:ahLst/>
              <a:cxnLst/>
              <a:rect l="l" t="t" r="r" b="b"/>
              <a:pathLst>
                <a:path w="4879975" h="2586354">
                  <a:moveTo>
                    <a:pt x="4879847" y="0"/>
                  </a:moveTo>
                  <a:lnTo>
                    <a:pt x="0" y="0"/>
                  </a:lnTo>
                  <a:lnTo>
                    <a:pt x="0" y="2586228"/>
                  </a:lnTo>
                  <a:lnTo>
                    <a:pt x="4879847" y="2586228"/>
                  </a:lnTo>
                  <a:lnTo>
                    <a:pt x="4879847" y="0"/>
                  </a:lnTo>
                  <a:close/>
                </a:path>
              </a:pathLst>
            </a:custGeom>
            <a:solidFill>
              <a:srgbClr val="FFFFFF"/>
            </a:solidFill>
          </p:spPr>
          <p:txBody>
            <a:bodyPr wrap="square" lIns="0" tIns="0" rIns="0" bIns="0" rtlCol="0"/>
            <a:lstStyle/>
            <a:p>
              <a:endParaRPr/>
            </a:p>
          </p:txBody>
        </p:sp>
      </p:grpSp>
      <p:sp>
        <p:nvSpPr>
          <p:cNvPr id="8" name="object 8">
            <a:extLst>
              <a:ext uri="{FF2B5EF4-FFF2-40B4-BE49-F238E27FC236}">
                <a16:creationId xmlns:a16="http://schemas.microsoft.com/office/drawing/2014/main" id="{E1AF936C-926F-E481-47A0-7711BF434D3A}"/>
              </a:ext>
            </a:extLst>
          </p:cNvPr>
          <p:cNvSpPr/>
          <p:nvPr/>
        </p:nvSpPr>
        <p:spPr>
          <a:xfrm>
            <a:off x="920496" y="2551176"/>
            <a:ext cx="173990" cy="728980"/>
          </a:xfrm>
          <a:custGeom>
            <a:avLst/>
            <a:gdLst/>
            <a:ahLst/>
            <a:cxnLst/>
            <a:rect l="l" t="t" r="r" b="b"/>
            <a:pathLst>
              <a:path w="173990" h="728979">
                <a:moveTo>
                  <a:pt x="57912" y="555244"/>
                </a:moveTo>
                <a:lnTo>
                  <a:pt x="0" y="555244"/>
                </a:lnTo>
                <a:lnTo>
                  <a:pt x="86867" y="728979"/>
                </a:lnTo>
                <a:lnTo>
                  <a:pt x="159258" y="584200"/>
                </a:lnTo>
                <a:lnTo>
                  <a:pt x="57912" y="584200"/>
                </a:lnTo>
                <a:lnTo>
                  <a:pt x="57912" y="555244"/>
                </a:lnTo>
                <a:close/>
              </a:path>
              <a:path w="173990" h="728979">
                <a:moveTo>
                  <a:pt x="115823" y="0"/>
                </a:moveTo>
                <a:lnTo>
                  <a:pt x="57912" y="0"/>
                </a:lnTo>
                <a:lnTo>
                  <a:pt x="57912" y="584200"/>
                </a:lnTo>
                <a:lnTo>
                  <a:pt x="115823" y="584200"/>
                </a:lnTo>
                <a:lnTo>
                  <a:pt x="115823" y="0"/>
                </a:lnTo>
                <a:close/>
              </a:path>
              <a:path w="173990" h="728979">
                <a:moveTo>
                  <a:pt x="173735" y="555244"/>
                </a:moveTo>
                <a:lnTo>
                  <a:pt x="115823" y="555244"/>
                </a:lnTo>
                <a:lnTo>
                  <a:pt x="115823" y="584200"/>
                </a:lnTo>
                <a:lnTo>
                  <a:pt x="159258" y="584200"/>
                </a:lnTo>
                <a:lnTo>
                  <a:pt x="173735" y="555244"/>
                </a:lnTo>
                <a:close/>
              </a:path>
            </a:pathLst>
          </a:custGeom>
          <a:solidFill>
            <a:srgbClr val="2E2E97"/>
          </a:solidFill>
        </p:spPr>
        <p:txBody>
          <a:bodyPr wrap="square" lIns="0" tIns="0" rIns="0" bIns="0" rtlCol="0"/>
          <a:lstStyle/>
          <a:p>
            <a:endParaRPr/>
          </a:p>
        </p:txBody>
      </p:sp>
      <p:sp>
        <p:nvSpPr>
          <p:cNvPr id="9" name="object 9">
            <a:extLst>
              <a:ext uri="{FF2B5EF4-FFF2-40B4-BE49-F238E27FC236}">
                <a16:creationId xmlns:a16="http://schemas.microsoft.com/office/drawing/2014/main" id="{99B871D2-3A5C-43F7-6B29-A34F4F04E66D}"/>
              </a:ext>
            </a:extLst>
          </p:cNvPr>
          <p:cNvSpPr txBox="1"/>
          <p:nvPr/>
        </p:nvSpPr>
        <p:spPr>
          <a:xfrm>
            <a:off x="156210" y="2170938"/>
            <a:ext cx="2592705" cy="368935"/>
          </a:xfrm>
          <a:prstGeom prst="rect">
            <a:avLst/>
          </a:prstGeom>
          <a:ln w="25908">
            <a:solidFill>
              <a:srgbClr val="333399"/>
            </a:solidFill>
          </a:ln>
        </p:spPr>
        <p:txBody>
          <a:bodyPr vert="horz" wrap="square" lIns="0" tIns="39370" rIns="0" bIns="0" rtlCol="0">
            <a:spAutoFit/>
          </a:bodyPr>
          <a:lstStyle/>
          <a:p>
            <a:pPr marL="90805">
              <a:lnSpc>
                <a:spcPct val="100000"/>
              </a:lnSpc>
              <a:spcBef>
                <a:spcPts val="310"/>
              </a:spcBef>
            </a:pPr>
            <a:r>
              <a:rPr sz="1800" b="1" dirty="0">
                <a:latin typeface="Segoe UI"/>
                <a:cs typeface="Segoe UI"/>
              </a:rPr>
              <a:t>Before</a:t>
            </a:r>
            <a:r>
              <a:rPr sz="1800" b="1" spc="-20" dirty="0">
                <a:latin typeface="Segoe UI"/>
                <a:cs typeface="Segoe UI"/>
              </a:rPr>
              <a:t> COVID</a:t>
            </a:r>
            <a:endParaRPr sz="1800">
              <a:latin typeface="Segoe UI"/>
              <a:cs typeface="Segoe UI"/>
            </a:endParaRPr>
          </a:p>
        </p:txBody>
      </p:sp>
      <p:sp>
        <p:nvSpPr>
          <p:cNvPr id="10" name="object 10">
            <a:extLst>
              <a:ext uri="{FF2B5EF4-FFF2-40B4-BE49-F238E27FC236}">
                <a16:creationId xmlns:a16="http://schemas.microsoft.com/office/drawing/2014/main" id="{9E6638ED-2E28-03FF-5A14-EB7245330781}"/>
              </a:ext>
            </a:extLst>
          </p:cNvPr>
          <p:cNvSpPr txBox="1"/>
          <p:nvPr/>
        </p:nvSpPr>
        <p:spPr>
          <a:xfrm>
            <a:off x="4096321" y="1663829"/>
            <a:ext cx="4402669" cy="2255746"/>
          </a:xfrm>
          <a:prstGeom prst="rect">
            <a:avLst/>
          </a:prstGeom>
          <a:ln w="25907">
            <a:solidFill>
              <a:srgbClr val="333399"/>
            </a:solidFill>
          </a:ln>
        </p:spPr>
        <p:txBody>
          <a:bodyPr vert="horz" wrap="square" lIns="0" tIns="39370" rIns="0" bIns="0" rtlCol="0">
            <a:spAutoFit/>
          </a:bodyPr>
          <a:lstStyle/>
          <a:p>
            <a:pPr marL="90805">
              <a:lnSpc>
                <a:spcPct val="100000"/>
              </a:lnSpc>
              <a:spcBef>
                <a:spcPts val="310"/>
              </a:spcBef>
            </a:pPr>
            <a:r>
              <a:rPr sz="1600" b="1" dirty="0">
                <a:solidFill>
                  <a:srgbClr val="001F5F"/>
                </a:solidFill>
                <a:latin typeface="Segoe UI"/>
                <a:cs typeface="Segoe UI"/>
              </a:rPr>
              <a:t>During</a:t>
            </a:r>
            <a:r>
              <a:rPr sz="1600" b="1" spc="480" dirty="0">
                <a:solidFill>
                  <a:srgbClr val="001F5F"/>
                </a:solidFill>
                <a:latin typeface="Segoe UI"/>
                <a:cs typeface="Segoe UI"/>
              </a:rPr>
              <a:t> </a:t>
            </a:r>
            <a:r>
              <a:rPr sz="1600" b="1" spc="-10" dirty="0">
                <a:solidFill>
                  <a:srgbClr val="001F5F"/>
                </a:solidFill>
                <a:latin typeface="Segoe UI"/>
                <a:cs typeface="Segoe UI"/>
              </a:rPr>
              <a:t>COVID</a:t>
            </a:r>
            <a:r>
              <a:rPr lang="en-US" sz="1600" b="1" spc="-10" dirty="0">
                <a:solidFill>
                  <a:srgbClr val="001F5F"/>
                </a:solidFill>
                <a:latin typeface="Segoe UI"/>
                <a:cs typeface="Segoe UI"/>
              </a:rPr>
              <a:t> (2020 Data)</a:t>
            </a:r>
            <a:r>
              <a:rPr sz="1600" b="1" spc="-10" dirty="0">
                <a:solidFill>
                  <a:srgbClr val="001F5F"/>
                </a:solidFill>
                <a:latin typeface="Segoe UI"/>
                <a:cs typeface="Segoe UI"/>
              </a:rPr>
              <a:t>:</a:t>
            </a:r>
            <a:endParaRPr sz="1600" dirty="0">
              <a:latin typeface="Segoe UI"/>
              <a:cs typeface="Segoe UI"/>
            </a:endParaRPr>
          </a:p>
          <a:p>
            <a:pPr marL="377190" marR="470534" indent="-287020">
              <a:lnSpc>
                <a:spcPct val="100000"/>
              </a:lnSpc>
              <a:spcBef>
                <a:spcPts val="5"/>
              </a:spcBef>
              <a:buFont typeface="Wingdings"/>
              <a:buChar char=""/>
              <a:tabLst>
                <a:tab pos="377190" algn="l"/>
              </a:tabLst>
            </a:pPr>
            <a:r>
              <a:rPr sz="1600" b="1" spc="-10" dirty="0">
                <a:solidFill>
                  <a:srgbClr val="001F5F"/>
                </a:solidFill>
                <a:latin typeface="Segoe UI"/>
                <a:cs typeface="Segoe UI"/>
              </a:rPr>
              <a:t>Mid-</a:t>
            </a:r>
            <a:r>
              <a:rPr sz="1600" b="1" spc="-20" dirty="0">
                <a:solidFill>
                  <a:srgbClr val="001F5F"/>
                </a:solidFill>
                <a:latin typeface="Segoe UI"/>
                <a:cs typeface="Segoe UI"/>
              </a:rPr>
              <a:t>Term</a:t>
            </a:r>
            <a:r>
              <a:rPr sz="1600" b="1" spc="-70" dirty="0">
                <a:solidFill>
                  <a:srgbClr val="001F5F"/>
                </a:solidFill>
                <a:latin typeface="Segoe UI"/>
                <a:cs typeface="Segoe UI"/>
              </a:rPr>
              <a:t> </a:t>
            </a:r>
            <a:r>
              <a:rPr sz="1600" spc="-10" dirty="0">
                <a:solidFill>
                  <a:srgbClr val="001F5F"/>
                </a:solidFill>
                <a:latin typeface="Segoe UI"/>
                <a:cs typeface="Segoe UI"/>
              </a:rPr>
              <a:t>socio-</a:t>
            </a:r>
            <a:r>
              <a:rPr sz="1600" dirty="0">
                <a:solidFill>
                  <a:srgbClr val="001F5F"/>
                </a:solidFill>
                <a:latin typeface="Segoe UI"/>
                <a:cs typeface="Segoe UI"/>
              </a:rPr>
              <a:t>economic</a:t>
            </a:r>
            <a:r>
              <a:rPr sz="1600" spc="-55" dirty="0">
                <a:solidFill>
                  <a:srgbClr val="001F5F"/>
                </a:solidFill>
                <a:latin typeface="Segoe UI"/>
                <a:cs typeface="Segoe UI"/>
              </a:rPr>
              <a:t> </a:t>
            </a:r>
            <a:r>
              <a:rPr sz="1600" dirty="0">
                <a:solidFill>
                  <a:srgbClr val="001F5F"/>
                </a:solidFill>
                <a:latin typeface="Segoe UI"/>
                <a:cs typeface="Segoe UI"/>
              </a:rPr>
              <a:t>impacts</a:t>
            </a:r>
            <a:r>
              <a:rPr sz="1600" spc="-25" dirty="0">
                <a:solidFill>
                  <a:srgbClr val="001F5F"/>
                </a:solidFill>
                <a:latin typeface="Segoe UI"/>
                <a:cs typeface="Segoe UI"/>
              </a:rPr>
              <a:t> </a:t>
            </a:r>
            <a:r>
              <a:rPr sz="1600" dirty="0">
                <a:solidFill>
                  <a:srgbClr val="001F5F"/>
                </a:solidFill>
                <a:latin typeface="Segoe UI"/>
                <a:cs typeface="Segoe UI"/>
              </a:rPr>
              <a:t>(</a:t>
            </a:r>
            <a:r>
              <a:rPr sz="1600" spc="-70" dirty="0">
                <a:solidFill>
                  <a:srgbClr val="001F5F"/>
                </a:solidFill>
                <a:latin typeface="Segoe UI"/>
                <a:cs typeface="Segoe UI"/>
              </a:rPr>
              <a:t> </a:t>
            </a:r>
            <a:r>
              <a:rPr sz="1600" spc="-25" dirty="0">
                <a:solidFill>
                  <a:srgbClr val="001F5F"/>
                </a:solidFill>
                <a:latin typeface="Segoe UI"/>
                <a:cs typeface="Segoe UI"/>
              </a:rPr>
              <a:t>ex. </a:t>
            </a:r>
            <a:r>
              <a:rPr sz="1600" dirty="0">
                <a:solidFill>
                  <a:srgbClr val="001F5F"/>
                </a:solidFill>
                <a:latin typeface="Segoe UI"/>
                <a:cs typeface="Segoe UI"/>
              </a:rPr>
              <a:t>lack</a:t>
            </a:r>
            <a:r>
              <a:rPr sz="1600" spc="-35" dirty="0">
                <a:solidFill>
                  <a:srgbClr val="001F5F"/>
                </a:solidFill>
                <a:latin typeface="Segoe UI"/>
                <a:cs typeface="Segoe UI"/>
              </a:rPr>
              <a:t> </a:t>
            </a:r>
            <a:r>
              <a:rPr sz="1600" dirty="0">
                <a:solidFill>
                  <a:srgbClr val="001F5F"/>
                </a:solidFill>
                <a:latin typeface="Segoe UI"/>
                <a:cs typeface="Segoe UI"/>
              </a:rPr>
              <a:t>of</a:t>
            </a:r>
            <a:r>
              <a:rPr sz="1600" spc="-50" dirty="0">
                <a:solidFill>
                  <a:srgbClr val="001F5F"/>
                </a:solidFill>
                <a:latin typeface="Segoe UI"/>
                <a:cs typeface="Segoe UI"/>
              </a:rPr>
              <a:t> </a:t>
            </a:r>
            <a:r>
              <a:rPr sz="1600" dirty="0">
                <a:solidFill>
                  <a:srgbClr val="001F5F"/>
                </a:solidFill>
                <a:latin typeface="Segoe UI"/>
                <a:cs typeface="Segoe UI"/>
              </a:rPr>
              <a:t>access</a:t>
            </a:r>
            <a:r>
              <a:rPr sz="1600" spc="-25" dirty="0">
                <a:solidFill>
                  <a:srgbClr val="001F5F"/>
                </a:solidFill>
                <a:latin typeface="Segoe UI"/>
                <a:cs typeface="Segoe UI"/>
              </a:rPr>
              <a:t> </a:t>
            </a:r>
            <a:r>
              <a:rPr sz="1600" dirty="0">
                <a:solidFill>
                  <a:srgbClr val="001F5F"/>
                </a:solidFill>
                <a:latin typeface="Segoe UI"/>
                <a:cs typeface="Segoe UI"/>
              </a:rPr>
              <a:t>to</a:t>
            </a:r>
            <a:r>
              <a:rPr sz="1600" spc="-55" dirty="0">
                <a:solidFill>
                  <a:srgbClr val="001F5F"/>
                </a:solidFill>
                <a:latin typeface="Segoe UI"/>
                <a:cs typeface="Segoe UI"/>
              </a:rPr>
              <a:t> </a:t>
            </a:r>
            <a:r>
              <a:rPr sz="1600" dirty="0">
                <a:solidFill>
                  <a:srgbClr val="001F5F"/>
                </a:solidFill>
                <a:latin typeface="Segoe UI"/>
                <a:cs typeface="Segoe UI"/>
              </a:rPr>
              <a:t>remote</a:t>
            </a:r>
            <a:r>
              <a:rPr sz="1600" spc="-60" dirty="0">
                <a:solidFill>
                  <a:srgbClr val="001F5F"/>
                </a:solidFill>
                <a:latin typeface="Segoe UI"/>
                <a:cs typeface="Segoe UI"/>
              </a:rPr>
              <a:t> </a:t>
            </a:r>
            <a:r>
              <a:rPr sz="1600" dirty="0">
                <a:solidFill>
                  <a:srgbClr val="001F5F"/>
                </a:solidFill>
                <a:latin typeface="Segoe UI"/>
                <a:cs typeface="Segoe UI"/>
              </a:rPr>
              <a:t>learning,</a:t>
            </a:r>
            <a:r>
              <a:rPr sz="1600" spc="-45" dirty="0">
                <a:solidFill>
                  <a:srgbClr val="001F5F"/>
                </a:solidFill>
                <a:latin typeface="Segoe UI"/>
                <a:cs typeface="Segoe UI"/>
              </a:rPr>
              <a:t> </a:t>
            </a:r>
            <a:r>
              <a:rPr sz="1600" spc="-25" dirty="0">
                <a:solidFill>
                  <a:srgbClr val="001F5F"/>
                </a:solidFill>
                <a:latin typeface="Segoe UI"/>
                <a:cs typeface="Segoe UI"/>
              </a:rPr>
              <a:t>no </a:t>
            </a:r>
            <a:r>
              <a:rPr sz="1600" dirty="0">
                <a:solidFill>
                  <a:srgbClr val="001F5F"/>
                </a:solidFill>
                <a:latin typeface="Segoe UI"/>
                <a:cs typeface="Segoe UI"/>
              </a:rPr>
              <a:t>internet</a:t>
            </a:r>
            <a:r>
              <a:rPr sz="1600" spc="-45" dirty="0">
                <a:solidFill>
                  <a:srgbClr val="001F5F"/>
                </a:solidFill>
                <a:latin typeface="Segoe UI"/>
                <a:cs typeface="Segoe UI"/>
              </a:rPr>
              <a:t> </a:t>
            </a:r>
            <a:r>
              <a:rPr sz="1600" dirty="0">
                <a:solidFill>
                  <a:srgbClr val="001F5F"/>
                </a:solidFill>
                <a:latin typeface="Segoe UI"/>
                <a:cs typeface="Segoe UI"/>
              </a:rPr>
              <a:t>connection,</a:t>
            </a:r>
            <a:r>
              <a:rPr sz="1600" spc="405" dirty="0">
                <a:solidFill>
                  <a:srgbClr val="001F5F"/>
                </a:solidFill>
                <a:latin typeface="Segoe UI"/>
                <a:cs typeface="Segoe UI"/>
              </a:rPr>
              <a:t> </a:t>
            </a:r>
            <a:r>
              <a:rPr sz="1600" spc="-10" dirty="0">
                <a:solidFill>
                  <a:srgbClr val="001F5F"/>
                </a:solidFill>
                <a:latin typeface="Segoe UI"/>
                <a:cs typeface="Segoe UI"/>
              </a:rPr>
              <a:t>electricity).</a:t>
            </a:r>
            <a:endParaRPr sz="1600" dirty="0">
              <a:latin typeface="Segoe UI"/>
              <a:cs typeface="Segoe UI"/>
            </a:endParaRPr>
          </a:p>
          <a:p>
            <a:pPr marL="377190" marR="1098550" indent="-287020">
              <a:lnSpc>
                <a:spcPct val="100000"/>
              </a:lnSpc>
              <a:buFont typeface="Wingdings"/>
              <a:buChar char=""/>
              <a:tabLst>
                <a:tab pos="377190" algn="l"/>
              </a:tabLst>
            </a:pPr>
            <a:r>
              <a:rPr sz="1600" b="1" spc="-10" dirty="0">
                <a:solidFill>
                  <a:srgbClr val="001F5F"/>
                </a:solidFill>
                <a:latin typeface="Segoe UI"/>
                <a:cs typeface="Segoe UI"/>
              </a:rPr>
              <a:t>Long-</a:t>
            </a:r>
            <a:r>
              <a:rPr sz="1600" b="1" dirty="0">
                <a:solidFill>
                  <a:srgbClr val="001F5F"/>
                </a:solidFill>
                <a:latin typeface="Segoe UI"/>
                <a:cs typeface="Segoe UI"/>
              </a:rPr>
              <a:t>term</a:t>
            </a:r>
            <a:r>
              <a:rPr sz="1600" b="1" spc="-50" dirty="0">
                <a:solidFill>
                  <a:srgbClr val="001F5F"/>
                </a:solidFill>
                <a:latin typeface="Segoe UI"/>
                <a:cs typeface="Segoe UI"/>
              </a:rPr>
              <a:t> </a:t>
            </a:r>
            <a:r>
              <a:rPr sz="1600" b="1" dirty="0">
                <a:solidFill>
                  <a:srgbClr val="001F5F"/>
                </a:solidFill>
                <a:latin typeface="Segoe UI"/>
                <a:cs typeface="Segoe UI"/>
              </a:rPr>
              <a:t>Impact</a:t>
            </a:r>
            <a:r>
              <a:rPr sz="1600" dirty="0">
                <a:solidFill>
                  <a:srgbClr val="001F5F"/>
                </a:solidFill>
                <a:latin typeface="Segoe UI"/>
                <a:cs typeface="Segoe UI"/>
              </a:rPr>
              <a:t>:</a:t>
            </a:r>
            <a:r>
              <a:rPr sz="1600" spc="-50" dirty="0">
                <a:solidFill>
                  <a:srgbClr val="001F5F"/>
                </a:solidFill>
                <a:latin typeface="Segoe UI"/>
                <a:cs typeface="Segoe UI"/>
              </a:rPr>
              <a:t> </a:t>
            </a:r>
            <a:r>
              <a:rPr sz="1600" dirty="0">
                <a:solidFill>
                  <a:srgbClr val="001F5F"/>
                </a:solidFill>
                <a:latin typeface="Segoe UI"/>
                <a:cs typeface="Segoe UI"/>
              </a:rPr>
              <a:t>deepening</a:t>
            </a:r>
            <a:r>
              <a:rPr sz="1600" spc="-40" dirty="0">
                <a:solidFill>
                  <a:srgbClr val="001F5F"/>
                </a:solidFill>
                <a:latin typeface="Segoe UI"/>
                <a:cs typeface="Segoe UI"/>
              </a:rPr>
              <a:t> </a:t>
            </a:r>
            <a:r>
              <a:rPr sz="1600" spc="-35" dirty="0">
                <a:solidFill>
                  <a:srgbClr val="001F5F"/>
                </a:solidFill>
                <a:latin typeface="Segoe UI"/>
                <a:cs typeface="Segoe UI"/>
              </a:rPr>
              <a:t>of </a:t>
            </a:r>
            <a:r>
              <a:rPr sz="1600" dirty="0">
                <a:solidFill>
                  <a:srgbClr val="001F5F"/>
                </a:solidFill>
                <a:latin typeface="Segoe UI"/>
                <a:cs typeface="Segoe UI"/>
              </a:rPr>
              <a:t>inequalities</a:t>
            </a:r>
            <a:r>
              <a:rPr sz="1600" spc="-45" dirty="0">
                <a:solidFill>
                  <a:srgbClr val="001F5F"/>
                </a:solidFill>
                <a:latin typeface="Segoe UI"/>
                <a:cs typeface="Segoe UI"/>
              </a:rPr>
              <a:t> </a:t>
            </a:r>
            <a:r>
              <a:rPr sz="1600" dirty="0">
                <a:solidFill>
                  <a:srgbClr val="001F5F"/>
                </a:solidFill>
                <a:latin typeface="Segoe UI"/>
                <a:cs typeface="Segoe UI"/>
              </a:rPr>
              <a:t>in</a:t>
            </a:r>
            <a:r>
              <a:rPr sz="1600" spc="-60" dirty="0">
                <a:solidFill>
                  <a:srgbClr val="001F5F"/>
                </a:solidFill>
                <a:latin typeface="Segoe UI"/>
                <a:cs typeface="Segoe UI"/>
              </a:rPr>
              <a:t> </a:t>
            </a:r>
            <a:r>
              <a:rPr sz="1600" dirty="0">
                <a:solidFill>
                  <a:srgbClr val="001F5F"/>
                </a:solidFill>
                <a:latin typeface="Segoe UI"/>
                <a:cs typeface="Segoe UI"/>
              </a:rPr>
              <a:t>education,</a:t>
            </a:r>
            <a:r>
              <a:rPr sz="1600" spc="-50" dirty="0">
                <a:solidFill>
                  <a:srgbClr val="001F5F"/>
                </a:solidFill>
                <a:latin typeface="Segoe UI"/>
                <a:cs typeface="Segoe UI"/>
              </a:rPr>
              <a:t> </a:t>
            </a:r>
            <a:r>
              <a:rPr sz="1600" spc="-10" dirty="0">
                <a:solidFill>
                  <a:srgbClr val="001F5F"/>
                </a:solidFill>
                <a:latin typeface="Segoe UI"/>
                <a:cs typeface="Segoe UI"/>
              </a:rPr>
              <a:t>rising unemployment.</a:t>
            </a:r>
            <a:endParaRPr sz="1600" dirty="0">
              <a:latin typeface="Segoe UI"/>
              <a:cs typeface="Segoe UI"/>
            </a:endParaRPr>
          </a:p>
          <a:p>
            <a:pPr marL="377190" marR="677545" indent="-287020">
              <a:lnSpc>
                <a:spcPct val="100000"/>
              </a:lnSpc>
              <a:buFont typeface="Wingdings"/>
              <a:buChar char=""/>
              <a:tabLst>
                <a:tab pos="377190" algn="l"/>
              </a:tabLst>
            </a:pPr>
            <a:r>
              <a:rPr sz="1600" b="1" dirty="0">
                <a:solidFill>
                  <a:srgbClr val="001F5F"/>
                </a:solidFill>
                <a:latin typeface="Segoe UI"/>
                <a:cs typeface="Segoe UI"/>
              </a:rPr>
              <a:t>Scapegoating</a:t>
            </a:r>
            <a:r>
              <a:rPr sz="1600" b="1" spc="-75" dirty="0">
                <a:solidFill>
                  <a:srgbClr val="001F5F"/>
                </a:solidFill>
                <a:latin typeface="Segoe UI"/>
                <a:cs typeface="Segoe UI"/>
              </a:rPr>
              <a:t> </a:t>
            </a:r>
            <a:r>
              <a:rPr lang="en-US" sz="1600" b="1" dirty="0">
                <a:solidFill>
                  <a:srgbClr val="001F5F"/>
                </a:solidFill>
                <a:latin typeface="Segoe UI"/>
                <a:cs typeface="Segoe UI"/>
              </a:rPr>
              <a:t>during </a:t>
            </a:r>
            <a:r>
              <a:rPr sz="1600" spc="-25" dirty="0">
                <a:solidFill>
                  <a:srgbClr val="001F5F"/>
                </a:solidFill>
                <a:latin typeface="Segoe UI"/>
                <a:cs typeface="Segoe UI"/>
              </a:rPr>
              <a:t>the </a:t>
            </a:r>
            <a:r>
              <a:rPr sz="1600" dirty="0">
                <a:solidFill>
                  <a:srgbClr val="001F5F"/>
                </a:solidFill>
                <a:latin typeface="Segoe UI"/>
                <a:cs typeface="Segoe UI"/>
              </a:rPr>
              <a:t>Coronavirus</a:t>
            </a:r>
            <a:r>
              <a:rPr sz="1600" spc="-80" dirty="0">
                <a:solidFill>
                  <a:srgbClr val="001F5F"/>
                </a:solidFill>
                <a:latin typeface="Segoe UI"/>
                <a:cs typeface="Segoe UI"/>
              </a:rPr>
              <a:t> </a:t>
            </a:r>
            <a:r>
              <a:rPr sz="1600" dirty="0">
                <a:solidFill>
                  <a:srgbClr val="001F5F"/>
                </a:solidFill>
                <a:latin typeface="Segoe UI"/>
                <a:cs typeface="Segoe UI"/>
              </a:rPr>
              <a:t>crisis</a:t>
            </a:r>
            <a:r>
              <a:rPr sz="1600" spc="-35" dirty="0">
                <a:solidFill>
                  <a:srgbClr val="001F5F"/>
                </a:solidFill>
                <a:latin typeface="Segoe UI"/>
                <a:cs typeface="Segoe UI"/>
              </a:rPr>
              <a:t> </a:t>
            </a:r>
            <a:r>
              <a:rPr sz="1600" dirty="0">
                <a:solidFill>
                  <a:srgbClr val="001F5F"/>
                </a:solidFill>
                <a:latin typeface="Segoe UI"/>
                <a:cs typeface="Segoe UI"/>
              </a:rPr>
              <a:t>across</a:t>
            </a:r>
            <a:r>
              <a:rPr sz="1600" spc="-55" dirty="0">
                <a:solidFill>
                  <a:srgbClr val="001F5F"/>
                </a:solidFill>
                <a:latin typeface="Segoe UI"/>
                <a:cs typeface="Segoe UI"/>
              </a:rPr>
              <a:t> </a:t>
            </a:r>
            <a:r>
              <a:rPr lang="en-US" sz="1600" dirty="0">
                <a:solidFill>
                  <a:srgbClr val="001F5F"/>
                </a:solidFill>
                <a:latin typeface="Segoe UI"/>
                <a:cs typeface="Segoe UI"/>
              </a:rPr>
              <a:t>Europe.</a:t>
            </a:r>
            <a:endParaRPr sz="1600" dirty="0">
              <a:latin typeface="Segoe UI"/>
              <a:cs typeface="Segoe UI"/>
            </a:endParaRPr>
          </a:p>
        </p:txBody>
      </p:sp>
      <p:sp>
        <p:nvSpPr>
          <p:cNvPr id="11" name="object 11">
            <a:extLst>
              <a:ext uri="{FF2B5EF4-FFF2-40B4-BE49-F238E27FC236}">
                <a16:creationId xmlns:a16="http://schemas.microsoft.com/office/drawing/2014/main" id="{963C3BF6-CF6A-46C1-1EFA-706951149F1A}"/>
              </a:ext>
            </a:extLst>
          </p:cNvPr>
          <p:cNvSpPr txBox="1"/>
          <p:nvPr/>
        </p:nvSpPr>
        <p:spPr>
          <a:xfrm>
            <a:off x="240284" y="6254700"/>
            <a:ext cx="8457489" cy="443711"/>
          </a:xfrm>
          <a:prstGeom prst="rect">
            <a:avLst/>
          </a:prstGeom>
        </p:spPr>
        <p:txBody>
          <a:bodyPr vert="horz" wrap="square" lIns="0" tIns="12700" rIns="0" bIns="0" rtlCol="0">
            <a:spAutoFit/>
          </a:bodyPr>
          <a:lstStyle/>
          <a:p>
            <a:pPr marL="12700">
              <a:lnSpc>
                <a:spcPct val="100000"/>
              </a:lnSpc>
              <a:spcBef>
                <a:spcPts val="100"/>
              </a:spcBef>
            </a:pPr>
            <a:r>
              <a:rPr lang="en-US" sz="1400" spc="-10" dirty="0">
                <a:solidFill>
                  <a:schemeClr val="tx2">
                    <a:lumMod val="75000"/>
                  </a:schemeClr>
                </a:solidFill>
                <a:latin typeface="Arial"/>
                <a:cs typeface="Arial"/>
              </a:rPr>
              <a:t>Source: https://commission.europa.eu/system/files/2020-10/factsheet_-_a_new_eu_roma_strategic_framework_en.pdf</a:t>
            </a:r>
            <a:endParaRPr sz="1400" dirty="0">
              <a:solidFill>
                <a:schemeClr val="tx2">
                  <a:lumMod val="75000"/>
                </a:schemeClr>
              </a:solidFill>
              <a:latin typeface="Arial"/>
              <a:cs typeface="Arial"/>
            </a:endParaRPr>
          </a:p>
        </p:txBody>
      </p:sp>
      <p:sp>
        <p:nvSpPr>
          <p:cNvPr id="12" name="object 12">
            <a:extLst>
              <a:ext uri="{FF2B5EF4-FFF2-40B4-BE49-F238E27FC236}">
                <a16:creationId xmlns:a16="http://schemas.microsoft.com/office/drawing/2014/main" id="{2CC2D922-5F2D-6405-B736-F3F049BFE91E}"/>
              </a:ext>
            </a:extLst>
          </p:cNvPr>
          <p:cNvSpPr/>
          <p:nvPr/>
        </p:nvSpPr>
        <p:spPr>
          <a:xfrm>
            <a:off x="3419855" y="5634228"/>
            <a:ext cx="1404620" cy="76200"/>
          </a:xfrm>
          <a:custGeom>
            <a:avLst/>
            <a:gdLst/>
            <a:ahLst/>
            <a:cxnLst/>
            <a:rect l="l" t="t" r="r" b="b"/>
            <a:pathLst>
              <a:path w="1404620" h="76200">
                <a:moveTo>
                  <a:pt x="1327912" y="0"/>
                </a:moveTo>
                <a:lnTo>
                  <a:pt x="1327912" y="76200"/>
                </a:lnTo>
                <a:lnTo>
                  <a:pt x="1391412" y="44450"/>
                </a:lnTo>
                <a:lnTo>
                  <a:pt x="1340612" y="44450"/>
                </a:lnTo>
                <a:lnTo>
                  <a:pt x="1340612" y="31750"/>
                </a:lnTo>
                <a:lnTo>
                  <a:pt x="1391412" y="31750"/>
                </a:lnTo>
                <a:lnTo>
                  <a:pt x="1327912" y="0"/>
                </a:lnTo>
                <a:close/>
              </a:path>
              <a:path w="1404620" h="76200">
                <a:moveTo>
                  <a:pt x="1327912" y="31750"/>
                </a:moveTo>
                <a:lnTo>
                  <a:pt x="0" y="31750"/>
                </a:lnTo>
                <a:lnTo>
                  <a:pt x="0" y="44450"/>
                </a:lnTo>
                <a:lnTo>
                  <a:pt x="1327912" y="44450"/>
                </a:lnTo>
                <a:lnTo>
                  <a:pt x="1327912" y="31750"/>
                </a:lnTo>
                <a:close/>
              </a:path>
              <a:path w="1404620" h="76200">
                <a:moveTo>
                  <a:pt x="1391412" y="31750"/>
                </a:moveTo>
                <a:lnTo>
                  <a:pt x="1340612" y="31750"/>
                </a:lnTo>
                <a:lnTo>
                  <a:pt x="1340612" y="44450"/>
                </a:lnTo>
                <a:lnTo>
                  <a:pt x="1391412" y="44450"/>
                </a:lnTo>
                <a:lnTo>
                  <a:pt x="1404112" y="38100"/>
                </a:lnTo>
                <a:lnTo>
                  <a:pt x="1391412" y="31750"/>
                </a:lnTo>
                <a:close/>
              </a:path>
            </a:pathLst>
          </a:custGeom>
          <a:solidFill>
            <a:srgbClr val="B6DCDF"/>
          </a:solidFill>
        </p:spPr>
        <p:txBody>
          <a:bodyPr wrap="square" lIns="0" tIns="0" rIns="0" bIns="0" rtlCol="0"/>
          <a:lstStyle/>
          <a:p>
            <a:endParaRPr/>
          </a:p>
        </p:txBody>
      </p:sp>
      <p:sp>
        <p:nvSpPr>
          <p:cNvPr id="13" name="object 13">
            <a:extLst>
              <a:ext uri="{FF2B5EF4-FFF2-40B4-BE49-F238E27FC236}">
                <a16:creationId xmlns:a16="http://schemas.microsoft.com/office/drawing/2014/main" id="{03E42E4A-215C-2CBD-6529-534F8A7790E7}"/>
              </a:ext>
            </a:extLst>
          </p:cNvPr>
          <p:cNvSpPr txBox="1"/>
          <p:nvPr/>
        </p:nvSpPr>
        <p:spPr>
          <a:xfrm>
            <a:off x="4122165" y="4034432"/>
            <a:ext cx="4656836" cy="1978747"/>
          </a:xfrm>
          <a:prstGeom prst="rect">
            <a:avLst/>
          </a:prstGeom>
          <a:ln w="25907">
            <a:solidFill>
              <a:srgbClr val="333399"/>
            </a:solidFill>
          </a:ln>
        </p:spPr>
        <p:txBody>
          <a:bodyPr vert="horz" wrap="square" lIns="0" tIns="39370" rIns="0" bIns="0" rtlCol="0">
            <a:spAutoFit/>
          </a:bodyPr>
          <a:lstStyle/>
          <a:p>
            <a:pPr marL="376555" marR="678180" indent="-285750">
              <a:spcBef>
                <a:spcPts val="310"/>
              </a:spcBef>
              <a:buFont typeface="Wingdings" panose="05000000000000000000" pitchFamily="2" charset="2"/>
              <a:buChar char="Ø"/>
            </a:pPr>
            <a:endParaRPr lang="en-US" sz="1400" b="1" dirty="0">
              <a:solidFill>
                <a:srgbClr val="002060"/>
              </a:solidFill>
              <a:latin typeface="Segoe UI"/>
              <a:cs typeface="Segoe UI"/>
            </a:endParaRPr>
          </a:p>
          <a:p>
            <a:pPr marL="376555" marR="678180" indent="-285750">
              <a:spcBef>
                <a:spcPts val="310"/>
              </a:spcBef>
              <a:buFont typeface="Wingdings" panose="05000000000000000000" pitchFamily="2" charset="2"/>
              <a:buChar char="Ø"/>
            </a:pPr>
            <a:r>
              <a:rPr lang="en-US" sz="1400" b="1" dirty="0">
                <a:solidFill>
                  <a:srgbClr val="002060"/>
                </a:solidFill>
                <a:latin typeface="Segoe UI"/>
                <a:cs typeface="Segoe UI"/>
              </a:rPr>
              <a:t>2023 data:  </a:t>
            </a:r>
            <a:r>
              <a:rPr lang="en-US" sz="1400" b="1" dirty="0">
                <a:solidFill>
                  <a:srgbClr val="002060"/>
                </a:solidFill>
                <a:highlight>
                  <a:srgbClr val="FFFF00"/>
                </a:highlight>
                <a:latin typeface="Segoe UI"/>
                <a:cs typeface="Segoe UI"/>
              </a:rPr>
              <a:t>85% </a:t>
            </a:r>
            <a:r>
              <a:rPr lang="en-US" sz="1400" dirty="0">
                <a:solidFill>
                  <a:srgbClr val="002060"/>
                </a:solidFill>
                <a:highlight>
                  <a:srgbClr val="FFFF00"/>
                </a:highlight>
                <a:latin typeface="Segoe UI"/>
                <a:cs typeface="Segoe UI"/>
              </a:rPr>
              <a:t>of Roma children are at risk of poverty compared to </a:t>
            </a:r>
            <a:r>
              <a:rPr lang="en-US" sz="1400" b="1" dirty="0">
                <a:solidFill>
                  <a:srgbClr val="002060"/>
                </a:solidFill>
                <a:highlight>
                  <a:srgbClr val="FFFF00"/>
                </a:highlight>
                <a:latin typeface="Segoe UI"/>
                <a:cs typeface="Segoe UI"/>
              </a:rPr>
              <a:t>20% </a:t>
            </a:r>
            <a:r>
              <a:rPr lang="en-US" sz="1400" dirty="0">
                <a:solidFill>
                  <a:srgbClr val="002060"/>
                </a:solidFill>
                <a:highlight>
                  <a:srgbClr val="FFFF00"/>
                </a:highlight>
                <a:latin typeface="Segoe UI"/>
                <a:cs typeface="Segoe UI"/>
              </a:rPr>
              <a:t>of children in the general.</a:t>
            </a:r>
          </a:p>
          <a:p>
            <a:pPr marL="90805" marR="678180">
              <a:spcBef>
                <a:spcPts val="310"/>
              </a:spcBef>
            </a:pPr>
            <a:endParaRPr lang="en-US" sz="1400" dirty="0">
              <a:solidFill>
                <a:srgbClr val="002060"/>
              </a:solidFill>
              <a:highlight>
                <a:srgbClr val="FFFF00"/>
              </a:highlight>
              <a:latin typeface="Segoe UI"/>
              <a:cs typeface="Segoe UI"/>
            </a:endParaRPr>
          </a:p>
          <a:p>
            <a:pPr marL="376555" marR="678180" indent="-285750">
              <a:spcBef>
                <a:spcPts val="310"/>
              </a:spcBef>
              <a:buFont typeface="Wingdings" panose="05000000000000000000" pitchFamily="2" charset="2"/>
              <a:buChar char="Ø"/>
            </a:pPr>
            <a:r>
              <a:rPr lang="en-US" sz="1400" b="1" dirty="0">
                <a:solidFill>
                  <a:srgbClr val="002060"/>
                </a:solidFill>
                <a:highlight>
                  <a:srgbClr val="FFFF00"/>
                </a:highlight>
                <a:latin typeface="Segoe UI"/>
                <a:cs typeface="Segoe UI"/>
              </a:rPr>
              <a:t>Intersectional question</a:t>
            </a:r>
            <a:r>
              <a:rPr lang="en-US" sz="1400" dirty="0">
                <a:solidFill>
                  <a:srgbClr val="002060"/>
                </a:solidFill>
                <a:highlight>
                  <a:srgbClr val="FFFF00"/>
                </a:highlight>
                <a:latin typeface="Segoe UI"/>
                <a:cs typeface="Segoe UI"/>
              </a:rPr>
              <a:t>: what about Roma girls/boys compared to non-Roma children? </a:t>
            </a:r>
            <a:endParaRPr lang="en-US" sz="1400" dirty="0">
              <a:solidFill>
                <a:srgbClr val="002060"/>
              </a:solidFill>
              <a:highlight>
                <a:srgbClr val="FFFF00"/>
              </a:highlight>
              <a:latin typeface="Arial"/>
              <a:cs typeface="Arial"/>
            </a:endParaRPr>
          </a:p>
          <a:p>
            <a:pPr marL="90805" marR="678180">
              <a:lnSpc>
                <a:spcPct val="100000"/>
              </a:lnSpc>
              <a:spcBef>
                <a:spcPts val="310"/>
              </a:spcBef>
            </a:pPr>
            <a:endParaRPr sz="1800" dirty="0">
              <a:latin typeface="Segoe UI"/>
              <a:cs typeface="Segoe UI"/>
            </a:endParaRPr>
          </a:p>
        </p:txBody>
      </p:sp>
    </p:spTree>
    <p:extLst>
      <p:ext uri="{BB962C8B-B14F-4D97-AF65-F5344CB8AC3E}">
        <p14:creationId xmlns:p14="http://schemas.microsoft.com/office/powerpoint/2010/main" val="98262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95D3-547C-09B2-A6F4-989A51C73A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90FEF8A-D98D-8B23-71D7-5DE89EC0CF3E}"/>
              </a:ext>
            </a:extLst>
          </p:cNvPr>
          <p:cNvSpPr txBox="1">
            <a:spLocks noGrp="1"/>
          </p:cNvSpPr>
          <p:nvPr>
            <p:ph type="title"/>
          </p:nvPr>
        </p:nvSpPr>
        <p:spPr>
          <a:xfrm>
            <a:off x="905967" y="1217422"/>
            <a:ext cx="6504483" cy="752128"/>
          </a:xfrm>
          <a:prstGeom prst="rect">
            <a:avLst/>
          </a:prstGeom>
        </p:spPr>
        <p:txBody>
          <a:bodyPr vert="horz" wrap="square" lIns="0" tIns="257174" rIns="0" bIns="0" rtlCol="0">
            <a:spAutoFit/>
          </a:bodyPr>
          <a:lstStyle/>
          <a:p>
            <a:pPr marL="1322070">
              <a:lnSpc>
                <a:spcPct val="100000"/>
              </a:lnSpc>
              <a:spcBef>
                <a:spcPts val="105"/>
              </a:spcBef>
            </a:pPr>
            <a:r>
              <a:rPr sz="3200" b="1" dirty="0">
                <a:solidFill>
                  <a:srgbClr val="002060"/>
                </a:solidFill>
              </a:rPr>
              <a:t>Thinking</a:t>
            </a:r>
            <a:r>
              <a:rPr sz="3200" b="1" spc="-30" dirty="0">
                <a:solidFill>
                  <a:srgbClr val="002060"/>
                </a:solidFill>
              </a:rPr>
              <a:t> </a:t>
            </a:r>
            <a:r>
              <a:rPr sz="3200" b="1" spc="-10" dirty="0">
                <a:solidFill>
                  <a:srgbClr val="002060"/>
                </a:solidFill>
              </a:rPr>
              <a:t>intersectionally</a:t>
            </a:r>
            <a:endParaRPr sz="3200" b="1" dirty="0">
              <a:solidFill>
                <a:srgbClr val="002060"/>
              </a:solidFill>
            </a:endParaRPr>
          </a:p>
        </p:txBody>
      </p:sp>
      <p:sp>
        <p:nvSpPr>
          <p:cNvPr id="3" name="object 3">
            <a:extLst>
              <a:ext uri="{FF2B5EF4-FFF2-40B4-BE49-F238E27FC236}">
                <a16:creationId xmlns:a16="http://schemas.microsoft.com/office/drawing/2014/main" id="{9189A55A-9BB1-3A37-DF72-ADD40E24BBDC}"/>
              </a:ext>
            </a:extLst>
          </p:cNvPr>
          <p:cNvSpPr txBox="1"/>
          <p:nvPr/>
        </p:nvSpPr>
        <p:spPr>
          <a:xfrm>
            <a:off x="905967" y="2086483"/>
            <a:ext cx="7405370" cy="3562514"/>
          </a:xfrm>
          <a:prstGeom prst="rect">
            <a:avLst/>
          </a:prstGeom>
        </p:spPr>
        <p:txBody>
          <a:bodyPr vert="horz" wrap="square" lIns="0" tIns="12700" rIns="0" bIns="0" rtlCol="0">
            <a:spAutoFit/>
          </a:bodyPr>
          <a:lstStyle/>
          <a:p>
            <a:pPr marL="355600" marR="5080" indent="-342900" algn="just">
              <a:lnSpc>
                <a:spcPct val="100000"/>
              </a:lnSpc>
              <a:spcBef>
                <a:spcPts val="100"/>
              </a:spcBef>
              <a:buFont typeface="Segoe UI"/>
              <a:buChar char="•"/>
              <a:tabLst>
                <a:tab pos="355600" algn="l"/>
                <a:tab pos="356870" algn="l"/>
              </a:tabLst>
            </a:pPr>
            <a:endParaRPr lang="en-US" sz="2400" dirty="0">
              <a:solidFill>
                <a:srgbClr val="001F5F"/>
              </a:solidFill>
              <a:latin typeface="Arial" panose="020B0604020202020204" pitchFamily="34" charset="0"/>
            </a:endParaRPr>
          </a:p>
          <a:p>
            <a:pPr marL="355600" marR="5080" indent="-342900" algn="just">
              <a:lnSpc>
                <a:spcPct val="100000"/>
              </a:lnSpc>
              <a:spcBef>
                <a:spcPts val="100"/>
              </a:spcBef>
              <a:buFont typeface="Segoe UI"/>
              <a:buChar char="•"/>
              <a:tabLst>
                <a:tab pos="355600" algn="l"/>
                <a:tab pos="356870" algn="l"/>
              </a:tabLst>
            </a:pPr>
            <a:r>
              <a:rPr sz="2400" dirty="0">
                <a:solidFill>
                  <a:srgbClr val="001F5F"/>
                </a:solidFill>
                <a:latin typeface="Arial" panose="020B0604020202020204" pitchFamily="34" charset="0"/>
              </a:rPr>
              <a:t>	Equality</a:t>
            </a:r>
            <a:r>
              <a:rPr sz="2400" spc="455" dirty="0">
                <a:solidFill>
                  <a:srgbClr val="001F5F"/>
                </a:solidFill>
                <a:latin typeface="Arial" panose="020B0604020202020204" pitchFamily="34" charset="0"/>
              </a:rPr>
              <a:t>     </a:t>
            </a:r>
            <a:r>
              <a:rPr sz="2400" dirty="0">
                <a:solidFill>
                  <a:srgbClr val="001F5F"/>
                </a:solidFill>
                <a:latin typeface="Arial" panose="020B0604020202020204" pitchFamily="34" charset="0"/>
              </a:rPr>
              <a:t>and</a:t>
            </a:r>
            <a:r>
              <a:rPr sz="2400" spc="459" dirty="0">
                <a:solidFill>
                  <a:srgbClr val="001F5F"/>
                </a:solidFill>
                <a:latin typeface="Arial" panose="020B0604020202020204" pitchFamily="34" charset="0"/>
              </a:rPr>
              <a:t>     </a:t>
            </a:r>
            <a:r>
              <a:rPr sz="2400" spc="-10" dirty="0">
                <a:solidFill>
                  <a:srgbClr val="001F5F"/>
                </a:solidFill>
                <a:latin typeface="Arial" panose="020B0604020202020204" pitchFamily="34" charset="0"/>
              </a:rPr>
              <a:t>non-</a:t>
            </a:r>
            <a:r>
              <a:rPr sz="2400" dirty="0">
                <a:solidFill>
                  <a:srgbClr val="001F5F"/>
                </a:solidFill>
                <a:latin typeface="Arial" panose="020B0604020202020204" pitchFamily="34" charset="0"/>
              </a:rPr>
              <a:t>discrimination</a:t>
            </a:r>
            <a:r>
              <a:rPr sz="2400" spc="459" dirty="0">
                <a:solidFill>
                  <a:srgbClr val="001F5F"/>
                </a:solidFill>
                <a:latin typeface="Arial" panose="020B0604020202020204" pitchFamily="34" charset="0"/>
              </a:rPr>
              <a:t>     </a:t>
            </a:r>
            <a:r>
              <a:rPr sz="2400" spc="-25" dirty="0">
                <a:solidFill>
                  <a:srgbClr val="001F5F"/>
                </a:solidFill>
                <a:latin typeface="Arial" panose="020B0604020202020204" pitchFamily="34" charset="0"/>
              </a:rPr>
              <a:t>are </a:t>
            </a:r>
            <a:r>
              <a:rPr sz="2400" dirty="0">
                <a:solidFill>
                  <a:srgbClr val="001F5F"/>
                </a:solidFill>
                <a:latin typeface="Arial" panose="020B0604020202020204" pitchFamily="34" charset="0"/>
              </a:rPr>
              <a:t>fundamental</a:t>
            </a:r>
            <a:r>
              <a:rPr sz="2400" spc="345" dirty="0">
                <a:solidFill>
                  <a:srgbClr val="001F5F"/>
                </a:solidFill>
                <a:latin typeface="Arial" panose="020B0604020202020204" pitchFamily="34" charset="0"/>
              </a:rPr>
              <a:t> </a:t>
            </a:r>
            <a:r>
              <a:rPr sz="2400" dirty="0">
                <a:solidFill>
                  <a:srgbClr val="001F5F"/>
                </a:solidFill>
                <a:latin typeface="Arial" panose="020B0604020202020204" pitchFamily="34" charset="0"/>
              </a:rPr>
              <a:t>pillars</a:t>
            </a:r>
            <a:r>
              <a:rPr sz="2400" spc="330" dirty="0">
                <a:solidFill>
                  <a:srgbClr val="001F5F"/>
                </a:solidFill>
                <a:latin typeface="Arial" panose="020B0604020202020204" pitchFamily="34" charset="0"/>
              </a:rPr>
              <a:t> </a:t>
            </a:r>
            <a:r>
              <a:rPr sz="2400" dirty="0">
                <a:solidFill>
                  <a:srgbClr val="001F5F"/>
                </a:solidFill>
                <a:latin typeface="Arial" panose="020B0604020202020204" pitchFamily="34" charset="0"/>
              </a:rPr>
              <a:t>of</a:t>
            </a:r>
            <a:r>
              <a:rPr sz="2400" spc="345" dirty="0">
                <a:solidFill>
                  <a:srgbClr val="001F5F"/>
                </a:solidFill>
                <a:latin typeface="Arial" panose="020B0604020202020204" pitchFamily="34" charset="0"/>
              </a:rPr>
              <a:t> </a:t>
            </a:r>
            <a:r>
              <a:rPr sz="2400" dirty="0">
                <a:solidFill>
                  <a:srgbClr val="001F5F"/>
                </a:solidFill>
                <a:latin typeface="Arial" panose="020B0604020202020204" pitchFamily="34" charset="0"/>
              </a:rPr>
              <a:t>democratic</a:t>
            </a:r>
            <a:r>
              <a:rPr sz="2400" spc="345" dirty="0">
                <a:solidFill>
                  <a:srgbClr val="001F5F"/>
                </a:solidFill>
                <a:latin typeface="Arial" panose="020B0604020202020204" pitchFamily="34" charset="0"/>
              </a:rPr>
              <a:t> </a:t>
            </a:r>
            <a:r>
              <a:rPr sz="2400" dirty="0">
                <a:solidFill>
                  <a:srgbClr val="001F5F"/>
                </a:solidFill>
                <a:latin typeface="Arial" panose="020B0604020202020204" pitchFamily="34" charset="0"/>
              </a:rPr>
              <a:t>societies</a:t>
            </a:r>
            <a:r>
              <a:rPr sz="2400" spc="340" dirty="0">
                <a:solidFill>
                  <a:srgbClr val="001F5F"/>
                </a:solidFill>
                <a:latin typeface="Arial" panose="020B0604020202020204" pitchFamily="34" charset="0"/>
              </a:rPr>
              <a:t> </a:t>
            </a:r>
            <a:r>
              <a:rPr sz="2400" spc="-25" dirty="0">
                <a:solidFill>
                  <a:srgbClr val="001F5F"/>
                </a:solidFill>
                <a:latin typeface="Arial" panose="020B0604020202020204" pitchFamily="34" charset="0"/>
              </a:rPr>
              <a:t>and </a:t>
            </a:r>
            <a:r>
              <a:rPr sz="2400" dirty="0">
                <a:solidFill>
                  <a:srgbClr val="001F5F"/>
                </a:solidFill>
                <a:latin typeface="Arial" panose="020B0604020202020204" pitchFamily="34" charset="0"/>
              </a:rPr>
              <a:t>the</a:t>
            </a:r>
            <a:r>
              <a:rPr sz="2400" spc="125" dirty="0">
                <a:solidFill>
                  <a:srgbClr val="001F5F"/>
                </a:solidFill>
                <a:latin typeface="Arial" panose="020B0604020202020204" pitchFamily="34" charset="0"/>
              </a:rPr>
              <a:t>  </a:t>
            </a:r>
            <a:r>
              <a:rPr sz="2400" i="1" dirty="0">
                <a:solidFill>
                  <a:srgbClr val="001F5F"/>
                </a:solidFill>
                <a:latin typeface="Arial" panose="020B0604020202020204" pitchFamily="34" charset="0"/>
              </a:rPr>
              <a:t>condition</a:t>
            </a:r>
            <a:r>
              <a:rPr sz="2400" i="1" spc="125" dirty="0">
                <a:solidFill>
                  <a:srgbClr val="001F5F"/>
                </a:solidFill>
                <a:latin typeface="Arial" panose="020B0604020202020204" pitchFamily="34" charset="0"/>
              </a:rPr>
              <a:t>  </a:t>
            </a:r>
            <a:r>
              <a:rPr sz="2400" i="1" dirty="0">
                <a:solidFill>
                  <a:srgbClr val="001F5F"/>
                </a:solidFill>
                <a:latin typeface="Arial" panose="020B0604020202020204" pitchFamily="34" charset="0"/>
              </a:rPr>
              <a:t>sine</a:t>
            </a:r>
            <a:r>
              <a:rPr sz="2400" i="1" spc="130" dirty="0">
                <a:solidFill>
                  <a:srgbClr val="001F5F"/>
                </a:solidFill>
                <a:latin typeface="Arial" panose="020B0604020202020204" pitchFamily="34" charset="0"/>
              </a:rPr>
              <a:t>  </a:t>
            </a:r>
            <a:r>
              <a:rPr sz="2400" i="1" dirty="0">
                <a:solidFill>
                  <a:srgbClr val="001F5F"/>
                </a:solidFill>
                <a:latin typeface="Arial" panose="020B0604020202020204" pitchFamily="34" charset="0"/>
              </a:rPr>
              <a:t>qua</a:t>
            </a:r>
            <a:r>
              <a:rPr sz="2400" i="1" spc="120" dirty="0">
                <a:solidFill>
                  <a:srgbClr val="001F5F"/>
                </a:solidFill>
                <a:latin typeface="Arial" panose="020B0604020202020204" pitchFamily="34" charset="0"/>
              </a:rPr>
              <a:t>  </a:t>
            </a:r>
            <a:r>
              <a:rPr sz="2400" i="1" dirty="0">
                <a:solidFill>
                  <a:srgbClr val="001F5F"/>
                </a:solidFill>
                <a:latin typeface="Arial" panose="020B0604020202020204" pitchFamily="34" charset="0"/>
              </a:rPr>
              <a:t>non</a:t>
            </a:r>
            <a:r>
              <a:rPr sz="2400" i="1" spc="130" dirty="0">
                <a:solidFill>
                  <a:srgbClr val="001F5F"/>
                </a:solidFill>
                <a:latin typeface="Arial" panose="020B0604020202020204" pitchFamily="34" charset="0"/>
              </a:rPr>
              <a:t>  </a:t>
            </a:r>
            <a:r>
              <a:rPr sz="2400" dirty="0">
                <a:solidFill>
                  <a:srgbClr val="001F5F"/>
                </a:solidFill>
                <a:latin typeface="Arial" panose="020B0604020202020204" pitchFamily="34" charset="0"/>
              </a:rPr>
              <a:t>for</a:t>
            </a:r>
            <a:r>
              <a:rPr sz="2400" spc="120" dirty="0">
                <a:solidFill>
                  <a:srgbClr val="001F5F"/>
                </a:solidFill>
                <a:latin typeface="Arial" panose="020B0604020202020204" pitchFamily="34" charset="0"/>
              </a:rPr>
              <a:t>  </a:t>
            </a:r>
            <a:r>
              <a:rPr sz="2400" dirty="0">
                <a:solidFill>
                  <a:srgbClr val="001F5F"/>
                </a:solidFill>
                <a:latin typeface="Arial" panose="020B0604020202020204" pitchFamily="34" charset="0"/>
              </a:rPr>
              <a:t>the</a:t>
            </a:r>
            <a:r>
              <a:rPr sz="2400" spc="125" dirty="0">
                <a:solidFill>
                  <a:srgbClr val="001F5F"/>
                </a:solidFill>
                <a:latin typeface="Arial" panose="020B0604020202020204" pitchFamily="34" charset="0"/>
              </a:rPr>
              <a:t>  </a:t>
            </a:r>
            <a:r>
              <a:rPr sz="2400" spc="-10" dirty="0">
                <a:solidFill>
                  <a:srgbClr val="001F5F"/>
                </a:solidFill>
                <a:latin typeface="Arial" panose="020B0604020202020204" pitchFamily="34" charset="0"/>
              </a:rPr>
              <a:t>effective </a:t>
            </a:r>
            <a:r>
              <a:rPr sz="2400" dirty="0">
                <a:solidFill>
                  <a:srgbClr val="001F5F"/>
                </a:solidFill>
                <a:latin typeface="Arial" panose="020B0604020202020204" pitchFamily="34" charset="0"/>
              </a:rPr>
              <a:t>enforcement</a:t>
            </a:r>
            <a:r>
              <a:rPr sz="2400" spc="575" dirty="0">
                <a:solidFill>
                  <a:srgbClr val="001F5F"/>
                </a:solidFill>
                <a:latin typeface="Arial" panose="020B0604020202020204" pitchFamily="34" charset="0"/>
              </a:rPr>
              <a:t> </a:t>
            </a:r>
            <a:r>
              <a:rPr sz="2400" dirty="0">
                <a:solidFill>
                  <a:srgbClr val="001F5F"/>
                </a:solidFill>
                <a:latin typeface="Arial" panose="020B0604020202020204" pitchFamily="34" charset="0"/>
              </a:rPr>
              <a:t>of</a:t>
            </a:r>
            <a:r>
              <a:rPr sz="2400" spc="580" dirty="0">
                <a:solidFill>
                  <a:srgbClr val="001F5F"/>
                </a:solidFill>
                <a:latin typeface="Arial" panose="020B0604020202020204" pitchFamily="34" charset="0"/>
              </a:rPr>
              <a:t> </a:t>
            </a:r>
            <a:r>
              <a:rPr sz="2400" dirty="0">
                <a:solidFill>
                  <a:srgbClr val="001F5F"/>
                </a:solidFill>
                <a:latin typeface="Arial" panose="020B0604020202020204" pitchFamily="34" charset="0"/>
              </a:rPr>
              <a:t>human</a:t>
            </a:r>
            <a:r>
              <a:rPr sz="2400" spc="575" dirty="0">
                <a:solidFill>
                  <a:srgbClr val="001F5F"/>
                </a:solidFill>
                <a:latin typeface="Arial" panose="020B0604020202020204" pitchFamily="34" charset="0"/>
              </a:rPr>
              <a:t> </a:t>
            </a:r>
            <a:r>
              <a:rPr sz="2400" dirty="0">
                <a:solidFill>
                  <a:srgbClr val="001F5F"/>
                </a:solidFill>
                <a:latin typeface="Arial" panose="020B0604020202020204" pitchFamily="34" charset="0"/>
              </a:rPr>
              <a:t>rights</a:t>
            </a:r>
            <a:r>
              <a:rPr sz="2400" spc="575" dirty="0">
                <a:solidFill>
                  <a:srgbClr val="001F5F"/>
                </a:solidFill>
                <a:latin typeface="Arial" panose="020B0604020202020204" pitchFamily="34" charset="0"/>
              </a:rPr>
              <a:t> </a:t>
            </a:r>
            <a:r>
              <a:rPr sz="2400" dirty="0">
                <a:solidFill>
                  <a:srgbClr val="001F5F"/>
                </a:solidFill>
                <a:latin typeface="Arial" panose="020B0604020202020204" pitchFamily="34" charset="0"/>
              </a:rPr>
              <a:t>for</a:t>
            </a:r>
            <a:r>
              <a:rPr sz="2400" spc="570" dirty="0">
                <a:solidFill>
                  <a:srgbClr val="001F5F"/>
                </a:solidFill>
                <a:latin typeface="Arial" panose="020B0604020202020204" pitchFamily="34" charset="0"/>
              </a:rPr>
              <a:t> </a:t>
            </a:r>
            <a:r>
              <a:rPr sz="2400" dirty="0">
                <a:solidFill>
                  <a:srgbClr val="001F5F"/>
                </a:solidFill>
                <a:latin typeface="Arial" panose="020B0604020202020204" pitchFamily="34" charset="0"/>
              </a:rPr>
              <a:t>ALL</a:t>
            </a:r>
            <a:r>
              <a:rPr sz="2400" spc="575" dirty="0">
                <a:solidFill>
                  <a:srgbClr val="001F5F"/>
                </a:solidFill>
                <a:latin typeface="Arial" panose="020B0604020202020204" pitchFamily="34" charset="0"/>
              </a:rPr>
              <a:t> </a:t>
            </a:r>
            <a:r>
              <a:rPr sz="2400" spc="-10" dirty="0">
                <a:solidFill>
                  <a:srgbClr val="001F5F"/>
                </a:solidFill>
                <a:latin typeface="Arial" panose="020B0604020202020204" pitchFamily="34" charset="0"/>
              </a:rPr>
              <a:t>citizens, </a:t>
            </a:r>
            <a:r>
              <a:rPr sz="2400" dirty="0">
                <a:solidFill>
                  <a:srgbClr val="001F5F"/>
                </a:solidFill>
                <a:latin typeface="Arial" panose="020B0604020202020204" pitchFamily="34" charset="0"/>
              </a:rPr>
              <a:t>regardless</a:t>
            </a:r>
            <a:r>
              <a:rPr sz="2400" spc="75" dirty="0">
                <a:solidFill>
                  <a:srgbClr val="001F5F"/>
                </a:solidFill>
                <a:latin typeface="Arial" panose="020B0604020202020204" pitchFamily="34" charset="0"/>
              </a:rPr>
              <a:t> </a:t>
            </a:r>
            <a:r>
              <a:rPr sz="2400" dirty="0">
                <a:solidFill>
                  <a:srgbClr val="001F5F"/>
                </a:solidFill>
                <a:latin typeface="Arial" panose="020B0604020202020204" pitchFamily="34" charset="0"/>
              </a:rPr>
              <a:t>of</a:t>
            </a:r>
            <a:r>
              <a:rPr sz="2400" spc="90" dirty="0">
                <a:solidFill>
                  <a:srgbClr val="001F5F"/>
                </a:solidFill>
                <a:latin typeface="Arial" panose="020B0604020202020204" pitchFamily="34" charset="0"/>
              </a:rPr>
              <a:t> </a:t>
            </a:r>
            <a:r>
              <a:rPr sz="2400" dirty="0">
                <a:solidFill>
                  <a:srgbClr val="001F5F"/>
                </a:solidFill>
                <a:latin typeface="Arial" panose="020B0604020202020204" pitchFamily="34" charset="0"/>
              </a:rPr>
              <a:t>their</a:t>
            </a:r>
            <a:r>
              <a:rPr sz="2400" spc="90" dirty="0">
                <a:solidFill>
                  <a:srgbClr val="001F5F"/>
                </a:solidFill>
                <a:latin typeface="Arial" panose="020B0604020202020204" pitchFamily="34" charset="0"/>
              </a:rPr>
              <a:t> </a:t>
            </a:r>
            <a:r>
              <a:rPr sz="2400" dirty="0">
                <a:solidFill>
                  <a:srgbClr val="001F5F"/>
                </a:solidFill>
                <a:latin typeface="Arial" panose="020B0604020202020204" pitchFamily="34" charset="0"/>
              </a:rPr>
              <a:t>gender,</a:t>
            </a:r>
            <a:r>
              <a:rPr sz="2400" spc="90" dirty="0">
                <a:solidFill>
                  <a:srgbClr val="001F5F"/>
                </a:solidFill>
                <a:latin typeface="Arial" panose="020B0604020202020204" pitchFamily="34" charset="0"/>
              </a:rPr>
              <a:t> </a:t>
            </a:r>
            <a:r>
              <a:rPr sz="2400" dirty="0">
                <a:solidFill>
                  <a:srgbClr val="001F5F"/>
                </a:solidFill>
                <a:latin typeface="Arial" panose="020B0604020202020204" pitchFamily="34" charset="0"/>
              </a:rPr>
              <a:t>sex,</a:t>
            </a:r>
            <a:r>
              <a:rPr sz="2400" spc="90" dirty="0">
                <a:solidFill>
                  <a:srgbClr val="001F5F"/>
                </a:solidFill>
                <a:latin typeface="Arial" panose="020B0604020202020204" pitchFamily="34" charset="0"/>
              </a:rPr>
              <a:t> </a:t>
            </a:r>
            <a:r>
              <a:rPr sz="2400" dirty="0">
                <a:solidFill>
                  <a:srgbClr val="001F5F"/>
                </a:solidFill>
                <a:latin typeface="Arial" panose="020B0604020202020204" pitchFamily="34" charset="0"/>
              </a:rPr>
              <a:t>race,</a:t>
            </a:r>
            <a:r>
              <a:rPr sz="2400" spc="85" dirty="0">
                <a:solidFill>
                  <a:srgbClr val="001F5F"/>
                </a:solidFill>
                <a:latin typeface="Arial" panose="020B0604020202020204" pitchFamily="34" charset="0"/>
              </a:rPr>
              <a:t> </a:t>
            </a:r>
            <a:r>
              <a:rPr sz="2400" dirty="0">
                <a:solidFill>
                  <a:srgbClr val="001F5F"/>
                </a:solidFill>
                <a:latin typeface="Arial" panose="020B0604020202020204" pitchFamily="34" charset="0"/>
              </a:rPr>
              <a:t>ethnicity</a:t>
            </a:r>
            <a:r>
              <a:rPr sz="2400" spc="95" dirty="0">
                <a:solidFill>
                  <a:srgbClr val="001F5F"/>
                </a:solidFill>
                <a:latin typeface="Arial" panose="020B0604020202020204" pitchFamily="34" charset="0"/>
              </a:rPr>
              <a:t> </a:t>
            </a:r>
            <a:r>
              <a:rPr sz="2400" spc="-25" dirty="0">
                <a:solidFill>
                  <a:srgbClr val="001F5F"/>
                </a:solidFill>
                <a:latin typeface="Arial" panose="020B0604020202020204" pitchFamily="34" charset="0"/>
              </a:rPr>
              <a:t>or </a:t>
            </a:r>
            <a:r>
              <a:rPr sz="2400" dirty="0">
                <a:solidFill>
                  <a:srgbClr val="001F5F"/>
                </a:solidFill>
                <a:latin typeface="Arial" panose="020B0604020202020204" pitchFamily="34" charset="0"/>
              </a:rPr>
              <a:t>any</a:t>
            </a:r>
            <a:r>
              <a:rPr sz="2400" spc="-35" dirty="0">
                <a:solidFill>
                  <a:srgbClr val="001F5F"/>
                </a:solidFill>
                <a:latin typeface="Arial" panose="020B0604020202020204" pitchFamily="34" charset="0"/>
              </a:rPr>
              <a:t> </a:t>
            </a:r>
            <a:r>
              <a:rPr sz="2400" dirty="0">
                <a:solidFill>
                  <a:srgbClr val="001F5F"/>
                </a:solidFill>
                <a:latin typeface="Arial" panose="020B0604020202020204" pitchFamily="34" charset="0"/>
              </a:rPr>
              <a:t>other</a:t>
            </a:r>
            <a:r>
              <a:rPr sz="2400" spc="-15" dirty="0">
                <a:solidFill>
                  <a:srgbClr val="001F5F"/>
                </a:solidFill>
                <a:latin typeface="Arial" panose="020B0604020202020204" pitchFamily="34" charset="0"/>
              </a:rPr>
              <a:t> </a:t>
            </a:r>
            <a:r>
              <a:rPr sz="2400" dirty="0">
                <a:solidFill>
                  <a:srgbClr val="001F5F"/>
                </a:solidFill>
                <a:latin typeface="Arial" panose="020B0604020202020204" pitchFamily="34" charset="0"/>
              </a:rPr>
              <a:t>marker</a:t>
            </a:r>
            <a:r>
              <a:rPr sz="2400" spc="-40" dirty="0">
                <a:solidFill>
                  <a:srgbClr val="001F5F"/>
                </a:solidFill>
                <a:latin typeface="Arial" panose="020B0604020202020204" pitchFamily="34" charset="0"/>
              </a:rPr>
              <a:t> </a:t>
            </a:r>
            <a:r>
              <a:rPr sz="2400" dirty="0">
                <a:solidFill>
                  <a:srgbClr val="001F5F"/>
                </a:solidFill>
                <a:latin typeface="Arial" panose="020B0604020202020204" pitchFamily="34" charset="0"/>
              </a:rPr>
              <a:t>of</a:t>
            </a:r>
            <a:r>
              <a:rPr sz="2400" spc="-10" dirty="0">
                <a:solidFill>
                  <a:srgbClr val="001F5F"/>
                </a:solidFill>
                <a:latin typeface="Arial" panose="020B0604020202020204" pitchFamily="34" charset="0"/>
              </a:rPr>
              <a:t> </a:t>
            </a:r>
            <a:r>
              <a:rPr sz="2400" dirty="0">
                <a:solidFill>
                  <a:srgbClr val="001F5F"/>
                </a:solidFill>
                <a:latin typeface="Arial" panose="020B0604020202020204" pitchFamily="34" charset="0"/>
              </a:rPr>
              <a:t>social</a:t>
            </a:r>
            <a:r>
              <a:rPr sz="2400" spc="-15" dirty="0">
                <a:solidFill>
                  <a:srgbClr val="001F5F"/>
                </a:solidFill>
                <a:latin typeface="Arial" panose="020B0604020202020204" pitchFamily="34" charset="0"/>
              </a:rPr>
              <a:t> </a:t>
            </a:r>
            <a:r>
              <a:rPr sz="2400" spc="-10" dirty="0">
                <a:solidFill>
                  <a:srgbClr val="001F5F"/>
                </a:solidFill>
                <a:latin typeface="Arial" panose="020B0604020202020204" pitchFamily="34" charset="0"/>
              </a:rPr>
              <a:t>differentiation.</a:t>
            </a:r>
            <a:endParaRPr sz="2400" dirty="0">
              <a:latin typeface="Arial" panose="020B0604020202020204" pitchFamily="34" charset="0"/>
            </a:endParaRPr>
          </a:p>
          <a:p>
            <a:pPr>
              <a:lnSpc>
                <a:spcPct val="100000"/>
              </a:lnSpc>
              <a:spcBef>
                <a:spcPts val="670"/>
              </a:spcBef>
              <a:buFont typeface="Segoe UI"/>
              <a:buChar char="•"/>
            </a:pPr>
            <a:endParaRPr sz="2400" dirty="0">
              <a:latin typeface="Arial" panose="020B0604020202020204" pitchFamily="34" charset="0"/>
            </a:endParaRPr>
          </a:p>
          <a:p>
            <a:pPr marL="355600" marR="31115" indent="-342900" algn="just">
              <a:lnSpc>
                <a:spcPct val="100000"/>
              </a:lnSpc>
              <a:buFont typeface="Segoe UI"/>
              <a:buChar char="•"/>
              <a:tabLst>
                <a:tab pos="355600" algn="l"/>
              </a:tabLst>
            </a:pPr>
            <a:r>
              <a:rPr sz="1600" dirty="0">
                <a:solidFill>
                  <a:srgbClr val="001F5F"/>
                </a:solidFill>
                <a:latin typeface="Arial" panose="020B0604020202020204" pitchFamily="34" charset="0"/>
              </a:rPr>
              <a:t>Cf.</a:t>
            </a:r>
            <a:r>
              <a:rPr sz="1600" spc="-45" dirty="0">
                <a:solidFill>
                  <a:srgbClr val="001F5F"/>
                </a:solidFill>
                <a:latin typeface="Arial" panose="020B0604020202020204" pitchFamily="34" charset="0"/>
              </a:rPr>
              <a:t> </a:t>
            </a:r>
            <a:r>
              <a:rPr sz="1600" dirty="0">
                <a:solidFill>
                  <a:srgbClr val="001F5F"/>
                </a:solidFill>
                <a:latin typeface="Arial" panose="020B0604020202020204" pitchFamily="34" charset="0"/>
              </a:rPr>
              <a:t>adapted</a:t>
            </a:r>
            <a:r>
              <a:rPr sz="1600" spc="-45" dirty="0">
                <a:solidFill>
                  <a:srgbClr val="001F5F"/>
                </a:solidFill>
                <a:latin typeface="Arial" panose="020B0604020202020204" pitchFamily="34" charset="0"/>
              </a:rPr>
              <a:t> </a:t>
            </a:r>
            <a:r>
              <a:rPr sz="1600" dirty="0">
                <a:solidFill>
                  <a:srgbClr val="001F5F"/>
                </a:solidFill>
                <a:latin typeface="Arial" panose="020B0604020202020204" pitchFamily="34" charset="0"/>
              </a:rPr>
              <a:t>from</a:t>
            </a:r>
            <a:r>
              <a:rPr sz="1600" spc="-45" dirty="0">
                <a:solidFill>
                  <a:srgbClr val="001F5F"/>
                </a:solidFill>
                <a:latin typeface="Arial" panose="020B0604020202020204" pitchFamily="34" charset="0"/>
              </a:rPr>
              <a:t> </a:t>
            </a:r>
            <a:r>
              <a:rPr lang="en-US" sz="1600" spc="-45" dirty="0">
                <a:solidFill>
                  <a:srgbClr val="001F5F"/>
                </a:solidFill>
                <a:latin typeface="Arial" panose="020B0604020202020204" pitchFamily="34" charset="0"/>
              </a:rPr>
              <a:t>CoE </a:t>
            </a:r>
            <a:r>
              <a:rPr sz="1600" spc="-10" dirty="0">
                <a:solidFill>
                  <a:srgbClr val="001F5F"/>
                </a:solidFill>
                <a:latin typeface="Arial" panose="020B0604020202020204" pitchFamily="34" charset="0"/>
              </a:rPr>
              <a:t>“Intercultural</a:t>
            </a:r>
            <a:r>
              <a:rPr sz="1600" spc="-45" dirty="0">
                <a:solidFill>
                  <a:srgbClr val="001F5F"/>
                </a:solidFill>
                <a:latin typeface="Arial" panose="020B0604020202020204" pitchFamily="34" charset="0"/>
              </a:rPr>
              <a:t> </a:t>
            </a:r>
            <a:r>
              <a:rPr sz="1600" dirty="0">
                <a:solidFill>
                  <a:srgbClr val="001F5F"/>
                </a:solidFill>
                <a:latin typeface="Arial" panose="020B0604020202020204" pitchFamily="34" charset="0"/>
              </a:rPr>
              <a:t>integration</a:t>
            </a:r>
            <a:r>
              <a:rPr sz="1600" spc="-50" dirty="0">
                <a:solidFill>
                  <a:srgbClr val="001F5F"/>
                </a:solidFill>
                <a:latin typeface="Arial" panose="020B0604020202020204" pitchFamily="34" charset="0"/>
              </a:rPr>
              <a:t> </a:t>
            </a:r>
            <a:r>
              <a:rPr sz="1600" dirty="0">
                <a:solidFill>
                  <a:srgbClr val="001F5F"/>
                </a:solidFill>
                <a:latin typeface="Arial" panose="020B0604020202020204" pitchFamily="34" charset="0"/>
              </a:rPr>
              <a:t>strategies:</a:t>
            </a:r>
            <a:r>
              <a:rPr sz="1600" spc="-60" dirty="0">
                <a:solidFill>
                  <a:srgbClr val="001F5F"/>
                </a:solidFill>
                <a:latin typeface="Arial" panose="020B0604020202020204" pitchFamily="34" charset="0"/>
              </a:rPr>
              <a:t> </a:t>
            </a:r>
            <a:r>
              <a:rPr sz="1600" dirty="0">
                <a:solidFill>
                  <a:srgbClr val="001F5F"/>
                </a:solidFill>
                <a:latin typeface="Arial" panose="020B0604020202020204" pitchFamily="34" charset="0"/>
              </a:rPr>
              <a:t>managing</a:t>
            </a:r>
            <a:r>
              <a:rPr sz="1600" spc="-45" dirty="0">
                <a:solidFill>
                  <a:srgbClr val="001F5F"/>
                </a:solidFill>
                <a:latin typeface="Arial" panose="020B0604020202020204" pitchFamily="34" charset="0"/>
              </a:rPr>
              <a:t> </a:t>
            </a:r>
            <a:r>
              <a:rPr sz="1600" spc="-10" dirty="0">
                <a:solidFill>
                  <a:srgbClr val="001F5F"/>
                </a:solidFill>
                <a:latin typeface="Arial" panose="020B0604020202020204" pitchFamily="34" charset="0"/>
              </a:rPr>
              <a:t>diversity </a:t>
            </a:r>
            <a:r>
              <a:rPr sz="1600" dirty="0">
                <a:solidFill>
                  <a:srgbClr val="001F5F"/>
                </a:solidFill>
                <a:latin typeface="Arial" panose="020B0604020202020204" pitchFamily="34" charset="0"/>
              </a:rPr>
              <a:t>as</a:t>
            </a:r>
            <a:r>
              <a:rPr sz="1600" spc="-45" dirty="0">
                <a:solidFill>
                  <a:srgbClr val="001F5F"/>
                </a:solidFill>
                <a:latin typeface="Arial" panose="020B0604020202020204" pitchFamily="34" charset="0"/>
              </a:rPr>
              <a:t> </a:t>
            </a:r>
            <a:r>
              <a:rPr sz="1600" dirty="0">
                <a:solidFill>
                  <a:srgbClr val="001F5F"/>
                </a:solidFill>
                <a:latin typeface="Arial" panose="020B0604020202020204" pitchFamily="34" charset="0"/>
              </a:rPr>
              <a:t>an</a:t>
            </a:r>
            <a:r>
              <a:rPr sz="1600" spc="-50" dirty="0">
                <a:solidFill>
                  <a:srgbClr val="001F5F"/>
                </a:solidFill>
                <a:latin typeface="Arial" panose="020B0604020202020204" pitchFamily="34" charset="0"/>
              </a:rPr>
              <a:t> </a:t>
            </a:r>
            <a:r>
              <a:rPr sz="1600" dirty="0">
                <a:solidFill>
                  <a:srgbClr val="001F5F"/>
                </a:solidFill>
                <a:latin typeface="Arial" panose="020B0604020202020204" pitchFamily="34" charset="0"/>
              </a:rPr>
              <a:t>opportunity,”</a:t>
            </a:r>
            <a:r>
              <a:rPr sz="1600" spc="-20" dirty="0">
                <a:solidFill>
                  <a:srgbClr val="001F5F"/>
                </a:solidFill>
                <a:latin typeface="Arial" panose="020B0604020202020204" pitchFamily="34" charset="0"/>
              </a:rPr>
              <a:t> </a:t>
            </a:r>
            <a:r>
              <a:rPr sz="1600" dirty="0">
                <a:solidFill>
                  <a:srgbClr val="001F5F"/>
                </a:solidFill>
                <a:latin typeface="Arial" panose="020B0604020202020204" pitchFamily="34" charset="0"/>
              </a:rPr>
              <a:t>Worki</a:t>
            </a:r>
            <a:r>
              <a:rPr lang="en-US" sz="1600" dirty="0">
                <a:solidFill>
                  <a:srgbClr val="001F5F"/>
                </a:solidFill>
                <a:latin typeface="Arial" panose="020B0604020202020204" pitchFamily="34" charset="0"/>
              </a:rPr>
              <a:t>n</a:t>
            </a:r>
            <a:r>
              <a:rPr sz="1600" dirty="0">
                <a:solidFill>
                  <a:srgbClr val="001F5F"/>
                </a:solidFill>
                <a:latin typeface="Arial" panose="020B0604020202020204" pitchFamily="34" charset="0"/>
              </a:rPr>
              <a:t>g</a:t>
            </a:r>
            <a:r>
              <a:rPr sz="1600" spc="365" dirty="0">
                <a:solidFill>
                  <a:srgbClr val="001F5F"/>
                </a:solidFill>
                <a:latin typeface="Arial" panose="020B0604020202020204" pitchFamily="34" charset="0"/>
              </a:rPr>
              <a:t> </a:t>
            </a:r>
            <a:r>
              <a:rPr sz="1600" dirty="0">
                <a:solidFill>
                  <a:srgbClr val="001F5F"/>
                </a:solidFill>
                <a:latin typeface="Arial" panose="020B0604020202020204" pitchFamily="34" charset="0"/>
              </a:rPr>
              <a:t>Group</a:t>
            </a:r>
            <a:r>
              <a:rPr sz="1600" spc="-35" dirty="0">
                <a:solidFill>
                  <a:srgbClr val="001F5F"/>
                </a:solidFill>
                <a:latin typeface="Arial" panose="020B0604020202020204" pitchFamily="34" charset="0"/>
              </a:rPr>
              <a:t> </a:t>
            </a:r>
            <a:r>
              <a:rPr sz="1600" dirty="0">
                <a:solidFill>
                  <a:srgbClr val="001F5F"/>
                </a:solidFill>
                <a:latin typeface="Arial" panose="020B0604020202020204" pitchFamily="34" charset="0"/>
              </a:rPr>
              <a:t>on</a:t>
            </a:r>
            <a:r>
              <a:rPr sz="1600" spc="-55" dirty="0">
                <a:solidFill>
                  <a:srgbClr val="001F5F"/>
                </a:solidFill>
                <a:latin typeface="Arial" panose="020B0604020202020204" pitchFamily="34" charset="0"/>
              </a:rPr>
              <a:t> </a:t>
            </a:r>
            <a:r>
              <a:rPr sz="1600" dirty="0">
                <a:solidFill>
                  <a:srgbClr val="001F5F"/>
                </a:solidFill>
                <a:latin typeface="Arial" panose="020B0604020202020204" pitchFamily="34" charset="0"/>
              </a:rPr>
              <a:t>Intercultural</a:t>
            </a:r>
            <a:r>
              <a:rPr sz="1600" spc="-40" dirty="0">
                <a:solidFill>
                  <a:srgbClr val="001F5F"/>
                </a:solidFill>
                <a:latin typeface="Arial" panose="020B0604020202020204" pitchFamily="34" charset="0"/>
              </a:rPr>
              <a:t> </a:t>
            </a:r>
            <a:r>
              <a:rPr sz="1600" spc="-10" dirty="0">
                <a:solidFill>
                  <a:srgbClr val="001F5F"/>
                </a:solidFill>
                <a:latin typeface="Arial" panose="020B0604020202020204" pitchFamily="34" charset="0"/>
              </a:rPr>
              <a:t>(GT-ADI-</a:t>
            </a:r>
            <a:r>
              <a:rPr sz="1600" spc="-20" dirty="0">
                <a:solidFill>
                  <a:srgbClr val="001F5F"/>
                </a:solidFill>
                <a:latin typeface="Arial" panose="020B0604020202020204" pitchFamily="34" charset="0"/>
              </a:rPr>
              <a:t>INT)</a:t>
            </a:r>
            <a:endParaRPr sz="1600" dirty="0">
              <a:latin typeface="Arial" panose="020B0604020202020204" pitchFamily="34" charset="0"/>
            </a:endParaRPr>
          </a:p>
        </p:txBody>
      </p:sp>
    </p:spTree>
    <p:extLst>
      <p:ext uri="{BB962C8B-B14F-4D97-AF65-F5344CB8AC3E}">
        <p14:creationId xmlns:p14="http://schemas.microsoft.com/office/powerpoint/2010/main" val="238304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36262C1-F2C6-0EBE-D1C2-95FD61C3366E}"/>
              </a:ext>
            </a:extLst>
          </p:cNvPr>
          <p:cNvSpPr>
            <a:spLocks noGrp="1"/>
          </p:cNvSpPr>
          <p:nvPr>
            <p:ph type="body" idx="1"/>
          </p:nvPr>
        </p:nvSpPr>
        <p:spPr>
          <a:xfrm>
            <a:off x="464520" y="2390374"/>
            <a:ext cx="8214959" cy="3381776"/>
          </a:xfrm>
        </p:spPr>
        <p:txBody>
          <a:bodyPr/>
          <a:lstStyle/>
          <a:p>
            <a:pPr marL="571500" marR="160655" lvl="2" indent="-342900">
              <a:lnSpc>
                <a:spcPct val="100000"/>
              </a:lnSpc>
              <a:spcBef>
                <a:spcPts val="600"/>
              </a:spcBef>
              <a:spcAft>
                <a:spcPts val="600"/>
              </a:spcAft>
              <a:tabLst>
                <a:tab pos="90170" algn="l"/>
              </a:tabLst>
            </a:pP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Gender equality is a fundamental human right </a:t>
            </a: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and an area where structural inequalities persist.</a:t>
            </a:r>
            <a:endParaRPr lang="fr-BE"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0" marR="160655" lvl="2" indent="-342900">
              <a:lnSpc>
                <a:spcPct val="100000"/>
              </a:lnSpc>
              <a:spcBef>
                <a:spcPts val="600"/>
              </a:spcBef>
              <a:spcAft>
                <a:spcPts val="600"/>
              </a:spcAft>
              <a:tabLst>
                <a:tab pos="90170" algn="l"/>
              </a:tabLst>
            </a:pP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It is also a question of </a:t>
            </a: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social justice </a:t>
            </a: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(CoE Gender Equality Strategy 2024-2029)</a:t>
            </a:r>
            <a:endParaRPr lang="fr-BE"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0" marR="160655" lvl="2" indent="-342900">
              <a:lnSpc>
                <a:spcPct val="100000"/>
              </a:lnSpc>
              <a:spcBef>
                <a:spcPts val="600"/>
              </a:spcBef>
              <a:spcAft>
                <a:spcPts val="600"/>
              </a:spcAft>
              <a:tabLst>
                <a:tab pos="90170" algn="l"/>
              </a:tabLst>
            </a:pP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 precondition for participatory democracy and a </a:t>
            </a: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robust rule of law</a:t>
            </a: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fr-BE"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0" marR="160655" lvl="2" indent="-342900">
              <a:lnSpc>
                <a:spcPct val="100000"/>
              </a:lnSpc>
              <a:spcBef>
                <a:spcPts val="600"/>
              </a:spcBef>
              <a:spcAft>
                <a:spcPts val="600"/>
              </a:spcAft>
              <a:tabLst>
                <a:tab pos="90170" algn="l"/>
              </a:tabLs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 area where </a:t>
            </a:r>
            <a:r>
              <a:rPr lang="en-GB"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legal commitments </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have been made: for ex. legal and policy frameworks for gender equality and gender mainstreaming</a:t>
            </a:r>
            <a:r>
              <a:rPr lang="fr-BE" sz="1800" dirty="0">
                <a:solidFill>
                  <a:srgbClr val="002060"/>
                </a:solidFill>
                <a:effectLst/>
                <a:latin typeface="Arial" panose="020B0604020202020204" pitchFamily="34" charset="0"/>
                <a:cs typeface="Arial" panose="020B0604020202020204" pitchFamily="34" charset="0"/>
              </a:rPr>
              <a:t> (UN-CEDAW, BEIJING+15); CEDAW, CSW, and Istanbul Convention. </a:t>
            </a:r>
          </a:p>
          <a:p>
            <a:pPr marL="0" marR="30950" indent="0" algn="just" rtl="0" fontAlgn="base">
              <a:spcBef>
                <a:spcPts val="600"/>
              </a:spcBef>
              <a:spcAft>
                <a:spcPts val="600"/>
              </a:spcAft>
              <a:buNone/>
            </a:pPr>
            <a:endParaRPr lang="en-GB" sz="2000" b="0" i="0" u="none" strike="noStrike"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22215F3-920D-E6E8-D4DB-246F7A70BF2A}"/>
              </a:ext>
            </a:extLst>
          </p:cNvPr>
          <p:cNvSpPr txBox="1"/>
          <p:nvPr/>
        </p:nvSpPr>
        <p:spPr>
          <a:xfrm>
            <a:off x="666750" y="1219200"/>
            <a:ext cx="7124700" cy="707886"/>
          </a:xfrm>
          <a:prstGeom prst="rect">
            <a:avLst/>
          </a:prstGeom>
          <a:noFill/>
        </p:spPr>
        <p:txBody>
          <a:bodyPr wrap="square" rtlCol="0">
            <a:spAutoFit/>
          </a:bodyPr>
          <a:lstStyle/>
          <a:p>
            <a:r>
              <a:rPr lang="fr-BE" sz="2000" b="1" i="0" u="none" strike="noStrike" dirty="0">
                <a:solidFill>
                  <a:srgbClr val="002060"/>
                </a:solidFill>
                <a:effectLst/>
                <a:latin typeface="Arial Nova" panose="020B0504020202020204" pitchFamily="34" charset="0"/>
              </a:rPr>
              <a:t>A few entry points to </a:t>
            </a:r>
            <a:r>
              <a:rPr lang="fr-BE" sz="2000" b="1" dirty="0" err="1">
                <a:solidFill>
                  <a:srgbClr val="002060"/>
                </a:solidFill>
                <a:latin typeface="Arial Nova" panose="020B0504020202020204" pitchFamily="34" charset="0"/>
              </a:rPr>
              <a:t>build</a:t>
            </a:r>
            <a:r>
              <a:rPr lang="fr-BE" sz="2000" b="1" dirty="0">
                <a:solidFill>
                  <a:srgbClr val="002060"/>
                </a:solidFill>
                <a:latin typeface="Arial Nova" panose="020B0504020202020204" pitchFamily="34" charset="0"/>
              </a:rPr>
              <a:t> </a:t>
            </a:r>
            <a:r>
              <a:rPr lang="fr-BE" sz="2000" b="1" dirty="0" err="1">
                <a:solidFill>
                  <a:srgbClr val="002060"/>
                </a:solidFill>
                <a:latin typeface="Arial Nova" panose="020B0504020202020204" pitchFamily="34" charset="0"/>
              </a:rPr>
              <a:t>compelling</a:t>
            </a:r>
            <a:r>
              <a:rPr lang="fr-BE" sz="2000" b="1" dirty="0">
                <a:solidFill>
                  <a:srgbClr val="002060"/>
                </a:solidFill>
                <a:latin typeface="Arial Nova" panose="020B0504020202020204" pitchFamily="34" charset="0"/>
              </a:rPr>
              <a:t> arguments on </a:t>
            </a:r>
            <a:r>
              <a:rPr lang="fr-BE" sz="2000" b="1" dirty="0" err="1">
                <a:solidFill>
                  <a:srgbClr val="002060"/>
                </a:solidFill>
                <a:latin typeface="Arial Nova" panose="020B0504020202020204" pitchFamily="34" charset="0"/>
              </a:rPr>
              <a:t>w</a:t>
            </a:r>
            <a:r>
              <a:rPr lang="fr-BE" sz="2000" b="1" i="0" u="none" strike="noStrike" dirty="0" err="1">
                <a:solidFill>
                  <a:srgbClr val="002060"/>
                </a:solidFill>
                <a:effectLst/>
                <a:latin typeface="Arial Nova" panose="020B0504020202020204" pitchFamily="34" charset="0"/>
              </a:rPr>
              <a:t>hy</a:t>
            </a:r>
            <a:r>
              <a:rPr lang="fr-BE" sz="2000" b="1" i="0" u="none" strike="noStrike" dirty="0">
                <a:solidFill>
                  <a:srgbClr val="002060"/>
                </a:solidFill>
                <a:effectLst/>
                <a:latin typeface="Arial Nova" panose="020B0504020202020204" pitchFamily="34" charset="0"/>
              </a:rPr>
              <a:t> </a:t>
            </a:r>
            <a:r>
              <a:rPr lang="fr-BE" sz="2000" b="1" i="0" u="none" strike="noStrike" dirty="0" err="1">
                <a:solidFill>
                  <a:srgbClr val="002060"/>
                </a:solidFill>
                <a:effectLst/>
                <a:latin typeface="Arial Nova" panose="020B0504020202020204" pitchFamily="34" charset="0"/>
              </a:rPr>
              <a:t>gender</a:t>
            </a:r>
            <a:r>
              <a:rPr lang="fr-BE" sz="2000" b="1" i="0" u="none" strike="noStrike" dirty="0">
                <a:solidFill>
                  <a:srgbClr val="002060"/>
                </a:solidFill>
                <a:effectLst/>
                <a:latin typeface="Arial Nova" panose="020B0504020202020204" pitchFamily="34" charset="0"/>
              </a:rPr>
              <a:t> </a:t>
            </a:r>
            <a:r>
              <a:rPr lang="fr-BE" sz="2000" b="1" i="0" u="none" strike="noStrike" dirty="0" err="1">
                <a:solidFill>
                  <a:srgbClr val="002060"/>
                </a:solidFill>
                <a:effectLst/>
                <a:latin typeface="Arial Nova" panose="020B0504020202020204" pitchFamily="34" charset="0"/>
              </a:rPr>
              <a:t>equality</a:t>
            </a:r>
            <a:r>
              <a:rPr lang="fr-BE" sz="2000" b="1" i="0" u="none" strike="noStrike" dirty="0">
                <a:solidFill>
                  <a:srgbClr val="002060"/>
                </a:solidFill>
                <a:effectLst/>
                <a:latin typeface="Arial Nova" panose="020B0504020202020204" pitchFamily="34" charset="0"/>
              </a:rPr>
              <a:t> </a:t>
            </a:r>
            <a:r>
              <a:rPr lang="fr-BE" sz="2000" b="1" i="0" u="none" strike="noStrike" dirty="0" err="1">
                <a:solidFill>
                  <a:srgbClr val="002060"/>
                </a:solidFill>
                <a:effectLst/>
                <a:latin typeface="Arial Nova" panose="020B0504020202020204" pitchFamily="34" charset="0"/>
              </a:rPr>
              <a:t>is</a:t>
            </a:r>
            <a:r>
              <a:rPr lang="fr-BE" sz="2000" b="1" i="0" u="none" strike="noStrike" dirty="0">
                <a:solidFill>
                  <a:srgbClr val="002060"/>
                </a:solidFill>
                <a:effectLst/>
                <a:latin typeface="Arial Nova" panose="020B0504020202020204" pitchFamily="34" charset="0"/>
              </a:rPr>
              <a:t> crucial for the </a:t>
            </a:r>
            <a:r>
              <a:rPr lang="fr-BE" sz="2000" b="1" i="0" u="none" strike="noStrike" dirty="0" err="1">
                <a:solidFill>
                  <a:srgbClr val="002060"/>
                </a:solidFill>
                <a:effectLst/>
                <a:latin typeface="Arial Nova" panose="020B0504020202020204" pitchFamily="34" charset="0"/>
              </a:rPr>
              <a:t>CoE</a:t>
            </a:r>
            <a:r>
              <a:rPr lang="fr-BE" sz="2000" b="1" i="0" u="none" strike="noStrike" dirty="0">
                <a:solidFill>
                  <a:srgbClr val="002060"/>
                </a:solidFill>
                <a:effectLst/>
                <a:latin typeface="Arial Nova" panose="020B0504020202020204" pitchFamily="34" charset="0"/>
              </a:rPr>
              <a:t> </a:t>
            </a:r>
            <a:endParaRPr lang="en-GB" sz="2000" dirty="0">
              <a:solidFill>
                <a:srgbClr val="002060"/>
              </a:solidFill>
            </a:endParaRPr>
          </a:p>
        </p:txBody>
      </p:sp>
    </p:spTree>
    <p:extLst>
      <p:ext uri="{BB962C8B-B14F-4D97-AF65-F5344CB8AC3E}">
        <p14:creationId xmlns:p14="http://schemas.microsoft.com/office/powerpoint/2010/main" val="313808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A42D185-3D6F-370F-E011-FAAE54860AC5}"/>
              </a:ext>
            </a:extLst>
          </p:cNvPr>
          <p:cNvSpPr>
            <a:spLocks noGrp="1"/>
          </p:cNvSpPr>
          <p:nvPr>
            <p:ph type="title"/>
          </p:nvPr>
        </p:nvSpPr>
        <p:spPr>
          <a:xfrm>
            <a:off x="552449" y="1284288"/>
            <a:ext cx="7743825" cy="1143000"/>
          </a:xfrm>
        </p:spPr>
        <p:txBody>
          <a:bodyPr/>
          <a:lstStyle/>
          <a:p>
            <a:r>
              <a:rPr lang="en-GB" sz="1800" b="1" dirty="0">
                <a:solidFill>
                  <a:srgbClr val="002060"/>
                </a:solidFill>
                <a:effectLst/>
                <a:latin typeface="Arial" panose="020B0604020202020204" pitchFamily="34" charset="0"/>
                <a:ea typeface="Times New Roman" panose="02020603050405020304" pitchFamily="18" charset="0"/>
              </a:rPr>
              <a:t>10.30-11.30:</a:t>
            </a:r>
            <a:r>
              <a:rPr lang="en-GB" sz="1800" b="1" spc="-1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Session</a:t>
            </a:r>
            <a:r>
              <a:rPr lang="en-GB" sz="1800" b="1" spc="-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1</a:t>
            </a:r>
            <a:r>
              <a:rPr lang="en-GB" sz="1800" b="1" spc="-20"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 How to</a:t>
            </a:r>
            <a:r>
              <a:rPr lang="en-GB" sz="1800" b="1" spc="-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integrate</a:t>
            </a:r>
            <a:r>
              <a:rPr lang="en-GB" sz="1800" b="1" spc="-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gender</a:t>
            </a:r>
            <a:r>
              <a:rPr lang="en-GB" sz="1800" b="1" spc="-1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equality</a:t>
            </a:r>
            <a:r>
              <a:rPr lang="en-GB" sz="1800" b="1" spc="-5" dirty="0">
                <a:solidFill>
                  <a:srgbClr val="002060"/>
                </a:solidFill>
                <a:effectLst/>
                <a:latin typeface="Arial" panose="020B0604020202020204" pitchFamily="34" charset="0"/>
                <a:ea typeface="Times New Roman" panose="02020603050405020304" pitchFamily="18" charset="0"/>
              </a:rPr>
              <a:t> and intersectionality </a:t>
            </a:r>
            <a:r>
              <a:rPr lang="en-GB" sz="1800" b="1" dirty="0">
                <a:solidFill>
                  <a:srgbClr val="002060"/>
                </a:solidFill>
                <a:effectLst/>
                <a:latin typeface="Arial" panose="020B0604020202020204" pitchFamily="34" charset="0"/>
                <a:ea typeface="Times New Roman" panose="02020603050405020304" pitchFamily="18" charset="0"/>
              </a:rPr>
              <a:t>issues</a:t>
            </a:r>
            <a:r>
              <a:rPr lang="en-GB" sz="1800" b="1" spc="-1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in</a:t>
            </a:r>
            <a:r>
              <a:rPr lang="en-GB" sz="1800" b="1" spc="-5" dirty="0">
                <a:solidFill>
                  <a:srgbClr val="002060"/>
                </a:solidFill>
                <a:effectLst/>
                <a:latin typeface="Arial" panose="020B0604020202020204" pitchFamily="34" charset="0"/>
                <a:ea typeface="Times New Roman" panose="02020603050405020304" pitchFamily="18" charset="0"/>
              </a:rPr>
              <a:t> </a:t>
            </a:r>
            <a:r>
              <a:rPr lang="en-GB" sz="1800" b="1" dirty="0">
                <a:solidFill>
                  <a:srgbClr val="002060"/>
                </a:solidFill>
                <a:effectLst/>
                <a:latin typeface="Arial" panose="020B0604020202020204" pitchFamily="34" charset="0"/>
                <a:ea typeface="Times New Roman" panose="02020603050405020304" pitchFamily="18" charset="0"/>
              </a:rPr>
              <a:t>our</a:t>
            </a:r>
            <a:r>
              <a:rPr lang="en-GB" sz="1800" b="1" spc="-20" dirty="0">
                <a:solidFill>
                  <a:srgbClr val="002060"/>
                </a:solidFill>
                <a:effectLst/>
                <a:latin typeface="Arial" panose="020B0604020202020204" pitchFamily="34" charset="0"/>
                <a:ea typeface="Times New Roman" panose="02020603050405020304" pitchFamily="18" charset="0"/>
              </a:rPr>
              <a:t> daily work/</a:t>
            </a:r>
            <a:r>
              <a:rPr lang="en-GB" sz="1800" b="1" dirty="0">
                <a:solidFill>
                  <a:srgbClr val="002060"/>
                </a:solidFill>
                <a:effectLst/>
                <a:latin typeface="Arial" panose="020B0604020202020204" pitchFamily="34" charset="0"/>
                <a:ea typeface="Times New Roman" panose="02020603050405020304" pitchFamily="18" charset="0"/>
              </a:rPr>
              <a:t>committee/body? – Plenary session</a:t>
            </a:r>
            <a:br>
              <a:rPr lang="en-GB" sz="1800" b="1" dirty="0">
                <a:solidFill>
                  <a:srgbClr val="002060"/>
                </a:solidFill>
                <a:effectLst/>
                <a:latin typeface="Arial" panose="020B0604020202020204" pitchFamily="34" charset="0"/>
                <a:ea typeface="Times New Roman" panose="02020603050405020304" pitchFamily="18" charset="0"/>
              </a:rPr>
            </a:br>
            <a:br>
              <a:rPr lang="en-GB" sz="1800" b="1" dirty="0">
                <a:solidFill>
                  <a:srgbClr val="002060"/>
                </a:solidFill>
                <a:effectLst/>
                <a:latin typeface="Arial" panose="020B0604020202020204" pitchFamily="34" charset="0"/>
                <a:ea typeface="Times New Roman" panose="02020603050405020304" pitchFamily="18" charset="0"/>
              </a:rPr>
            </a:br>
            <a:br>
              <a:rPr lang="en-GB" sz="1800" b="1" dirty="0">
                <a:solidFill>
                  <a:srgbClr val="002060"/>
                </a:solidFill>
                <a:effectLst/>
                <a:latin typeface="Arial" panose="020B0604020202020204" pitchFamily="34" charset="0"/>
                <a:ea typeface="Times New Roman" panose="02020603050405020304" pitchFamily="18" charset="0"/>
              </a:rPr>
            </a:br>
            <a:r>
              <a:rPr lang="en-GB" sz="1800" b="1" dirty="0">
                <a:solidFill>
                  <a:srgbClr val="002060"/>
                </a:solidFill>
                <a:effectLst/>
                <a:latin typeface="Arial" panose="020B0604020202020204" pitchFamily="34" charset="0"/>
                <a:ea typeface="Times New Roman" panose="02020603050405020304" pitchFamily="18" charset="0"/>
              </a:rPr>
              <a:t>Objective: </a:t>
            </a:r>
            <a:r>
              <a:rPr lang="en-GB" sz="1800" dirty="0">
                <a:solidFill>
                  <a:srgbClr val="002060"/>
                </a:solidFill>
                <a:effectLst/>
                <a:latin typeface="Arial" panose="020B0604020202020204" pitchFamily="34" charset="0"/>
                <a:ea typeface="Times New Roman" panose="02020603050405020304" pitchFamily="18" charset="0"/>
              </a:rPr>
              <a:t>to create a space for collective knowledge building</a:t>
            </a:r>
            <a:r>
              <a:rPr lang="en-GB" sz="1800" b="1" spc="-25" dirty="0">
                <a:solidFill>
                  <a:srgbClr val="002060"/>
                </a:solidFill>
                <a:effectLst/>
                <a:latin typeface="Arial" panose="020B0604020202020204" pitchFamily="34" charset="0"/>
                <a:ea typeface="Times New Roman" panose="02020603050405020304" pitchFamily="18" charset="0"/>
              </a:rPr>
              <a:t> </a:t>
            </a:r>
            <a:r>
              <a:rPr lang="en-GB" sz="1800" spc="-25" dirty="0">
                <a:solidFill>
                  <a:srgbClr val="002060"/>
                </a:solidFill>
                <a:effectLst/>
                <a:latin typeface="Arial" panose="020B0604020202020204" pitchFamily="34" charset="0"/>
                <a:ea typeface="Times New Roman" panose="02020603050405020304" pitchFamily="18" charset="0"/>
              </a:rPr>
              <a:t>as GERs</a:t>
            </a:r>
            <a:r>
              <a:rPr lang="en-GB" sz="1800" b="1" spc="-25" dirty="0">
                <a:solidFill>
                  <a:srgbClr val="002060"/>
                </a:solidFill>
                <a:effectLst/>
                <a:latin typeface="Arial" panose="020B0604020202020204" pitchFamily="34" charset="0"/>
                <a:ea typeface="Times New Roman" panose="02020603050405020304" pitchFamily="18" charset="0"/>
              </a:rPr>
              <a:t>. </a:t>
            </a:r>
            <a:br>
              <a:rPr lang="en-GB" sz="1800" b="1" spc="-25" dirty="0">
                <a:solidFill>
                  <a:srgbClr val="002060"/>
                </a:solidFill>
                <a:effectLst/>
                <a:latin typeface="Arial" panose="020B0604020202020204" pitchFamily="34" charset="0"/>
                <a:ea typeface="Times New Roman" panose="02020603050405020304" pitchFamily="18" charset="0"/>
              </a:rPr>
            </a:br>
            <a:br>
              <a:rPr lang="en-GB" sz="1800" b="1" spc="-25" dirty="0">
                <a:solidFill>
                  <a:srgbClr val="002060"/>
                </a:solidFill>
                <a:effectLst/>
                <a:latin typeface="Arial" panose="020B0604020202020204" pitchFamily="34" charset="0"/>
                <a:ea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rPr>
              <a:t>In this Session 1 or 2  GERs will share their experiences based on the following entry points:  </a:t>
            </a:r>
            <a:br>
              <a:rPr lang="en-GB" sz="1800" dirty="0">
                <a:effectLst/>
                <a:latin typeface="Times New Roman" panose="02020603050405020304" pitchFamily="18" charset="0"/>
                <a:ea typeface="Times New Roman" panose="02020603050405020304" pitchFamily="18" charset="0"/>
              </a:rPr>
            </a:br>
            <a:br>
              <a:rPr lang="en-GB" sz="1800" dirty="0">
                <a:solidFill>
                  <a:srgbClr val="002060"/>
                </a:solidFill>
                <a:effectLst/>
                <a:latin typeface="Times New Roman" panose="02020603050405020304" pitchFamily="18" charset="0"/>
                <a:ea typeface="Times New Roman" panose="02020603050405020304" pitchFamily="18" charset="0"/>
              </a:rPr>
            </a:br>
            <a:endParaRPr lang="en-GB" dirty="0">
              <a:solidFill>
                <a:srgbClr val="002060"/>
              </a:solidFill>
            </a:endParaRPr>
          </a:p>
        </p:txBody>
      </p:sp>
      <p:sp>
        <p:nvSpPr>
          <p:cNvPr id="5" name="CuadroTexto 4">
            <a:extLst>
              <a:ext uri="{FF2B5EF4-FFF2-40B4-BE49-F238E27FC236}">
                <a16:creationId xmlns:a16="http://schemas.microsoft.com/office/drawing/2014/main" id="{15DE707F-0EE7-3296-2204-DB6047EFE553}"/>
              </a:ext>
            </a:extLst>
          </p:cNvPr>
          <p:cNvSpPr txBox="1"/>
          <p:nvPr/>
        </p:nvSpPr>
        <p:spPr>
          <a:xfrm>
            <a:off x="866775" y="3905250"/>
            <a:ext cx="7562850" cy="2308324"/>
          </a:xfrm>
          <a:prstGeom prst="rect">
            <a:avLst/>
          </a:prstGeom>
          <a:noFill/>
        </p:spPr>
        <p:txBody>
          <a:bodyPr wrap="square" rtlCol="0">
            <a:spAutoFit/>
          </a:bodyPr>
          <a:lstStyle/>
          <a:p>
            <a:pPr marL="628650" marR="0" indent="-342900" algn="just">
              <a:buAutoNum type="arabicParenR"/>
            </a:pPr>
            <a:r>
              <a:rPr lang="en-GB" sz="1800" dirty="0">
                <a:solidFill>
                  <a:srgbClr val="002060"/>
                </a:solidFill>
                <a:effectLst/>
                <a:latin typeface="Arial" panose="020B0604020202020204" pitchFamily="34" charset="0"/>
                <a:ea typeface="Times New Roman" panose="02020603050405020304" pitchFamily="18" charset="0"/>
              </a:rPr>
              <a:t>what has worked? </a:t>
            </a:r>
          </a:p>
          <a:p>
            <a:pPr marL="285750" marR="0" algn="just"/>
            <a:endParaRPr lang="en-GB" sz="1800" dirty="0">
              <a:solidFill>
                <a:srgbClr val="002060"/>
              </a:solidFill>
              <a:effectLst/>
              <a:latin typeface="Times New Roman" panose="02020603050405020304" pitchFamily="18" charset="0"/>
              <a:ea typeface="Times New Roman" panose="02020603050405020304" pitchFamily="18" charset="0"/>
            </a:endParaRPr>
          </a:p>
          <a:p>
            <a:pPr marL="285750" marR="0" algn="just"/>
            <a:r>
              <a:rPr lang="en-GB" sz="1800" dirty="0">
                <a:solidFill>
                  <a:srgbClr val="002060"/>
                </a:solidFill>
                <a:effectLst/>
                <a:latin typeface="Arial" panose="020B0604020202020204" pitchFamily="34" charset="0"/>
                <a:ea typeface="Times New Roman" panose="02020603050405020304" pitchFamily="18" charset="0"/>
              </a:rPr>
              <a:t>2) what has not?  </a:t>
            </a:r>
          </a:p>
          <a:p>
            <a:pPr marL="285750" marR="0" algn="just"/>
            <a:endParaRPr lang="en-GB" dirty="0">
              <a:solidFill>
                <a:srgbClr val="002060"/>
              </a:solidFill>
              <a:latin typeface="Arial" panose="020B0604020202020204" pitchFamily="34" charset="0"/>
              <a:ea typeface="Times New Roman" panose="02020603050405020304" pitchFamily="18" charset="0"/>
            </a:endParaRPr>
          </a:p>
          <a:p>
            <a:pPr marL="285750" marR="0" algn="just"/>
            <a:r>
              <a:rPr lang="en-GB" sz="1800" dirty="0">
                <a:solidFill>
                  <a:srgbClr val="002060"/>
                </a:solidFill>
                <a:effectLst/>
                <a:latin typeface="Arial" panose="020B0604020202020204" pitchFamily="34" charset="0"/>
                <a:ea typeface="Times New Roman" panose="02020603050405020304" pitchFamily="18" charset="0"/>
              </a:rPr>
              <a:t>3) where are the obstacles/challenges? </a:t>
            </a:r>
          </a:p>
          <a:p>
            <a:pPr marL="285750" marR="0" algn="just"/>
            <a:endParaRPr lang="en-GB" dirty="0">
              <a:solidFill>
                <a:srgbClr val="002060"/>
              </a:solidFill>
              <a:latin typeface="Times New Roman" panose="02020603050405020304" pitchFamily="18" charset="0"/>
              <a:ea typeface="Times New Roman" panose="02020603050405020304" pitchFamily="18" charset="0"/>
            </a:endParaRPr>
          </a:p>
          <a:p>
            <a:pPr marL="285750" marR="0" algn="just"/>
            <a:r>
              <a:rPr lang="en-GB" sz="1800" kern="0" dirty="0">
                <a:solidFill>
                  <a:srgbClr val="002060"/>
                </a:solidFill>
                <a:effectLst/>
                <a:latin typeface="Arial" panose="020B0604020202020204" pitchFamily="34" charset="0"/>
                <a:ea typeface="Times New Roman" panose="02020603050405020304" pitchFamily="18" charset="0"/>
              </a:rPr>
              <a:t>4) where do I see opportunities for enhanced integration of gender equality and intersectionality issues in my work as GERs?</a:t>
            </a:r>
            <a:endParaRPr lang="en-GB" dirty="0">
              <a:solidFill>
                <a:srgbClr val="002060"/>
              </a:solidFill>
            </a:endParaRPr>
          </a:p>
        </p:txBody>
      </p:sp>
    </p:spTree>
    <p:extLst>
      <p:ext uri="{BB962C8B-B14F-4D97-AF65-F5344CB8AC3E}">
        <p14:creationId xmlns:p14="http://schemas.microsoft.com/office/powerpoint/2010/main" val="198042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C396B-5195-7B4D-AC85-A98587BA3727}"/>
              </a:ext>
            </a:extLst>
          </p:cNvPr>
          <p:cNvSpPr>
            <a:spLocks noGrp="1"/>
          </p:cNvSpPr>
          <p:nvPr>
            <p:ph type="title"/>
          </p:nvPr>
        </p:nvSpPr>
        <p:spPr>
          <a:xfrm>
            <a:off x="570210" y="2698916"/>
            <a:ext cx="3523501" cy="1325563"/>
          </a:xfrm>
        </p:spPr>
        <p:txBody>
          <a:bodyPr vert="horz" lIns="91440" tIns="45720" rIns="91440" bIns="45720" rtlCol="0" anchor="ctr">
            <a:normAutofit/>
          </a:bodyPr>
          <a:lstStyle/>
          <a:p>
            <a:pPr eaLnBrk="1" hangingPunct="1"/>
            <a:r>
              <a:rPr lang="en-US" sz="4400" b="1" dirty="0">
                <a:solidFill>
                  <a:srgbClr val="002060"/>
                </a:solidFill>
                <a:latin typeface="+mj-lt"/>
                <a:cs typeface="+mj-cs"/>
              </a:rPr>
              <a:t>11:30 - 12:00</a:t>
            </a:r>
            <a:br>
              <a:rPr lang="en-US" sz="4400" b="1" dirty="0">
                <a:solidFill>
                  <a:srgbClr val="002060"/>
                </a:solidFill>
                <a:latin typeface="+mj-lt"/>
                <a:cs typeface="+mj-cs"/>
              </a:rPr>
            </a:br>
            <a:r>
              <a:rPr lang="en-US" sz="4400" b="1" dirty="0">
                <a:solidFill>
                  <a:srgbClr val="002060"/>
                </a:solidFill>
                <a:latin typeface="+mj-lt"/>
                <a:cs typeface="+mj-cs"/>
              </a:rPr>
              <a:t>Coffee Break</a:t>
            </a:r>
          </a:p>
        </p:txBody>
      </p:sp>
      <p:sp>
        <p:nvSpPr>
          <p:cNvPr id="6" name="Rectangle 5">
            <a:extLst>
              <a:ext uri="{FF2B5EF4-FFF2-40B4-BE49-F238E27FC236}">
                <a16:creationId xmlns:a16="http://schemas.microsoft.com/office/drawing/2014/main" id="{F986E104-6C43-6B47-AD10-223DD0F56637}"/>
              </a:ext>
            </a:extLst>
          </p:cNvPr>
          <p:cNvSpPr/>
          <p:nvPr/>
        </p:nvSpPr>
        <p:spPr>
          <a:xfrm>
            <a:off x="604158" y="2871982"/>
            <a:ext cx="3299320" cy="1402067"/>
          </a:xfrm>
          <a:prstGeom prst="rect">
            <a:avLst/>
          </a:prstGeom>
        </p:spPr>
        <p:txBody>
          <a:bodyPr vert="horz" lIns="91440" tIns="45720" rIns="91440" bIns="45720" rtlCol="0" anchor="t">
            <a:normAutofit/>
          </a:bodyPr>
          <a:lstStyle/>
          <a:p>
            <a:pPr defTabSz="914400" eaLnBrk="1" hangingPunct="1">
              <a:lnSpc>
                <a:spcPct val="90000"/>
              </a:lnSpc>
              <a:spcAft>
                <a:spcPts val="600"/>
              </a:spcAft>
            </a:pPr>
            <a:endParaRPr lang="en-US" sz="1600" b="1" dirty="0">
              <a:latin typeface="+mn-lt"/>
              <a:cs typeface="+mn-cs"/>
            </a:endParaRPr>
          </a:p>
        </p:txBody>
      </p:sp>
      <p:sp>
        <p:nvSpPr>
          <p:cNvPr id="11" name="Freeform: Shape 10">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83945"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57088"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oogle Shape;314;p25">
            <a:extLst>
              <a:ext uri="{FF2B5EF4-FFF2-40B4-BE49-F238E27FC236}">
                <a16:creationId xmlns:a16="http://schemas.microsoft.com/office/drawing/2014/main" id="{53EF058C-0995-8846-AC4F-C6C6432D0C11}"/>
              </a:ext>
            </a:extLst>
          </p:cNvPr>
          <p:cNvPicPr preferRelativeResize="0"/>
          <p:nvPr/>
        </p:nvPicPr>
        <p:blipFill>
          <a:blip r:embed="rId2">
            <a:extLst>
              <a:ext uri="{837473B0-CC2E-450A-ABE3-18F120FF3D39}">
                <a1611:picAttrSrcUrl xmlns:a1611="http://schemas.microsoft.com/office/drawing/2016/11/main" r:id="rId3"/>
              </a:ext>
            </a:extLst>
          </a:blip>
          <a:srcRect/>
          <a:stretch/>
        </p:blipFill>
        <p:spPr>
          <a:xfrm>
            <a:off x="5448301" y="828675"/>
            <a:ext cx="2605294" cy="1761049"/>
          </a:xfrm>
          <a:prstGeom prst="rect">
            <a:avLst/>
          </a:prstGeom>
          <a:noFill/>
        </p:spPr>
      </p:pic>
      <p:pic>
        <p:nvPicPr>
          <p:cNvPr id="5" name="Graphic 5" descr="Stopwatch">
            <a:extLst>
              <a:ext uri="{FF2B5EF4-FFF2-40B4-BE49-F238E27FC236}">
                <a16:creationId xmlns:a16="http://schemas.microsoft.com/office/drawing/2014/main" id="{14CB95C1-646B-5047-AD92-9EC5714EF2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00000">
            <a:off x="4572000" y="2903460"/>
            <a:ext cx="2741177" cy="2741177"/>
          </a:xfrm>
          <a:prstGeom prst="rect">
            <a:avLst/>
          </a:prstGeom>
        </p:spPr>
      </p:pic>
      <p:sp>
        <p:nvSpPr>
          <p:cNvPr id="3" name="ZoneTexte 2">
            <a:extLst>
              <a:ext uri="{FF2B5EF4-FFF2-40B4-BE49-F238E27FC236}">
                <a16:creationId xmlns:a16="http://schemas.microsoft.com/office/drawing/2014/main" id="{78022819-FDD5-C06B-8368-F6851339B6D4}"/>
              </a:ext>
            </a:extLst>
          </p:cNvPr>
          <p:cNvSpPr txBox="1"/>
          <p:nvPr/>
        </p:nvSpPr>
        <p:spPr>
          <a:xfrm>
            <a:off x="7204854" y="3923291"/>
            <a:ext cx="1232132" cy="369332"/>
          </a:xfrm>
          <a:prstGeom prst="rect">
            <a:avLst/>
          </a:prstGeom>
          <a:noFill/>
        </p:spPr>
        <p:txBody>
          <a:bodyPr wrap="none" rtlCol="0">
            <a:spAutoFit/>
          </a:bodyPr>
          <a:lstStyle/>
          <a:p>
            <a:r>
              <a:rPr lang="en-GB" dirty="0">
                <a:solidFill>
                  <a:srgbClr val="002060"/>
                </a:solidFill>
              </a:rPr>
              <a:t>30 minutes</a:t>
            </a:r>
          </a:p>
        </p:txBody>
      </p:sp>
    </p:spTree>
    <p:extLst>
      <p:ext uri="{BB962C8B-B14F-4D97-AF65-F5344CB8AC3E}">
        <p14:creationId xmlns:p14="http://schemas.microsoft.com/office/powerpoint/2010/main" val="10587649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13">
            <a:extLst>
              <a:ext uri="{FF2B5EF4-FFF2-40B4-BE49-F238E27FC236}">
                <a16:creationId xmlns:a16="http://schemas.microsoft.com/office/drawing/2014/main" id="{76668830-8CD3-4A44-B408-74499664F351}"/>
              </a:ext>
            </a:extLst>
          </p:cNvPr>
          <p:cNvSpPr>
            <a:spLocks noChangeArrowheads="1"/>
          </p:cNvSpPr>
          <p:nvPr/>
        </p:nvSpPr>
        <p:spPr bwMode="auto">
          <a:xfrm>
            <a:off x="685801" y="2640737"/>
            <a:ext cx="79831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Myriad Pro"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indent="-342900" eaLnBrk="1" hangingPunct="1">
              <a:spcBef>
                <a:spcPct val="0"/>
              </a:spcBef>
              <a:buFont typeface="Wingdings" panose="05000000000000000000" pitchFamily="2" charset="2"/>
              <a:buChar char="Ø"/>
            </a:pPr>
            <a:r>
              <a:rPr lang="en-IE" altLang="en-US" sz="2400" b="1" dirty="0">
                <a:solidFill>
                  <a:srgbClr val="0D347D"/>
                </a:solidFill>
                <a:latin typeface="Arial" panose="020B0604020202020204" pitchFamily="34" charset="0"/>
              </a:rPr>
              <a:t> Welcome and introduction</a:t>
            </a:r>
            <a:endParaRPr lang="fr-FR" altLang="en-US" sz="2400" dirty="0">
              <a:solidFill>
                <a:srgbClr val="0D347D"/>
              </a:solidFill>
              <a:latin typeface="Arial" panose="020B0604020202020204" pitchFamily="34" charset="0"/>
            </a:endParaRPr>
          </a:p>
          <a:p>
            <a:pPr>
              <a:spcBef>
                <a:spcPct val="0"/>
              </a:spcBef>
              <a:buNone/>
            </a:pPr>
            <a:endParaRPr lang="fr-FR" altLang="en-US" sz="2400" b="1" dirty="0">
              <a:solidFill>
                <a:srgbClr val="0D347D"/>
              </a:solidFill>
              <a:latin typeface="Arial" panose="020B0604020202020204" pitchFamily="34" charset="0"/>
            </a:endParaRPr>
          </a:p>
          <a:p>
            <a:pPr>
              <a:spcBef>
                <a:spcPct val="0"/>
              </a:spcBef>
              <a:buNone/>
            </a:pPr>
            <a:endParaRPr lang="fr-FR" altLang="en-US" sz="2400" b="1" dirty="0">
              <a:solidFill>
                <a:srgbClr val="0D347D"/>
              </a:solidFill>
              <a:latin typeface="Arial" panose="020B0604020202020204" pitchFamily="34" charset="0"/>
            </a:endParaRPr>
          </a:p>
          <a:p>
            <a:pPr marL="342900" indent="-342900">
              <a:spcBef>
                <a:spcPct val="0"/>
              </a:spcBef>
              <a:buFont typeface="Wingdings" panose="05000000000000000000" pitchFamily="2" charset="2"/>
              <a:buChar char="Ø"/>
            </a:pPr>
            <a:r>
              <a:rPr lang="fr-FR" altLang="en-US" sz="2400" b="1" dirty="0">
                <a:solidFill>
                  <a:srgbClr val="0D347D"/>
                </a:solidFill>
                <a:latin typeface="Arial" panose="020B0604020202020204" pitchFamily="34" charset="0"/>
              </a:rPr>
              <a:t>Programme and objectives</a:t>
            </a:r>
          </a:p>
          <a:p>
            <a:pPr>
              <a:spcBef>
                <a:spcPct val="0"/>
              </a:spcBef>
              <a:buNone/>
            </a:pPr>
            <a:endParaRPr lang="fr-FR" altLang="en-US" sz="2400" b="1" dirty="0">
              <a:solidFill>
                <a:srgbClr val="0D347D"/>
              </a:solidFill>
              <a:latin typeface="Arial" panose="020B0604020202020204" pitchFamily="34" charset="0"/>
            </a:endParaRPr>
          </a:p>
          <a:p>
            <a:pPr>
              <a:spcBef>
                <a:spcPct val="0"/>
              </a:spcBef>
              <a:buNone/>
            </a:pPr>
            <a:endParaRPr lang="fr-FR" altLang="en-US" sz="2400" b="1" dirty="0">
              <a:solidFill>
                <a:srgbClr val="0D347D"/>
              </a:solidFill>
              <a:latin typeface="Arial" panose="020B0604020202020204" pitchFamily="34" charset="0"/>
            </a:endParaRPr>
          </a:p>
          <a:p>
            <a:pPr marL="342900" indent="-342900">
              <a:spcBef>
                <a:spcPct val="0"/>
              </a:spcBef>
              <a:buFont typeface="Wingdings" panose="05000000000000000000" pitchFamily="2" charset="2"/>
              <a:buChar char="Ø"/>
            </a:pPr>
            <a:r>
              <a:rPr lang="nl-BE" altLang="en-US" sz="2400" b="1" dirty="0">
                <a:solidFill>
                  <a:srgbClr val="0D347D"/>
                </a:solidFill>
                <a:latin typeface="Arial" panose="020B0604020202020204" pitchFamily="34" charset="0"/>
              </a:rPr>
              <a:t>Interactive presentation of participants</a:t>
            </a:r>
            <a:endParaRPr lang="fr-FR" altLang="en-US" sz="2400" b="1" dirty="0">
              <a:solidFill>
                <a:srgbClr val="0D347D"/>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EF259-5FE6-C048-9A95-82254F7422F5}"/>
              </a:ext>
            </a:extLst>
          </p:cNvPr>
          <p:cNvSpPr>
            <a:spLocks noGrp="1"/>
          </p:cNvSpPr>
          <p:nvPr>
            <p:ph type="title"/>
          </p:nvPr>
        </p:nvSpPr>
        <p:spPr>
          <a:xfrm>
            <a:off x="1171575" y="1933575"/>
            <a:ext cx="6800850" cy="2652711"/>
          </a:xfrm>
        </p:spPr>
        <p:txBody>
          <a:bodyPr/>
          <a:lstStyle/>
          <a:p>
            <a:pPr algn="ctr"/>
            <a:r>
              <a:rPr lang="en-GB" sz="3200" b="1" dirty="0">
                <a:solidFill>
                  <a:srgbClr val="002060"/>
                </a:solidFill>
                <a:latin typeface="Arial Nova" panose="020B0504020202020204" pitchFamily="34" charset="0"/>
                <a:cs typeface="Arial" panose="020B0604020202020204" pitchFamily="34" charset="0"/>
              </a:rPr>
              <a:t>12:00-13:00:  Session 2 </a:t>
            </a:r>
            <a:br>
              <a:rPr lang="en-GB" sz="3200" b="1" dirty="0">
                <a:solidFill>
                  <a:srgbClr val="002060"/>
                </a:solidFill>
                <a:latin typeface="Arial Nova" panose="020B0504020202020204" pitchFamily="34" charset="0"/>
                <a:cs typeface="Arial" panose="020B0604020202020204" pitchFamily="34" charset="0"/>
              </a:rPr>
            </a:br>
            <a:br>
              <a:rPr lang="en-GB" sz="3200" b="1" dirty="0">
                <a:solidFill>
                  <a:srgbClr val="002060"/>
                </a:solidFill>
                <a:latin typeface="Arial Nova" panose="020B0504020202020204" pitchFamily="34" charset="0"/>
                <a:cs typeface="Arial" panose="020B0604020202020204" pitchFamily="34" charset="0"/>
              </a:rPr>
            </a:br>
            <a:r>
              <a:rPr lang="en-GB" sz="3200" b="1" dirty="0">
                <a:solidFill>
                  <a:srgbClr val="002060"/>
                </a:solidFill>
                <a:latin typeface="Arial Nova" panose="020B0504020202020204" pitchFamily="34" charset="0"/>
                <a:cs typeface="Arial" panose="020B0604020202020204" pitchFamily="34" charset="0"/>
              </a:rPr>
              <a:t>What is the role of a Gender Equality Rapporteur ? – Ambassadors for Change </a:t>
            </a:r>
            <a:br>
              <a:rPr lang="en-GB" sz="3200" b="1" dirty="0">
                <a:solidFill>
                  <a:srgbClr val="002060"/>
                </a:solidFill>
                <a:latin typeface="Arial Nova" panose="020B0504020202020204" pitchFamily="34" charset="0"/>
                <a:cs typeface="Arial" panose="020B0604020202020204" pitchFamily="34" charset="0"/>
              </a:rPr>
            </a:br>
            <a:br>
              <a:rPr lang="en-GB" sz="3200" b="1" dirty="0">
                <a:solidFill>
                  <a:srgbClr val="002060"/>
                </a:solidFill>
                <a:latin typeface="Arial Nova" panose="020B0504020202020204" pitchFamily="34" charset="0"/>
                <a:cs typeface="Arial" panose="020B0604020202020204" pitchFamily="34" charset="0"/>
              </a:rPr>
            </a:br>
            <a:br>
              <a:rPr lang="en-GB" sz="3200" b="1" dirty="0">
                <a:solidFill>
                  <a:srgbClr val="002060"/>
                </a:solidFill>
                <a:latin typeface="Arial Nova" panose="020B0504020202020204" pitchFamily="34" charset="0"/>
                <a:cs typeface="Arial" panose="020B0604020202020204" pitchFamily="34" charset="0"/>
              </a:rPr>
            </a:br>
            <a:r>
              <a:rPr lang="en-GB" sz="2800" b="1" dirty="0">
                <a:solidFill>
                  <a:srgbClr val="002060"/>
                </a:solidFill>
                <a:latin typeface="Arial Nova" panose="020B0504020202020204" pitchFamily="34" charset="0"/>
                <a:cs typeface="Arial" panose="020B0604020202020204" pitchFamily="34" charset="0"/>
              </a:rPr>
              <a:t>Cécile </a:t>
            </a:r>
            <a:r>
              <a:rPr lang="en-GB" sz="2800" b="1" dirty="0" err="1">
                <a:solidFill>
                  <a:srgbClr val="002060"/>
                </a:solidFill>
                <a:latin typeface="Arial Nova" panose="020B0504020202020204" pitchFamily="34" charset="0"/>
                <a:cs typeface="Arial" panose="020B0604020202020204" pitchFamily="34" charset="0"/>
              </a:rPr>
              <a:t>Gréboval</a:t>
            </a:r>
            <a:br>
              <a:rPr lang="en-GB" sz="2800" b="1" dirty="0">
                <a:solidFill>
                  <a:srgbClr val="002060"/>
                </a:solidFill>
                <a:latin typeface="Arial Nova" panose="020B0504020202020204" pitchFamily="34" charset="0"/>
                <a:cs typeface="Arial" panose="020B0604020202020204" pitchFamily="34" charset="0"/>
              </a:rPr>
            </a:br>
            <a:r>
              <a:rPr lang="en-GB" sz="2800" b="1" dirty="0">
                <a:solidFill>
                  <a:srgbClr val="002060"/>
                </a:solidFill>
                <a:latin typeface="Arial Nova" panose="020B0504020202020204" pitchFamily="34" charset="0"/>
                <a:cs typeface="Arial" panose="020B0604020202020204" pitchFamily="34" charset="0"/>
              </a:rPr>
              <a:t>Council of Europe Senior Equality Advisor </a:t>
            </a:r>
            <a:br>
              <a:rPr lang="en-GB" sz="3200" b="1" dirty="0">
                <a:solidFill>
                  <a:srgbClr val="0070C0"/>
                </a:solidFill>
                <a:latin typeface="Arial Nova" panose="020B0504020202020204" pitchFamily="34" charset="0"/>
                <a:cs typeface="Arial" panose="020B0604020202020204" pitchFamily="34" charset="0"/>
              </a:rPr>
            </a:br>
            <a:br>
              <a:rPr lang="en-GB" sz="3200" b="1" dirty="0">
                <a:solidFill>
                  <a:srgbClr val="0070C0"/>
                </a:solidFill>
                <a:latin typeface="Arial Nova" panose="020B0504020202020204" pitchFamily="34" charset="0"/>
                <a:cs typeface="Arial" panose="020B0604020202020204" pitchFamily="34" charset="0"/>
              </a:rPr>
            </a:br>
            <a:endParaRPr lang="en-GB" sz="3200" b="1" dirty="0">
              <a:solidFill>
                <a:srgbClr val="0070C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82844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000" b="0" i="0" u="none" strike="noStrike" kern="1200" cap="none" spc="0" normalizeH="0" baseline="0" noProof="0" dirty="0">
              <a:ln>
                <a:noFill/>
              </a:ln>
              <a:solidFill>
                <a:prstClr val="black">
                  <a:tint val="75000"/>
                </a:prstClr>
              </a:solidFill>
              <a:effectLst/>
              <a:uLnTx/>
              <a:uFillTx/>
              <a:latin typeface="Arial Narrow" charset="0"/>
              <a:ea typeface="Arial Narrow" charset="0"/>
              <a:cs typeface="Arial Narrow" charset="0"/>
            </a:endParaRPr>
          </a:p>
        </p:txBody>
      </p:sp>
      <p:sp>
        <p:nvSpPr>
          <p:cNvPr id="2" name="Titre 1"/>
          <p:cNvSpPr>
            <a:spLocks noGrp="1"/>
          </p:cNvSpPr>
          <p:nvPr>
            <p:ph type="title" idx="4294967295"/>
          </p:nvPr>
        </p:nvSpPr>
        <p:spPr>
          <a:xfrm>
            <a:off x="0" y="4252512"/>
            <a:ext cx="9144000" cy="991518"/>
          </a:xfrm>
          <a:prstGeom prst="rect">
            <a:avLst/>
          </a:prstGeom>
        </p:spPr>
        <p:txBody>
          <a:bodyPr>
            <a:noAutofit/>
          </a:bodyPr>
          <a:lstStyle/>
          <a:p>
            <a:pPr algn="ctr">
              <a:lnSpc>
                <a:spcPct val="100000"/>
              </a:lnSpc>
            </a:pPr>
            <a:r>
              <a:rPr lang="en-GB" sz="3200" b="1" dirty="0">
                <a:solidFill>
                  <a:srgbClr val="0066CC"/>
                </a:solidFill>
                <a:latin typeface="Arial Narrow" panose="020B0606020202030204" pitchFamily="34" charset="0"/>
              </a:rPr>
              <a:t>The role of Gender Equality Rapporteurs</a:t>
            </a:r>
            <a:br>
              <a:rPr lang="en-GB" sz="3200" b="1" dirty="0">
                <a:solidFill>
                  <a:srgbClr val="0066CC"/>
                </a:solidFill>
                <a:latin typeface="Arial Narrow" panose="020B0606020202030204" pitchFamily="34" charset="0"/>
              </a:rPr>
            </a:br>
            <a:r>
              <a:rPr lang="en-GB" sz="3200" b="1" dirty="0">
                <a:latin typeface="Arial Narrow" panose="020B0606020202030204" pitchFamily="34" charset="0"/>
              </a:rPr>
              <a:t>Workshop on gender equality and gender mainstreaming for GERs, Strasbourg, 5-6.11.2024</a:t>
            </a:r>
            <a:br>
              <a:rPr lang="fr-FR" sz="900" b="1" dirty="0">
                <a:effectLst/>
                <a:latin typeface="Arial Narrow" panose="020B0606020202030204" pitchFamily="34" charset="0"/>
                <a:ea typeface="Calibri" panose="020F0502020204030204" pitchFamily="34" charset="0"/>
                <a:cs typeface="Arial" panose="020B0604020202020204" pitchFamily="34" charset="0"/>
              </a:rPr>
            </a:br>
            <a:br>
              <a:rPr lang="fr-FR" sz="900" b="1" dirty="0">
                <a:effectLst/>
                <a:latin typeface="Arial Narrow" panose="020B0606020202030204" pitchFamily="34" charset="0"/>
                <a:ea typeface="Calibri" panose="020F050202020403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Cécile Gréboval, Programme Manager – Gender </a:t>
            </a:r>
            <a:r>
              <a:rPr lang="en-GB" sz="2000" dirty="0">
                <a:latin typeface="Arial" panose="020B0604020202020204" pitchFamily="34" charset="0"/>
                <a:cs typeface="Arial" panose="020B0604020202020204" pitchFamily="34" charset="0"/>
              </a:rPr>
              <a:t>mainstreaming, Senior Gender Equality Advisor</a:t>
            </a:r>
            <a:endParaRPr lang="fr-FR" sz="2000" dirty="0">
              <a:solidFill>
                <a:srgbClr val="23438C"/>
              </a:solidFill>
              <a:latin typeface="Arial Narrow" charset="0"/>
              <a:ea typeface="Arial Narrow" charset="0"/>
              <a:cs typeface="Arial Narrow" charset="0"/>
            </a:endParaRPr>
          </a:p>
        </p:txBody>
      </p:sp>
    </p:spTree>
    <p:extLst>
      <p:ext uri="{BB962C8B-B14F-4D97-AF65-F5344CB8AC3E}">
        <p14:creationId xmlns:p14="http://schemas.microsoft.com/office/powerpoint/2010/main" val="136924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B44-B747-4681-9C45-228597C574C1}"/>
              </a:ext>
            </a:extLst>
          </p:cNvPr>
          <p:cNvSpPr>
            <a:spLocks noGrp="1"/>
          </p:cNvSpPr>
          <p:nvPr>
            <p:ph type="title"/>
          </p:nvPr>
        </p:nvSpPr>
        <p:spPr/>
        <p:txBody>
          <a:bodyPr>
            <a:noAutofit/>
          </a:bodyPr>
          <a:lstStyle/>
          <a:p>
            <a:r>
              <a:rPr lang="en-GB" sz="3200" dirty="0">
                <a:solidFill>
                  <a:srgbClr val="0066CC"/>
                </a:solidFill>
              </a:rPr>
              <a:t>Who are the GERs?</a:t>
            </a:r>
          </a:p>
        </p:txBody>
      </p:sp>
      <p:sp>
        <p:nvSpPr>
          <p:cNvPr id="3" name="Text Placeholder 2">
            <a:extLst>
              <a:ext uri="{FF2B5EF4-FFF2-40B4-BE49-F238E27FC236}">
                <a16:creationId xmlns:a16="http://schemas.microsoft.com/office/drawing/2014/main" id="{ADD69812-7D82-430E-8B2F-D95BBF1C9313}"/>
              </a:ext>
            </a:extLst>
          </p:cNvPr>
          <p:cNvSpPr>
            <a:spLocks noGrp="1"/>
          </p:cNvSpPr>
          <p:nvPr>
            <p:ph type="body" idx="1"/>
          </p:nvPr>
        </p:nvSpPr>
        <p:spPr>
          <a:xfrm>
            <a:off x="474370" y="1911246"/>
            <a:ext cx="8103234" cy="4201150"/>
          </a:xfrm>
        </p:spPr>
        <p:txBody>
          <a:bodyPr>
            <a:normAutofit fontScale="85000" lnSpcReduction="20000"/>
          </a:bodyPr>
          <a:lstStyle/>
          <a:p>
            <a:pPr>
              <a:buFont typeface="Wingdings" panose="05000000000000000000" pitchFamily="2" charset="2"/>
              <a:buChar char="ü"/>
            </a:pPr>
            <a:r>
              <a:rPr lang="en-GB" sz="2800" dirty="0">
                <a:solidFill>
                  <a:srgbClr val="002060"/>
                </a:solidFill>
                <a:latin typeface="+mn-lt"/>
              </a:rPr>
              <a:t>Gender Equality Rapporteurs (GERs) were first introduced in the Council of Europe through the launching of the Transversal Programme on Gender Equality (2012). </a:t>
            </a:r>
          </a:p>
          <a:p>
            <a:pPr marL="0" indent="0">
              <a:buNone/>
            </a:pPr>
            <a:endParaRPr lang="en-GB" sz="2800" dirty="0">
              <a:solidFill>
                <a:srgbClr val="002060"/>
              </a:solidFill>
              <a:latin typeface="+mn-lt"/>
            </a:endParaRPr>
          </a:p>
          <a:p>
            <a:pPr>
              <a:buFont typeface="Wingdings" panose="05000000000000000000" pitchFamily="2" charset="2"/>
              <a:buChar char="ü"/>
            </a:pPr>
            <a:r>
              <a:rPr lang="en-GB" sz="2800" dirty="0">
                <a:solidFill>
                  <a:srgbClr val="002060"/>
                </a:solidFill>
                <a:latin typeface="+mn-lt"/>
              </a:rPr>
              <a:t>GERs are central actors for the implementation of gender mainstreaming throughout the Organisation.</a:t>
            </a:r>
          </a:p>
          <a:p>
            <a:pPr>
              <a:buFont typeface="Wingdings" panose="05000000000000000000" pitchFamily="2" charset="2"/>
              <a:buChar char="ü"/>
            </a:pPr>
            <a:endParaRPr lang="en-GB" sz="2800" dirty="0">
              <a:solidFill>
                <a:srgbClr val="002060"/>
              </a:solidFill>
              <a:latin typeface="+mn-lt"/>
            </a:endParaRPr>
          </a:p>
          <a:p>
            <a:pPr>
              <a:buFont typeface="Wingdings" panose="05000000000000000000" pitchFamily="2" charset="2"/>
              <a:buChar char="ü"/>
            </a:pPr>
            <a:r>
              <a:rPr lang="en-GB" sz="2800" dirty="0">
                <a:solidFill>
                  <a:srgbClr val="002060"/>
                </a:solidFill>
                <a:latin typeface="+mn-lt"/>
              </a:rPr>
              <a:t>As of November 2024, </a:t>
            </a:r>
            <a:r>
              <a:rPr lang="en-GB" sz="2800" dirty="0">
                <a:solidFill>
                  <a:srgbClr val="002060"/>
                </a:solidFill>
                <a:latin typeface="+mn-lt"/>
                <a:hlinkClick r:id="rId3">
                  <a:extLst>
                    <a:ext uri="{A12FA001-AC4F-418D-AE19-62706E023703}">
                      <ahyp:hlinkClr xmlns:ahyp="http://schemas.microsoft.com/office/drawing/2018/hyperlinkcolor" val="tx"/>
                    </a:ext>
                  </a:extLst>
                </a:hlinkClick>
              </a:rPr>
              <a:t>50+ GERs </a:t>
            </a:r>
            <a:r>
              <a:rPr lang="en-GB" sz="2800" dirty="0">
                <a:solidFill>
                  <a:srgbClr val="002060"/>
                </a:solidFill>
                <a:latin typeface="+mn-lt"/>
              </a:rPr>
              <a:t>have been appointed. </a:t>
            </a:r>
          </a:p>
          <a:p>
            <a:pPr>
              <a:buFont typeface="Wingdings" panose="05000000000000000000" pitchFamily="2" charset="2"/>
              <a:buChar char="ü"/>
            </a:pPr>
            <a:endParaRPr lang="en-GB" sz="2800" dirty="0">
              <a:solidFill>
                <a:srgbClr val="002060"/>
              </a:solidFill>
              <a:latin typeface="+mn-lt"/>
            </a:endParaRPr>
          </a:p>
          <a:p>
            <a:pPr>
              <a:buFont typeface="Wingdings" panose="05000000000000000000" pitchFamily="2" charset="2"/>
              <a:buChar char="ü"/>
            </a:pPr>
            <a:r>
              <a:rPr lang="en-GB" sz="2800" dirty="0">
                <a:solidFill>
                  <a:srgbClr val="002060"/>
                </a:solidFill>
                <a:latin typeface="+mn-lt"/>
              </a:rPr>
              <a:t>This has led to sustained efforts to introduce a gender equality perspective in a growing number of policies of the Council of Europe. </a:t>
            </a:r>
          </a:p>
          <a:p>
            <a:endParaRPr lang="en-GB" dirty="0"/>
          </a:p>
        </p:txBody>
      </p:sp>
    </p:spTree>
    <p:extLst>
      <p:ext uri="{BB962C8B-B14F-4D97-AF65-F5344CB8AC3E}">
        <p14:creationId xmlns:p14="http://schemas.microsoft.com/office/powerpoint/2010/main" val="66757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7CF2-CC58-4D1F-931E-5A70DF5C1D30}"/>
              </a:ext>
            </a:extLst>
          </p:cNvPr>
          <p:cNvSpPr>
            <a:spLocks noGrp="1"/>
          </p:cNvSpPr>
          <p:nvPr>
            <p:ph type="title"/>
          </p:nvPr>
        </p:nvSpPr>
        <p:spPr>
          <a:xfrm>
            <a:off x="628650" y="1368028"/>
            <a:ext cx="7886700" cy="757238"/>
          </a:xfrm>
        </p:spPr>
        <p:txBody>
          <a:bodyPr>
            <a:noAutofit/>
          </a:bodyPr>
          <a:lstStyle/>
          <a:p>
            <a:r>
              <a:rPr lang="en-US" sz="2800" b="1" dirty="0">
                <a:solidFill>
                  <a:srgbClr val="0066CC"/>
                </a:solidFill>
              </a:rPr>
              <a:t>The key role of Gender Equality Rapporteurs:  what the </a:t>
            </a:r>
            <a:r>
              <a:rPr lang="en-US" sz="2800" b="1" dirty="0" err="1">
                <a:solidFill>
                  <a:srgbClr val="0066CC"/>
                </a:solidFill>
              </a:rPr>
              <a:t>CoE</a:t>
            </a:r>
            <a:r>
              <a:rPr lang="en-US" sz="2800" b="1" dirty="0">
                <a:solidFill>
                  <a:srgbClr val="0066CC"/>
                </a:solidFill>
              </a:rPr>
              <a:t> recommends</a:t>
            </a:r>
            <a:br>
              <a:rPr lang="en-US" sz="2800" dirty="0">
                <a:solidFill>
                  <a:srgbClr val="0066CC"/>
                </a:solidFill>
              </a:rPr>
            </a:br>
            <a:endParaRPr lang="en-US" sz="2800" dirty="0">
              <a:solidFill>
                <a:srgbClr val="0066CC"/>
              </a:solidFill>
            </a:endParaRPr>
          </a:p>
        </p:txBody>
      </p:sp>
      <p:sp>
        <p:nvSpPr>
          <p:cNvPr id="10" name="Rectangle: Rounded Corners 9">
            <a:extLst>
              <a:ext uri="{FF2B5EF4-FFF2-40B4-BE49-F238E27FC236}">
                <a16:creationId xmlns:a16="http://schemas.microsoft.com/office/drawing/2014/main" id="{746BA484-08E1-4AD6-91BC-9A2185747477}"/>
              </a:ext>
            </a:extLst>
          </p:cNvPr>
          <p:cNvSpPr/>
          <p:nvPr/>
        </p:nvSpPr>
        <p:spPr>
          <a:xfrm>
            <a:off x="336930" y="2346959"/>
            <a:ext cx="8532750" cy="2882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en-US" sz="2800" b="1" i="1" dirty="0">
                <a:solidFill>
                  <a:srgbClr val="002060"/>
                </a:solidFill>
              </a:rPr>
              <a:t>GERs play the role of ambassadors of gender equality and gender mainstreaming in their respective institutional setting</a:t>
            </a:r>
            <a:r>
              <a:rPr lang="en-US" sz="2800" b="1" dirty="0">
                <a:solidFill>
                  <a:srgbClr val="002060"/>
                </a:solidFill>
              </a:rPr>
              <a:t>. </a:t>
            </a:r>
          </a:p>
          <a:p>
            <a:pPr algn="just"/>
            <a:endParaRPr lang="en-US" b="1" dirty="0">
              <a:solidFill>
                <a:srgbClr val="002060"/>
              </a:solidFill>
            </a:endParaRPr>
          </a:p>
          <a:p>
            <a:pPr algn="just"/>
            <a:r>
              <a:rPr lang="en-US" b="1" dirty="0">
                <a:solidFill>
                  <a:srgbClr val="002060"/>
                </a:solidFill>
              </a:rPr>
              <a:t>“</a:t>
            </a:r>
            <a:r>
              <a:rPr lang="en-US" b="1" dirty="0">
                <a:solidFill>
                  <a:srgbClr val="002060"/>
                </a:solidFill>
                <a:hlinkClick r:id="rId3"/>
              </a:rPr>
              <a:t>Handbook for Gender Equality Rapporteurs: gender Equality and Gender Mainstreaming in Practice</a:t>
            </a:r>
            <a:r>
              <a:rPr lang="en-US" b="1" dirty="0">
                <a:solidFill>
                  <a:srgbClr val="002060"/>
                </a:solidFill>
              </a:rPr>
              <a:t>,” April 2022</a:t>
            </a:r>
            <a:endParaRPr lang="en-US" dirty="0"/>
          </a:p>
        </p:txBody>
      </p:sp>
      <p:sp>
        <p:nvSpPr>
          <p:cNvPr id="13" name="TextBox 12">
            <a:extLst>
              <a:ext uri="{FF2B5EF4-FFF2-40B4-BE49-F238E27FC236}">
                <a16:creationId xmlns:a16="http://schemas.microsoft.com/office/drawing/2014/main" id="{0241481D-00CA-44A1-953A-F953BC5C5202}"/>
              </a:ext>
            </a:extLst>
          </p:cNvPr>
          <p:cNvSpPr txBox="1"/>
          <p:nvPr/>
        </p:nvSpPr>
        <p:spPr>
          <a:xfrm>
            <a:off x="834561" y="5594144"/>
            <a:ext cx="8035119" cy="523220"/>
          </a:xfrm>
          <a:prstGeom prst="rect">
            <a:avLst/>
          </a:prstGeom>
          <a:noFill/>
        </p:spPr>
        <p:txBody>
          <a:bodyPr wrap="square" rtlCol="0">
            <a:spAutoFit/>
          </a:bodyPr>
          <a:lstStyle/>
          <a:p>
            <a:pPr algn="ctr"/>
            <a:r>
              <a:rPr lang="en-US" sz="2800" b="1" dirty="0">
                <a:solidFill>
                  <a:srgbClr val="002060"/>
                </a:solidFill>
              </a:rPr>
              <a:t>What does this mean in practice? </a:t>
            </a:r>
          </a:p>
        </p:txBody>
      </p:sp>
    </p:spTree>
    <p:extLst>
      <p:ext uri="{BB962C8B-B14F-4D97-AF65-F5344CB8AC3E}">
        <p14:creationId xmlns:p14="http://schemas.microsoft.com/office/powerpoint/2010/main" val="393561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7CF2-CC58-4D1F-931E-5A70DF5C1D30}"/>
              </a:ext>
            </a:extLst>
          </p:cNvPr>
          <p:cNvSpPr>
            <a:spLocks noGrp="1"/>
          </p:cNvSpPr>
          <p:nvPr>
            <p:ph type="title"/>
          </p:nvPr>
        </p:nvSpPr>
        <p:spPr>
          <a:xfrm>
            <a:off x="687280" y="988093"/>
            <a:ext cx="7886700" cy="757238"/>
          </a:xfrm>
        </p:spPr>
        <p:txBody>
          <a:bodyPr>
            <a:normAutofit/>
          </a:bodyPr>
          <a:lstStyle/>
          <a:p>
            <a:r>
              <a:rPr lang="en-US" sz="2800" b="1" dirty="0">
                <a:solidFill>
                  <a:srgbClr val="0066CC"/>
                </a:solidFill>
              </a:rPr>
              <a:t>The three roles of Gender Equality Rapporteurs</a:t>
            </a:r>
            <a:br>
              <a:rPr lang="en-US" dirty="0">
                <a:solidFill>
                  <a:srgbClr val="002060"/>
                </a:solidFill>
              </a:rPr>
            </a:br>
            <a:endParaRPr lang="en-US" dirty="0"/>
          </a:p>
        </p:txBody>
      </p:sp>
      <p:sp>
        <p:nvSpPr>
          <p:cNvPr id="3" name="Content Placeholder 2">
            <a:extLst>
              <a:ext uri="{FF2B5EF4-FFF2-40B4-BE49-F238E27FC236}">
                <a16:creationId xmlns:a16="http://schemas.microsoft.com/office/drawing/2014/main" id="{FB10FFBC-F3BB-4E6F-AB75-F78B3F45F415}"/>
              </a:ext>
            </a:extLst>
          </p:cNvPr>
          <p:cNvSpPr>
            <a:spLocks noGrp="1"/>
          </p:cNvSpPr>
          <p:nvPr>
            <p:ph idx="1"/>
          </p:nvPr>
        </p:nvSpPr>
        <p:spPr>
          <a:xfrm>
            <a:off x="687280" y="2226469"/>
            <a:ext cx="7886700" cy="2878647"/>
          </a:xfrm>
        </p:spPr>
        <p:txBody>
          <a:bodyPr/>
          <a:lstStyle/>
          <a:p>
            <a:pPr marL="0" indent="0">
              <a:buNone/>
            </a:pPr>
            <a:endParaRPr lang="en-US" b="1" dirty="0">
              <a:solidFill>
                <a:srgbClr val="002060"/>
              </a:solidFill>
            </a:endParaRPr>
          </a:p>
          <a:p>
            <a:pPr>
              <a:buFont typeface="Wingdings" panose="05000000000000000000" pitchFamily="2" charset="2"/>
              <a:buChar char="Ø"/>
            </a:pPr>
            <a:endParaRPr lang="en-US" dirty="0">
              <a:solidFill>
                <a:srgbClr val="002060"/>
              </a:solidFill>
            </a:endParaRPr>
          </a:p>
          <a:p>
            <a:pPr>
              <a:buFont typeface="Wingdings" panose="05000000000000000000" pitchFamily="2" charset="2"/>
              <a:buChar char="Ø"/>
            </a:pPr>
            <a:endParaRPr lang="en-US" dirty="0">
              <a:solidFill>
                <a:srgbClr val="002060"/>
              </a:solidFill>
            </a:endParaRPr>
          </a:p>
          <a:p>
            <a:pPr>
              <a:buFont typeface="Wingdings" panose="05000000000000000000" pitchFamily="2" charset="2"/>
              <a:buChar char="Ø"/>
            </a:pPr>
            <a:endParaRPr lang="en-US" dirty="0">
              <a:solidFill>
                <a:srgbClr val="002060"/>
              </a:solidFill>
            </a:endParaRPr>
          </a:p>
          <a:p>
            <a:pPr marL="0" indent="0">
              <a:buNone/>
            </a:pPr>
            <a:endParaRPr lang="en-US" dirty="0">
              <a:solidFill>
                <a:srgbClr val="002060"/>
              </a:solidFill>
            </a:endParaRPr>
          </a:p>
        </p:txBody>
      </p:sp>
      <p:sp>
        <p:nvSpPr>
          <p:cNvPr id="6" name="Cloud 5">
            <a:extLst>
              <a:ext uri="{FF2B5EF4-FFF2-40B4-BE49-F238E27FC236}">
                <a16:creationId xmlns:a16="http://schemas.microsoft.com/office/drawing/2014/main" id="{1E74B4E0-5CD5-431E-9DF4-B2C3E9D2EB94}"/>
              </a:ext>
            </a:extLst>
          </p:cNvPr>
          <p:cNvSpPr/>
          <p:nvPr/>
        </p:nvSpPr>
        <p:spPr>
          <a:xfrm>
            <a:off x="36238" y="1426613"/>
            <a:ext cx="4393249" cy="2765038"/>
          </a:xfrm>
          <a:prstGeom prst="clou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57175" indent="-257175" algn="ctr">
              <a:buAutoNum type="arabicPeriod"/>
            </a:pPr>
            <a:r>
              <a:rPr lang="en-US" sz="2400" b="1" dirty="0">
                <a:solidFill>
                  <a:srgbClr val="7030A0"/>
                </a:solidFill>
              </a:rPr>
              <a:t>Wear your gender and intersectional glasses</a:t>
            </a:r>
          </a:p>
        </p:txBody>
      </p:sp>
      <p:sp>
        <p:nvSpPr>
          <p:cNvPr id="7" name="Cloud 6">
            <a:extLst>
              <a:ext uri="{FF2B5EF4-FFF2-40B4-BE49-F238E27FC236}">
                <a16:creationId xmlns:a16="http://schemas.microsoft.com/office/drawing/2014/main" id="{93A395AB-8F9B-49E8-8DDA-09F59BB38DAC}"/>
              </a:ext>
            </a:extLst>
          </p:cNvPr>
          <p:cNvSpPr/>
          <p:nvPr/>
        </p:nvSpPr>
        <p:spPr>
          <a:xfrm>
            <a:off x="2232862" y="3924565"/>
            <a:ext cx="4130047" cy="287864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solidFill>
                <a:srgbClr val="FFC000"/>
              </a:solidFill>
            </a:endParaRPr>
          </a:p>
          <a:p>
            <a:pPr algn="ctr"/>
            <a:r>
              <a:rPr lang="en-US" sz="2400" b="1" dirty="0">
                <a:solidFill>
                  <a:srgbClr val="002060"/>
                </a:solidFill>
              </a:rPr>
              <a:t>2. Multiply knowledge and  inspire others</a:t>
            </a:r>
            <a:endParaRPr lang="en-US" sz="2400" b="1" dirty="0">
              <a:solidFill>
                <a:srgbClr val="FFC000"/>
              </a:solidFill>
            </a:endParaRPr>
          </a:p>
        </p:txBody>
      </p:sp>
      <p:sp>
        <p:nvSpPr>
          <p:cNvPr id="8" name="Cloud 7">
            <a:extLst>
              <a:ext uri="{FF2B5EF4-FFF2-40B4-BE49-F238E27FC236}">
                <a16:creationId xmlns:a16="http://schemas.microsoft.com/office/drawing/2014/main" id="{6DF25AC0-1F1E-4ED9-88B9-E866398E3154}"/>
              </a:ext>
            </a:extLst>
          </p:cNvPr>
          <p:cNvSpPr/>
          <p:nvPr/>
        </p:nvSpPr>
        <p:spPr>
          <a:xfrm>
            <a:off x="5080529" y="1550916"/>
            <a:ext cx="4085863" cy="2765038"/>
          </a:xfrm>
          <a:prstGeom prst="cloud">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rgbClr val="00B050"/>
                </a:solidFill>
              </a:rPr>
              <a:t>3. Be well connected and use networking</a:t>
            </a:r>
          </a:p>
        </p:txBody>
      </p:sp>
    </p:spTree>
    <p:extLst>
      <p:ext uri="{BB962C8B-B14F-4D97-AF65-F5344CB8AC3E}">
        <p14:creationId xmlns:p14="http://schemas.microsoft.com/office/powerpoint/2010/main" val="276513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4241EE-B5B0-4F69-BFB4-DB2AD29F0E11}"/>
              </a:ext>
            </a:extLst>
          </p:cNvPr>
          <p:cNvSpPr>
            <a:spLocks noGrp="1"/>
          </p:cNvSpPr>
          <p:nvPr>
            <p:ph type="body" idx="1"/>
          </p:nvPr>
        </p:nvSpPr>
        <p:spPr>
          <a:xfrm>
            <a:off x="474370" y="1217422"/>
            <a:ext cx="8103234" cy="4894974"/>
          </a:xfrm>
        </p:spPr>
        <p:txBody>
          <a:bodyPr>
            <a:noAutofit/>
          </a:bodyPr>
          <a:lstStyle/>
          <a:p>
            <a:pPr marL="0" indent="0" algn="ctr">
              <a:buNone/>
            </a:pPr>
            <a:r>
              <a:rPr lang="en-GB" sz="3200" b="1" i="0" u="none" strike="noStrike" baseline="0" dirty="0">
                <a:solidFill>
                  <a:srgbClr val="0066CC"/>
                </a:solidFill>
                <a:latin typeface="Calibri" panose="020F0502020204030204" pitchFamily="34" charset="0"/>
              </a:rPr>
              <a:t>Compile information</a:t>
            </a:r>
            <a:endParaRPr lang="en-GB" sz="3200" b="0" i="0" u="none" strike="noStrike" baseline="0" dirty="0">
              <a:solidFill>
                <a:srgbClr val="0066CC"/>
              </a:solidFill>
              <a:latin typeface="Calibri" panose="020F0502020204030204" pitchFamily="34" charset="0"/>
            </a:endParaRPr>
          </a:p>
          <a:p>
            <a:pPr marL="285750" indent="-285750">
              <a:buFont typeface="Wingdings" panose="05000000000000000000" pitchFamily="2" charset="2"/>
              <a:buChar char="ü"/>
            </a:pPr>
            <a:r>
              <a:rPr lang="en-GB" sz="2700" b="1" dirty="0">
                <a:solidFill>
                  <a:srgbClr val="002060"/>
                </a:solidFill>
                <a:latin typeface="Calibri" panose="020F0502020204030204" pitchFamily="34" charset="0"/>
              </a:rPr>
              <a:t>Check previous gender mainstreaming </a:t>
            </a:r>
            <a:r>
              <a:rPr lang="en-GB" sz="2700" dirty="0">
                <a:solidFill>
                  <a:srgbClr val="002060"/>
                </a:solidFill>
                <a:latin typeface="Calibri" panose="020F0502020204030204" pitchFamily="34" charset="0"/>
              </a:rPr>
              <a:t>activities of your committee (secretariat, previous GER)</a:t>
            </a:r>
          </a:p>
          <a:p>
            <a:pPr marL="285750" indent="-285750">
              <a:buFont typeface="Wingdings" panose="05000000000000000000" pitchFamily="2" charset="2"/>
              <a:buChar char="ü"/>
            </a:pPr>
            <a:r>
              <a:rPr lang="en-GB" sz="2700" b="1" i="0" u="none" strike="noStrike" baseline="0" dirty="0">
                <a:solidFill>
                  <a:srgbClr val="002060"/>
                </a:solidFill>
                <a:latin typeface="Calibri" panose="020F0502020204030204" pitchFamily="34" charset="0"/>
              </a:rPr>
              <a:t>Check the gender equality website </a:t>
            </a:r>
            <a:r>
              <a:rPr lang="en-GB" sz="2700" b="0" i="0" u="none" strike="noStrike" baseline="0" dirty="0">
                <a:solidFill>
                  <a:srgbClr val="002060"/>
                </a:solidFill>
                <a:latin typeface="Calibri" panose="020F0502020204030204" pitchFamily="34" charset="0"/>
              </a:rPr>
              <a:t>(www.coe.int/equality) of the Council of Europe, contact the Gender Equality Division </a:t>
            </a:r>
          </a:p>
          <a:p>
            <a:pPr marL="285750" indent="-285750">
              <a:buFont typeface="Wingdings" panose="05000000000000000000" pitchFamily="2" charset="2"/>
              <a:buChar char="ü"/>
            </a:pPr>
            <a:r>
              <a:rPr lang="en-GB" sz="2700" i="0" u="none" strike="noStrike" baseline="0" dirty="0">
                <a:solidFill>
                  <a:srgbClr val="002060"/>
                </a:solidFill>
                <a:latin typeface="Calibri" panose="020F0502020204030204" pitchFamily="34" charset="0"/>
              </a:rPr>
              <a:t>Use the </a:t>
            </a:r>
            <a:r>
              <a:rPr lang="en-GB" sz="2700" b="1" i="0" u="none" strike="noStrike" baseline="0" dirty="0">
                <a:solidFill>
                  <a:srgbClr val="002060"/>
                </a:solidFill>
                <a:latin typeface="Calibri" panose="020F0502020204030204" pitchFamily="34" charset="0"/>
              </a:rPr>
              <a:t>GER Handbook</a:t>
            </a:r>
            <a:r>
              <a:rPr lang="en-GB" sz="2700" dirty="0">
                <a:solidFill>
                  <a:srgbClr val="002060"/>
                </a:solidFill>
                <a:latin typeface="Calibri" panose="020F0502020204030204" pitchFamily="34" charset="0"/>
              </a:rPr>
              <a:t> and the </a:t>
            </a:r>
            <a:r>
              <a:rPr lang="en-GB" sz="2700" b="1" dirty="0">
                <a:solidFill>
                  <a:srgbClr val="002060"/>
                </a:solidFill>
                <a:latin typeface="Calibri" panose="020F0502020204030204" pitchFamily="34" charset="0"/>
                <a:hlinkClick r:id="rId2"/>
              </a:rPr>
              <a:t>online course </a:t>
            </a:r>
            <a:r>
              <a:rPr lang="en-GB" sz="2700" dirty="0">
                <a:solidFill>
                  <a:srgbClr val="002060"/>
                </a:solidFill>
                <a:latin typeface="Calibri" panose="020F0502020204030204" pitchFamily="34" charset="0"/>
              </a:rPr>
              <a:t>on gender equality and gender mainstreaming</a:t>
            </a:r>
            <a:endParaRPr lang="en-GB" sz="27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2700" b="1" i="0" u="none" strike="noStrike" baseline="0" dirty="0">
                <a:solidFill>
                  <a:srgbClr val="002060"/>
                </a:solidFill>
                <a:latin typeface="Calibri" panose="020F0502020204030204" pitchFamily="34" charset="0"/>
              </a:rPr>
              <a:t>Get information from GERs of committees working on similar issues</a:t>
            </a:r>
            <a:r>
              <a:rPr lang="en-GB" sz="2700" b="0" i="0" u="none" strike="noStrike" baseline="0" dirty="0">
                <a:solidFill>
                  <a:srgbClr val="002060"/>
                </a:solidFill>
                <a:latin typeface="Calibri" panose="020F0502020204030204" pitchFamily="34" charset="0"/>
              </a:rPr>
              <a:t>. </a:t>
            </a:r>
          </a:p>
          <a:p>
            <a:pPr marL="285750" indent="-285750">
              <a:buFont typeface="Wingdings" panose="05000000000000000000" pitchFamily="2" charset="2"/>
              <a:buChar char="ü"/>
            </a:pPr>
            <a:r>
              <a:rPr lang="en-GB" sz="2700" dirty="0">
                <a:solidFill>
                  <a:srgbClr val="002060"/>
                </a:solidFill>
                <a:latin typeface="Calibri" panose="020F0502020204030204" pitchFamily="34" charset="0"/>
              </a:rPr>
              <a:t>Propose </a:t>
            </a:r>
            <a:r>
              <a:rPr lang="en-GB" sz="2700" b="1" dirty="0">
                <a:solidFill>
                  <a:srgbClr val="002060"/>
                </a:solidFill>
                <a:latin typeface="Calibri" panose="020F0502020204030204" pitchFamily="34" charset="0"/>
              </a:rPr>
              <a:t>the drafting of a factsheet / study /information document</a:t>
            </a:r>
            <a:r>
              <a:rPr lang="en-GB" sz="2700" dirty="0">
                <a:solidFill>
                  <a:srgbClr val="002060"/>
                </a:solidFill>
                <a:latin typeface="Calibri" panose="020F0502020204030204" pitchFamily="34" charset="0"/>
              </a:rPr>
              <a:t> on gender equality issues in your area</a:t>
            </a:r>
            <a:endParaRPr lang="en-GB" sz="27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endParaRPr lang="en-GB" sz="2400" b="0" i="0" u="none" strike="noStrike" baseline="0" dirty="0">
              <a:solidFill>
                <a:srgbClr val="002060"/>
              </a:solidFill>
              <a:latin typeface="Calibri" panose="020F0502020204030204" pitchFamily="34" charset="0"/>
            </a:endParaRPr>
          </a:p>
          <a:p>
            <a:endParaRPr lang="en-GB" dirty="0">
              <a:solidFill>
                <a:srgbClr val="002060"/>
              </a:solidFill>
            </a:endParaRPr>
          </a:p>
        </p:txBody>
      </p:sp>
    </p:spTree>
    <p:extLst>
      <p:ext uri="{BB962C8B-B14F-4D97-AF65-F5344CB8AC3E}">
        <p14:creationId xmlns:p14="http://schemas.microsoft.com/office/powerpoint/2010/main" val="404714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B6339-E2EB-469A-A7F9-6E1BB68B86BD}"/>
              </a:ext>
            </a:extLst>
          </p:cNvPr>
          <p:cNvSpPr>
            <a:spLocks noGrp="1"/>
          </p:cNvSpPr>
          <p:nvPr>
            <p:ph type="body" idx="1"/>
          </p:nvPr>
        </p:nvSpPr>
        <p:spPr>
          <a:xfrm>
            <a:off x="474370" y="1099595"/>
            <a:ext cx="8103234" cy="5136818"/>
          </a:xfrm>
        </p:spPr>
        <p:txBody>
          <a:bodyPr>
            <a:normAutofit fontScale="55000" lnSpcReduction="20000"/>
          </a:bodyPr>
          <a:lstStyle/>
          <a:p>
            <a:pPr algn="l"/>
            <a:endParaRPr lang="en-GB" sz="1800" b="0" i="0" u="none" strike="noStrike" baseline="0" dirty="0">
              <a:solidFill>
                <a:srgbClr val="002060"/>
              </a:solidFill>
              <a:latin typeface="Calibri" panose="020F0502020204030204" pitchFamily="34" charset="0"/>
            </a:endParaRPr>
          </a:p>
          <a:p>
            <a:pPr marL="0" indent="0" algn="ctr">
              <a:buNone/>
            </a:pPr>
            <a:r>
              <a:rPr lang="en-GB" sz="4700" b="1" i="0" u="none" strike="noStrike" baseline="0" dirty="0">
                <a:solidFill>
                  <a:srgbClr val="0066CC"/>
                </a:solidFill>
                <a:latin typeface="Calibri" panose="020F0502020204030204" pitchFamily="34" charset="0"/>
              </a:rPr>
              <a:t>Invest in terminology and common language </a:t>
            </a:r>
            <a:endParaRPr lang="en-GB" sz="4700" b="0" i="0" u="none" strike="noStrike" baseline="0" dirty="0">
              <a:solidFill>
                <a:srgbClr val="0066CC"/>
              </a:solidFill>
              <a:latin typeface="Calibri" panose="020F0502020204030204" pitchFamily="34" charset="0"/>
            </a:endParaRPr>
          </a:p>
          <a:p>
            <a:endParaRPr lang="en-GB" sz="24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4400" b="0" i="0" u="none" strike="noStrike" baseline="0" dirty="0">
                <a:solidFill>
                  <a:srgbClr val="002060"/>
                </a:solidFill>
                <a:latin typeface="Calibri" panose="020F0502020204030204" pitchFamily="34" charset="0"/>
              </a:rPr>
              <a:t>Help colleagues in the committee know what they are talking about and ensure the use of the </a:t>
            </a:r>
            <a:r>
              <a:rPr lang="en-GB" sz="4400" b="1" i="0" u="none" strike="noStrike" baseline="0" dirty="0">
                <a:solidFill>
                  <a:srgbClr val="002060"/>
                </a:solidFill>
                <a:latin typeface="Calibri" panose="020F0502020204030204" pitchFamily="34" charset="0"/>
              </a:rPr>
              <a:t>same terminology </a:t>
            </a:r>
            <a:r>
              <a:rPr lang="en-GB" sz="4400" b="0" i="0" u="none" strike="noStrike" baseline="0" dirty="0">
                <a:solidFill>
                  <a:srgbClr val="002060"/>
                </a:solidFill>
                <a:latin typeface="Calibri" panose="020F0502020204030204" pitchFamily="34" charset="0"/>
              </a:rPr>
              <a:t>(for example, the difference between “sex” and “gender”). The Council of Europe Gender Equality </a:t>
            </a:r>
            <a:r>
              <a:rPr lang="en-GB" sz="4400" b="0" i="0" u="none" strike="noStrike" baseline="0" dirty="0">
                <a:solidFill>
                  <a:srgbClr val="002060"/>
                </a:solidFill>
                <a:latin typeface="Calibri" panose="020F0502020204030204" pitchFamily="34" charset="0"/>
                <a:hlinkClick r:id="rId2"/>
              </a:rPr>
              <a:t>Guidelines on the use of language as a driver of inclusivity</a:t>
            </a:r>
            <a:r>
              <a:rPr lang="en-GB" sz="4400" b="0" i="0" u="none" strike="noStrike" baseline="0" dirty="0">
                <a:solidFill>
                  <a:srgbClr val="002060"/>
                </a:solidFill>
                <a:latin typeface="Calibri" panose="020F0502020204030204" pitchFamily="34" charset="0"/>
              </a:rPr>
              <a:t> can be of help in this regard. </a:t>
            </a:r>
          </a:p>
          <a:p>
            <a:pPr marL="285750" indent="-285750">
              <a:buFont typeface="Wingdings" panose="05000000000000000000" pitchFamily="2" charset="2"/>
              <a:buChar char="ü"/>
            </a:pPr>
            <a:endParaRPr lang="en-GB" sz="16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4400" b="0" i="0" u="none" strike="noStrike" baseline="0" dirty="0">
                <a:solidFill>
                  <a:srgbClr val="002060"/>
                </a:solidFill>
                <a:latin typeface="Calibri" panose="020F0502020204030204" pitchFamily="34" charset="0"/>
              </a:rPr>
              <a:t>Be aware of possible </a:t>
            </a:r>
            <a:r>
              <a:rPr lang="en-GB" sz="4400" b="1" i="0" u="none" strike="noStrike" baseline="0" dirty="0">
                <a:solidFill>
                  <a:srgbClr val="002060"/>
                </a:solidFill>
                <a:latin typeface="Calibri" panose="020F0502020204030204" pitchFamily="34" charset="0"/>
              </a:rPr>
              <a:t>linguistic challenges </a:t>
            </a:r>
            <a:r>
              <a:rPr lang="en-GB" sz="4400" b="0" i="0" u="none" strike="noStrike" baseline="0" dirty="0">
                <a:solidFill>
                  <a:srgbClr val="002060"/>
                </a:solidFill>
                <a:latin typeface="Calibri" panose="020F0502020204030204" pitchFamily="34" charset="0"/>
              </a:rPr>
              <a:t>about the term gender and its translation in different languages. </a:t>
            </a:r>
          </a:p>
          <a:p>
            <a:pPr marL="285750" indent="-285750">
              <a:buFont typeface="Wingdings" panose="05000000000000000000" pitchFamily="2" charset="2"/>
              <a:buChar char="ü"/>
            </a:pPr>
            <a:endParaRPr lang="en-GB" sz="160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4400" b="0" i="0" u="none" strike="noStrike" baseline="0" dirty="0">
                <a:solidFill>
                  <a:srgbClr val="002060"/>
                </a:solidFill>
                <a:latin typeface="Calibri" panose="020F0502020204030204" pitchFamily="34" charset="0"/>
              </a:rPr>
              <a:t>Raise </a:t>
            </a:r>
            <a:r>
              <a:rPr lang="en-GB" sz="4400" dirty="0">
                <a:solidFill>
                  <a:srgbClr val="002060"/>
                </a:solidFill>
                <a:latin typeface="Calibri" panose="020F0502020204030204" pitchFamily="34" charset="0"/>
              </a:rPr>
              <a:t>the issue of </a:t>
            </a:r>
            <a:r>
              <a:rPr lang="en-GB" sz="4400" b="1" dirty="0">
                <a:solidFill>
                  <a:srgbClr val="002060"/>
                </a:solidFill>
                <a:latin typeface="Calibri" panose="020F0502020204030204" pitchFamily="34" charset="0"/>
              </a:rPr>
              <a:t>gender-sensitive terminology and communication </a:t>
            </a:r>
            <a:r>
              <a:rPr lang="en-GB" sz="4400" dirty="0">
                <a:solidFill>
                  <a:srgbClr val="002060"/>
                </a:solidFill>
                <a:latin typeface="Calibri" panose="020F0502020204030204" pitchFamily="34" charset="0"/>
              </a:rPr>
              <a:t>in the documents and tools produced by the committee</a:t>
            </a:r>
          </a:p>
          <a:p>
            <a:pPr marL="285750" indent="-285750">
              <a:buFont typeface="Wingdings" panose="05000000000000000000" pitchFamily="2" charset="2"/>
              <a:buChar char="ü"/>
            </a:pPr>
            <a:r>
              <a:rPr lang="en-GB" sz="4000" b="0" i="0" u="none" strike="noStrike" baseline="0" dirty="0">
                <a:solidFill>
                  <a:srgbClr val="002060"/>
                </a:solidFill>
                <a:latin typeface="+mn-lt"/>
              </a:rPr>
              <a:t>We all have assumptions and gender stereotypes that can impact our work. </a:t>
            </a:r>
            <a:r>
              <a:rPr lang="en-GB" sz="4000" b="1" i="0" u="none" strike="noStrike" baseline="0" dirty="0">
                <a:solidFill>
                  <a:srgbClr val="002060"/>
                </a:solidFill>
                <a:latin typeface="+mn-lt"/>
              </a:rPr>
              <a:t>Check your own gender stereotypes and assumptions on the issues dealt with by your committee</a:t>
            </a:r>
            <a:r>
              <a:rPr lang="en-GB" sz="4000" b="0" i="0" u="none" strike="noStrike" baseline="0" dirty="0">
                <a:solidFill>
                  <a:srgbClr val="002060"/>
                </a:solidFill>
                <a:latin typeface="+mn-lt"/>
              </a:rPr>
              <a:t>.</a:t>
            </a:r>
            <a:endParaRPr lang="en-GB" sz="38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endParaRPr lang="en-GB" sz="1800" b="0" i="0" u="none" strike="noStrike" baseline="0" dirty="0">
              <a:solidFill>
                <a:srgbClr val="002060"/>
              </a:solidFill>
              <a:latin typeface="Calibri" panose="020F0502020204030204" pitchFamily="34" charset="0"/>
            </a:endParaRPr>
          </a:p>
          <a:p>
            <a:pPr marL="0" indent="0">
              <a:buNone/>
            </a:pPr>
            <a:endParaRPr lang="en-GB" dirty="0">
              <a:solidFill>
                <a:srgbClr val="002060"/>
              </a:solidFill>
            </a:endParaRPr>
          </a:p>
        </p:txBody>
      </p:sp>
    </p:spTree>
    <p:extLst>
      <p:ext uri="{BB962C8B-B14F-4D97-AF65-F5344CB8AC3E}">
        <p14:creationId xmlns:p14="http://schemas.microsoft.com/office/powerpoint/2010/main" val="71275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4818E1-C981-4320-8AF3-2B55B6823C52}"/>
              </a:ext>
            </a:extLst>
          </p:cNvPr>
          <p:cNvSpPr>
            <a:spLocks noGrp="1"/>
          </p:cNvSpPr>
          <p:nvPr>
            <p:ph type="body" idx="1"/>
          </p:nvPr>
        </p:nvSpPr>
        <p:spPr>
          <a:xfrm>
            <a:off x="369871" y="1315092"/>
            <a:ext cx="8450856" cy="5126805"/>
          </a:xfrm>
        </p:spPr>
        <p:txBody>
          <a:bodyPr>
            <a:normAutofit/>
          </a:bodyPr>
          <a:lstStyle/>
          <a:p>
            <a:pPr marL="0" indent="0" algn="ctr">
              <a:buNone/>
            </a:pPr>
            <a:r>
              <a:rPr lang="en-GB" sz="2600" b="1" i="0" u="none" strike="noStrike" baseline="0" dirty="0">
                <a:solidFill>
                  <a:srgbClr val="0066CC"/>
                </a:solidFill>
                <a:latin typeface="+mn-lt"/>
              </a:rPr>
              <a:t>Use the programming process of the entity as an outline </a:t>
            </a:r>
            <a:endParaRPr lang="en-GB" sz="2600" b="0" i="0" u="none" strike="noStrike" baseline="0" dirty="0">
              <a:solidFill>
                <a:srgbClr val="0066CC"/>
              </a:solidFill>
              <a:latin typeface="+mn-lt"/>
            </a:endParaRPr>
          </a:p>
          <a:p>
            <a:pPr marL="285750" indent="-285750">
              <a:buFont typeface="Wingdings" panose="05000000000000000000" pitchFamily="2" charset="2"/>
              <a:buChar char="ü"/>
            </a:pPr>
            <a:endParaRPr lang="en-GB" sz="2600" b="1" i="0" u="none" strike="noStrike" baseline="0" dirty="0">
              <a:solidFill>
                <a:srgbClr val="002060"/>
              </a:solidFill>
              <a:latin typeface="+mn-lt"/>
            </a:endParaRPr>
          </a:p>
          <a:p>
            <a:pPr marL="285750" indent="-285750">
              <a:buFont typeface="Wingdings" panose="05000000000000000000" pitchFamily="2" charset="2"/>
              <a:buChar char="ü"/>
            </a:pPr>
            <a:r>
              <a:rPr lang="en-GB" sz="2600" b="1" i="0" u="none" strike="noStrike" baseline="0" dirty="0">
                <a:solidFill>
                  <a:srgbClr val="002060"/>
                </a:solidFill>
                <a:latin typeface="+mn-lt"/>
              </a:rPr>
              <a:t>Keep in mind the terms of reference /work programme /rules of procedure of your entity </a:t>
            </a:r>
            <a:r>
              <a:rPr lang="en-GB" sz="2600" i="0" u="none" strike="noStrike" baseline="0" dirty="0">
                <a:solidFill>
                  <a:srgbClr val="002060"/>
                </a:solidFill>
                <a:latin typeface="+mn-lt"/>
              </a:rPr>
              <a:t>regarding </a:t>
            </a:r>
            <a:r>
              <a:rPr lang="en-GB" sz="2600" b="0" i="0" u="none" strike="noStrike" baseline="0" dirty="0">
                <a:solidFill>
                  <a:srgbClr val="002060"/>
                </a:solidFill>
                <a:latin typeface="+mn-lt"/>
              </a:rPr>
              <a:t>gender mainstreaming + other commitments in this respect</a:t>
            </a:r>
          </a:p>
          <a:p>
            <a:pPr marL="285750" indent="-285750">
              <a:buFont typeface="Wingdings" panose="05000000000000000000" pitchFamily="2" charset="2"/>
              <a:buChar char="ü"/>
            </a:pPr>
            <a:r>
              <a:rPr lang="en-GB" sz="2600" b="1" i="0" u="none" strike="noStrike" baseline="0" dirty="0">
                <a:solidFill>
                  <a:srgbClr val="002060"/>
                </a:solidFill>
                <a:latin typeface="+mn-lt"/>
              </a:rPr>
              <a:t>Look at the long-term planning of your entity </a:t>
            </a:r>
            <a:r>
              <a:rPr lang="en-GB" sz="2600" b="0" i="0" u="none" strike="noStrike" baseline="0" dirty="0">
                <a:solidFill>
                  <a:srgbClr val="002060"/>
                </a:solidFill>
                <a:latin typeface="+mn-lt"/>
              </a:rPr>
              <a:t>to identify priorities and possible actions, involve supportive colleagues </a:t>
            </a:r>
          </a:p>
          <a:p>
            <a:pPr marL="285750" indent="-285750">
              <a:buFont typeface="Wingdings" panose="05000000000000000000" pitchFamily="2" charset="2"/>
              <a:buChar char="ü"/>
            </a:pPr>
            <a:r>
              <a:rPr lang="en-GB" sz="2600" b="0" i="0" u="none" strike="noStrike" baseline="0" dirty="0">
                <a:solidFill>
                  <a:srgbClr val="002060"/>
                </a:solidFill>
                <a:latin typeface="+mn-lt"/>
              </a:rPr>
              <a:t>Before there are elections/nominations in the </a:t>
            </a:r>
            <a:r>
              <a:rPr lang="en-GB" sz="2600" dirty="0">
                <a:solidFill>
                  <a:srgbClr val="002060"/>
                </a:solidFill>
                <a:latin typeface="+mn-lt"/>
              </a:rPr>
              <a:t>committee</a:t>
            </a:r>
            <a:r>
              <a:rPr lang="en-GB" sz="2600" b="0" i="0" u="none" strike="noStrike" baseline="0" dirty="0">
                <a:solidFill>
                  <a:srgbClr val="002060"/>
                </a:solidFill>
                <a:latin typeface="+mn-lt"/>
              </a:rPr>
              <a:t>, remind of the </a:t>
            </a:r>
            <a:r>
              <a:rPr lang="en-GB" sz="2600" b="1" i="0" u="none" strike="noStrike" baseline="0" dirty="0">
                <a:solidFill>
                  <a:srgbClr val="002060"/>
                </a:solidFill>
                <a:latin typeface="+mn-lt"/>
              </a:rPr>
              <a:t>need to achieve a gender-balanced representation </a:t>
            </a:r>
            <a:r>
              <a:rPr lang="en-GB" sz="2600" b="0" i="0" u="none" strike="noStrike" baseline="0" dirty="0">
                <a:solidFill>
                  <a:srgbClr val="002060"/>
                </a:solidFill>
                <a:latin typeface="+mn-lt"/>
              </a:rPr>
              <a:t>(a minimum of 40% of each sex, parity 50/50 would be ideal). </a:t>
            </a:r>
          </a:p>
          <a:p>
            <a:pPr marL="0" indent="0">
              <a:buNone/>
            </a:pPr>
            <a:endParaRPr lang="en-GB" sz="2400" b="0" i="0" u="none" strike="noStrike" baseline="0" dirty="0">
              <a:solidFill>
                <a:srgbClr val="002060"/>
              </a:solidFill>
              <a:latin typeface="+mn-lt"/>
            </a:endParaRPr>
          </a:p>
          <a:p>
            <a:endParaRPr lang="en-GB" dirty="0"/>
          </a:p>
          <a:p>
            <a:endParaRPr lang="en-GB" dirty="0"/>
          </a:p>
        </p:txBody>
      </p:sp>
    </p:spTree>
    <p:extLst>
      <p:ext uri="{BB962C8B-B14F-4D97-AF65-F5344CB8AC3E}">
        <p14:creationId xmlns:p14="http://schemas.microsoft.com/office/powerpoint/2010/main" val="2819923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A00B1-C2F0-4772-9F34-B7D483E82134}"/>
              </a:ext>
            </a:extLst>
          </p:cNvPr>
          <p:cNvSpPr>
            <a:spLocks noGrp="1"/>
          </p:cNvSpPr>
          <p:nvPr>
            <p:ph type="body" idx="1"/>
          </p:nvPr>
        </p:nvSpPr>
        <p:spPr>
          <a:xfrm>
            <a:off x="349320" y="1232899"/>
            <a:ext cx="8228283" cy="5156497"/>
          </a:xfrm>
        </p:spPr>
        <p:txBody>
          <a:bodyPr>
            <a:normAutofit lnSpcReduction="10000"/>
          </a:bodyPr>
          <a:lstStyle/>
          <a:p>
            <a:pPr marL="0" indent="0" algn="ctr">
              <a:buNone/>
            </a:pPr>
            <a:r>
              <a:rPr lang="en-GB" sz="3200" b="1" i="0" u="none" strike="noStrike" baseline="0" dirty="0">
                <a:solidFill>
                  <a:srgbClr val="0066CC"/>
                </a:solidFill>
                <a:latin typeface="Calibri" panose="020F0502020204030204" pitchFamily="34" charset="0"/>
              </a:rPr>
              <a:t>Prepare the meetings of your committee</a:t>
            </a:r>
            <a:r>
              <a:rPr lang="en-GB" sz="3200" b="1" i="0" u="none" strike="noStrike" baseline="0" dirty="0">
                <a:solidFill>
                  <a:srgbClr val="002060"/>
                </a:solidFill>
                <a:latin typeface="Calibri" panose="020F0502020204030204" pitchFamily="34" charset="0"/>
              </a:rPr>
              <a:t> </a:t>
            </a:r>
            <a:endParaRPr lang="en-GB" sz="3200" b="0" i="0" u="none" strike="noStrike" baseline="0" dirty="0">
              <a:solidFill>
                <a:srgbClr val="002060"/>
              </a:solidFill>
              <a:latin typeface="Calibri" panose="020F0502020204030204" pitchFamily="34" charset="0"/>
            </a:endParaRPr>
          </a:p>
          <a:p>
            <a:endParaRPr lang="en-GB" sz="1300" b="0" i="0" u="none" strike="noStrike" baseline="0" dirty="0">
              <a:solidFill>
                <a:srgbClr val="002060"/>
              </a:solidFill>
              <a:latin typeface="Calibri" panose="020F0502020204030204" pitchFamily="34" charset="0"/>
            </a:endParaRPr>
          </a:p>
          <a:p>
            <a:pPr>
              <a:buFont typeface="Wingdings" panose="05000000000000000000" pitchFamily="2" charset="2"/>
              <a:buChar char="ü"/>
            </a:pPr>
            <a:r>
              <a:rPr lang="en-GB" sz="2600" b="0" i="0" u="none" strike="noStrike" baseline="0" dirty="0">
                <a:solidFill>
                  <a:srgbClr val="002060"/>
                </a:solidFill>
                <a:latin typeface="+mn-lt"/>
              </a:rPr>
              <a:t>Before plenary meetings, look at the agenda and </a:t>
            </a:r>
            <a:r>
              <a:rPr lang="en-GB" sz="2600" b="1" i="0" u="none" strike="noStrike" baseline="0" dirty="0">
                <a:solidFill>
                  <a:srgbClr val="002060"/>
                </a:solidFill>
                <a:latin typeface="+mn-lt"/>
              </a:rPr>
              <a:t>identify the potential topics/activities where it might be relevant to raise gender equality issues</a:t>
            </a:r>
            <a:r>
              <a:rPr lang="en-GB" sz="2600" dirty="0">
                <a:solidFill>
                  <a:srgbClr val="002060"/>
                </a:solidFill>
                <a:latin typeface="+mn-lt"/>
              </a:rPr>
              <a:t>, contact the chair /secretariat</a:t>
            </a:r>
            <a:endParaRPr lang="en-GB" sz="2600" b="0" i="0" u="none" strike="noStrike" baseline="0" dirty="0">
              <a:solidFill>
                <a:srgbClr val="002060"/>
              </a:solidFill>
              <a:latin typeface="+mn-lt"/>
            </a:endParaRPr>
          </a:p>
          <a:p>
            <a:pPr>
              <a:buFont typeface="Wingdings" panose="05000000000000000000" pitchFamily="2" charset="2"/>
              <a:buChar char="ü"/>
            </a:pPr>
            <a:endParaRPr lang="en-GB" sz="1600" b="0" i="0" u="none" strike="noStrike" baseline="0" dirty="0">
              <a:solidFill>
                <a:srgbClr val="002060"/>
              </a:solidFill>
              <a:latin typeface="+mn-lt"/>
            </a:endParaRPr>
          </a:p>
          <a:p>
            <a:pPr>
              <a:buFont typeface="Wingdings" panose="05000000000000000000" pitchFamily="2" charset="2"/>
              <a:buChar char="ü"/>
            </a:pPr>
            <a:r>
              <a:rPr lang="en-GB" sz="2600" b="1" i="0" u="none" strike="noStrike" baseline="0" dirty="0">
                <a:solidFill>
                  <a:srgbClr val="002060"/>
                </a:solidFill>
                <a:latin typeface="+mn-lt"/>
              </a:rPr>
              <a:t>Look for allies and involve other members of the committee</a:t>
            </a:r>
            <a:r>
              <a:rPr lang="en-GB" sz="2600" b="0" i="0" u="none" strike="noStrike" baseline="0" dirty="0">
                <a:solidFill>
                  <a:srgbClr val="002060"/>
                </a:solidFill>
                <a:latin typeface="+mn-lt"/>
              </a:rPr>
              <a:t>, find colleagues interested in the issue</a:t>
            </a:r>
          </a:p>
          <a:p>
            <a:pPr>
              <a:buFont typeface="Wingdings" panose="05000000000000000000" pitchFamily="2" charset="2"/>
              <a:buChar char="ü"/>
            </a:pPr>
            <a:endParaRPr lang="en-GB" sz="1600" b="0" i="0" u="none" strike="noStrike" baseline="0" dirty="0">
              <a:solidFill>
                <a:srgbClr val="002060"/>
              </a:solidFill>
              <a:latin typeface="+mn-lt"/>
            </a:endParaRPr>
          </a:p>
          <a:p>
            <a:pPr>
              <a:buFont typeface="Wingdings" panose="05000000000000000000" pitchFamily="2" charset="2"/>
              <a:buChar char="ü"/>
            </a:pPr>
            <a:r>
              <a:rPr lang="en-GB" sz="2600" b="1" i="0" u="none" strike="noStrike" baseline="0" dirty="0">
                <a:solidFill>
                  <a:srgbClr val="002060"/>
                </a:solidFill>
                <a:latin typeface="+mn-lt"/>
              </a:rPr>
              <a:t>Look for an evidence-based approach in the work of the committee</a:t>
            </a:r>
            <a:r>
              <a:rPr lang="en-GB" sz="2600" b="0" i="0" u="none" strike="noStrike" baseline="0" dirty="0">
                <a:solidFill>
                  <a:srgbClr val="002060"/>
                </a:solidFill>
                <a:latin typeface="+mn-lt"/>
              </a:rPr>
              <a:t>: research and disseminate data and information on the gender equality perspective in relation to the topic at stake</a:t>
            </a:r>
            <a:r>
              <a:rPr lang="en-GB" sz="2400" b="0" i="0" u="none" strike="noStrike" baseline="0" dirty="0">
                <a:solidFill>
                  <a:srgbClr val="002060"/>
                </a:solidFill>
                <a:latin typeface="+mn-lt"/>
              </a:rPr>
              <a:t>. </a:t>
            </a:r>
          </a:p>
          <a:p>
            <a:endParaRPr lang="en-GB" dirty="0">
              <a:solidFill>
                <a:srgbClr val="002060"/>
              </a:solidFill>
            </a:endParaRPr>
          </a:p>
        </p:txBody>
      </p:sp>
    </p:spTree>
    <p:extLst>
      <p:ext uri="{BB962C8B-B14F-4D97-AF65-F5344CB8AC3E}">
        <p14:creationId xmlns:p14="http://schemas.microsoft.com/office/powerpoint/2010/main" val="294350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4C1062-7C60-4107-8444-AE1E9703C2EE}"/>
              </a:ext>
            </a:extLst>
          </p:cNvPr>
          <p:cNvSpPr>
            <a:spLocks noGrp="1"/>
          </p:cNvSpPr>
          <p:nvPr>
            <p:ph type="body" idx="1"/>
          </p:nvPr>
        </p:nvSpPr>
        <p:spPr>
          <a:xfrm>
            <a:off x="648182" y="1030147"/>
            <a:ext cx="7929422" cy="5226815"/>
          </a:xfrm>
        </p:spPr>
        <p:txBody>
          <a:bodyPr>
            <a:noAutofit/>
          </a:bodyPr>
          <a:lstStyle/>
          <a:p>
            <a:pPr marL="0" indent="0" algn="ctr">
              <a:buNone/>
            </a:pPr>
            <a:r>
              <a:rPr lang="en-GB" sz="3300" b="1" i="0" u="none" strike="noStrike" baseline="0" dirty="0">
                <a:solidFill>
                  <a:srgbClr val="0066CC"/>
                </a:solidFill>
                <a:latin typeface="Calibri" panose="020F0502020204030204" pitchFamily="34" charset="0"/>
              </a:rPr>
              <a:t>Organise a training session, hearing, round table or other event </a:t>
            </a:r>
            <a:endParaRPr lang="en-GB" sz="3300" b="0" i="0" u="none" strike="noStrike" baseline="0" dirty="0">
              <a:solidFill>
                <a:srgbClr val="0066CC"/>
              </a:solidFill>
              <a:latin typeface="Calibri" panose="020F0502020204030204" pitchFamily="34" charset="0"/>
            </a:endParaRPr>
          </a:p>
          <a:p>
            <a:pPr marL="285750" indent="-285750">
              <a:buFont typeface="Wingdings" panose="05000000000000000000" pitchFamily="2" charset="2"/>
              <a:buChar char="ü"/>
            </a:pPr>
            <a:r>
              <a:rPr lang="en-GB" sz="2600" b="1" i="0" u="none" strike="noStrike" baseline="0" dirty="0">
                <a:solidFill>
                  <a:srgbClr val="002060"/>
                </a:solidFill>
                <a:latin typeface="Calibri" panose="020F0502020204030204" pitchFamily="34" charset="0"/>
              </a:rPr>
              <a:t>Propose the inclusion of a session/hearing on gender equality or gender mainstreaming </a:t>
            </a:r>
            <a:r>
              <a:rPr lang="en-GB" sz="2600" b="0" i="0" u="none" strike="noStrike" baseline="0" dirty="0">
                <a:solidFill>
                  <a:srgbClr val="002060"/>
                </a:solidFill>
                <a:latin typeface="Calibri" panose="020F0502020204030204" pitchFamily="34" charset="0"/>
              </a:rPr>
              <a:t>during a future committee meeting</a:t>
            </a:r>
          </a:p>
          <a:p>
            <a:pPr marL="285750" indent="-285750">
              <a:buFont typeface="Wingdings" panose="05000000000000000000" pitchFamily="2" charset="2"/>
              <a:buChar char="ü"/>
            </a:pPr>
            <a:r>
              <a:rPr lang="en-GB" sz="2600" i="0" u="none" strike="noStrike" baseline="0" dirty="0">
                <a:solidFill>
                  <a:srgbClr val="002060"/>
                </a:solidFill>
                <a:latin typeface="Calibri" panose="020F0502020204030204" pitchFamily="34" charset="0"/>
              </a:rPr>
              <a:t>Ask </a:t>
            </a:r>
            <a:r>
              <a:rPr lang="en-GB" sz="2600" b="0" i="0" u="none" strike="noStrike" baseline="0" dirty="0">
                <a:solidFill>
                  <a:srgbClr val="002060"/>
                </a:solidFill>
                <a:latin typeface="Calibri" panose="020F0502020204030204" pitchFamily="34" charset="0"/>
              </a:rPr>
              <a:t>the Secretariat and/or Gender Equality Division to recommend </a:t>
            </a:r>
            <a:r>
              <a:rPr lang="en-GB" sz="2600" b="1" i="0" u="none" strike="noStrike" baseline="0" dirty="0">
                <a:solidFill>
                  <a:srgbClr val="002060"/>
                </a:solidFill>
                <a:latin typeface="Calibri" panose="020F0502020204030204" pitchFamily="34" charset="0"/>
              </a:rPr>
              <a:t>potential experts, relevant international or civil society organisations</a:t>
            </a:r>
            <a:endParaRPr lang="en-GB" sz="26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2600" i="0" u="none" strike="noStrike" baseline="0" dirty="0">
                <a:solidFill>
                  <a:srgbClr val="002060"/>
                </a:solidFill>
                <a:latin typeface="Calibri" panose="020F0502020204030204" pitchFamily="34" charset="0"/>
              </a:rPr>
              <a:t>Ask o</a:t>
            </a:r>
            <a:r>
              <a:rPr lang="en-GB" sz="2600" b="0" i="0" u="none" strike="noStrike" baseline="0" dirty="0">
                <a:solidFill>
                  <a:srgbClr val="002060"/>
                </a:solidFill>
                <a:latin typeface="Calibri" panose="020F0502020204030204" pitchFamily="34" charset="0"/>
              </a:rPr>
              <a:t>ther committee members </a:t>
            </a:r>
            <a:r>
              <a:rPr lang="en-GB" sz="2600" b="1" i="0" u="none" strike="noStrike" baseline="0" dirty="0">
                <a:solidFill>
                  <a:srgbClr val="002060"/>
                </a:solidFill>
                <a:latin typeface="Calibri" panose="020F0502020204030204" pitchFamily="34" charset="0"/>
              </a:rPr>
              <a:t>to present examples from their country</a:t>
            </a:r>
            <a:endParaRPr lang="en-GB" sz="26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r>
              <a:rPr lang="en-GB" sz="2600" dirty="0">
                <a:solidFill>
                  <a:srgbClr val="002060"/>
                </a:solidFill>
                <a:latin typeface="Calibri" panose="020F0502020204030204" pitchFamily="34" charset="0"/>
              </a:rPr>
              <a:t>Such work, especially in areas where gender mainstreaming is new may </a:t>
            </a:r>
            <a:r>
              <a:rPr lang="en-GB" sz="2600" b="1" dirty="0">
                <a:solidFill>
                  <a:srgbClr val="002060"/>
                </a:solidFill>
                <a:latin typeface="Calibri" panose="020F0502020204030204" pitchFamily="34" charset="0"/>
              </a:rPr>
              <a:t>raise the profile of your committee and create new links</a:t>
            </a:r>
            <a:endParaRPr lang="en-GB" sz="2600" b="0" i="0" u="none" strike="noStrike" baseline="0" dirty="0">
              <a:solidFill>
                <a:srgbClr val="002060"/>
              </a:solidFill>
              <a:latin typeface="Calibri" panose="020F0502020204030204" pitchFamily="34" charset="0"/>
            </a:endParaRPr>
          </a:p>
          <a:p>
            <a:pPr marL="285750" indent="-285750">
              <a:buFont typeface="Wingdings" panose="05000000000000000000" pitchFamily="2" charset="2"/>
              <a:buChar char="ü"/>
            </a:pPr>
            <a:endParaRPr lang="en-GB" sz="1800" b="0" i="0" u="none" strike="noStrike" baseline="0" dirty="0">
              <a:solidFill>
                <a:srgbClr val="002060"/>
              </a:solidFill>
              <a:latin typeface="Calibri" panose="020F0502020204030204" pitchFamily="34" charset="0"/>
            </a:endParaRPr>
          </a:p>
          <a:p>
            <a:endParaRPr lang="en-GB" dirty="0">
              <a:solidFill>
                <a:srgbClr val="002060"/>
              </a:solidFill>
            </a:endParaRPr>
          </a:p>
        </p:txBody>
      </p:sp>
    </p:spTree>
    <p:extLst>
      <p:ext uri="{BB962C8B-B14F-4D97-AF65-F5344CB8AC3E}">
        <p14:creationId xmlns:p14="http://schemas.microsoft.com/office/powerpoint/2010/main" val="94324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1663-BA18-2093-78D2-04249C3B922D}"/>
            </a:ext>
          </a:extLst>
        </p:cNvPr>
        <p:cNvGrpSpPr/>
        <p:nvPr/>
      </p:nvGrpSpPr>
      <p:grpSpPr>
        <a:xfrm>
          <a:off x="0" y="0"/>
          <a:ext cx="0" cy="0"/>
          <a:chOff x="0" y="0"/>
          <a:chExt cx="0" cy="0"/>
        </a:xfrm>
      </p:grpSpPr>
      <p:graphicFrame>
        <p:nvGraphicFramePr>
          <p:cNvPr id="13" name="Espace réservé du contenu 2">
            <a:extLst>
              <a:ext uri="{FF2B5EF4-FFF2-40B4-BE49-F238E27FC236}">
                <a16:creationId xmlns:a16="http://schemas.microsoft.com/office/drawing/2014/main" id="{C6138AD7-9302-B723-195C-CE67F38B36AD}"/>
              </a:ext>
            </a:extLst>
          </p:cNvPr>
          <p:cNvGraphicFramePr>
            <a:graphicFrameLocks/>
          </p:cNvGraphicFramePr>
          <p:nvPr>
            <p:extLst>
              <p:ext uri="{D42A27DB-BD31-4B8C-83A1-F6EECF244321}">
                <p14:modId xmlns:p14="http://schemas.microsoft.com/office/powerpoint/2010/main" val="2715953322"/>
              </p:ext>
            </p:extLst>
          </p:nvPr>
        </p:nvGraphicFramePr>
        <p:xfrm>
          <a:off x="238125" y="1781175"/>
          <a:ext cx="851467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1A4E192-F8F3-D794-1530-95857B6EDBE9}"/>
              </a:ext>
            </a:extLst>
          </p:cNvPr>
          <p:cNvSpPr txBox="1"/>
          <p:nvPr/>
        </p:nvSpPr>
        <p:spPr>
          <a:xfrm>
            <a:off x="571499" y="1301234"/>
            <a:ext cx="6924675" cy="523220"/>
          </a:xfrm>
          <a:prstGeom prst="rect">
            <a:avLst/>
          </a:prstGeom>
          <a:noFill/>
        </p:spPr>
        <p:txBody>
          <a:bodyPr wrap="square">
            <a:spAutoFit/>
          </a:bodyPr>
          <a:lstStyle/>
          <a:p>
            <a:r>
              <a:rPr lang="en-GB" sz="2800" b="1" dirty="0">
                <a:solidFill>
                  <a:srgbClr val="0D347D"/>
                </a:solidFill>
                <a:latin typeface="+mn-lt"/>
                <a:ea typeface="Calibri" panose="020F0502020204030204" pitchFamily="34" charset="0"/>
              </a:rPr>
              <a:t>Programme  Day 1 – 5 November 2024 </a:t>
            </a:r>
            <a:endParaRPr lang="fr-BE" sz="2800" dirty="0">
              <a:solidFill>
                <a:srgbClr val="0D347D"/>
              </a:solidFill>
              <a:latin typeface="+mn-lt"/>
              <a:ea typeface="Calibri" panose="020F0502020204030204" pitchFamily="34" charset="0"/>
            </a:endParaRPr>
          </a:p>
        </p:txBody>
      </p:sp>
    </p:spTree>
    <p:extLst>
      <p:ext uri="{BB962C8B-B14F-4D97-AF65-F5344CB8AC3E}">
        <p14:creationId xmlns:p14="http://schemas.microsoft.com/office/powerpoint/2010/main" val="50575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solidFill>
                  <a:prstClr val="black">
                    <a:tint val="75000"/>
                  </a:prstClr>
                </a:solidFill>
                <a:latin typeface="Arial Narrow" charset="0"/>
                <a:ea typeface="Arial Narrow" charset="0"/>
                <a:cs typeface="Arial Narrow" charset="0"/>
              </a:rPr>
              <a:pPr/>
              <a:t>30</a:t>
            </a:fld>
            <a:endParaRPr lang="fr-FR" dirty="0">
              <a:solidFill>
                <a:prstClr val="black">
                  <a:tint val="75000"/>
                </a:prstClr>
              </a:solidFill>
              <a:latin typeface="Arial Narrow" charset="0"/>
              <a:ea typeface="Arial Narrow" charset="0"/>
              <a:cs typeface="Arial Narrow" charset="0"/>
            </a:endParaRPr>
          </a:p>
        </p:txBody>
      </p:sp>
      <p:sp>
        <p:nvSpPr>
          <p:cNvPr id="9" name="Rectangle 20"/>
          <p:cNvSpPr>
            <a:spLocks noChangeArrowheads="1"/>
          </p:cNvSpPr>
          <p:nvPr/>
        </p:nvSpPr>
        <p:spPr bwMode="auto">
          <a:xfrm>
            <a:off x="1590261" y="2036616"/>
            <a:ext cx="6767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defTabSz="457200">
              <a:buFont typeface="Arial" charset="0"/>
              <a:buChar char="•"/>
            </a:pPr>
            <a:endParaRPr lang="fr-FR" sz="2800" dirty="0">
              <a:solidFill>
                <a:prstClr val="black"/>
              </a:solidFill>
              <a:latin typeface="Arial" charset="0"/>
              <a:ea typeface="Arial" charset="0"/>
              <a:cs typeface="Arial" charset="0"/>
            </a:endParaRPr>
          </a:p>
        </p:txBody>
      </p:sp>
      <p:sp>
        <p:nvSpPr>
          <p:cNvPr id="2" name="TextBox 1"/>
          <p:cNvSpPr txBox="1"/>
          <p:nvPr/>
        </p:nvSpPr>
        <p:spPr>
          <a:xfrm>
            <a:off x="347071" y="1181377"/>
            <a:ext cx="7455364" cy="2259080"/>
          </a:xfrm>
          <a:prstGeom prst="rect">
            <a:avLst/>
          </a:prstGeom>
          <a:noFill/>
        </p:spPr>
        <p:txBody>
          <a:bodyPr wrap="square" rtlCol="0">
            <a:spAutoFit/>
          </a:bodyPr>
          <a:lstStyle/>
          <a:p>
            <a:pPr defTabSz="457200">
              <a:spcBef>
                <a:spcPct val="20000"/>
              </a:spcBef>
              <a:defRPr/>
            </a:pPr>
            <a:r>
              <a:rPr lang="en-US" sz="3200" dirty="0">
                <a:solidFill>
                  <a:srgbClr val="002A40"/>
                </a:solidFill>
                <a:hlinkClick r:id="rId3"/>
              </a:rPr>
              <a:t>cecile.greboval@coe.int</a:t>
            </a:r>
            <a:endParaRPr lang="en-GB" sz="3200" u="sng" dirty="0">
              <a:solidFill>
                <a:srgbClr val="002A40"/>
              </a:solidFill>
              <a:hlinkClick r:id="rId4"/>
            </a:endParaRPr>
          </a:p>
          <a:p>
            <a:pPr defTabSz="457200">
              <a:spcBef>
                <a:spcPct val="20000"/>
              </a:spcBef>
              <a:defRPr/>
            </a:pPr>
            <a:r>
              <a:rPr lang="en-US" sz="3200" dirty="0">
                <a:hlinkClick r:id="rId5"/>
              </a:rPr>
              <a:t>Gender mainstreaming at the Council of Europe (coe.int)</a:t>
            </a:r>
            <a:endParaRPr lang="en-US" sz="3200" dirty="0"/>
          </a:p>
          <a:p>
            <a:pPr defTabSz="457200">
              <a:spcBef>
                <a:spcPct val="20000"/>
              </a:spcBef>
              <a:defRPr/>
            </a:pPr>
            <a:r>
              <a:rPr lang="en-US" sz="3200" dirty="0">
                <a:solidFill>
                  <a:srgbClr val="002A40"/>
                </a:solidFill>
                <a:hlinkClick r:id="rId6"/>
              </a:rPr>
              <a:t>www.coe.int/equality</a:t>
            </a:r>
            <a:endParaRPr lang="fr-FR" sz="3200" dirty="0">
              <a:solidFill>
                <a:srgbClr val="002A40"/>
              </a:solidFill>
            </a:endParaRPr>
          </a:p>
        </p:txBody>
      </p:sp>
      <p:pic>
        <p:nvPicPr>
          <p:cNvPr id="7" name="Picture 6" descr="A picture containing toy&#10;&#10;Description automatically generated">
            <a:extLst>
              <a:ext uri="{FF2B5EF4-FFF2-40B4-BE49-F238E27FC236}">
                <a16:creationId xmlns:a16="http://schemas.microsoft.com/office/drawing/2014/main" id="{DDCAA1FA-A748-4DA3-8CF4-D09750A64E46}"/>
              </a:ext>
            </a:extLst>
          </p:cNvPr>
          <p:cNvPicPr>
            <a:picLocks noChangeAspect="1"/>
          </p:cNvPicPr>
          <p:nvPr/>
        </p:nvPicPr>
        <p:blipFill>
          <a:blip r:embed="rId7"/>
          <a:stretch>
            <a:fillRect/>
          </a:stretch>
        </p:blipFill>
        <p:spPr>
          <a:xfrm>
            <a:off x="5543866" y="3155168"/>
            <a:ext cx="3282592" cy="3282592"/>
          </a:xfrm>
          <a:prstGeom prst="rect">
            <a:avLst/>
          </a:prstGeom>
        </p:spPr>
      </p:pic>
    </p:spTree>
    <p:extLst>
      <p:ext uri="{BB962C8B-B14F-4D97-AF65-F5344CB8AC3E}">
        <p14:creationId xmlns:p14="http://schemas.microsoft.com/office/powerpoint/2010/main" val="571001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nch Break Learning - e-Learning Feeds">
            <a:extLst>
              <a:ext uri="{FF2B5EF4-FFF2-40B4-BE49-F238E27FC236}">
                <a16:creationId xmlns:a16="http://schemas.microsoft.com/office/drawing/2014/main" id="{D8CAD65D-9E5E-7B19-A7FA-D0E6B485D7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3203" y="2914650"/>
            <a:ext cx="4514850" cy="22002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FF867CB-7A0A-A109-45FF-6D6C8303B6DE}"/>
              </a:ext>
            </a:extLst>
          </p:cNvPr>
          <p:cNvSpPr txBox="1"/>
          <p:nvPr/>
        </p:nvSpPr>
        <p:spPr>
          <a:xfrm>
            <a:off x="2466975" y="1238250"/>
            <a:ext cx="4600575" cy="984885"/>
          </a:xfrm>
          <a:prstGeom prst="rect">
            <a:avLst/>
          </a:prstGeom>
          <a:noFill/>
        </p:spPr>
        <p:txBody>
          <a:bodyPr wrap="square" rtlCol="0">
            <a:spAutoFit/>
          </a:bodyPr>
          <a:lstStyle/>
          <a:p>
            <a:endParaRPr lang="en-US" dirty="0"/>
          </a:p>
          <a:p>
            <a:r>
              <a:rPr lang="en-GB" sz="4000" dirty="0">
                <a:solidFill>
                  <a:srgbClr val="002060"/>
                </a:solidFill>
              </a:rPr>
              <a:t>13:00-14:30</a:t>
            </a:r>
            <a:r>
              <a:rPr lang="en-GB" sz="4000" dirty="0"/>
              <a:t> </a:t>
            </a:r>
          </a:p>
        </p:txBody>
      </p:sp>
    </p:spTree>
    <p:extLst>
      <p:ext uri="{BB962C8B-B14F-4D97-AF65-F5344CB8AC3E}">
        <p14:creationId xmlns:p14="http://schemas.microsoft.com/office/powerpoint/2010/main" val="125759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5FAE4-CFE9-44EE-F310-DC8B5D881644}"/>
              </a:ext>
            </a:extLst>
          </p:cNvPr>
          <p:cNvSpPr>
            <a:spLocks noGrp="1"/>
          </p:cNvSpPr>
          <p:nvPr>
            <p:ph type="title"/>
          </p:nvPr>
        </p:nvSpPr>
        <p:spPr>
          <a:xfrm>
            <a:off x="975946" y="1314962"/>
            <a:ext cx="6849208" cy="989448"/>
          </a:xfrm>
        </p:spPr>
        <p:txBody>
          <a:bodyPr/>
          <a:lstStyle/>
          <a:p>
            <a:pPr algn="ctr"/>
            <a:r>
              <a:rPr lang="en-US" dirty="0">
                <a:solidFill>
                  <a:srgbClr val="002060"/>
                </a:solidFill>
                <a:latin typeface="Arial" panose="020B0604020202020204" pitchFamily="34" charset="0"/>
                <a:cs typeface="Arial" panose="020B0604020202020204" pitchFamily="34" charset="0"/>
              </a:rPr>
              <a:t>14:30 - 14:40. Back from Lunch – </a:t>
            </a:r>
            <a:br>
              <a:rPr lang="en-US" dirty="0">
                <a:solidFill>
                  <a:srgbClr val="002060"/>
                </a:solidFill>
                <a:latin typeface="Arial" panose="020B0604020202020204" pitchFamily="34" charset="0"/>
                <a:cs typeface="Arial" panose="020B0604020202020204" pitchFamily="34" charset="0"/>
              </a:rPr>
            </a:b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Time for an </a:t>
            </a:r>
            <a:r>
              <a:rPr lang="en-GB"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energiser : “the controversial quiz.”</a:t>
            </a:r>
            <a:endParaRPr lang="en-GB" dirty="0">
              <a:solidFill>
                <a:srgbClr val="002060"/>
              </a:solidFill>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909FFF75-D3C3-E92A-19CA-8B38B1DBB3FD}"/>
              </a:ext>
            </a:extLst>
          </p:cNvPr>
          <p:cNvSpPr>
            <a:spLocks noGrp="1"/>
          </p:cNvSpPr>
          <p:nvPr>
            <p:ph type="body" idx="1"/>
          </p:nvPr>
        </p:nvSpPr>
        <p:spPr>
          <a:xfrm>
            <a:off x="5832974" y="4009291"/>
            <a:ext cx="2677966" cy="3015762"/>
          </a:xfrm>
        </p:spPr>
        <p:txBody>
          <a:bodyPr/>
          <a:lstStyle/>
          <a:p>
            <a:r>
              <a:rPr lang="en-GB" sz="2000" b="1" spc="-10" dirty="0">
                <a:solidFill>
                  <a:srgbClr val="1F497D"/>
                </a:solidFill>
                <a:effectLst/>
                <a:latin typeface="Arial" panose="020B0604020202020204" pitchFamily="34" charset="0"/>
                <a:ea typeface="Calibri" panose="020F0502020204030204" pitchFamily="34" charset="0"/>
              </a:rPr>
              <a:t>And an unhappy face If you don’t.</a:t>
            </a:r>
            <a:endParaRPr lang="en-GB" sz="2000" b="1" dirty="0"/>
          </a:p>
        </p:txBody>
      </p:sp>
      <p:pic>
        <p:nvPicPr>
          <p:cNvPr id="4" name="Imagen 3">
            <a:extLst>
              <a:ext uri="{FF2B5EF4-FFF2-40B4-BE49-F238E27FC236}">
                <a16:creationId xmlns:a16="http://schemas.microsoft.com/office/drawing/2014/main" id="{32ECCBAD-6033-BBE4-644D-B0B3FF5D3458}"/>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421293" y="4933385"/>
            <a:ext cx="995729" cy="836827"/>
          </a:xfrm>
          <a:prstGeom prst="rect">
            <a:avLst/>
          </a:prstGeom>
        </p:spPr>
      </p:pic>
      <p:pic>
        <p:nvPicPr>
          <p:cNvPr id="6" name="Imagen 5">
            <a:extLst>
              <a:ext uri="{FF2B5EF4-FFF2-40B4-BE49-F238E27FC236}">
                <a16:creationId xmlns:a16="http://schemas.microsoft.com/office/drawing/2014/main" id="{735406E8-4184-1BD1-B10A-E5B422BD31F1}"/>
              </a:ext>
            </a:extLst>
          </p:cNvPr>
          <p:cNvPicPr>
            <a:picLocks noChangeAspect="1"/>
          </p:cNvPicPr>
          <p:nvPr/>
        </p:nvPicPr>
        <p:blipFill>
          <a:blip r:embed="rId4"/>
          <a:stretch>
            <a:fillRect/>
          </a:stretch>
        </p:blipFill>
        <p:spPr>
          <a:xfrm>
            <a:off x="6399980" y="4835768"/>
            <a:ext cx="1167660" cy="1047229"/>
          </a:xfrm>
          <a:prstGeom prst="rect">
            <a:avLst/>
          </a:prstGeom>
        </p:spPr>
      </p:pic>
      <p:graphicFrame>
        <p:nvGraphicFramePr>
          <p:cNvPr id="9" name="Tabla 8">
            <a:extLst>
              <a:ext uri="{FF2B5EF4-FFF2-40B4-BE49-F238E27FC236}">
                <a16:creationId xmlns:a16="http://schemas.microsoft.com/office/drawing/2014/main" id="{FE15030F-1001-BC38-79F1-31677A9B715E}"/>
              </a:ext>
            </a:extLst>
          </p:cNvPr>
          <p:cNvGraphicFramePr>
            <a:graphicFrameLocks noGrp="1"/>
          </p:cNvGraphicFramePr>
          <p:nvPr>
            <p:extLst>
              <p:ext uri="{D42A27DB-BD31-4B8C-83A1-F6EECF244321}">
                <p14:modId xmlns:p14="http://schemas.microsoft.com/office/powerpoint/2010/main" val="2525833995"/>
              </p:ext>
            </p:extLst>
          </p:nvPr>
        </p:nvGraphicFramePr>
        <p:xfrm>
          <a:off x="0" y="3921368"/>
          <a:ext cx="3584680" cy="914400"/>
        </p:xfrm>
        <a:graphic>
          <a:graphicData uri="http://schemas.openxmlformats.org/drawingml/2006/table">
            <a:tbl>
              <a:tblPr firstRow="1" bandRow="1">
                <a:tableStyleId>{5C22544A-7EE6-4342-B048-85BDC9FD1C3A}</a:tableStyleId>
              </a:tblPr>
              <a:tblGrid>
                <a:gridCol w="2688510">
                  <a:extLst>
                    <a:ext uri="{9D8B030D-6E8A-4147-A177-3AD203B41FA5}">
                      <a16:colId xmlns:a16="http://schemas.microsoft.com/office/drawing/2014/main" val="3800310539"/>
                    </a:ext>
                  </a:extLst>
                </a:gridCol>
                <a:gridCol w="896170">
                  <a:extLst>
                    <a:ext uri="{9D8B030D-6E8A-4147-A177-3AD203B41FA5}">
                      <a16:colId xmlns:a16="http://schemas.microsoft.com/office/drawing/2014/main" val="1319391787"/>
                    </a:ext>
                  </a:extLst>
                </a:gridCol>
              </a:tblGrid>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spc="-10" dirty="0">
                          <a:solidFill>
                            <a:srgbClr val="1F497D"/>
                          </a:solidFill>
                          <a:effectLst/>
                          <a:latin typeface="Arial" panose="020B0604020202020204" pitchFamily="34" charset="0"/>
                          <a:ea typeface="Calibri" panose="020F0502020204030204" pitchFamily="34" charset="0"/>
                        </a:rPr>
                        <a:t>Draw a happy face if YOU AGREE……</a:t>
                      </a:r>
                      <a:endParaRPr lang="en-GB" dirty="0">
                        <a:ln>
                          <a:solidFill>
                            <a:srgbClr val="002A40"/>
                          </a:solidFill>
                        </a:ln>
                      </a:endParaRPr>
                    </a:p>
                    <a:p>
                      <a:pPr marL="285750" indent="-285750">
                        <a:buFont typeface="Arial" panose="020B0604020202020204" pitchFamily="34" charset="0"/>
                        <a:buChar char="•"/>
                      </a:pPr>
                      <a:endParaRPr lang="en-GB" dirty="0">
                        <a:ln>
                          <a:solidFill>
                            <a:srgbClr val="002A40"/>
                          </a:solidFill>
                        </a:ln>
                      </a:endParaRPr>
                    </a:p>
                  </a:txBody>
                  <a:tcPr>
                    <a:noFill/>
                  </a:tcPr>
                </a:tc>
                <a:tc>
                  <a:txBody>
                    <a:bodyPr/>
                    <a:lstStyle/>
                    <a:p>
                      <a:pPr marL="285750" indent="-285750">
                        <a:buFont typeface="Arial" panose="020B0604020202020204" pitchFamily="34" charset="0"/>
                        <a:buChar char="•"/>
                      </a:pPr>
                      <a:endParaRPr lang="en-GB" dirty="0">
                        <a:ln>
                          <a:solidFill>
                            <a:srgbClr val="002A40"/>
                          </a:solidFill>
                        </a:ln>
                      </a:endParaRPr>
                    </a:p>
                  </a:txBody>
                  <a:tcPr>
                    <a:noFill/>
                  </a:tcPr>
                </a:tc>
                <a:extLst>
                  <a:ext uri="{0D108BD9-81ED-4DB2-BD59-A6C34878D82A}">
                    <a16:rowId xmlns:a16="http://schemas.microsoft.com/office/drawing/2014/main" val="2548784027"/>
                  </a:ext>
                </a:extLst>
              </a:tr>
            </a:tbl>
          </a:graphicData>
        </a:graphic>
      </p:graphicFrame>
      <p:sp>
        <p:nvSpPr>
          <p:cNvPr id="10" name="CuadroTexto 9">
            <a:extLst>
              <a:ext uri="{FF2B5EF4-FFF2-40B4-BE49-F238E27FC236}">
                <a16:creationId xmlns:a16="http://schemas.microsoft.com/office/drawing/2014/main" id="{1A286878-C9E4-C7A8-8CAF-0F0D1DD866F8}"/>
              </a:ext>
            </a:extLst>
          </p:cNvPr>
          <p:cNvSpPr txBox="1"/>
          <p:nvPr/>
        </p:nvSpPr>
        <p:spPr>
          <a:xfrm>
            <a:off x="518745" y="2886077"/>
            <a:ext cx="71569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10" dirty="0">
                <a:solidFill>
                  <a:srgbClr val="1F497D"/>
                </a:solidFill>
                <a:effectLst/>
                <a:latin typeface="Arial" panose="020B0604020202020204" pitchFamily="34" charset="0"/>
                <a:ea typeface="Calibri" panose="020F0502020204030204" pitchFamily="34" charset="0"/>
              </a:rPr>
              <a:t>Guidelines: Working in random subgroups of 4, you will walk around the room, looking at a series of sheets with  biased statements. </a:t>
            </a:r>
          </a:p>
        </p:txBody>
      </p:sp>
      <p:sp>
        <p:nvSpPr>
          <p:cNvPr id="11" name="Lágrima 10">
            <a:extLst>
              <a:ext uri="{FF2B5EF4-FFF2-40B4-BE49-F238E27FC236}">
                <a16:creationId xmlns:a16="http://schemas.microsoft.com/office/drawing/2014/main" id="{889A547B-F078-C499-0440-D2CB9FC84BF5}"/>
              </a:ext>
            </a:extLst>
          </p:cNvPr>
          <p:cNvSpPr/>
          <p:nvPr/>
        </p:nvSpPr>
        <p:spPr>
          <a:xfrm>
            <a:off x="2171700" y="4933385"/>
            <a:ext cx="3147646" cy="1414661"/>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spc="-10" dirty="0">
                <a:solidFill>
                  <a:srgbClr val="FFFF66"/>
                </a:solidFill>
                <a:effectLst/>
                <a:latin typeface="Arial" panose="020B0604020202020204" pitchFamily="34" charset="0"/>
                <a:ea typeface="Calibri" panose="020F0502020204030204" pitchFamily="34" charset="0"/>
              </a:rPr>
              <a:t>Choose one statement and explain your choice</a:t>
            </a:r>
            <a:endParaRPr lang="en-GB" dirty="0">
              <a:solidFill>
                <a:srgbClr val="FFFF66"/>
              </a:solidFill>
            </a:endParaRPr>
          </a:p>
        </p:txBody>
      </p:sp>
    </p:spTree>
    <p:extLst>
      <p:ext uri="{BB962C8B-B14F-4D97-AF65-F5344CB8AC3E}">
        <p14:creationId xmlns:p14="http://schemas.microsoft.com/office/powerpoint/2010/main" val="1817343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C35EFB-0C7A-E199-11B3-587211042271}"/>
              </a:ext>
            </a:extLst>
          </p:cNvPr>
          <p:cNvSpPr txBox="1"/>
          <p:nvPr/>
        </p:nvSpPr>
        <p:spPr>
          <a:xfrm>
            <a:off x="524606" y="2484363"/>
            <a:ext cx="7602414" cy="3785652"/>
          </a:xfrm>
          <a:prstGeom prst="rect">
            <a:avLst/>
          </a:prstGeom>
          <a:noFill/>
        </p:spPr>
        <p:txBody>
          <a:bodyPr wrap="square" rtlCol="0">
            <a:spAutoFit/>
          </a:bodyPr>
          <a:lstStyle/>
          <a:p>
            <a:pPr marL="285750" indent="-285750">
              <a:buFont typeface="Arial" panose="020B0604020202020204" pitchFamily="34" charset="0"/>
              <a:buChar char="•"/>
            </a:pPr>
            <a:r>
              <a:rPr lang="en-GB" sz="2000" b="1" spc="-10" dirty="0">
                <a:solidFill>
                  <a:srgbClr val="002060"/>
                </a:solidFill>
                <a:effectLst/>
                <a:latin typeface="+mn-lt"/>
                <a:ea typeface="Calibri" panose="020F0502020204030204" pitchFamily="34" charset="0"/>
                <a:cs typeface="Times New Roman" panose="02020603050405020304" pitchFamily="18" charset="0"/>
              </a:rPr>
              <a:t>Practical exercise in 3 thematic subgroups on gender/intersectional scan with Tasksheet #2 </a:t>
            </a:r>
            <a:endParaRPr lang="en-GB" sz="2000" b="1" spc="-10" dirty="0">
              <a:solidFill>
                <a:srgbClr val="002060"/>
              </a:solidFill>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000" b="1" spc="-10" dirty="0">
              <a:solidFill>
                <a:srgbClr val="002060"/>
              </a:solidFill>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b="1" dirty="0">
                <a:solidFill>
                  <a:srgbClr val="002060"/>
                </a:solidFill>
                <a:effectLst/>
                <a:latin typeface="+mn-lt"/>
                <a:ea typeface="Calibri" panose="020F0502020204030204" pitchFamily="34" charset="0"/>
                <a:cs typeface="Times New Roman" panose="02020603050405020304" pitchFamily="18" charset="0"/>
              </a:rPr>
              <a:t>Objective: to reinforce our skills for doing a gender equality and intersectional analysis of our documents. </a:t>
            </a:r>
            <a:endParaRPr lang="en-GB" sz="2000" b="1" dirty="0">
              <a:solidFill>
                <a:srgbClr val="002060"/>
              </a:solidFill>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000" b="1" spc="-10" dirty="0">
              <a:solidFill>
                <a:srgbClr val="002060"/>
              </a:solidFill>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b="1" spc="-10" dirty="0">
                <a:solidFill>
                  <a:srgbClr val="002060"/>
                </a:solidFill>
                <a:latin typeface="+mn-lt"/>
                <a:ea typeface="Calibri" panose="020F0502020204030204" pitchFamily="34" charset="0"/>
              </a:rPr>
              <a:t>For this practical exercise we will use the </a:t>
            </a:r>
            <a:r>
              <a:rPr lang="en-GB" sz="2000" b="1" spc="-10" dirty="0">
                <a:solidFill>
                  <a:srgbClr val="002060"/>
                </a:solidFill>
                <a:effectLst/>
                <a:latin typeface="+mn-lt"/>
                <a:ea typeface="Calibri" panose="020F0502020204030204" pitchFamily="34" charset="0"/>
              </a:rPr>
              <a:t>Tasksheet #2 and one short document that has been selected for your group.</a:t>
            </a:r>
          </a:p>
          <a:p>
            <a:endParaRPr lang="en-GB" sz="2000" b="1" spc="-10" dirty="0">
              <a:solidFill>
                <a:srgbClr val="002060"/>
              </a:solidFill>
              <a:effectLst/>
              <a:latin typeface="+mn-lt"/>
              <a:ea typeface="Calibri" panose="020F0502020204030204" pitchFamily="34" charset="0"/>
            </a:endParaRPr>
          </a:p>
          <a:p>
            <a:pPr marL="285750" indent="-285750">
              <a:buFont typeface="Arial" panose="020B0604020202020204" pitchFamily="34" charset="0"/>
              <a:buChar char="•"/>
            </a:pPr>
            <a:r>
              <a:rPr lang="en-GB" sz="2000" b="1" spc="-10" dirty="0">
                <a:solidFill>
                  <a:srgbClr val="002060"/>
                </a:solidFill>
                <a:latin typeface="+mn-lt"/>
                <a:ea typeface="Calibri" panose="020F0502020204030204" pitchFamily="34" charset="0"/>
              </a:rPr>
              <a:t>Thematic Subgroups are shown on list in next slide.</a:t>
            </a:r>
          </a:p>
          <a:p>
            <a:endParaRPr lang="en-GB" sz="2000" b="1" spc="-10" dirty="0">
              <a:solidFill>
                <a:srgbClr val="002060"/>
              </a:solidFill>
              <a:latin typeface="+mn-lt"/>
              <a:ea typeface="Calibri" panose="020F0502020204030204" pitchFamily="34" charset="0"/>
            </a:endParaRPr>
          </a:p>
          <a:p>
            <a:pPr marL="285750" indent="-285750">
              <a:buFont typeface="Arial" panose="020B0604020202020204" pitchFamily="34" charset="0"/>
              <a:buChar char="•"/>
            </a:pPr>
            <a:r>
              <a:rPr lang="en-GB" sz="2000" b="1" spc="-10" dirty="0">
                <a:solidFill>
                  <a:srgbClr val="002060"/>
                </a:solidFill>
                <a:latin typeface="+mn-lt"/>
                <a:ea typeface="Calibri" panose="020F0502020204030204" pitchFamily="34" charset="0"/>
              </a:rPr>
              <a:t>Duration of this exercise: 1h20mins.</a:t>
            </a:r>
            <a:endParaRPr lang="en-GB" sz="2000" dirty="0">
              <a:latin typeface="+mn-lt"/>
            </a:endParaRPr>
          </a:p>
        </p:txBody>
      </p:sp>
      <p:sp>
        <p:nvSpPr>
          <p:cNvPr id="4" name="CuadroTexto 3">
            <a:extLst>
              <a:ext uri="{FF2B5EF4-FFF2-40B4-BE49-F238E27FC236}">
                <a16:creationId xmlns:a16="http://schemas.microsoft.com/office/drawing/2014/main" id="{373F351B-8827-5D61-6A36-40CB6AE05884}"/>
              </a:ext>
            </a:extLst>
          </p:cNvPr>
          <p:cNvSpPr txBox="1"/>
          <p:nvPr/>
        </p:nvSpPr>
        <p:spPr>
          <a:xfrm>
            <a:off x="770791" y="1397977"/>
            <a:ext cx="7535008" cy="646331"/>
          </a:xfrm>
          <a:prstGeom prst="rect">
            <a:avLst/>
          </a:prstGeom>
          <a:noFill/>
        </p:spPr>
        <p:txBody>
          <a:bodyPr wrap="square" rtlCol="0">
            <a:spAutoFit/>
          </a:bodyPr>
          <a:lstStyle/>
          <a:p>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14:40 – 16:00: Session</a:t>
            </a:r>
            <a:r>
              <a:rPr lang="en-GB" sz="18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3</a:t>
            </a:r>
            <a:r>
              <a:rPr lang="en-GB" sz="1800" b="1" spc="-5"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How to</a:t>
            </a:r>
            <a:r>
              <a:rPr lang="en-GB" sz="1800" b="1" spc="-5"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do</a:t>
            </a:r>
            <a:r>
              <a:rPr lang="en-GB" sz="18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a:t>
            </a:r>
            <a:r>
              <a:rPr lang="en-GB" sz="18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gender</a:t>
            </a:r>
            <a:r>
              <a:rPr lang="en-GB" sz="1800" b="1" spc="-5"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and intersectional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analysis</a:t>
            </a:r>
            <a:r>
              <a:rPr lang="en-GB" sz="1800" b="1" spc="-15"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/scan</a:t>
            </a:r>
            <a:r>
              <a:rPr lang="en-GB" sz="18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of</a:t>
            </a:r>
            <a:r>
              <a:rPr lang="en-GB" sz="1800" b="1" spc="-5"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documents?  </a:t>
            </a:r>
            <a:endParaRPr lang="en-GB" dirty="0"/>
          </a:p>
        </p:txBody>
      </p:sp>
    </p:spTree>
    <p:extLst>
      <p:ext uri="{BB962C8B-B14F-4D97-AF65-F5344CB8AC3E}">
        <p14:creationId xmlns:p14="http://schemas.microsoft.com/office/powerpoint/2010/main" val="2613261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1D07-BFC6-553D-EE31-C0E2207F79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B4571E8-2519-B098-66B9-97A2F051B050}"/>
              </a:ext>
            </a:extLst>
          </p:cNvPr>
          <p:cNvSpPr>
            <a:spLocks noGrp="1"/>
          </p:cNvSpPr>
          <p:nvPr>
            <p:ph type="title"/>
          </p:nvPr>
        </p:nvSpPr>
        <p:spPr>
          <a:xfrm>
            <a:off x="1578770" y="1836495"/>
            <a:ext cx="5279231" cy="1485283"/>
          </a:xfrm>
        </p:spPr>
        <p:txBody>
          <a:bodyPr>
            <a:normAutofit fontScale="90000"/>
          </a:bodyPr>
          <a:lstStyle/>
          <a:p>
            <a:pPr>
              <a:spcBef>
                <a:spcPts val="450"/>
              </a:spcBef>
              <a:spcAft>
                <a:spcPts val="450"/>
              </a:spcAft>
            </a:pP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0000"/>
                </a:solidFill>
                <a:latin typeface="Calibri" panose="020F0502020204030204" pitchFamily="34" charset="0"/>
                <a:ea typeface="Calibri" panose="020F0502020204030204" pitchFamily="34"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350" dirty="0">
                <a:solidFill>
                  <a:srgbClr val="002060"/>
                </a:solidFill>
                <a:latin typeface="Arial" panose="020B0604020202020204" pitchFamily="34" charset="0"/>
                <a:ea typeface="Calibri" panose="020F0502020204030204" pitchFamily="34" charset="0"/>
                <a:cs typeface="Times New Roman" panose="02020603050405020304" pitchFamily="18" charset="0"/>
              </a:rPr>
            </a:br>
            <a:endParaRPr lang="en-GB" sz="1200" dirty="0">
              <a:solidFill>
                <a:srgbClr val="002060"/>
              </a:solidFill>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F6CF20E7-265E-6DF1-3A7A-FD5666613FF6}"/>
              </a:ext>
            </a:extLst>
          </p:cNvPr>
          <p:cNvSpPr txBox="1">
            <a:spLocks/>
          </p:cNvSpPr>
          <p:nvPr/>
        </p:nvSpPr>
        <p:spPr>
          <a:xfrm>
            <a:off x="2285999" y="903858"/>
            <a:ext cx="5048984" cy="100495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endParaRPr lang="en-US" sz="2325" dirty="0">
              <a:solidFill>
                <a:srgbClr val="002060"/>
              </a:solidFill>
              <a:latin typeface="Arial" panose="020B0604020202020204" pitchFamily="34" charset="0"/>
              <a:cs typeface="Arial" panose="020B0604020202020204" pitchFamily="34" charset="0"/>
            </a:endParaRPr>
          </a:p>
          <a:p>
            <a:pPr algn="ctr"/>
            <a:r>
              <a:rPr lang="en-US" sz="2325" dirty="0">
                <a:solidFill>
                  <a:srgbClr val="002060"/>
                </a:solidFill>
                <a:latin typeface="Arial" panose="020B0604020202020204" pitchFamily="34" charset="0"/>
                <a:cs typeface="Arial" panose="020B0604020202020204" pitchFamily="34" charset="0"/>
              </a:rPr>
              <a:t>Three Thematic Subgroups </a:t>
            </a:r>
            <a:endParaRPr lang="en-GB" sz="2325" dirty="0">
              <a:solidFill>
                <a:srgbClr val="002060"/>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9F40C428-582D-BA11-466A-7105EE100AEE}"/>
              </a:ext>
            </a:extLst>
          </p:cNvPr>
          <p:cNvGraphicFramePr>
            <a:graphicFrameLocks noGrp="1"/>
          </p:cNvGraphicFramePr>
          <p:nvPr>
            <p:extLst>
              <p:ext uri="{D42A27DB-BD31-4B8C-83A1-F6EECF244321}">
                <p14:modId xmlns:p14="http://schemas.microsoft.com/office/powerpoint/2010/main" val="1856891043"/>
              </p:ext>
            </p:extLst>
          </p:nvPr>
        </p:nvGraphicFramePr>
        <p:xfrm>
          <a:off x="143835" y="1836495"/>
          <a:ext cx="8715653" cy="4816617"/>
        </p:xfrm>
        <a:graphic>
          <a:graphicData uri="http://schemas.openxmlformats.org/drawingml/2006/table">
            <a:tbl>
              <a:tblPr firstRow="1" bandRow="1">
                <a:tableStyleId>{5C22544A-7EE6-4342-B048-85BDC9FD1C3A}</a:tableStyleId>
              </a:tblPr>
              <a:tblGrid>
                <a:gridCol w="2622721">
                  <a:extLst>
                    <a:ext uri="{9D8B030D-6E8A-4147-A177-3AD203B41FA5}">
                      <a16:colId xmlns:a16="http://schemas.microsoft.com/office/drawing/2014/main" val="3378887443"/>
                    </a:ext>
                  </a:extLst>
                </a:gridCol>
                <a:gridCol w="2932764">
                  <a:extLst>
                    <a:ext uri="{9D8B030D-6E8A-4147-A177-3AD203B41FA5}">
                      <a16:colId xmlns:a16="http://schemas.microsoft.com/office/drawing/2014/main" val="2586814240"/>
                    </a:ext>
                  </a:extLst>
                </a:gridCol>
                <a:gridCol w="3160168">
                  <a:extLst>
                    <a:ext uri="{9D8B030D-6E8A-4147-A177-3AD203B41FA5}">
                      <a16:colId xmlns:a16="http://schemas.microsoft.com/office/drawing/2014/main" val="182278020"/>
                    </a:ext>
                  </a:extLst>
                </a:gridCol>
              </a:tblGrid>
              <a:tr h="1291616">
                <a:tc>
                  <a:txBody>
                    <a:bodyPr/>
                    <a:lstStyle/>
                    <a:p>
                      <a:pPr marL="57150" marR="0" indent="0" algn="l">
                        <a:lnSpc>
                          <a:spcPct val="115000"/>
                        </a:lnSpc>
                        <a:spcAft>
                          <a:spcPts val="1000"/>
                        </a:spcAft>
                      </a:pPr>
                      <a:r>
                        <a:rPr lang="en-US" sz="1100" b="1" dirty="0">
                          <a:effectLst/>
                          <a:latin typeface="+mn-lt"/>
                          <a:ea typeface="Calibri" panose="020F0502020204030204" pitchFamily="34" charset="0"/>
                          <a:cs typeface="Calibri" panose="020F0502020204030204" pitchFamily="34" charset="0"/>
                        </a:rPr>
                        <a:t>Group 1: </a:t>
                      </a:r>
                      <a:r>
                        <a:rPr lang="en-GB" sz="1100" b="1" spc="-15" dirty="0">
                          <a:effectLst/>
                          <a:latin typeface="+mn-lt"/>
                          <a:ea typeface="Calibri" panose="020F0502020204030204" pitchFamily="34" charset="0"/>
                          <a:cs typeface="Calibri" panose="020F0502020204030204" pitchFamily="34" charset="0"/>
                        </a:rPr>
                        <a:t>Gender GE&amp;I in human rights (including women and girls' fundamental rights, children's and minorities ‘rights etc.)</a:t>
                      </a:r>
                    </a:p>
                    <a:p>
                      <a:pPr marL="57150" marR="0" indent="0" algn="l">
                        <a:lnSpc>
                          <a:spcPct val="115000"/>
                        </a:lnSpc>
                        <a:spcAft>
                          <a:spcPts val="1000"/>
                        </a:spcAft>
                      </a:pPr>
                      <a:r>
                        <a:rPr lang="en-GB" sz="1100" b="1" spc="-15" dirty="0">
                          <a:effectLst/>
                          <a:latin typeface="+mn-lt"/>
                          <a:ea typeface="Calibri" panose="020F0502020204030204" pitchFamily="34" charset="0"/>
                          <a:cs typeface="Calibri" panose="020F0502020204030204" pitchFamily="34" charset="0"/>
                        </a:rPr>
                        <a:t>Co-facilitator: </a:t>
                      </a:r>
                      <a:r>
                        <a:rPr lang="en-GB" sz="1100" b="1" kern="1200" dirty="0">
                          <a:solidFill>
                            <a:schemeClr val="lt1"/>
                          </a:solidFill>
                          <a:effectLst/>
                          <a:latin typeface="+mn-lt"/>
                          <a:ea typeface="+mn-ea"/>
                          <a:cs typeface="+mn-cs"/>
                        </a:rPr>
                        <a:t>Cécile Gréboval</a:t>
                      </a:r>
                      <a:endParaRPr lang="en-GB" sz="1100" dirty="0">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r>
                        <a:rPr lang="en-US" sz="1100" b="1" kern="1200" dirty="0">
                          <a:solidFill>
                            <a:schemeClr val="lt1"/>
                          </a:solidFill>
                          <a:effectLst/>
                          <a:latin typeface="+mn-lt"/>
                          <a:ea typeface="+mn-ea"/>
                          <a:cs typeface="+mn-cs"/>
                        </a:rPr>
                        <a:t>Group 2: </a:t>
                      </a:r>
                      <a:r>
                        <a:rPr lang="en-GB" sz="1100" b="1" kern="1200" dirty="0">
                          <a:solidFill>
                            <a:schemeClr val="lt1"/>
                          </a:solidFill>
                          <a:effectLst/>
                          <a:latin typeface="+mn-lt"/>
                          <a:ea typeface="+mn-ea"/>
                          <a:cs typeface="+mn-cs"/>
                        </a:rPr>
                        <a:t>GE&amp;I in the digital world, science (including tech-facilitated violence against women, online safety, inequality and artificial intelligence etc).</a:t>
                      </a:r>
                    </a:p>
                    <a:p>
                      <a:endParaRPr lang="en-GB" sz="1100" b="1" kern="1200" dirty="0">
                        <a:solidFill>
                          <a:schemeClr val="lt1"/>
                        </a:solidFill>
                        <a:effectLst/>
                        <a:latin typeface="+mn-lt"/>
                        <a:ea typeface="+mn-ea"/>
                        <a:cs typeface="+mn-cs"/>
                      </a:endParaRPr>
                    </a:p>
                    <a:p>
                      <a:r>
                        <a:rPr lang="en-GB" sz="1100" b="1" kern="1200" dirty="0">
                          <a:solidFill>
                            <a:schemeClr val="lt1"/>
                          </a:solidFill>
                          <a:effectLst/>
                          <a:latin typeface="+mn-lt"/>
                          <a:ea typeface="+mn-ea"/>
                          <a:cs typeface="+mn-cs"/>
                        </a:rPr>
                        <a:t>Co-Facilitator: </a:t>
                      </a:r>
                      <a:r>
                        <a:rPr lang="en-GB" sz="1100" dirty="0">
                          <a:latin typeface="+mn-lt"/>
                        </a:rPr>
                        <a:t>Yanna </a:t>
                      </a:r>
                      <a:r>
                        <a:rPr lang="en-GB" sz="1100" dirty="0" err="1">
                          <a:latin typeface="+mn-lt"/>
                        </a:rPr>
                        <a:t>Parnin</a:t>
                      </a:r>
                      <a:endParaRPr lang="en-GB" sz="1100" dirty="0">
                        <a:latin typeface="+mn-lt"/>
                      </a:endParaRPr>
                    </a:p>
                  </a:txBody>
                  <a:tcPr marL="68580" marR="68580" marT="34290" marB="34290" anchor="ctr"/>
                </a:tc>
                <a:tc>
                  <a:txBody>
                    <a:bodyPr/>
                    <a:lstStyle/>
                    <a:p>
                      <a:pPr marL="0" marR="0" algn="l">
                        <a:lnSpc>
                          <a:spcPct val="115000"/>
                        </a:lnSpc>
                        <a:spcAft>
                          <a:spcPts val="0"/>
                        </a:spcAft>
                      </a:pPr>
                      <a:r>
                        <a:rPr lang="en-US" sz="1100" b="1" dirty="0">
                          <a:effectLst/>
                          <a:latin typeface="+mn-lt"/>
                          <a:ea typeface="Calibri" panose="020F0502020204030204" pitchFamily="34" charset="0"/>
                          <a:cs typeface="Calibri" panose="020F0502020204030204" pitchFamily="34" charset="0"/>
                        </a:rPr>
                        <a:t>Group 3:  GE&amp;I , </a:t>
                      </a:r>
                      <a:r>
                        <a:rPr lang="en-US" sz="1100" b="1" spc="-10" dirty="0">
                          <a:effectLst/>
                          <a:latin typeface="+mn-lt"/>
                          <a:ea typeface="Calibri" panose="020F0502020204030204" pitchFamily="34" charset="0"/>
                          <a:cs typeface="Calibri" panose="020F0502020204030204" pitchFamily="34" charset="0"/>
                        </a:rPr>
                        <a:t>non-discrimination, d</a:t>
                      </a:r>
                      <a:r>
                        <a:rPr lang="en-US" sz="1100" b="1" dirty="0">
                          <a:effectLst/>
                          <a:latin typeface="+mn-lt"/>
                          <a:ea typeface="Calibri" panose="020F0502020204030204" pitchFamily="34" charset="0"/>
                          <a:cs typeface="Calibri" panose="020F0502020204030204" pitchFamily="34" charset="0"/>
                        </a:rPr>
                        <a:t>emocracy</a:t>
                      </a:r>
                      <a:r>
                        <a:rPr lang="en-US" sz="1100" b="1" spc="-10" dirty="0">
                          <a:effectLst/>
                          <a:latin typeface="+mn-lt"/>
                          <a:ea typeface="Calibri" panose="020F0502020204030204" pitchFamily="34" charset="0"/>
                          <a:cs typeface="Calibri" panose="020F0502020204030204" pitchFamily="34" charset="0"/>
                        </a:rPr>
                        <a:t> </a:t>
                      </a:r>
                      <a:r>
                        <a:rPr lang="en-US" sz="1100" b="1" dirty="0">
                          <a:effectLst/>
                          <a:latin typeface="+mn-lt"/>
                          <a:ea typeface="Calibri" panose="020F0502020204030204" pitchFamily="34" charset="0"/>
                          <a:cs typeface="Calibri" panose="020F0502020204030204" pitchFamily="34" charset="0"/>
                        </a:rPr>
                        <a:t>and</a:t>
                      </a:r>
                      <a:r>
                        <a:rPr lang="en-US" sz="1100" b="1" spc="-10" dirty="0">
                          <a:effectLst/>
                          <a:latin typeface="+mn-lt"/>
                          <a:ea typeface="Calibri" panose="020F0502020204030204" pitchFamily="34" charset="0"/>
                          <a:cs typeface="Calibri" panose="020F0502020204030204" pitchFamily="34" charset="0"/>
                        </a:rPr>
                        <a:t> g</a:t>
                      </a:r>
                      <a:r>
                        <a:rPr lang="en-US" sz="1100" b="1" dirty="0">
                          <a:effectLst/>
                          <a:latin typeface="+mn-lt"/>
                          <a:ea typeface="Calibri" panose="020F0502020204030204" pitchFamily="34" charset="0"/>
                          <a:cs typeface="Calibri" panose="020F0502020204030204" pitchFamily="34" charset="0"/>
                        </a:rPr>
                        <a:t>overnance (including social</a:t>
                      </a:r>
                      <a:r>
                        <a:rPr lang="en-US" sz="1100" b="1" spc="-15" dirty="0">
                          <a:effectLst/>
                          <a:latin typeface="+mn-lt"/>
                          <a:ea typeface="Calibri" panose="020F0502020204030204" pitchFamily="34" charset="0"/>
                          <a:cs typeface="Calibri" panose="020F0502020204030204" pitchFamily="34" charset="0"/>
                        </a:rPr>
                        <a:t> </a:t>
                      </a:r>
                      <a:r>
                        <a:rPr lang="en-US" sz="1100" b="1" dirty="0">
                          <a:effectLst/>
                          <a:latin typeface="+mn-lt"/>
                          <a:ea typeface="Calibri" panose="020F0502020204030204" pitchFamily="34" charset="0"/>
                          <a:cs typeface="Calibri" panose="020F0502020204030204" pitchFamily="34" charset="0"/>
                        </a:rPr>
                        <a:t>inclusion,</a:t>
                      </a:r>
                      <a:r>
                        <a:rPr lang="en-US" sz="1100" b="1" spc="-10" dirty="0">
                          <a:effectLst/>
                          <a:latin typeface="+mn-lt"/>
                          <a:ea typeface="Calibri" panose="020F0502020204030204" pitchFamily="34" charset="0"/>
                          <a:cs typeface="Calibri" panose="020F0502020204030204" pitchFamily="34" charset="0"/>
                        </a:rPr>
                        <a:t> combatting racism, participation of civil society, women’s participation in all areas, minority languages). </a:t>
                      </a:r>
                    </a:p>
                    <a:p>
                      <a:pPr marL="0" marR="0" algn="l">
                        <a:lnSpc>
                          <a:spcPct val="115000"/>
                        </a:lnSpc>
                        <a:spcAft>
                          <a:spcPts val="0"/>
                        </a:spcAft>
                      </a:pPr>
                      <a:endParaRPr lang="en-US" sz="1100" b="1" spc="-10" dirty="0">
                        <a:effectLst/>
                        <a:latin typeface="+mn-lt"/>
                        <a:ea typeface="Calibri" panose="020F0502020204030204" pitchFamily="34" charset="0"/>
                        <a:cs typeface="Calibri" panose="020F0502020204030204" pitchFamily="34" charset="0"/>
                      </a:endParaRPr>
                    </a:p>
                    <a:p>
                      <a:pPr marL="0" marR="0" algn="l">
                        <a:lnSpc>
                          <a:spcPct val="115000"/>
                        </a:lnSpc>
                        <a:spcAft>
                          <a:spcPts val="0"/>
                        </a:spcAft>
                      </a:pPr>
                      <a:r>
                        <a:rPr lang="en-US" sz="1100" b="1" spc="-10" dirty="0">
                          <a:effectLst/>
                          <a:latin typeface="+mn-lt"/>
                          <a:ea typeface="Calibri" panose="020F0502020204030204" pitchFamily="34" charset="0"/>
                          <a:cs typeface="Calibri" panose="020F0502020204030204" pitchFamily="34" charset="0"/>
                        </a:rPr>
                        <a:t>Co-facilitator:  Patricia Munoz Cabrera</a:t>
                      </a:r>
                    </a:p>
                    <a:p>
                      <a:pPr marL="0" marR="0" algn="l">
                        <a:lnSpc>
                          <a:spcPct val="115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229078174"/>
                  </a:ext>
                </a:extLst>
              </a:tr>
              <a:tr h="567630">
                <a:tc>
                  <a:txBody>
                    <a:bodyPr/>
                    <a:lstStyle/>
                    <a:p>
                      <a:pPr marL="0" marR="0" algn="ctr">
                        <a:lnSpc>
                          <a:spcPct val="150000"/>
                        </a:lnSpc>
                        <a:spcAft>
                          <a:spcPts val="1000"/>
                        </a:spcAft>
                      </a:pPr>
                      <a:r>
                        <a:rPr lang="fr-FR" sz="1100" dirty="0" err="1">
                          <a:solidFill>
                            <a:schemeClr val="accent1">
                              <a:lumMod val="50000"/>
                            </a:schemeClr>
                          </a:solidFill>
                          <a:effectLst/>
                          <a:latin typeface="+mn-lt"/>
                          <a:ea typeface="Calibri" panose="020F0502020204030204" pitchFamily="34" charset="0"/>
                          <a:cs typeface="Calibri" panose="020F0502020204030204" pitchFamily="34" charset="0"/>
                        </a:rPr>
                        <a:t>Panagiota</a:t>
                      </a: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 MARGARONI</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Martina BRIX-ZULEGER</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Edwin LEFEBRE</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709671088"/>
                  </a:ext>
                </a:extLst>
              </a:tr>
              <a:tr h="567630">
                <a:tc>
                  <a:txBody>
                    <a:bodyPr/>
                    <a:lstStyle/>
                    <a:p>
                      <a:pPr marL="0" marR="0" algn="ctr">
                        <a:lnSpc>
                          <a:spcPct val="150000"/>
                        </a:lnSpc>
                        <a:spcAft>
                          <a:spcPts val="1000"/>
                        </a:spcAft>
                      </a:pPr>
                      <a:r>
                        <a:rPr lang="fr-FR" sz="1100" dirty="0" err="1">
                          <a:solidFill>
                            <a:schemeClr val="accent1">
                              <a:lumMod val="50000"/>
                            </a:schemeClr>
                          </a:solidFill>
                          <a:effectLst/>
                          <a:latin typeface="+mn-lt"/>
                          <a:ea typeface="Calibri" panose="020F0502020204030204" pitchFamily="34" charset="0"/>
                          <a:cs typeface="Calibri" panose="020F0502020204030204" pitchFamily="34" charset="0"/>
                        </a:rPr>
                        <a:t>Mabera</a:t>
                      </a: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 KAMBERI</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Jennifer ADAMS</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Michael VASECKA</a:t>
                      </a:r>
                    </a:p>
                  </a:txBody>
                  <a:tcPr marL="33338" marR="33338" marT="0" marB="0" anchor="ctr"/>
                </a:tc>
                <a:extLst>
                  <a:ext uri="{0D108BD9-81ED-4DB2-BD59-A6C34878D82A}">
                    <a16:rowId xmlns:a16="http://schemas.microsoft.com/office/drawing/2014/main" val="1341852782"/>
                  </a:ext>
                </a:extLst>
              </a:tr>
              <a:tr h="567630">
                <a:tc>
                  <a:txBody>
                    <a:bodyPr/>
                    <a:lstStyle/>
                    <a:p>
                      <a:pPr marL="0" marR="0" algn="ctr">
                        <a:lnSpc>
                          <a:spcPct val="150000"/>
                        </a:lnSpc>
                        <a:spcAft>
                          <a:spcPts val="1000"/>
                        </a:spcAft>
                      </a:pPr>
                      <a:r>
                        <a:rPr lang="fr-FR" sz="1100" dirty="0" err="1">
                          <a:solidFill>
                            <a:schemeClr val="accent1">
                              <a:lumMod val="50000"/>
                            </a:schemeClr>
                          </a:solidFill>
                          <a:effectLst/>
                          <a:latin typeface="+mn-lt"/>
                          <a:ea typeface="Calibri" panose="020F0502020204030204" pitchFamily="34" charset="0"/>
                          <a:cs typeface="Calibri" panose="020F0502020204030204" pitchFamily="34" charset="0"/>
                        </a:rPr>
                        <a:t>Stefania</a:t>
                      </a: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 CHIRU</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err="1">
                          <a:solidFill>
                            <a:schemeClr val="accent1">
                              <a:lumMod val="50000"/>
                            </a:schemeClr>
                          </a:solidFill>
                          <a:effectLst/>
                          <a:latin typeface="+mn-lt"/>
                          <a:ea typeface="Calibri" panose="020F0502020204030204" pitchFamily="34" charset="0"/>
                          <a:cs typeface="Calibri" panose="020F0502020204030204" pitchFamily="34" charset="0"/>
                        </a:rPr>
                        <a:t>Käthlin</a:t>
                      </a: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 SANDER</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err="1">
                          <a:solidFill>
                            <a:schemeClr val="accent1">
                              <a:lumMod val="50000"/>
                            </a:schemeClr>
                          </a:solidFill>
                          <a:effectLst/>
                          <a:latin typeface="+mn-lt"/>
                          <a:ea typeface="Calibri" panose="020F0502020204030204" pitchFamily="34" charset="0"/>
                          <a:cs typeface="Calibri" panose="020F0502020204030204" pitchFamily="34" charset="0"/>
                        </a:rPr>
                        <a:t>Mahulena</a:t>
                      </a: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 HOFMANN</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583101940"/>
                  </a:ext>
                </a:extLst>
              </a:tr>
              <a:tr h="567630">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Viktoria SEBHELYI</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Laura ALBU</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en-GB" sz="1100" dirty="0">
                          <a:solidFill>
                            <a:schemeClr val="accent1">
                              <a:lumMod val="50000"/>
                            </a:schemeClr>
                          </a:solidFill>
                          <a:effectLst/>
                          <a:latin typeface="+mn-lt"/>
                          <a:ea typeface="Calibri" panose="020F0502020204030204" pitchFamily="34" charset="0"/>
                          <a:cs typeface="Arial" panose="020B0604020202020204" pitchFamily="34" charset="0"/>
                        </a:rPr>
                        <a:t>Milena ČALI</a:t>
                      </a:r>
                      <a:r>
                        <a:rPr lang="en-GB" sz="1100" kern="1200" dirty="0">
                          <a:solidFill>
                            <a:schemeClr val="accent1">
                              <a:lumMod val="50000"/>
                            </a:schemeClr>
                          </a:solidFill>
                          <a:effectLst/>
                          <a:latin typeface="+mn-lt"/>
                          <a:ea typeface="+mn-ea"/>
                          <a:cs typeface="Arial" panose="020B0604020202020204" pitchFamily="34" charset="0"/>
                        </a:rPr>
                        <a:t>Ć</a:t>
                      </a:r>
                      <a:r>
                        <a:rPr lang="en-GB" sz="1100" dirty="0">
                          <a:solidFill>
                            <a:schemeClr val="accent1">
                              <a:lumMod val="50000"/>
                            </a:schemeClr>
                          </a:solidFill>
                          <a:effectLst/>
                          <a:latin typeface="+mn-lt"/>
                          <a:ea typeface="Calibri" panose="020F0502020204030204" pitchFamily="34" charset="0"/>
                          <a:cs typeface="Arial" panose="020B0604020202020204" pitchFamily="34" charset="0"/>
                        </a:rPr>
                        <a:t>-JELI</a:t>
                      </a:r>
                      <a:r>
                        <a:rPr lang="en-GB" sz="1100" kern="1200" dirty="0">
                          <a:solidFill>
                            <a:schemeClr val="accent1">
                              <a:lumMod val="50000"/>
                            </a:schemeClr>
                          </a:solidFill>
                          <a:effectLst/>
                          <a:latin typeface="+mn-lt"/>
                          <a:ea typeface="+mn-ea"/>
                          <a:cs typeface="Arial" panose="020B0604020202020204" pitchFamily="34" charset="0"/>
                        </a:rPr>
                        <a:t>Ć</a:t>
                      </a:r>
                      <a:endParaRPr lang="en-GB" sz="1100" dirty="0">
                        <a:solidFill>
                          <a:schemeClr val="accent1">
                            <a:lumMod val="50000"/>
                          </a:schemeClr>
                        </a:solidFill>
                        <a:effectLst/>
                        <a:latin typeface="+mn-lt"/>
                        <a:ea typeface="Calibri" panose="020F0502020204030204" pitchFamily="34" charset="0"/>
                        <a:cs typeface="Arial" panose="020B0604020202020204" pitchFamily="34" charset="0"/>
                      </a:endParaRPr>
                    </a:p>
                  </a:txBody>
                  <a:tcPr marL="33338" marR="33338" marT="0" marB="0" anchor="ctr"/>
                </a:tc>
                <a:extLst>
                  <a:ext uri="{0D108BD9-81ED-4DB2-BD59-A6C34878D82A}">
                    <a16:rowId xmlns:a16="http://schemas.microsoft.com/office/drawing/2014/main" val="3562091874"/>
                  </a:ext>
                </a:extLst>
              </a:tr>
              <a:tr h="567630">
                <a:tc>
                  <a:txBody>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lang="en-GB" sz="1100" dirty="0">
                          <a:solidFill>
                            <a:schemeClr val="accent1">
                              <a:lumMod val="50000"/>
                            </a:schemeClr>
                          </a:solidFill>
                          <a:latin typeface="+mn-lt"/>
                        </a:rPr>
                        <a:t>Valerie POPPE</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p>
                      <a:pPr marL="0" marR="0" algn="ctr">
                        <a:lnSpc>
                          <a:spcPct val="150000"/>
                        </a:lnSpc>
                        <a:spcAft>
                          <a:spcPts val="1000"/>
                        </a:spcAft>
                      </a:pP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algn="ctr">
                        <a:lnSpc>
                          <a:spcPct val="150000"/>
                        </a:lnSpc>
                        <a:spcAft>
                          <a:spcPts val="1000"/>
                        </a:spcAft>
                      </a:pPr>
                      <a:r>
                        <a:rPr lang="en-GB" sz="1100" dirty="0" err="1">
                          <a:solidFill>
                            <a:schemeClr val="accent1">
                              <a:lumMod val="50000"/>
                            </a:schemeClr>
                          </a:solidFill>
                          <a:latin typeface="+mn-lt"/>
                        </a:rPr>
                        <a:t>Flurina</a:t>
                      </a:r>
                      <a:r>
                        <a:rPr lang="en-GB" sz="1100" dirty="0">
                          <a:solidFill>
                            <a:schemeClr val="accent1">
                              <a:lumMod val="50000"/>
                            </a:schemeClr>
                          </a:solidFill>
                          <a:latin typeface="+mn-lt"/>
                        </a:rPr>
                        <a:t> FREI</a:t>
                      </a:r>
                      <a:endParaRPr lang="fr-FR" sz="110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marL="0" marR="0" algn="ctr">
                        <a:lnSpc>
                          <a:spcPct val="150000"/>
                        </a:lnSpc>
                        <a:spcAft>
                          <a:spcPts val="1000"/>
                        </a:spcAft>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Anna STEINER</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788611309"/>
                  </a:ext>
                </a:extLst>
              </a:tr>
              <a:tr h="567630">
                <a:tc>
                  <a:txBody>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lang="en-GB" sz="1100" dirty="0">
                          <a:solidFill>
                            <a:schemeClr val="accent1">
                              <a:lumMod val="50000"/>
                            </a:schemeClr>
                          </a:solidFill>
                          <a:latin typeface="+mn-lt"/>
                        </a:rPr>
                        <a:t>Evrydiki  TSELIOU</a:t>
                      </a:r>
                    </a:p>
                    <a:p>
                      <a:pPr marL="0" marR="0" algn="ctr">
                        <a:lnSpc>
                          <a:spcPct val="150000"/>
                        </a:lnSpc>
                        <a:spcAft>
                          <a:spcPts val="1000"/>
                        </a:spcAft>
                      </a:pP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tc>
                  <a:txBody>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lang="en-GB" sz="1100" dirty="0">
                          <a:solidFill>
                            <a:schemeClr val="accent1">
                              <a:lumMod val="50000"/>
                            </a:schemeClr>
                          </a:solidFill>
                          <a:latin typeface="+mn-lt"/>
                        </a:rPr>
                        <a:t>Roza CSEBY</a:t>
                      </a:r>
                    </a:p>
                    <a:p>
                      <a:pPr marL="0" marR="0" algn="ctr">
                        <a:lnSpc>
                          <a:spcPct val="150000"/>
                        </a:lnSpc>
                        <a:spcAft>
                          <a:spcPts val="1000"/>
                        </a:spcAft>
                      </a:pPr>
                      <a:endParaRPr lang="fr-FR" sz="110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lang="fr-FR" sz="1100" dirty="0">
                          <a:solidFill>
                            <a:schemeClr val="accent1">
                              <a:lumMod val="50000"/>
                            </a:schemeClr>
                          </a:solidFill>
                          <a:effectLst/>
                          <a:latin typeface="+mn-lt"/>
                          <a:ea typeface="Calibri" panose="020F0502020204030204" pitchFamily="34" charset="0"/>
                          <a:cs typeface="Calibri" panose="020F0502020204030204" pitchFamily="34" charset="0"/>
                        </a:rPr>
                        <a:t>Maja CVETKOVSKI</a:t>
                      </a: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76120513"/>
                  </a:ext>
                </a:extLst>
              </a:tr>
            </a:tbl>
          </a:graphicData>
        </a:graphic>
      </p:graphicFrame>
    </p:spTree>
    <p:extLst>
      <p:ext uri="{BB962C8B-B14F-4D97-AF65-F5344CB8AC3E}">
        <p14:creationId xmlns:p14="http://schemas.microsoft.com/office/powerpoint/2010/main" val="384910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7"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9CEA9BED-D94D-ECD2-008C-0E33C4C13B22}"/>
              </a:ext>
            </a:extLst>
          </p:cNvPr>
          <p:cNvSpPr>
            <a:spLocks noGrp="1"/>
          </p:cNvSpPr>
          <p:nvPr>
            <p:ph type="title"/>
          </p:nvPr>
        </p:nvSpPr>
        <p:spPr>
          <a:xfrm>
            <a:off x="480060" y="1243013"/>
            <a:ext cx="2891790" cy="4371974"/>
          </a:xfrm>
        </p:spPr>
        <p:txBody>
          <a:bodyPr vert="horz" lIns="91440" tIns="45720" rIns="91440" bIns="45720" rtlCol="0" anchor="ctr">
            <a:normAutofit/>
          </a:bodyPr>
          <a:lstStyle/>
          <a:p>
            <a:pPr eaLnBrk="1" hangingPunct="1"/>
            <a:r>
              <a:rPr lang="en-US" sz="3200" b="1" kern="1200" dirty="0">
                <a:solidFill>
                  <a:srgbClr val="002060"/>
                </a:solidFill>
                <a:latin typeface="Arial" panose="020B0604020202020204" pitchFamily="34" charset="0"/>
                <a:cs typeface="Arial" panose="020B0604020202020204" pitchFamily="34" charset="0"/>
              </a:rPr>
              <a:t>Practical exercise:</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b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How to</a:t>
            </a:r>
            <a:r>
              <a:rPr lang="en-GB" sz="3200" b="1" spc="-5"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do</a:t>
            </a:r>
            <a:r>
              <a:rPr lang="en-GB" sz="32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a:t>
            </a:r>
            <a:r>
              <a:rPr lang="en-GB" sz="32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G&amp;I analysis</a:t>
            </a:r>
            <a:r>
              <a:rPr lang="en-GB" sz="3200" b="1" spc="-15"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/scan</a:t>
            </a:r>
            <a:r>
              <a:rPr lang="en-GB" sz="32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of</a:t>
            </a:r>
            <a:r>
              <a:rPr lang="en-GB" sz="3200" b="1" spc="-5"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32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documents?  </a:t>
            </a:r>
            <a:br>
              <a:rPr lang="en-US" sz="3200" b="1" kern="1200" dirty="0">
                <a:solidFill>
                  <a:srgbClr val="002060"/>
                </a:solidFill>
                <a:latin typeface="+mj-lt"/>
                <a:ea typeface="+mj-ea"/>
                <a:cs typeface="+mj-cs"/>
              </a:rPr>
            </a:br>
            <a:endParaRPr lang="en-US" sz="3100" b="1" kern="1200" dirty="0">
              <a:solidFill>
                <a:srgbClr val="002060"/>
              </a:solidFill>
              <a:latin typeface="+mj-lt"/>
              <a:ea typeface="+mj-ea"/>
              <a:cs typeface="+mj-cs"/>
            </a:endParaRPr>
          </a:p>
        </p:txBody>
      </p:sp>
      <p:sp>
        <p:nvSpPr>
          <p:cNvPr id="4" name="ZoneTexte 3">
            <a:extLst>
              <a:ext uri="{FF2B5EF4-FFF2-40B4-BE49-F238E27FC236}">
                <a16:creationId xmlns:a16="http://schemas.microsoft.com/office/drawing/2014/main" id="{EC7E2F2E-C468-EF94-4FFF-D26CECF1EF8B}"/>
              </a:ext>
            </a:extLst>
          </p:cNvPr>
          <p:cNvSpPr txBox="1"/>
          <p:nvPr/>
        </p:nvSpPr>
        <p:spPr>
          <a:xfrm>
            <a:off x="3874000" y="195518"/>
            <a:ext cx="4965200" cy="6466964"/>
          </a:xfrm>
          <a:prstGeom prst="rect">
            <a:avLst/>
          </a:prstGeom>
        </p:spPr>
        <p:txBody>
          <a:bodyPr vert="horz" lIns="91440" tIns="45720" rIns="91440" bIns="45720" rtlCol="0" anchor="ctr">
            <a:normAutofit/>
          </a:bodyPr>
          <a:lstStyle/>
          <a:p>
            <a:pPr algn="ctr" defTabSz="914400" eaLnBrk="1" hangingPunct="1">
              <a:lnSpc>
                <a:spcPct val="90000"/>
              </a:lnSpc>
              <a:spcAft>
                <a:spcPts val="600"/>
              </a:spcAft>
            </a:pPr>
            <a:r>
              <a:rPr lang="en-US" sz="2400" b="1" i="0" u="none" strike="noStrike" dirty="0">
                <a:solidFill>
                  <a:srgbClr val="002060"/>
                </a:solidFill>
                <a:effectLst/>
                <a:latin typeface="+mn-lt"/>
                <a:cs typeface="+mn-cs"/>
              </a:rPr>
              <a:t>15:30: FEEDBACK IN PLENARY</a:t>
            </a:r>
          </a:p>
        </p:txBody>
      </p:sp>
    </p:spTree>
    <p:extLst>
      <p:ext uri="{BB962C8B-B14F-4D97-AF65-F5344CB8AC3E}">
        <p14:creationId xmlns:p14="http://schemas.microsoft.com/office/powerpoint/2010/main" val="386191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22CA53-5E5D-9A5B-1557-7A1F707BB1A4}"/>
              </a:ext>
            </a:extLst>
          </p:cNvPr>
          <p:cNvPicPr>
            <a:picLocks noChangeAspect="1"/>
          </p:cNvPicPr>
          <p:nvPr/>
        </p:nvPicPr>
        <p:blipFill>
          <a:blip r:embed="rId2"/>
          <a:stretch>
            <a:fillRect/>
          </a:stretch>
        </p:blipFill>
        <p:spPr>
          <a:xfrm>
            <a:off x="3714750" y="2157412"/>
            <a:ext cx="4343400" cy="2614613"/>
          </a:xfrm>
          <a:prstGeom prst="rect">
            <a:avLst/>
          </a:prstGeom>
        </p:spPr>
      </p:pic>
      <p:sp>
        <p:nvSpPr>
          <p:cNvPr id="5" name="CuadroTexto 4">
            <a:extLst>
              <a:ext uri="{FF2B5EF4-FFF2-40B4-BE49-F238E27FC236}">
                <a16:creationId xmlns:a16="http://schemas.microsoft.com/office/drawing/2014/main" id="{32C585A8-9092-AE6F-062E-06108F945B08}"/>
              </a:ext>
            </a:extLst>
          </p:cNvPr>
          <p:cNvSpPr txBox="1"/>
          <p:nvPr/>
        </p:nvSpPr>
        <p:spPr>
          <a:xfrm>
            <a:off x="695325" y="2234684"/>
            <a:ext cx="4572000" cy="1077218"/>
          </a:xfrm>
          <a:prstGeom prst="rect">
            <a:avLst/>
          </a:prstGeom>
          <a:noFill/>
        </p:spPr>
        <p:txBody>
          <a:bodyPr wrap="square">
            <a:spAutoFit/>
          </a:bodyPr>
          <a:lstStyle/>
          <a:p>
            <a:endParaRPr lang="en-GB" sz="1800" b="1"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b="1" dirty="0">
              <a:solidFill>
                <a:srgbClr val="365F91"/>
              </a:solidFill>
              <a:latin typeface="Arial" panose="020B0604020202020204" pitchFamily="34" charset="0"/>
              <a:ea typeface="Calibri" panose="020F0502020204030204" pitchFamily="34" charset="0"/>
              <a:cs typeface="Times New Roman" panose="02020603050405020304" pitchFamily="18" charset="0"/>
            </a:endParaRPr>
          </a:p>
          <a:p>
            <a:r>
              <a:rPr lang="en-GB" sz="2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16:00- 16.15 </a:t>
            </a:r>
            <a:endParaRPr lang="en-GB" sz="2800" dirty="0">
              <a:solidFill>
                <a:srgbClr val="002060"/>
              </a:solidFill>
            </a:endParaRPr>
          </a:p>
        </p:txBody>
      </p:sp>
    </p:spTree>
    <p:extLst>
      <p:ext uri="{BB962C8B-B14F-4D97-AF65-F5344CB8AC3E}">
        <p14:creationId xmlns:p14="http://schemas.microsoft.com/office/powerpoint/2010/main" val="2681800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795D9-B573-E4FE-1BE7-FFDA9D25E729}"/>
              </a:ext>
            </a:extLst>
          </p:cNvPr>
          <p:cNvSpPr>
            <a:spLocks noGrp="1"/>
          </p:cNvSpPr>
          <p:nvPr>
            <p:ph type="title"/>
          </p:nvPr>
        </p:nvSpPr>
        <p:spPr>
          <a:xfrm>
            <a:off x="1076325" y="1217422"/>
            <a:ext cx="7372349" cy="1601978"/>
          </a:xfrm>
        </p:spPr>
        <p:txBody>
          <a:bodyPr/>
          <a:lstStyle/>
          <a:p>
            <a:r>
              <a:rPr lang="en-GB" sz="2400" b="1" dirty="0">
                <a:solidFill>
                  <a:srgbClr val="002060"/>
                </a:solidFill>
                <a:effectLst/>
                <a:latin typeface="Arial" panose="020B0604020202020204" pitchFamily="34" charset="0"/>
                <a:ea typeface="Times New Roman" panose="02020603050405020304" pitchFamily="18" charset="0"/>
              </a:rPr>
              <a:t>16:15</a:t>
            </a:r>
            <a:r>
              <a:rPr lang="en-GB" sz="2400" b="1" spc="-20"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a:t>
            </a:r>
            <a:r>
              <a:rPr lang="en-GB" sz="2400" b="1" spc="-10"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17:25:</a:t>
            </a:r>
            <a:r>
              <a:rPr lang="en-GB" sz="2400" b="1" spc="-5"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Session</a:t>
            </a:r>
            <a:r>
              <a:rPr lang="en-GB" sz="2400" b="1" spc="-5"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4</a:t>
            </a:r>
            <a:r>
              <a:rPr lang="en-GB" sz="2400" b="1" spc="-25"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 Shifting mindsets: how to deal with resistances to </a:t>
            </a:r>
            <a:r>
              <a:rPr lang="en-GB" sz="2400" b="1" spc="-25" dirty="0">
                <a:solidFill>
                  <a:srgbClr val="002060"/>
                </a:solidFill>
                <a:effectLst/>
                <a:latin typeface="Arial" panose="020B0604020202020204" pitchFamily="34" charset="0"/>
                <a:ea typeface="Times New Roman" panose="02020603050405020304" pitchFamily="18" charset="0"/>
              </a:rPr>
              <a:t>g</a:t>
            </a:r>
            <a:r>
              <a:rPr lang="en-GB" sz="2400" b="1" dirty="0">
                <a:solidFill>
                  <a:srgbClr val="002060"/>
                </a:solidFill>
                <a:effectLst/>
                <a:latin typeface="Arial" panose="020B0604020202020204" pitchFamily="34" charset="0"/>
                <a:ea typeface="Times New Roman" panose="02020603050405020304" pitchFamily="18" charset="0"/>
              </a:rPr>
              <a:t>ender</a:t>
            </a:r>
            <a:r>
              <a:rPr lang="en-GB" sz="2400" b="1" spc="-10" dirty="0">
                <a:solidFill>
                  <a:srgbClr val="002060"/>
                </a:solidFill>
                <a:effectLst/>
                <a:latin typeface="Arial" panose="020B0604020202020204" pitchFamily="34" charset="0"/>
                <a:ea typeface="Times New Roman" panose="02020603050405020304" pitchFamily="18" charset="0"/>
              </a:rPr>
              <a:t> e</a:t>
            </a:r>
            <a:r>
              <a:rPr lang="en-GB" sz="2400" b="1" dirty="0">
                <a:solidFill>
                  <a:srgbClr val="002060"/>
                </a:solidFill>
                <a:effectLst/>
                <a:latin typeface="Arial" panose="020B0604020202020204" pitchFamily="34" charset="0"/>
                <a:ea typeface="Times New Roman" panose="02020603050405020304" pitchFamily="18" charset="0"/>
              </a:rPr>
              <a:t>quality</a:t>
            </a:r>
            <a:r>
              <a:rPr lang="en-GB" sz="2400" b="1" spc="-10" dirty="0">
                <a:solidFill>
                  <a:srgbClr val="002060"/>
                </a:solidFill>
                <a:effectLst/>
                <a:latin typeface="Arial" panose="020B0604020202020204" pitchFamily="34" charset="0"/>
                <a:ea typeface="Times New Roman" panose="02020603050405020304" pitchFamily="18" charset="0"/>
              </a:rPr>
              <a:t> </a:t>
            </a:r>
            <a:r>
              <a:rPr lang="en-GB" sz="2400" b="1" dirty="0">
                <a:solidFill>
                  <a:srgbClr val="002060"/>
                </a:solidFill>
                <a:effectLst/>
                <a:latin typeface="Arial" panose="020B0604020202020204" pitchFamily="34" charset="0"/>
                <a:ea typeface="Times New Roman" panose="02020603050405020304" pitchFamily="18" charset="0"/>
              </a:rPr>
              <a:t>and</a:t>
            </a:r>
            <a:r>
              <a:rPr lang="en-GB" sz="2400" b="1" spc="-25" dirty="0">
                <a:solidFill>
                  <a:srgbClr val="002060"/>
                </a:solidFill>
                <a:effectLst/>
                <a:latin typeface="Arial" panose="020B0604020202020204" pitchFamily="34" charset="0"/>
                <a:ea typeface="Times New Roman" panose="02020603050405020304" pitchFamily="18" charset="0"/>
              </a:rPr>
              <a:t> i</a:t>
            </a:r>
            <a:r>
              <a:rPr lang="en-GB" sz="2400" b="1" dirty="0">
                <a:solidFill>
                  <a:srgbClr val="002060"/>
                </a:solidFill>
                <a:effectLst/>
                <a:latin typeface="Arial" panose="020B0604020202020204" pitchFamily="34" charset="0"/>
                <a:ea typeface="Times New Roman" panose="02020603050405020304" pitchFamily="18" charset="0"/>
              </a:rPr>
              <a:t>ntersectionality mainstreaming</a:t>
            </a:r>
            <a:r>
              <a:rPr lang="en-GB" sz="2400" b="1" dirty="0">
                <a:solidFill>
                  <a:srgbClr val="2F5496"/>
                </a:solidFill>
                <a:effectLst/>
                <a:latin typeface="Arial" panose="020B0604020202020204" pitchFamily="34" charset="0"/>
                <a:ea typeface="Times New Roman" panose="02020603050405020304" pitchFamily="18" charset="0"/>
              </a:rPr>
              <a:t>?</a:t>
            </a:r>
            <a:br>
              <a:rPr lang="en-GB" sz="2400" dirty="0">
                <a:effectLst/>
                <a:latin typeface="Times New Roman" panose="02020603050405020304" pitchFamily="18" charset="0"/>
                <a:ea typeface="Times New Roman" panose="02020603050405020304" pitchFamily="18" charset="0"/>
              </a:rPr>
            </a:br>
            <a:endParaRPr lang="en-GB" dirty="0"/>
          </a:p>
        </p:txBody>
      </p:sp>
      <p:sp>
        <p:nvSpPr>
          <p:cNvPr id="3" name="Marcador de texto 2">
            <a:extLst>
              <a:ext uri="{FF2B5EF4-FFF2-40B4-BE49-F238E27FC236}">
                <a16:creationId xmlns:a16="http://schemas.microsoft.com/office/drawing/2014/main" id="{BC85818A-870D-1F1E-9814-1D09A1F5CFB9}"/>
              </a:ext>
            </a:extLst>
          </p:cNvPr>
          <p:cNvSpPr>
            <a:spLocks noGrp="1"/>
          </p:cNvSpPr>
          <p:nvPr>
            <p:ph type="body" idx="1"/>
          </p:nvPr>
        </p:nvSpPr>
        <p:spPr>
          <a:xfrm>
            <a:off x="520383" y="2697302"/>
            <a:ext cx="8103234" cy="1017448"/>
          </a:xfrm>
        </p:spPr>
        <p:txBody>
          <a:bodyPr/>
          <a:lstStyle/>
          <a:p>
            <a:pPr marR="0" lvl="0">
              <a:lnSpc>
                <a:spcPct val="115000"/>
              </a:lnSpc>
              <a:spcAft>
                <a:spcPts val="1000"/>
              </a:spcAft>
              <a:buSzPts val="1100"/>
              <a:tabLst>
                <a:tab pos="358775" algn="l"/>
              </a:tabLst>
            </a:pPr>
            <a:r>
              <a:rPr lang="en-GB" sz="1800" b="1"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Objective:</a:t>
            </a:r>
            <a:r>
              <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to reflect on gender</a:t>
            </a:r>
            <a:r>
              <a:rPr lang="en-GB" sz="1800" spc="-15"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stereotypes</a:t>
            </a:r>
            <a:r>
              <a:rPr lang="en-GB" sz="1800" spc="-2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and</a:t>
            </a:r>
            <a:r>
              <a:rPr lang="en-GB" sz="1800" spc="-2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unconscious</a:t>
            </a:r>
            <a:r>
              <a:rPr lang="en-GB" sz="1800" spc="-4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8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bias, and acquire skills to build convincing arguments for tackling resistances.</a:t>
            </a:r>
            <a:endPar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Aft>
                <a:spcPts val="1000"/>
              </a:spcAft>
              <a:buSzPts val="1100"/>
              <a:tabLst>
                <a:tab pos="358775" algn="l"/>
              </a:tabLst>
            </a:pPr>
            <a:r>
              <a:rPr lang="en-GB" sz="1800" b="1"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Energiser</a:t>
            </a:r>
            <a:r>
              <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8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inspirational video (“</a:t>
            </a:r>
            <a:r>
              <a:rPr lang="en-GB" sz="18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Drawing the balance”)</a:t>
            </a:r>
            <a:r>
              <a:rPr lang="en-GB" sz="18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 open discussion </a:t>
            </a:r>
            <a:r>
              <a:rPr lang="en-GB" sz="1800" u="sng" spc="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https://www.youtube.com/embed/p9cU6J2Df9o (15</a:t>
            </a:r>
            <a:r>
              <a:rPr lang="en-GB" sz="1800" u="sng"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minutes)</a:t>
            </a:r>
            <a:endParaRPr lang="en-GB" sz="1800" spc="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Aft>
                <a:spcPts val="1000"/>
              </a:spcAft>
              <a:buSzPts val="1100"/>
              <a:tabLst>
                <a:tab pos="358775" algn="l"/>
              </a:tabLst>
            </a:pPr>
            <a:r>
              <a:rPr lang="en-GB" sz="1800" spc="-10" dirty="0">
                <a:solidFill>
                  <a:srgbClr val="1F497D"/>
                </a:solidFill>
                <a:effectLst/>
                <a:latin typeface="Arial" panose="020B0604020202020204" pitchFamily="34" charset="0"/>
                <a:ea typeface="Calibri" panose="020F0502020204030204" pitchFamily="34" charset="0"/>
                <a:cs typeface="Arial" panose="020B0604020202020204" pitchFamily="34" charset="0"/>
              </a:rPr>
              <a:t>Short PPT with an interactive exercise on how to build convincing arguments to neutralise resistances (15 mins.)</a:t>
            </a:r>
          </a:p>
          <a:p>
            <a:pPr marR="0" lvl="0">
              <a:lnSpc>
                <a:spcPct val="115000"/>
              </a:lnSpc>
              <a:spcAft>
                <a:spcPts val="1000"/>
              </a:spcAft>
              <a:buSzPts val="1100"/>
              <a:tabLst>
                <a:tab pos="358775" algn="l"/>
              </a:tabLst>
            </a:pPr>
            <a:r>
              <a:rPr lang="en-GB" sz="1800" spc="-10" dirty="0">
                <a:solidFill>
                  <a:srgbClr val="1F497D"/>
                </a:solidFill>
                <a:effectLst/>
                <a:latin typeface="Arial" panose="020B0604020202020204" pitchFamily="34" charset="0"/>
                <a:ea typeface="Calibri" panose="020F0502020204030204" pitchFamily="34" charset="0"/>
                <a:cs typeface="Arial" panose="020B0604020202020204" pitchFamily="34" charset="0"/>
              </a:rPr>
              <a:t>Thematic subgroup work to rewrite a text in a way that is more sensitive to gender equality and intersectionality (20 mins). Presentations and discussion in Plenary (10 minutes).</a:t>
            </a:r>
          </a:p>
          <a:p>
            <a:pPr marL="342900" marR="0" lvl="0" indent="-342900">
              <a:lnSpc>
                <a:spcPct val="115000"/>
              </a:lnSpc>
              <a:spcAft>
                <a:spcPts val="1000"/>
              </a:spcAft>
              <a:buSzPts val="1100"/>
              <a:buFont typeface="Calibri" panose="020F0502020204030204" pitchFamily="34" charset="0"/>
              <a:buChar char="-"/>
              <a:tabLst>
                <a:tab pos="358775" algn="l"/>
              </a:tabLst>
            </a:pPr>
            <a:endParaRPr lang="en-GB" sz="1800" spc="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ts val="1330"/>
              </a:lnSpc>
              <a:buSzPts val="1100"/>
              <a:tabLst>
                <a:tab pos="358775" algn="l"/>
              </a:tabLst>
            </a:pPr>
            <a:endParaRPr lang="en-GB" sz="1800" spc="-10" dirty="0">
              <a:solidFill>
                <a:srgbClr val="2F549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330"/>
              </a:lnSpc>
              <a:buSzPts val="1100"/>
              <a:buFont typeface="Calibri" panose="020F0502020204030204" pitchFamily="34" charset="0"/>
              <a:buChar char="-"/>
              <a:tabLst>
                <a:tab pos="358775" algn="l"/>
              </a:tabLst>
            </a:pPr>
            <a:endParaRPr lang="en-GB" sz="1800" spc="-10" dirty="0">
              <a:solidFill>
                <a:srgbClr val="2F5496"/>
              </a:solidFill>
              <a:effectLst/>
              <a:latin typeface="Arial" panose="020B0604020202020204" pitchFamily="34" charset="0"/>
              <a:ea typeface="Calibri" panose="020F0502020204030204" pitchFamily="34" charset="0"/>
            </a:endParaRPr>
          </a:p>
          <a:p>
            <a:pPr marL="342900" marR="0" lvl="0" indent="-342900">
              <a:lnSpc>
                <a:spcPts val="1330"/>
              </a:lnSpc>
              <a:buSzPts val="1100"/>
              <a:buFont typeface="Calibri" panose="020F0502020204030204" pitchFamily="34" charset="0"/>
              <a:buChar char="-"/>
              <a:tabLst>
                <a:tab pos="358775" algn="l"/>
              </a:tabLst>
            </a:pPr>
            <a:endParaRPr lang="en-GB" sz="1800" spc="-10" dirty="0">
              <a:solidFill>
                <a:srgbClr val="2F5496"/>
              </a:solidFill>
              <a:effectLst/>
              <a:latin typeface="Arial" panose="020B0604020202020204" pitchFamily="34" charset="0"/>
              <a:ea typeface="Calibri" panose="020F0502020204030204" pitchFamily="34" charset="0"/>
            </a:endParaRPr>
          </a:p>
          <a:p>
            <a:pPr marL="342900" marR="0" lvl="0" indent="-342900">
              <a:lnSpc>
                <a:spcPts val="1330"/>
              </a:lnSpc>
              <a:buSzPts val="1100"/>
              <a:buFont typeface="Calibri" panose="020F0502020204030204" pitchFamily="34" charset="0"/>
              <a:buChar char="-"/>
              <a:tabLst>
                <a:tab pos="358775" algn="l"/>
              </a:tabLst>
            </a:pPr>
            <a:endParaRPr lang="en-GB" sz="1800" spc="-10" dirty="0">
              <a:solidFill>
                <a:srgbClr val="2F5496"/>
              </a:solidFill>
              <a:latin typeface="Arial" panose="020B0604020202020204" pitchFamily="34" charset="0"/>
              <a:ea typeface="Calibri" panose="020F0502020204030204" pitchFamily="34" charset="0"/>
            </a:endParaRPr>
          </a:p>
          <a:p>
            <a:pPr marL="342900" marR="0" lvl="0" indent="-342900">
              <a:lnSpc>
                <a:spcPts val="1330"/>
              </a:lnSpc>
              <a:buSzPts val="1100"/>
              <a:buFont typeface="Calibri" panose="020F0502020204030204" pitchFamily="34" charset="0"/>
              <a:buChar char="-"/>
              <a:tabLst>
                <a:tab pos="358775" algn="l"/>
              </a:tabLst>
            </a:pPr>
            <a:endParaRPr lang="en-GB" sz="1800" spc="0" dirty="0">
              <a:effectLst/>
              <a:latin typeface="Times New Roman" panose="02020603050405020304" pitchFamily="18" charset="0"/>
              <a:ea typeface="Calibri" panose="020F0502020204030204" pitchFamily="34" charset="0"/>
            </a:endParaRPr>
          </a:p>
          <a:p>
            <a:pPr marL="0" marR="0">
              <a:spcBef>
                <a:spcPts val="35"/>
              </a:spcBef>
            </a:pPr>
            <a:endParaRPr lang="en-GB" sz="1800" b="1" dirty="0">
              <a:solidFill>
                <a:srgbClr val="002060"/>
              </a:solidFill>
              <a:effectLst/>
              <a:latin typeface="Arial" panose="020B0604020202020204" pitchFamily="34" charset="0"/>
              <a:ea typeface="Times New Roman" panose="02020603050405020304" pitchFamily="18" charset="0"/>
            </a:endParaRPr>
          </a:p>
          <a:p>
            <a:pPr marL="0" marR="0">
              <a:spcBef>
                <a:spcPts val="35"/>
              </a:spcBef>
            </a:pPr>
            <a:endParaRPr lang="en-GB" sz="1800" b="1" dirty="0">
              <a:solidFill>
                <a:srgbClr val="002060"/>
              </a:solidFill>
              <a:latin typeface="Arial" panose="020B0604020202020204" pitchFamily="34" charset="0"/>
              <a:ea typeface="Times New Roman" panose="02020603050405020304" pitchFamily="18" charset="0"/>
            </a:endParaRPr>
          </a:p>
          <a:p>
            <a:r>
              <a:rPr lang="en-GB" sz="1800" kern="0" spc="-10" dirty="0">
                <a:solidFill>
                  <a:srgbClr val="2F5496"/>
                </a:solidFill>
                <a:effectLst/>
                <a:latin typeface="Arial" panose="020B0604020202020204" pitchFamily="34" charset="0"/>
                <a:ea typeface="Times New Roman" panose="02020603050405020304" pitchFamily="18" charset="0"/>
              </a:rPr>
              <a:t>Subgroup work: how to reformulate/rewrite policy documents in a way that is more sensitive to gender equality and intersectional issues</a:t>
            </a:r>
            <a:endParaRPr lang="en-GB" dirty="0"/>
          </a:p>
        </p:txBody>
      </p:sp>
    </p:spTree>
    <p:extLst>
      <p:ext uri="{BB962C8B-B14F-4D97-AF65-F5344CB8AC3E}">
        <p14:creationId xmlns:p14="http://schemas.microsoft.com/office/powerpoint/2010/main" val="101652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807A70E-DE2E-5254-8F29-379F23367E86}"/>
              </a:ext>
            </a:extLst>
          </p:cNvPr>
          <p:cNvSpPr>
            <a:spLocks noGrp="1"/>
          </p:cNvSpPr>
          <p:nvPr>
            <p:ph type="body" idx="1"/>
          </p:nvPr>
        </p:nvSpPr>
        <p:spPr>
          <a:xfrm>
            <a:off x="760120" y="2524125"/>
            <a:ext cx="8103234" cy="1066457"/>
          </a:xfrm>
        </p:spPr>
        <p:txBody>
          <a:bodyPr/>
          <a:lstStyle/>
          <a:p>
            <a:r>
              <a:rPr lang="en-GB" sz="2400" b="1"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Energiser</a:t>
            </a:r>
            <a:r>
              <a:rPr lang="en-GB" sz="2400"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24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inspirational video (“Drawing the balance”)</a:t>
            </a:r>
            <a:r>
              <a:rPr lang="en-GB" sz="2400" spc="-10" dirty="0">
                <a:solidFill>
                  <a:srgbClr val="002060"/>
                </a:solidFill>
                <a:latin typeface="Arial" panose="020B0604020202020204" pitchFamily="34" charset="0"/>
                <a:ea typeface="Calibri" panose="020F0502020204030204" pitchFamily="34" charset="0"/>
                <a:cs typeface="Arial" panose="020B0604020202020204" pitchFamily="34" charset="0"/>
              </a:rPr>
              <a:t>, followed by </a:t>
            </a:r>
            <a:r>
              <a:rPr lang="en-GB" sz="24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open discussion  -  Cécile </a:t>
            </a:r>
            <a:r>
              <a:rPr lang="en-GB" sz="2400" spc="-1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Gréboval</a:t>
            </a:r>
            <a:r>
              <a:rPr lang="en-GB" sz="24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endParaRPr lang="en-GB" sz="2400" spc="-1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24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Link to the video  </a:t>
            </a:r>
            <a:r>
              <a:rPr lang="en-GB" sz="2400" u="sng" spc="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https://www.youtube.com/embed/p9cU6J2Df9o (15</a:t>
            </a:r>
            <a:r>
              <a:rPr lang="en-GB" sz="2400" u="sng"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minutes)</a:t>
            </a:r>
            <a:endParaRPr lang="en-GB" sz="2400" spc="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7016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1308" y="1450730"/>
            <a:ext cx="7688760" cy="4226798"/>
          </a:xfrm>
          <a:prstGeom prst="rect">
            <a:avLst/>
          </a:prstGeom>
        </p:spPr>
        <p:txBody>
          <a:bodyPr vert="horz" wrap="square" lIns="0" tIns="12700" rIns="0" bIns="0" rtlCol="0">
            <a:spAutoFit/>
          </a:bodyPr>
          <a:lstStyle/>
          <a:p>
            <a:pPr>
              <a:spcBef>
                <a:spcPts val="520"/>
              </a:spcBef>
            </a:pPr>
            <a:endParaRPr lang="en-GB" sz="20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spcBef>
                <a:spcPts val="520"/>
              </a:spcBef>
            </a:pPr>
            <a:r>
              <a:rPr lang="en-GB" sz="2000" b="1"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How to neutralise/deconstruct resistances: short PPT with an interactive exercise on how to build convincing arguments to neutralise resistances (15 mins.)</a:t>
            </a:r>
          </a:p>
          <a:p>
            <a:pPr>
              <a:lnSpc>
                <a:spcPct val="100000"/>
              </a:lnSpc>
              <a:spcBef>
                <a:spcPts val="520"/>
              </a:spcBef>
            </a:pPr>
            <a:endParaRPr lang="en-US" sz="2400" dirty="0">
              <a:latin typeface="Segoe UI"/>
              <a:cs typeface="Segoe UI"/>
            </a:endParaRPr>
          </a:p>
          <a:p>
            <a:pPr marL="354965" marR="5080" indent="-342900">
              <a:lnSpc>
                <a:spcPct val="100000"/>
              </a:lnSpc>
              <a:buFont typeface="Wingdings"/>
              <a:buChar char=""/>
              <a:tabLst>
                <a:tab pos="354965" algn="l"/>
              </a:tabLst>
            </a:pPr>
            <a:r>
              <a:rPr b="1" dirty="0">
                <a:solidFill>
                  <a:schemeClr val="accent1">
                    <a:lumMod val="50000"/>
                  </a:schemeClr>
                </a:solidFill>
                <a:latin typeface="Arial" panose="020B0604020202020204" pitchFamily="34" charset="0"/>
              </a:rPr>
              <a:t>We</a:t>
            </a:r>
            <a:r>
              <a:rPr b="1" spc="-3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will</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walk</a:t>
            </a:r>
            <a:r>
              <a:rPr b="1" spc="-4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through</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a</a:t>
            </a:r>
            <a:r>
              <a:rPr b="1" spc="-4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series</a:t>
            </a:r>
            <a:r>
              <a:rPr b="1" spc="-5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of</a:t>
            </a:r>
            <a:r>
              <a:rPr b="1" spc="-30" dirty="0">
                <a:solidFill>
                  <a:schemeClr val="accent1">
                    <a:lumMod val="50000"/>
                  </a:schemeClr>
                </a:solidFill>
                <a:latin typeface="Arial" panose="020B0604020202020204" pitchFamily="34" charset="0"/>
              </a:rPr>
              <a:t> </a:t>
            </a:r>
            <a:r>
              <a:rPr b="1" spc="-10" dirty="0">
                <a:solidFill>
                  <a:schemeClr val="accent1">
                    <a:lumMod val="50000"/>
                  </a:schemeClr>
                </a:solidFill>
                <a:latin typeface="Arial" panose="020B0604020202020204" pitchFamily="34" charset="0"/>
              </a:rPr>
              <a:t>statements/arguments </a:t>
            </a:r>
            <a:r>
              <a:rPr b="1" dirty="0">
                <a:solidFill>
                  <a:schemeClr val="accent1">
                    <a:lumMod val="50000"/>
                  </a:schemeClr>
                </a:solidFill>
                <a:latin typeface="Arial" panose="020B0604020202020204" pitchFamily="34" charset="0"/>
              </a:rPr>
              <a:t>commonly</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used</a:t>
            </a:r>
            <a:r>
              <a:rPr b="1" spc="-2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to</a:t>
            </a:r>
            <a:r>
              <a:rPr b="1" spc="-2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resist</a:t>
            </a:r>
            <a:r>
              <a:rPr b="1" spc="-3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gender</a:t>
            </a:r>
            <a:r>
              <a:rPr b="1" spc="-15" dirty="0">
                <a:solidFill>
                  <a:schemeClr val="accent1">
                    <a:lumMod val="50000"/>
                  </a:schemeClr>
                </a:solidFill>
                <a:latin typeface="Arial" panose="020B0604020202020204" pitchFamily="34" charset="0"/>
              </a:rPr>
              <a:t> </a:t>
            </a:r>
            <a:r>
              <a:rPr b="1" spc="-10" dirty="0">
                <a:solidFill>
                  <a:schemeClr val="accent1">
                    <a:lumMod val="50000"/>
                  </a:schemeClr>
                </a:solidFill>
                <a:latin typeface="Arial" panose="020B0604020202020204" pitchFamily="34" charset="0"/>
              </a:rPr>
              <a:t>equality.</a:t>
            </a:r>
            <a:endParaRPr dirty="0">
              <a:solidFill>
                <a:schemeClr val="accent1">
                  <a:lumMod val="50000"/>
                </a:schemeClr>
              </a:solidFill>
              <a:latin typeface="Arial" panose="020B0604020202020204" pitchFamily="34" charset="0"/>
            </a:endParaRPr>
          </a:p>
          <a:p>
            <a:pPr>
              <a:lnSpc>
                <a:spcPct val="100000"/>
              </a:lnSpc>
              <a:spcBef>
                <a:spcPts val="844"/>
              </a:spcBef>
              <a:buClr>
                <a:srgbClr val="001F5F"/>
              </a:buClr>
              <a:buFont typeface="Wingdings"/>
              <a:buChar char=""/>
            </a:pPr>
            <a:endParaRPr dirty="0">
              <a:solidFill>
                <a:schemeClr val="accent1">
                  <a:lumMod val="50000"/>
                </a:schemeClr>
              </a:solidFill>
              <a:latin typeface="Arial" panose="020B0604020202020204" pitchFamily="34" charset="0"/>
            </a:endParaRPr>
          </a:p>
          <a:p>
            <a:pPr marL="354965" marR="934719" indent="-342900">
              <a:lnSpc>
                <a:spcPct val="100000"/>
              </a:lnSpc>
              <a:buFont typeface="Wingdings"/>
              <a:buChar char=""/>
              <a:tabLst>
                <a:tab pos="354965" algn="l"/>
              </a:tabLst>
            </a:pPr>
            <a:r>
              <a:rPr b="1" dirty="0">
                <a:solidFill>
                  <a:schemeClr val="accent1">
                    <a:lumMod val="50000"/>
                  </a:schemeClr>
                </a:solidFill>
                <a:latin typeface="Arial" panose="020B0604020202020204" pitchFamily="34" charset="0"/>
              </a:rPr>
              <a:t>You</a:t>
            </a:r>
            <a:r>
              <a:rPr b="1" spc="-4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will</a:t>
            </a:r>
            <a:r>
              <a:rPr b="1" spc="-2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express</a:t>
            </a:r>
            <a:r>
              <a:rPr b="1" spc="-3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agreement</a:t>
            </a:r>
            <a:r>
              <a:rPr b="1" spc="-4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or</a:t>
            </a:r>
            <a:r>
              <a:rPr b="1" spc="-4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disagreement</a:t>
            </a:r>
            <a:r>
              <a:rPr b="1" spc="-40" dirty="0">
                <a:solidFill>
                  <a:schemeClr val="accent1">
                    <a:lumMod val="50000"/>
                  </a:schemeClr>
                </a:solidFill>
                <a:latin typeface="Arial" panose="020B0604020202020204" pitchFamily="34" charset="0"/>
              </a:rPr>
              <a:t> </a:t>
            </a:r>
            <a:r>
              <a:rPr b="1" spc="-25" dirty="0">
                <a:solidFill>
                  <a:schemeClr val="accent1">
                    <a:lumMod val="50000"/>
                  </a:schemeClr>
                </a:solidFill>
                <a:latin typeface="Arial" panose="020B0604020202020204" pitchFamily="34" charset="0"/>
              </a:rPr>
              <a:t>and </a:t>
            </a:r>
            <a:r>
              <a:rPr b="1" dirty="0">
                <a:solidFill>
                  <a:schemeClr val="accent1">
                    <a:lumMod val="50000"/>
                  </a:schemeClr>
                </a:solidFill>
                <a:latin typeface="Arial" panose="020B0604020202020204" pitchFamily="34" charset="0"/>
              </a:rPr>
              <a:t>substantiate</a:t>
            </a:r>
            <a:r>
              <a:rPr b="1" spc="-7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your</a:t>
            </a:r>
            <a:r>
              <a:rPr b="1" spc="-50" dirty="0">
                <a:solidFill>
                  <a:schemeClr val="accent1">
                    <a:lumMod val="50000"/>
                  </a:schemeClr>
                </a:solidFill>
                <a:latin typeface="Arial" panose="020B0604020202020204" pitchFamily="34" charset="0"/>
              </a:rPr>
              <a:t> </a:t>
            </a:r>
            <a:r>
              <a:rPr b="1" spc="-10" dirty="0">
                <a:solidFill>
                  <a:schemeClr val="accent1">
                    <a:lumMod val="50000"/>
                  </a:schemeClr>
                </a:solidFill>
                <a:latin typeface="Arial" panose="020B0604020202020204" pitchFamily="34" charset="0"/>
              </a:rPr>
              <a:t>argument.</a:t>
            </a:r>
            <a:endParaRPr dirty="0">
              <a:solidFill>
                <a:schemeClr val="accent1">
                  <a:lumMod val="50000"/>
                </a:schemeClr>
              </a:solidFill>
              <a:latin typeface="Arial" panose="020B0604020202020204" pitchFamily="34" charset="0"/>
            </a:endParaRPr>
          </a:p>
          <a:p>
            <a:pPr>
              <a:lnSpc>
                <a:spcPct val="100000"/>
              </a:lnSpc>
              <a:spcBef>
                <a:spcPts val="835"/>
              </a:spcBef>
              <a:buClr>
                <a:srgbClr val="001F5F"/>
              </a:buClr>
              <a:buFont typeface="Wingdings"/>
              <a:buChar char=""/>
            </a:pPr>
            <a:endParaRPr dirty="0">
              <a:solidFill>
                <a:schemeClr val="accent1">
                  <a:lumMod val="50000"/>
                </a:schemeClr>
              </a:solidFill>
              <a:latin typeface="Arial" panose="020B0604020202020204" pitchFamily="34" charset="0"/>
            </a:endParaRPr>
          </a:p>
          <a:p>
            <a:pPr marL="354965" marR="29209" indent="-342900">
              <a:lnSpc>
                <a:spcPct val="100000"/>
              </a:lnSpc>
              <a:spcBef>
                <a:spcPts val="5"/>
              </a:spcBef>
              <a:buFont typeface="Wingdings"/>
              <a:buChar char=""/>
              <a:tabLst>
                <a:tab pos="354965" algn="l"/>
                <a:tab pos="2908300" algn="l"/>
              </a:tabLst>
            </a:pPr>
            <a:r>
              <a:rPr b="1" dirty="0">
                <a:solidFill>
                  <a:schemeClr val="accent1">
                    <a:lumMod val="50000"/>
                  </a:schemeClr>
                </a:solidFill>
                <a:latin typeface="Arial" panose="020B0604020202020204" pitchFamily="34" charset="0"/>
              </a:rPr>
              <a:t>Some</a:t>
            </a:r>
            <a:r>
              <a:rPr b="1" spc="-1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of</a:t>
            </a:r>
            <a:r>
              <a:rPr b="1" spc="-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you</a:t>
            </a:r>
            <a:r>
              <a:rPr b="1" spc="-15" dirty="0">
                <a:solidFill>
                  <a:schemeClr val="accent1">
                    <a:lumMod val="50000"/>
                  </a:schemeClr>
                </a:solidFill>
                <a:latin typeface="Arial" panose="020B0604020202020204" pitchFamily="34" charset="0"/>
              </a:rPr>
              <a:t> </a:t>
            </a:r>
            <a:r>
              <a:rPr b="1" spc="-25" dirty="0">
                <a:solidFill>
                  <a:schemeClr val="accent1">
                    <a:lumMod val="50000"/>
                  </a:schemeClr>
                </a:solidFill>
                <a:latin typeface="Arial" panose="020B0604020202020204" pitchFamily="34" charset="0"/>
              </a:rPr>
              <a:t>can</a:t>
            </a:r>
            <a:r>
              <a:rPr lang="en-US" b="1" spc="-2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play</a:t>
            </a:r>
            <a:r>
              <a:rPr b="1" spc="-3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the</a:t>
            </a:r>
            <a:r>
              <a:rPr b="1" spc="-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devil’s</a:t>
            </a:r>
            <a:r>
              <a:rPr b="1" spc="-1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advocate,</a:t>
            </a:r>
            <a:r>
              <a:rPr b="1" spc="-4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so</a:t>
            </a:r>
            <a:r>
              <a:rPr b="1" spc="-2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be</a:t>
            </a:r>
            <a:r>
              <a:rPr b="1" spc="-25" dirty="0">
                <a:solidFill>
                  <a:schemeClr val="accent1">
                    <a:lumMod val="50000"/>
                  </a:schemeClr>
                </a:solidFill>
                <a:latin typeface="Arial" panose="020B0604020202020204" pitchFamily="34" charset="0"/>
              </a:rPr>
              <a:t> </a:t>
            </a:r>
            <a:r>
              <a:rPr b="1" spc="-10" dirty="0">
                <a:solidFill>
                  <a:schemeClr val="accent1">
                    <a:lumMod val="50000"/>
                  </a:schemeClr>
                </a:solidFill>
                <a:latin typeface="Arial" panose="020B0604020202020204" pitchFamily="34" charset="0"/>
              </a:rPr>
              <a:t>ready </a:t>
            </a:r>
            <a:r>
              <a:rPr b="1" dirty="0">
                <a:solidFill>
                  <a:schemeClr val="accent1">
                    <a:lumMod val="50000"/>
                  </a:schemeClr>
                </a:solidFill>
                <a:latin typeface="Arial" panose="020B0604020202020204" pitchFamily="34" charset="0"/>
              </a:rPr>
              <a:t>to</a:t>
            </a:r>
            <a:r>
              <a:rPr b="1" spc="-2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think</a:t>
            </a:r>
            <a:r>
              <a:rPr b="1" spc="-1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of</a:t>
            </a:r>
            <a:r>
              <a:rPr b="1" spc="-2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counter</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arguments</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based</a:t>
            </a:r>
            <a:r>
              <a:rPr b="1" spc="-30"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on</a:t>
            </a:r>
            <a:r>
              <a:rPr b="1" spc="-15" dirty="0">
                <a:solidFill>
                  <a:schemeClr val="accent1">
                    <a:lumMod val="50000"/>
                  </a:schemeClr>
                </a:solidFill>
                <a:latin typeface="Arial" panose="020B0604020202020204" pitchFamily="34" charset="0"/>
              </a:rPr>
              <a:t> </a:t>
            </a:r>
            <a:r>
              <a:rPr b="1" dirty="0">
                <a:solidFill>
                  <a:schemeClr val="accent1">
                    <a:lumMod val="50000"/>
                  </a:schemeClr>
                </a:solidFill>
                <a:latin typeface="Arial" panose="020B0604020202020204" pitchFamily="34" charset="0"/>
              </a:rPr>
              <a:t>your</a:t>
            </a:r>
            <a:r>
              <a:rPr b="1" spc="-40" dirty="0">
                <a:solidFill>
                  <a:schemeClr val="accent1">
                    <a:lumMod val="50000"/>
                  </a:schemeClr>
                </a:solidFill>
                <a:latin typeface="Arial" panose="020B0604020202020204" pitchFamily="34" charset="0"/>
              </a:rPr>
              <a:t> </a:t>
            </a:r>
            <a:r>
              <a:rPr b="1" spc="-25" dirty="0">
                <a:solidFill>
                  <a:schemeClr val="accent1">
                    <a:lumMod val="50000"/>
                  </a:schemeClr>
                </a:solidFill>
                <a:latin typeface="Arial" panose="020B0604020202020204" pitchFamily="34" charset="0"/>
              </a:rPr>
              <a:t>own </a:t>
            </a:r>
            <a:r>
              <a:rPr b="1" spc="-10" dirty="0">
                <a:solidFill>
                  <a:schemeClr val="accent1">
                    <a:lumMod val="50000"/>
                  </a:schemeClr>
                </a:solidFill>
                <a:latin typeface="Arial" panose="020B0604020202020204" pitchFamily="34" charset="0"/>
              </a:rPr>
              <a:t>experience!</a:t>
            </a:r>
            <a:endParaRPr dirty="0">
              <a:solidFill>
                <a:schemeClr val="accent1">
                  <a:lumMod val="50000"/>
                </a:schemeClr>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59-6B2D-1A42-64AA-AA893783839B}"/>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77EF76C3-3C4D-3928-E54D-0D8C33078F3B}"/>
              </a:ext>
            </a:extLst>
          </p:cNvPr>
          <p:cNvSpPr txBox="1"/>
          <p:nvPr/>
        </p:nvSpPr>
        <p:spPr>
          <a:xfrm>
            <a:off x="-1" y="921848"/>
            <a:ext cx="8326315" cy="1231106"/>
          </a:xfrm>
          <a:prstGeom prst="rect">
            <a:avLst/>
          </a:prstGeom>
          <a:noFill/>
        </p:spPr>
        <p:txBody>
          <a:bodyPr wrap="square" rtlCol="0">
            <a:spAutoFit/>
          </a:bodyPr>
          <a:lstStyle/>
          <a:p>
            <a:endParaRPr lang="en-GB" sz="2800" b="1" dirty="0">
              <a:solidFill>
                <a:srgbClr val="0D347D"/>
              </a:solidFill>
              <a:latin typeface="Arial" panose="020B0604020202020204" pitchFamily="34" charset="0"/>
              <a:ea typeface="Calibri" panose="020F0502020204030204" pitchFamily="34" charset="0"/>
            </a:endParaRPr>
          </a:p>
          <a:p>
            <a:r>
              <a:rPr lang="en-GB" sz="2800" b="1" dirty="0">
                <a:solidFill>
                  <a:srgbClr val="0D347D"/>
                </a:solidFill>
                <a:latin typeface="+mn-lt"/>
                <a:ea typeface="Calibri" panose="020F0502020204030204" pitchFamily="34" charset="0"/>
              </a:rPr>
              <a:t>Programme  Day 2 – 6 November 2024 </a:t>
            </a:r>
            <a:endParaRPr lang="fr-BE" sz="2800" dirty="0">
              <a:solidFill>
                <a:srgbClr val="0D347D"/>
              </a:solidFill>
              <a:latin typeface="+mn-lt"/>
              <a:ea typeface="Calibri" panose="020F0502020204030204" pitchFamily="34" charset="0"/>
            </a:endParaRPr>
          </a:p>
          <a:p>
            <a:endParaRPr lang="en-GB" dirty="0"/>
          </a:p>
        </p:txBody>
      </p:sp>
      <p:graphicFrame>
        <p:nvGraphicFramePr>
          <p:cNvPr id="13" name="Espace réservé du contenu 2">
            <a:extLst>
              <a:ext uri="{FF2B5EF4-FFF2-40B4-BE49-F238E27FC236}">
                <a16:creationId xmlns:a16="http://schemas.microsoft.com/office/drawing/2014/main" id="{82F61A56-B849-8077-C3F3-4BC062D35CBB}"/>
              </a:ext>
            </a:extLst>
          </p:cNvPr>
          <p:cNvGraphicFramePr>
            <a:graphicFrameLocks noGrp="1"/>
          </p:cNvGraphicFramePr>
          <p:nvPr>
            <p:ph idx="1"/>
            <p:extLst>
              <p:ext uri="{D42A27DB-BD31-4B8C-83A1-F6EECF244321}">
                <p14:modId xmlns:p14="http://schemas.microsoft.com/office/powerpoint/2010/main" val="920218957"/>
              </p:ext>
            </p:extLst>
          </p:nvPr>
        </p:nvGraphicFramePr>
        <p:xfrm>
          <a:off x="457200" y="1600200"/>
          <a:ext cx="851467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887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7079" y="1377924"/>
            <a:ext cx="8277225" cy="5010785"/>
          </a:xfrm>
          <a:custGeom>
            <a:avLst/>
            <a:gdLst/>
            <a:ahLst/>
            <a:cxnLst/>
            <a:rect l="l" t="t" r="r" b="b"/>
            <a:pathLst>
              <a:path w="8277225" h="5010785">
                <a:moveTo>
                  <a:pt x="8276920" y="1254023"/>
                </a:moveTo>
                <a:lnTo>
                  <a:pt x="7838859" y="1254023"/>
                </a:lnTo>
                <a:lnTo>
                  <a:pt x="7821422" y="1234694"/>
                </a:lnTo>
                <a:lnTo>
                  <a:pt x="7792987" y="1204379"/>
                </a:lnTo>
                <a:lnTo>
                  <a:pt x="7763675" y="1174280"/>
                </a:lnTo>
                <a:lnTo>
                  <a:pt x="7733487" y="1144409"/>
                </a:lnTo>
                <a:lnTo>
                  <a:pt x="7702448" y="1114767"/>
                </a:lnTo>
                <a:lnTo>
                  <a:pt x="7670546" y="1085354"/>
                </a:lnTo>
                <a:lnTo>
                  <a:pt x="7637780" y="1056195"/>
                </a:lnTo>
                <a:lnTo>
                  <a:pt x="7604163" y="1027290"/>
                </a:lnTo>
                <a:lnTo>
                  <a:pt x="7569695" y="998626"/>
                </a:lnTo>
                <a:lnTo>
                  <a:pt x="7534376" y="970241"/>
                </a:lnTo>
                <a:lnTo>
                  <a:pt x="7498207" y="942111"/>
                </a:lnTo>
                <a:lnTo>
                  <a:pt x="7461199" y="914260"/>
                </a:lnTo>
                <a:lnTo>
                  <a:pt x="7423353" y="886688"/>
                </a:lnTo>
                <a:lnTo>
                  <a:pt x="7384669" y="859396"/>
                </a:lnTo>
                <a:lnTo>
                  <a:pt x="7345146" y="832396"/>
                </a:lnTo>
                <a:lnTo>
                  <a:pt x="7304799" y="805700"/>
                </a:lnTo>
                <a:lnTo>
                  <a:pt x="7263625" y="779310"/>
                </a:lnTo>
                <a:lnTo>
                  <a:pt x="7221626" y="753224"/>
                </a:lnTo>
                <a:lnTo>
                  <a:pt x="7178815" y="727456"/>
                </a:lnTo>
                <a:lnTo>
                  <a:pt x="7135177" y="702005"/>
                </a:lnTo>
                <a:lnTo>
                  <a:pt x="7090727" y="676897"/>
                </a:lnTo>
                <a:lnTo>
                  <a:pt x="7045465" y="652106"/>
                </a:lnTo>
                <a:lnTo>
                  <a:pt x="6999389" y="627672"/>
                </a:lnTo>
                <a:lnTo>
                  <a:pt x="6952513" y="603567"/>
                </a:lnTo>
                <a:lnTo>
                  <a:pt x="6904837" y="579831"/>
                </a:lnTo>
                <a:lnTo>
                  <a:pt x="6856362" y="556437"/>
                </a:lnTo>
                <a:lnTo>
                  <a:pt x="6807086" y="533425"/>
                </a:lnTo>
                <a:lnTo>
                  <a:pt x="6757022" y="510768"/>
                </a:lnTo>
                <a:lnTo>
                  <a:pt x="6706159" y="488492"/>
                </a:lnTo>
                <a:lnTo>
                  <a:pt x="6654520" y="466610"/>
                </a:lnTo>
                <a:lnTo>
                  <a:pt x="6602095" y="445109"/>
                </a:lnTo>
                <a:lnTo>
                  <a:pt x="6548895" y="424002"/>
                </a:lnTo>
                <a:lnTo>
                  <a:pt x="6494907" y="403288"/>
                </a:lnTo>
                <a:lnTo>
                  <a:pt x="6440157" y="382993"/>
                </a:lnTo>
                <a:lnTo>
                  <a:pt x="6384620" y="363105"/>
                </a:lnTo>
                <a:lnTo>
                  <a:pt x="6328334" y="343636"/>
                </a:lnTo>
                <a:lnTo>
                  <a:pt x="6271272" y="324599"/>
                </a:lnTo>
                <a:lnTo>
                  <a:pt x="6213449" y="305981"/>
                </a:lnTo>
                <a:lnTo>
                  <a:pt x="6154877" y="287807"/>
                </a:lnTo>
                <a:lnTo>
                  <a:pt x="6107061" y="273481"/>
                </a:lnTo>
                <a:lnTo>
                  <a:pt x="6059055" y="259511"/>
                </a:lnTo>
                <a:lnTo>
                  <a:pt x="6010859" y="245935"/>
                </a:lnTo>
                <a:lnTo>
                  <a:pt x="5962485" y="232727"/>
                </a:lnTo>
                <a:lnTo>
                  <a:pt x="5913907" y="219900"/>
                </a:lnTo>
                <a:lnTo>
                  <a:pt x="5865165" y="207441"/>
                </a:lnTo>
                <a:lnTo>
                  <a:pt x="5816257" y="195351"/>
                </a:lnTo>
                <a:lnTo>
                  <a:pt x="5767184" y="183642"/>
                </a:lnTo>
                <a:lnTo>
                  <a:pt x="5717946" y="172300"/>
                </a:lnTo>
                <a:lnTo>
                  <a:pt x="5668569" y="161328"/>
                </a:lnTo>
                <a:lnTo>
                  <a:pt x="5619026" y="150736"/>
                </a:lnTo>
                <a:lnTo>
                  <a:pt x="5569356" y="140500"/>
                </a:lnTo>
                <a:lnTo>
                  <a:pt x="5519559" y="130632"/>
                </a:lnTo>
                <a:lnTo>
                  <a:pt x="5469623" y="121132"/>
                </a:lnTo>
                <a:lnTo>
                  <a:pt x="5419572" y="112001"/>
                </a:lnTo>
                <a:lnTo>
                  <a:pt x="5369395" y="103238"/>
                </a:lnTo>
                <a:lnTo>
                  <a:pt x="5319115" y="94843"/>
                </a:lnTo>
                <a:lnTo>
                  <a:pt x="5268734" y="86804"/>
                </a:lnTo>
                <a:lnTo>
                  <a:pt x="5218252" y="79121"/>
                </a:lnTo>
                <a:lnTo>
                  <a:pt x="5167668" y="71805"/>
                </a:lnTo>
                <a:lnTo>
                  <a:pt x="5117008" y="64858"/>
                </a:lnTo>
                <a:lnTo>
                  <a:pt x="5066271" y="58254"/>
                </a:lnTo>
                <a:lnTo>
                  <a:pt x="5015458" y="52019"/>
                </a:lnTo>
                <a:lnTo>
                  <a:pt x="4964569" y="46151"/>
                </a:lnTo>
                <a:lnTo>
                  <a:pt x="4913630" y="40627"/>
                </a:lnTo>
                <a:lnTo>
                  <a:pt x="4862627" y="35458"/>
                </a:lnTo>
                <a:lnTo>
                  <a:pt x="4811573" y="30645"/>
                </a:lnTo>
                <a:lnTo>
                  <a:pt x="4760468" y="26187"/>
                </a:lnTo>
                <a:lnTo>
                  <a:pt x="4709338" y="22085"/>
                </a:lnTo>
                <a:lnTo>
                  <a:pt x="4658169" y="18338"/>
                </a:lnTo>
                <a:lnTo>
                  <a:pt x="4606976" y="14935"/>
                </a:lnTo>
                <a:lnTo>
                  <a:pt x="4555756" y="11887"/>
                </a:lnTo>
                <a:lnTo>
                  <a:pt x="4504525" y="9194"/>
                </a:lnTo>
                <a:lnTo>
                  <a:pt x="4453280" y="6845"/>
                </a:lnTo>
                <a:lnTo>
                  <a:pt x="4402048" y="4838"/>
                </a:lnTo>
                <a:lnTo>
                  <a:pt x="4350804" y="3187"/>
                </a:lnTo>
                <a:lnTo>
                  <a:pt x="4299572" y="1866"/>
                </a:lnTo>
                <a:lnTo>
                  <a:pt x="4248353" y="901"/>
                </a:lnTo>
                <a:lnTo>
                  <a:pt x="4197172" y="279"/>
                </a:lnTo>
                <a:lnTo>
                  <a:pt x="4141597" y="0"/>
                </a:lnTo>
                <a:lnTo>
                  <a:pt x="4086072" y="127"/>
                </a:lnTo>
                <a:lnTo>
                  <a:pt x="4030599" y="660"/>
                </a:lnTo>
                <a:lnTo>
                  <a:pt x="3975176" y="1587"/>
                </a:lnTo>
                <a:lnTo>
                  <a:pt x="3919817" y="2921"/>
                </a:lnTo>
                <a:lnTo>
                  <a:pt x="3864521" y="4648"/>
                </a:lnTo>
                <a:lnTo>
                  <a:pt x="3809314" y="6781"/>
                </a:lnTo>
                <a:lnTo>
                  <a:pt x="3754183" y="9296"/>
                </a:lnTo>
                <a:lnTo>
                  <a:pt x="3699154" y="12217"/>
                </a:lnTo>
                <a:lnTo>
                  <a:pt x="3644214" y="15544"/>
                </a:lnTo>
                <a:lnTo>
                  <a:pt x="3589388" y="19253"/>
                </a:lnTo>
                <a:lnTo>
                  <a:pt x="3534689" y="23355"/>
                </a:lnTo>
                <a:lnTo>
                  <a:pt x="3480104" y="27851"/>
                </a:lnTo>
                <a:lnTo>
                  <a:pt x="3425647" y="32740"/>
                </a:lnTo>
                <a:lnTo>
                  <a:pt x="3371329" y="38011"/>
                </a:lnTo>
                <a:lnTo>
                  <a:pt x="3317163" y="43675"/>
                </a:lnTo>
                <a:lnTo>
                  <a:pt x="3263150" y="49720"/>
                </a:lnTo>
                <a:lnTo>
                  <a:pt x="3209302" y="56159"/>
                </a:lnTo>
                <a:lnTo>
                  <a:pt x="3155619" y="62979"/>
                </a:lnTo>
                <a:lnTo>
                  <a:pt x="3102114" y="70180"/>
                </a:lnTo>
                <a:lnTo>
                  <a:pt x="3048787" y="77774"/>
                </a:lnTo>
                <a:lnTo>
                  <a:pt x="2995663" y="85737"/>
                </a:lnTo>
                <a:lnTo>
                  <a:pt x="2942729" y="94081"/>
                </a:lnTo>
                <a:lnTo>
                  <a:pt x="2890012" y="102806"/>
                </a:lnTo>
                <a:lnTo>
                  <a:pt x="2837510" y="111912"/>
                </a:lnTo>
                <a:lnTo>
                  <a:pt x="2785224" y="121399"/>
                </a:lnTo>
                <a:lnTo>
                  <a:pt x="2733167" y="131254"/>
                </a:lnTo>
                <a:lnTo>
                  <a:pt x="2681351" y="141490"/>
                </a:lnTo>
                <a:lnTo>
                  <a:pt x="2629789" y="152095"/>
                </a:lnTo>
                <a:lnTo>
                  <a:pt x="2578468" y="163068"/>
                </a:lnTo>
                <a:lnTo>
                  <a:pt x="2527414" y="174421"/>
                </a:lnTo>
                <a:lnTo>
                  <a:pt x="2476639" y="186131"/>
                </a:lnTo>
                <a:lnTo>
                  <a:pt x="2426131" y="198221"/>
                </a:lnTo>
                <a:lnTo>
                  <a:pt x="2375903" y="210667"/>
                </a:lnTo>
                <a:lnTo>
                  <a:pt x="2325967" y="223494"/>
                </a:lnTo>
                <a:lnTo>
                  <a:pt x="2276335" y="236677"/>
                </a:lnTo>
                <a:lnTo>
                  <a:pt x="2227008" y="250228"/>
                </a:lnTo>
                <a:lnTo>
                  <a:pt x="2177986" y="264134"/>
                </a:lnTo>
                <a:lnTo>
                  <a:pt x="2129307" y="278409"/>
                </a:lnTo>
                <a:lnTo>
                  <a:pt x="2080945" y="293052"/>
                </a:lnTo>
                <a:lnTo>
                  <a:pt x="2032914" y="308038"/>
                </a:lnTo>
                <a:lnTo>
                  <a:pt x="1985238" y="323392"/>
                </a:lnTo>
                <a:lnTo>
                  <a:pt x="1937905" y="339102"/>
                </a:lnTo>
                <a:lnTo>
                  <a:pt x="1890941" y="355168"/>
                </a:lnTo>
                <a:lnTo>
                  <a:pt x="1844344" y="371589"/>
                </a:lnTo>
                <a:lnTo>
                  <a:pt x="1798116" y="388366"/>
                </a:lnTo>
                <a:lnTo>
                  <a:pt x="1752282" y="405498"/>
                </a:lnTo>
                <a:lnTo>
                  <a:pt x="1706829" y="422973"/>
                </a:lnTo>
                <a:lnTo>
                  <a:pt x="1661782" y="440804"/>
                </a:lnTo>
                <a:lnTo>
                  <a:pt x="1617141" y="458978"/>
                </a:lnTo>
                <a:lnTo>
                  <a:pt x="1572907" y="477507"/>
                </a:lnTo>
                <a:lnTo>
                  <a:pt x="1529092" y="496379"/>
                </a:lnTo>
                <a:lnTo>
                  <a:pt x="1485709" y="515594"/>
                </a:lnTo>
                <a:lnTo>
                  <a:pt x="1442770" y="535152"/>
                </a:lnTo>
                <a:lnTo>
                  <a:pt x="1400276" y="555066"/>
                </a:lnTo>
                <a:lnTo>
                  <a:pt x="1358226" y="575310"/>
                </a:lnTo>
                <a:lnTo>
                  <a:pt x="1316634" y="595909"/>
                </a:lnTo>
                <a:lnTo>
                  <a:pt x="1275511" y="616839"/>
                </a:lnTo>
                <a:lnTo>
                  <a:pt x="1234859" y="638098"/>
                </a:lnTo>
                <a:lnTo>
                  <a:pt x="1194701" y="659714"/>
                </a:lnTo>
                <a:lnTo>
                  <a:pt x="1155026" y="681647"/>
                </a:lnTo>
                <a:lnTo>
                  <a:pt x="1115847" y="703935"/>
                </a:lnTo>
                <a:lnTo>
                  <a:pt x="1077175" y="726541"/>
                </a:lnTo>
                <a:lnTo>
                  <a:pt x="1039012" y="749490"/>
                </a:lnTo>
                <a:lnTo>
                  <a:pt x="1001369" y="772769"/>
                </a:lnTo>
                <a:lnTo>
                  <a:pt x="964260" y="796378"/>
                </a:lnTo>
                <a:lnTo>
                  <a:pt x="927684" y="820318"/>
                </a:lnTo>
                <a:lnTo>
                  <a:pt x="891654" y="844575"/>
                </a:lnTo>
                <a:lnTo>
                  <a:pt x="856170" y="869175"/>
                </a:lnTo>
                <a:lnTo>
                  <a:pt x="821245" y="894092"/>
                </a:lnTo>
                <a:lnTo>
                  <a:pt x="786892" y="919340"/>
                </a:lnTo>
                <a:lnTo>
                  <a:pt x="753110" y="944905"/>
                </a:lnTo>
                <a:lnTo>
                  <a:pt x="719912" y="970800"/>
                </a:lnTo>
                <a:lnTo>
                  <a:pt x="687298" y="997013"/>
                </a:lnTo>
                <a:lnTo>
                  <a:pt x="655281" y="1023556"/>
                </a:lnTo>
                <a:lnTo>
                  <a:pt x="623874" y="1050404"/>
                </a:lnTo>
                <a:lnTo>
                  <a:pt x="593077" y="1077582"/>
                </a:lnTo>
                <a:lnTo>
                  <a:pt x="562889" y="1105065"/>
                </a:lnTo>
                <a:lnTo>
                  <a:pt x="533349" y="1132865"/>
                </a:lnTo>
                <a:lnTo>
                  <a:pt x="500608" y="1164767"/>
                </a:lnTo>
                <a:lnTo>
                  <a:pt x="468947" y="1196835"/>
                </a:lnTo>
                <a:lnTo>
                  <a:pt x="438340" y="1229055"/>
                </a:lnTo>
                <a:lnTo>
                  <a:pt x="408813" y="1261414"/>
                </a:lnTo>
                <a:lnTo>
                  <a:pt x="380326" y="1293926"/>
                </a:lnTo>
                <a:lnTo>
                  <a:pt x="352907" y="1326578"/>
                </a:lnTo>
                <a:lnTo>
                  <a:pt x="326529" y="1359369"/>
                </a:lnTo>
                <a:lnTo>
                  <a:pt x="301205" y="1392275"/>
                </a:lnTo>
                <a:lnTo>
                  <a:pt x="276936" y="1425308"/>
                </a:lnTo>
                <a:lnTo>
                  <a:pt x="253695" y="1458455"/>
                </a:lnTo>
                <a:lnTo>
                  <a:pt x="231508" y="1491703"/>
                </a:lnTo>
                <a:lnTo>
                  <a:pt x="210350" y="1525066"/>
                </a:lnTo>
                <a:lnTo>
                  <a:pt x="190233" y="1558518"/>
                </a:lnTo>
                <a:lnTo>
                  <a:pt x="171132" y="1592059"/>
                </a:lnTo>
                <a:lnTo>
                  <a:pt x="153073" y="1625688"/>
                </a:lnTo>
                <a:lnTo>
                  <a:pt x="120002" y="1693164"/>
                </a:lnTo>
                <a:lnTo>
                  <a:pt x="91020" y="1760905"/>
                </a:lnTo>
                <a:lnTo>
                  <a:pt x="66078" y="1828863"/>
                </a:lnTo>
                <a:lnTo>
                  <a:pt x="45148" y="1896986"/>
                </a:lnTo>
                <a:lnTo>
                  <a:pt x="28232" y="1965223"/>
                </a:lnTo>
                <a:lnTo>
                  <a:pt x="15278" y="2033536"/>
                </a:lnTo>
                <a:lnTo>
                  <a:pt x="6273" y="2101875"/>
                </a:lnTo>
                <a:lnTo>
                  <a:pt x="1181" y="2170176"/>
                </a:lnTo>
                <a:lnTo>
                  <a:pt x="0" y="2238400"/>
                </a:lnTo>
                <a:lnTo>
                  <a:pt x="850" y="2272474"/>
                </a:lnTo>
                <a:lnTo>
                  <a:pt x="5461" y="2340495"/>
                </a:lnTo>
                <a:lnTo>
                  <a:pt x="13906" y="2408313"/>
                </a:lnTo>
                <a:lnTo>
                  <a:pt x="26162" y="2475890"/>
                </a:lnTo>
                <a:lnTo>
                  <a:pt x="42202" y="2543175"/>
                </a:lnTo>
                <a:lnTo>
                  <a:pt x="61988" y="2610116"/>
                </a:lnTo>
                <a:lnTo>
                  <a:pt x="85521" y="2676664"/>
                </a:lnTo>
                <a:lnTo>
                  <a:pt x="112763" y="2742768"/>
                </a:lnTo>
                <a:lnTo>
                  <a:pt x="143675" y="2808389"/>
                </a:lnTo>
                <a:lnTo>
                  <a:pt x="178257" y="2873476"/>
                </a:lnTo>
                <a:lnTo>
                  <a:pt x="216471" y="2937980"/>
                </a:lnTo>
                <a:lnTo>
                  <a:pt x="258292" y="3001835"/>
                </a:lnTo>
                <a:lnTo>
                  <a:pt x="280543" y="3033522"/>
                </a:lnTo>
                <a:lnTo>
                  <a:pt x="303695" y="3065018"/>
                </a:lnTo>
                <a:lnTo>
                  <a:pt x="327736" y="3096349"/>
                </a:lnTo>
                <a:lnTo>
                  <a:pt x="352666" y="3127476"/>
                </a:lnTo>
                <a:lnTo>
                  <a:pt x="378472" y="3158413"/>
                </a:lnTo>
                <a:lnTo>
                  <a:pt x="405155" y="3189147"/>
                </a:lnTo>
                <a:lnTo>
                  <a:pt x="432727" y="3219678"/>
                </a:lnTo>
                <a:lnTo>
                  <a:pt x="461162" y="3249993"/>
                </a:lnTo>
                <a:lnTo>
                  <a:pt x="490474" y="3280092"/>
                </a:lnTo>
                <a:lnTo>
                  <a:pt x="520649" y="3309963"/>
                </a:lnTo>
                <a:lnTo>
                  <a:pt x="551700" y="3339604"/>
                </a:lnTo>
                <a:lnTo>
                  <a:pt x="583603" y="3369005"/>
                </a:lnTo>
                <a:lnTo>
                  <a:pt x="616369" y="3398164"/>
                </a:lnTo>
                <a:lnTo>
                  <a:pt x="649986" y="3427069"/>
                </a:lnTo>
                <a:lnTo>
                  <a:pt x="684453" y="3455720"/>
                </a:lnTo>
                <a:lnTo>
                  <a:pt x="719772" y="3484118"/>
                </a:lnTo>
                <a:lnTo>
                  <a:pt x="755942" y="3512248"/>
                </a:lnTo>
                <a:lnTo>
                  <a:pt x="792949" y="3540099"/>
                </a:lnTo>
                <a:lnTo>
                  <a:pt x="830795" y="3567671"/>
                </a:lnTo>
                <a:lnTo>
                  <a:pt x="869480" y="3594951"/>
                </a:lnTo>
                <a:lnTo>
                  <a:pt x="908989" y="3621951"/>
                </a:lnTo>
                <a:lnTo>
                  <a:pt x="949337" y="3648646"/>
                </a:lnTo>
                <a:lnTo>
                  <a:pt x="990511" y="3675037"/>
                </a:lnTo>
                <a:lnTo>
                  <a:pt x="1032510" y="3701123"/>
                </a:lnTo>
                <a:lnTo>
                  <a:pt x="1075334" y="3726891"/>
                </a:lnTo>
                <a:lnTo>
                  <a:pt x="1118971" y="3752329"/>
                </a:lnTo>
                <a:lnTo>
                  <a:pt x="1163421" y="3777450"/>
                </a:lnTo>
                <a:lnTo>
                  <a:pt x="1208684" y="3802227"/>
                </a:lnTo>
                <a:lnTo>
                  <a:pt x="1254747" y="3826675"/>
                </a:lnTo>
                <a:lnTo>
                  <a:pt x="1301623" y="3850767"/>
                </a:lnTo>
                <a:lnTo>
                  <a:pt x="1349298" y="3874516"/>
                </a:lnTo>
                <a:lnTo>
                  <a:pt x="1397787" y="3897896"/>
                </a:lnTo>
                <a:lnTo>
                  <a:pt x="1447050" y="3920921"/>
                </a:lnTo>
                <a:lnTo>
                  <a:pt x="1497114" y="3943566"/>
                </a:lnTo>
                <a:lnTo>
                  <a:pt x="1547977" y="3965841"/>
                </a:lnTo>
                <a:lnTo>
                  <a:pt x="1599615" y="3987736"/>
                </a:lnTo>
                <a:lnTo>
                  <a:pt x="1652041" y="4009237"/>
                </a:lnTo>
                <a:lnTo>
                  <a:pt x="1705241" y="4030345"/>
                </a:lnTo>
                <a:lnTo>
                  <a:pt x="1759229" y="4051046"/>
                </a:lnTo>
                <a:lnTo>
                  <a:pt x="1813979" y="4071340"/>
                </a:lnTo>
                <a:lnTo>
                  <a:pt x="1869503" y="4091228"/>
                </a:lnTo>
                <a:lnTo>
                  <a:pt x="1925802" y="4110698"/>
                </a:lnTo>
                <a:lnTo>
                  <a:pt x="1982851" y="4129735"/>
                </a:lnTo>
                <a:lnTo>
                  <a:pt x="2040674" y="4148353"/>
                </a:lnTo>
                <a:lnTo>
                  <a:pt x="2099259" y="4166514"/>
                </a:lnTo>
                <a:lnTo>
                  <a:pt x="2407742" y="5010683"/>
                </a:lnTo>
                <a:lnTo>
                  <a:pt x="3593160" y="4435259"/>
                </a:lnTo>
                <a:lnTo>
                  <a:pt x="3649357" y="4439018"/>
                </a:lnTo>
                <a:lnTo>
                  <a:pt x="3705529" y="4442345"/>
                </a:lnTo>
                <a:lnTo>
                  <a:pt x="3761663" y="4445254"/>
                </a:lnTo>
                <a:lnTo>
                  <a:pt x="3817759" y="4447743"/>
                </a:lnTo>
                <a:lnTo>
                  <a:pt x="3873792" y="4449813"/>
                </a:lnTo>
                <a:lnTo>
                  <a:pt x="3929773" y="4451477"/>
                </a:lnTo>
                <a:lnTo>
                  <a:pt x="3985679" y="4452721"/>
                </a:lnTo>
                <a:lnTo>
                  <a:pt x="4041521" y="4453560"/>
                </a:lnTo>
                <a:lnTo>
                  <a:pt x="4097286" y="4453991"/>
                </a:lnTo>
                <a:lnTo>
                  <a:pt x="4152950" y="4454017"/>
                </a:lnTo>
                <a:lnTo>
                  <a:pt x="4208538" y="4453636"/>
                </a:lnTo>
                <a:lnTo>
                  <a:pt x="4264025" y="4452848"/>
                </a:lnTo>
                <a:lnTo>
                  <a:pt x="4319397" y="4451655"/>
                </a:lnTo>
                <a:lnTo>
                  <a:pt x="4374667" y="4450080"/>
                </a:lnTo>
                <a:lnTo>
                  <a:pt x="4429823" y="4448086"/>
                </a:lnTo>
                <a:lnTo>
                  <a:pt x="4484840" y="4445711"/>
                </a:lnTo>
                <a:lnTo>
                  <a:pt x="4539742" y="4442930"/>
                </a:lnTo>
                <a:lnTo>
                  <a:pt x="4594491" y="4439767"/>
                </a:lnTo>
                <a:lnTo>
                  <a:pt x="4649101" y="4436211"/>
                </a:lnTo>
                <a:lnTo>
                  <a:pt x="4703559" y="4432262"/>
                </a:lnTo>
                <a:lnTo>
                  <a:pt x="4757864" y="4427918"/>
                </a:lnTo>
                <a:lnTo>
                  <a:pt x="4812004" y="4423207"/>
                </a:lnTo>
                <a:lnTo>
                  <a:pt x="4865967" y="4418101"/>
                </a:lnTo>
                <a:lnTo>
                  <a:pt x="4919751" y="4412615"/>
                </a:lnTo>
                <a:lnTo>
                  <a:pt x="4973358" y="4406747"/>
                </a:lnTo>
                <a:lnTo>
                  <a:pt x="5026774" y="4400499"/>
                </a:lnTo>
                <a:lnTo>
                  <a:pt x="5080000" y="4393882"/>
                </a:lnTo>
                <a:lnTo>
                  <a:pt x="5133010" y="4386885"/>
                </a:lnTo>
                <a:lnTo>
                  <a:pt x="5185816" y="4379506"/>
                </a:lnTo>
                <a:lnTo>
                  <a:pt x="5238394" y="4371772"/>
                </a:lnTo>
                <a:lnTo>
                  <a:pt x="5290756" y="4363656"/>
                </a:lnTo>
                <a:lnTo>
                  <a:pt x="5342890" y="4355173"/>
                </a:lnTo>
                <a:lnTo>
                  <a:pt x="5394795" y="4346333"/>
                </a:lnTo>
                <a:lnTo>
                  <a:pt x="5446446" y="4337126"/>
                </a:lnTo>
                <a:lnTo>
                  <a:pt x="5497855" y="4327550"/>
                </a:lnTo>
                <a:lnTo>
                  <a:pt x="5548998" y="4317619"/>
                </a:lnTo>
                <a:lnTo>
                  <a:pt x="5599887" y="4307332"/>
                </a:lnTo>
                <a:lnTo>
                  <a:pt x="5650496" y="4296676"/>
                </a:lnTo>
                <a:lnTo>
                  <a:pt x="5700839" y="4285678"/>
                </a:lnTo>
                <a:lnTo>
                  <a:pt x="5750903" y="4274312"/>
                </a:lnTo>
                <a:lnTo>
                  <a:pt x="5800661" y="4262602"/>
                </a:lnTo>
                <a:lnTo>
                  <a:pt x="5850140" y="4250550"/>
                </a:lnTo>
                <a:lnTo>
                  <a:pt x="5899302" y="4238142"/>
                </a:lnTo>
                <a:lnTo>
                  <a:pt x="5948172" y="4225379"/>
                </a:lnTo>
                <a:lnTo>
                  <a:pt x="5996711" y="4212285"/>
                </a:lnTo>
                <a:lnTo>
                  <a:pt x="6044946" y="4198848"/>
                </a:lnTo>
                <a:lnTo>
                  <a:pt x="6092837" y="4185056"/>
                </a:lnTo>
                <a:lnTo>
                  <a:pt x="6140399" y="4170934"/>
                </a:lnTo>
                <a:lnTo>
                  <a:pt x="6187618" y="4156468"/>
                </a:lnTo>
                <a:lnTo>
                  <a:pt x="6234481" y="4141673"/>
                </a:lnTo>
                <a:lnTo>
                  <a:pt x="6281001" y="4126547"/>
                </a:lnTo>
                <a:lnTo>
                  <a:pt x="6327153" y="4111079"/>
                </a:lnTo>
                <a:lnTo>
                  <a:pt x="6372949" y="4095292"/>
                </a:lnTo>
                <a:lnTo>
                  <a:pt x="6418351" y="4079163"/>
                </a:lnTo>
                <a:lnTo>
                  <a:pt x="6463385" y="4062717"/>
                </a:lnTo>
                <a:lnTo>
                  <a:pt x="6508026" y="4045940"/>
                </a:lnTo>
                <a:lnTo>
                  <a:pt x="6552285" y="4028846"/>
                </a:lnTo>
                <a:lnTo>
                  <a:pt x="6596126" y="4011422"/>
                </a:lnTo>
                <a:lnTo>
                  <a:pt x="6639573" y="3993680"/>
                </a:lnTo>
                <a:lnTo>
                  <a:pt x="6682600" y="3975620"/>
                </a:lnTo>
                <a:lnTo>
                  <a:pt x="6725196" y="3957243"/>
                </a:lnTo>
                <a:lnTo>
                  <a:pt x="6767385" y="3938562"/>
                </a:lnTo>
                <a:lnTo>
                  <a:pt x="6809130" y="3919550"/>
                </a:lnTo>
                <a:lnTo>
                  <a:pt x="6850431" y="3900233"/>
                </a:lnTo>
                <a:lnTo>
                  <a:pt x="6891287" y="3880612"/>
                </a:lnTo>
                <a:lnTo>
                  <a:pt x="6931698" y="3860685"/>
                </a:lnTo>
                <a:lnTo>
                  <a:pt x="6971639" y="3840454"/>
                </a:lnTo>
                <a:lnTo>
                  <a:pt x="7011124" y="3819906"/>
                </a:lnTo>
                <a:lnTo>
                  <a:pt x="7050125" y="3799065"/>
                </a:lnTo>
                <a:lnTo>
                  <a:pt x="7088657" y="3777919"/>
                </a:lnTo>
                <a:lnTo>
                  <a:pt x="7126694" y="3756482"/>
                </a:lnTo>
                <a:lnTo>
                  <a:pt x="7164235" y="3734739"/>
                </a:lnTo>
                <a:lnTo>
                  <a:pt x="7201294" y="3712705"/>
                </a:lnTo>
                <a:lnTo>
                  <a:pt x="7237831" y="3690378"/>
                </a:lnTo>
                <a:lnTo>
                  <a:pt x="7273861" y="3667760"/>
                </a:lnTo>
                <a:lnTo>
                  <a:pt x="7309371" y="3644849"/>
                </a:lnTo>
                <a:lnTo>
                  <a:pt x="7344359" y="3621659"/>
                </a:lnTo>
                <a:lnTo>
                  <a:pt x="7378814" y="3598164"/>
                </a:lnTo>
                <a:lnTo>
                  <a:pt x="7412723" y="3574402"/>
                </a:lnTo>
                <a:lnTo>
                  <a:pt x="7446086" y="3550348"/>
                </a:lnTo>
                <a:lnTo>
                  <a:pt x="7478903" y="3526015"/>
                </a:lnTo>
                <a:lnTo>
                  <a:pt x="7511161" y="3501402"/>
                </a:lnTo>
                <a:lnTo>
                  <a:pt x="7542860" y="3476523"/>
                </a:lnTo>
                <a:lnTo>
                  <a:pt x="7573975" y="3451352"/>
                </a:lnTo>
                <a:lnTo>
                  <a:pt x="7604519" y="3425914"/>
                </a:lnTo>
                <a:lnTo>
                  <a:pt x="7634478" y="3400209"/>
                </a:lnTo>
                <a:lnTo>
                  <a:pt x="7663853" y="3374225"/>
                </a:lnTo>
                <a:lnTo>
                  <a:pt x="7692618" y="3347974"/>
                </a:lnTo>
                <a:lnTo>
                  <a:pt x="7720787" y="3321456"/>
                </a:lnTo>
                <a:lnTo>
                  <a:pt x="7753515" y="3289566"/>
                </a:lnTo>
                <a:lnTo>
                  <a:pt x="7785176" y="3257512"/>
                </a:lnTo>
                <a:lnTo>
                  <a:pt x="7815783" y="3225292"/>
                </a:lnTo>
                <a:lnTo>
                  <a:pt x="7845311" y="3192932"/>
                </a:lnTo>
                <a:lnTo>
                  <a:pt x="7873797" y="3160420"/>
                </a:lnTo>
                <a:lnTo>
                  <a:pt x="7901216" y="3127768"/>
                </a:lnTo>
                <a:lnTo>
                  <a:pt x="7927594" y="3094990"/>
                </a:lnTo>
                <a:lnTo>
                  <a:pt x="7952918" y="3062084"/>
                </a:lnTo>
                <a:lnTo>
                  <a:pt x="7977187" y="3029051"/>
                </a:lnTo>
                <a:lnTo>
                  <a:pt x="8000428" y="2995904"/>
                </a:lnTo>
                <a:lnTo>
                  <a:pt x="8022615" y="2962656"/>
                </a:lnTo>
                <a:lnTo>
                  <a:pt x="8043773" y="2929305"/>
                </a:lnTo>
                <a:lnTo>
                  <a:pt x="8063903" y="2895854"/>
                </a:lnTo>
                <a:lnTo>
                  <a:pt x="8082991" y="2862313"/>
                </a:lnTo>
                <a:lnTo>
                  <a:pt x="8101063" y="2828696"/>
                </a:lnTo>
                <a:lnTo>
                  <a:pt x="8134121" y="2761208"/>
                </a:lnTo>
                <a:lnTo>
                  <a:pt x="8163115" y="2693479"/>
                </a:lnTo>
                <a:lnTo>
                  <a:pt x="8188058" y="2625521"/>
                </a:lnTo>
                <a:lnTo>
                  <a:pt x="8208975" y="2557399"/>
                </a:lnTo>
                <a:lnTo>
                  <a:pt x="8225904" y="2489162"/>
                </a:lnTo>
                <a:lnTo>
                  <a:pt x="8238858" y="2420848"/>
                </a:lnTo>
                <a:lnTo>
                  <a:pt x="8247862" y="2352522"/>
                </a:lnTo>
                <a:lnTo>
                  <a:pt x="8252942" y="2284222"/>
                </a:lnTo>
                <a:lnTo>
                  <a:pt x="8254136" y="2215997"/>
                </a:lnTo>
                <a:lnTo>
                  <a:pt x="8253285" y="2181923"/>
                </a:lnTo>
                <a:lnTo>
                  <a:pt x="8251457" y="2147887"/>
                </a:lnTo>
                <a:lnTo>
                  <a:pt x="8248675" y="2113902"/>
                </a:lnTo>
                <a:lnTo>
                  <a:pt x="8244929" y="2079955"/>
                </a:lnTo>
                <a:lnTo>
                  <a:pt x="8243659" y="2070887"/>
                </a:lnTo>
                <a:lnTo>
                  <a:pt x="8276920" y="2070887"/>
                </a:lnTo>
                <a:lnTo>
                  <a:pt x="8276920" y="1254023"/>
                </a:lnTo>
                <a:close/>
              </a:path>
            </a:pathLst>
          </a:custGeom>
          <a:solidFill>
            <a:srgbClr val="EEEEEE"/>
          </a:solidFill>
        </p:spPr>
        <p:txBody>
          <a:bodyPr wrap="square" lIns="0" tIns="0" rIns="0" bIns="0" rtlCol="0"/>
          <a:lstStyle/>
          <a:p>
            <a:endParaRPr/>
          </a:p>
        </p:txBody>
      </p:sp>
      <p:sp>
        <p:nvSpPr>
          <p:cNvPr id="3" name="object 3"/>
          <p:cNvSpPr txBox="1">
            <a:spLocks noGrp="1"/>
          </p:cNvSpPr>
          <p:nvPr>
            <p:ph type="title"/>
          </p:nvPr>
        </p:nvSpPr>
        <p:spPr>
          <a:xfrm>
            <a:off x="1657857" y="2565272"/>
            <a:ext cx="6684009" cy="1198880"/>
          </a:xfrm>
          <a:prstGeom prst="rect">
            <a:avLst/>
          </a:prstGeom>
        </p:spPr>
        <p:txBody>
          <a:bodyPr vert="horz" wrap="square" lIns="0" tIns="12700" rIns="0" bIns="0" rtlCol="0">
            <a:spAutoFit/>
          </a:bodyPr>
          <a:lstStyle/>
          <a:p>
            <a:pPr marL="756285" marR="5080" indent="-744220">
              <a:lnSpc>
                <a:spcPct val="106900"/>
              </a:lnSpc>
              <a:spcBef>
                <a:spcPts val="100"/>
              </a:spcBef>
              <a:tabLst>
                <a:tab pos="756285" algn="l"/>
                <a:tab pos="3463925" algn="l"/>
              </a:tabLst>
            </a:pPr>
            <a:r>
              <a:rPr sz="3600" spc="-25" dirty="0">
                <a:solidFill>
                  <a:srgbClr val="002060"/>
                </a:solidFill>
                <a:latin typeface="Calibri"/>
                <a:cs typeface="Calibri"/>
              </a:rPr>
              <a:t>1.</a:t>
            </a:r>
            <a:r>
              <a:rPr sz="3600" dirty="0">
                <a:solidFill>
                  <a:srgbClr val="002060"/>
                </a:solidFill>
                <a:latin typeface="Calibri"/>
                <a:cs typeface="Calibri"/>
              </a:rPr>
              <a:t>	</a:t>
            </a:r>
            <a:r>
              <a:rPr sz="3600" spc="-10" dirty="0">
                <a:solidFill>
                  <a:srgbClr val="002060"/>
                </a:solidFill>
                <a:latin typeface="Calibri"/>
                <a:cs typeface="Calibri"/>
              </a:rPr>
              <a:t>Women</a:t>
            </a:r>
            <a:r>
              <a:rPr sz="3600" spc="-180" dirty="0">
                <a:solidFill>
                  <a:srgbClr val="002060"/>
                </a:solidFill>
                <a:latin typeface="Calibri"/>
                <a:cs typeface="Calibri"/>
              </a:rPr>
              <a:t> </a:t>
            </a:r>
            <a:r>
              <a:rPr sz="3600" spc="-20" dirty="0">
                <a:solidFill>
                  <a:srgbClr val="002060"/>
                </a:solidFill>
                <a:latin typeface="Calibri"/>
                <a:cs typeface="Calibri"/>
              </a:rPr>
              <a:t>have</a:t>
            </a:r>
            <a:r>
              <a:rPr sz="3600" dirty="0">
                <a:solidFill>
                  <a:srgbClr val="002060"/>
                </a:solidFill>
                <a:latin typeface="Calibri"/>
                <a:cs typeface="Calibri"/>
              </a:rPr>
              <a:t>	already</a:t>
            </a:r>
            <a:r>
              <a:rPr sz="3600" spc="-75" dirty="0">
                <a:solidFill>
                  <a:srgbClr val="002060"/>
                </a:solidFill>
                <a:latin typeface="Calibri"/>
                <a:cs typeface="Calibri"/>
              </a:rPr>
              <a:t> </a:t>
            </a:r>
            <a:r>
              <a:rPr sz="3600" spc="-10" dirty="0">
                <a:solidFill>
                  <a:srgbClr val="002060"/>
                </a:solidFill>
                <a:latin typeface="Calibri"/>
                <a:cs typeface="Calibri"/>
              </a:rPr>
              <a:t>achieved </a:t>
            </a:r>
            <a:r>
              <a:rPr sz="3600" dirty="0">
                <a:solidFill>
                  <a:srgbClr val="002060"/>
                </a:solidFill>
                <a:latin typeface="Calibri"/>
                <a:cs typeface="Calibri"/>
              </a:rPr>
              <a:t>equal</a:t>
            </a:r>
            <a:r>
              <a:rPr sz="3600" spc="-65" dirty="0">
                <a:solidFill>
                  <a:srgbClr val="002060"/>
                </a:solidFill>
                <a:latin typeface="Calibri"/>
                <a:cs typeface="Calibri"/>
              </a:rPr>
              <a:t> </a:t>
            </a:r>
            <a:r>
              <a:rPr sz="3600" dirty="0">
                <a:solidFill>
                  <a:srgbClr val="002060"/>
                </a:solidFill>
                <a:latin typeface="Calibri"/>
                <a:cs typeface="Calibri"/>
              </a:rPr>
              <a:t>rights</a:t>
            </a:r>
            <a:r>
              <a:rPr sz="3600" spc="-75" dirty="0">
                <a:solidFill>
                  <a:srgbClr val="002060"/>
                </a:solidFill>
                <a:latin typeface="Calibri"/>
                <a:cs typeface="Calibri"/>
              </a:rPr>
              <a:t> </a:t>
            </a:r>
            <a:r>
              <a:rPr sz="3600" spc="-50" dirty="0">
                <a:solidFill>
                  <a:srgbClr val="002060"/>
                </a:solidFill>
                <a:latin typeface="Calibri"/>
                <a:cs typeface="Calibri"/>
              </a:rPr>
              <a:t>today.</a:t>
            </a:r>
            <a:r>
              <a:rPr sz="3600" spc="-80" dirty="0">
                <a:solidFill>
                  <a:srgbClr val="002060"/>
                </a:solidFill>
                <a:latin typeface="Calibri"/>
                <a:cs typeface="Calibri"/>
              </a:rPr>
              <a:t> </a:t>
            </a:r>
            <a:r>
              <a:rPr sz="3600" dirty="0">
                <a:solidFill>
                  <a:srgbClr val="002060"/>
                </a:solidFill>
                <a:latin typeface="Calibri"/>
                <a:cs typeface="Calibri"/>
              </a:rPr>
              <a:t>GER</a:t>
            </a:r>
            <a:r>
              <a:rPr lang="en-US" sz="3600" dirty="0">
                <a:solidFill>
                  <a:srgbClr val="002060"/>
                </a:solidFill>
                <a:latin typeface="Calibri"/>
                <a:cs typeface="Calibri"/>
              </a:rPr>
              <a:t>s</a:t>
            </a:r>
            <a:r>
              <a:rPr sz="3600" spc="-75" dirty="0">
                <a:solidFill>
                  <a:srgbClr val="002060"/>
                </a:solidFill>
                <a:latin typeface="Calibri"/>
                <a:cs typeface="Calibri"/>
              </a:rPr>
              <a:t> </a:t>
            </a:r>
            <a:r>
              <a:rPr sz="3600" dirty="0">
                <a:solidFill>
                  <a:srgbClr val="002060"/>
                </a:solidFill>
                <a:latin typeface="Calibri"/>
                <a:cs typeface="Calibri"/>
              </a:rPr>
              <a:t>are</a:t>
            </a:r>
            <a:r>
              <a:rPr sz="3600" spc="-100" dirty="0">
                <a:solidFill>
                  <a:srgbClr val="002060"/>
                </a:solidFill>
                <a:latin typeface="Calibri"/>
                <a:cs typeface="Calibri"/>
              </a:rPr>
              <a:t> </a:t>
            </a:r>
            <a:r>
              <a:rPr sz="3600" spc="-25" dirty="0">
                <a:solidFill>
                  <a:srgbClr val="002060"/>
                </a:solidFill>
                <a:latin typeface="Calibri"/>
                <a:cs typeface="Calibri"/>
              </a:rPr>
              <a:t>not</a:t>
            </a:r>
            <a:endParaRPr sz="3600" dirty="0">
              <a:solidFill>
                <a:srgbClr val="002060"/>
              </a:solidFill>
              <a:latin typeface="Calibri"/>
              <a:cs typeface="Calibri"/>
            </a:endParaRPr>
          </a:p>
        </p:txBody>
      </p:sp>
      <p:sp>
        <p:nvSpPr>
          <p:cNvPr id="4" name="object 4"/>
          <p:cNvSpPr txBox="1"/>
          <p:nvPr/>
        </p:nvSpPr>
        <p:spPr>
          <a:xfrm>
            <a:off x="2401951" y="3777233"/>
            <a:ext cx="3469004" cy="574040"/>
          </a:xfrm>
          <a:prstGeom prst="rect">
            <a:avLst/>
          </a:prstGeom>
        </p:spPr>
        <p:txBody>
          <a:bodyPr vert="horz" wrap="square" lIns="0" tIns="12700" rIns="0" bIns="0" rtlCol="0">
            <a:spAutoFit/>
          </a:bodyPr>
          <a:lstStyle/>
          <a:p>
            <a:pPr marL="12700">
              <a:lnSpc>
                <a:spcPct val="100000"/>
              </a:lnSpc>
              <a:spcBef>
                <a:spcPts val="100"/>
              </a:spcBef>
            </a:pPr>
            <a:r>
              <a:rPr lang="en-GB" sz="3600" b="1" dirty="0">
                <a:solidFill>
                  <a:srgbClr val="001F5F"/>
                </a:solidFill>
                <a:latin typeface="Calibri"/>
                <a:cs typeface="Calibri"/>
              </a:rPr>
              <a:t>needed</a:t>
            </a:r>
            <a:r>
              <a:rPr lang="en-GB" sz="3600" b="1" spc="-100" dirty="0">
                <a:solidFill>
                  <a:srgbClr val="001F5F"/>
                </a:solidFill>
                <a:latin typeface="Calibri"/>
                <a:cs typeface="Calibri"/>
              </a:rPr>
              <a:t> </a:t>
            </a:r>
            <a:r>
              <a:rPr lang="en-GB" sz="3600" b="1" dirty="0">
                <a:solidFill>
                  <a:srgbClr val="001F5F"/>
                </a:solidFill>
                <a:latin typeface="Calibri"/>
                <a:cs typeface="Calibri"/>
              </a:rPr>
              <a:t>any</a:t>
            </a:r>
            <a:r>
              <a:rPr lang="en-GB" sz="3600" b="1" spc="-105" dirty="0">
                <a:solidFill>
                  <a:srgbClr val="001F5F"/>
                </a:solidFill>
                <a:latin typeface="Calibri"/>
                <a:cs typeface="Calibri"/>
              </a:rPr>
              <a:t> </a:t>
            </a:r>
            <a:r>
              <a:rPr lang="en-GB" sz="3600" b="1" spc="-10" dirty="0">
                <a:solidFill>
                  <a:srgbClr val="001F5F"/>
                </a:solidFill>
                <a:latin typeface="Calibri"/>
                <a:cs typeface="Calibri"/>
              </a:rPr>
              <a:t>more.</a:t>
            </a:r>
            <a:endParaRPr sz="3600" dirty="0">
              <a:latin typeface="Calibri"/>
              <a:cs typeface="Calibri"/>
            </a:endParaRPr>
          </a:p>
        </p:txBody>
      </p:sp>
      <p:sp>
        <p:nvSpPr>
          <p:cNvPr id="5" name="object 5"/>
          <p:cNvSpPr/>
          <p:nvPr/>
        </p:nvSpPr>
        <p:spPr>
          <a:xfrm>
            <a:off x="301802" y="5116957"/>
            <a:ext cx="1396365" cy="530860"/>
          </a:xfrm>
          <a:custGeom>
            <a:avLst/>
            <a:gdLst/>
            <a:ahLst/>
            <a:cxnLst/>
            <a:rect l="l" t="t" r="r" b="b"/>
            <a:pathLst>
              <a:path w="1396364" h="530860">
                <a:moveTo>
                  <a:pt x="640080" y="0"/>
                </a:moveTo>
                <a:lnTo>
                  <a:pt x="0" y="0"/>
                </a:lnTo>
                <a:lnTo>
                  <a:pt x="0" y="256032"/>
                </a:lnTo>
                <a:lnTo>
                  <a:pt x="640080" y="256032"/>
                </a:lnTo>
                <a:lnTo>
                  <a:pt x="640080" y="0"/>
                </a:lnTo>
                <a:close/>
              </a:path>
              <a:path w="1396364" h="530860">
                <a:moveTo>
                  <a:pt x="1395984" y="274307"/>
                </a:moveTo>
                <a:lnTo>
                  <a:pt x="0" y="274307"/>
                </a:lnTo>
                <a:lnTo>
                  <a:pt x="0" y="530339"/>
                </a:lnTo>
                <a:lnTo>
                  <a:pt x="1395984" y="530339"/>
                </a:lnTo>
                <a:lnTo>
                  <a:pt x="1395984" y="274307"/>
                </a:lnTo>
                <a:close/>
              </a:path>
            </a:pathLst>
          </a:custGeom>
          <a:solidFill>
            <a:srgbClr val="FFFF00"/>
          </a:solidFill>
        </p:spPr>
        <p:txBody>
          <a:bodyPr wrap="square" lIns="0" tIns="0" rIns="0" bIns="0" rtlCol="0"/>
          <a:lstStyle/>
          <a:p>
            <a:endParaRPr/>
          </a:p>
        </p:txBody>
      </p:sp>
      <p:sp>
        <p:nvSpPr>
          <p:cNvPr id="6" name="object 6"/>
          <p:cNvSpPr txBox="1"/>
          <p:nvPr/>
        </p:nvSpPr>
        <p:spPr>
          <a:xfrm>
            <a:off x="289052" y="5081142"/>
            <a:ext cx="142113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Agree</a:t>
            </a:r>
            <a:endParaRPr sz="1800">
              <a:latin typeface="Arial"/>
              <a:cs typeface="Arial"/>
            </a:endParaRPr>
          </a:p>
          <a:p>
            <a:pPr marL="12700">
              <a:lnSpc>
                <a:spcPct val="100000"/>
              </a:lnSpc>
            </a:pPr>
            <a:r>
              <a:rPr sz="1800" b="1" dirty="0">
                <a:latin typeface="Arial"/>
                <a:cs typeface="Arial"/>
              </a:rPr>
              <a:t>or</a:t>
            </a:r>
            <a:r>
              <a:rPr sz="1800" b="1" spc="-5" dirty="0">
                <a:latin typeface="Arial"/>
                <a:cs typeface="Arial"/>
              </a:rPr>
              <a:t> </a:t>
            </a:r>
            <a:r>
              <a:rPr sz="1800" b="1" spc="-10" dirty="0">
                <a:latin typeface="Arial"/>
                <a:cs typeface="Arial"/>
              </a:rPr>
              <a:t>Disagree?</a:t>
            </a:r>
            <a:endParaRPr sz="1800">
              <a:latin typeface="Arial"/>
              <a:cs typeface="Arial"/>
            </a:endParaRPr>
          </a:p>
        </p:txBody>
      </p:sp>
      <p:sp>
        <p:nvSpPr>
          <p:cNvPr id="7" name="object 7"/>
          <p:cNvSpPr txBox="1"/>
          <p:nvPr/>
        </p:nvSpPr>
        <p:spPr>
          <a:xfrm>
            <a:off x="301802" y="5939904"/>
            <a:ext cx="1249680" cy="273685"/>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90" dirty="0">
                <a:latin typeface="Arial"/>
                <a:cs typeface="Arial"/>
              </a:rPr>
              <a:t> </a:t>
            </a:r>
            <a:r>
              <a:rPr sz="1800" b="1" dirty="0">
                <a:latin typeface="Arial"/>
                <a:cs typeface="Arial"/>
              </a:rPr>
              <a:t>YES</a:t>
            </a:r>
            <a:r>
              <a:rPr sz="1800" b="1" spc="-25" dirty="0">
                <a:latin typeface="Arial"/>
                <a:cs typeface="Arial"/>
              </a:rPr>
              <a:t> </a:t>
            </a:r>
            <a:r>
              <a:rPr sz="1800" b="1" spc="-50" dirty="0">
                <a:latin typeface="Arial"/>
                <a:cs typeface="Arial"/>
              </a:rPr>
              <a:t>?</a:t>
            </a:r>
            <a:endParaRPr sz="1800">
              <a:latin typeface="Arial"/>
              <a:cs typeface="Arial"/>
            </a:endParaRPr>
          </a:p>
        </p:txBody>
      </p:sp>
      <p:sp>
        <p:nvSpPr>
          <p:cNvPr id="8" name="object 8"/>
          <p:cNvSpPr txBox="1"/>
          <p:nvPr/>
        </p:nvSpPr>
        <p:spPr>
          <a:xfrm>
            <a:off x="301802" y="6213056"/>
            <a:ext cx="1249680" cy="257810"/>
          </a:xfrm>
          <a:prstGeom prst="rect">
            <a:avLst/>
          </a:prstGeom>
          <a:solidFill>
            <a:srgbClr val="FFFF00"/>
          </a:solidFill>
        </p:spPr>
        <p:txBody>
          <a:bodyPr vert="horz" wrap="square" lIns="0" tIns="0" rIns="0" bIns="0" rtlCol="0">
            <a:spAutoFit/>
          </a:bodyPr>
          <a:lstStyle/>
          <a:p>
            <a:pPr>
              <a:lnSpc>
                <a:spcPts val="1989"/>
              </a:lnSpc>
            </a:pPr>
            <a:r>
              <a:rPr sz="1800" b="1" dirty="0">
                <a:latin typeface="Arial"/>
                <a:cs typeface="Arial"/>
              </a:rPr>
              <a:t>WHY</a:t>
            </a:r>
            <a:r>
              <a:rPr sz="1800" b="1" spc="-85" dirty="0">
                <a:latin typeface="Arial"/>
                <a:cs typeface="Arial"/>
              </a:rPr>
              <a:t> </a:t>
            </a:r>
            <a:r>
              <a:rPr sz="1800" b="1" spc="-20" dirty="0">
                <a:latin typeface="Arial"/>
                <a:cs typeface="Arial"/>
              </a:rPr>
              <a:t>NOT?</a:t>
            </a:r>
            <a:endParaRPr sz="1800">
              <a:latin typeface="Arial"/>
              <a:cs typeface="Arial"/>
            </a:endParaRPr>
          </a:p>
        </p:txBody>
      </p:sp>
      <p:sp>
        <p:nvSpPr>
          <p:cNvPr id="9" name="object 9"/>
          <p:cNvSpPr/>
          <p:nvPr/>
        </p:nvSpPr>
        <p:spPr>
          <a:xfrm>
            <a:off x="4321302" y="6058661"/>
            <a:ext cx="4543425" cy="399415"/>
          </a:xfrm>
          <a:custGeom>
            <a:avLst/>
            <a:gdLst/>
            <a:ahLst/>
            <a:cxnLst/>
            <a:rect l="l" t="t" r="r" b="b"/>
            <a:pathLst>
              <a:path w="4543425" h="399414">
                <a:moveTo>
                  <a:pt x="4543044" y="0"/>
                </a:moveTo>
                <a:lnTo>
                  <a:pt x="0" y="0"/>
                </a:lnTo>
                <a:lnTo>
                  <a:pt x="0" y="399288"/>
                </a:lnTo>
                <a:lnTo>
                  <a:pt x="4543044" y="399288"/>
                </a:lnTo>
                <a:lnTo>
                  <a:pt x="4543044" y="0"/>
                </a:lnTo>
                <a:close/>
              </a:path>
            </a:pathLst>
          </a:custGeom>
          <a:solidFill>
            <a:srgbClr val="FFFFFF"/>
          </a:solidFill>
        </p:spPr>
        <p:txBody>
          <a:bodyPr wrap="square" lIns="0" tIns="0" rIns="0" bIns="0" rtlCol="0"/>
          <a:lstStyle/>
          <a:p>
            <a:endParaRPr/>
          </a:p>
        </p:txBody>
      </p:sp>
      <p:sp>
        <p:nvSpPr>
          <p:cNvPr id="10" name="object 10"/>
          <p:cNvSpPr txBox="1"/>
          <p:nvPr/>
        </p:nvSpPr>
        <p:spPr>
          <a:xfrm>
            <a:off x="4321302" y="6058661"/>
            <a:ext cx="4543425" cy="399415"/>
          </a:xfrm>
          <a:prstGeom prst="rect">
            <a:avLst/>
          </a:prstGeom>
          <a:ln w="25907">
            <a:solidFill>
              <a:srgbClr val="333399"/>
            </a:solidFill>
          </a:ln>
        </p:spPr>
        <p:txBody>
          <a:bodyPr vert="horz" wrap="square" lIns="0" tIns="38735" rIns="0" bIns="0" rtlCol="0">
            <a:spAutoFit/>
          </a:bodyPr>
          <a:lstStyle/>
          <a:p>
            <a:pPr marL="90170">
              <a:lnSpc>
                <a:spcPct val="100000"/>
              </a:lnSpc>
              <a:spcBef>
                <a:spcPts val="305"/>
              </a:spcBef>
            </a:pPr>
            <a:r>
              <a:rPr sz="2000" b="1" dirty="0">
                <a:solidFill>
                  <a:srgbClr val="001F5F"/>
                </a:solidFill>
                <a:latin typeface="Segoe UI"/>
                <a:cs typeface="Segoe UI"/>
              </a:rPr>
              <a:t>What</a:t>
            </a:r>
            <a:r>
              <a:rPr sz="2000" b="1" spc="-55" dirty="0">
                <a:solidFill>
                  <a:srgbClr val="001F5F"/>
                </a:solidFill>
                <a:latin typeface="Segoe UI"/>
                <a:cs typeface="Segoe UI"/>
              </a:rPr>
              <a:t> </a:t>
            </a:r>
            <a:r>
              <a:rPr sz="2000" b="1" dirty="0">
                <a:solidFill>
                  <a:srgbClr val="001F5F"/>
                </a:solidFill>
                <a:latin typeface="Segoe UI"/>
                <a:cs typeface="Segoe UI"/>
              </a:rPr>
              <a:t>is</a:t>
            </a:r>
            <a:r>
              <a:rPr sz="2000" b="1" spc="-60" dirty="0">
                <a:solidFill>
                  <a:srgbClr val="001F5F"/>
                </a:solidFill>
                <a:latin typeface="Segoe UI"/>
                <a:cs typeface="Segoe UI"/>
              </a:rPr>
              <a:t> </a:t>
            </a:r>
            <a:r>
              <a:rPr sz="2000" b="1" dirty="0">
                <a:solidFill>
                  <a:srgbClr val="001F5F"/>
                </a:solidFill>
                <a:latin typeface="Segoe UI"/>
                <a:cs typeface="Segoe UI"/>
              </a:rPr>
              <a:t>your</a:t>
            </a:r>
            <a:r>
              <a:rPr sz="2000" b="1" spc="-30" dirty="0">
                <a:solidFill>
                  <a:srgbClr val="001F5F"/>
                </a:solidFill>
                <a:latin typeface="Segoe UI"/>
                <a:cs typeface="Segoe UI"/>
              </a:rPr>
              <a:t> </a:t>
            </a:r>
            <a:r>
              <a:rPr sz="2000" b="1" dirty="0">
                <a:solidFill>
                  <a:srgbClr val="001F5F"/>
                </a:solidFill>
                <a:latin typeface="Segoe UI"/>
                <a:cs typeface="Segoe UI"/>
              </a:rPr>
              <a:t>(counter)</a:t>
            </a:r>
            <a:r>
              <a:rPr sz="2000" b="1" spc="-30" dirty="0">
                <a:solidFill>
                  <a:srgbClr val="001F5F"/>
                </a:solidFill>
                <a:latin typeface="Segoe UI"/>
                <a:cs typeface="Segoe UI"/>
              </a:rPr>
              <a:t> </a:t>
            </a:r>
            <a:r>
              <a:rPr sz="2000" b="1" dirty="0">
                <a:solidFill>
                  <a:srgbClr val="001F5F"/>
                </a:solidFill>
                <a:latin typeface="Segoe UI"/>
                <a:cs typeface="Segoe UI"/>
              </a:rPr>
              <a:t>argument</a:t>
            </a:r>
            <a:r>
              <a:rPr sz="2000" b="1" spc="-25" dirty="0">
                <a:solidFill>
                  <a:srgbClr val="001F5F"/>
                </a:solidFill>
                <a:latin typeface="Segoe UI"/>
                <a:cs typeface="Segoe UI"/>
              </a:rPr>
              <a:t> </a:t>
            </a:r>
            <a:r>
              <a:rPr sz="2000" b="1" spc="-50" dirty="0">
                <a:solidFill>
                  <a:srgbClr val="001F5F"/>
                </a:solidFill>
                <a:latin typeface="Segoe UI"/>
                <a:cs typeface="Segoe UI"/>
              </a:rPr>
              <a:t>?</a:t>
            </a:r>
            <a:endParaRPr sz="2000">
              <a:latin typeface="Segoe UI"/>
              <a:cs typeface="Segoe U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4070350"/>
            <a:chOff x="0" y="0"/>
            <a:chExt cx="9144000" cy="4070350"/>
          </a:xfrm>
        </p:grpSpPr>
        <p:sp>
          <p:nvSpPr>
            <p:cNvPr id="3" name="object 3"/>
            <p:cNvSpPr/>
            <p:nvPr/>
          </p:nvSpPr>
          <p:spPr>
            <a:xfrm>
              <a:off x="1295602" y="674103"/>
              <a:ext cx="6842759" cy="3383279"/>
            </a:xfrm>
            <a:custGeom>
              <a:avLst/>
              <a:gdLst/>
              <a:ahLst/>
              <a:cxnLst/>
              <a:rect l="l" t="t" r="r" b="b"/>
              <a:pathLst>
                <a:path w="6842759" h="3383279">
                  <a:moveTo>
                    <a:pt x="3459017" y="54"/>
                  </a:moveTo>
                  <a:lnTo>
                    <a:pt x="3405029" y="0"/>
                  </a:lnTo>
                  <a:lnTo>
                    <a:pt x="3351091" y="320"/>
                  </a:lnTo>
                  <a:lnTo>
                    <a:pt x="3297215" y="1014"/>
                  </a:lnTo>
                  <a:lnTo>
                    <a:pt x="3243409" y="2079"/>
                  </a:lnTo>
                  <a:lnTo>
                    <a:pt x="3189685" y="3516"/>
                  </a:lnTo>
                  <a:lnTo>
                    <a:pt x="3136052" y="5322"/>
                  </a:lnTo>
                  <a:lnTo>
                    <a:pt x="3082521" y="7496"/>
                  </a:lnTo>
                  <a:lnTo>
                    <a:pt x="3029102" y="10038"/>
                  </a:lnTo>
                  <a:lnTo>
                    <a:pt x="2975804" y="12945"/>
                  </a:lnTo>
                  <a:lnTo>
                    <a:pt x="2922639" y="16217"/>
                  </a:lnTo>
                  <a:lnTo>
                    <a:pt x="2869616" y="19852"/>
                  </a:lnTo>
                  <a:lnTo>
                    <a:pt x="2816746" y="23850"/>
                  </a:lnTo>
                  <a:lnTo>
                    <a:pt x="2764039" y="28208"/>
                  </a:lnTo>
                  <a:lnTo>
                    <a:pt x="2711504" y="32926"/>
                  </a:lnTo>
                  <a:lnTo>
                    <a:pt x="2659153" y="38002"/>
                  </a:lnTo>
                  <a:lnTo>
                    <a:pt x="2606995" y="43435"/>
                  </a:lnTo>
                  <a:lnTo>
                    <a:pt x="2555041" y="49224"/>
                  </a:lnTo>
                  <a:lnTo>
                    <a:pt x="2503300" y="55368"/>
                  </a:lnTo>
                  <a:lnTo>
                    <a:pt x="2451783" y="61865"/>
                  </a:lnTo>
                  <a:lnTo>
                    <a:pt x="2400501" y="68714"/>
                  </a:lnTo>
                  <a:lnTo>
                    <a:pt x="2349463" y="75914"/>
                  </a:lnTo>
                  <a:lnTo>
                    <a:pt x="2298679" y="83463"/>
                  </a:lnTo>
                  <a:lnTo>
                    <a:pt x="2248160" y="91361"/>
                  </a:lnTo>
                  <a:lnTo>
                    <a:pt x="2197916" y="99606"/>
                  </a:lnTo>
                  <a:lnTo>
                    <a:pt x="2147957" y="108197"/>
                  </a:lnTo>
                  <a:lnTo>
                    <a:pt x="2098293" y="117133"/>
                  </a:lnTo>
                  <a:lnTo>
                    <a:pt x="2048935" y="126411"/>
                  </a:lnTo>
                  <a:lnTo>
                    <a:pt x="1999893" y="136032"/>
                  </a:lnTo>
                  <a:lnTo>
                    <a:pt x="1951176" y="145994"/>
                  </a:lnTo>
                  <a:lnTo>
                    <a:pt x="1902795" y="156296"/>
                  </a:lnTo>
                  <a:lnTo>
                    <a:pt x="1854761" y="166936"/>
                  </a:lnTo>
                  <a:lnTo>
                    <a:pt x="1807083" y="177913"/>
                  </a:lnTo>
                  <a:lnTo>
                    <a:pt x="1759772" y="189226"/>
                  </a:lnTo>
                  <a:lnTo>
                    <a:pt x="1712838" y="200873"/>
                  </a:lnTo>
                  <a:lnTo>
                    <a:pt x="1666291" y="212854"/>
                  </a:lnTo>
                  <a:lnTo>
                    <a:pt x="1620141" y="225167"/>
                  </a:lnTo>
                  <a:lnTo>
                    <a:pt x="1574398" y="237811"/>
                  </a:lnTo>
                  <a:lnTo>
                    <a:pt x="1529073" y="250784"/>
                  </a:lnTo>
                  <a:lnTo>
                    <a:pt x="1484176" y="264086"/>
                  </a:lnTo>
                  <a:lnTo>
                    <a:pt x="1439717" y="277716"/>
                  </a:lnTo>
                  <a:lnTo>
                    <a:pt x="1395706" y="291671"/>
                  </a:lnTo>
                  <a:lnTo>
                    <a:pt x="1352153" y="305950"/>
                  </a:lnTo>
                  <a:lnTo>
                    <a:pt x="1309070" y="320553"/>
                  </a:lnTo>
                  <a:lnTo>
                    <a:pt x="1266464" y="335479"/>
                  </a:lnTo>
                  <a:lnTo>
                    <a:pt x="1224348" y="350725"/>
                  </a:lnTo>
                  <a:lnTo>
                    <a:pt x="1182731" y="366291"/>
                  </a:lnTo>
                  <a:lnTo>
                    <a:pt x="1141624" y="382175"/>
                  </a:lnTo>
                  <a:lnTo>
                    <a:pt x="1101036" y="398376"/>
                  </a:lnTo>
                  <a:lnTo>
                    <a:pt x="1060977" y="414894"/>
                  </a:lnTo>
                  <a:lnTo>
                    <a:pt x="1021459" y="431726"/>
                  </a:lnTo>
                  <a:lnTo>
                    <a:pt x="982491" y="448871"/>
                  </a:lnTo>
                  <a:lnTo>
                    <a:pt x="944083" y="466329"/>
                  </a:lnTo>
                  <a:lnTo>
                    <a:pt x="906246" y="484097"/>
                  </a:lnTo>
                  <a:lnTo>
                    <a:pt x="868989" y="502175"/>
                  </a:lnTo>
                  <a:lnTo>
                    <a:pt x="832323" y="520562"/>
                  </a:lnTo>
                  <a:lnTo>
                    <a:pt x="796259" y="539256"/>
                  </a:lnTo>
                  <a:lnTo>
                    <a:pt x="760806" y="558256"/>
                  </a:lnTo>
                  <a:lnTo>
                    <a:pt x="725974" y="577560"/>
                  </a:lnTo>
                  <a:lnTo>
                    <a:pt x="691774" y="597168"/>
                  </a:lnTo>
                  <a:lnTo>
                    <a:pt x="658216" y="617078"/>
                  </a:lnTo>
                  <a:lnTo>
                    <a:pt x="625310" y="637289"/>
                  </a:lnTo>
                  <a:lnTo>
                    <a:pt x="593066" y="657800"/>
                  </a:lnTo>
                  <a:lnTo>
                    <a:pt x="530606" y="699716"/>
                  </a:lnTo>
                  <a:lnTo>
                    <a:pt x="470917" y="742815"/>
                  </a:lnTo>
                  <a:lnTo>
                    <a:pt x="407173" y="792713"/>
                  </a:lnTo>
                  <a:lnTo>
                    <a:pt x="373691" y="820802"/>
                  </a:lnTo>
                  <a:lnTo>
                    <a:pt x="341686" y="849065"/>
                  </a:lnTo>
                  <a:lnTo>
                    <a:pt x="311154" y="877493"/>
                  </a:lnTo>
                  <a:lnTo>
                    <a:pt x="282088" y="906076"/>
                  </a:lnTo>
                  <a:lnTo>
                    <a:pt x="254482" y="934806"/>
                  </a:lnTo>
                  <a:lnTo>
                    <a:pt x="228331" y="963674"/>
                  </a:lnTo>
                  <a:lnTo>
                    <a:pt x="180372" y="1021788"/>
                  </a:lnTo>
                  <a:lnTo>
                    <a:pt x="138166" y="1080348"/>
                  </a:lnTo>
                  <a:lnTo>
                    <a:pt x="101667" y="1139281"/>
                  </a:lnTo>
                  <a:lnTo>
                    <a:pt x="70829" y="1198517"/>
                  </a:lnTo>
                  <a:lnTo>
                    <a:pt x="45609" y="1257985"/>
                  </a:lnTo>
                  <a:lnTo>
                    <a:pt x="25962" y="1317613"/>
                  </a:lnTo>
                  <a:lnTo>
                    <a:pt x="11841" y="1377331"/>
                  </a:lnTo>
                  <a:lnTo>
                    <a:pt x="3202" y="1437068"/>
                  </a:lnTo>
                  <a:lnTo>
                    <a:pt x="0" y="1496752"/>
                  </a:lnTo>
                  <a:lnTo>
                    <a:pt x="423" y="1526552"/>
                  </a:lnTo>
                  <a:lnTo>
                    <a:pt x="5292" y="1586023"/>
                  </a:lnTo>
                  <a:lnTo>
                    <a:pt x="15485" y="1645264"/>
                  </a:lnTo>
                  <a:lnTo>
                    <a:pt x="30957" y="1704204"/>
                  </a:lnTo>
                  <a:lnTo>
                    <a:pt x="51663" y="1762771"/>
                  </a:lnTo>
                  <a:lnTo>
                    <a:pt x="77558" y="1820894"/>
                  </a:lnTo>
                  <a:lnTo>
                    <a:pt x="108597" y="1878502"/>
                  </a:lnTo>
                  <a:lnTo>
                    <a:pt x="144735" y="1935525"/>
                  </a:lnTo>
                  <a:lnTo>
                    <a:pt x="185927" y="1991890"/>
                  </a:lnTo>
                  <a:lnTo>
                    <a:pt x="232127" y="2047528"/>
                  </a:lnTo>
                  <a:lnTo>
                    <a:pt x="283291" y="2102366"/>
                  </a:lnTo>
                  <a:lnTo>
                    <a:pt x="310721" y="2129463"/>
                  </a:lnTo>
                  <a:lnTo>
                    <a:pt x="339374" y="2156333"/>
                  </a:lnTo>
                  <a:lnTo>
                    <a:pt x="369246" y="2182969"/>
                  </a:lnTo>
                  <a:lnTo>
                    <a:pt x="400330" y="2209360"/>
                  </a:lnTo>
                  <a:lnTo>
                    <a:pt x="432622" y="2235498"/>
                  </a:lnTo>
                  <a:lnTo>
                    <a:pt x="466115" y="2261374"/>
                  </a:lnTo>
                  <a:lnTo>
                    <a:pt x="500804" y="2286979"/>
                  </a:lnTo>
                  <a:lnTo>
                    <a:pt x="536683" y="2312304"/>
                  </a:lnTo>
                  <a:lnTo>
                    <a:pt x="573747" y="2337340"/>
                  </a:lnTo>
                  <a:lnTo>
                    <a:pt x="611990" y="2362079"/>
                  </a:lnTo>
                  <a:lnTo>
                    <a:pt x="651406" y="2386512"/>
                  </a:lnTo>
                  <a:lnTo>
                    <a:pt x="691990" y="2410629"/>
                  </a:lnTo>
                  <a:lnTo>
                    <a:pt x="733736" y="2434422"/>
                  </a:lnTo>
                  <a:lnTo>
                    <a:pt x="776638" y="2457882"/>
                  </a:lnTo>
                  <a:lnTo>
                    <a:pt x="820691" y="2480999"/>
                  </a:lnTo>
                  <a:lnTo>
                    <a:pt x="865889" y="2503766"/>
                  </a:lnTo>
                  <a:lnTo>
                    <a:pt x="912227" y="2526173"/>
                  </a:lnTo>
                  <a:lnTo>
                    <a:pt x="959699" y="2548212"/>
                  </a:lnTo>
                  <a:lnTo>
                    <a:pt x="1008298" y="2569872"/>
                  </a:lnTo>
                  <a:lnTo>
                    <a:pt x="1058021" y="2591147"/>
                  </a:lnTo>
                  <a:lnTo>
                    <a:pt x="1108860" y="2612026"/>
                  </a:lnTo>
                  <a:lnTo>
                    <a:pt x="1160811" y="2632501"/>
                  </a:lnTo>
                  <a:lnTo>
                    <a:pt x="1213868" y="2652563"/>
                  </a:lnTo>
                  <a:lnTo>
                    <a:pt x="1268024" y="2672202"/>
                  </a:lnTo>
                  <a:lnTo>
                    <a:pt x="1323275" y="2691411"/>
                  </a:lnTo>
                  <a:lnTo>
                    <a:pt x="1379615" y="2710180"/>
                  </a:lnTo>
                  <a:lnTo>
                    <a:pt x="1437038" y="2728501"/>
                  </a:lnTo>
                  <a:lnTo>
                    <a:pt x="1495539" y="2746363"/>
                  </a:lnTo>
                  <a:lnTo>
                    <a:pt x="1555112" y="2763760"/>
                  </a:lnTo>
                  <a:lnTo>
                    <a:pt x="1615751" y="2780681"/>
                  </a:lnTo>
                  <a:lnTo>
                    <a:pt x="1677450" y="2797118"/>
                  </a:lnTo>
                  <a:lnTo>
                    <a:pt x="1740205" y="2813062"/>
                  </a:lnTo>
                  <a:lnTo>
                    <a:pt x="1995983" y="3382911"/>
                  </a:lnTo>
                  <a:lnTo>
                    <a:pt x="2978582" y="2994418"/>
                  </a:lnTo>
                  <a:lnTo>
                    <a:pt x="3036174" y="2997507"/>
                  </a:lnTo>
                  <a:lnTo>
                    <a:pt x="3093722" y="3000163"/>
                  </a:lnTo>
                  <a:lnTo>
                    <a:pt x="3151216" y="3002386"/>
                  </a:lnTo>
                  <a:lnTo>
                    <a:pt x="3208647" y="3004181"/>
                  </a:lnTo>
                  <a:lnTo>
                    <a:pt x="3266002" y="3005548"/>
                  </a:lnTo>
                  <a:lnTo>
                    <a:pt x="3323273" y="3006490"/>
                  </a:lnTo>
                  <a:lnTo>
                    <a:pt x="3380449" y="3007010"/>
                  </a:lnTo>
                  <a:lnTo>
                    <a:pt x="3437519" y="3007109"/>
                  </a:lnTo>
                  <a:lnTo>
                    <a:pt x="3494474" y="3006789"/>
                  </a:lnTo>
                  <a:lnTo>
                    <a:pt x="3551303" y="3006054"/>
                  </a:lnTo>
                  <a:lnTo>
                    <a:pt x="3607995" y="3004906"/>
                  </a:lnTo>
                  <a:lnTo>
                    <a:pt x="3664542" y="3003346"/>
                  </a:lnTo>
                  <a:lnTo>
                    <a:pt x="3720931" y="3001377"/>
                  </a:lnTo>
                  <a:lnTo>
                    <a:pt x="3777153" y="2999001"/>
                  </a:lnTo>
                  <a:lnTo>
                    <a:pt x="3833198" y="2996220"/>
                  </a:lnTo>
                  <a:lnTo>
                    <a:pt x="3889055" y="2993038"/>
                  </a:lnTo>
                  <a:lnTo>
                    <a:pt x="3944715" y="2989455"/>
                  </a:lnTo>
                  <a:lnTo>
                    <a:pt x="4000166" y="2985474"/>
                  </a:lnTo>
                  <a:lnTo>
                    <a:pt x="4055398" y="2981098"/>
                  </a:lnTo>
                  <a:lnTo>
                    <a:pt x="4110402" y="2976328"/>
                  </a:lnTo>
                  <a:lnTo>
                    <a:pt x="4165167" y="2971168"/>
                  </a:lnTo>
                  <a:lnTo>
                    <a:pt x="4219682" y="2965619"/>
                  </a:lnTo>
                  <a:lnTo>
                    <a:pt x="4273938" y="2959683"/>
                  </a:lnTo>
                  <a:lnTo>
                    <a:pt x="4327924" y="2953364"/>
                  </a:lnTo>
                  <a:lnTo>
                    <a:pt x="4381629" y="2946662"/>
                  </a:lnTo>
                  <a:lnTo>
                    <a:pt x="4435044" y="2939581"/>
                  </a:lnTo>
                  <a:lnTo>
                    <a:pt x="4488159" y="2932122"/>
                  </a:lnTo>
                  <a:lnTo>
                    <a:pt x="4540962" y="2924288"/>
                  </a:lnTo>
                  <a:lnTo>
                    <a:pt x="4593444" y="2916081"/>
                  </a:lnTo>
                  <a:lnTo>
                    <a:pt x="4645594" y="2907504"/>
                  </a:lnTo>
                  <a:lnTo>
                    <a:pt x="4697402" y="2898558"/>
                  </a:lnTo>
                  <a:lnTo>
                    <a:pt x="4748859" y="2889246"/>
                  </a:lnTo>
                  <a:lnTo>
                    <a:pt x="4799952" y="2879571"/>
                  </a:lnTo>
                  <a:lnTo>
                    <a:pt x="4850673" y="2869533"/>
                  </a:lnTo>
                  <a:lnTo>
                    <a:pt x="4901011" y="2859137"/>
                  </a:lnTo>
                  <a:lnTo>
                    <a:pt x="4950955" y="2848383"/>
                  </a:lnTo>
                  <a:lnTo>
                    <a:pt x="5000496" y="2837275"/>
                  </a:lnTo>
                  <a:lnTo>
                    <a:pt x="5049623" y="2825814"/>
                  </a:lnTo>
                  <a:lnTo>
                    <a:pt x="5098325" y="2814003"/>
                  </a:lnTo>
                  <a:lnTo>
                    <a:pt x="5146594" y="2801845"/>
                  </a:lnTo>
                  <a:lnTo>
                    <a:pt x="5194417" y="2789340"/>
                  </a:lnTo>
                  <a:lnTo>
                    <a:pt x="5241785" y="2776492"/>
                  </a:lnTo>
                  <a:lnTo>
                    <a:pt x="5288688" y="2763302"/>
                  </a:lnTo>
                  <a:lnTo>
                    <a:pt x="5335116" y="2749774"/>
                  </a:lnTo>
                  <a:lnTo>
                    <a:pt x="5381057" y="2735909"/>
                  </a:lnTo>
                  <a:lnTo>
                    <a:pt x="5426502" y="2721710"/>
                  </a:lnTo>
                  <a:lnTo>
                    <a:pt x="5471441" y="2707179"/>
                  </a:lnTo>
                  <a:lnTo>
                    <a:pt x="5515863" y="2692318"/>
                  </a:lnTo>
                  <a:lnTo>
                    <a:pt x="5559758" y="2677129"/>
                  </a:lnTo>
                  <a:lnTo>
                    <a:pt x="5603115" y="2661615"/>
                  </a:lnTo>
                  <a:lnTo>
                    <a:pt x="5645925" y="2645777"/>
                  </a:lnTo>
                  <a:lnTo>
                    <a:pt x="5688177" y="2629619"/>
                  </a:lnTo>
                  <a:lnTo>
                    <a:pt x="5729861" y="2613143"/>
                  </a:lnTo>
                  <a:lnTo>
                    <a:pt x="5770966" y="2596350"/>
                  </a:lnTo>
                  <a:lnTo>
                    <a:pt x="5811483" y="2579243"/>
                  </a:lnTo>
                  <a:lnTo>
                    <a:pt x="5851400" y="2561825"/>
                  </a:lnTo>
                  <a:lnTo>
                    <a:pt x="5890709" y="2544097"/>
                  </a:lnTo>
                  <a:lnTo>
                    <a:pt x="5929397" y="2526061"/>
                  </a:lnTo>
                  <a:lnTo>
                    <a:pt x="5967456" y="2507721"/>
                  </a:lnTo>
                  <a:lnTo>
                    <a:pt x="6004874" y="2489078"/>
                  </a:lnTo>
                  <a:lnTo>
                    <a:pt x="6041642" y="2470135"/>
                  </a:lnTo>
                  <a:lnTo>
                    <a:pt x="6077749" y="2450893"/>
                  </a:lnTo>
                  <a:lnTo>
                    <a:pt x="6113185" y="2431356"/>
                  </a:lnTo>
                  <a:lnTo>
                    <a:pt x="6147940" y="2411525"/>
                  </a:lnTo>
                  <a:lnTo>
                    <a:pt x="6182003" y="2391403"/>
                  </a:lnTo>
                  <a:lnTo>
                    <a:pt x="6215364" y="2370991"/>
                  </a:lnTo>
                  <a:lnTo>
                    <a:pt x="6248013" y="2350293"/>
                  </a:lnTo>
                  <a:lnTo>
                    <a:pt x="6279940" y="2329310"/>
                  </a:lnTo>
                  <a:lnTo>
                    <a:pt x="6341584" y="2286499"/>
                  </a:lnTo>
                  <a:lnTo>
                    <a:pt x="6400216" y="2242578"/>
                  </a:lnTo>
                  <a:lnTo>
                    <a:pt x="6435179" y="2214670"/>
                  </a:lnTo>
                  <a:lnTo>
                    <a:pt x="6468659" y="2186581"/>
                  </a:lnTo>
                  <a:lnTo>
                    <a:pt x="6500662" y="2158318"/>
                  </a:lnTo>
                  <a:lnTo>
                    <a:pt x="6531192" y="2129890"/>
                  </a:lnTo>
                  <a:lnTo>
                    <a:pt x="6560257" y="2101307"/>
                  </a:lnTo>
                  <a:lnTo>
                    <a:pt x="6587861" y="2072577"/>
                  </a:lnTo>
                  <a:lnTo>
                    <a:pt x="6614011" y="2043709"/>
                  </a:lnTo>
                  <a:lnTo>
                    <a:pt x="6661967" y="1985595"/>
                  </a:lnTo>
                  <a:lnTo>
                    <a:pt x="6704172" y="1927035"/>
                  </a:lnTo>
                  <a:lnTo>
                    <a:pt x="6740669" y="1868102"/>
                  </a:lnTo>
                  <a:lnTo>
                    <a:pt x="6771505" y="1808866"/>
                  </a:lnTo>
                  <a:lnTo>
                    <a:pt x="6796724" y="1749398"/>
                  </a:lnTo>
                  <a:lnTo>
                    <a:pt x="6816371" y="1689770"/>
                  </a:lnTo>
                  <a:lnTo>
                    <a:pt x="6830491" y="1630052"/>
                  </a:lnTo>
                  <a:lnTo>
                    <a:pt x="6839129" y="1570315"/>
                  </a:lnTo>
                  <a:lnTo>
                    <a:pt x="6842331" y="1510632"/>
                  </a:lnTo>
                  <a:lnTo>
                    <a:pt x="6841908" y="1480832"/>
                  </a:lnTo>
                  <a:lnTo>
                    <a:pt x="6837039" y="1421360"/>
                  </a:lnTo>
                  <a:lnTo>
                    <a:pt x="6826846" y="1362119"/>
                  </a:lnTo>
                  <a:lnTo>
                    <a:pt x="6811375" y="1303179"/>
                  </a:lnTo>
                  <a:lnTo>
                    <a:pt x="6790669" y="1244613"/>
                  </a:lnTo>
                  <a:lnTo>
                    <a:pt x="6764775" y="1186489"/>
                  </a:lnTo>
                  <a:lnTo>
                    <a:pt x="6733737" y="1128881"/>
                  </a:lnTo>
                  <a:lnTo>
                    <a:pt x="6697600" y="1071858"/>
                  </a:lnTo>
                  <a:lnTo>
                    <a:pt x="6656409" y="1015493"/>
                  </a:lnTo>
                  <a:lnTo>
                    <a:pt x="6610210" y="959856"/>
                  </a:lnTo>
                  <a:lnTo>
                    <a:pt x="6559047" y="905018"/>
                  </a:lnTo>
                  <a:lnTo>
                    <a:pt x="6531618" y="877920"/>
                  </a:lnTo>
                  <a:lnTo>
                    <a:pt x="6502965" y="851050"/>
                  </a:lnTo>
                  <a:lnTo>
                    <a:pt x="6473094" y="824414"/>
                  </a:lnTo>
                  <a:lnTo>
                    <a:pt x="6442010" y="798023"/>
                  </a:lnTo>
                  <a:lnTo>
                    <a:pt x="6409719" y="771886"/>
                  </a:lnTo>
                  <a:lnTo>
                    <a:pt x="6376227" y="746010"/>
                  </a:lnTo>
                  <a:lnTo>
                    <a:pt x="6341538" y="720405"/>
                  </a:lnTo>
                  <a:lnTo>
                    <a:pt x="6305660" y="695079"/>
                  </a:lnTo>
                  <a:lnTo>
                    <a:pt x="6268597" y="670043"/>
                  </a:lnTo>
                  <a:lnTo>
                    <a:pt x="6230355" y="645304"/>
                  </a:lnTo>
                  <a:lnTo>
                    <a:pt x="6190939" y="620872"/>
                  </a:lnTo>
                  <a:lnTo>
                    <a:pt x="6150356" y="596754"/>
                  </a:lnTo>
                  <a:lnTo>
                    <a:pt x="6108611" y="572961"/>
                  </a:lnTo>
                  <a:lnTo>
                    <a:pt x="6065709" y="549502"/>
                  </a:lnTo>
                  <a:lnTo>
                    <a:pt x="6021657" y="526384"/>
                  </a:lnTo>
                  <a:lnTo>
                    <a:pt x="5976459" y="503617"/>
                  </a:lnTo>
                  <a:lnTo>
                    <a:pt x="5930122" y="481210"/>
                  </a:lnTo>
                  <a:lnTo>
                    <a:pt x="5882651" y="459172"/>
                  </a:lnTo>
                  <a:lnTo>
                    <a:pt x="5834051" y="437511"/>
                  </a:lnTo>
                  <a:lnTo>
                    <a:pt x="5784329" y="416236"/>
                  </a:lnTo>
                  <a:lnTo>
                    <a:pt x="5733490" y="395357"/>
                  </a:lnTo>
                  <a:lnTo>
                    <a:pt x="5681540" y="374882"/>
                  </a:lnTo>
                  <a:lnTo>
                    <a:pt x="5628484" y="354821"/>
                  </a:lnTo>
                  <a:lnTo>
                    <a:pt x="5574328" y="335181"/>
                  </a:lnTo>
                  <a:lnTo>
                    <a:pt x="5519077" y="315972"/>
                  </a:lnTo>
                  <a:lnTo>
                    <a:pt x="5462737" y="297203"/>
                  </a:lnTo>
                  <a:lnTo>
                    <a:pt x="5405314" y="278883"/>
                  </a:lnTo>
                  <a:lnTo>
                    <a:pt x="5346814" y="261020"/>
                  </a:lnTo>
                  <a:lnTo>
                    <a:pt x="5287241" y="243623"/>
                  </a:lnTo>
                  <a:lnTo>
                    <a:pt x="5226603" y="226702"/>
                  </a:lnTo>
                  <a:lnTo>
                    <a:pt x="5164903" y="210265"/>
                  </a:lnTo>
                  <a:lnTo>
                    <a:pt x="5102149" y="194322"/>
                  </a:lnTo>
                  <a:lnTo>
                    <a:pt x="5051647" y="182037"/>
                  </a:lnTo>
                  <a:lnTo>
                    <a:pt x="5000879" y="170166"/>
                  </a:lnTo>
                  <a:lnTo>
                    <a:pt x="4949857" y="158707"/>
                  </a:lnTo>
                  <a:lnTo>
                    <a:pt x="4898589" y="147659"/>
                  </a:lnTo>
                  <a:lnTo>
                    <a:pt x="4847087" y="137020"/>
                  </a:lnTo>
                  <a:lnTo>
                    <a:pt x="4795360" y="126789"/>
                  </a:lnTo>
                  <a:lnTo>
                    <a:pt x="4743419" y="116966"/>
                  </a:lnTo>
                  <a:lnTo>
                    <a:pt x="4691274" y="107548"/>
                  </a:lnTo>
                  <a:lnTo>
                    <a:pt x="4638934" y="98534"/>
                  </a:lnTo>
                  <a:lnTo>
                    <a:pt x="4586411" y="89924"/>
                  </a:lnTo>
                  <a:lnTo>
                    <a:pt x="4533714" y="81716"/>
                  </a:lnTo>
                  <a:lnTo>
                    <a:pt x="4480854" y="73909"/>
                  </a:lnTo>
                  <a:lnTo>
                    <a:pt x="4427841" y="66501"/>
                  </a:lnTo>
                  <a:lnTo>
                    <a:pt x="4374684" y="59491"/>
                  </a:lnTo>
                  <a:lnTo>
                    <a:pt x="4321395" y="52879"/>
                  </a:lnTo>
                  <a:lnTo>
                    <a:pt x="4267983" y="46662"/>
                  </a:lnTo>
                  <a:lnTo>
                    <a:pt x="4214458" y="40840"/>
                  </a:lnTo>
                  <a:lnTo>
                    <a:pt x="4160832" y="35411"/>
                  </a:lnTo>
                  <a:lnTo>
                    <a:pt x="4107113" y="30374"/>
                  </a:lnTo>
                  <a:lnTo>
                    <a:pt x="4053312" y="25727"/>
                  </a:lnTo>
                  <a:lnTo>
                    <a:pt x="3999440" y="21471"/>
                  </a:lnTo>
                  <a:lnTo>
                    <a:pt x="3945506" y="17602"/>
                  </a:lnTo>
                  <a:lnTo>
                    <a:pt x="3891521" y="14121"/>
                  </a:lnTo>
                  <a:lnTo>
                    <a:pt x="3837495" y="11025"/>
                  </a:lnTo>
                  <a:lnTo>
                    <a:pt x="3783438" y="8314"/>
                  </a:lnTo>
                  <a:lnTo>
                    <a:pt x="3729360" y="5987"/>
                  </a:lnTo>
                  <a:lnTo>
                    <a:pt x="3675271" y="4041"/>
                  </a:lnTo>
                  <a:lnTo>
                    <a:pt x="3621183" y="2476"/>
                  </a:lnTo>
                  <a:lnTo>
                    <a:pt x="3567104" y="1291"/>
                  </a:lnTo>
                  <a:lnTo>
                    <a:pt x="3513045" y="484"/>
                  </a:lnTo>
                  <a:lnTo>
                    <a:pt x="3459017" y="54"/>
                  </a:lnTo>
                  <a:close/>
                </a:path>
              </a:pathLst>
            </a:custGeom>
            <a:solidFill>
              <a:srgbClr val="EEEEEE"/>
            </a:solidFill>
          </p:spPr>
          <p:txBody>
            <a:bodyPr wrap="square" lIns="0" tIns="0" rIns="0" bIns="0" rtlCol="0"/>
            <a:lstStyle/>
            <a:p>
              <a:endParaRPr/>
            </a:p>
          </p:txBody>
        </p:sp>
        <p:sp>
          <p:nvSpPr>
            <p:cNvPr id="4" name="object 4"/>
            <p:cNvSpPr/>
            <p:nvPr/>
          </p:nvSpPr>
          <p:spPr>
            <a:xfrm>
              <a:off x="1295602" y="674103"/>
              <a:ext cx="6842759" cy="3383279"/>
            </a:xfrm>
            <a:custGeom>
              <a:avLst/>
              <a:gdLst/>
              <a:ahLst/>
              <a:cxnLst/>
              <a:rect l="l" t="t" r="r" b="b"/>
              <a:pathLst>
                <a:path w="6842759" h="3383279">
                  <a:moveTo>
                    <a:pt x="1995983" y="3382911"/>
                  </a:moveTo>
                  <a:lnTo>
                    <a:pt x="1740205" y="2813062"/>
                  </a:lnTo>
                  <a:lnTo>
                    <a:pt x="1677450" y="2797118"/>
                  </a:lnTo>
                  <a:lnTo>
                    <a:pt x="1615751" y="2780681"/>
                  </a:lnTo>
                  <a:lnTo>
                    <a:pt x="1555112" y="2763760"/>
                  </a:lnTo>
                  <a:lnTo>
                    <a:pt x="1495539" y="2746363"/>
                  </a:lnTo>
                  <a:lnTo>
                    <a:pt x="1437038" y="2728501"/>
                  </a:lnTo>
                  <a:lnTo>
                    <a:pt x="1379615" y="2710180"/>
                  </a:lnTo>
                  <a:lnTo>
                    <a:pt x="1323275" y="2691411"/>
                  </a:lnTo>
                  <a:lnTo>
                    <a:pt x="1268024" y="2672202"/>
                  </a:lnTo>
                  <a:lnTo>
                    <a:pt x="1213868" y="2652563"/>
                  </a:lnTo>
                  <a:lnTo>
                    <a:pt x="1160811" y="2632501"/>
                  </a:lnTo>
                  <a:lnTo>
                    <a:pt x="1108860" y="2612026"/>
                  </a:lnTo>
                  <a:lnTo>
                    <a:pt x="1058021" y="2591147"/>
                  </a:lnTo>
                  <a:lnTo>
                    <a:pt x="1008298" y="2569872"/>
                  </a:lnTo>
                  <a:lnTo>
                    <a:pt x="959699" y="2548212"/>
                  </a:lnTo>
                  <a:lnTo>
                    <a:pt x="912227" y="2526173"/>
                  </a:lnTo>
                  <a:lnTo>
                    <a:pt x="865889" y="2503766"/>
                  </a:lnTo>
                  <a:lnTo>
                    <a:pt x="820691" y="2480999"/>
                  </a:lnTo>
                  <a:lnTo>
                    <a:pt x="776638" y="2457882"/>
                  </a:lnTo>
                  <a:lnTo>
                    <a:pt x="733736" y="2434422"/>
                  </a:lnTo>
                  <a:lnTo>
                    <a:pt x="691990" y="2410629"/>
                  </a:lnTo>
                  <a:lnTo>
                    <a:pt x="651406" y="2386512"/>
                  </a:lnTo>
                  <a:lnTo>
                    <a:pt x="611990" y="2362079"/>
                  </a:lnTo>
                  <a:lnTo>
                    <a:pt x="573747" y="2337340"/>
                  </a:lnTo>
                  <a:lnTo>
                    <a:pt x="536683" y="2312304"/>
                  </a:lnTo>
                  <a:lnTo>
                    <a:pt x="500804" y="2286979"/>
                  </a:lnTo>
                  <a:lnTo>
                    <a:pt x="466115" y="2261374"/>
                  </a:lnTo>
                  <a:lnTo>
                    <a:pt x="432622" y="2235498"/>
                  </a:lnTo>
                  <a:lnTo>
                    <a:pt x="400330" y="2209360"/>
                  </a:lnTo>
                  <a:lnTo>
                    <a:pt x="369246" y="2182969"/>
                  </a:lnTo>
                  <a:lnTo>
                    <a:pt x="339374" y="2156333"/>
                  </a:lnTo>
                  <a:lnTo>
                    <a:pt x="310721" y="2129463"/>
                  </a:lnTo>
                  <a:lnTo>
                    <a:pt x="283291" y="2102366"/>
                  </a:lnTo>
                  <a:lnTo>
                    <a:pt x="232127" y="2047528"/>
                  </a:lnTo>
                  <a:lnTo>
                    <a:pt x="185927" y="1991890"/>
                  </a:lnTo>
                  <a:lnTo>
                    <a:pt x="144735" y="1935525"/>
                  </a:lnTo>
                  <a:lnTo>
                    <a:pt x="108597" y="1878502"/>
                  </a:lnTo>
                  <a:lnTo>
                    <a:pt x="77558" y="1820894"/>
                  </a:lnTo>
                  <a:lnTo>
                    <a:pt x="51663" y="1762771"/>
                  </a:lnTo>
                  <a:lnTo>
                    <a:pt x="30957" y="1704204"/>
                  </a:lnTo>
                  <a:lnTo>
                    <a:pt x="15485" y="1645264"/>
                  </a:lnTo>
                  <a:lnTo>
                    <a:pt x="5292" y="1586023"/>
                  </a:lnTo>
                  <a:lnTo>
                    <a:pt x="423" y="1526552"/>
                  </a:lnTo>
                  <a:lnTo>
                    <a:pt x="0" y="1496752"/>
                  </a:lnTo>
                  <a:lnTo>
                    <a:pt x="924" y="1466921"/>
                  </a:lnTo>
                  <a:lnTo>
                    <a:pt x="6839" y="1407202"/>
                  </a:lnTo>
                  <a:lnTo>
                    <a:pt x="18213" y="1347466"/>
                  </a:lnTo>
                  <a:lnTo>
                    <a:pt x="35092" y="1287784"/>
                  </a:lnTo>
                  <a:lnTo>
                    <a:pt x="57520" y="1228226"/>
                  </a:lnTo>
                  <a:lnTo>
                    <a:pt x="85543" y="1168866"/>
                  </a:lnTo>
                  <a:lnTo>
                    <a:pt x="119206" y="1109772"/>
                  </a:lnTo>
                  <a:lnTo>
                    <a:pt x="158553" y="1051017"/>
                  </a:lnTo>
                  <a:lnTo>
                    <a:pt x="203630" y="992671"/>
                  </a:lnTo>
                  <a:lnTo>
                    <a:pt x="254482" y="934806"/>
                  </a:lnTo>
                  <a:lnTo>
                    <a:pt x="282088" y="906076"/>
                  </a:lnTo>
                  <a:lnTo>
                    <a:pt x="311154" y="877493"/>
                  </a:lnTo>
                  <a:lnTo>
                    <a:pt x="341686" y="849065"/>
                  </a:lnTo>
                  <a:lnTo>
                    <a:pt x="373691" y="820802"/>
                  </a:lnTo>
                  <a:lnTo>
                    <a:pt x="407173" y="792713"/>
                  </a:lnTo>
                  <a:lnTo>
                    <a:pt x="442138" y="764806"/>
                  </a:lnTo>
                  <a:lnTo>
                    <a:pt x="500410" y="721118"/>
                  </a:lnTo>
                  <a:lnTo>
                    <a:pt x="561494" y="678609"/>
                  </a:lnTo>
                  <a:lnTo>
                    <a:pt x="625310" y="637289"/>
                  </a:lnTo>
                  <a:lnTo>
                    <a:pt x="658216" y="617078"/>
                  </a:lnTo>
                  <a:lnTo>
                    <a:pt x="691774" y="597168"/>
                  </a:lnTo>
                  <a:lnTo>
                    <a:pt x="725974" y="577560"/>
                  </a:lnTo>
                  <a:lnTo>
                    <a:pt x="760806" y="558256"/>
                  </a:lnTo>
                  <a:lnTo>
                    <a:pt x="796259" y="539256"/>
                  </a:lnTo>
                  <a:lnTo>
                    <a:pt x="832323" y="520562"/>
                  </a:lnTo>
                  <a:lnTo>
                    <a:pt x="868989" y="502175"/>
                  </a:lnTo>
                  <a:lnTo>
                    <a:pt x="906246" y="484097"/>
                  </a:lnTo>
                  <a:lnTo>
                    <a:pt x="944083" y="466329"/>
                  </a:lnTo>
                  <a:lnTo>
                    <a:pt x="982491" y="448871"/>
                  </a:lnTo>
                  <a:lnTo>
                    <a:pt x="1021459" y="431726"/>
                  </a:lnTo>
                  <a:lnTo>
                    <a:pt x="1060977" y="414894"/>
                  </a:lnTo>
                  <a:lnTo>
                    <a:pt x="1101036" y="398376"/>
                  </a:lnTo>
                  <a:lnTo>
                    <a:pt x="1141624" y="382175"/>
                  </a:lnTo>
                  <a:lnTo>
                    <a:pt x="1182731" y="366291"/>
                  </a:lnTo>
                  <a:lnTo>
                    <a:pt x="1224348" y="350725"/>
                  </a:lnTo>
                  <a:lnTo>
                    <a:pt x="1266464" y="335479"/>
                  </a:lnTo>
                  <a:lnTo>
                    <a:pt x="1309070" y="320553"/>
                  </a:lnTo>
                  <a:lnTo>
                    <a:pt x="1352153" y="305950"/>
                  </a:lnTo>
                  <a:lnTo>
                    <a:pt x="1395706" y="291671"/>
                  </a:lnTo>
                  <a:lnTo>
                    <a:pt x="1439717" y="277716"/>
                  </a:lnTo>
                  <a:lnTo>
                    <a:pt x="1484176" y="264086"/>
                  </a:lnTo>
                  <a:lnTo>
                    <a:pt x="1529073" y="250784"/>
                  </a:lnTo>
                  <a:lnTo>
                    <a:pt x="1574398" y="237811"/>
                  </a:lnTo>
                  <a:lnTo>
                    <a:pt x="1620141" y="225167"/>
                  </a:lnTo>
                  <a:lnTo>
                    <a:pt x="1666291" y="212854"/>
                  </a:lnTo>
                  <a:lnTo>
                    <a:pt x="1712838" y="200873"/>
                  </a:lnTo>
                  <a:lnTo>
                    <a:pt x="1759772" y="189226"/>
                  </a:lnTo>
                  <a:lnTo>
                    <a:pt x="1807083" y="177913"/>
                  </a:lnTo>
                  <a:lnTo>
                    <a:pt x="1854761" y="166936"/>
                  </a:lnTo>
                  <a:lnTo>
                    <a:pt x="1902795" y="156296"/>
                  </a:lnTo>
                  <a:lnTo>
                    <a:pt x="1951176" y="145994"/>
                  </a:lnTo>
                  <a:lnTo>
                    <a:pt x="1999893" y="136032"/>
                  </a:lnTo>
                  <a:lnTo>
                    <a:pt x="2048935" y="126411"/>
                  </a:lnTo>
                  <a:lnTo>
                    <a:pt x="2098293" y="117133"/>
                  </a:lnTo>
                  <a:lnTo>
                    <a:pt x="2147957" y="108197"/>
                  </a:lnTo>
                  <a:lnTo>
                    <a:pt x="2197916" y="99606"/>
                  </a:lnTo>
                  <a:lnTo>
                    <a:pt x="2248160" y="91361"/>
                  </a:lnTo>
                  <a:lnTo>
                    <a:pt x="2298679" y="83463"/>
                  </a:lnTo>
                  <a:lnTo>
                    <a:pt x="2349463" y="75914"/>
                  </a:lnTo>
                  <a:lnTo>
                    <a:pt x="2400501" y="68714"/>
                  </a:lnTo>
                  <a:lnTo>
                    <a:pt x="2451783" y="61865"/>
                  </a:lnTo>
                  <a:lnTo>
                    <a:pt x="2503300" y="55368"/>
                  </a:lnTo>
                  <a:lnTo>
                    <a:pt x="2555041" y="49224"/>
                  </a:lnTo>
                  <a:lnTo>
                    <a:pt x="2606995" y="43435"/>
                  </a:lnTo>
                  <a:lnTo>
                    <a:pt x="2659153" y="38002"/>
                  </a:lnTo>
                  <a:lnTo>
                    <a:pt x="2711504" y="32926"/>
                  </a:lnTo>
                  <a:lnTo>
                    <a:pt x="2764039" y="28208"/>
                  </a:lnTo>
                  <a:lnTo>
                    <a:pt x="2816746" y="23850"/>
                  </a:lnTo>
                  <a:lnTo>
                    <a:pt x="2869616" y="19852"/>
                  </a:lnTo>
                  <a:lnTo>
                    <a:pt x="2922639" y="16217"/>
                  </a:lnTo>
                  <a:lnTo>
                    <a:pt x="2975804" y="12945"/>
                  </a:lnTo>
                  <a:lnTo>
                    <a:pt x="3029102" y="10038"/>
                  </a:lnTo>
                  <a:lnTo>
                    <a:pt x="3082521" y="7496"/>
                  </a:lnTo>
                  <a:lnTo>
                    <a:pt x="3136052" y="5322"/>
                  </a:lnTo>
                  <a:lnTo>
                    <a:pt x="3189685" y="3516"/>
                  </a:lnTo>
                  <a:lnTo>
                    <a:pt x="3243409" y="2079"/>
                  </a:lnTo>
                  <a:lnTo>
                    <a:pt x="3297215" y="1014"/>
                  </a:lnTo>
                  <a:lnTo>
                    <a:pt x="3351091" y="320"/>
                  </a:lnTo>
                  <a:lnTo>
                    <a:pt x="3405029" y="0"/>
                  </a:lnTo>
                  <a:lnTo>
                    <a:pt x="3459017" y="54"/>
                  </a:lnTo>
                  <a:lnTo>
                    <a:pt x="3513045" y="484"/>
                  </a:lnTo>
                  <a:lnTo>
                    <a:pt x="3567104" y="1291"/>
                  </a:lnTo>
                  <a:lnTo>
                    <a:pt x="3621183" y="2476"/>
                  </a:lnTo>
                  <a:lnTo>
                    <a:pt x="3675271" y="4041"/>
                  </a:lnTo>
                  <a:lnTo>
                    <a:pt x="3729360" y="5987"/>
                  </a:lnTo>
                  <a:lnTo>
                    <a:pt x="3783438" y="8314"/>
                  </a:lnTo>
                  <a:lnTo>
                    <a:pt x="3837495" y="11025"/>
                  </a:lnTo>
                  <a:lnTo>
                    <a:pt x="3891521" y="14121"/>
                  </a:lnTo>
                  <a:lnTo>
                    <a:pt x="3945506" y="17602"/>
                  </a:lnTo>
                  <a:lnTo>
                    <a:pt x="3999440" y="21471"/>
                  </a:lnTo>
                  <a:lnTo>
                    <a:pt x="4053312" y="25727"/>
                  </a:lnTo>
                  <a:lnTo>
                    <a:pt x="4107113" y="30374"/>
                  </a:lnTo>
                  <a:lnTo>
                    <a:pt x="4160832" y="35411"/>
                  </a:lnTo>
                  <a:lnTo>
                    <a:pt x="4214458" y="40840"/>
                  </a:lnTo>
                  <a:lnTo>
                    <a:pt x="4267983" y="46662"/>
                  </a:lnTo>
                  <a:lnTo>
                    <a:pt x="4321395" y="52879"/>
                  </a:lnTo>
                  <a:lnTo>
                    <a:pt x="4374684" y="59491"/>
                  </a:lnTo>
                  <a:lnTo>
                    <a:pt x="4427841" y="66501"/>
                  </a:lnTo>
                  <a:lnTo>
                    <a:pt x="4480854" y="73909"/>
                  </a:lnTo>
                  <a:lnTo>
                    <a:pt x="4533714" y="81716"/>
                  </a:lnTo>
                  <a:lnTo>
                    <a:pt x="4586411" y="89924"/>
                  </a:lnTo>
                  <a:lnTo>
                    <a:pt x="4638934" y="98534"/>
                  </a:lnTo>
                  <a:lnTo>
                    <a:pt x="4691274" y="107548"/>
                  </a:lnTo>
                  <a:lnTo>
                    <a:pt x="4743419" y="116966"/>
                  </a:lnTo>
                  <a:lnTo>
                    <a:pt x="4795360" y="126789"/>
                  </a:lnTo>
                  <a:lnTo>
                    <a:pt x="4847087" y="137020"/>
                  </a:lnTo>
                  <a:lnTo>
                    <a:pt x="4898589" y="147659"/>
                  </a:lnTo>
                  <a:lnTo>
                    <a:pt x="4949857" y="158707"/>
                  </a:lnTo>
                  <a:lnTo>
                    <a:pt x="5000879" y="170166"/>
                  </a:lnTo>
                  <a:lnTo>
                    <a:pt x="5051647" y="182037"/>
                  </a:lnTo>
                  <a:lnTo>
                    <a:pt x="5102149" y="194322"/>
                  </a:lnTo>
                  <a:lnTo>
                    <a:pt x="5164903" y="210265"/>
                  </a:lnTo>
                  <a:lnTo>
                    <a:pt x="5226603" y="226702"/>
                  </a:lnTo>
                  <a:lnTo>
                    <a:pt x="5287241" y="243623"/>
                  </a:lnTo>
                  <a:lnTo>
                    <a:pt x="5346814" y="261020"/>
                  </a:lnTo>
                  <a:lnTo>
                    <a:pt x="5405314" y="278883"/>
                  </a:lnTo>
                  <a:lnTo>
                    <a:pt x="5462737" y="297203"/>
                  </a:lnTo>
                  <a:lnTo>
                    <a:pt x="5519077" y="315972"/>
                  </a:lnTo>
                  <a:lnTo>
                    <a:pt x="5574328" y="335181"/>
                  </a:lnTo>
                  <a:lnTo>
                    <a:pt x="5628484" y="354821"/>
                  </a:lnTo>
                  <a:lnTo>
                    <a:pt x="5681540" y="374882"/>
                  </a:lnTo>
                  <a:lnTo>
                    <a:pt x="5733490" y="395357"/>
                  </a:lnTo>
                  <a:lnTo>
                    <a:pt x="5784329" y="416236"/>
                  </a:lnTo>
                  <a:lnTo>
                    <a:pt x="5834051" y="437511"/>
                  </a:lnTo>
                  <a:lnTo>
                    <a:pt x="5882651" y="459172"/>
                  </a:lnTo>
                  <a:lnTo>
                    <a:pt x="5930122" y="481210"/>
                  </a:lnTo>
                  <a:lnTo>
                    <a:pt x="5976459" y="503617"/>
                  </a:lnTo>
                  <a:lnTo>
                    <a:pt x="6021657" y="526384"/>
                  </a:lnTo>
                  <a:lnTo>
                    <a:pt x="6065709" y="549502"/>
                  </a:lnTo>
                  <a:lnTo>
                    <a:pt x="6108611" y="572961"/>
                  </a:lnTo>
                  <a:lnTo>
                    <a:pt x="6150356" y="596754"/>
                  </a:lnTo>
                  <a:lnTo>
                    <a:pt x="6190939" y="620872"/>
                  </a:lnTo>
                  <a:lnTo>
                    <a:pt x="6230355" y="645304"/>
                  </a:lnTo>
                  <a:lnTo>
                    <a:pt x="6268597" y="670043"/>
                  </a:lnTo>
                  <a:lnTo>
                    <a:pt x="6305660" y="695079"/>
                  </a:lnTo>
                  <a:lnTo>
                    <a:pt x="6341538" y="720405"/>
                  </a:lnTo>
                  <a:lnTo>
                    <a:pt x="6376227" y="746010"/>
                  </a:lnTo>
                  <a:lnTo>
                    <a:pt x="6409719" y="771886"/>
                  </a:lnTo>
                  <a:lnTo>
                    <a:pt x="6442010" y="798023"/>
                  </a:lnTo>
                  <a:lnTo>
                    <a:pt x="6473094" y="824414"/>
                  </a:lnTo>
                  <a:lnTo>
                    <a:pt x="6502965" y="851050"/>
                  </a:lnTo>
                  <a:lnTo>
                    <a:pt x="6531618" y="877920"/>
                  </a:lnTo>
                  <a:lnTo>
                    <a:pt x="6559047" y="905018"/>
                  </a:lnTo>
                  <a:lnTo>
                    <a:pt x="6610210" y="959856"/>
                  </a:lnTo>
                  <a:lnTo>
                    <a:pt x="6656409" y="1015493"/>
                  </a:lnTo>
                  <a:lnTo>
                    <a:pt x="6697600" y="1071858"/>
                  </a:lnTo>
                  <a:lnTo>
                    <a:pt x="6733737" y="1128881"/>
                  </a:lnTo>
                  <a:lnTo>
                    <a:pt x="6764775" y="1186489"/>
                  </a:lnTo>
                  <a:lnTo>
                    <a:pt x="6790669" y="1244613"/>
                  </a:lnTo>
                  <a:lnTo>
                    <a:pt x="6811375" y="1303179"/>
                  </a:lnTo>
                  <a:lnTo>
                    <a:pt x="6826846" y="1362119"/>
                  </a:lnTo>
                  <a:lnTo>
                    <a:pt x="6837039" y="1421360"/>
                  </a:lnTo>
                  <a:lnTo>
                    <a:pt x="6841908" y="1480832"/>
                  </a:lnTo>
                  <a:lnTo>
                    <a:pt x="6842331" y="1510632"/>
                  </a:lnTo>
                  <a:lnTo>
                    <a:pt x="6841407" y="1540462"/>
                  </a:lnTo>
                  <a:lnTo>
                    <a:pt x="6835492" y="1600181"/>
                  </a:lnTo>
                  <a:lnTo>
                    <a:pt x="6824119" y="1659918"/>
                  </a:lnTo>
                  <a:lnTo>
                    <a:pt x="6807241" y="1719600"/>
                  </a:lnTo>
                  <a:lnTo>
                    <a:pt x="6784813" y="1779157"/>
                  </a:lnTo>
                  <a:lnTo>
                    <a:pt x="6756792" y="1838518"/>
                  </a:lnTo>
                  <a:lnTo>
                    <a:pt x="6723131" y="1897611"/>
                  </a:lnTo>
                  <a:lnTo>
                    <a:pt x="6683786" y="1956366"/>
                  </a:lnTo>
                  <a:lnTo>
                    <a:pt x="6638711" y="2014712"/>
                  </a:lnTo>
                  <a:lnTo>
                    <a:pt x="6587861" y="2072577"/>
                  </a:lnTo>
                  <a:lnTo>
                    <a:pt x="6560257" y="2101307"/>
                  </a:lnTo>
                  <a:lnTo>
                    <a:pt x="6531192" y="2129890"/>
                  </a:lnTo>
                  <a:lnTo>
                    <a:pt x="6500662" y="2158318"/>
                  </a:lnTo>
                  <a:lnTo>
                    <a:pt x="6468659" y="2186581"/>
                  </a:lnTo>
                  <a:lnTo>
                    <a:pt x="6435179" y="2214670"/>
                  </a:lnTo>
                  <a:lnTo>
                    <a:pt x="6400216" y="2242578"/>
                  </a:lnTo>
                  <a:lnTo>
                    <a:pt x="6341584" y="2286499"/>
                  </a:lnTo>
                  <a:lnTo>
                    <a:pt x="6279940" y="2329310"/>
                  </a:lnTo>
                  <a:lnTo>
                    <a:pt x="6248013" y="2350293"/>
                  </a:lnTo>
                  <a:lnTo>
                    <a:pt x="6215364" y="2370991"/>
                  </a:lnTo>
                  <a:lnTo>
                    <a:pt x="6182003" y="2391403"/>
                  </a:lnTo>
                  <a:lnTo>
                    <a:pt x="6147940" y="2411525"/>
                  </a:lnTo>
                  <a:lnTo>
                    <a:pt x="6113185" y="2431356"/>
                  </a:lnTo>
                  <a:lnTo>
                    <a:pt x="6077749" y="2450893"/>
                  </a:lnTo>
                  <a:lnTo>
                    <a:pt x="6041642" y="2470135"/>
                  </a:lnTo>
                  <a:lnTo>
                    <a:pt x="6004874" y="2489078"/>
                  </a:lnTo>
                  <a:lnTo>
                    <a:pt x="5967456" y="2507721"/>
                  </a:lnTo>
                  <a:lnTo>
                    <a:pt x="5929397" y="2526061"/>
                  </a:lnTo>
                  <a:lnTo>
                    <a:pt x="5890709" y="2544097"/>
                  </a:lnTo>
                  <a:lnTo>
                    <a:pt x="5851400" y="2561825"/>
                  </a:lnTo>
                  <a:lnTo>
                    <a:pt x="5811483" y="2579243"/>
                  </a:lnTo>
                  <a:lnTo>
                    <a:pt x="5770966" y="2596350"/>
                  </a:lnTo>
                  <a:lnTo>
                    <a:pt x="5729861" y="2613143"/>
                  </a:lnTo>
                  <a:lnTo>
                    <a:pt x="5688177" y="2629619"/>
                  </a:lnTo>
                  <a:lnTo>
                    <a:pt x="5645925" y="2645777"/>
                  </a:lnTo>
                  <a:lnTo>
                    <a:pt x="5603115" y="2661615"/>
                  </a:lnTo>
                  <a:lnTo>
                    <a:pt x="5559758" y="2677129"/>
                  </a:lnTo>
                  <a:lnTo>
                    <a:pt x="5515863" y="2692318"/>
                  </a:lnTo>
                  <a:lnTo>
                    <a:pt x="5471441" y="2707179"/>
                  </a:lnTo>
                  <a:lnTo>
                    <a:pt x="5426502" y="2721710"/>
                  </a:lnTo>
                  <a:lnTo>
                    <a:pt x="5381057" y="2735909"/>
                  </a:lnTo>
                  <a:lnTo>
                    <a:pt x="5335116" y="2749774"/>
                  </a:lnTo>
                  <a:lnTo>
                    <a:pt x="5288688" y="2763302"/>
                  </a:lnTo>
                  <a:lnTo>
                    <a:pt x="5241785" y="2776492"/>
                  </a:lnTo>
                  <a:lnTo>
                    <a:pt x="5194417" y="2789340"/>
                  </a:lnTo>
                  <a:lnTo>
                    <a:pt x="5146594" y="2801845"/>
                  </a:lnTo>
                  <a:lnTo>
                    <a:pt x="5098325" y="2814003"/>
                  </a:lnTo>
                  <a:lnTo>
                    <a:pt x="5049623" y="2825814"/>
                  </a:lnTo>
                  <a:lnTo>
                    <a:pt x="5000496" y="2837275"/>
                  </a:lnTo>
                  <a:lnTo>
                    <a:pt x="4950955" y="2848383"/>
                  </a:lnTo>
                  <a:lnTo>
                    <a:pt x="4901011" y="2859137"/>
                  </a:lnTo>
                  <a:lnTo>
                    <a:pt x="4850673" y="2869533"/>
                  </a:lnTo>
                  <a:lnTo>
                    <a:pt x="4799952" y="2879571"/>
                  </a:lnTo>
                  <a:lnTo>
                    <a:pt x="4748859" y="2889246"/>
                  </a:lnTo>
                  <a:lnTo>
                    <a:pt x="4697402" y="2898558"/>
                  </a:lnTo>
                  <a:lnTo>
                    <a:pt x="4645594" y="2907504"/>
                  </a:lnTo>
                  <a:lnTo>
                    <a:pt x="4593444" y="2916081"/>
                  </a:lnTo>
                  <a:lnTo>
                    <a:pt x="4540962" y="2924288"/>
                  </a:lnTo>
                  <a:lnTo>
                    <a:pt x="4488159" y="2932122"/>
                  </a:lnTo>
                  <a:lnTo>
                    <a:pt x="4435044" y="2939581"/>
                  </a:lnTo>
                  <a:lnTo>
                    <a:pt x="4381629" y="2946662"/>
                  </a:lnTo>
                  <a:lnTo>
                    <a:pt x="4327924" y="2953364"/>
                  </a:lnTo>
                  <a:lnTo>
                    <a:pt x="4273938" y="2959683"/>
                  </a:lnTo>
                  <a:lnTo>
                    <a:pt x="4219682" y="2965619"/>
                  </a:lnTo>
                  <a:lnTo>
                    <a:pt x="4165167" y="2971168"/>
                  </a:lnTo>
                  <a:lnTo>
                    <a:pt x="4110402" y="2976328"/>
                  </a:lnTo>
                  <a:lnTo>
                    <a:pt x="4055398" y="2981098"/>
                  </a:lnTo>
                  <a:lnTo>
                    <a:pt x="4000166" y="2985474"/>
                  </a:lnTo>
                  <a:lnTo>
                    <a:pt x="3944715" y="2989455"/>
                  </a:lnTo>
                  <a:lnTo>
                    <a:pt x="3889055" y="2993038"/>
                  </a:lnTo>
                  <a:lnTo>
                    <a:pt x="3833198" y="2996220"/>
                  </a:lnTo>
                  <a:lnTo>
                    <a:pt x="3777153" y="2999001"/>
                  </a:lnTo>
                  <a:lnTo>
                    <a:pt x="3720931" y="3001377"/>
                  </a:lnTo>
                  <a:lnTo>
                    <a:pt x="3664542" y="3003346"/>
                  </a:lnTo>
                  <a:lnTo>
                    <a:pt x="3607995" y="3004906"/>
                  </a:lnTo>
                  <a:lnTo>
                    <a:pt x="3551303" y="3006054"/>
                  </a:lnTo>
                  <a:lnTo>
                    <a:pt x="3494474" y="3006789"/>
                  </a:lnTo>
                  <a:lnTo>
                    <a:pt x="3437519" y="3007109"/>
                  </a:lnTo>
                  <a:lnTo>
                    <a:pt x="3380449" y="3007010"/>
                  </a:lnTo>
                  <a:lnTo>
                    <a:pt x="3323273" y="3006490"/>
                  </a:lnTo>
                  <a:lnTo>
                    <a:pt x="3266002" y="3005548"/>
                  </a:lnTo>
                  <a:lnTo>
                    <a:pt x="3208647" y="3004181"/>
                  </a:lnTo>
                  <a:lnTo>
                    <a:pt x="3151216" y="3002386"/>
                  </a:lnTo>
                  <a:lnTo>
                    <a:pt x="3093722" y="3000163"/>
                  </a:lnTo>
                  <a:lnTo>
                    <a:pt x="3036174" y="2997507"/>
                  </a:lnTo>
                  <a:lnTo>
                    <a:pt x="2978582" y="2994418"/>
                  </a:lnTo>
                  <a:lnTo>
                    <a:pt x="1995983" y="3382911"/>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486914" y="1608835"/>
            <a:ext cx="4457700" cy="1123315"/>
          </a:xfrm>
          <a:prstGeom prst="rect">
            <a:avLst/>
          </a:prstGeom>
        </p:spPr>
        <p:txBody>
          <a:bodyPr vert="horz" wrap="square" lIns="0" tIns="12700" rIns="0" bIns="0" rtlCol="0">
            <a:spAutoFit/>
          </a:bodyPr>
          <a:lstStyle/>
          <a:p>
            <a:pPr marL="17145" marR="5080" indent="-5080">
              <a:lnSpc>
                <a:spcPct val="100000"/>
              </a:lnSpc>
              <a:spcBef>
                <a:spcPts val="100"/>
              </a:spcBef>
            </a:pPr>
            <a:r>
              <a:rPr sz="2400" dirty="0">
                <a:solidFill>
                  <a:srgbClr val="002060"/>
                </a:solidFill>
              </a:rPr>
              <a:t>1.</a:t>
            </a:r>
            <a:r>
              <a:rPr sz="2400" spc="-70" dirty="0">
                <a:solidFill>
                  <a:srgbClr val="002060"/>
                </a:solidFill>
              </a:rPr>
              <a:t> </a:t>
            </a:r>
            <a:r>
              <a:rPr sz="2400" dirty="0">
                <a:solidFill>
                  <a:srgbClr val="002060"/>
                </a:solidFill>
              </a:rPr>
              <a:t>Women</a:t>
            </a:r>
            <a:r>
              <a:rPr sz="2400" spc="-75" dirty="0">
                <a:solidFill>
                  <a:srgbClr val="002060"/>
                </a:solidFill>
              </a:rPr>
              <a:t> </a:t>
            </a:r>
            <a:r>
              <a:rPr sz="2400" dirty="0">
                <a:solidFill>
                  <a:srgbClr val="002060"/>
                </a:solidFill>
              </a:rPr>
              <a:t>have</a:t>
            </a:r>
            <a:r>
              <a:rPr sz="2400" spc="-60" dirty="0">
                <a:solidFill>
                  <a:srgbClr val="002060"/>
                </a:solidFill>
              </a:rPr>
              <a:t> </a:t>
            </a:r>
            <a:r>
              <a:rPr sz="2400" dirty="0">
                <a:solidFill>
                  <a:srgbClr val="002060"/>
                </a:solidFill>
              </a:rPr>
              <a:t>achieved</a:t>
            </a:r>
            <a:r>
              <a:rPr sz="2400" spc="-55" dirty="0">
                <a:solidFill>
                  <a:srgbClr val="002060"/>
                </a:solidFill>
              </a:rPr>
              <a:t> </a:t>
            </a:r>
            <a:r>
              <a:rPr sz="2400" spc="-10" dirty="0">
                <a:solidFill>
                  <a:srgbClr val="002060"/>
                </a:solidFill>
              </a:rPr>
              <a:t>equal </a:t>
            </a:r>
            <a:r>
              <a:rPr sz="2400" dirty="0">
                <a:solidFill>
                  <a:srgbClr val="002060"/>
                </a:solidFill>
              </a:rPr>
              <a:t>rights.</a:t>
            </a:r>
            <a:r>
              <a:rPr sz="2400" spc="-45" dirty="0">
                <a:solidFill>
                  <a:srgbClr val="002060"/>
                </a:solidFill>
              </a:rPr>
              <a:t> </a:t>
            </a:r>
            <a:r>
              <a:rPr sz="2400" dirty="0">
                <a:solidFill>
                  <a:srgbClr val="002060"/>
                </a:solidFill>
              </a:rPr>
              <a:t>GER</a:t>
            </a:r>
            <a:r>
              <a:rPr sz="2400" spc="-45" dirty="0">
                <a:solidFill>
                  <a:srgbClr val="002060"/>
                </a:solidFill>
              </a:rPr>
              <a:t> </a:t>
            </a:r>
            <a:r>
              <a:rPr sz="2400" dirty="0">
                <a:solidFill>
                  <a:srgbClr val="002060"/>
                </a:solidFill>
              </a:rPr>
              <a:t>are</a:t>
            </a:r>
            <a:r>
              <a:rPr sz="2400" spc="-40" dirty="0">
                <a:solidFill>
                  <a:srgbClr val="002060"/>
                </a:solidFill>
              </a:rPr>
              <a:t> </a:t>
            </a:r>
            <a:r>
              <a:rPr sz="2400" dirty="0">
                <a:solidFill>
                  <a:srgbClr val="002060"/>
                </a:solidFill>
              </a:rPr>
              <a:t>not</a:t>
            </a:r>
            <a:r>
              <a:rPr sz="2400" spc="-50" dirty="0">
                <a:solidFill>
                  <a:srgbClr val="002060"/>
                </a:solidFill>
              </a:rPr>
              <a:t> </a:t>
            </a:r>
            <a:r>
              <a:rPr sz="2400" dirty="0">
                <a:solidFill>
                  <a:srgbClr val="002060"/>
                </a:solidFill>
              </a:rPr>
              <a:t>needed</a:t>
            </a:r>
            <a:r>
              <a:rPr sz="2400" spc="-40" dirty="0">
                <a:solidFill>
                  <a:srgbClr val="002060"/>
                </a:solidFill>
              </a:rPr>
              <a:t> </a:t>
            </a:r>
            <a:r>
              <a:rPr sz="2400" spc="-25" dirty="0">
                <a:solidFill>
                  <a:srgbClr val="002060"/>
                </a:solidFill>
              </a:rPr>
              <a:t>any</a:t>
            </a:r>
            <a:endParaRPr sz="2400" dirty="0">
              <a:solidFill>
                <a:srgbClr val="002060"/>
              </a:solidFill>
            </a:endParaRPr>
          </a:p>
          <a:p>
            <a:pPr marL="1829435">
              <a:lnSpc>
                <a:spcPct val="100000"/>
              </a:lnSpc>
            </a:pPr>
            <a:r>
              <a:rPr sz="2400" spc="-10" dirty="0">
                <a:solidFill>
                  <a:srgbClr val="002060"/>
                </a:solidFill>
              </a:rPr>
              <a:t>more</a:t>
            </a:r>
            <a:r>
              <a:rPr sz="1800" b="0" spc="-10" dirty="0">
                <a:solidFill>
                  <a:srgbClr val="002060"/>
                </a:solidFill>
                <a:latin typeface="Segoe UI"/>
                <a:cs typeface="Segoe UI"/>
              </a:rPr>
              <a:t>.</a:t>
            </a:r>
            <a:endParaRPr sz="1800" dirty="0">
              <a:solidFill>
                <a:srgbClr val="002060"/>
              </a:solidFill>
              <a:latin typeface="Segoe UI"/>
              <a:cs typeface="Segoe UI"/>
            </a:endParaRPr>
          </a:p>
        </p:txBody>
      </p:sp>
      <p:grpSp>
        <p:nvGrpSpPr>
          <p:cNvPr id="6" name="object 6"/>
          <p:cNvGrpSpPr/>
          <p:nvPr/>
        </p:nvGrpSpPr>
        <p:grpSpPr>
          <a:xfrm>
            <a:off x="3136328" y="4590224"/>
            <a:ext cx="3014980" cy="1294130"/>
            <a:chOff x="3136328" y="4590224"/>
            <a:chExt cx="3014980" cy="1294130"/>
          </a:xfrm>
        </p:grpSpPr>
        <p:sp>
          <p:nvSpPr>
            <p:cNvPr id="7" name="object 7"/>
            <p:cNvSpPr/>
            <p:nvPr/>
          </p:nvSpPr>
          <p:spPr>
            <a:xfrm>
              <a:off x="3149346" y="4603241"/>
              <a:ext cx="2988945" cy="1268095"/>
            </a:xfrm>
            <a:custGeom>
              <a:avLst/>
              <a:gdLst/>
              <a:ahLst/>
              <a:cxnLst/>
              <a:rect l="l" t="t" r="r" b="b"/>
              <a:pathLst>
                <a:path w="2988945" h="1268095">
                  <a:moveTo>
                    <a:pt x="2354580" y="0"/>
                  </a:moveTo>
                  <a:lnTo>
                    <a:pt x="0" y="0"/>
                  </a:lnTo>
                  <a:lnTo>
                    <a:pt x="0" y="1267967"/>
                  </a:lnTo>
                  <a:lnTo>
                    <a:pt x="2354580" y="1267967"/>
                  </a:lnTo>
                  <a:lnTo>
                    <a:pt x="2988564" y="633983"/>
                  </a:lnTo>
                  <a:lnTo>
                    <a:pt x="2354580" y="0"/>
                  </a:lnTo>
                  <a:close/>
                </a:path>
              </a:pathLst>
            </a:custGeom>
            <a:solidFill>
              <a:srgbClr val="BADFE2"/>
            </a:solidFill>
          </p:spPr>
          <p:txBody>
            <a:bodyPr wrap="square" lIns="0" tIns="0" rIns="0" bIns="0" rtlCol="0"/>
            <a:lstStyle/>
            <a:p>
              <a:endParaRPr/>
            </a:p>
          </p:txBody>
        </p:sp>
        <p:sp>
          <p:nvSpPr>
            <p:cNvPr id="8" name="object 8"/>
            <p:cNvSpPr/>
            <p:nvPr/>
          </p:nvSpPr>
          <p:spPr>
            <a:xfrm>
              <a:off x="3149346" y="4603241"/>
              <a:ext cx="2988945" cy="1268095"/>
            </a:xfrm>
            <a:custGeom>
              <a:avLst/>
              <a:gdLst/>
              <a:ahLst/>
              <a:cxnLst/>
              <a:rect l="l" t="t" r="r" b="b"/>
              <a:pathLst>
                <a:path w="2988945" h="1268095">
                  <a:moveTo>
                    <a:pt x="0" y="0"/>
                  </a:moveTo>
                  <a:lnTo>
                    <a:pt x="2354580" y="0"/>
                  </a:lnTo>
                  <a:lnTo>
                    <a:pt x="2988564" y="633983"/>
                  </a:lnTo>
                  <a:lnTo>
                    <a:pt x="2354580" y="1267967"/>
                  </a:lnTo>
                  <a:lnTo>
                    <a:pt x="0" y="1267967"/>
                  </a:lnTo>
                  <a:lnTo>
                    <a:pt x="0" y="0"/>
                  </a:lnTo>
                  <a:close/>
                </a:path>
              </a:pathLst>
            </a:custGeom>
            <a:ln w="25908">
              <a:solidFill>
                <a:srgbClr val="88A3A7"/>
              </a:solidFill>
            </a:ln>
          </p:spPr>
          <p:txBody>
            <a:bodyPr wrap="square" lIns="0" tIns="0" rIns="0" bIns="0" rtlCol="0"/>
            <a:lstStyle/>
            <a:p>
              <a:endParaRPr/>
            </a:p>
          </p:txBody>
        </p:sp>
      </p:grpSp>
      <p:sp>
        <p:nvSpPr>
          <p:cNvPr id="9" name="object 9"/>
          <p:cNvSpPr txBox="1"/>
          <p:nvPr/>
        </p:nvSpPr>
        <p:spPr>
          <a:xfrm>
            <a:off x="3257803" y="4610861"/>
            <a:ext cx="2452370" cy="1243965"/>
          </a:xfrm>
          <a:prstGeom prst="rect">
            <a:avLst/>
          </a:prstGeom>
        </p:spPr>
        <p:txBody>
          <a:bodyPr vert="horz" wrap="square" lIns="0" tIns="12065" rIns="0" bIns="0" rtlCol="0">
            <a:spAutoFit/>
          </a:bodyPr>
          <a:lstStyle/>
          <a:p>
            <a:pPr marL="269875" marR="261620" algn="ctr">
              <a:lnSpc>
                <a:spcPct val="100000"/>
              </a:lnSpc>
              <a:spcBef>
                <a:spcPts val="95"/>
              </a:spcBef>
            </a:pPr>
            <a:r>
              <a:rPr sz="1600" b="1" dirty="0">
                <a:solidFill>
                  <a:srgbClr val="001F5F"/>
                </a:solidFill>
                <a:latin typeface="Segoe UI"/>
                <a:cs typeface="Segoe UI"/>
              </a:rPr>
              <a:t>How</a:t>
            </a:r>
            <a:r>
              <a:rPr sz="1600" b="1" spc="-35" dirty="0">
                <a:solidFill>
                  <a:srgbClr val="001F5F"/>
                </a:solidFill>
                <a:latin typeface="Segoe UI"/>
                <a:cs typeface="Segoe UI"/>
              </a:rPr>
              <a:t> </a:t>
            </a:r>
            <a:r>
              <a:rPr sz="1600" b="1" dirty="0">
                <a:solidFill>
                  <a:srgbClr val="001F5F"/>
                </a:solidFill>
                <a:latin typeface="Segoe UI"/>
                <a:cs typeface="Segoe UI"/>
              </a:rPr>
              <a:t>to</a:t>
            </a:r>
            <a:r>
              <a:rPr sz="1600" b="1" spc="-30" dirty="0">
                <a:solidFill>
                  <a:srgbClr val="001F5F"/>
                </a:solidFill>
                <a:latin typeface="Segoe UI"/>
                <a:cs typeface="Segoe UI"/>
              </a:rPr>
              <a:t> </a:t>
            </a:r>
            <a:r>
              <a:rPr sz="1600" b="1" dirty="0">
                <a:solidFill>
                  <a:srgbClr val="001F5F"/>
                </a:solidFill>
                <a:latin typeface="Segoe UI"/>
                <a:cs typeface="Segoe UI"/>
              </a:rPr>
              <a:t>sustain</a:t>
            </a:r>
            <a:r>
              <a:rPr sz="1600" b="1" spc="-55" dirty="0">
                <a:solidFill>
                  <a:srgbClr val="001F5F"/>
                </a:solidFill>
                <a:latin typeface="Segoe UI"/>
                <a:cs typeface="Segoe UI"/>
              </a:rPr>
              <a:t> </a:t>
            </a:r>
            <a:r>
              <a:rPr sz="1600" b="1" spc="-20" dirty="0">
                <a:solidFill>
                  <a:srgbClr val="001F5F"/>
                </a:solidFill>
                <a:latin typeface="Segoe UI"/>
                <a:cs typeface="Segoe UI"/>
              </a:rPr>
              <a:t>your </a:t>
            </a:r>
            <a:r>
              <a:rPr sz="1600" b="1" spc="-10" dirty="0">
                <a:solidFill>
                  <a:srgbClr val="001F5F"/>
                </a:solidFill>
                <a:latin typeface="Segoe UI"/>
                <a:cs typeface="Segoe UI"/>
              </a:rPr>
              <a:t>argument?</a:t>
            </a:r>
            <a:endParaRPr sz="1600" dirty="0">
              <a:latin typeface="Segoe UI"/>
              <a:cs typeface="Segoe UI"/>
            </a:endParaRPr>
          </a:p>
          <a:p>
            <a:pPr marL="12700" marR="5080" algn="ctr">
              <a:lnSpc>
                <a:spcPct val="100000"/>
              </a:lnSpc>
            </a:pPr>
            <a:r>
              <a:rPr sz="1600" b="1" dirty="0">
                <a:solidFill>
                  <a:srgbClr val="001F5F"/>
                </a:solidFill>
                <a:latin typeface="Segoe UI"/>
                <a:cs typeface="Segoe UI"/>
              </a:rPr>
              <a:t>Use</a:t>
            </a:r>
            <a:r>
              <a:rPr sz="1600" b="1" spc="-40" dirty="0">
                <a:solidFill>
                  <a:srgbClr val="001F5F"/>
                </a:solidFill>
                <a:latin typeface="Segoe UI"/>
                <a:cs typeface="Segoe UI"/>
              </a:rPr>
              <a:t> </a:t>
            </a:r>
            <a:r>
              <a:rPr sz="1600" b="1" dirty="0">
                <a:solidFill>
                  <a:srgbClr val="001F5F"/>
                </a:solidFill>
                <a:latin typeface="Segoe UI"/>
                <a:cs typeface="Segoe UI"/>
              </a:rPr>
              <a:t>reliable</a:t>
            </a:r>
            <a:r>
              <a:rPr sz="1600" b="1" spc="-60" dirty="0">
                <a:solidFill>
                  <a:srgbClr val="001F5F"/>
                </a:solidFill>
                <a:latin typeface="Segoe UI"/>
                <a:cs typeface="Segoe UI"/>
              </a:rPr>
              <a:t> </a:t>
            </a:r>
            <a:r>
              <a:rPr sz="1600" b="1" dirty="0">
                <a:solidFill>
                  <a:srgbClr val="001F5F"/>
                </a:solidFill>
                <a:latin typeface="Segoe UI"/>
                <a:cs typeface="Segoe UI"/>
              </a:rPr>
              <a:t>data,</a:t>
            </a:r>
            <a:r>
              <a:rPr sz="1600" b="1" spc="-45" dirty="0">
                <a:solidFill>
                  <a:srgbClr val="001F5F"/>
                </a:solidFill>
                <a:latin typeface="Segoe UI"/>
                <a:cs typeface="Segoe UI"/>
              </a:rPr>
              <a:t> </a:t>
            </a:r>
            <a:r>
              <a:rPr sz="1600" b="1" spc="-10" dirty="0">
                <a:solidFill>
                  <a:srgbClr val="001F5F"/>
                </a:solidFill>
                <a:latin typeface="Segoe UI"/>
                <a:cs typeface="Segoe UI"/>
              </a:rPr>
              <a:t>provide </a:t>
            </a:r>
            <a:r>
              <a:rPr sz="1600" b="1" dirty="0">
                <a:solidFill>
                  <a:srgbClr val="001F5F"/>
                </a:solidFill>
                <a:latin typeface="Segoe UI"/>
                <a:cs typeface="Segoe UI"/>
              </a:rPr>
              <a:t>facts/</a:t>
            </a:r>
            <a:r>
              <a:rPr sz="1600" b="1" spc="-50" dirty="0">
                <a:solidFill>
                  <a:srgbClr val="001F5F"/>
                </a:solidFill>
                <a:latin typeface="Segoe UI"/>
                <a:cs typeface="Segoe UI"/>
              </a:rPr>
              <a:t> </a:t>
            </a:r>
            <a:r>
              <a:rPr sz="1600" b="1" dirty="0">
                <a:solidFill>
                  <a:srgbClr val="001F5F"/>
                </a:solidFill>
                <a:latin typeface="Segoe UI"/>
                <a:cs typeface="Segoe UI"/>
              </a:rPr>
              <a:t>figures</a:t>
            </a:r>
            <a:r>
              <a:rPr sz="1600" b="1" spc="-45" dirty="0">
                <a:solidFill>
                  <a:srgbClr val="001F5F"/>
                </a:solidFill>
                <a:latin typeface="Segoe UI"/>
                <a:cs typeface="Segoe UI"/>
              </a:rPr>
              <a:t> </a:t>
            </a:r>
            <a:r>
              <a:rPr sz="1600" b="1" spc="-20" dirty="0">
                <a:solidFill>
                  <a:srgbClr val="001F5F"/>
                </a:solidFill>
                <a:latin typeface="Segoe UI"/>
                <a:cs typeface="Segoe UI"/>
              </a:rPr>
              <a:t>that </a:t>
            </a:r>
            <a:r>
              <a:rPr sz="1600" b="1" dirty="0">
                <a:solidFill>
                  <a:srgbClr val="001F5F"/>
                </a:solidFill>
                <a:latin typeface="Segoe UI"/>
                <a:cs typeface="Segoe UI"/>
              </a:rPr>
              <a:t>contradict</a:t>
            </a:r>
            <a:r>
              <a:rPr sz="1600" b="1" spc="-35" dirty="0">
                <a:solidFill>
                  <a:srgbClr val="001F5F"/>
                </a:solidFill>
                <a:latin typeface="Segoe UI"/>
                <a:cs typeface="Segoe UI"/>
              </a:rPr>
              <a:t> </a:t>
            </a:r>
            <a:r>
              <a:rPr sz="1600" b="1" dirty="0">
                <a:solidFill>
                  <a:srgbClr val="001F5F"/>
                </a:solidFill>
                <a:latin typeface="Segoe UI"/>
                <a:cs typeface="Segoe UI"/>
              </a:rPr>
              <a:t>this</a:t>
            </a:r>
            <a:r>
              <a:rPr sz="1600" b="1" spc="-30" dirty="0">
                <a:solidFill>
                  <a:srgbClr val="001F5F"/>
                </a:solidFill>
                <a:latin typeface="Segoe UI"/>
                <a:cs typeface="Segoe UI"/>
              </a:rPr>
              <a:t> </a:t>
            </a:r>
            <a:r>
              <a:rPr sz="1600" b="1" spc="-10" dirty="0">
                <a:solidFill>
                  <a:srgbClr val="001F5F"/>
                </a:solidFill>
                <a:latin typeface="Segoe UI"/>
                <a:cs typeface="Segoe UI"/>
              </a:rPr>
              <a:t>statement</a:t>
            </a:r>
            <a:endParaRPr sz="1600" dirty="0">
              <a:latin typeface="Segoe UI"/>
              <a:cs typeface="Segoe UI"/>
            </a:endParaRPr>
          </a:p>
        </p:txBody>
      </p:sp>
      <p:grpSp>
        <p:nvGrpSpPr>
          <p:cNvPr id="10" name="object 10"/>
          <p:cNvGrpSpPr/>
          <p:nvPr/>
        </p:nvGrpSpPr>
        <p:grpSpPr>
          <a:xfrm>
            <a:off x="120332" y="4538408"/>
            <a:ext cx="3014980" cy="1454150"/>
            <a:chOff x="120332" y="4538408"/>
            <a:chExt cx="3014980" cy="1454150"/>
          </a:xfrm>
        </p:grpSpPr>
        <p:sp>
          <p:nvSpPr>
            <p:cNvPr id="11" name="object 11"/>
            <p:cNvSpPr/>
            <p:nvPr/>
          </p:nvSpPr>
          <p:spPr>
            <a:xfrm>
              <a:off x="133350" y="4551426"/>
              <a:ext cx="2988945" cy="1428115"/>
            </a:xfrm>
            <a:custGeom>
              <a:avLst/>
              <a:gdLst/>
              <a:ahLst/>
              <a:cxnLst/>
              <a:rect l="l" t="t" r="r" b="b"/>
              <a:pathLst>
                <a:path w="2988945" h="1428114">
                  <a:moveTo>
                    <a:pt x="2274570" y="0"/>
                  </a:moveTo>
                  <a:lnTo>
                    <a:pt x="0" y="0"/>
                  </a:lnTo>
                  <a:lnTo>
                    <a:pt x="0" y="1427988"/>
                  </a:lnTo>
                  <a:lnTo>
                    <a:pt x="2274570" y="1427988"/>
                  </a:lnTo>
                  <a:lnTo>
                    <a:pt x="2988564" y="713994"/>
                  </a:lnTo>
                  <a:lnTo>
                    <a:pt x="2274570" y="0"/>
                  </a:lnTo>
                  <a:close/>
                </a:path>
              </a:pathLst>
            </a:custGeom>
            <a:solidFill>
              <a:srgbClr val="BADFE2"/>
            </a:solidFill>
          </p:spPr>
          <p:txBody>
            <a:bodyPr wrap="square" lIns="0" tIns="0" rIns="0" bIns="0" rtlCol="0"/>
            <a:lstStyle/>
            <a:p>
              <a:endParaRPr/>
            </a:p>
          </p:txBody>
        </p:sp>
        <p:sp>
          <p:nvSpPr>
            <p:cNvPr id="12" name="object 12"/>
            <p:cNvSpPr/>
            <p:nvPr/>
          </p:nvSpPr>
          <p:spPr>
            <a:xfrm>
              <a:off x="133350" y="4551426"/>
              <a:ext cx="2988945" cy="1428115"/>
            </a:xfrm>
            <a:custGeom>
              <a:avLst/>
              <a:gdLst/>
              <a:ahLst/>
              <a:cxnLst/>
              <a:rect l="l" t="t" r="r" b="b"/>
              <a:pathLst>
                <a:path w="2988945" h="1428114">
                  <a:moveTo>
                    <a:pt x="0" y="0"/>
                  </a:moveTo>
                  <a:lnTo>
                    <a:pt x="2274570" y="0"/>
                  </a:lnTo>
                  <a:lnTo>
                    <a:pt x="2988564" y="713994"/>
                  </a:lnTo>
                  <a:lnTo>
                    <a:pt x="2274570" y="1427988"/>
                  </a:lnTo>
                  <a:lnTo>
                    <a:pt x="0" y="1427988"/>
                  </a:lnTo>
                  <a:lnTo>
                    <a:pt x="0" y="0"/>
                  </a:lnTo>
                  <a:close/>
                </a:path>
              </a:pathLst>
            </a:custGeom>
            <a:ln w="25908">
              <a:solidFill>
                <a:srgbClr val="88A3A7"/>
              </a:solidFill>
            </a:ln>
          </p:spPr>
          <p:txBody>
            <a:bodyPr wrap="square" lIns="0" tIns="0" rIns="0" bIns="0" rtlCol="0"/>
            <a:lstStyle/>
            <a:p>
              <a:endParaRPr/>
            </a:p>
          </p:txBody>
        </p:sp>
      </p:grpSp>
      <p:sp>
        <p:nvSpPr>
          <p:cNvPr id="13" name="object 13"/>
          <p:cNvSpPr txBox="1"/>
          <p:nvPr/>
        </p:nvSpPr>
        <p:spPr>
          <a:xfrm>
            <a:off x="257352" y="4835397"/>
            <a:ext cx="2381885" cy="848994"/>
          </a:xfrm>
          <a:prstGeom prst="rect">
            <a:avLst/>
          </a:prstGeom>
        </p:spPr>
        <p:txBody>
          <a:bodyPr vert="horz" wrap="square" lIns="0" tIns="12700" rIns="0" bIns="0" rtlCol="0">
            <a:spAutoFit/>
          </a:bodyPr>
          <a:lstStyle/>
          <a:p>
            <a:pPr marL="12700" marR="5080" algn="ctr">
              <a:lnSpc>
                <a:spcPct val="100000"/>
              </a:lnSpc>
              <a:spcBef>
                <a:spcPts val="100"/>
              </a:spcBef>
            </a:pPr>
            <a:r>
              <a:rPr sz="1800" b="1" dirty="0">
                <a:solidFill>
                  <a:srgbClr val="001F5F"/>
                </a:solidFill>
                <a:latin typeface="Segoe UI"/>
                <a:cs typeface="Segoe UI"/>
              </a:rPr>
              <a:t>Counter</a:t>
            </a:r>
            <a:r>
              <a:rPr sz="1800" b="1" spc="-30" dirty="0">
                <a:solidFill>
                  <a:srgbClr val="001F5F"/>
                </a:solidFill>
                <a:latin typeface="Segoe UI"/>
                <a:cs typeface="Segoe UI"/>
              </a:rPr>
              <a:t> </a:t>
            </a:r>
            <a:r>
              <a:rPr sz="1800" b="1" dirty="0">
                <a:solidFill>
                  <a:srgbClr val="001F5F"/>
                </a:solidFill>
                <a:latin typeface="Segoe UI"/>
                <a:cs typeface="Segoe UI"/>
              </a:rPr>
              <a:t>argument:</a:t>
            </a:r>
            <a:r>
              <a:rPr sz="1800" b="1" spc="-35" dirty="0">
                <a:solidFill>
                  <a:srgbClr val="001F5F"/>
                </a:solidFill>
                <a:latin typeface="Segoe UI"/>
                <a:cs typeface="Segoe UI"/>
              </a:rPr>
              <a:t> </a:t>
            </a:r>
            <a:r>
              <a:rPr sz="1800" b="1" i="1" spc="-25" dirty="0">
                <a:solidFill>
                  <a:srgbClr val="001F5F"/>
                </a:solidFill>
                <a:latin typeface="Segoe UI"/>
                <a:cs typeface="Segoe UI"/>
              </a:rPr>
              <a:t>de </a:t>
            </a:r>
            <a:r>
              <a:rPr sz="1800" b="1" i="1" dirty="0">
                <a:solidFill>
                  <a:srgbClr val="001F5F"/>
                </a:solidFill>
                <a:latin typeface="Segoe UI"/>
                <a:cs typeface="Segoe UI"/>
              </a:rPr>
              <a:t>jure</a:t>
            </a:r>
            <a:r>
              <a:rPr sz="1800" b="1" i="1" spc="-25" dirty="0">
                <a:solidFill>
                  <a:srgbClr val="001F5F"/>
                </a:solidFill>
                <a:latin typeface="Segoe UI"/>
                <a:cs typeface="Segoe UI"/>
              </a:rPr>
              <a:t> </a:t>
            </a:r>
            <a:r>
              <a:rPr sz="1800" b="1" dirty="0">
                <a:solidFill>
                  <a:srgbClr val="001F5F"/>
                </a:solidFill>
                <a:latin typeface="Segoe UI"/>
                <a:cs typeface="Segoe UI"/>
              </a:rPr>
              <a:t>perhaps,</a:t>
            </a:r>
            <a:r>
              <a:rPr sz="1800" b="1" spc="-45" dirty="0">
                <a:solidFill>
                  <a:srgbClr val="001F5F"/>
                </a:solidFill>
                <a:latin typeface="Segoe UI"/>
                <a:cs typeface="Segoe UI"/>
              </a:rPr>
              <a:t> </a:t>
            </a:r>
            <a:r>
              <a:rPr sz="1800" b="1" i="1" dirty="0">
                <a:solidFill>
                  <a:srgbClr val="001F5F"/>
                </a:solidFill>
                <a:latin typeface="Segoe UI"/>
                <a:cs typeface="Segoe UI"/>
              </a:rPr>
              <a:t>de</a:t>
            </a:r>
            <a:r>
              <a:rPr sz="1800" b="1" i="1" spc="-30" dirty="0">
                <a:solidFill>
                  <a:srgbClr val="001F5F"/>
                </a:solidFill>
                <a:latin typeface="Segoe UI"/>
                <a:cs typeface="Segoe UI"/>
              </a:rPr>
              <a:t> </a:t>
            </a:r>
            <a:r>
              <a:rPr sz="1800" b="1" i="1" spc="-20" dirty="0">
                <a:solidFill>
                  <a:srgbClr val="001F5F"/>
                </a:solidFill>
                <a:latin typeface="Segoe UI"/>
                <a:cs typeface="Segoe UI"/>
              </a:rPr>
              <a:t>facto </a:t>
            </a:r>
            <a:r>
              <a:rPr sz="1800" b="1" dirty="0">
                <a:solidFill>
                  <a:srgbClr val="001F5F"/>
                </a:solidFill>
                <a:latin typeface="Segoe UI"/>
                <a:cs typeface="Segoe UI"/>
              </a:rPr>
              <a:t>by</a:t>
            </a:r>
            <a:r>
              <a:rPr sz="1800" b="1" spc="-15" dirty="0">
                <a:solidFill>
                  <a:srgbClr val="001F5F"/>
                </a:solidFill>
                <a:latin typeface="Segoe UI"/>
                <a:cs typeface="Segoe UI"/>
              </a:rPr>
              <a:t> </a:t>
            </a:r>
            <a:r>
              <a:rPr sz="1800" b="1" dirty="0">
                <a:solidFill>
                  <a:srgbClr val="001F5F"/>
                </a:solidFill>
                <a:latin typeface="Segoe UI"/>
                <a:cs typeface="Segoe UI"/>
              </a:rPr>
              <a:t>no</a:t>
            </a:r>
            <a:r>
              <a:rPr sz="1800" b="1" spc="-5" dirty="0">
                <a:solidFill>
                  <a:srgbClr val="001F5F"/>
                </a:solidFill>
                <a:latin typeface="Segoe UI"/>
                <a:cs typeface="Segoe UI"/>
              </a:rPr>
              <a:t> </a:t>
            </a:r>
            <a:r>
              <a:rPr sz="1800" b="1" spc="-10" dirty="0">
                <a:solidFill>
                  <a:srgbClr val="001F5F"/>
                </a:solidFill>
                <a:latin typeface="Segoe UI"/>
                <a:cs typeface="Segoe UI"/>
              </a:rPr>
              <a:t>means</a:t>
            </a:r>
            <a:endParaRPr sz="1800">
              <a:latin typeface="Segoe UI"/>
              <a:cs typeface="Segoe UI"/>
            </a:endParaRPr>
          </a:p>
        </p:txBody>
      </p:sp>
      <p:grpSp>
        <p:nvGrpSpPr>
          <p:cNvPr id="14" name="object 14"/>
          <p:cNvGrpSpPr/>
          <p:nvPr/>
        </p:nvGrpSpPr>
        <p:grpSpPr>
          <a:xfrm>
            <a:off x="6153848" y="4367720"/>
            <a:ext cx="3003550" cy="1456055"/>
            <a:chOff x="6153848" y="4367720"/>
            <a:chExt cx="3003550" cy="1456055"/>
          </a:xfrm>
        </p:grpSpPr>
        <p:sp>
          <p:nvSpPr>
            <p:cNvPr id="15" name="object 15"/>
            <p:cNvSpPr/>
            <p:nvPr/>
          </p:nvSpPr>
          <p:spPr>
            <a:xfrm>
              <a:off x="6166865" y="4380738"/>
              <a:ext cx="2977515" cy="1430020"/>
            </a:xfrm>
            <a:custGeom>
              <a:avLst/>
              <a:gdLst/>
              <a:ahLst/>
              <a:cxnLst/>
              <a:rect l="l" t="t" r="r" b="b"/>
              <a:pathLst>
                <a:path w="2977515" h="1430020">
                  <a:moveTo>
                    <a:pt x="2273808" y="0"/>
                  </a:moveTo>
                  <a:lnTo>
                    <a:pt x="0" y="0"/>
                  </a:lnTo>
                  <a:lnTo>
                    <a:pt x="0" y="1429512"/>
                  </a:lnTo>
                  <a:lnTo>
                    <a:pt x="2273808" y="1429512"/>
                  </a:lnTo>
                  <a:lnTo>
                    <a:pt x="2977134" y="726185"/>
                  </a:lnTo>
                  <a:lnTo>
                    <a:pt x="2977134" y="703326"/>
                  </a:lnTo>
                  <a:lnTo>
                    <a:pt x="2273808" y="0"/>
                  </a:lnTo>
                  <a:close/>
                </a:path>
              </a:pathLst>
            </a:custGeom>
            <a:solidFill>
              <a:srgbClr val="BADFE2"/>
            </a:solidFill>
          </p:spPr>
          <p:txBody>
            <a:bodyPr wrap="square" lIns="0" tIns="0" rIns="0" bIns="0" rtlCol="0"/>
            <a:lstStyle/>
            <a:p>
              <a:endParaRPr/>
            </a:p>
          </p:txBody>
        </p:sp>
        <p:sp>
          <p:nvSpPr>
            <p:cNvPr id="16" name="object 16"/>
            <p:cNvSpPr/>
            <p:nvPr/>
          </p:nvSpPr>
          <p:spPr>
            <a:xfrm>
              <a:off x="6166865" y="4380738"/>
              <a:ext cx="2977515" cy="1430020"/>
            </a:xfrm>
            <a:custGeom>
              <a:avLst/>
              <a:gdLst/>
              <a:ahLst/>
              <a:cxnLst/>
              <a:rect l="l" t="t" r="r" b="b"/>
              <a:pathLst>
                <a:path w="2977515" h="1430020">
                  <a:moveTo>
                    <a:pt x="2977134" y="726185"/>
                  </a:moveTo>
                  <a:lnTo>
                    <a:pt x="2273808" y="1429512"/>
                  </a:lnTo>
                  <a:lnTo>
                    <a:pt x="0" y="1429512"/>
                  </a:lnTo>
                  <a:lnTo>
                    <a:pt x="0" y="0"/>
                  </a:lnTo>
                  <a:lnTo>
                    <a:pt x="2273808" y="0"/>
                  </a:lnTo>
                  <a:lnTo>
                    <a:pt x="2977134" y="703326"/>
                  </a:lnTo>
                </a:path>
              </a:pathLst>
            </a:custGeom>
            <a:ln w="25908">
              <a:solidFill>
                <a:srgbClr val="88A3A7"/>
              </a:solidFill>
            </a:ln>
          </p:spPr>
          <p:txBody>
            <a:bodyPr wrap="square" lIns="0" tIns="0" rIns="0" bIns="0" rtlCol="0"/>
            <a:lstStyle/>
            <a:p>
              <a:endParaRPr/>
            </a:p>
          </p:txBody>
        </p:sp>
      </p:grpSp>
      <p:sp>
        <p:nvSpPr>
          <p:cNvPr id="17" name="object 17"/>
          <p:cNvSpPr txBox="1"/>
          <p:nvPr/>
        </p:nvSpPr>
        <p:spPr>
          <a:xfrm>
            <a:off x="6325361" y="4390028"/>
            <a:ext cx="2314575" cy="859210"/>
          </a:xfrm>
          <a:prstGeom prst="rect">
            <a:avLst/>
          </a:prstGeom>
        </p:spPr>
        <p:txBody>
          <a:bodyPr vert="horz" wrap="square" lIns="0" tIns="12700" rIns="0" bIns="0" rtlCol="0">
            <a:spAutoFit/>
          </a:bodyPr>
          <a:lstStyle/>
          <a:p>
            <a:pPr marL="12700" marR="5080" indent="-3810" algn="ctr">
              <a:lnSpc>
                <a:spcPct val="100000"/>
              </a:lnSpc>
              <a:spcBef>
                <a:spcPts val="100"/>
              </a:spcBef>
            </a:pPr>
            <a:r>
              <a:rPr sz="1100" b="1" dirty="0">
                <a:solidFill>
                  <a:srgbClr val="001F5F"/>
                </a:solidFill>
                <a:latin typeface="Segoe UI"/>
                <a:cs typeface="Segoe UI"/>
              </a:rPr>
              <a:t>Refer</a:t>
            </a:r>
            <a:r>
              <a:rPr sz="1100" b="1" spc="-50" dirty="0">
                <a:solidFill>
                  <a:srgbClr val="001F5F"/>
                </a:solidFill>
                <a:latin typeface="Segoe UI"/>
                <a:cs typeface="Segoe UI"/>
              </a:rPr>
              <a:t> </a:t>
            </a:r>
            <a:r>
              <a:rPr sz="1100" b="1" dirty="0">
                <a:solidFill>
                  <a:srgbClr val="001F5F"/>
                </a:solidFill>
                <a:latin typeface="Segoe UI"/>
                <a:cs typeface="Segoe UI"/>
              </a:rPr>
              <a:t>your</a:t>
            </a:r>
            <a:r>
              <a:rPr sz="1100" b="1" spc="-75" dirty="0">
                <a:solidFill>
                  <a:srgbClr val="001F5F"/>
                </a:solidFill>
                <a:latin typeface="Segoe UI"/>
                <a:cs typeface="Segoe UI"/>
              </a:rPr>
              <a:t> </a:t>
            </a:r>
            <a:r>
              <a:rPr sz="1100" b="1" dirty="0">
                <a:solidFill>
                  <a:srgbClr val="001F5F"/>
                </a:solidFill>
                <a:latin typeface="Segoe UI"/>
                <a:cs typeface="Segoe UI"/>
              </a:rPr>
              <a:t>interlocutors</a:t>
            </a:r>
            <a:r>
              <a:rPr sz="1100" b="1" spc="-85" dirty="0">
                <a:solidFill>
                  <a:srgbClr val="001F5F"/>
                </a:solidFill>
                <a:latin typeface="Segoe UI"/>
                <a:cs typeface="Segoe UI"/>
              </a:rPr>
              <a:t> </a:t>
            </a:r>
            <a:r>
              <a:rPr sz="1100" b="1" spc="-25" dirty="0">
                <a:solidFill>
                  <a:srgbClr val="001F5F"/>
                </a:solidFill>
                <a:latin typeface="Segoe UI"/>
                <a:cs typeface="Segoe UI"/>
              </a:rPr>
              <a:t>to </a:t>
            </a:r>
            <a:r>
              <a:rPr sz="1100" b="1" dirty="0">
                <a:solidFill>
                  <a:srgbClr val="001F5F"/>
                </a:solidFill>
                <a:latin typeface="Segoe UI"/>
                <a:cs typeface="Segoe UI"/>
              </a:rPr>
              <a:t>CoE’</a:t>
            </a:r>
            <a:r>
              <a:rPr sz="1100" b="1" spc="5" dirty="0">
                <a:solidFill>
                  <a:srgbClr val="001F5F"/>
                </a:solidFill>
                <a:latin typeface="Segoe UI"/>
                <a:cs typeface="Segoe UI"/>
              </a:rPr>
              <a:t> </a:t>
            </a:r>
            <a:r>
              <a:rPr sz="1100" b="1" spc="-10" dirty="0">
                <a:solidFill>
                  <a:srgbClr val="001F5F"/>
                </a:solidFill>
                <a:latin typeface="Segoe UI"/>
                <a:cs typeface="Segoe UI"/>
              </a:rPr>
              <a:t>recommendations </a:t>
            </a:r>
            <a:r>
              <a:rPr sz="1100" b="1" spc="-25" dirty="0">
                <a:solidFill>
                  <a:srgbClr val="001F5F"/>
                </a:solidFill>
                <a:latin typeface="Segoe UI"/>
                <a:cs typeface="Segoe UI"/>
              </a:rPr>
              <a:t>and </a:t>
            </a:r>
            <a:r>
              <a:rPr sz="1100" b="1" dirty="0">
                <a:solidFill>
                  <a:srgbClr val="001F5F"/>
                </a:solidFill>
                <a:latin typeface="Segoe UI"/>
                <a:cs typeface="Segoe UI"/>
              </a:rPr>
              <a:t>standards</a:t>
            </a:r>
            <a:r>
              <a:rPr sz="1100" b="1" spc="-55" dirty="0">
                <a:solidFill>
                  <a:srgbClr val="001F5F"/>
                </a:solidFill>
                <a:latin typeface="Segoe UI"/>
                <a:cs typeface="Segoe UI"/>
              </a:rPr>
              <a:t> </a:t>
            </a:r>
            <a:r>
              <a:rPr sz="1100" b="1" dirty="0">
                <a:solidFill>
                  <a:srgbClr val="001F5F"/>
                </a:solidFill>
                <a:latin typeface="Segoe UI"/>
                <a:cs typeface="Segoe UI"/>
              </a:rPr>
              <a:t>on</a:t>
            </a:r>
            <a:r>
              <a:rPr sz="1100" b="1" spc="-25" dirty="0">
                <a:solidFill>
                  <a:srgbClr val="001F5F"/>
                </a:solidFill>
                <a:latin typeface="Segoe UI"/>
                <a:cs typeface="Segoe UI"/>
              </a:rPr>
              <a:t> </a:t>
            </a:r>
            <a:r>
              <a:rPr sz="1100" b="1" dirty="0">
                <a:solidFill>
                  <a:srgbClr val="001F5F"/>
                </a:solidFill>
                <a:latin typeface="Segoe UI"/>
                <a:cs typeface="Segoe UI"/>
              </a:rPr>
              <a:t>G.E.</a:t>
            </a:r>
            <a:r>
              <a:rPr sz="1100" b="1" spc="-15" dirty="0">
                <a:solidFill>
                  <a:srgbClr val="001F5F"/>
                </a:solidFill>
                <a:latin typeface="Segoe UI"/>
                <a:cs typeface="Segoe UI"/>
              </a:rPr>
              <a:t> </a:t>
            </a:r>
            <a:r>
              <a:rPr lang="en-US" sz="1100" b="1" spc="-15" dirty="0">
                <a:solidFill>
                  <a:srgbClr val="001F5F"/>
                </a:solidFill>
                <a:latin typeface="Segoe UI"/>
                <a:cs typeface="Segoe UI"/>
              </a:rPr>
              <a:t>and the rights of disadvantaged social groups, </a:t>
            </a:r>
            <a:r>
              <a:rPr sz="1100" b="1" spc="-25" dirty="0">
                <a:solidFill>
                  <a:srgbClr val="001F5F"/>
                </a:solidFill>
                <a:latin typeface="Segoe UI"/>
                <a:cs typeface="Segoe UI"/>
              </a:rPr>
              <a:t>EU </a:t>
            </a:r>
            <a:r>
              <a:rPr sz="1100" b="1" dirty="0">
                <a:solidFill>
                  <a:srgbClr val="001F5F"/>
                </a:solidFill>
                <a:latin typeface="Segoe UI"/>
                <a:cs typeface="Segoe UI"/>
              </a:rPr>
              <a:t>Legislation</a:t>
            </a:r>
            <a:r>
              <a:rPr sz="1100" b="1" spc="-45" dirty="0">
                <a:solidFill>
                  <a:srgbClr val="001F5F"/>
                </a:solidFill>
                <a:latin typeface="Segoe UI"/>
                <a:cs typeface="Segoe UI"/>
              </a:rPr>
              <a:t> </a:t>
            </a:r>
            <a:r>
              <a:rPr lang="en-US" sz="1100" b="1" spc="-45" dirty="0">
                <a:solidFill>
                  <a:srgbClr val="001F5F"/>
                </a:solidFill>
                <a:latin typeface="Segoe UI"/>
                <a:cs typeface="Segoe UI"/>
              </a:rPr>
              <a:t>&amp; </a:t>
            </a:r>
            <a:r>
              <a:rPr sz="1100" b="1" dirty="0">
                <a:solidFill>
                  <a:srgbClr val="001F5F"/>
                </a:solidFill>
                <a:latin typeface="Segoe UI"/>
                <a:cs typeface="Segoe UI"/>
              </a:rPr>
              <a:t>UN</a:t>
            </a:r>
            <a:r>
              <a:rPr sz="1100" b="1" spc="-45" dirty="0">
                <a:solidFill>
                  <a:srgbClr val="001F5F"/>
                </a:solidFill>
                <a:latin typeface="Segoe UI"/>
                <a:cs typeface="Segoe UI"/>
              </a:rPr>
              <a:t> </a:t>
            </a:r>
            <a:r>
              <a:rPr sz="1100" b="1" spc="-10" dirty="0">
                <a:solidFill>
                  <a:srgbClr val="001F5F"/>
                </a:solidFill>
                <a:latin typeface="Segoe UI"/>
                <a:cs typeface="Segoe UI"/>
              </a:rPr>
              <a:t>Resolutions</a:t>
            </a:r>
            <a:endParaRPr sz="1100" dirty="0">
              <a:latin typeface="Segoe UI"/>
              <a:cs typeface="Segoe U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98167" y="1241691"/>
            <a:ext cx="4744085" cy="3554729"/>
            <a:chOff x="1607413" y="1904698"/>
            <a:chExt cx="4744085" cy="3554729"/>
          </a:xfrm>
        </p:grpSpPr>
        <p:sp>
          <p:nvSpPr>
            <p:cNvPr id="3" name="object 3"/>
            <p:cNvSpPr/>
            <p:nvPr/>
          </p:nvSpPr>
          <p:spPr>
            <a:xfrm>
              <a:off x="1620430" y="1917715"/>
              <a:ext cx="4718050" cy="3528695"/>
            </a:xfrm>
            <a:custGeom>
              <a:avLst/>
              <a:gdLst/>
              <a:ahLst/>
              <a:cxnLst/>
              <a:rect l="l" t="t" r="r" b="b"/>
              <a:pathLst>
                <a:path w="4718050" h="3528695">
                  <a:moveTo>
                    <a:pt x="2373463" y="0"/>
                  </a:moveTo>
                  <a:lnTo>
                    <a:pt x="2322820" y="181"/>
                  </a:lnTo>
                  <a:lnTo>
                    <a:pt x="2272250" y="1085"/>
                  </a:lnTo>
                  <a:lnTo>
                    <a:pt x="2221771" y="2708"/>
                  </a:lnTo>
                  <a:lnTo>
                    <a:pt x="2171401" y="5046"/>
                  </a:lnTo>
                  <a:lnTo>
                    <a:pt x="2121158" y="8097"/>
                  </a:lnTo>
                  <a:lnTo>
                    <a:pt x="2071059" y="11856"/>
                  </a:lnTo>
                  <a:lnTo>
                    <a:pt x="2021121" y="16322"/>
                  </a:lnTo>
                  <a:lnTo>
                    <a:pt x="1971364" y="21490"/>
                  </a:lnTo>
                  <a:lnTo>
                    <a:pt x="1921804" y="27357"/>
                  </a:lnTo>
                  <a:lnTo>
                    <a:pt x="1872459" y="33920"/>
                  </a:lnTo>
                  <a:lnTo>
                    <a:pt x="1823347" y="41176"/>
                  </a:lnTo>
                  <a:lnTo>
                    <a:pt x="1774485" y="49121"/>
                  </a:lnTo>
                  <a:lnTo>
                    <a:pt x="1725892" y="57753"/>
                  </a:lnTo>
                  <a:lnTo>
                    <a:pt x="1677585" y="67067"/>
                  </a:lnTo>
                  <a:lnTo>
                    <a:pt x="1629581" y="77061"/>
                  </a:lnTo>
                  <a:lnTo>
                    <a:pt x="1581899" y="87731"/>
                  </a:lnTo>
                  <a:lnTo>
                    <a:pt x="1534557" y="99074"/>
                  </a:lnTo>
                  <a:lnTo>
                    <a:pt x="1487571" y="111087"/>
                  </a:lnTo>
                  <a:lnTo>
                    <a:pt x="1440960" y="123766"/>
                  </a:lnTo>
                  <a:lnTo>
                    <a:pt x="1394741" y="137109"/>
                  </a:lnTo>
                  <a:lnTo>
                    <a:pt x="1348933" y="151111"/>
                  </a:lnTo>
                  <a:lnTo>
                    <a:pt x="1303552" y="165770"/>
                  </a:lnTo>
                  <a:lnTo>
                    <a:pt x="1258617" y="181082"/>
                  </a:lnTo>
                  <a:lnTo>
                    <a:pt x="1214145" y="197045"/>
                  </a:lnTo>
                  <a:lnTo>
                    <a:pt x="1170154" y="213654"/>
                  </a:lnTo>
                  <a:lnTo>
                    <a:pt x="1126662" y="230907"/>
                  </a:lnTo>
                  <a:lnTo>
                    <a:pt x="1083686" y="248800"/>
                  </a:lnTo>
                  <a:lnTo>
                    <a:pt x="1041245" y="267330"/>
                  </a:lnTo>
                  <a:lnTo>
                    <a:pt x="999355" y="286494"/>
                  </a:lnTo>
                  <a:lnTo>
                    <a:pt x="958035" y="306288"/>
                  </a:lnTo>
                  <a:lnTo>
                    <a:pt x="917303" y="326709"/>
                  </a:lnTo>
                  <a:lnTo>
                    <a:pt x="877175" y="347754"/>
                  </a:lnTo>
                  <a:lnTo>
                    <a:pt x="837671" y="369420"/>
                  </a:lnTo>
                  <a:lnTo>
                    <a:pt x="798807" y="391703"/>
                  </a:lnTo>
                  <a:lnTo>
                    <a:pt x="760601" y="414600"/>
                  </a:lnTo>
                  <a:lnTo>
                    <a:pt x="723071" y="438108"/>
                  </a:lnTo>
                  <a:lnTo>
                    <a:pt x="686235" y="462223"/>
                  </a:lnTo>
                  <a:lnTo>
                    <a:pt x="650110" y="486943"/>
                  </a:lnTo>
                  <a:lnTo>
                    <a:pt x="614714" y="512263"/>
                  </a:lnTo>
                  <a:lnTo>
                    <a:pt x="580066" y="538181"/>
                  </a:lnTo>
                  <a:lnTo>
                    <a:pt x="546182" y="564694"/>
                  </a:lnTo>
                  <a:lnTo>
                    <a:pt x="513080" y="591797"/>
                  </a:lnTo>
                  <a:lnTo>
                    <a:pt x="480778" y="619488"/>
                  </a:lnTo>
                  <a:lnTo>
                    <a:pt x="449294" y="647764"/>
                  </a:lnTo>
                  <a:lnTo>
                    <a:pt x="418646" y="676622"/>
                  </a:lnTo>
                  <a:lnTo>
                    <a:pt x="388851" y="706057"/>
                  </a:lnTo>
                  <a:lnTo>
                    <a:pt x="359927" y="736067"/>
                  </a:lnTo>
                  <a:lnTo>
                    <a:pt x="331891" y="766648"/>
                  </a:lnTo>
                  <a:lnTo>
                    <a:pt x="304762" y="797798"/>
                  </a:lnTo>
                  <a:lnTo>
                    <a:pt x="275519" y="833299"/>
                  </a:lnTo>
                  <a:lnTo>
                    <a:pt x="247794" y="869079"/>
                  </a:lnTo>
                  <a:lnTo>
                    <a:pt x="221580" y="905122"/>
                  </a:lnTo>
                  <a:lnTo>
                    <a:pt x="196868" y="941412"/>
                  </a:lnTo>
                  <a:lnTo>
                    <a:pt x="173654" y="977930"/>
                  </a:lnTo>
                  <a:lnTo>
                    <a:pt x="151928" y="1014661"/>
                  </a:lnTo>
                  <a:lnTo>
                    <a:pt x="131686" y="1051588"/>
                  </a:lnTo>
                  <a:lnTo>
                    <a:pt x="112918" y="1088694"/>
                  </a:lnTo>
                  <a:lnTo>
                    <a:pt x="95619" y="1125961"/>
                  </a:lnTo>
                  <a:lnTo>
                    <a:pt x="79781" y="1163374"/>
                  </a:lnTo>
                  <a:lnTo>
                    <a:pt x="65397" y="1200915"/>
                  </a:lnTo>
                  <a:lnTo>
                    <a:pt x="52461" y="1238569"/>
                  </a:lnTo>
                  <a:lnTo>
                    <a:pt x="40965" y="1276317"/>
                  </a:lnTo>
                  <a:lnTo>
                    <a:pt x="30902" y="1314143"/>
                  </a:lnTo>
                  <a:lnTo>
                    <a:pt x="22265" y="1352031"/>
                  </a:lnTo>
                  <a:lnTo>
                    <a:pt x="15047" y="1389963"/>
                  </a:lnTo>
                  <a:lnTo>
                    <a:pt x="9242" y="1427923"/>
                  </a:lnTo>
                  <a:lnTo>
                    <a:pt x="4841" y="1465894"/>
                  </a:lnTo>
                  <a:lnTo>
                    <a:pt x="227" y="1541802"/>
                  </a:lnTo>
                  <a:lnTo>
                    <a:pt x="0" y="1579706"/>
                  </a:lnTo>
                  <a:lnTo>
                    <a:pt x="1149" y="1617553"/>
                  </a:lnTo>
                  <a:lnTo>
                    <a:pt x="7551" y="1693012"/>
                  </a:lnTo>
                  <a:lnTo>
                    <a:pt x="19376" y="1768046"/>
                  </a:lnTo>
                  <a:lnTo>
                    <a:pt x="27305" y="1805361"/>
                  </a:lnTo>
                  <a:lnTo>
                    <a:pt x="36568" y="1842519"/>
                  </a:lnTo>
                  <a:lnTo>
                    <a:pt x="47160" y="1879504"/>
                  </a:lnTo>
                  <a:lnTo>
                    <a:pt x="59072" y="1916298"/>
                  </a:lnTo>
                  <a:lnTo>
                    <a:pt x="72297" y="1952885"/>
                  </a:lnTo>
                  <a:lnTo>
                    <a:pt x="86830" y="1989248"/>
                  </a:lnTo>
                  <a:lnTo>
                    <a:pt x="102662" y="2025371"/>
                  </a:lnTo>
                  <a:lnTo>
                    <a:pt x="119787" y="2061235"/>
                  </a:lnTo>
                  <a:lnTo>
                    <a:pt x="138197" y="2096826"/>
                  </a:lnTo>
                  <a:lnTo>
                    <a:pt x="157886" y="2132126"/>
                  </a:lnTo>
                  <a:lnTo>
                    <a:pt x="178846" y="2167117"/>
                  </a:lnTo>
                  <a:lnTo>
                    <a:pt x="201071" y="2201784"/>
                  </a:lnTo>
                  <a:lnTo>
                    <a:pt x="224553" y="2236110"/>
                  </a:lnTo>
                  <a:lnTo>
                    <a:pt x="249286" y="2270077"/>
                  </a:lnTo>
                  <a:lnTo>
                    <a:pt x="275262" y="2303670"/>
                  </a:lnTo>
                  <a:lnTo>
                    <a:pt x="302475" y="2336870"/>
                  </a:lnTo>
                  <a:lnTo>
                    <a:pt x="330917" y="2369662"/>
                  </a:lnTo>
                  <a:lnTo>
                    <a:pt x="360581" y="2402029"/>
                  </a:lnTo>
                  <a:lnTo>
                    <a:pt x="391461" y="2433954"/>
                  </a:lnTo>
                  <a:lnTo>
                    <a:pt x="423549" y="2465419"/>
                  </a:lnTo>
                  <a:lnTo>
                    <a:pt x="456838" y="2496409"/>
                  </a:lnTo>
                  <a:lnTo>
                    <a:pt x="491321" y="2526907"/>
                  </a:lnTo>
                  <a:lnTo>
                    <a:pt x="526991" y="2556895"/>
                  </a:lnTo>
                  <a:lnTo>
                    <a:pt x="563842" y="2586357"/>
                  </a:lnTo>
                  <a:lnTo>
                    <a:pt x="601866" y="2615276"/>
                  </a:lnTo>
                  <a:lnTo>
                    <a:pt x="641056" y="2643636"/>
                  </a:lnTo>
                  <a:lnTo>
                    <a:pt x="681405" y="2671419"/>
                  </a:lnTo>
                  <a:lnTo>
                    <a:pt x="722905" y="2698609"/>
                  </a:lnTo>
                  <a:lnTo>
                    <a:pt x="765551" y="2725189"/>
                  </a:lnTo>
                  <a:lnTo>
                    <a:pt x="809335" y="2751142"/>
                  </a:lnTo>
                  <a:lnTo>
                    <a:pt x="854250" y="2776452"/>
                  </a:lnTo>
                  <a:lnTo>
                    <a:pt x="900289" y="2801102"/>
                  </a:lnTo>
                  <a:lnTo>
                    <a:pt x="947445" y="2825074"/>
                  </a:lnTo>
                  <a:lnTo>
                    <a:pt x="995710" y="2848352"/>
                  </a:lnTo>
                  <a:lnTo>
                    <a:pt x="1045079" y="2870920"/>
                  </a:lnTo>
                  <a:lnTo>
                    <a:pt x="1095543" y="2892761"/>
                  </a:lnTo>
                  <a:lnTo>
                    <a:pt x="1147096" y="2913857"/>
                  </a:lnTo>
                  <a:lnTo>
                    <a:pt x="1199731" y="2934192"/>
                  </a:lnTo>
                  <a:lnTo>
                    <a:pt x="1376134" y="3528679"/>
                  </a:lnTo>
                  <a:lnTo>
                    <a:pt x="2053552" y="3123422"/>
                  </a:lnTo>
                  <a:lnTo>
                    <a:pt x="2107486" y="3127690"/>
                  </a:lnTo>
                  <a:lnTo>
                    <a:pt x="2161360" y="3131124"/>
                  </a:lnTo>
                  <a:lnTo>
                    <a:pt x="2215156" y="3133730"/>
                  </a:lnTo>
                  <a:lnTo>
                    <a:pt x="2268857" y="3135514"/>
                  </a:lnTo>
                  <a:lnTo>
                    <a:pt x="2322444" y="3136482"/>
                  </a:lnTo>
                  <a:lnTo>
                    <a:pt x="2375899" y="3136639"/>
                  </a:lnTo>
                  <a:lnTo>
                    <a:pt x="2429206" y="3135993"/>
                  </a:lnTo>
                  <a:lnTo>
                    <a:pt x="2482346" y="3134547"/>
                  </a:lnTo>
                  <a:lnTo>
                    <a:pt x="2535302" y="3132310"/>
                  </a:lnTo>
                  <a:lnTo>
                    <a:pt x="2588055" y="3129285"/>
                  </a:lnTo>
                  <a:lnTo>
                    <a:pt x="2640588" y="3125480"/>
                  </a:lnTo>
                  <a:lnTo>
                    <a:pt x="2692883" y="3120900"/>
                  </a:lnTo>
                  <a:lnTo>
                    <a:pt x="2744922" y="3115552"/>
                  </a:lnTo>
                  <a:lnTo>
                    <a:pt x="2796688" y="3109440"/>
                  </a:lnTo>
                  <a:lnTo>
                    <a:pt x="2848163" y="3102571"/>
                  </a:lnTo>
                  <a:lnTo>
                    <a:pt x="2899328" y="3094952"/>
                  </a:lnTo>
                  <a:lnTo>
                    <a:pt x="2950167" y="3086587"/>
                  </a:lnTo>
                  <a:lnTo>
                    <a:pt x="3000661" y="3077483"/>
                  </a:lnTo>
                  <a:lnTo>
                    <a:pt x="3050793" y="3067645"/>
                  </a:lnTo>
                  <a:lnTo>
                    <a:pt x="3100545" y="3057080"/>
                  </a:lnTo>
                  <a:lnTo>
                    <a:pt x="3149898" y="3045794"/>
                  </a:lnTo>
                  <a:lnTo>
                    <a:pt x="3198836" y="3033791"/>
                  </a:lnTo>
                  <a:lnTo>
                    <a:pt x="3247341" y="3021080"/>
                  </a:lnTo>
                  <a:lnTo>
                    <a:pt x="3295394" y="3007664"/>
                  </a:lnTo>
                  <a:lnTo>
                    <a:pt x="3342978" y="2993551"/>
                  </a:lnTo>
                  <a:lnTo>
                    <a:pt x="3390076" y="2978745"/>
                  </a:lnTo>
                  <a:lnTo>
                    <a:pt x="3436668" y="2963254"/>
                  </a:lnTo>
                  <a:lnTo>
                    <a:pt x="3482739" y="2947083"/>
                  </a:lnTo>
                  <a:lnTo>
                    <a:pt x="3528269" y="2930237"/>
                  </a:lnTo>
                  <a:lnTo>
                    <a:pt x="3573241" y="2912723"/>
                  </a:lnTo>
                  <a:lnTo>
                    <a:pt x="3617637" y="2894547"/>
                  </a:lnTo>
                  <a:lnTo>
                    <a:pt x="3661440" y="2875714"/>
                  </a:lnTo>
                  <a:lnTo>
                    <a:pt x="3704632" y="2856231"/>
                  </a:lnTo>
                  <a:lnTo>
                    <a:pt x="3747194" y="2836103"/>
                  </a:lnTo>
                  <a:lnTo>
                    <a:pt x="3789110" y="2815337"/>
                  </a:lnTo>
                  <a:lnTo>
                    <a:pt x="3830360" y="2793937"/>
                  </a:lnTo>
                  <a:lnTo>
                    <a:pt x="3870929" y="2771911"/>
                  </a:lnTo>
                  <a:lnTo>
                    <a:pt x="3910797" y="2749264"/>
                  </a:lnTo>
                  <a:lnTo>
                    <a:pt x="3949947" y="2726002"/>
                  </a:lnTo>
                  <a:lnTo>
                    <a:pt x="3988362" y="2702131"/>
                  </a:lnTo>
                  <a:lnTo>
                    <a:pt x="4026023" y="2677656"/>
                  </a:lnTo>
                  <a:lnTo>
                    <a:pt x="4062912" y="2652585"/>
                  </a:lnTo>
                  <a:lnTo>
                    <a:pt x="4099013" y="2626922"/>
                  </a:lnTo>
                  <a:lnTo>
                    <a:pt x="4134306" y="2600673"/>
                  </a:lnTo>
                  <a:lnTo>
                    <a:pt x="4168775" y="2573846"/>
                  </a:lnTo>
                  <a:lnTo>
                    <a:pt x="4202402" y="2546444"/>
                  </a:lnTo>
                  <a:lnTo>
                    <a:pt x="4235168" y="2518475"/>
                  </a:lnTo>
                  <a:lnTo>
                    <a:pt x="4267056" y="2489944"/>
                  </a:lnTo>
                  <a:lnTo>
                    <a:pt x="4298048" y="2460857"/>
                  </a:lnTo>
                  <a:lnTo>
                    <a:pt x="4328127" y="2431220"/>
                  </a:lnTo>
                  <a:lnTo>
                    <a:pt x="4357274" y="2401040"/>
                  </a:lnTo>
                  <a:lnTo>
                    <a:pt x="4385473" y="2370321"/>
                  </a:lnTo>
                  <a:lnTo>
                    <a:pt x="4412704" y="2339070"/>
                  </a:lnTo>
                  <a:lnTo>
                    <a:pt x="4441947" y="2303569"/>
                  </a:lnTo>
                  <a:lnTo>
                    <a:pt x="4469672" y="2267788"/>
                  </a:lnTo>
                  <a:lnTo>
                    <a:pt x="4495886" y="2231745"/>
                  </a:lnTo>
                  <a:lnTo>
                    <a:pt x="4520597" y="2195455"/>
                  </a:lnTo>
                  <a:lnTo>
                    <a:pt x="4543812" y="2158937"/>
                  </a:lnTo>
                  <a:lnTo>
                    <a:pt x="4565537" y="2122206"/>
                  </a:lnTo>
                  <a:lnTo>
                    <a:pt x="4585780" y="2085279"/>
                  </a:lnTo>
                  <a:lnTo>
                    <a:pt x="4604548" y="2048174"/>
                  </a:lnTo>
                  <a:lnTo>
                    <a:pt x="4621847" y="2010906"/>
                  </a:lnTo>
                  <a:lnTo>
                    <a:pt x="4637685" y="1973493"/>
                  </a:lnTo>
                  <a:lnTo>
                    <a:pt x="4652069" y="1935952"/>
                  </a:lnTo>
                  <a:lnTo>
                    <a:pt x="4665005" y="1898299"/>
                  </a:lnTo>
                  <a:lnTo>
                    <a:pt x="4676501" y="1860550"/>
                  </a:lnTo>
                  <a:lnTo>
                    <a:pt x="4686564" y="1822724"/>
                  </a:lnTo>
                  <a:lnTo>
                    <a:pt x="4695201" y="1784837"/>
                  </a:lnTo>
                  <a:lnTo>
                    <a:pt x="4702419" y="1746904"/>
                  </a:lnTo>
                  <a:lnTo>
                    <a:pt x="4708224" y="1708944"/>
                  </a:lnTo>
                  <a:lnTo>
                    <a:pt x="4712625" y="1670973"/>
                  </a:lnTo>
                  <a:lnTo>
                    <a:pt x="4717239" y="1595065"/>
                  </a:lnTo>
                  <a:lnTo>
                    <a:pt x="4717466" y="1557162"/>
                  </a:lnTo>
                  <a:lnTo>
                    <a:pt x="4716317" y="1519314"/>
                  </a:lnTo>
                  <a:lnTo>
                    <a:pt x="4709915" y="1443855"/>
                  </a:lnTo>
                  <a:lnTo>
                    <a:pt x="4698090" y="1368822"/>
                  </a:lnTo>
                  <a:lnTo>
                    <a:pt x="4690161" y="1331507"/>
                  </a:lnTo>
                  <a:lnTo>
                    <a:pt x="4680898" y="1294348"/>
                  </a:lnTo>
                  <a:lnTo>
                    <a:pt x="4670306" y="1257364"/>
                  </a:lnTo>
                  <a:lnTo>
                    <a:pt x="4658394" y="1220569"/>
                  </a:lnTo>
                  <a:lnTo>
                    <a:pt x="4645168" y="1183982"/>
                  </a:lnTo>
                  <a:lnTo>
                    <a:pt x="4630636" y="1147619"/>
                  </a:lnTo>
                  <a:lnTo>
                    <a:pt x="4614804" y="1111497"/>
                  </a:lnTo>
                  <a:lnTo>
                    <a:pt x="4597679" y="1075632"/>
                  </a:lnTo>
                  <a:lnTo>
                    <a:pt x="4579269" y="1040041"/>
                  </a:lnTo>
                  <a:lnTo>
                    <a:pt x="4559580" y="1004742"/>
                  </a:lnTo>
                  <a:lnTo>
                    <a:pt x="4538620" y="969750"/>
                  </a:lnTo>
                  <a:lnTo>
                    <a:pt x="4516395" y="935083"/>
                  </a:lnTo>
                  <a:lnTo>
                    <a:pt x="4492912" y="900757"/>
                  </a:lnTo>
                  <a:lnTo>
                    <a:pt x="4468180" y="866790"/>
                  </a:lnTo>
                  <a:lnTo>
                    <a:pt x="4442203" y="833197"/>
                  </a:lnTo>
                  <a:lnTo>
                    <a:pt x="4414991" y="799997"/>
                  </a:lnTo>
                  <a:lnTo>
                    <a:pt x="4386549" y="767205"/>
                  </a:lnTo>
                  <a:lnTo>
                    <a:pt x="4356885" y="734838"/>
                  </a:lnTo>
                  <a:lnTo>
                    <a:pt x="4326005" y="702914"/>
                  </a:lnTo>
                  <a:lnTo>
                    <a:pt x="4293917" y="671448"/>
                  </a:lnTo>
                  <a:lnTo>
                    <a:pt x="4260628" y="640458"/>
                  </a:lnTo>
                  <a:lnTo>
                    <a:pt x="4226145" y="609961"/>
                  </a:lnTo>
                  <a:lnTo>
                    <a:pt x="4190474" y="579972"/>
                  </a:lnTo>
                  <a:lnTo>
                    <a:pt x="4153624" y="550510"/>
                  </a:lnTo>
                  <a:lnTo>
                    <a:pt x="4115600" y="521591"/>
                  </a:lnTo>
                  <a:lnTo>
                    <a:pt x="4076410" y="493231"/>
                  </a:lnTo>
                  <a:lnTo>
                    <a:pt x="4036061" y="465448"/>
                  </a:lnTo>
                  <a:lnTo>
                    <a:pt x="3994560" y="438258"/>
                  </a:lnTo>
                  <a:lnTo>
                    <a:pt x="3951914" y="411678"/>
                  </a:lnTo>
                  <a:lnTo>
                    <a:pt x="3908130" y="385725"/>
                  </a:lnTo>
                  <a:lnTo>
                    <a:pt x="3863216" y="360415"/>
                  </a:lnTo>
                  <a:lnTo>
                    <a:pt x="3817177" y="335766"/>
                  </a:lnTo>
                  <a:lnTo>
                    <a:pt x="3770021" y="311793"/>
                  </a:lnTo>
                  <a:lnTo>
                    <a:pt x="3721755" y="288515"/>
                  </a:lnTo>
                  <a:lnTo>
                    <a:pt x="3672387" y="265947"/>
                  </a:lnTo>
                  <a:lnTo>
                    <a:pt x="3621923" y="244107"/>
                  </a:lnTo>
                  <a:lnTo>
                    <a:pt x="3570370" y="223011"/>
                  </a:lnTo>
                  <a:lnTo>
                    <a:pt x="3517735" y="202676"/>
                  </a:lnTo>
                  <a:lnTo>
                    <a:pt x="3470297" y="185343"/>
                  </a:lnTo>
                  <a:lnTo>
                    <a:pt x="3422524" y="168808"/>
                  </a:lnTo>
                  <a:lnTo>
                    <a:pt x="3374435" y="153067"/>
                  </a:lnTo>
                  <a:lnTo>
                    <a:pt x="3326047" y="138118"/>
                  </a:lnTo>
                  <a:lnTo>
                    <a:pt x="3277378" y="123956"/>
                  </a:lnTo>
                  <a:lnTo>
                    <a:pt x="3228445" y="110578"/>
                  </a:lnTo>
                  <a:lnTo>
                    <a:pt x="3179267" y="97981"/>
                  </a:lnTo>
                  <a:lnTo>
                    <a:pt x="3129861" y="86163"/>
                  </a:lnTo>
                  <a:lnTo>
                    <a:pt x="3080244" y="75119"/>
                  </a:lnTo>
                  <a:lnTo>
                    <a:pt x="3030435" y="64846"/>
                  </a:lnTo>
                  <a:lnTo>
                    <a:pt x="2980451" y="55341"/>
                  </a:lnTo>
                  <a:lnTo>
                    <a:pt x="2930311" y="46601"/>
                  </a:lnTo>
                  <a:lnTo>
                    <a:pt x="2880030" y="38623"/>
                  </a:lnTo>
                  <a:lnTo>
                    <a:pt x="2829628" y="31403"/>
                  </a:lnTo>
                  <a:lnTo>
                    <a:pt x="2779123" y="24937"/>
                  </a:lnTo>
                  <a:lnTo>
                    <a:pt x="2728531" y="19224"/>
                  </a:lnTo>
                  <a:lnTo>
                    <a:pt x="2677870" y="14259"/>
                  </a:lnTo>
                  <a:lnTo>
                    <a:pt x="2627159" y="10038"/>
                  </a:lnTo>
                  <a:lnTo>
                    <a:pt x="2576415" y="6560"/>
                  </a:lnTo>
                  <a:lnTo>
                    <a:pt x="2525656" y="3820"/>
                  </a:lnTo>
                  <a:lnTo>
                    <a:pt x="2474899" y="1816"/>
                  </a:lnTo>
                  <a:lnTo>
                    <a:pt x="2424162" y="543"/>
                  </a:lnTo>
                  <a:lnTo>
                    <a:pt x="2373463" y="0"/>
                  </a:lnTo>
                  <a:close/>
                </a:path>
              </a:pathLst>
            </a:custGeom>
            <a:solidFill>
              <a:srgbClr val="EEEEEE"/>
            </a:solidFill>
          </p:spPr>
          <p:txBody>
            <a:bodyPr wrap="square" lIns="0" tIns="0" rIns="0" bIns="0" rtlCol="0"/>
            <a:lstStyle/>
            <a:p>
              <a:endParaRPr/>
            </a:p>
          </p:txBody>
        </p:sp>
        <p:sp>
          <p:nvSpPr>
            <p:cNvPr id="4" name="object 4"/>
            <p:cNvSpPr/>
            <p:nvPr/>
          </p:nvSpPr>
          <p:spPr>
            <a:xfrm>
              <a:off x="1620430" y="1917715"/>
              <a:ext cx="4718050" cy="3528695"/>
            </a:xfrm>
            <a:custGeom>
              <a:avLst/>
              <a:gdLst/>
              <a:ahLst/>
              <a:cxnLst/>
              <a:rect l="l" t="t" r="r" b="b"/>
              <a:pathLst>
                <a:path w="4718050" h="3528695">
                  <a:moveTo>
                    <a:pt x="1376134" y="3528679"/>
                  </a:moveTo>
                  <a:lnTo>
                    <a:pt x="1199731" y="2934192"/>
                  </a:lnTo>
                  <a:lnTo>
                    <a:pt x="1147096" y="2913857"/>
                  </a:lnTo>
                  <a:lnTo>
                    <a:pt x="1095543" y="2892761"/>
                  </a:lnTo>
                  <a:lnTo>
                    <a:pt x="1045079" y="2870920"/>
                  </a:lnTo>
                  <a:lnTo>
                    <a:pt x="995710" y="2848352"/>
                  </a:lnTo>
                  <a:lnTo>
                    <a:pt x="947445" y="2825074"/>
                  </a:lnTo>
                  <a:lnTo>
                    <a:pt x="900289" y="2801102"/>
                  </a:lnTo>
                  <a:lnTo>
                    <a:pt x="854250" y="2776452"/>
                  </a:lnTo>
                  <a:lnTo>
                    <a:pt x="809335" y="2751142"/>
                  </a:lnTo>
                  <a:lnTo>
                    <a:pt x="765551" y="2725189"/>
                  </a:lnTo>
                  <a:lnTo>
                    <a:pt x="722905" y="2698609"/>
                  </a:lnTo>
                  <a:lnTo>
                    <a:pt x="681405" y="2671419"/>
                  </a:lnTo>
                  <a:lnTo>
                    <a:pt x="641056" y="2643636"/>
                  </a:lnTo>
                  <a:lnTo>
                    <a:pt x="601866" y="2615276"/>
                  </a:lnTo>
                  <a:lnTo>
                    <a:pt x="563842" y="2586357"/>
                  </a:lnTo>
                  <a:lnTo>
                    <a:pt x="526991" y="2556895"/>
                  </a:lnTo>
                  <a:lnTo>
                    <a:pt x="491321" y="2526907"/>
                  </a:lnTo>
                  <a:lnTo>
                    <a:pt x="456838" y="2496409"/>
                  </a:lnTo>
                  <a:lnTo>
                    <a:pt x="423549" y="2465419"/>
                  </a:lnTo>
                  <a:lnTo>
                    <a:pt x="391461" y="2433954"/>
                  </a:lnTo>
                  <a:lnTo>
                    <a:pt x="360581" y="2402029"/>
                  </a:lnTo>
                  <a:lnTo>
                    <a:pt x="330917" y="2369662"/>
                  </a:lnTo>
                  <a:lnTo>
                    <a:pt x="302475" y="2336870"/>
                  </a:lnTo>
                  <a:lnTo>
                    <a:pt x="275262" y="2303670"/>
                  </a:lnTo>
                  <a:lnTo>
                    <a:pt x="249286" y="2270077"/>
                  </a:lnTo>
                  <a:lnTo>
                    <a:pt x="224553" y="2236110"/>
                  </a:lnTo>
                  <a:lnTo>
                    <a:pt x="201071" y="2201784"/>
                  </a:lnTo>
                  <a:lnTo>
                    <a:pt x="178846" y="2167117"/>
                  </a:lnTo>
                  <a:lnTo>
                    <a:pt x="157886" y="2132126"/>
                  </a:lnTo>
                  <a:lnTo>
                    <a:pt x="138197" y="2096826"/>
                  </a:lnTo>
                  <a:lnTo>
                    <a:pt x="119787" y="2061235"/>
                  </a:lnTo>
                  <a:lnTo>
                    <a:pt x="102662" y="2025371"/>
                  </a:lnTo>
                  <a:lnTo>
                    <a:pt x="86830" y="1989248"/>
                  </a:lnTo>
                  <a:lnTo>
                    <a:pt x="72297" y="1952885"/>
                  </a:lnTo>
                  <a:lnTo>
                    <a:pt x="59072" y="1916298"/>
                  </a:lnTo>
                  <a:lnTo>
                    <a:pt x="47160" y="1879504"/>
                  </a:lnTo>
                  <a:lnTo>
                    <a:pt x="36568" y="1842519"/>
                  </a:lnTo>
                  <a:lnTo>
                    <a:pt x="27305" y="1805361"/>
                  </a:lnTo>
                  <a:lnTo>
                    <a:pt x="19376" y="1768046"/>
                  </a:lnTo>
                  <a:lnTo>
                    <a:pt x="7551" y="1693012"/>
                  </a:lnTo>
                  <a:lnTo>
                    <a:pt x="1149" y="1617553"/>
                  </a:lnTo>
                  <a:lnTo>
                    <a:pt x="0" y="1579706"/>
                  </a:lnTo>
                  <a:lnTo>
                    <a:pt x="227" y="1541802"/>
                  </a:lnTo>
                  <a:lnTo>
                    <a:pt x="4841" y="1465894"/>
                  </a:lnTo>
                  <a:lnTo>
                    <a:pt x="9242" y="1427923"/>
                  </a:lnTo>
                  <a:lnTo>
                    <a:pt x="15047" y="1389963"/>
                  </a:lnTo>
                  <a:lnTo>
                    <a:pt x="22265" y="1352031"/>
                  </a:lnTo>
                  <a:lnTo>
                    <a:pt x="30902" y="1314143"/>
                  </a:lnTo>
                  <a:lnTo>
                    <a:pt x="40965" y="1276317"/>
                  </a:lnTo>
                  <a:lnTo>
                    <a:pt x="52461" y="1238569"/>
                  </a:lnTo>
                  <a:lnTo>
                    <a:pt x="65397" y="1200915"/>
                  </a:lnTo>
                  <a:lnTo>
                    <a:pt x="79781" y="1163374"/>
                  </a:lnTo>
                  <a:lnTo>
                    <a:pt x="95619" y="1125961"/>
                  </a:lnTo>
                  <a:lnTo>
                    <a:pt x="112918" y="1088694"/>
                  </a:lnTo>
                  <a:lnTo>
                    <a:pt x="131686" y="1051588"/>
                  </a:lnTo>
                  <a:lnTo>
                    <a:pt x="151928" y="1014661"/>
                  </a:lnTo>
                  <a:lnTo>
                    <a:pt x="173654" y="977930"/>
                  </a:lnTo>
                  <a:lnTo>
                    <a:pt x="196868" y="941412"/>
                  </a:lnTo>
                  <a:lnTo>
                    <a:pt x="221580" y="905122"/>
                  </a:lnTo>
                  <a:lnTo>
                    <a:pt x="247794" y="869079"/>
                  </a:lnTo>
                  <a:lnTo>
                    <a:pt x="275519" y="833299"/>
                  </a:lnTo>
                  <a:lnTo>
                    <a:pt x="304762" y="797798"/>
                  </a:lnTo>
                  <a:lnTo>
                    <a:pt x="331891" y="766648"/>
                  </a:lnTo>
                  <a:lnTo>
                    <a:pt x="359927" y="736067"/>
                  </a:lnTo>
                  <a:lnTo>
                    <a:pt x="388851" y="706057"/>
                  </a:lnTo>
                  <a:lnTo>
                    <a:pt x="418646" y="676622"/>
                  </a:lnTo>
                  <a:lnTo>
                    <a:pt x="449294" y="647764"/>
                  </a:lnTo>
                  <a:lnTo>
                    <a:pt x="480778" y="619488"/>
                  </a:lnTo>
                  <a:lnTo>
                    <a:pt x="513080" y="591797"/>
                  </a:lnTo>
                  <a:lnTo>
                    <a:pt x="546182" y="564694"/>
                  </a:lnTo>
                  <a:lnTo>
                    <a:pt x="580066" y="538181"/>
                  </a:lnTo>
                  <a:lnTo>
                    <a:pt x="614714" y="512263"/>
                  </a:lnTo>
                  <a:lnTo>
                    <a:pt x="650110" y="486943"/>
                  </a:lnTo>
                  <a:lnTo>
                    <a:pt x="686235" y="462223"/>
                  </a:lnTo>
                  <a:lnTo>
                    <a:pt x="723071" y="438108"/>
                  </a:lnTo>
                  <a:lnTo>
                    <a:pt x="760601" y="414600"/>
                  </a:lnTo>
                  <a:lnTo>
                    <a:pt x="798807" y="391703"/>
                  </a:lnTo>
                  <a:lnTo>
                    <a:pt x="837671" y="369420"/>
                  </a:lnTo>
                  <a:lnTo>
                    <a:pt x="877175" y="347754"/>
                  </a:lnTo>
                  <a:lnTo>
                    <a:pt x="917303" y="326709"/>
                  </a:lnTo>
                  <a:lnTo>
                    <a:pt x="958035" y="306288"/>
                  </a:lnTo>
                  <a:lnTo>
                    <a:pt x="999355" y="286494"/>
                  </a:lnTo>
                  <a:lnTo>
                    <a:pt x="1041245" y="267330"/>
                  </a:lnTo>
                  <a:lnTo>
                    <a:pt x="1083686" y="248800"/>
                  </a:lnTo>
                  <a:lnTo>
                    <a:pt x="1126662" y="230907"/>
                  </a:lnTo>
                  <a:lnTo>
                    <a:pt x="1170154" y="213654"/>
                  </a:lnTo>
                  <a:lnTo>
                    <a:pt x="1214145" y="197045"/>
                  </a:lnTo>
                  <a:lnTo>
                    <a:pt x="1258617" y="181082"/>
                  </a:lnTo>
                  <a:lnTo>
                    <a:pt x="1303552" y="165770"/>
                  </a:lnTo>
                  <a:lnTo>
                    <a:pt x="1348933" y="151111"/>
                  </a:lnTo>
                  <a:lnTo>
                    <a:pt x="1394741" y="137109"/>
                  </a:lnTo>
                  <a:lnTo>
                    <a:pt x="1440960" y="123766"/>
                  </a:lnTo>
                  <a:lnTo>
                    <a:pt x="1487571" y="111087"/>
                  </a:lnTo>
                  <a:lnTo>
                    <a:pt x="1534557" y="99074"/>
                  </a:lnTo>
                  <a:lnTo>
                    <a:pt x="1581899" y="87731"/>
                  </a:lnTo>
                  <a:lnTo>
                    <a:pt x="1629581" y="77061"/>
                  </a:lnTo>
                  <a:lnTo>
                    <a:pt x="1677585" y="67067"/>
                  </a:lnTo>
                  <a:lnTo>
                    <a:pt x="1725892" y="57753"/>
                  </a:lnTo>
                  <a:lnTo>
                    <a:pt x="1774485" y="49121"/>
                  </a:lnTo>
                  <a:lnTo>
                    <a:pt x="1823347" y="41176"/>
                  </a:lnTo>
                  <a:lnTo>
                    <a:pt x="1872459" y="33920"/>
                  </a:lnTo>
                  <a:lnTo>
                    <a:pt x="1921804" y="27357"/>
                  </a:lnTo>
                  <a:lnTo>
                    <a:pt x="1971364" y="21490"/>
                  </a:lnTo>
                  <a:lnTo>
                    <a:pt x="2021121" y="16322"/>
                  </a:lnTo>
                  <a:lnTo>
                    <a:pt x="2071059" y="11856"/>
                  </a:lnTo>
                  <a:lnTo>
                    <a:pt x="2121158" y="8097"/>
                  </a:lnTo>
                  <a:lnTo>
                    <a:pt x="2171401" y="5046"/>
                  </a:lnTo>
                  <a:lnTo>
                    <a:pt x="2221771" y="2708"/>
                  </a:lnTo>
                  <a:lnTo>
                    <a:pt x="2272250" y="1085"/>
                  </a:lnTo>
                  <a:lnTo>
                    <a:pt x="2322820" y="181"/>
                  </a:lnTo>
                  <a:lnTo>
                    <a:pt x="2373463" y="0"/>
                  </a:lnTo>
                  <a:lnTo>
                    <a:pt x="2424162" y="543"/>
                  </a:lnTo>
                  <a:lnTo>
                    <a:pt x="2474899" y="1816"/>
                  </a:lnTo>
                  <a:lnTo>
                    <a:pt x="2525656" y="3820"/>
                  </a:lnTo>
                  <a:lnTo>
                    <a:pt x="2576415" y="6560"/>
                  </a:lnTo>
                  <a:lnTo>
                    <a:pt x="2627159" y="10038"/>
                  </a:lnTo>
                  <a:lnTo>
                    <a:pt x="2677870" y="14259"/>
                  </a:lnTo>
                  <a:lnTo>
                    <a:pt x="2728531" y="19224"/>
                  </a:lnTo>
                  <a:lnTo>
                    <a:pt x="2779123" y="24937"/>
                  </a:lnTo>
                  <a:lnTo>
                    <a:pt x="2829628" y="31403"/>
                  </a:lnTo>
                  <a:lnTo>
                    <a:pt x="2880030" y="38623"/>
                  </a:lnTo>
                  <a:lnTo>
                    <a:pt x="2930311" y="46601"/>
                  </a:lnTo>
                  <a:lnTo>
                    <a:pt x="2980451" y="55341"/>
                  </a:lnTo>
                  <a:lnTo>
                    <a:pt x="3030435" y="64846"/>
                  </a:lnTo>
                  <a:lnTo>
                    <a:pt x="3080244" y="75119"/>
                  </a:lnTo>
                  <a:lnTo>
                    <a:pt x="3129861" y="86163"/>
                  </a:lnTo>
                  <a:lnTo>
                    <a:pt x="3179267" y="97981"/>
                  </a:lnTo>
                  <a:lnTo>
                    <a:pt x="3228445" y="110578"/>
                  </a:lnTo>
                  <a:lnTo>
                    <a:pt x="3277378" y="123956"/>
                  </a:lnTo>
                  <a:lnTo>
                    <a:pt x="3326047" y="138118"/>
                  </a:lnTo>
                  <a:lnTo>
                    <a:pt x="3374435" y="153067"/>
                  </a:lnTo>
                  <a:lnTo>
                    <a:pt x="3422524" y="168808"/>
                  </a:lnTo>
                  <a:lnTo>
                    <a:pt x="3470297" y="185343"/>
                  </a:lnTo>
                  <a:lnTo>
                    <a:pt x="3517735" y="202676"/>
                  </a:lnTo>
                  <a:lnTo>
                    <a:pt x="3570370" y="223011"/>
                  </a:lnTo>
                  <a:lnTo>
                    <a:pt x="3621923" y="244107"/>
                  </a:lnTo>
                  <a:lnTo>
                    <a:pt x="3672387" y="265947"/>
                  </a:lnTo>
                  <a:lnTo>
                    <a:pt x="3721755" y="288515"/>
                  </a:lnTo>
                  <a:lnTo>
                    <a:pt x="3770021" y="311793"/>
                  </a:lnTo>
                  <a:lnTo>
                    <a:pt x="3817177" y="335766"/>
                  </a:lnTo>
                  <a:lnTo>
                    <a:pt x="3863216" y="360415"/>
                  </a:lnTo>
                  <a:lnTo>
                    <a:pt x="3908130" y="385725"/>
                  </a:lnTo>
                  <a:lnTo>
                    <a:pt x="3951914" y="411678"/>
                  </a:lnTo>
                  <a:lnTo>
                    <a:pt x="3994560" y="438258"/>
                  </a:lnTo>
                  <a:lnTo>
                    <a:pt x="4036061" y="465448"/>
                  </a:lnTo>
                  <a:lnTo>
                    <a:pt x="4076410" y="493231"/>
                  </a:lnTo>
                  <a:lnTo>
                    <a:pt x="4115600" y="521591"/>
                  </a:lnTo>
                  <a:lnTo>
                    <a:pt x="4153624" y="550510"/>
                  </a:lnTo>
                  <a:lnTo>
                    <a:pt x="4190474" y="579972"/>
                  </a:lnTo>
                  <a:lnTo>
                    <a:pt x="4226145" y="609961"/>
                  </a:lnTo>
                  <a:lnTo>
                    <a:pt x="4260628" y="640458"/>
                  </a:lnTo>
                  <a:lnTo>
                    <a:pt x="4293917" y="671448"/>
                  </a:lnTo>
                  <a:lnTo>
                    <a:pt x="4326005" y="702914"/>
                  </a:lnTo>
                  <a:lnTo>
                    <a:pt x="4356885" y="734838"/>
                  </a:lnTo>
                  <a:lnTo>
                    <a:pt x="4386549" y="767205"/>
                  </a:lnTo>
                  <a:lnTo>
                    <a:pt x="4414991" y="799997"/>
                  </a:lnTo>
                  <a:lnTo>
                    <a:pt x="4442203" y="833197"/>
                  </a:lnTo>
                  <a:lnTo>
                    <a:pt x="4468180" y="866790"/>
                  </a:lnTo>
                  <a:lnTo>
                    <a:pt x="4492912" y="900757"/>
                  </a:lnTo>
                  <a:lnTo>
                    <a:pt x="4516395" y="935083"/>
                  </a:lnTo>
                  <a:lnTo>
                    <a:pt x="4538620" y="969750"/>
                  </a:lnTo>
                  <a:lnTo>
                    <a:pt x="4559580" y="1004742"/>
                  </a:lnTo>
                  <a:lnTo>
                    <a:pt x="4579269" y="1040041"/>
                  </a:lnTo>
                  <a:lnTo>
                    <a:pt x="4597679" y="1075632"/>
                  </a:lnTo>
                  <a:lnTo>
                    <a:pt x="4614804" y="1111497"/>
                  </a:lnTo>
                  <a:lnTo>
                    <a:pt x="4630636" y="1147619"/>
                  </a:lnTo>
                  <a:lnTo>
                    <a:pt x="4645168" y="1183982"/>
                  </a:lnTo>
                  <a:lnTo>
                    <a:pt x="4658394" y="1220569"/>
                  </a:lnTo>
                  <a:lnTo>
                    <a:pt x="4670306" y="1257364"/>
                  </a:lnTo>
                  <a:lnTo>
                    <a:pt x="4680898" y="1294348"/>
                  </a:lnTo>
                  <a:lnTo>
                    <a:pt x="4690161" y="1331507"/>
                  </a:lnTo>
                  <a:lnTo>
                    <a:pt x="4698090" y="1368822"/>
                  </a:lnTo>
                  <a:lnTo>
                    <a:pt x="4709915" y="1443855"/>
                  </a:lnTo>
                  <a:lnTo>
                    <a:pt x="4716317" y="1519314"/>
                  </a:lnTo>
                  <a:lnTo>
                    <a:pt x="4717466" y="1557162"/>
                  </a:lnTo>
                  <a:lnTo>
                    <a:pt x="4717239" y="1595065"/>
                  </a:lnTo>
                  <a:lnTo>
                    <a:pt x="4712625" y="1670973"/>
                  </a:lnTo>
                  <a:lnTo>
                    <a:pt x="4708224" y="1708944"/>
                  </a:lnTo>
                  <a:lnTo>
                    <a:pt x="4702419" y="1746904"/>
                  </a:lnTo>
                  <a:lnTo>
                    <a:pt x="4695201" y="1784837"/>
                  </a:lnTo>
                  <a:lnTo>
                    <a:pt x="4686564" y="1822724"/>
                  </a:lnTo>
                  <a:lnTo>
                    <a:pt x="4676501" y="1860550"/>
                  </a:lnTo>
                  <a:lnTo>
                    <a:pt x="4665005" y="1898299"/>
                  </a:lnTo>
                  <a:lnTo>
                    <a:pt x="4652069" y="1935952"/>
                  </a:lnTo>
                  <a:lnTo>
                    <a:pt x="4637685" y="1973493"/>
                  </a:lnTo>
                  <a:lnTo>
                    <a:pt x="4621847" y="2010906"/>
                  </a:lnTo>
                  <a:lnTo>
                    <a:pt x="4604548" y="2048174"/>
                  </a:lnTo>
                  <a:lnTo>
                    <a:pt x="4585780" y="2085279"/>
                  </a:lnTo>
                  <a:lnTo>
                    <a:pt x="4565537" y="2122206"/>
                  </a:lnTo>
                  <a:lnTo>
                    <a:pt x="4543812" y="2158937"/>
                  </a:lnTo>
                  <a:lnTo>
                    <a:pt x="4520597" y="2195455"/>
                  </a:lnTo>
                  <a:lnTo>
                    <a:pt x="4495886" y="2231745"/>
                  </a:lnTo>
                  <a:lnTo>
                    <a:pt x="4469672" y="2267788"/>
                  </a:lnTo>
                  <a:lnTo>
                    <a:pt x="4441947" y="2303569"/>
                  </a:lnTo>
                  <a:lnTo>
                    <a:pt x="4412704" y="2339070"/>
                  </a:lnTo>
                  <a:lnTo>
                    <a:pt x="4385473" y="2370321"/>
                  </a:lnTo>
                  <a:lnTo>
                    <a:pt x="4357274" y="2401040"/>
                  </a:lnTo>
                  <a:lnTo>
                    <a:pt x="4328127" y="2431220"/>
                  </a:lnTo>
                  <a:lnTo>
                    <a:pt x="4298048" y="2460857"/>
                  </a:lnTo>
                  <a:lnTo>
                    <a:pt x="4267056" y="2489944"/>
                  </a:lnTo>
                  <a:lnTo>
                    <a:pt x="4235168" y="2518475"/>
                  </a:lnTo>
                  <a:lnTo>
                    <a:pt x="4202402" y="2546444"/>
                  </a:lnTo>
                  <a:lnTo>
                    <a:pt x="4168775" y="2573846"/>
                  </a:lnTo>
                  <a:lnTo>
                    <a:pt x="4134306" y="2600673"/>
                  </a:lnTo>
                  <a:lnTo>
                    <a:pt x="4099013" y="2626922"/>
                  </a:lnTo>
                  <a:lnTo>
                    <a:pt x="4062912" y="2652585"/>
                  </a:lnTo>
                  <a:lnTo>
                    <a:pt x="4026023" y="2677656"/>
                  </a:lnTo>
                  <a:lnTo>
                    <a:pt x="3988362" y="2702131"/>
                  </a:lnTo>
                  <a:lnTo>
                    <a:pt x="3949947" y="2726002"/>
                  </a:lnTo>
                  <a:lnTo>
                    <a:pt x="3910797" y="2749264"/>
                  </a:lnTo>
                  <a:lnTo>
                    <a:pt x="3870929" y="2771911"/>
                  </a:lnTo>
                  <a:lnTo>
                    <a:pt x="3830360" y="2793937"/>
                  </a:lnTo>
                  <a:lnTo>
                    <a:pt x="3789110" y="2815337"/>
                  </a:lnTo>
                  <a:lnTo>
                    <a:pt x="3747194" y="2836103"/>
                  </a:lnTo>
                  <a:lnTo>
                    <a:pt x="3704632" y="2856231"/>
                  </a:lnTo>
                  <a:lnTo>
                    <a:pt x="3661440" y="2875714"/>
                  </a:lnTo>
                  <a:lnTo>
                    <a:pt x="3617637" y="2894547"/>
                  </a:lnTo>
                  <a:lnTo>
                    <a:pt x="3573241" y="2912723"/>
                  </a:lnTo>
                  <a:lnTo>
                    <a:pt x="3528269" y="2930237"/>
                  </a:lnTo>
                  <a:lnTo>
                    <a:pt x="3482739" y="2947083"/>
                  </a:lnTo>
                  <a:lnTo>
                    <a:pt x="3436668" y="2963254"/>
                  </a:lnTo>
                  <a:lnTo>
                    <a:pt x="3390076" y="2978745"/>
                  </a:lnTo>
                  <a:lnTo>
                    <a:pt x="3342978" y="2993551"/>
                  </a:lnTo>
                  <a:lnTo>
                    <a:pt x="3295394" y="3007664"/>
                  </a:lnTo>
                  <a:lnTo>
                    <a:pt x="3247341" y="3021080"/>
                  </a:lnTo>
                  <a:lnTo>
                    <a:pt x="3198836" y="3033791"/>
                  </a:lnTo>
                  <a:lnTo>
                    <a:pt x="3149898" y="3045794"/>
                  </a:lnTo>
                  <a:lnTo>
                    <a:pt x="3100545" y="3057080"/>
                  </a:lnTo>
                  <a:lnTo>
                    <a:pt x="3050793" y="3067645"/>
                  </a:lnTo>
                  <a:lnTo>
                    <a:pt x="3000661" y="3077483"/>
                  </a:lnTo>
                  <a:lnTo>
                    <a:pt x="2950167" y="3086587"/>
                  </a:lnTo>
                  <a:lnTo>
                    <a:pt x="2899328" y="3094952"/>
                  </a:lnTo>
                  <a:lnTo>
                    <a:pt x="2848163" y="3102571"/>
                  </a:lnTo>
                  <a:lnTo>
                    <a:pt x="2796688" y="3109440"/>
                  </a:lnTo>
                  <a:lnTo>
                    <a:pt x="2744922" y="3115552"/>
                  </a:lnTo>
                  <a:lnTo>
                    <a:pt x="2692883" y="3120900"/>
                  </a:lnTo>
                  <a:lnTo>
                    <a:pt x="2640588" y="3125480"/>
                  </a:lnTo>
                  <a:lnTo>
                    <a:pt x="2588055" y="3129285"/>
                  </a:lnTo>
                  <a:lnTo>
                    <a:pt x="2535302" y="3132310"/>
                  </a:lnTo>
                  <a:lnTo>
                    <a:pt x="2482346" y="3134547"/>
                  </a:lnTo>
                  <a:lnTo>
                    <a:pt x="2429206" y="3135993"/>
                  </a:lnTo>
                  <a:lnTo>
                    <a:pt x="2375899" y="3136639"/>
                  </a:lnTo>
                  <a:lnTo>
                    <a:pt x="2322444" y="3136482"/>
                  </a:lnTo>
                  <a:lnTo>
                    <a:pt x="2268857" y="3135514"/>
                  </a:lnTo>
                  <a:lnTo>
                    <a:pt x="2215156" y="3133730"/>
                  </a:lnTo>
                  <a:lnTo>
                    <a:pt x="2161360" y="3131124"/>
                  </a:lnTo>
                  <a:lnTo>
                    <a:pt x="2107486" y="3127690"/>
                  </a:lnTo>
                  <a:lnTo>
                    <a:pt x="2053552" y="3123422"/>
                  </a:lnTo>
                  <a:lnTo>
                    <a:pt x="1376134" y="3528679"/>
                  </a:lnTo>
                  <a:close/>
                </a:path>
              </a:pathLst>
            </a:custGeom>
            <a:ln w="25908">
              <a:solidFill>
                <a:srgbClr val="88A3A7"/>
              </a:solidFill>
            </a:ln>
          </p:spPr>
          <p:txBody>
            <a:bodyPr wrap="square" lIns="0" tIns="0" rIns="0" bIns="0" rtlCol="0"/>
            <a:lstStyle/>
            <a:p>
              <a:endParaRPr/>
            </a:p>
          </p:txBody>
        </p:sp>
      </p:grpSp>
      <p:sp>
        <p:nvSpPr>
          <p:cNvPr id="5" name="object 5"/>
          <p:cNvSpPr txBox="1"/>
          <p:nvPr/>
        </p:nvSpPr>
        <p:spPr>
          <a:xfrm>
            <a:off x="2873093" y="2569972"/>
            <a:ext cx="2799715" cy="1245235"/>
          </a:xfrm>
          <a:prstGeom prst="rect">
            <a:avLst/>
          </a:prstGeom>
        </p:spPr>
        <p:txBody>
          <a:bodyPr vert="horz" wrap="square" lIns="0" tIns="13335" rIns="0" bIns="0" rtlCol="0">
            <a:spAutoFit/>
          </a:bodyPr>
          <a:lstStyle/>
          <a:p>
            <a:pPr marL="12700" marR="5080" indent="318135">
              <a:lnSpc>
                <a:spcPct val="100000"/>
              </a:lnSpc>
              <a:spcBef>
                <a:spcPts val="105"/>
              </a:spcBef>
            </a:pPr>
            <a:r>
              <a:rPr sz="2000" b="1" dirty="0">
                <a:solidFill>
                  <a:srgbClr val="001F5F"/>
                </a:solidFill>
                <a:latin typeface="Segoe UI"/>
                <a:cs typeface="Segoe UI"/>
              </a:rPr>
              <a:t>2.</a:t>
            </a:r>
            <a:r>
              <a:rPr sz="2000" b="1" spc="-65" dirty="0">
                <a:solidFill>
                  <a:srgbClr val="001F5F"/>
                </a:solidFill>
                <a:latin typeface="Segoe UI"/>
                <a:cs typeface="Segoe UI"/>
              </a:rPr>
              <a:t> </a:t>
            </a:r>
            <a:r>
              <a:rPr sz="2000" b="1" dirty="0">
                <a:solidFill>
                  <a:srgbClr val="001F5F"/>
                </a:solidFill>
                <a:latin typeface="Segoe UI"/>
                <a:cs typeface="Segoe UI"/>
              </a:rPr>
              <a:t>Women</a:t>
            </a:r>
            <a:r>
              <a:rPr sz="2000" b="1" spc="-45" dirty="0">
                <a:solidFill>
                  <a:srgbClr val="001F5F"/>
                </a:solidFill>
                <a:latin typeface="Segoe UI"/>
                <a:cs typeface="Segoe UI"/>
              </a:rPr>
              <a:t> </a:t>
            </a:r>
            <a:r>
              <a:rPr sz="2000" b="1" dirty="0">
                <a:solidFill>
                  <a:srgbClr val="001F5F"/>
                </a:solidFill>
                <a:latin typeface="Segoe UI"/>
                <a:cs typeface="Segoe UI"/>
              </a:rPr>
              <a:t>are</a:t>
            </a:r>
            <a:r>
              <a:rPr sz="2000" b="1" spc="-40" dirty="0">
                <a:solidFill>
                  <a:srgbClr val="001F5F"/>
                </a:solidFill>
                <a:latin typeface="Segoe UI"/>
                <a:cs typeface="Segoe UI"/>
              </a:rPr>
              <a:t> </a:t>
            </a:r>
            <a:r>
              <a:rPr sz="2000" b="1" spc="-25" dirty="0">
                <a:solidFill>
                  <a:srgbClr val="001F5F"/>
                </a:solidFill>
                <a:latin typeface="Segoe UI"/>
                <a:cs typeface="Segoe UI"/>
              </a:rPr>
              <a:t>too </a:t>
            </a:r>
            <a:r>
              <a:rPr sz="2000" b="1" dirty="0">
                <a:solidFill>
                  <a:srgbClr val="001F5F"/>
                </a:solidFill>
                <a:latin typeface="Segoe UI"/>
                <a:cs typeface="Segoe UI"/>
              </a:rPr>
              <a:t>emotional</a:t>
            </a:r>
            <a:r>
              <a:rPr sz="2000" b="1" spc="-35" dirty="0">
                <a:solidFill>
                  <a:srgbClr val="001F5F"/>
                </a:solidFill>
                <a:latin typeface="Segoe UI"/>
                <a:cs typeface="Segoe UI"/>
              </a:rPr>
              <a:t> </a:t>
            </a:r>
            <a:r>
              <a:rPr sz="2000" b="1" dirty="0">
                <a:solidFill>
                  <a:srgbClr val="001F5F"/>
                </a:solidFill>
                <a:latin typeface="Segoe UI"/>
                <a:cs typeface="Segoe UI"/>
              </a:rPr>
              <a:t>to</a:t>
            </a:r>
            <a:r>
              <a:rPr sz="2000" b="1" spc="-20" dirty="0">
                <a:solidFill>
                  <a:srgbClr val="001F5F"/>
                </a:solidFill>
                <a:latin typeface="Segoe UI"/>
                <a:cs typeface="Segoe UI"/>
              </a:rPr>
              <a:t> </a:t>
            </a:r>
            <a:r>
              <a:rPr sz="2000" b="1" dirty="0">
                <a:solidFill>
                  <a:srgbClr val="001F5F"/>
                </a:solidFill>
                <a:latin typeface="Segoe UI"/>
                <a:cs typeface="Segoe UI"/>
              </a:rPr>
              <a:t>be</a:t>
            </a:r>
            <a:r>
              <a:rPr sz="2000" b="1" spc="-35" dirty="0">
                <a:solidFill>
                  <a:srgbClr val="001F5F"/>
                </a:solidFill>
                <a:latin typeface="Segoe UI"/>
                <a:cs typeface="Segoe UI"/>
              </a:rPr>
              <a:t> </a:t>
            </a:r>
            <a:r>
              <a:rPr sz="2000" b="1" spc="-20" dirty="0">
                <a:solidFill>
                  <a:srgbClr val="001F5F"/>
                </a:solidFill>
                <a:latin typeface="Segoe UI"/>
                <a:cs typeface="Segoe UI"/>
              </a:rPr>
              <a:t>good </a:t>
            </a:r>
            <a:r>
              <a:rPr sz="2000" b="1" dirty="0">
                <a:solidFill>
                  <a:srgbClr val="001F5F"/>
                </a:solidFill>
                <a:latin typeface="Segoe UI"/>
                <a:cs typeface="Segoe UI"/>
              </a:rPr>
              <a:t>leaders.</a:t>
            </a:r>
            <a:r>
              <a:rPr sz="2000" b="1" spc="-25" dirty="0">
                <a:solidFill>
                  <a:srgbClr val="001F5F"/>
                </a:solidFill>
                <a:latin typeface="Segoe UI"/>
                <a:cs typeface="Segoe UI"/>
              </a:rPr>
              <a:t> </a:t>
            </a:r>
            <a:r>
              <a:rPr sz="2000" b="1" dirty="0">
                <a:solidFill>
                  <a:srgbClr val="001F5F"/>
                </a:solidFill>
                <a:latin typeface="Segoe UI"/>
                <a:cs typeface="Segoe UI"/>
              </a:rPr>
              <a:t>Men</a:t>
            </a:r>
            <a:r>
              <a:rPr sz="2000" b="1" spc="-20" dirty="0">
                <a:solidFill>
                  <a:srgbClr val="001F5F"/>
                </a:solidFill>
                <a:latin typeface="Segoe UI"/>
                <a:cs typeface="Segoe UI"/>
              </a:rPr>
              <a:t> </a:t>
            </a:r>
            <a:r>
              <a:rPr sz="2000" b="1" dirty="0">
                <a:solidFill>
                  <a:srgbClr val="001F5F"/>
                </a:solidFill>
                <a:latin typeface="Segoe UI"/>
                <a:cs typeface="Segoe UI"/>
              </a:rPr>
              <a:t>are</a:t>
            </a:r>
            <a:r>
              <a:rPr sz="2000" b="1" spc="-15" dirty="0">
                <a:solidFill>
                  <a:srgbClr val="001F5F"/>
                </a:solidFill>
                <a:latin typeface="Segoe UI"/>
                <a:cs typeface="Segoe UI"/>
              </a:rPr>
              <a:t> </a:t>
            </a:r>
            <a:r>
              <a:rPr sz="2000" b="1" spc="-10" dirty="0">
                <a:solidFill>
                  <a:srgbClr val="001F5F"/>
                </a:solidFill>
                <a:latin typeface="Segoe UI"/>
                <a:cs typeface="Segoe UI"/>
              </a:rPr>
              <a:t>better</a:t>
            </a:r>
            <a:endParaRPr sz="2000" dirty="0">
              <a:latin typeface="Segoe UI"/>
              <a:cs typeface="Segoe UI"/>
            </a:endParaRPr>
          </a:p>
          <a:p>
            <a:pPr marL="396240">
              <a:lnSpc>
                <a:spcPct val="100000"/>
              </a:lnSpc>
            </a:pPr>
            <a:r>
              <a:rPr sz="2000" b="1" spc="-20" dirty="0">
                <a:solidFill>
                  <a:srgbClr val="001F5F"/>
                </a:solidFill>
                <a:latin typeface="Segoe UI"/>
                <a:cs typeface="Segoe UI"/>
              </a:rPr>
              <a:t>decision-</a:t>
            </a:r>
            <a:r>
              <a:rPr sz="2000" b="1" spc="-10" dirty="0">
                <a:solidFill>
                  <a:srgbClr val="001F5F"/>
                </a:solidFill>
                <a:latin typeface="Segoe UI"/>
                <a:cs typeface="Segoe UI"/>
              </a:rPr>
              <a:t>makers</a:t>
            </a:r>
            <a:r>
              <a:rPr sz="1800" b="1" spc="-10" dirty="0">
                <a:solidFill>
                  <a:srgbClr val="001F5F"/>
                </a:solidFill>
                <a:latin typeface="Segoe UI"/>
                <a:cs typeface="Segoe UI"/>
              </a:rPr>
              <a:t>.</a:t>
            </a:r>
            <a:endParaRPr sz="1800" dirty="0">
              <a:latin typeface="Segoe UI"/>
              <a:cs typeface="Segoe UI"/>
            </a:endParaRPr>
          </a:p>
        </p:txBody>
      </p:sp>
      <p:sp>
        <p:nvSpPr>
          <p:cNvPr id="6" name="object 6"/>
          <p:cNvSpPr/>
          <p:nvPr/>
        </p:nvSpPr>
        <p:spPr>
          <a:xfrm>
            <a:off x="301802" y="5116957"/>
            <a:ext cx="1396365" cy="530860"/>
          </a:xfrm>
          <a:custGeom>
            <a:avLst/>
            <a:gdLst/>
            <a:ahLst/>
            <a:cxnLst/>
            <a:rect l="l" t="t" r="r" b="b"/>
            <a:pathLst>
              <a:path w="1396364" h="530860">
                <a:moveTo>
                  <a:pt x="640080" y="0"/>
                </a:moveTo>
                <a:lnTo>
                  <a:pt x="0" y="0"/>
                </a:lnTo>
                <a:lnTo>
                  <a:pt x="0" y="256032"/>
                </a:lnTo>
                <a:lnTo>
                  <a:pt x="640080" y="256032"/>
                </a:lnTo>
                <a:lnTo>
                  <a:pt x="640080" y="0"/>
                </a:lnTo>
                <a:close/>
              </a:path>
              <a:path w="1396364" h="530860">
                <a:moveTo>
                  <a:pt x="1395984" y="274307"/>
                </a:moveTo>
                <a:lnTo>
                  <a:pt x="0" y="274307"/>
                </a:lnTo>
                <a:lnTo>
                  <a:pt x="0" y="530339"/>
                </a:lnTo>
                <a:lnTo>
                  <a:pt x="1395984" y="530339"/>
                </a:lnTo>
                <a:lnTo>
                  <a:pt x="1395984" y="274307"/>
                </a:lnTo>
                <a:close/>
              </a:path>
            </a:pathLst>
          </a:custGeom>
          <a:solidFill>
            <a:srgbClr val="FFFF00"/>
          </a:solidFill>
        </p:spPr>
        <p:txBody>
          <a:bodyPr wrap="square" lIns="0" tIns="0" rIns="0" bIns="0" rtlCol="0"/>
          <a:lstStyle/>
          <a:p>
            <a:endParaRPr/>
          </a:p>
        </p:txBody>
      </p:sp>
      <p:sp>
        <p:nvSpPr>
          <p:cNvPr id="7" name="object 7"/>
          <p:cNvSpPr txBox="1"/>
          <p:nvPr/>
        </p:nvSpPr>
        <p:spPr>
          <a:xfrm>
            <a:off x="289052" y="5081142"/>
            <a:ext cx="142113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Agree</a:t>
            </a:r>
            <a:endParaRPr sz="1800">
              <a:latin typeface="Arial"/>
              <a:cs typeface="Arial"/>
            </a:endParaRPr>
          </a:p>
          <a:p>
            <a:pPr marL="12700">
              <a:lnSpc>
                <a:spcPct val="100000"/>
              </a:lnSpc>
            </a:pPr>
            <a:r>
              <a:rPr sz="1800" b="1" dirty="0">
                <a:latin typeface="Arial"/>
                <a:cs typeface="Arial"/>
              </a:rPr>
              <a:t>or</a:t>
            </a:r>
            <a:r>
              <a:rPr sz="1800" b="1" spc="-5" dirty="0">
                <a:latin typeface="Arial"/>
                <a:cs typeface="Arial"/>
              </a:rPr>
              <a:t> </a:t>
            </a:r>
            <a:r>
              <a:rPr sz="1800" b="1" spc="-10" dirty="0">
                <a:latin typeface="Arial"/>
                <a:cs typeface="Arial"/>
              </a:rPr>
              <a:t>Disagree?</a:t>
            </a:r>
            <a:endParaRPr sz="1800">
              <a:latin typeface="Arial"/>
              <a:cs typeface="Arial"/>
            </a:endParaRPr>
          </a:p>
        </p:txBody>
      </p:sp>
      <p:sp>
        <p:nvSpPr>
          <p:cNvPr id="8" name="object 8"/>
          <p:cNvSpPr txBox="1"/>
          <p:nvPr/>
        </p:nvSpPr>
        <p:spPr>
          <a:xfrm>
            <a:off x="301802" y="5939904"/>
            <a:ext cx="1249680" cy="27432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90" dirty="0">
                <a:latin typeface="Arial"/>
                <a:cs typeface="Arial"/>
              </a:rPr>
              <a:t> </a:t>
            </a:r>
            <a:r>
              <a:rPr sz="1800" b="1" dirty="0">
                <a:latin typeface="Arial"/>
                <a:cs typeface="Arial"/>
              </a:rPr>
              <a:t>YES</a:t>
            </a:r>
            <a:r>
              <a:rPr sz="1800" b="1" spc="-25" dirty="0">
                <a:latin typeface="Arial"/>
                <a:cs typeface="Arial"/>
              </a:rPr>
              <a:t> </a:t>
            </a:r>
            <a:r>
              <a:rPr sz="1800" b="1" spc="-50" dirty="0">
                <a:latin typeface="Arial"/>
                <a:cs typeface="Arial"/>
              </a:rPr>
              <a:t>?</a:t>
            </a:r>
            <a:endParaRPr sz="1800">
              <a:latin typeface="Arial"/>
              <a:cs typeface="Arial"/>
            </a:endParaRPr>
          </a:p>
        </p:txBody>
      </p:sp>
      <p:sp>
        <p:nvSpPr>
          <p:cNvPr id="9" name="object 9"/>
          <p:cNvSpPr txBox="1"/>
          <p:nvPr/>
        </p:nvSpPr>
        <p:spPr>
          <a:xfrm>
            <a:off x="301802" y="6214224"/>
            <a:ext cx="1249680" cy="25654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85" dirty="0">
                <a:latin typeface="Arial"/>
                <a:cs typeface="Arial"/>
              </a:rPr>
              <a:t> </a:t>
            </a:r>
            <a:r>
              <a:rPr sz="1800" b="1" spc="-20" dirty="0">
                <a:latin typeface="Arial"/>
                <a:cs typeface="Arial"/>
              </a:rPr>
              <a:t>NOT?</a:t>
            </a:r>
            <a:endParaRPr sz="1800">
              <a:latin typeface="Arial"/>
              <a:cs typeface="Arial"/>
            </a:endParaRPr>
          </a:p>
        </p:txBody>
      </p:sp>
      <p:sp>
        <p:nvSpPr>
          <p:cNvPr id="10" name="object 10"/>
          <p:cNvSpPr txBox="1"/>
          <p:nvPr/>
        </p:nvSpPr>
        <p:spPr>
          <a:xfrm>
            <a:off x="4321302" y="6058661"/>
            <a:ext cx="4543425" cy="399415"/>
          </a:xfrm>
          <a:prstGeom prst="rect">
            <a:avLst/>
          </a:prstGeom>
          <a:ln w="25907">
            <a:solidFill>
              <a:srgbClr val="333399"/>
            </a:solidFill>
          </a:ln>
        </p:spPr>
        <p:txBody>
          <a:bodyPr vert="horz" wrap="square" lIns="0" tIns="38735" rIns="0" bIns="0" rtlCol="0">
            <a:spAutoFit/>
          </a:bodyPr>
          <a:lstStyle/>
          <a:p>
            <a:pPr marL="90170">
              <a:lnSpc>
                <a:spcPct val="100000"/>
              </a:lnSpc>
              <a:spcBef>
                <a:spcPts val="305"/>
              </a:spcBef>
            </a:pPr>
            <a:r>
              <a:rPr sz="2000" b="1" dirty="0">
                <a:solidFill>
                  <a:srgbClr val="001F5F"/>
                </a:solidFill>
                <a:latin typeface="Segoe UI"/>
                <a:cs typeface="Segoe UI"/>
              </a:rPr>
              <a:t>What</a:t>
            </a:r>
            <a:r>
              <a:rPr sz="2000" b="1" spc="-55" dirty="0">
                <a:solidFill>
                  <a:srgbClr val="001F5F"/>
                </a:solidFill>
                <a:latin typeface="Segoe UI"/>
                <a:cs typeface="Segoe UI"/>
              </a:rPr>
              <a:t> </a:t>
            </a:r>
            <a:r>
              <a:rPr sz="2000" b="1" dirty="0">
                <a:solidFill>
                  <a:srgbClr val="001F5F"/>
                </a:solidFill>
                <a:latin typeface="Segoe UI"/>
                <a:cs typeface="Segoe UI"/>
              </a:rPr>
              <a:t>is</a:t>
            </a:r>
            <a:r>
              <a:rPr sz="2000" b="1" spc="-60" dirty="0">
                <a:solidFill>
                  <a:srgbClr val="001F5F"/>
                </a:solidFill>
                <a:latin typeface="Segoe UI"/>
                <a:cs typeface="Segoe UI"/>
              </a:rPr>
              <a:t> </a:t>
            </a:r>
            <a:r>
              <a:rPr sz="2000" b="1" dirty="0">
                <a:solidFill>
                  <a:srgbClr val="001F5F"/>
                </a:solidFill>
                <a:latin typeface="Segoe UI"/>
                <a:cs typeface="Segoe UI"/>
              </a:rPr>
              <a:t>your</a:t>
            </a:r>
            <a:r>
              <a:rPr sz="2000" b="1" spc="-30" dirty="0">
                <a:solidFill>
                  <a:srgbClr val="001F5F"/>
                </a:solidFill>
                <a:latin typeface="Segoe UI"/>
                <a:cs typeface="Segoe UI"/>
              </a:rPr>
              <a:t> </a:t>
            </a:r>
            <a:r>
              <a:rPr sz="2000" b="1" dirty="0">
                <a:solidFill>
                  <a:srgbClr val="001F5F"/>
                </a:solidFill>
                <a:latin typeface="Segoe UI"/>
                <a:cs typeface="Segoe UI"/>
              </a:rPr>
              <a:t>(counter)</a:t>
            </a:r>
            <a:r>
              <a:rPr sz="2000" b="1" spc="-30" dirty="0">
                <a:solidFill>
                  <a:srgbClr val="001F5F"/>
                </a:solidFill>
                <a:latin typeface="Segoe UI"/>
                <a:cs typeface="Segoe UI"/>
              </a:rPr>
              <a:t> </a:t>
            </a:r>
            <a:r>
              <a:rPr sz="2000" b="1" dirty="0">
                <a:solidFill>
                  <a:srgbClr val="001F5F"/>
                </a:solidFill>
                <a:latin typeface="Segoe UI"/>
                <a:cs typeface="Segoe UI"/>
              </a:rPr>
              <a:t>argument</a:t>
            </a:r>
            <a:r>
              <a:rPr sz="2000" b="1" spc="-25" dirty="0">
                <a:solidFill>
                  <a:srgbClr val="001F5F"/>
                </a:solidFill>
                <a:latin typeface="Segoe UI"/>
                <a:cs typeface="Segoe UI"/>
              </a:rPr>
              <a:t> </a:t>
            </a:r>
            <a:r>
              <a:rPr sz="2000" b="1" spc="-50" dirty="0">
                <a:solidFill>
                  <a:srgbClr val="001F5F"/>
                </a:solidFill>
                <a:latin typeface="Segoe UI"/>
                <a:cs typeface="Segoe UI"/>
              </a:rPr>
              <a:t>?</a:t>
            </a:r>
            <a:endParaRPr sz="2000">
              <a:latin typeface="Segoe UI"/>
              <a:cs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94502" y="1891788"/>
            <a:ext cx="4743450" cy="2334260"/>
            <a:chOff x="1607583" y="1904869"/>
            <a:chExt cx="4743450" cy="2334260"/>
          </a:xfrm>
        </p:grpSpPr>
        <p:sp>
          <p:nvSpPr>
            <p:cNvPr id="3" name="object 3"/>
            <p:cNvSpPr/>
            <p:nvPr/>
          </p:nvSpPr>
          <p:spPr>
            <a:xfrm>
              <a:off x="1620537" y="1917823"/>
              <a:ext cx="4717415" cy="2308225"/>
            </a:xfrm>
            <a:custGeom>
              <a:avLst/>
              <a:gdLst/>
              <a:ahLst/>
              <a:cxnLst/>
              <a:rect l="l" t="t" r="r" b="b"/>
              <a:pathLst>
                <a:path w="4717415" h="2308225">
                  <a:moveTo>
                    <a:pt x="2395295" y="71"/>
                  </a:moveTo>
                  <a:lnTo>
                    <a:pt x="2340847" y="0"/>
                  </a:lnTo>
                  <a:lnTo>
                    <a:pt x="2286476" y="474"/>
                  </a:lnTo>
                  <a:lnTo>
                    <a:pt x="2232204" y="1493"/>
                  </a:lnTo>
                  <a:lnTo>
                    <a:pt x="2178054" y="3052"/>
                  </a:lnTo>
                  <a:lnTo>
                    <a:pt x="2124047" y="5150"/>
                  </a:lnTo>
                  <a:lnTo>
                    <a:pt x="2070206" y="7783"/>
                  </a:lnTo>
                  <a:lnTo>
                    <a:pt x="2016551" y="10949"/>
                  </a:lnTo>
                  <a:lnTo>
                    <a:pt x="1963107" y="14646"/>
                  </a:lnTo>
                  <a:lnTo>
                    <a:pt x="1909893" y="18870"/>
                  </a:lnTo>
                  <a:lnTo>
                    <a:pt x="1856933" y="23618"/>
                  </a:lnTo>
                  <a:lnTo>
                    <a:pt x="1804248" y="28890"/>
                  </a:lnTo>
                  <a:lnTo>
                    <a:pt x="1751861" y="34680"/>
                  </a:lnTo>
                  <a:lnTo>
                    <a:pt x="1699792" y="40988"/>
                  </a:lnTo>
                  <a:lnTo>
                    <a:pt x="1648066" y="47810"/>
                  </a:lnTo>
                  <a:lnTo>
                    <a:pt x="1596702" y="55144"/>
                  </a:lnTo>
                  <a:lnTo>
                    <a:pt x="1545724" y="62986"/>
                  </a:lnTo>
                  <a:lnTo>
                    <a:pt x="1495153" y="71335"/>
                  </a:lnTo>
                  <a:lnTo>
                    <a:pt x="1445012" y="80188"/>
                  </a:lnTo>
                  <a:lnTo>
                    <a:pt x="1395321" y="89541"/>
                  </a:lnTo>
                  <a:lnTo>
                    <a:pt x="1346105" y="99393"/>
                  </a:lnTo>
                  <a:lnTo>
                    <a:pt x="1297383" y="109740"/>
                  </a:lnTo>
                  <a:lnTo>
                    <a:pt x="1249179" y="120581"/>
                  </a:lnTo>
                  <a:lnTo>
                    <a:pt x="1201514" y="131911"/>
                  </a:lnTo>
                  <a:lnTo>
                    <a:pt x="1154410" y="143730"/>
                  </a:lnTo>
                  <a:lnTo>
                    <a:pt x="1107889" y="156033"/>
                  </a:lnTo>
                  <a:lnTo>
                    <a:pt x="1061974" y="168819"/>
                  </a:lnTo>
                  <a:lnTo>
                    <a:pt x="1016686" y="182084"/>
                  </a:lnTo>
                  <a:lnTo>
                    <a:pt x="972048" y="195826"/>
                  </a:lnTo>
                  <a:lnTo>
                    <a:pt x="928080" y="210043"/>
                  </a:lnTo>
                  <a:lnTo>
                    <a:pt x="884806" y="224731"/>
                  </a:lnTo>
                  <a:lnTo>
                    <a:pt x="842248" y="239888"/>
                  </a:lnTo>
                  <a:lnTo>
                    <a:pt x="800426" y="255512"/>
                  </a:lnTo>
                  <a:lnTo>
                    <a:pt x="759364" y="271599"/>
                  </a:lnTo>
                  <a:lnTo>
                    <a:pt x="719083" y="288148"/>
                  </a:lnTo>
                  <a:lnTo>
                    <a:pt x="679605" y="305155"/>
                  </a:lnTo>
                  <a:lnTo>
                    <a:pt x="640953" y="322617"/>
                  </a:lnTo>
                  <a:lnTo>
                    <a:pt x="603147" y="340533"/>
                  </a:lnTo>
                  <a:lnTo>
                    <a:pt x="566211" y="358898"/>
                  </a:lnTo>
                  <a:lnTo>
                    <a:pt x="530166" y="377712"/>
                  </a:lnTo>
                  <a:lnTo>
                    <a:pt x="495035" y="396971"/>
                  </a:lnTo>
                  <a:lnTo>
                    <a:pt x="460839" y="416672"/>
                  </a:lnTo>
                  <a:lnTo>
                    <a:pt x="427599" y="436812"/>
                  </a:lnTo>
                  <a:lnTo>
                    <a:pt x="395340" y="457390"/>
                  </a:lnTo>
                  <a:lnTo>
                    <a:pt x="333845" y="499846"/>
                  </a:lnTo>
                  <a:lnTo>
                    <a:pt x="270164" y="549263"/>
                  </a:lnTo>
                  <a:lnTo>
                    <a:pt x="237803" y="577061"/>
                  </a:lnTo>
                  <a:lnTo>
                    <a:pt x="207559" y="605094"/>
                  </a:lnTo>
                  <a:lnTo>
                    <a:pt x="179422" y="633344"/>
                  </a:lnTo>
                  <a:lnTo>
                    <a:pt x="153380" y="661793"/>
                  </a:lnTo>
                  <a:lnTo>
                    <a:pt x="107533" y="719215"/>
                  </a:lnTo>
                  <a:lnTo>
                    <a:pt x="69924" y="777214"/>
                  </a:lnTo>
                  <a:lnTo>
                    <a:pt x="40460" y="835644"/>
                  </a:lnTo>
                  <a:lnTo>
                    <a:pt x="19047" y="894357"/>
                  </a:lnTo>
                  <a:lnTo>
                    <a:pt x="5591" y="953209"/>
                  </a:lnTo>
                  <a:lnTo>
                    <a:pt x="0" y="1012053"/>
                  </a:lnTo>
                  <a:lnTo>
                    <a:pt x="123" y="1041427"/>
                  </a:lnTo>
                  <a:lnTo>
                    <a:pt x="6152" y="1099985"/>
                  </a:lnTo>
                  <a:lnTo>
                    <a:pt x="19811" y="1158169"/>
                  </a:lnTo>
                  <a:lnTo>
                    <a:pt x="41005" y="1215835"/>
                  </a:lnTo>
                  <a:lnTo>
                    <a:pt x="69643" y="1272834"/>
                  </a:lnTo>
                  <a:lnTo>
                    <a:pt x="105629" y="1329022"/>
                  </a:lnTo>
                  <a:lnTo>
                    <a:pt x="148871" y="1384252"/>
                  </a:lnTo>
                  <a:lnTo>
                    <a:pt x="199275" y="1438378"/>
                  </a:lnTo>
                  <a:lnTo>
                    <a:pt x="227133" y="1464981"/>
                  </a:lnTo>
                  <a:lnTo>
                    <a:pt x="256747" y="1491254"/>
                  </a:lnTo>
                  <a:lnTo>
                    <a:pt x="288104" y="1517177"/>
                  </a:lnTo>
                  <a:lnTo>
                    <a:pt x="321193" y="1542733"/>
                  </a:lnTo>
                  <a:lnTo>
                    <a:pt x="356003" y="1567904"/>
                  </a:lnTo>
                  <a:lnTo>
                    <a:pt x="392521" y="1592670"/>
                  </a:lnTo>
                  <a:lnTo>
                    <a:pt x="430736" y="1617015"/>
                  </a:lnTo>
                  <a:lnTo>
                    <a:pt x="470636" y="1640919"/>
                  </a:lnTo>
                  <a:lnTo>
                    <a:pt x="512209" y="1664364"/>
                  </a:lnTo>
                  <a:lnTo>
                    <a:pt x="555445" y="1687332"/>
                  </a:lnTo>
                  <a:lnTo>
                    <a:pt x="600330" y="1709805"/>
                  </a:lnTo>
                  <a:lnTo>
                    <a:pt x="646854" y="1731765"/>
                  </a:lnTo>
                  <a:lnTo>
                    <a:pt x="695004" y="1753193"/>
                  </a:lnTo>
                  <a:lnTo>
                    <a:pt x="744769" y="1774071"/>
                  </a:lnTo>
                  <a:lnTo>
                    <a:pt x="796138" y="1794380"/>
                  </a:lnTo>
                  <a:lnTo>
                    <a:pt x="849097" y="1814103"/>
                  </a:lnTo>
                  <a:lnTo>
                    <a:pt x="903637" y="1833221"/>
                  </a:lnTo>
                  <a:lnTo>
                    <a:pt x="959745" y="1851716"/>
                  </a:lnTo>
                  <a:lnTo>
                    <a:pt x="1017410" y="1869570"/>
                  </a:lnTo>
                  <a:lnTo>
                    <a:pt x="1076619" y="1886764"/>
                  </a:lnTo>
                  <a:lnTo>
                    <a:pt x="1137361" y="1903280"/>
                  </a:lnTo>
                  <a:lnTo>
                    <a:pt x="1199624" y="1919100"/>
                  </a:lnTo>
                  <a:lnTo>
                    <a:pt x="1376027" y="2307847"/>
                  </a:lnTo>
                  <a:lnTo>
                    <a:pt x="2053445" y="2042798"/>
                  </a:lnTo>
                  <a:lnTo>
                    <a:pt x="2111780" y="2045790"/>
                  </a:lnTo>
                  <a:lnTo>
                    <a:pt x="2170042" y="2048145"/>
                  </a:lnTo>
                  <a:lnTo>
                    <a:pt x="2228210" y="2049867"/>
                  </a:lnTo>
                  <a:lnTo>
                    <a:pt x="2286261" y="2050961"/>
                  </a:lnTo>
                  <a:lnTo>
                    <a:pt x="2344173" y="2051432"/>
                  </a:lnTo>
                  <a:lnTo>
                    <a:pt x="2401922" y="2051286"/>
                  </a:lnTo>
                  <a:lnTo>
                    <a:pt x="2459487" y="2050527"/>
                  </a:lnTo>
                  <a:lnTo>
                    <a:pt x="2516845" y="2049159"/>
                  </a:lnTo>
                  <a:lnTo>
                    <a:pt x="2573973" y="2047188"/>
                  </a:lnTo>
                  <a:lnTo>
                    <a:pt x="2630849" y="2044619"/>
                  </a:lnTo>
                  <a:lnTo>
                    <a:pt x="2687451" y="2041457"/>
                  </a:lnTo>
                  <a:lnTo>
                    <a:pt x="2743756" y="2037706"/>
                  </a:lnTo>
                  <a:lnTo>
                    <a:pt x="2799741" y="2033371"/>
                  </a:lnTo>
                  <a:lnTo>
                    <a:pt x="2855385" y="2028457"/>
                  </a:lnTo>
                  <a:lnTo>
                    <a:pt x="2910663" y="2022970"/>
                  </a:lnTo>
                  <a:lnTo>
                    <a:pt x="2965555" y="2016913"/>
                  </a:lnTo>
                  <a:lnTo>
                    <a:pt x="3020037" y="2010293"/>
                  </a:lnTo>
                  <a:lnTo>
                    <a:pt x="3074088" y="2003113"/>
                  </a:lnTo>
                  <a:lnTo>
                    <a:pt x="3127683" y="1995379"/>
                  </a:lnTo>
                  <a:lnTo>
                    <a:pt x="3180802" y="1987095"/>
                  </a:lnTo>
                  <a:lnTo>
                    <a:pt x="3233421" y="1978267"/>
                  </a:lnTo>
                  <a:lnTo>
                    <a:pt x="3285518" y="1968899"/>
                  </a:lnTo>
                  <a:lnTo>
                    <a:pt x="3337071" y="1958997"/>
                  </a:lnTo>
                  <a:lnTo>
                    <a:pt x="3388056" y="1948564"/>
                  </a:lnTo>
                  <a:lnTo>
                    <a:pt x="3438452" y="1937607"/>
                  </a:lnTo>
                  <a:lnTo>
                    <a:pt x="3488236" y="1926129"/>
                  </a:lnTo>
                  <a:lnTo>
                    <a:pt x="3537386" y="1914136"/>
                  </a:lnTo>
                  <a:lnTo>
                    <a:pt x="3585878" y="1901633"/>
                  </a:lnTo>
                  <a:lnTo>
                    <a:pt x="3633691" y="1888625"/>
                  </a:lnTo>
                  <a:lnTo>
                    <a:pt x="3680802" y="1875116"/>
                  </a:lnTo>
                  <a:lnTo>
                    <a:pt x="3727189" y="1861111"/>
                  </a:lnTo>
                  <a:lnTo>
                    <a:pt x="3772828" y="1846616"/>
                  </a:lnTo>
                  <a:lnTo>
                    <a:pt x="3817698" y="1831634"/>
                  </a:lnTo>
                  <a:lnTo>
                    <a:pt x="3861775" y="1816172"/>
                  </a:lnTo>
                  <a:lnTo>
                    <a:pt x="3905039" y="1800234"/>
                  </a:lnTo>
                  <a:lnTo>
                    <a:pt x="3947465" y="1783824"/>
                  </a:lnTo>
                  <a:lnTo>
                    <a:pt x="3989031" y="1766948"/>
                  </a:lnTo>
                  <a:lnTo>
                    <a:pt x="4029716" y="1749611"/>
                  </a:lnTo>
                  <a:lnTo>
                    <a:pt x="4069496" y="1731817"/>
                  </a:lnTo>
                  <a:lnTo>
                    <a:pt x="4108349" y="1713572"/>
                  </a:lnTo>
                  <a:lnTo>
                    <a:pt x="4146253" y="1694879"/>
                  </a:lnTo>
                  <a:lnTo>
                    <a:pt x="4183184" y="1675745"/>
                  </a:lnTo>
                  <a:lnTo>
                    <a:pt x="4219121" y="1656174"/>
                  </a:lnTo>
                  <a:lnTo>
                    <a:pt x="4254041" y="1636171"/>
                  </a:lnTo>
                  <a:lnTo>
                    <a:pt x="4287921" y="1615741"/>
                  </a:lnTo>
                  <a:lnTo>
                    <a:pt x="4320740" y="1594888"/>
                  </a:lnTo>
                  <a:lnTo>
                    <a:pt x="4352473" y="1573618"/>
                  </a:lnTo>
                  <a:lnTo>
                    <a:pt x="4412597" y="1529845"/>
                  </a:lnTo>
                  <a:lnTo>
                    <a:pt x="4447088" y="1502301"/>
                  </a:lnTo>
                  <a:lnTo>
                    <a:pt x="4479450" y="1474504"/>
                  </a:lnTo>
                  <a:lnTo>
                    <a:pt x="4509693" y="1446471"/>
                  </a:lnTo>
                  <a:lnTo>
                    <a:pt x="4537830" y="1418220"/>
                  </a:lnTo>
                  <a:lnTo>
                    <a:pt x="4563872" y="1389771"/>
                  </a:lnTo>
                  <a:lnTo>
                    <a:pt x="4609720" y="1332349"/>
                  </a:lnTo>
                  <a:lnTo>
                    <a:pt x="4647329" y="1274350"/>
                  </a:lnTo>
                  <a:lnTo>
                    <a:pt x="4676793" y="1215921"/>
                  </a:lnTo>
                  <a:lnTo>
                    <a:pt x="4698206" y="1157207"/>
                  </a:lnTo>
                  <a:lnTo>
                    <a:pt x="4711661" y="1098355"/>
                  </a:lnTo>
                  <a:lnTo>
                    <a:pt x="4717253" y="1039511"/>
                  </a:lnTo>
                  <a:lnTo>
                    <a:pt x="4717129" y="1010138"/>
                  </a:lnTo>
                  <a:lnTo>
                    <a:pt x="4711100" y="951580"/>
                  </a:lnTo>
                  <a:lnTo>
                    <a:pt x="4697442" y="893395"/>
                  </a:lnTo>
                  <a:lnTo>
                    <a:pt x="4676247" y="835730"/>
                  </a:lnTo>
                  <a:lnTo>
                    <a:pt x="4647610" y="778730"/>
                  </a:lnTo>
                  <a:lnTo>
                    <a:pt x="4611623" y="722542"/>
                  </a:lnTo>
                  <a:lnTo>
                    <a:pt x="4568381" y="667312"/>
                  </a:lnTo>
                  <a:lnTo>
                    <a:pt x="4517978" y="613186"/>
                  </a:lnTo>
                  <a:lnTo>
                    <a:pt x="4490119" y="586583"/>
                  </a:lnTo>
                  <a:lnTo>
                    <a:pt x="4460506" y="560310"/>
                  </a:lnTo>
                  <a:lnTo>
                    <a:pt x="4429148" y="534387"/>
                  </a:lnTo>
                  <a:lnTo>
                    <a:pt x="4396059" y="508831"/>
                  </a:lnTo>
                  <a:lnTo>
                    <a:pt x="4361250" y="483661"/>
                  </a:lnTo>
                  <a:lnTo>
                    <a:pt x="4324731" y="458894"/>
                  </a:lnTo>
                  <a:lnTo>
                    <a:pt x="4286517" y="434550"/>
                  </a:lnTo>
                  <a:lnTo>
                    <a:pt x="4246617" y="410646"/>
                  </a:lnTo>
                  <a:lnTo>
                    <a:pt x="4205043" y="387200"/>
                  </a:lnTo>
                  <a:lnTo>
                    <a:pt x="4161808" y="364232"/>
                  </a:lnTo>
                  <a:lnTo>
                    <a:pt x="4116923" y="341759"/>
                  </a:lnTo>
                  <a:lnTo>
                    <a:pt x="4070399" y="319799"/>
                  </a:lnTo>
                  <a:lnTo>
                    <a:pt x="4022249" y="298371"/>
                  </a:lnTo>
                  <a:lnTo>
                    <a:pt x="3972483" y="277494"/>
                  </a:lnTo>
                  <a:lnTo>
                    <a:pt x="3921115" y="257184"/>
                  </a:lnTo>
                  <a:lnTo>
                    <a:pt x="3868155" y="237461"/>
                  </a:lnTo>
                  <a:lnTo>
                    <a:pt x="3813615" y="218343"/>
                  </a:lnTo>
                  <a:lnTo>
                    <a:pt x="3757507" y="199848"/>
                  </a:lnTo>
                  <a:lnTo>
                    <a:pt x="3699843" y="181994"/>
                  </a:lnTo>
                  <a:lnTo>
                    <a:pt x="3640634" y="164800"/>
                  </a:lnTo>
                  <a:lnTo>
                    <a:pt x="3579892" y="148284"/>
                  </a:lnTo>
                  <a:lnTo>
                    <a:pt x="3517628" y="132464"/>
                  </a:lnTo>
                  <a:lnTo>
                    <a:pt x="3466636" y="120307"/>
                  </a:lnTo>
                  <a:lnTo>
                    <a:pt x="3415260" y="108752"/>
                  </a:lnTo>
                  <a:lnTo>
                    <a:pt x="3363521" y="97796"/>
                  </a:lnTo>
                  <a:lnTo>
                    <a:pt x="3311441" y="87437"/>
                  </a:lnTo>
                  <a:lnTo>
                    <a:pt x="3259043" y="77673"/>
                  </a:lnTo>
                  <a:lnTo>
                    <a:pt x="3206348" y="68499"/>
                  </a:lnTo>
                  <a:lnTo>
                    <a:pt x="3153378" y="59915"/>
                  </a:lnTo>
                  <a:lnTo>
                    <a:pt x="3100156" y="51917"/>
                  </a:lnTo>
                  <a:lnTo>
                    <a:pt x="3046704" y="44502"/>
                  </a:lnTo>
                  <a:lnTo>
                    <a:pt x="2993043" y="37668"/>
                  </a:lnTo>
                  <a:lnTo>
                    <a:pt x="2939195" y="31413"/>
                  </a:lnTo>
                  <a:lnTo>
                    <a:pt x="2885183" y="25733"/>
                  </a:lnTo>
                  <a:lnTo>
                    <a:pt x="2831028" y="20625"/>
                  </a:lnTo>
                  <a:lnTo>
                    <a:pt x="2776752" y="16088"/>
                  </a:lnTo>
                  <a:lnTo>
                    <a:pt x="2722378" y="12119"/>
                  </a:lnTo>
                  <a:lnTo>
                    <a:pt x="2667928" y="8714"/>
                  </a:lnTo>
                  <a:lnTo>
                    <a:pt x="2613422" y="5872"/>
                  </a:lnTo>
                  <a:lnTo>
                    <a:pt x="2558885" y="3589"/>
                  </a:lnTo>
                  <a:lnTo>
                    <a:pt x="2504336" y="1863"/>
                  </a:lnTo>
                  <a:lnTo>
                    <a:pt x="2449799" y="691"/>
                  </a:lnTo>
                  <a:lnTo>
                    <a:pt x="2395295" y="71"/>
                  </a:lnTo>
                  <a:close/>
                </a:path>
              </a:pathLst>
            </a:custGeom>
            <a:solidFill>
              <a:srgbClr val="EEEEEE"/>
            </a:solidFill>
          </p:spPr>
          <p:txBody>
            <a:bodyPr wrap="square" lIns="0" tIns="0" rIns="0" bIns="0" rtlCol="0"/>
            <a:lstStyle/>
            <a:p>
              <a:endParaRPr/>
            </a:p>
          </p:txBody>
        </p:sp>
        <p:sp>
          <p:nvSpPr>
            <p:cNvPr id="4" name="object 4"/>
            <p:cNvSpPr/>
            <p:nvPr/>
          </p:nvSpPr>
          <p:spPr>
            <a:xfrm>
              <a:off x="1620537" y="1917823"/>
              <a:ext cx="4717415" cy="2308225"/>
            </a:xfrm>
            <a:custGeom>
              <a:avLst/>
              <a:gdLst/>
              <a:ahLst/>
              <a:cxnLst/>
              <a:rect l="l" t="t" r="r" b="b"/>
              <a:pathLst>
                <a:path w="4717415" h="2308225">
                  <a:moveTo>
                    <a:pt x="1376027" y="2307847"/>
                  </a:moveTo>
                  <a:lnTo>
                    <a:pt x="1199624" y="1919100"/>
                  </a:lnTo>
                  <a:lnTo>
                    <a:pt x="1137361" y="1903280"/>
                  </a:lnTo>
                  <a:lnTo>
                    <a:pt x="1076619" y="1886764"/>
                  </a:lnTo>
                  <a:lnTo>
                    <a:pt x="1017410" y="1869570"/>
                  </a:lnTo>
                  <a:lnTo>
                    <a:pt x="959745" y="1851716"/>
                  </a:lnTo>
                  <a:lnTo>
                    <a:pt x="903637" y="1833221"/>
                  </a:lnTo>
                  <a:lnTo>
                    <a:pt x="849097" y="1814103"/>
                  </a:lnTo>
                  <a:lnTo>
                    <a:pt x="796138" y="1794380"/>
                  </a:lnTo>
                  <a:lnTo>
                    <a:pt x="744769" y="1774071"/>
                  </a:lnTo>
                  <a:lnTo>
                    <a:pt x="695004" y="1753193"/>
                  </a:lnTo>
                  <a:lnTo>
                    <a:pt x="646854" y="1731765"/>
                  </a:lnTo>
                  <a:lnTo>
                    <a:pt x="600330" y="1709805"/>
                  </a:lnTo>
                  <a:lnTo>
                    <a:pt x="555445" y="1687332"/>
                  </a:lnTo>
                  <a:lnTo>
                    <a:pt x="512209" y="1664364"/>
                  </a:lnTo>
                  <a:lnTo>
                    <a:pt x="470636" y="1640919"/>
                  </a:lnTo>
                  <a:lnTo>
                    <a:pt x="430736" y="1617015"/>
                  </a:lnTo>
                  <a:lnTo>
                    <a:pt x="392521" y="1592670"/>
                  </a:lnTo>
                  <a:lnTo>
                    <a:pt x="356003" y="1567904"/>
                  </a:lnTo>
                  <a:lnTo>
                    <a:pt x="321193" y="1542733"/>
                  </a:lnTo>
                  <a:lnTo>
                    <a:pt x="288104" y="1517177"/>
                  </a:lnTo>
                  <a:lnTo>
                    <a:pt x="256747" y="1491254"/>
                  </a:lnTo>
                  <a:lnTo>
                    <a:pt x="227133" y="1464981"/>
                  </a:lnTo>
                  <a:lnTo>
                    <a:pt x="199275" y="1438378"/>
                  </a:lnTo>
                  <a:lnTo>
                    <a:pt x="148871" y="1384252"/>
                  </a:lnTo>
                  <a:lnTo>
                    <a:pt x="105629" y="1329022"/>
                  </a:lnTo>
                  <a:lnTo>
                    <a:pt x="69643" y="1272834"/>
                  </a:lnTo>
                  <a:lnTo>
                    <a:pt x="41005" y="1215835"/>
                  </a:lnTo>
                  <a:lnTo>
                    <a:pt x="19811" y="1158169"/>
                  </a:lnTo>
                  <a:lnTo>
                    <a:pt x="6152" y="1099985"/>
                  </a:lnTo>
                  <a:lnTo>
                    <a:pt x="123" y="1041427"/>
                  </a:lnTo>
                  <a:lnTo>
                    <a:pt x="0" y="1012053"/>
                  </a:lnTo>
                  <a:lnTo>
                    <a:pt x="1818" y="982642"/>
                  </a:lnTo>
                  <a:lnTo>
                    <a:pt x="11330" y="923775"/>
                  </a:lnTo>
                  <a:lnTo>
                    <a:pt x="28753" y="864974"/>
                  </a:lnTo>
                  <a:lnTo>
                    <a:pt x="54180" y="806384"/>
                  </a:lnTo>
                  <a:lnTo>
                    <a:pt x="87704" y="748152"/>
                  </a:lnTo>
                  <a:lnTo>
                    <a:pt x="129421" y="690423"/>
                  </a:lnTo>
                  <a:lnTo>
                    <a:pt x="179422" y="633344"/>
                  </a:lnTo>
                  <a:lnTo>
                    <a:pt x="207559" y="605094"/>
                  </a:lnTo>
                  <a:lnTo>
                    <a:pt x="237803" y="577061"/>
                  </a:lnTo>
                  <a:lnTo>
                    <a:pt x="270164" y="549263"/>
                  </a:lnTo>
                  <a:lnTo>
                    <a:pt x="304655" y="521719"/>
                  </a:lnTo>
                  <a:lnTo>
                    <a:pt x="364081" y="478402"/>
                  </a:lnTo>
                  <a:lnTo>
                    <a:pt x="427599" y="436812"/>
                  </a:lnTo>
                  <a:lnTo>
                    <a:pt x="460839" y="416672"/>
                  </a:lnTo>
                  <a:lnTo>
                    <a:pt x="495035" y="396971"/>
                  </a:lnTo>
                  <a:lnTo>
                    <a:pt x="530166" y="377712"/>
                  </a:lnTo>
                  <a:lnTo>
                    <a:pt x="566211" y="358898"/>
                  </a:lnTo>
                  <a:lnTo>
                    <a:pt x="603147" y="340533"/>
                  </a:lnTo>
                  <a:lnTo>
                    <a:pt x="640953" y="322617"/>
                  </a:lnTo>
                  <a:lnTo>
                    <a:pt x="679605" y="305155"/>
                  </a:lnTo>
                  <a:lnTo>
                    <a:pt x="719083" y="288148"/>
                  </a:lnTo>
                  <a:lnTo>
                    <a:pt x="759364" y="271599"/>
                  </a:lnTo>
                  <a:lnTo>
                    <a:pt x="800426" y="255512"/>
                  </a:lnTo>
                  <a:lnTo>
                    <a:pt x="842248" y="239888"/>
                  </a:lnTo>
                  <a:lnTo>
                    <a:pt x="884806" y="224731"/>
                  </a:lnTo>
                  <a:lnTo>
                    <a:pt x="928080" y="210043"/>
                  </a:lnTo>
                  <a:lnTo>
                    <a:pt x="972048" y="195826"/>
                  </a:lnTo>
                  <a:lnTo>
                    <a:pt x="1016686" y="182084"/>
                  </a:lnTo>
                  <a:lnTo>
                    <a:pt x="1061974" y="168819"/>
                  </a:lnTo>
                  <a:lnTo>
                    <a:pt x="1107889" y="156033"/>
                  </a:lnTo>
                  <a:lnTo>
                    <a:pt x="1154410" y="143730"/>
                  </a:lnTo>
                  <a:lnTo>
                    <a:pt x="1201514" y="131911"/>
                  </a:lnTo>
                  <a:lnTo>
                    <a:pt x="1249179" y="120581"/>
                  </a:lnTo>
                  <a:lnTo>
                    <a:pt x="1297383" y="109740"/>
                  </a:lnTo>
                  <a:lnTo>
                    <a:pt x="1346105" y="99393"/>
                  </a:lnTo>
                  <a:lnTo>
                    <a:pt x="1395321" y="89541"/>
                  </a:lnTo>
                  <a:lnTo>
                    <a:pt x="1445012" y="80188"/>
                  </a:lnTo>
                  <a:lnTo>
                    <a:pt x="1495153" y="71335"/>
                  </a:lnTo>
                  <a:lnTo>
                    <a:pt x="1545724" y="62986"/>
                  </a:lnTo>
                  <a:lnTo>
                    <a:pt x="1596702" y="55144"/>
                  </a:lnTo>
                  <a:lnTo>
                    <a:pt x="1648066" y="47810"/>
                  </a:lnTo>
                  <a:lnTo>
                    <a:pt x="1699792" y="40988"/>
                  </a:lnTo>
                  <a:lnTo>
                    <a:pt x="1751861" y="34680"/>
                  </a:lnTo>
                  <a:lnTo>
                    <a:pt x="1804248" y="28890"/>
                  </a:lnTo>
                  <a:lnTo>
                    <a:pt x="1856933" y="23618"/>
                  </a:lnTo>
                  <a:lnTo>
                    <a:pt x="1909893" y="18870"/>
                  </a:lnTo>
                  <a:lnTo>
                    <a:pt x="1963107" y="14646"/>
                  </a:lnTo>
                  <a:lnTo>
                    <a:pt x="2016551" y="10949"/>
                  </a:lnTo>
                  <a:lnTo>
                    <a:pt x="2070206" y="7783"/>
                  </a:lnTo>
                  <a:lnTo>
                    <a:pt x="2124047" y="5150"/>
                  </a:lnTo>
                  <a:lnTo>
                    <a:pt x="2178054" y="3052"/>
                  </a:lnTo>
                  <a:lnTo>
                    <a:pt x="2232204" y="1493"/>
                  </a:lnTo>
                  <a:lnTo>
                    <a:pt x="2286476" y="474"/>
                  </a:lnTo>
                  <a:lnTo>
                    <a:pt x="2340847" y="0"/>
                  </a:lnTo>
                  <a:lnTo>
                    <a:pt x="2395295" y="71"/>
                  </a:lnTo>
                  <a:lnTo>
                    <a:pt x="2449799" y="691"/>
                  </a:lnTo>
                  <a:lnTo>
                    <a:pt x="2504336" y="1863"/>
                  </a:lnTo>
                  <a:lnTo>
                    <a:pt x="2558885" y="3589"/>
                  </a:lnTo>
                  <a:lnTo>
                    <a:pt x="2613422" y="5872"/>
                  </a:lnTo>
                  <a:lnTo>
                    <a:pt x="2667928" y="8714"/>
                  </a:lnTo>
                  <a:lnTo>
                    <a:pt x="2722378" y="12119"/>
                  </a:lnTo>
                  <a:lnTo>
                    <a:pt x="2776752" y="16088"/>
                  </a:lnTo>
                  <a:lnTo>
                    <a:pt x="2831028" y="20625"/>
                  </a:lnTo>
                  <a:lnTo>
                    <a:pt x="2885183" y="25733"/>
                  </a:lnTo>
                  <a:lnTo>
                    <a:pt x="2939195" y="31413"/>
                  </a:lnTo>
                  <a:lnTo>
                    <a:pt x="2993043" y="37668"/>
                  </a:lnTo>
                  <a:lnTo>
                    <a:pt x="3046704" y="44502"/>
                  </a:lnTo>
                  <a:lnTo>
                    <a:pt x="3100156" y="51917"/>
                  </a:lnTo>
                  <a:lnTo>
                    <a:pt x="3153378" y="59915"/>
                  </a:lnTo>
                  <a:lnTo>
                    <a:pt x="3206348" y="68499"/>
                  </a:lnTo>
                  <a:lnTo>
                    <a:pt x="3259043" y="77673"/>
                  </a:lnTo>
                  <a:lnTo>
                    <a:pt x="3311441" y="87437"/>
                  </a:lnTo>
                  <a:lnTo>
                    <a:pt x="3363521" y="97796"/>
                  </a:lnTo>
                  <a:lnTo>
                    <a:pt x="3415260" y="108752"/>
                  </a:lnTo>
                  <a:lnTo>
                    <a:pt x="3466636" y="120307"/>
                  </a:lnTo>
                  <a:lnTo>
                    <a:pt x="3517628" y="132464"/>
                  </a:lnTo>
                  <a:lnTo>
                    <a:pt x="3579892" y="148284"/>
                  </a:lnTo>
                  <a:lnTo>
                    <a:pt x="3640634" y="164800"/>
                  </a:lnTo>
                  <a:lnTo>
                    <a:pt x="3699843" y="181994"/>
                  </a:lnTo>
                  <a:lnTo>
                    <a:pt x="3757507" y="199848"/>
                  </a:lnTo>
                  <a:lnTo>
                    <a:pt x="3813615" y="218343"/>
                  </a:lnTo>
                  <a:lnTo>
                    <a:pt x="3868155" y="237461"/>
                  </a:lnTo>
                  <a:lnTo>
                    <a:pt x="3921115" y="257184"/>
                  </a:lnTo>
                  <a:lnTo>
                    <a:pt x="3972483" y="277494"/>
                  </a:lnTo>
                  <a:lnTo>
                    <a:pt x="4022249" y="298371"/>
                  </a:lnTo>
                  <a:lnTo>
                    <a:pt x="4070399" y="319799"/>
                  </a:lnTo>
                  <a:lnTo>
                    <a:pt x="4116923" y="341759"/>
                  </a:lnTo>
                  <a:lnTo>
                    <a:pt x="4161808" y="364232"/>
                  </a:lnTo>
                  <a:lnTo>
                    <a:pt x="4205043" y="387200"/>
                  </a:lnTo>
                  <a:lnTo>
                    <a:pt x="4246617" y="410646"/>
                  </a:lnTo>
                  <a:lnTo>
                    <a:pt x="4286517" y="434550"/>
                  </a:lnTo>
                  <a:lnTo>
                    <a:pt x="4324731" y="458894"/>
                  </a:lnTo>
                  <a:lnTo>
                    <a:pt x="4361250" y="483661"/>
                  </a:lnTo>
                  <a:lnTo>
                    <a:pt x="4396059" y="508831"/>
                  </a:lnTo>
                  <a:lnTo>
                    <a:pt x="4429148" y="534387"/>
                  </a:lnTo>
                  <a:lnTo>
                    <a:pt x="4460506" y="560310"/>
                  </a:lnTo>
                  <a:lnTo>
                    <a:pt x="4490119" y="586583"/>
                  </a:lnTo>
                  <a:lnTo>
                    <a:pt x="4517978" y="613186"/>
                  </a:lnTo>
                  <a:lnTo>
                    <a:pt x="4568381" y="667312"/>
                  </a:lnTo>
                  <a:lnTo>
                    <a:pt x="4611623" y="722542"/>
                  </a:lnTo>
                  <a:lnTo>
                    <a:pt x="4647610" y="778730"/>
                  </a:lnTo>
                  <a:lnTo>
                    <a:pt x="4676247" y="835730"/>
                  </a:lnTo>
                  <a:lnTo>
                    <a:pt x="4697442" y="893395"/>
                  </a:lnTo>
                  <a:lnTo>
                    <a:pt x="4711100" y="951580"/>
                  </a:lnTo>
                  <a:lnTo>
                    <a:pt x="4717129" y="1010138"/>
                  </a:lnTo>
                  <a:lnTo>
                    <a:pt x="4717253" y="1039511"/>
                  </a:lnTo>
                  <a:lnTo>
                    <a:pt x="4715434" y="1068923"/>
                  </a:lnTo>
                  <a:lnTo>
                    <a:pt x="4705922" y="1127789"/>
                  </a:lnTo>
                  <a:lnTo>
                    <a:pt x="4688500" y="1186590"/>
                  </a:lnTo>
                  <a:lnTo>
                    <a:pt x="4663073" y="1245180"/>
                  </a:lnTo>
                  <a:lnTo>
                    <a:pt x="4629548" y="1303412"/>
                  </a:lnTo>
                  <a:lnTo>
                    <a:pt x="4587832" y="1361141"/>
                  </a:lnTo>
                  <a:lnTo>
                    <a:pt x="4537830" y="1418220"/>
                  </a:lnTo>
                  <a:lnTo>
                    <a:pt x="4509693" y="1446471"/>
                  </a:lnTo>
                  <a:lnTo>
                    <a:pt x="4479450" y="1474504"/>
                  </a:lnTo>
                  <a:lnTo>
                    <a:pt x="4447088" y="1502301"/>
                  </a:lnTo>
                  <a:lnTo>
                    <a:pt x="4412597" y="1529845"/>
                  </a:lnTo>
                  <a:lnTo>
                    <a:pt x="4352473" y="1573618"/>
                  </a:lnTo>
                  <a:lnTo>
                    <a:pt x="4320740" y="1594888"/>
                  </a:lnTo>
                  <a:lnTo>
                    <a:pt x="4287921" y="1615741"/>
                  </a:lnTo>
                  <a:lnTo>
                    <a:pt x="4254041" y="1636171"/>
                  </a:lnTo>
                  <a:lnTo>
                    <a:pt x="4219121" y="1656174"/>
                  </a:lnTo>
                  <a:lnTo>
                    <a:pt x="4183184" y="1675745"/>
                  </a:lnTo>
                  <a:lnTo>
                    <a:pt x="4146253" y="1694879"/>
                  </a:lnTo>
                  <a:lnTo>
                    <a:pt x="4108349" y="1713572"/>
                  </a:lnTo>
                  <a:lnTo>
                    <a:pt x="4069496" y="1731817"/>
                  </a:lnTo>
                  <a:lnTo>
                    <a:pt x="4029716" y="1749611"/>
                  </a:lnTo>
                  <a:lnTo>
                    <a:pt x="3989031" y="1766948"/>
                  </a:lnTo>
                  <a:lnTo>
                    <a:pt x="3947465" y="1783824"/>
                  </a:lnTo>
                  <a:lnTo>
                    <a:pt x="3905039" y="1800234"/>
                  </a:lnTo>
                  <a:lnTo>
                    <a:pt x="3861775" y="1816172"/>
                  </a:lnTo>
                  <a:lnTo>
                    <a:pt x="3817698" y="1831634"/>
                  </a:lnTo>
                  <a:lnTo>
                    <a:pt x="3772828" y="1846616"/>
                  </a:lnTo>
                  <a:lnTo>
                    <a:pt x="3727189" y="1861111"/>
                  </a:lnTo>
                  <a:lnTo>
                    <a:pt x="3680802" y="1875116"/>
                  </a:lnTo>
                  <a:lnTo>
                    <a:pt x="3633691" y="1888625"/>
                  </a:lnTo>
                  <a:lnTo>
                    <a:pt x="3585878" y="1901633"/>
                  </a:lnTo>
                  <a:lnTo>
                    <a:pt x="3537386" y="1914136"/>
                  </a:lnTo>
                  <a:lnTo>
                    <a:pt x="3488236" y="1926129"/>
                  </a:lnTo>
                  <a:lnTo>
                    <a:pt x="3438452" y="1937607"/>
                  </a:lnTo>
                  <a:lnTo>
                    <a:pt x="3388056" y="1948564"/>
                  </a:lnTo>
                  <a:lnTo>
                    <a:pt x="3337071" y="1958997"/>
                  </a:lnTo>
                  <a:lnTo>
                    <a:pt x="3285518" y="1968899"/>
                  </a:lnTo>
                  <a:lnTo>
                    <a:pt x="3233421" y="1978267"/>
                  </a:lnTo>
                  <a:lnTo>
                    <a:pt x="3180802" y="1987095"/>
                  </a:lnTo>
                  <a:lnTo>
                    <a:pt x="3127683" y="1995379"/>
                  </a:lnTo>
                  <a:lnTo>
                    <a:pt x="3074088" y="2003113"/>
                  </a:lnTo>
                  <a:lnTo>
                    <a:pt x="3020037" y="2010293"/>
                  </a:lnTo>
                  <a:lnTo>
                    <a:pt x="2965555" y="2016913"/>
                  </a:lnTo>
                  <a:lnTo>
                    <a:pt x="2910663" y="2022970"/>
                  </a:lnTo>
                  <a:lnTo>
                    <a:pt x="2855385" y="2028457"/>
                  </a:lnTo>
                  <a:lnTo>
                    <a:pt x="2799741" y="2033371"/>
                  </a:lnTo>
                  <a:lnTo>
                    <a:pt x="2743756" y="2037706"/>
                  </a:lnTo>
                  <a:lnTo>
                    <a:pt x="2687451" y="2041457"/>
                  </a:lnTo>
                  <a:lnTo>
                    <a:pt x="2630849" y="2044619"/>
                  </a:lnTo>
                  <a:lnTo>
                    <a:pt x="2573973" y="2047188"/>
                  </a:lnTo>
                  <a:lnTo>
                    <a:pt x="2516845" y="2049159"/>
                  </a:lnTo>
                  <a:lnTo>
                    <a:pt x="2459487" y="2050527"/>
                  </a:lnTo>
                  <a:lnTo>
                    <a:pt x="2401922" y="2051286"/>
                  </a:lnTo>
                  <a:lnTo>
                    <a:pt x="2344173" y="2051432"/>
                  </a:lnTo>
                  <a:lnTo>
                    <a:pt x="2286261" y="2050961"/>
                  </a:lnTo>
                  <a:lnTo>
                    <a:pt x="2228210" y="2049867"/>
                  </a:lnTo>
                  <a:lnTo>
                    <a:pt x="2170042" y="2048145"/>
                  </a:lnTo>
                  <a:lnTo>
                    <a:pt x="2111780" y="2045790"/>
                  </a:lnTo>
                  <a:lnTo>
                    <a:pt x="2053445" y="2042798"/>
                  </a:lnTo>
                  <a:lnTo>
                    <a:pt x="1376027" y="2307847"/>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688590" y="2018283"/>
            <a:ext cx="2799715" cy="1552348"/>
          </a:xfrm>
          <a:prstGeom prst="rect">
            <a:avLst/>
          </a:prstGeom>
        </p:spPr>
        <p:txBody>
          <a:bodyPr vert="horz" wrap="square" lIns="0" tIns="13335" rIns="0" bIns="0" rtlCol="0">
            <a:spAutoFit/>
          </a:bodyPr>
          <a:lstStyle/>
          <a:p>
            <a:pPr marL="12700" marR="5080" indent="318135">
              <a:lnSpc>
                <a:spcPct val="100000"/>
              </a:lnSpc>
              <a:spcBef>
                <a:spcPts val="105"/>
              </a:spcBef>
            </a:pPr>
            <a:r>
              <a:rPr sz="2000" dirty="0">
                <a:solidFill>
                  <a:srgbClr val="002060"/>
                </a:solidFill>
              </a:rPr>
              <a:t>2.</a:t>
            </a:r>
            <a:r>
              <a:rPr sz="2000" spc="-65" dirty="0">
                <a:solidFill>
                  <a:srgbClr val="002060"/>
                </a:solidFill>
              </a:rPr>
              <a:t> </a:t>
            </a:r>
            <a:r>
              <a:rPr sz="2000" dirty="0">
                <a:solidFill>
                  <a:srgbClr val="002060"/>
                </a:solidFill>
              </a:rPr>
              <a:t>Women</a:t>
            </a:r>
            <a:r>
              <a:rPr sz="2000" spc="-45" dirty="0">
                <a:solidFill>
                  <a:srgbClr val="002060"/>
                </a:solidFill>
              </a:rPr>
              <a:t> </a:t>
            </a:r>
            <a:r>
              <a:rPr sz="2000" dirty="0">
                <a:solidFill>
                  <a:srgbClr val="002060"/>
                </a:solidFill>
              </a:rPr>
              <a:t>are</a:t>
            </a:r>
            <a:r>
              <a:rPr sz="2000" spc="-40" dirty="0">
                <a:solidFill>
                  <a:srgbClr val="002060"/>
                </a:solidFill>
              </a:rPr>
              <a:t> </a:t>
            </a:r>
            <a:r>
              <a:rPr sz="2000" spc="-25" dirty="0">
                <a:solidFill>
                  <a:srgbClr val="002060"/>
                </a:solidFill>
              </a:rPr>
              <a:t>too </a:t>
            </a:r>
            <a:r>
              <a:rPr sz="2000" dirty="0">
                <a:solidFill>
                  <a:srgbClr val="002060"/>
                </a:solidFill>
              </a:rPr>
              <a:t>emotional</a:t>
            </a:r>
            <a:r>
              <a:rPr sz="2000" spc="-40" dirty="0">
                <a:solidFill>
                  <a:srgbClr val="002060"/>
                </a:solidFill>
              </a:rPr>
              <a:t> </a:t>
            </a:r>
            <a:r>
              <a:rPr sz="2000" dirty="0">
                <a:solidFill>
                  <a:srgbClr val="002060"/>
                </a:solidFill>
              </a:rPr>
              <a:t>to</a:t>
            </a:r>
            <a:r>
              <a:rPr sz="2000" spc="-35" dirty="0">
                <a:solidFill>
                  <a:srgbClr val="002060"/>
                </a:solidFill>
              </a:rPr>
              <a:t> </a:t>
            </a:r>
            <a:r>
              <a:rPr sz="2000" dirty="0">
                <a:solidFill>
                  <a:srgbClr val="002060"/>
                </a:solidFill>
              </a:rPr>
              <a:t>be</a:t>
            </a:r>
            <a:r>
              <a:rPr sz="2000" spc="-45" dirty="0">
                <a:solidFill>
                  <a:srgbClr val="002060"/>
                </a:solidFill>
              </a:rPr>
              <a:t> </a:t>
            </a:r>
            <a:r>
              <a:rPr sz="2000" spc="-20" dirty="0">
                <a:solidFill>
                  <a:srgbClr val="002060"/>
                </a:solidFill>
              </a:rPr>
              <a:t>good </a:t>
            </a:r>
            <a:r>
              <a:rPr sz="2000" dirty="0">
                <a:solidFill>
                  <a:srgbClr val="002060"/>
                </a:solidFill>
              </a:rPr>
              <a:t>leaders.</a:t>
            </a:r>
            <a:r>
              <a:rPr sz="2000" spc="-25" dirty="0">
                <a:solidFill>
                  <a:srgbClr val="002060"/>
                </a:solidFill>
              </a:rPr>
              <a:t> </a:t>
            </a:r>
            <a:r>
              <a:rPr sz="2000" dirty="0">
                <a:solidFill>
                  <a:srgbClr val="002060"/>
                </a:solidFill>
              </a:rPr>
              <a:t>Men</a:t>
            </a:r>
            <a:r>
              <a:rPr sz="2000" spc="-20" dirty="0">
                <a:solidFill>
                  <a:srgbClr val="002060"/>
                </a:solidFill>
              </a:rPr>
              <a:t> </a:t>
            </a:r>
            <a:r>
              <a:rPr sz="2000" dirty="0">
                <a:solidFill>
                  <a:srgbClr val="002060"/>
                </a:solidFill>
              </a:rPr>
              <a:t>are</a:t>
            </a:r>
            <a:r>
              <a:rPr sz="2000" spc="-15" dirty="0">
                <a:solidFill>
                  <a:srgbClr val="002060"/>
                </a:solidFill>
              </a:rPr>
              <a:t> </a:t>
            </a:r>
            <a:r>
              <a:rPr sz="2000" spc="-10" dirty="0">
                <a:solidFill>
                  <a:srgbClr val="002060"/>
                </a:solidFill>
              </a:rPr>
              <a:t>better</a:t>
            </a:r>
          </a:p>
          <a:p>
            <a:pPr marL="393700">
              <a:lnSpc>
                <a:spcPct val="100000"/>
              </a:lnSpc>
            </a:pPr>
            <a:r>
              <a:rPr lang="en-US" sz="2000" spc="-20" dirty="0">
                <a:solidFill>
                  <a:srgbClr val="002060"/>
                </a:solidFill>
              </a:rPr>
              <a:t>economic and legal </a:t>
            </a:r>
            <a:r>
              <a:rPr sz="2000" spc="-20" dirty="0">
                <a:solidFill>
                  <a:srgbClr val="002060"/>
                </a:solidFill>
              </a:rPr>
              <a:t>decision-</a:t>
            </a:r>
            <a:r>
              <a:rPr sz="2000" spc="-10" dirty="0">
                <a:solidFill>
                  <a:srgbClr val="002060"/>
                </a:solidFill>
              </a:rPr>
              <a:t>makers.</a:t>
            </a:r>
          </a:p>
        </p:txBody>
      </p:sp>
      <p:grpSp>
        <p:nvGrpSpPr>
          <p:cNvPr id="6" name="object 6"/>
          <p:cNvGrpSpPr/>
          <p:nvPr/>
        </p:nvGrpSpPr>
        <p:grpSpPr>
          <a:xfrm>
            <a:off x="3114946" y="4491698"/>
            <a:ext cx="5721323" cy="2302553"/>
            <a:chOff x="3136328" y="4590224"/>
            <a:chExt cx="5662295" cy="1294130"/>
          </a:xfrm>
        </p:grpSpPr>
        <p:sp>
          <p:nvSpPr>
            <p:cNvPr id="7" name="object 7"/>
            <p:cNvSpPr/>
            <p:nvPr/>
          </p:nvSpPr>
          <p:spPr>
            <a:xfrm>
              <a:off x="3149346" y="4603241"/>
              <a:ext cx="5636260" cy="1268095"/>
            </a:xfrm>
            <a:custGeom>
              <a:avLst/>
              <a:gdLst/>
              <a:ahLst/>
              <a:cxnLst/>
              <a:rect l="l" t="t" r="r" b="b"/>
              <a:pathLst>
                <a:path w="5636259" h="1268095">
                  <a:moveTo>
                    <a:pt x="5001768" y="0"/>
                  </a:moveTo>
                  <a:lnTo>
                    <a:pt x="0" y="0"/>
                  </a:lnTo>
                  <a:lnTo>
                    <a:pt x="0" y="1267967"/>
                  </a:lnTo>
                  <a:lnTo>
                    <a:pt x="5001768" y="1267967"/>
                  </a:lnTo>
                  <a:lnTo>
                    <a:pt x="5635752" y="633983"/>
                  </a:lnTo>
                  <a:lnTo>
                    <a:pt x="5001768" y="0"/>
                  </a:lnTo>
                  <a:close/>
                </a:path>
              </a:pathLst>
            </a:custGeom>
            <a:solidFill>
              <a:srgbClr val="BADFE2"/>
            </a:solidFill>
          </p:spPr>
          <p:txBody>
            <a:bodyPr wrap="square" lIns="0" tIns="0" rIns="0" bIns="0" rtlCol="0"/>
            <a:lstStyle/>
            <a:p>
              <a:endParaRPr/>
            </a:p>
          </p:txBody>
        </p:sp>
        <p:sp>
          <p:nvSpPr>
            <p:cNvPr id="8" name="object 8"/>
            <p:cNvSpPr/>
            <p:nvPr/>
          </p:nvSpPr>
          <p:spPr>
            <a:xfrm>
              <a:off x="3149346" y="4603241"/>
              <a:ext cx="5636260" cy="1268095"/>
            </a:xfrm>
            <a:custGeom>
              <a:avLst/>
              <a:gdLst/>
              <a:ahLst/>
              <a:cxnLst/>
              <a:rect l="l" t="t" r="r" b="b"/>
              <a:pathLst>
                <a:path w="5636259" h="1268095">
                  <a:moveTo>
                    <a:pt x="0" y="0"/>
                  </a:moveTo>
                  <a:lnTo>
                    <a:pt x="5001768" y="0"/>
                  </a:lnTo>
                  <a:lnTo>
                    <a:pt x="5635752" y="633983"/>
                  </a:lnTo>
                  <a:lnTo>
                    <a:pt x="5001768" y="1267967"/>
                  </a:lnTo>
                  <a:lnTo>
                    <a:pt x="0" y="1267967"/>
                  </a:lnTo>
                  <a:lnTo>
                    <a:pt x="0" y="0"/>
                  </a:lnTo>
                  <a:close/>
                </a:path>
              </a:pathLst>
            </a:custGeom>
            <a:ln w="25908">
              <a:solidFill>
                <a:srgbClr val="88A3A7"/>
              </a:solidFill>
            </a:ln>
          </p:spPr>
          <p:txBody>
            <a:bodyPr wrap="square" lIns="0" tIns="0" rIns="0" bIns="0" rtlCol="0"/>
            <a:lstStyle/>
            <a:p>
              <a:endParaRPr/>
            </a:p>
          </p:txBody>
        </p:sp>
      </p:grpSp>
      <p:sp>
        <p:nvSpPr>
          <p:cNvPr id="9" name="object 9"/>
          <p:cNvSpPr txBox="1"/>
          <p:nvPr/>
        </p:nvSpPr>
        <p:spPr>
          <a:xfrm>
            <a:off x="3216655" y="4569876"/>
            <a:ext cx="4976495" cy="2302553"/>
          </a:xfrm>
          <a:prstGeom prst="rect">
            <a:avLst/>
          </a:prstGeom>
        </p:spPr>
        <p:txBody>
          <a:bodyPr vert="horz" wrap="square" lIns="0" tIns="12065" rIns="0" bIns="0" rtlCol="0">
            <a:spAutoFit/>
          </a:bodyPr>
          <a:lstStyle/>
          <a:p>
            <a:pPr algn="just">
              <a:lnSpc>
                <a:spcPct val="100000"/>
              </a:lnSpc>
              <a:spcBef>
                <a:spcPts val="95"/>
              </a:spcBef>
            </a:pPr>
            <a:r>
              <a:rPr sz="1100" b="1" dirty="0">
                <a:solidFill>
                  <a:srgbClr val="001F5F"/>
                </a:solidFill>
                <a:latin typeface="Segoe UI"/>
                <a:cs typeface="Segoe UI"/>
              </a:rPr>
              <a:t>How</a:t>
            </a:r>
            <a:r>
              <a:rPr sz="1100" b="1" spc="-35" dirty="0">
                <a:solidFill>
                  <a:srgbClr val="001F5F"/>
                </a:solidFill>
                <a:latin typeface="Segoe UI"/>
                <a:cs typeface="Segoe UI"/>
              </a:rPr>
              <a:t> </a:t>
            </a:r>
            <a:r>
              <a:rPr sz="1100" b="1" dirty="0">
                <a:solidFill>
                  <a:srgbClr val="001F5F"/>
                </a:solidFill>
                <a:latin typeface="Segoe UI"/>
                <a:cs typeface="Segoe UI"/>
              </a:rPr>
              <a:t>to</a:t>
            </a:r>
            <a:r>
              <a:rPr sz="1100" b="1" spc="-35" dirty="0">
                <a:solidFill>
                  <a:srgbClr val="001F5F"/>
                </a:solidFill>
                <a:latin typeface="Segoe UI"/>
                <a:cs typeface="Segoe UI"/>
              </a:rPr>
              <a:t> </a:t>
            </a:r>
            <a:r>
              <a:rPr sz="1100" b="1" dirty="0">
                <a:solidFill>
                  <a:srgbClr val="001F5F"/>
                </a:solidFill>
                <a:latin typeface="Segoe UI"/>
                <a:cs typeface="Segoe UI"/>
              </a:rPr>
              <a:t>sustain</a:t>
            </a:r>
            <a:r>
              <a:rPr sz="1100" b="1" spc="-55" dirty="0">
                <a:solidFill>
                  <a:srgbClr val="001F5F"/>
                </a:solidFill>
                <a:latin typeface="Segoe UI"/>
                <a:cs typeface="Segoe UI"/>
              </a:rPr>
              <a:t> </a:t>
            </a:r>
            <a:r>
              <a:rPr sz="1100" b="1" dirty="0">
                <a:solidFill>
                  <a:srgbClr val="001F5F"/>
                </a:solidFill>
                <a:latin typeface="Segoe UI"/>
                <a:cs typeface="Segoe UI"/>
              </a:rPr>
              <a:t>your</a:t>
            </a:r>
            <a:r>
              <a:rPr sz="1100" b="1" spc="-35" dirty="0">
                <a:solidFill>
                  <a:srgbClr val="001F5F"/>
                </a:solidFill>
                <a:latin typeface="Segoe UI"/>
                <a:cs typeface="Segoe UI"/>
              </a:rPr>
              <a:t> </a:t>
            </a:r>
            <a:r>
              <a:rPr sz="1100" b="1" spc="-10" dirty="0">
                <a:solidFill>
                  <a:srgbClr val="001F5F"/>
                </a:solidFill>
                <a:latin typeface="Segoe UI"/>
                <a:cs typeface="Segoe UI"/>
              </a:rPr>
              <a:t>argument?</a:t>
            </a:r>
            <a:r>
              <a:rPr lang="en-US" sz="1100" b="1" spc="-10" dirty="0">
                <a:solidFill>
                  <a:srgbClr val="001F5F"/>
                </a:solidFill>
                <a:latin typeface="Segoe UI"/>
                <a:cs typeface="Segoe UI"/>
              </a:rPr>
              <a:t> </a:t>
            </a:r>
          </a:p>
          <a:p>
            <a:pPr algn="just">
              <a:lnSpc>
                <a:spcPct val="100000"/>
              </a:lnSpc>
              <a:spcBef>
                <a:spcPts val="95"/>
              </a:spcBef>
            </a:pPr>
            <a:r>
              <a:rPr lang="en-US" sz="1100" b="1" spc="-10" dirty="0">
                <a:solidFill>
                  <a:srgbClr val="001F5F"/>
                </a:solidFill>
                <a:latin typeface="Segoe UI"/>
                <a:cs typeface="Segoe UI"/>
              </a:rPr>
              <a:t>-refer your interlocutor to CoE fact sheets: https://www.coe.int/en/web/genderequality/justice</a:t>
            </a:r>
          </a:p>
          <a:p>
            <a:pPr algn="just">
              <a:lnSpc>
                <a:spcPct val="100000"/>
              </a:lnSpc>
              <a:spcBef>
                <a:spcPts val="95"/>
              </a:spcBef>
            </a:pPr>
            <a:r>
              <a:rPr lang="en-US" sz="1100" b="1" dirty="0">
                <a:solidFill>
                  <a:srgbClr val="001F5F"/>
                </a:solidFill>
                <a:latin typeface="Segoe UI"/>
                <a:cs typeface="Segoe UI"/>
              </a:rPr>
              <a:t>- Use facts &amp; figures (</a:t>
            </a:r>
            <a:r>
              <a:rPr sz="1100" b="1" dirty="0">
                <a:solidFill>
                  <a:srgbClr val="001F5F"/>
                </a:solidFill>
                <a:latin typeface="Segoe UI"/>
                <a:cs typeface="Segoe UI"/>
              </a:rPr>
              <a:t>evidence</a:t>
            </a:r>
            <a:r>
              <a:rPr lang="en-US" sz="1100" b="1" dirty="0">
                <a:solidFill>
                  <a:srgbClr val="001F5F"/>
                </a:solidFill>
                <a:latin typeface="Segoe UI"/>
                <a:cs typeface="Segoe UI"/>
              </a:rPr>
              <a:t>)</a:t>
            </a:r>
            <a:r>
              <a:rPr sz="1100" b="1" spc="-25" dirty="0">
                <a:solidFill>
                  <a:srgbClr val="001F5F"/>
                </a:solidFill>
                <a:latin typeface="Segoe UI"/>
                <a:cs typeface="Segoe UI"/>
              </a:rPr>
              <a:t> </a:t>
            </a:r>
            <a:r>
              <a:rPr lang="en-US" sz="1100" b="1" spc="-10" dirty="0">
                <a:solidFill>
                  <a:srgbClr val="001F5F"/>
                </a:solidFill>
                <a:latin typeface="Segoe UI"/>
                <a:cs typeface="Segoe UI"/>
              </a:rPr>
              <a:t>from other data sources: </a:t>
            </a:r>
          </a:p>
          <a:p>
            <a:pPr marL="171450" indent="-171450" algn="just">
              <a:lnSpc>
                <a:spcPct val="100000"/>
              </a:lnSpc>
              <a:spcBef>
                <a:spcPts val="95"/>
              </a:spcBef>
              <a:buFontTx/>
              <a:buChar char="-"/>
            </a:pPr>
            <a:r>
              <a:rPr lang="en-US" sz="1100" b="1" spc="-10" dirty="0">
                <a:solidFill>
                  <a:srgbClr val="001F5F"/>
                </a:solidFill>
                <a:latin typeface="Segoe UI"/>
                <a:cs typeface="Segoe UI"/>
                <a:hlinkClick r:id="rId2"/>
              </a:rPr>
              <a:t>https://eige.europa.eu/publications-resources/publications/gender-justice?language_content_entity=en</a:t>
            </a:r>
          </a:p>
          <a:p>
            <a:pPr marL="171450" indent="-171450" algn="just">
              <a:lnSpc>
                <a:spcPct val="100000"/>
              </a:lnSpc>
              <a:spcBef>
                <a:spcPts val="95"/>
              </a:spcBef>
              <a:buFontTx/>
              <a:buChar char="-"/>
            </a:pPr>
            <a:r>
              <a:rPr lang="en-US" sz="1100" b="1" spc="-10" dirty="0">
                <a:solidFill>
                  <a:srgbClr val="001F5F"/>
                </a:solidFill>
                <a:latin typeface="Segoe UI"/>
                <a:cs typeface="Segoe UI"/>
                <a:hlinkClick r:id="rId2"/>
              </a:rPr>
              <a:t>https://www.apa.org/topics/women-girls/female-leaders-make-work-better</a:t>
            </a:r>
          </a:p>
          <a:p>
            <a:pPr marL="171450" indent="-171450" algn="just">
              <a:lnSpc>
                <a:spcPct val="100000"/>
              </a:lnSpc>
              <a:spcBef>
                <a:spcPts val="95"/>
              </a:spcBef>
              <a:buFontTx/>
              <a:buChar char="-"/>
            </a:pPr>
            <a:r>
              <a:rPr lang="en-US" sz="1100" b="1" spc="-10" dirty="0">
                <a:solidFill>
                  <a:srgbClr val="001F5F"/>
                </a:solidFill>
                <a:latin typeface="Segoe UI"/>
                <a:cs typeface="Segoe UI"/>
                <a:hlinkClick r:id="rId2"/>
              </a:rPr>
              <a:t>https://www.ddiworld.com/blog/women-leadership-statistics</a:t>
            </a:r>
            <a:endParaRPr lang="en-US" sz="1100" b="1" spc="-10" dirty="0">
              <a:solidFill>
                <a:srgbClr val="001F5F"/>
              </a:solidFill>
              <a:latin typeface="Segoe UI"/>
              <a:cs typeface="Segoe UI"/>
            </a:endParaRPr>
          </a:p>
          <a:p>
            <a:pPr marL="171450" indent="-171450" algn="just">
              <a:lnSpc>
                <a:spcPct val="100000"/>
              </a:lnSpc>
              <a:spcBef>
                <a:spcPts val="95"/>
              </a:spcBef>
              <a:buFontTx/>
              <a:buChar char="-"/>
            </a:pPr>
            <a:r>
              <a:rPr lang="en-US" sz="1100" b="1" spc="-10" dirty="0">
                <a:solidFill>
                  <a:srgbClr val="001F5F"/>
                </a:solidFill>
                <a:latin typeface="Segoe UI"/>
                <a:cs typeface="Segoe UI"/>
                <a:hlinkClick r:id="rId3"/>
              </a:rPr>
              <a:t>https://www.oecd-ilibrary.org/docserver/2f520410-en.pdf?expires=1731847138&amp;id=id&amp;accname=guest&amp;checksum=DCEC8863F589696C9F1791ACC35A989F</a:t>
            </a:r>
            <a:endParaRPr lang="en-US" sz="1100" b="1" spc="-10" dirty="0">
              <a:solidFill>
                <a:srgbClr val="001F5F"/>
              </a:solidFill>
              <a:latin typeface="Segoe UI"/>
              <a:cs typeface="Segoe UI"/>
            </a:endParaRPr>
          </a:p>
          <a:p>
            <a:pPr marL="171450" indent="-171450" algn="just">
              <a:lnSpc>
                <a:spcPct val="100000"/>
              </a:lnSpc>
              <a:spcBef>
                <a:spcPts val="95"/>
              </a:spcBef>
              <a:buFontTx/>
              <a:buChar char="-"/>
            </a:pPr>
            <a:endParaRPr sz="1100" dirty="0">
              <a:latin typeface="Segoe UI"/>
              <a:cs typeface="Segoe UI"/>
            </a:endParaRPr>
          </a:p>
        </p:txBody>
      </p:sp>
      <p:grpSp>
        <p:nvGrpSpPr>
          <p:cNvPr id="10" name="object 10"/>
          <p:cNvGrpSpPr/>
          <p:nvPr/>
        </p:nvGrpSpPr>
        <p:grpSpPr>
          <a:xfrm>
            <a:off x="113047" y="4610861"/>
            <a:ext cx="3014980" cy="1264920"/>
            <a:chOff x="120395" y="4727447"/>
            <a:chExt cx="3014980" cy="1264920"/>
          </a:xfrm>
        </p:grpSpPr>
        <p:sp>
          <p:nvSpPr>
            <p:cNvPr id="11" name="object 11"/>
            <p:cNvSpPr/>
            <p:nvPr/>
          </p:nvSpPr>
          <p:spPr>
            <a:xfrm>
              <a:off x="133349" y="4740401"/>
              <a:ext cx="2988945" cy="1239520"/>
            </a:xfrm>
            <a:custGeom>
              <a:avLst/>
              <a:gdLst/>
              <a:ahLst/>
              <a:cxnLst/>
              <a:rect l="l" t="t" r="r" b="b"/>
              <a:pathLst>
                <a:path w="2988945" h="1239520">
                  <a:moveTo>
                    <a:pt x="2369058" y="0"/>
                  </a:moveTo>
                  <a:lnTo>
                    <a:pt x="0" y="0"/>
                  </a:lnTo>
                  <a:lnTo>
                    <a:pt x="0" y="1239012"/>
                  </a:lnTo>
                  <a:lnTo>
                    <a:pt x="2369058" y="1239012"/>
                  </a:lnTo>
                  <a:lnTo>
                    <a:pt x="2988564" y="619506"/>
                  </a:lnTo>
                  <a:lnTo>
                    <a:pt x="2369058" y="0"/>
                  </a:lnTo>
                  <a:close/>
                </a:path>
              </a:pathLst>
            </a:custGeom>
            <a:solidFill>
              <a:srgbClr val="BADFE2"/>
            </a:solidFill>
          </p:spPr>
          <p:txBody>
            <a:bodyPr wrap="square" lIns="0" tIns="0" rIns="0" bIns="0" rtlCol="0"/>
            <a:lstStyle/>
            <a:p>
              <a:endParaRPr/>
            </a:p>
          </p:txBody>
        </p:sp>
        <p:sp>
          <p:nvSpPr>
            <p:cNvPr id="12" name="object 12"/>
            <p:cNvSpPr/>
            <p:nvPr/>
          </p:nvSpPr>
          <p:spPr>
            <a:xfrm>
              <a:off x="133349" y="4740401"/>
              <a:ext cx="2988945" cy="1239520"/>
            </a:xfrm>
            <a:custGeom>
              <a:avLst/>
              <a:gdLst/>
              <a:ahLst/>
              <a:cxnLst/>
              <a:rect l="l" t="t" r="r" b="b"/>
              <a:pathLst>
                <a:path w="2988945" h="1239520">
                  <a:moveTo>
                    <a:pt x="0" y="0"/>
                  </a:moveTo>
                  <a:lnTo>
                    <a:pt x="2369058" y="0"/>
                  </a:lnTo>
                  <a:lnTo>
                    <a:pt x="2988564" y="619506"/>
                  </a:lnTo>
                  <a:lnTo>
                    <a:pt x="2369058" y="1239012"/>
                  </a:lnTo>
                  <a:lnTo>
                    <a:pt x="0" y="1239012"/>
                  </a:lnTo>
                  <a:lnTo>
                    <a:pt x="0" y="0"/>
                  </a:lnTo>
                  <a:close/>
                </a:path>
              </a:pathLst>
            </a:custGeom>
            <a:ln w="25908">
              <a:solidFill>
                <a:srgbClr val="88A3A7"/>
              </a:solidFill>
            </a:ln>
          </p:spPr>
          <p:txBody>
            <a:bodyPr wrap="square" lIns="0" tIns="0" rIns="0" bIns="0" rtlCol="0"/>
            <a:lstStyle/>
            <a:p>
              <a:endParaRPr/>
            </a:p>
          </p:txBody>
        </p:sp>
      </p:grpSp>
      <p:sp>
        <p:nvSpPr>
          <p:cNvPr id="13" name="object 13"/>
          <p:cNvSpPr txBox="1"/>
          <p:nvPr/>
        </p:nvSpPr>
        <p:spPr>
          <a:xfrm>
            <a:off x="227710" y="4828921"/>
            <a:ext cx="2434590" cy="935513"/>
          </a:xfrm>
          <a:prstGeom prst="rect">
            <a:avLst/>
          </a:prstGeom>
        </p:spPr>
        <p:txBody>
          <a:bodyPr vert="horz" wrap="square" lIns="0" tIns="12065" rIns="0" bIns="0" rtlCol="0">
            <a:spAutoFit/>
          </a:bodyPr>
          <a:lstStyle/>
          <a:p>
            <a:pPr marL="12700" marR="5080" indent="1270" algn="ctr">
              <a:lnSpc>
                <a:spcPct val="100000"/>
              </a:lnSpc>
              <a:spcBef>
                <a:spcPts val="95"/>
              </a:spcBef>
            </a:pPr>
            <a:r>
              <a:rPr sz="1000" b="1" dirty="0">
                <a:solidFill>
                  <a:srgbClr val="001F5F"/>
                </a:solidFill>
                <a:latin typeface="Segoe UI"/>
                <a:cs typeface="Segoe UI"/>
              </a:rPr>
              <a:t>Counter</a:t>
            </a:r>
            <a:r>
              <a:rPr sz="1000" b="1" spc="-65" dirty="0">
                <a:solidFill>
                  <a:srgbClr val="001F5F"/>
                </a:solidFill>
                <a:latin typeface="Segoe UI"/>
                <a:cs typeface="Segoe UI"/>
              </a:rPr>
              <a:t> </a:t>
            </a:r>
            <a:r>
              <a:rPr sz="1000" b="1" dirty="0">
                <a:solidFill>
                  <a:srgbClr val="001F5F"/>
                </a:solidFill>
                <a:latin typeface="Segoe UI"/>
                <a:cs typeface="Segoe UI"/>
              </a:rPr>
              <a:t>argument:</a:t>
            </a:r>
            <a:r>
              <a:rPr sz="1000" b="1" spc="-70" dirty="0">
                <a:solidFill>
                  <a:srgbClr val="001F5F"/>
                </a:solidFill>
                <a:latin typeface="Segoe UI"/>
                <a:cs typeface="Segoe UI"/>
              </a:rPr>
              <a:t> </a:t>
            </a:r>
            <a:r>
              <a:rPr sz="1000" b="1" spc="-25" dirty="0">
                <a:solidFill>
                  <a:srgbClr val="001F5F"/>
                </a:solidFill>
                <a:latin typeface="Segoe UI"/>
                <a:cs typeface="Segoe UI"/>
              </a:rPr>
              <a:t>Are </a:t>
            </a:r>
            <a:r>
              <a:rPr sz="1000" b="1" dirty="0">
                <a:solidFill>
                  <a:srgbClr val="001F5F"/>
                </a:solidFill>
                <a:latin typeface="Segoe UI"/>
                <a:cs typeface="Segoe UI"/>
              </a:rPr>
              <a:t>you</a:t>
            </a:r>
            <a:r>
              <a:rPr sz="1000" b="1" spc="-50" dirty="0">
                <a:solidFill>
                  <a:srgbClr val="001F5F"/>
                </a:solidFill>
                <a:latin typeface="Segoe UI"/>
                <a:cs typeface="Segoe UI"/>
              </a:rPr>
              <a:t> </a:t>
            </a:r>
            <a:r>
              <a:rPr sz="1000" b="1" dirty="0">
                <a:solidFill>
                  <a:srgbClr val="001F5F"/>
                </a:solidFill>
                <a:latin typeface="Segoe UI"/>
                <a:cs typeface="Segoe UI"/>
              </a:rPr>
              <a:t>sure?</a:t>
            </a:r>
            <a:r>
              <a:rPr sz="1000" b="1" spc="-40" dirty="0">
                <a:solidFill>
                  <a:srgbClr val="001F5F"/>
                </a:solidFill>
                <a:latin typeface="Segoe UI"/>
                <a:cs typeface="Segoe UI"/>
              </a:rPr>
              <a:t> </a:t>
            </a:r>
            <a:r>
              <a:rPr sz="1000" b="1" dirty="0">
                <a:solidFill>
                  <a:srgbClr val="001F5F"/>
                </a:solidFill>
                <a:latin typeface="Segoe UI"/>
                <a:cs typeface="Segoe UI"/>
              </a:rPr>
              <a:t>Have</a:t>
            </a:r>
            <a:r>
              <a:rPr sz="1000" b="1" spc="-40" dirty="0">
                <a:solidFill>
                  <a:srgbClr val="001F5F"/>
                </a:solidFill>
                <a:latin typeface="Segoe UI"/>
                <a:cs typeface="Segoe UI"/>
              </a:rPr>
              <a:t> </a:t>
            </a:r>
            <a:r>
              <a:rPr sz="1000" b="1" dirty="0">
                <a:solidFill>
                  <a:srgbClr val="001F5F"/>
                </a:solidFill>
                <a:latin typeface="Segoe UI"/>
                <a:cs typeface="Segoe UI"/>
              </a:rPr>
              <a:t>you</a:t>
            </a:r>
            <a:r>
              <a:rPr lang="en-US" sz="1000" b="1" dirty="0">
                <a:solidFill>
                  <a:srgbClr val="001F5F"/>
                </a:solidFill>
                <a:latin typeface="Segoe UI"/>
                <a:cs typeface="Segoe UI"/>
              </a:rPr>
              <a:t> not</a:t>
            </a:r>
            <a:r>
              <a:rPr sz="1000" b="1" spc="-35" dirty="0">
                <a:solidFill>
                  <a:srgbClr val="001F5F"/>
                </a:solidFill>
                <a:latin typeface="Segoe UI"/>
                <a:cs typeface="Segoe UI"/>
              </a:rPr>
              <a:t> </a:t>
            </a:r>
            <a:r>
              <a:rPr sz="1000" b="1" spc="-20" dirty="0">
                <a:solidFill>
                  <a:srgbClr val="001F5F"/>
                </a:solidFill>
                <a:latin typeface="Segoe UI"/>
                <a:cs typeface="Segoe UI"/>
              </a:rPr>
              <a:t>seen </a:t>
            </a:r>
            <a:r>
              <a:rPr sz="1000" b="1" dirty="0">
                <a:solidFill>
                  <a:srgbClr val="001F5F"/>
                </a:solidFill>
                <a:latin typeface="Segoe UI"/>
                <a:cs typeface="Segoe UI"/>
              </a:rPr>
              <a:t>how</a:t>
            </a:r>
            <a:r>
              <a:rPr sz="1000" b="1" spc="-45" dirty="0">
                <a:solidFill>
                  <a:srgbClr val="001F5F"/>
                </a:solidFill>
                <a:latin typeface="Segoe UI"/>
                <a:cs typeface="Segoe UI"/>
              </a:rPr>
              <a:t> </a:t>
            </a:r>
            <a:r>
              <a:rPr sz="1000" b="1" dirty="0">
                <a:solidFill>
                  <a:srgbClr val="001F5F"/>
                </a:solidFill>
                <a:latin typeface="Segoe UI"/>
                <a:cs typeface="Segoe UI"/>
              </a:rPr>
              <a:t>women</a:t>
            </a:r>
            <a:r>
              <a:rPr sz="1000" b="1" spc="-45" dirty="0">
                <a:solidFill>
                  <a:srgbClr val="001F5F"/>
                </a:solidFill>
                <a:latin typeface="Segoe UI"/>
                <a:cs typeface="Segoe UI"/>
              </a:rPr>
              <a:t> </a:t>
            </a:r>
            <a:r>
              <a:rPr sz="1000" b="1" dirty="0">
                <a:solidFill>
                  <a:srgbClr val="001F5F"/>
                </a:solidFill>
                <a:latin typeface="Segoe UI"/>
                <a:cs typeface="Segoe UI"/>
              </a:rPr>
              <a:t>leaders</a:t>
            </a:r>
            <a:r>
              <a:rPr sz="1000" b="1" spc="-45" dirty="0">
                <a:solidFill>
                  <a:srgbClr val="001F5F"/>
                </a:solidFill>
                <a:latin typeface="Segoe UI"/>
                <a:cs typeface="Segoe UI"/>
              </a:rPr>
              <a:t> </a:t>
            </a:r>
            <a:r>
              <a:rPr lang="en-US" sz="1000" b="1" spc="-20" dirty="0">
                <a:solidFill>
                  <a:srgbClr val="001F5F"/>
                </a:solidFill>
                <a:latin typeface="Segoe UI"/>
                <a:cs typeface="Segoe UI"/>
              </a:rPr>
              <a:t>in banks and women judges are performing well ? Don’t you aim  to contribute  a more inclusive economic and legal environment ?</a:t>
            </a:r>
            <a:endParaRPr sz="1000" dirty="0">
              <a:latin typeface="Segoe UI"/>
              <a:cs typeface="Segoe U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07337" y="1904709"/>
            <a:ext cx="5463540" cy="3554729"/>
            <a:chOff x="1607337" y="1904709"/>
            <a:chExt cx="5463540" cy="3554729"/>
          </a:xfrm>
        </p:grpSpPr>
        <p:sp>
          <p:nvSpPr>
            <p:cNvPr id="3" name="object 3"/>
            <p:cNvSpPr/>
            <p:nvPr/>
          </p:nvSpPr>
          <p:spPr>
            <a:xfrm>
              <a:off x="1620355" y="1917727"/>
              <a:ext cx="5437505" cy="3528695"/>
            </a:xfrm>
            <a:custGeom>
              <a:avLst/>
              <a:gdLst/>
              <a:ahLst/>
              <a:cxnLst/>
              <a:rect l="l" t="t" r="r" b="b"/>
              <a:pathLst>
                <a:path w="5437505" h="3528695">
                  <a:moveTo>
                    <a:pt x="2728935" y="0"/>
                  </a:moveTo>
                  <a:lnTo>
                    <a:pt x="2677056" y="198"/>
                  </a:lnTo>
                  <a:lnTo>
                    <a:pt x="2625245" y="968"/>
                  </a:lnTo>
                  <a:lnTo>
                    <a:pt x="2573514" y="2305"/>
                  </a:lnTo>
                  <a:lnTo>
                    <a:pt x="2521880" y="4209"/>
                  </a:lnTo>
                  <a:lnTo>
                    <a:pt x="2470355" y="6676"/>
                  </a:lnTo>
                  <a:lnTo>
                    <a:pt x="2418955" y="9705"/>
                  </a:lnTo>
                  <a:lnTo>
                    <a:pt x="2367693" y="13293"/>
                  </a:lnTo>
                  <a:lnTo>
                    <a:pt x="2316584" y="17438"/>
                  </a:lnTo>
                  <a:lnTo>
                    <a:pt x="2265642" y="22137"/>
                  </a:lnTo>
                  <a:lnTo>
                    <a:pt x="2214882" y="27388"/>
                  </a:lnTo>
                  <a:lnTo>
                    <a:pt x="2164318" y="33189"/>
                  </a:lnTo>
                  <a:lnTo>
                    <a:pt x="2113965" y="39537"/>
                  </a:lnTo>
                  <a:lnTo>
                    <a:pt x="2063836" y="46431"/>
                  </a:lnTo>
                  <a:lnTo>
                    <a:pt x="2013946" y="53868"/>
                  </a:lnTo>
                  <a:lnTo>
                    <a:pt x="1964310" y="61845"/>
                  </a:lnTo>
                  <a:lnTo>
                    <a:pt x="1914941" y="70361"/>
                  </a:lnTo>
                  <a:lnTo>
                    <a:pt x="1865855" y="79413"/>
                  </a:lnTo>
                  <a:lnTo>
                    <a:pt x="1817064" y="88998"/>
                  </a:lnTo>
                  <a:lnTo>
                    <a:pt x="1768585" y="99115"/>
                  </a:lnTo>
                  <a:lnTo>
                    <a:pt x="1720431" y="109761"/>
                  </a:lnTo>
                  <a:lnTo>
                    <a:pt x="1672616" y="120934"/>
                  </a:lnTo>
                  <a:lnTo>
                    <a:pt x="1625155" y="132631"/>
                  </a:lnTo>
                  <a:lnTo>
                    <a:pt x="1578062" y="144850"/>
                  </a:lnTo>
                  <a:lnTo>
                    <a:pt x="1531352" y="157590"/>
                  </a:lnTo>
                  <a:lnTo>
                    <a:pt x="1485038" y="170846"/>
                  </a:lnTo>
                  <a:lnTo>
                    <a:pt x="1439136" y="184619"/>
                  </a:lnTo>
                  <a:lnTo>
                    <a:pt x="1393659" y="198904"/>
                  </a:lnTo>
                  <a:lnTo>
                    <a:pt x="1348622" y="213699"/>
                  </a:lnTo>
                  <a:lnTo>
                    <a:pt x="1304039" y="229003"/>
                  </a:lnTo>
                  <a:lnTo>
                    <a:pt x="1259925" y="244814"/>
                  </a:lnTo>
                  <a:lnTo>
                    <a:pt x="1216294" y="261127"/>
                  </a:lnTo>
                  <a:lnTo>
                    <a:pt x="1173160" y="277943"/>
                  </a:lnTo>
                  <a:lnTo>
                    <a:pt x="1130538" y="295257"/>
                  </a:lnTo>
                  <a:lnTo>
                    <a:pt x="1088442" y="313068"/>
                  </a:lnTo>
                  <a:lnTo>
                    <a:pt x="1046885" y="331374"/>
                  </a:lnTo>
                  <a:lnTo>
                    <a:pt x="1005884" y="350172"/>
                  </a:lnTo>
                  <a:lnTo>
                    <a:pt x="965452" y="369460"/>
                  </a:lnTo>
                  <a:lnTo>
                    <a:pt x="925603" y="389235"/>
                  </a:lnTo>
                  <a:lnTo>
                    <a:pt x="886351" y="409496"/>
                  </a:lnTo>
                  <a:lnTo>
                    <a:pt x="847712" y="430240"/>
                  </a:lnTo>
                  <a:lnTo>
                    <a:pt x="809699" y="451464"/>
                  </a:lnTo>
                  <a:lnTo>
                    <a:pt x="772326" y="473167"/>
                  </a:lnTo>
                  <a:lnTo>
                    <a:pt x="735609" y="495346"/>
                  </a:lnTo>
                  <a:lnTo>
                    <a:pt x="699561" y="517999"/>
                  </a:lnTo>
                  <a:lnTo>
                    <a:pt x="664197" y="541123"/>
                  </a:lnTo>
                  <a:lnTo>
                    <a:pt x="629531" y="564716"/>
                  </a:lnTo>
                  <a:lnTo>
                    <a:pt x="595578" y="588776"/>
                  </a:lnTo>
                  <a:lnTo>
                    <a:pt x="562351" y="613301"/>
                  </a:lnTo>
                  <a:lnTo>
                    <a:pt x="529866" y="638287"/>
                  </a:lnTo>
                  <a:lnTo>
                    <a:pt x="498135" y="663734"/>
                  </a:lnTo>
                  <a:lnTo>
                    <a:pt x="467175" y="689639"/>
                  </a:lnTo>
                  <a:lnTo>
                    <a:pt x="436999" y="715998"/>
                  </a:lnTo>
                  <a:lnTo>
                    <a:pt x="407622" y="742811"/>
                  </a:lnTo>
                  <a:lnTo>
                    <a:pt x="379057" y="770075"/>
                  </a:lnTo>
                  <a:lnTo>
                    <a:pt x="351319" y="797787"/>
                  </a:lnTo>
                  <a:lnTo>
                    <a:pt x="319998" y="830705"/>
                  </a:lnTo>
                  <a:lnTo>
                    <a:pt x="290181" y="863866"/>
                  </a:lnTo>
                  <a:lnTo>
                    <a:pt x="261864" y="897254"/>
                  </a:lnTo>
                  <a:lnTo>
                    <a:pt x="235039" y="930858"/>
                  </a:lnTo>
                  <a:lnTo>
                    <a:pt x="209699" y="964663"/>
                  </a:lnTo>
                  <a:lnTo>
                    <a:pt x="185839" y="998655"/>
                  </a:lnTo>
                  <a:lnTo>
                    <a:pt x="163452" y="1032823"/>
                  </a:lnTo>
                  <a:lnTo>
                    <a:pt x="142532" y="1067151"/>
                  </a:lnTo>
                  <a:lnTo>
                    <a:pt x="123071" y="1101628"/>
                  </a:lnTo>
                  <a:lnTo>
                    <a:pt x="105064" y="1136238"/>
                  </a:lnTo>
                  <a:lnTo>
                    <a:pt x="88504" y="1170970"/>
                  </a:lnTo>
                  <a:lnTo>
                    <a:pt x="59699" y="1240743"/>
                  </a:lnTo>
                  <a:lnTo>
                    <a:pt x="36605" y="1310840"/>
                  </a:lnTo>
                  <a:lnTo>
                    <a:pt x="19169" y="1381153"/>
                  </a:lnTo>
                  <a:lnTo>
                    <a:pt x="7341" y="1451575"/>
                  </a:lnTo>
                  <a:lnTo>
                    <a:pt x="1069" y="1521999"/>
                  </a:lnTo>
                  <a:lnTo>
                    <a:pt x="0" y="1557178"/>
                  </a:lnTo>
                  <a:lnTo>
                    <a:pt x="300" y="1592317"/>
                  </a:lnTo>
                  <a:lnTo>
                    <a:pt x="4983" y="1662424"/>
                  </a:lnTo>
                  <a:lnTo>
                    <a:pt x="15066" y="1732211"/>
                  </a:lnTo>
                  <a:lnTo>
                    <a:pt x="30498" y="1801571"/>
                  </a:lnTo>
                  <a:lnTo>
                    <a:pt x="51227" y="1870397"/>
                  </a:lnTo>
                  <a:lnTo>
                    <a:pt x="77201" y="1938583"/>
                  </a:lnTo>
                  <a:lnTo>
                    <a:pt x="108369" y="2006020"/>
                  </a:lnTo>
                  <a:lnTo>
                    <a:pt x="144678" y="2072603"/>
                  </a:lnTo>
                  <a:lnTo>
                    <a:pt x="164744" y="2105540"/>
                  </a:lnTo>
                  <a:lnTo>
                    <a:pt x="186077" y="2138223"/>
                  </a:lnTo>
                  <a:lnTo>
                    <a:pt x="208669" y="2170638"/>
                  </a:lnTo>
                  <a:lnTo>
                    <a:pt x="232514" y="2202773"/>
                  </a:lnTo>
                  <a:lnTo>
                    <a:pt x="257606" y="2234614"/>
                  </a:lnTo>
                  <a:lnTo>
                    <a:pt x="283938" y="2266147"/>
                  </a:lnTo>
                  <a:lnTo>
                    <a:pt x="311503" y="2297359"/>
                  </a:lnTo>
                  <a:lnTo>
                    <a:pt x="340296" y="2328237"/>
                  </a:lnTo>
                  <a:lnTo>
                    <a:pt x="370310" y="2358767"/>
                  </a:lnTo>
                  <a:lnTo>
                    <a:pt x="401538" y="2388936"/>
                  </a:lnTo>
                  <a:lnTo>
                    <a:pt x="433974" y="2418730"/>
                  </a:lnTo>
                  <a:lnTo>
                    <a:pt x="467611" y="2448137"/>
                  </a:lnTo>
                  <a:lnTo>
                    <a:pt x="502443" y="2477142"/>
                  </a:lnTo>
                  <a:lnTo>
                    <a:pt x="538464" y="2505733"/>
                  </a:lnTo>
                  <a:lnTo>
                    <a:pt x="575666" y="2533895"/>
                  </a:lnTo>
                  <a:lnTo>
                    <a:pt x="614044" y="2561616"/>
                  </a:lnTo>
                  <a:lnTo>
                    <a:pt x="653591" y="2588882"/>
                  </a:lnTo>
                  <a:lnTo>
                    <a:pt x="694301" y="2615680"/>
                  </a:lnTo>
                  <a:lnTo>
                    <a:pt x="736167" y="2641996"/>
                  </a:lnTo>
                  <a:lnTo>
                    <a:pt x="779182" y="2667817"/>
                  </a:lnTo>
                  <a:lnTo>
                    <a:pt x="823341" y="2693130"/>
                  </a:lnTo>
                  <a:lnTo>
                    <a:pt x="868636" y="2717921"/>
                  </a:lnTo>
                  <a:lnTo>
                    <a:pt x="915062" y="2742176"/>
                  </a:lnTo>
                  <a:lnTo>
                    <a:pt x="962611" y="2765883"/>
                  </a:lnTo>
                  <a:lnTo>
                    <a:pt x="1011278" y="2789028"/>
                  </a:lnTo>
                  <a:lnTo>
                    <a:pt x="1061055" y="2811598"/>
                  </a:lnTo>
                  <a:lnTo>
                    <a:pt x="1111937" y="2833578"/>
                  </a:lnTo>
                  <a:lnTo>
                    <a:pt x="1163917" y="2854957"/>
                  </a:lnTo>
                  <a:lnTo>
                    <a:pt x="1216988" y="2875719"/>
                  </a:lnTo>
                  <a:lnTo>
                    <a:pt x="1271145" y="2895853"/>
                  </a:lnTo>
                  <a:lnTo>
                    <a:pt x="1326379" y="2915345"/>
                  </a:lnTo>
                  <a:lnTo>
                    <a:pt x="1382686" y="2934181"/>
                  </a:lnTo>
                  <a:lnTo>
                    <a:pt x="1586013" y="3528668"/>
                  </a:lnTo>
                  <a:lnTo>
                    <a:pt x="2366809" y="3123411"/>
                  </a:lnTo>
                  <a:lnTo>
                    <a:pt x="2422652" y="3127283"/>
                  </a:lnTo>
                  <a:lnTo>
                    <a:pt x="2478440" y="3130482"/>
                  </a:lnTo>
                  <a:lnTo>
                    <a:pt x="2534159" y="3133011"/>
                  </a:lnTo>
                  <a:lnTo>
                    <a:pt x="2589794" y="3134876"/>
                  </a:lnTo>
                  <a:lnTo>
                    <a:pt x="2645329" y="3136080"/>
                  </a:lnTo>
                  <a:lnTo>
                    <a:pt x="2700751" y="3136628"/>
                  </a:lnTo>
                  <a:lnTo>
                    <a:pt x="2756044" y="3136524"/>
                  </a:lnTo>
                  <a:lnTo>
                    <a:pt x="2811194" y="3135772"/>
                  </a:lnTo>
                  <a:lnTo>
                    <a:pt x="2866185" y="3134377"/>
                  </a:lnTo>
                  <a:lnTo>
                    <a:pt x="2921003" y="3132343"/>
                  </a:lnTo>
                  <a:lnTo>
                    <a:pt x="2975633" y="3129674"/>
                  </a:lnTo>
                  <a:lnTo>
                    <a:pt x="3030059" y="3126374"/>
                  </a:lnTo>
                  <a:lnTo>
                    <a:pt x="3084268" y="3122448"/>
                  </a:lnTo>
                  <a:lnTo>
                    <a:pt x="3138245" y="3117900"/>
                  </a:lnTo>
                  <a:lnTo>
                    <a:pt x="3191974" y="3112735"/>
                  </a:lnTo>
                  <a:lnTo>
                    <a:pt x="3245440" y="3106956"/>
                  </a:lnTo>
                  <a:lnTo>
                    <a:pt x="3298630" y="3100568"/>
                  </a:lnTo>
                  <a:lnTo>
                    <a:pt x="3351527" y="3093575"/>
                  </a:lnTo>
                  <a:lnTo>
                    <a:pt x="3404117" y="3085982"/>
                  </a:lnTo>
                  <a:lnTo>
                    <a:pt x="3456386" y="3077792"/>
                  </a:lnTo>
                  <a:lnTo>
                    <a:pt x="3508318" y="3069011"/>
                  </a:lnTo>
                  <a:lnTo>
                    <a:pt x="3559899" y="3059641"/>
                  </a:lnTo>
                  <a:lnTo>
                    <a:pt x="3611113" y="3049689"/>
                  </a:lnTo>
                  <a:lnTo>
                    <a:pt x="3661946" y="3039157"/>
                  </a:lnTo>
                  <a:lnTo>
                    <a:pt x="3712384" y="3028051"/>
                  </a:lnTo>
                  <a:lnTo>
                    <a:pt x="3762410" y="3016374"/>
                  </a:lnTo>
                  <a:lnTo>
                    <a:pt x="3812011" y="3004131"/>
                  </a:lnTo>
                  <a:lnTo>
                    <a:pt x="3861171" y="2991326"/>
                  </a:lnTo>
                  <a:lnTo>
                    <a:pt x="3909876" y="2977963"/>
                  </a:lnTo>
                  <a:lnTo>
                    <a:pt x="3958110" y="2964047"/>
                  </a:lnTo>
                  <a:lnTo>
                    <a:pt x="4005860" y="2949582"/>
                  </a:lnTo>
                  <a:lnTo>
                    <a:pt x="4053110" y="2934572"/>
                  </a:lnTo>
                  <a:lnTo>
                    <a:pt x="4099845" y="2919022"/>
                  </a:lnTo>
                  <a:lnTo>
                    <a:pt x="4146050" y="2902935"/>
                  </a:lnTo>
                  <a:lnTo>
                    <a:pt x="4191711" y="2886317"/>
                  </a:lnTo>
                  <a:lnTo>
                    <a:pt x="4236812" y="2869171"/>
                  </a:lnTo>
                  <a:lnTo>
                    <a:pt x="4281339" y="2851502"/>
                  </a:lnTo>
                  <a:lnTo>
                    <a:pt x="4325278" y="2833313"/>
                  </a:lnTo>
                  <a:lnTo>
                    <a:pt x="4368612" y="2814610"/>
                  </a:lnTo>
                  <a:lnTo>
                    <a:pt x="4411328" y="2795397"/>
                  </a:lnTo>
                  <a:lnTo>
                    <a:pt x="4453410" y="2775677"/>
                  </a:lnTo>
                  <a:lnTo>
                    <a:pt x="4494844" y="2755456"/>
                  </a:lnTo>
                  <a:lnTo>
                    <a:pt x="4535614" y="2734736"/>
                  </a:lnTo>
                  <a:lnTo>
                    <a:pt x="4575707" y="2713524"/>
                  </a:lnTo>
                  <a:lnTo>
                    <a:pt x="4615106" y="2691823"/>
                  </a:lnTo>
                  <a:lnTo>
                    <a:pt x="4653798" y="2669636"/>
                  </a:lnTo>
                  <a:lnTo>
                    <a:pt x="4691767" y="2646970"/>
                  </a:lnTo>
                  <a:lnTo>
                    <a:pt x="4728999" y="2623827"/>
                  </a:lnTo>
                  <a:lnTo>
                    <a:pt x="4765478" y="2600213"/>
                  </a:lnTo>
                  <a:lnTo>
                    <a:pt x="4801190" y="2576130"/>
                  </a:lnTo>
                  <a:lnTo>
                    <a:pt x="4836120" y="2551585"/>
                  </a:lnTo>
                  <a:lnTo>
                    <a:pt x="4870253" y="2526581"/>
                  </a:lnTo>
                  <a:lnTo>
                    <a:pt x="4903575" y="2501121"/>
                  </a:lnTo>
                  <a:lnTo>
                    <a:pt x="4936070" y="2475212"/>
                  </a:lnTo>
                  <a:lnTo>
                    <a:pt x="4967723" y="2448856"/>
                  </a:lnTo>
                  <a:lnTo>
                    <a:pt x="4998520" y="2422059"/>
                  </a:lnTo>
                  <a:lnTo>
                    <a:pt x="5028446" y="2394824"/>
                  </a:lnTo>
                  <a:lnTo>
                    <a:pt x="5057486" y="2367156"/>
                  </a:lnTo>
                  <a:lnTo>
                    <a:pt x="5085625" y="2339059"/>
                  </a:lnTo>
                  <a:lnTo>
                    <a:pt x="5116946" y="2306140"/>
                  </a:lnTo>
                  <a:lnTo>
                    <a:pt x="5146762" y="2272979"/>
                  </a:lnTo>
                  <a:lnTo>
                    <a:pt x="5175079" y="2239591"/>
                  </a:lnTo>
                  <a:lnTo>
                    <a:pt x="5201904" y="2205987"/>
                  </a:lnTo>
                  <a:lnTo>
                    <a:pt x="5227243" y="2172182"/>
                  </a:lnTo>
                  <a:lnTo>
                    <a:pt x="5251103" y="2138190"/>
                  </a:lnTo>
                  <a:lnTo>
                    <a:pt x="5273489" y="2104022"/>
                  </a:lnTo>
                  <a:lnTo>
                    <a:pt x="5294410" y="2069694"/>
                  </a:lnTo>
                  <a:lnTo>
                    <a:pt x="5313870" y="2035217"/>
                  </a:lnTo>
                  <a:lnTo>
                    <a:pt x="5331877" y="2000607"/>
                  </a:lnTo>
                  <a:lnTo>
                    <a:pt x="5348437" y="1965875"/>
                  </a:lnTo>
                  <a:lnTo>
                    <a:pt x="5377241" y="1896102"/>
                  </a:lnTo>
                  <a:lnTo>
                    <a:pt x="5400335" y="1826005"/>
                  </a:lnTo>
                  <a:lnTo>
                    <a:pt x="5417770" y="1755692"/>
                  </a:lnTo>
                  <a:lnTo>
                    <a:pt x="5429598" y="1685270"/>
                  </a:lnTo>
                  <a:lnTo>
                    <a:pt x="5435870" y="1614846"/>
                  </a:lnTo>
                  <a:lnTo>
                    <a:pt x="5436940" y="1579667"/>
                  </a:lnTo>
                  <a:lnTo>
                    <a:pt x="5436639" y="1544528"/>
                  </a:lnTo>
                  <a:lnTo>
                    <a:pt x="5431956" y="1474421"/>
                  </a:lnTo>
                  <a:lnTo>
                    <a:pt x="5421873" y="1404634"/>
                  </a:lnTo>
                  <a:lnTo>
                    <a:pt x="5406441" y="1335274"/>
                  </a:lnTo>
                  <a:lnTo>
                    <a:pt x="5385712" y="1266448"/>
                  </a:lnTo>
                  <a:lnTo>
                    <a:pt x="5359738" y="1198262"/>
                  </a:lnTo>
                  <a:lnTo>
                    <a:pt x="5328571" y="1130825"/>
                  </a:lnTo>
                  <a:lnTo>
                    <a:pt x="5292263" y="1064242"/>
                  </a:lnTo>
                  <a:lnTo>
                    <a:pt x="5272196" y="1031305"/>
                  </a:lnTo>
                  <a:lnTo>
                    <a:pt x="5250864" y="998622"/>
                  </a:lnTo>
                  <a:lnTo>
                    <a:pt x="5228272" y="966207"/>
                  </a:lnTo>
                  <a:lnTo>
                    <a:pt x="5204427" y="934072"/>
                  </a:lnTo>
                  <a:lnTo>
                    <a:pt x="5179335" y="902231"/>
                  </a:lnTo>
                  <a:lnTo>
                    <a:pt x="5153003" y="870698"/>
                  </a:lnTo>
                  <a:lnTo>
                    <a:pt x="5125438" y="839486"/>
                  </a:lnTo>
                  <a:lnTo>
                    <a:pt x="5096645" y="808608"/>
                  </a:lnTo>
                  <a:lnTo>
                    <a:pt x="5066632" y="778078"/>
                  </a:lnTo>
                  <a:lnTo>
                    <a:pt x="5035404" y="747909"/>
                  </a:lnTo>
                  <a:lnTo>
                    <a:pt x="5002968" y="718115"/>
                  </a:lnTo>
                  <a:lnTo>
                    <a:pt x="4969331" y="688708"/>
                  </a:lnTo>
                  <a:lnTo>
                    <a:pt x="4934499" y="659703"/>
                  </a:lnTo>
                  <a:lnTo>
                    <a:pt x="4898479" y="631112"/>
                  </a:lnTo>
                  <a:lnTo>
                    <a:pt x="4861277" y="602950"/>
                  </a:lnTo>
                  <a:lnTo>
                    <a:pt x="4822899" y="575229"/>
                  </a:lnTo>
                  <a:lnTo>
                    <a:pt x="4783352" y="547963"/>
                  </a:lnTo>
                  <a:lnTo>
                    <a:pt x="4742642" y="521165"/>
                  </a:lnTo>
                  <a:lnTo>
                    <a:pt x="4700777" y="494849"/>
                  </a:lnTo>
                  <a:lnTo>
                    <a:pt x="4657762" y="469028"/>
                  </a:lnTo>
                  <a:lnTo>
                    <a:pt x="4613603" y="443715"/>
                  </a:lnTo>
                  <a:lnTo>
                    <a:pt x="4568308" y="418924"/>
                  </a:lnTo>
                  <a:lnTo>
                    <a:pt x="4521882" y="394669"/>
                  </a:lnTo>
                  <a:lnTo>
                    <a:pt x="4474333" y="370962"/>
                  </a:lnTo>
                  <a:lnTo>
                    <a:pt x="4425667" y="347817"/>
                  </a:lnTo>
                  <a:lnTo>
                    <a:pt x="4375889" y="325248"/>
                  </a:lnTo>
                  <a:lnTo>
                    <a:pt x="4325007" y="303267"/>
                  </a:lnTo>
                  <a:lnTo>
                    <a:pt x="4273028" y="281888"/>
                  </a:lnTo>
                  <a:lnTo>
                    <a:pt x="4219956" y="261126"/>
                  </a:lnTo>
                  <a:lnTo>
                    <a:pt x="4165800" y="240992"/>
                  </a:lnTo>
                  <a:lnTo>
                    <a:pt x="4110565" y="221500"/>
                  </a:lnTo>
                  <a:lnTo>
                    <a:pt x="4054258" y="202665"/>
                  </a:lnTo>
                  <a:lnTo>
                    <a:pt x="4005676" y="187218"/>
                  </a:lnTo>
                  <a:lnTo>
                    <a:pt x="3956787" y="172403"/>
                  </a:lnTo>
                  <a:lnTo>
                    <a:pt x="3907607" y="158216"/>
                  </a:lnTo>
                  <a:lnTo>
                    <a:pt x="3858149" y="144654"/>
                  </a:lnTo>
                  <a:lnTo>
                    <a:pt x="3808429" y="131717"/>
                  </a:lnTo>
                  <a:lnTo>
                    <a:pt x="3758459" y="119400"/>
                  </a:lnTo>
                  <a:lnTo>
                    <a:pt x="3708255" y="107703"/>
                  </a:lnTo>
                  <a:lnTo>
                    <a:pt x="3657832" y="96622"/>
                  </a:lnTo>
                  <a:lnTo>
                    <a:pt x="3607202" y="86156"/>
                  </a:lnTo>
                  <a:lnTo>
                    <a:pt x="3556381" y="76302"/>
                  </a:lnTo>
                  <a:lnTo>
                    <a:pt x="3505384" y="67057"/>
                  </a:lnTo>
                  <a:lnTo>
                    <a:pt x="3454223" y="58420"/>
                  </a:lnTo>
                  <a:lnTo>
                    <a:pt x="3402914" y="50389"/>
                  </a:lnTo>
                  <a:lnTo>
                    <a:pt x="3351472" y="42960"/>
                  </a:lnTo>
                  <a:lnTo>
                    <a:pt x="3299910" y="36132"/>
                  </a:lnTo>
                  <a:lnTo>
                    <a:pt x="3248242" y="29902"/>
                  </a:lnTo>
                  <a:lnTo>
                    <a:pt x="3196484" y="24268"/>
                  </a:lnTo>
                  <a:lnTo>
                    <a:pt x="3144649" y="19227"/>
                  </a:lnTo>
                  <a:lnTo>
                    <a:pt x="3092752" y="14778"/>
                  </a:lnTo>
                  <a:lnTo>
                    <a:pt x="3040807" y="10918"/>
                  </a:lnTo>
                  <a:lnTo>
                    <a:pt x="2988828" y="7645"/>
                  </a:lnTo>
                  <a:lnTo>
                    <a:pt x="2936830" y="4956"/>
                  </a:lnTo>
                  <a:lnTo>
                    <a:pt x="2884828" y="2850"/>
                  </a:lnTo>
                  <a:lnTo>
                    <a:pt x="2832835" y="1323"/>
                  </a:lnTo>
                  <a:lnTo>
                    <a:pt x="2780866" y="374"/>
                  </a:lnTo>
                  <a:lnTo>
                    <a:pt x="2728935" y="0"/>
                  </a:lnTo>
                  <a:close/>
                </a:path>
              </a:pathLst>
            </a:custGeom>
            <a:solidFill>
              <a:srgbClr val="EEEEEE"/>
            </a:solidFill>
          </p:spPr>
          <p:txBody>
            <a:bodyPr wrap="square" lIns="0" tIns="0" rIns="0" bIns="0" rtlCol="0"/>
            <a:lstStyle/>
            <a:p>
              <a:endParaRPr/>
            </a:p>
          </p:txBody>
        </p:sp>
        <p:sp>
          <p:nvSpPr>
            <p:cNvPr id="4" name="object 4"/>
            <p:cNvSpPr/>
            <p:nvPr/>
          </p:nvSpPr>
          <p:spPr>
            <a:xfrm>
              <a:off x="1620355" y="1917727"/>
              <a:ext cx="5437505" cy="3528695"/>
            </a:xfrm>
            <a:custGeom>
              <a:avLst/>
              <a:gdLst/>
              <a:ahLst/>
              <a:cxnLst/>
              <a:rect l="l" t="t" r="r" b="b"/>
              <a:pathLst>
                <a:path w="5437505" h="3528695">
                  <a:moveTo>
                    <a:pt x="1586013" y="3528668"/>
                  </a:moveTo>
                  <a:lnTo>
                    <a:pt x="1382686" y="2934181"/>
                  </a:lnTo>
                  <a:lnTo>
                    <a:pt x="1326379" y="2915345"/>
                  </a:lnTo>
                  <a:lnTo>
                    <a:pt x="1271145" y="2895853"/>
                  </a:lnTo>
                  <a:lnTo>
                    <a:pt x="1216988" y="2875719"/>
                  </a:lnTo>
                  <a:lnTo>
                    <a:pt x="1163917" y="2854957"/>
                  </a:lnTo>
                  <a:lnTo>
                    <a:pt x="1111937" y="2833578"/>
                  </a:lnTo>
                  <a:lnTo>
                    <a:pt x="1061055" y="2811598"/>
                  </a:lnTo>
                  <a:lnTo>
                    <a:pt x="1011278" y="2789028"/>
                  </a:lnTo>
                  <a:lnTo>
                    <a:pt x="962611" y="2765883"/>
                  </a:lnTo>
                  <a:lnTo>
                    <a:pt x="915062" y="2742176"/>
                  </a:lnTo>
                  <a:lnTo>
                    <a:pt x="868636" y="2717921"/>
                  </a:lnTo>
                  <a:lnTo>
                    <a:pt x="823341" y="2693130"/>
                  </a:lnTo>
                  <a:lnTo>
                    <a:pt x="779182" y="2667817"/>
                  </a:lnTo>
                  <a:lnTo>
                    <a:pt x="736167" y="2641996"/>
                  </a:lnTo>
                  <a:lnTo>
                    <a:pt x="694301" y="2615680"/>
                  </a:lnTo>
                  <a:lnTo>
                    <a:pt x="653591" y="2588882"/>
                  </a:lnTo>
                  <a:lnTo>
                    <a:pt x="614044" y="2561616"/>
                  </a:lnTo>
                  <a:lnTo>
                    <a:pt x="575666" y="2533895"/>
                  </a:lnTo>
                  <a:lnTo>
                    <a:pt x="538464" y="2505733"/>
                  </a:lnTo>
                  <a:lnTo>
                    <a:pt x="502443" y="2477142"/>
                  </a:lnTo>
                  <a:lnTo>
                    <a:pt x="467611" y="2448137"/>
                  </a:lnTo>
                  <a:lnTo>
                    <a:pt x="433974" y="2418730"/>
                  </a:lnTo>
                  <a:lnTo>
                    <a:pt x="401538" y="2388936"/>
                  </a:lnTo>
                  <a:lnTo>
                    <a:pt x="370310" y="2358767"/>
                  </a:lnTo>
                  <a:lnTo>
                    <a:pt x="340296" y="2328237"/>
                  </a:lnTo>
                  <a:lnTo>
                    <a:pt x="311503" y="2297359"/>
                  </a:lnTo>
                  <a:lnTo>
                    <a:pt x="283938" y="2266147"/>
                  </a:lnTo>
                  <a:lnTo>
                    <a:pt x="257606" y="2234614"/>
                  </a:lnTo>
                  <a:lnTo>
                    <a:pt x="232514" y="2202773"/>
                  </a:lnTo>
                  <a:lnTo>
                    <a:pt x="208669" y="2170638"/>
                  </a:lnTo>
                  <a:lnTo>
                    <a:pt x="186077" y="2138223"/>
                  </a:lnTo>
                  <a:lnTo>
                    <a:pt x="164744" y="2105540"/>
                  </a:lnTo>
                  <a:lnTo>
                    <a:pt x="144678" y="2072603"/>
                  </a:lnTo>
                  <a:lnTo>
                    <a:pt x="125884" y="2039425"/>
                  </a:lnTo>
                  <a:lnTo>
                    <a:pt x="92139" y="1972402"/>
                  </a:lnTo>
                  <a:lnTo>
                    <a:pt x="63562" y="1904577"/>
                  </a:lnTo>
                  <a:lnTo>
                    <a:pt x="40204" y="1836057"/>
                  </a:lnTo>
                  <a:lnTo>
                    <a:pt x="22117" y="1766951"/>
                  </a:lnTo>
                  <a:lnTo>
                    <a:pt x="9353" y="1697364"/>
                  </a:lnTo>
                  <a:lnTo>
                    <a:pt x="1963" y="1627404"/>
                  </a:lnTo>
                  <a:lnTo>
                    <a:pt x="0" y="1557178"/>
                  </a:lnTo>
                  <a:lnTo>
                    <a:pt x="1069" y="1521999"/>
                  </a:lnTo>
                  <a:lnTo>
                    <a:pt x="7341" y="1451575"/>
                  </a:lnTo>
                  <a:lnTo>
                    <a:pt x="19169" y="1381153"/>
                  </a:lnTo>
                  <a:lnTo>
                    <a:pt x="36605" y="1310840"/>
                  </a:lnTo>
                  <a:lnTo>
                    <a:pt x="59699" y="1240743"/>
                  </a:lnTo>
                  <a:lnTo>
                    <a:pt x="88504" y="1170970"/>
                  </a:lnTo>
                  <a:lnTo>
                    <a:pt x="105064" y="1136238"/>
                  </a:lnTo>
                  <a:lnTo>
                    <a:pt x="123071" y="1101628"/>
                  </a:lnTo>
                  <a:lnTo>
                    <a:pt x="142532" y="1067151"/>
                  </a:lnTo>
                  <a:lnTo>
                    <a:pt x="163452" y="1032823"/>
                  </a:lnTo>
                  <a:lnTo>
                    <a:pt x="185839" y="998655"/>
                  </a:lnTo>
                  <a:lnTo>
                    <a:pt x="209699" y="964663"/>
                  </a:lnTo>
                  <a:lnTo>
                    <a:pt x="235039" y="930858"/>
                  </a:lnTo>
                  <a:lnTo>
                    <a:pt x="261864" y="897254"/>
                  </a:lnTo>
                  <a:lnTo>
                    <a:pt x="290181" y="863866"/>
                  </a:lnTo>
                  <a:lnTo>
                    <a:pt x="319998" y="830705"/>
                  </a:lnTo>
                  <a:lnTo>
                    <a:pt x="351319" y="797787"/>
                  </a:lnTo>
                  <a:lnTo>
                    <a:pt x="379057" y="770075"/>
                  </a:lnTo>
                  <a:lnTo>
                    <a:pt x="407622" y="742811"/>
                  </a:lnTo>
                  <a:lnTo>
                    <a:pt x="436999" y="715998"/>
                  </a:lnTo>
                  <a:lnTo>
                    <a:pt x="467175" y="689639"/>
                  </a:lnTo>
                  <a:lnTo>
                    <a:pt x="498135" y="663734"/>
                  </a:lnTo>
                  <a:lnTo>
                    <a:pt x="529866" y="638287"/>
                  </a:lnTo>
                  <a:lnTo>
                    <a:pt x="562351" y="613301"/>
                  </a:lnTo>
                  <a:lnTo>
                    <a:pt x="595578" y="588776"/>
                  </a:lnTo>
                  <a:lnTo>
                    <a:pt x="629531" y="564716"/>
                  </a:lnTo>
                  <a:lnTo>
                    <a:pt x="664197" y="541123"/>
                  </a:lnTo>
                  <a:lnTo>
                    <a:pt x="699561" y="517999"/>
                  </a:lnTo>
                  <a:lnTo>
                    <a:pt x="735609" y="495346"/>
                  </a:lnTo>
                  <a:lnTo>
                    <a:pt x="772326" y="473167"/>
                  </a:lnTo>
                  <a:lnTo>
                    <a:pt x="809699" y="451464"/>
                  </a:lnTo>
                  <a:lnTo>
                    <a:pt x="847712" y="430240"/>
                  </a:lnTo>
                  <a:lnTo>
                    <a:pt x="886351" y="409496"/>
                  </a:lnTo>
                  <a:lnTo>
                    <a:pt x="925603" y="389235"/>
                  </a:lnTo>
                  <a:lnTo>
                    <a:pt x="965452" y="369460"/>
                  </a:lnTo>
                  <a:lnTo>
                    <a:pt x="1005884" y="350172"/>
                  </a:lnTo>
                  <a:lnTo>
                    <a:pt x="1046885" y="331374"/>
                  </a:lnTo>
                  <a:lnTo>
                    <a:pt x="1088442" y="313068"/>
                  </a:lnTo>
                  <a:lnTo>
                    <a:pt x="1130538" y="295257"/>
                  </a:lnTo>
                  <a:lnTo>
                    <a:pt x="1173160" y="277943"/>
                  </a:lnTo>
                  <a:lnTo>
                    <a:pt x="1216294" y="261127"/>
                  </a:lnTo>
                  <a:lnTo>
                    <a:pt x="1259925" y="244814"/>
                  </a:lnTo>
                  <a:lnTo>
                    <a:pt x="1304039" y="229003"/>
                  </a:lnTo>
                  <a:lnTo>
                    <a:pt x="1348622" y="213699"/>
                  </a:lnTo>
                  <a:lnTo>
                    <a:pt x="1393659" y="198904"/>
                  </a:lnTo>
                  <a:lnTo>
                    <a:pt x="1439136" y="184619"/>
                  </a:lnTo>
                  <a:lnTo>
                    <a:pt x="1485038" y="170846"/>
                  </a:lnTo>
                  <a:lnTo>
                    <a:pt x="1531352" y="157590"/>
                  </a:lnTo>
                  <a:lnTo>
                    <a:pt x="1578062" y="144850"/>
                  </a:lnTo>
                  <a:lnTo>
                    <a:pt x="1625155" y="132631"/>
                  </a:lnTo>
                  <a:lnTo>
                    <a:pt x="1672616" y="120934"/>
                  </a:lnTo>
                  <a:lnTo>
                    <a:pt x="1720431" y="109761"/>
                  </a:lnTo>
                  <a:lnTo>
                    <a:pt x="1768585" y="99115"/>
                  </a:lnTo>
                  <a:lnTo>
                    <a:pt x="1817064" y="88998"/>
                  </a:lnTo>
                  <a:lnTo>
                    <a:pt x="1865855" y="79413"/>
                  </a:lnTo>
                  <a:lnTo>
                    <a:pt x="1914941" y="70361"/>
                  </a:lnTo>
                  <a:lnTo>
                    <a:pt x="1964310" y="61845"/>
                  </a:lnTo>
                  <a:lnTo>
                    <a:pt x="2013946" y="53868"/>
                  </a:lnTo>
                  <a:lnTo>
                    <a:pt x="2063836" y="46431"/>
                  </a:lnTo>
                  <a:lnTo>
                    <a:pt x="2113965" y="39537"/>
                  </a:lnTo>
                  <a:lnTo>
                    <a:pt x="2164318" y="33189"/>
                  </a:lnTo>
                  <a:lnTo>
                    <a:pt x="2214882" y="27388"/>
                  </a:lnTo>
                  <a:lnTo>
                    <a:pt x="2265642" y="22137"/>
                  </a:lnTo>
                  <a:lnTo>
                    <a:pt x="2316584" y="17438"/>
                  </a:lnTo>
                  <a:lnTo>
                    <a:pt x="2367693" y="13293"/>
                  </a:lnTo>
                  <a:lnTo>
                    <a:pt x="2418955" y="9705"/>
                  </a:lnTo>
                  <a:lnTo>
                    <a:pt x="2470355" y="6676"/>
                  </a:lnTo>
                  <a:lnTo>
                    <a:pt x="2521880" y="4209"/>
                  </a:lnTo>
                  <a:lnTo>
                    <a:pt x="2573514" y="2305"/>
                  </a:lnTo>
                  <a:lnTo>
                    <a:pt x="2625245" y="968"/>
                  </a:lnTo>
                  <a:lnTo>
                    <a:pt x="2677056" y="198"/>
                  </a:lnTo>
                  <a:lnTo>
                    <a:pt x="2728935" y="0"/>
                  </a:lnTo>
                  <a:lnTo>
                    <a:pt x="2780866" y="374"/>
                  </a:lnTo>
                  <a:lnTo>
                    <a:pt x="2832835" y="1323"/>
                  </a:lnTo>
                  <a:lnTo>
                    <a:pt x="2884828" y="2850"/>
                  </a:lnTo>
                  <a:lnTo>
                    <a:pt x="2936830" y="4956"/>
                  </a:lnTo>
                  <a:lnTo>
                    <a:pt x="2988828" y="7645"/>
                  </a:lnTo>
                  <a:lnTo>
                    <a:pt x="3040807" y="10918"/>
                  </a:lnTo>
                  <a:lnTo>
                    <a:pt x="3092752" y="14778"/>
                  </a:lnTo>
                  <a:lnTo>
                    <a:pt x="3144649" y="19227"/>
                  </a:lnTo>
                  <a:lnTo>
                    <a:pt x="3196484" y="24268"/>
                  </a:lnTo>
                  <a:lnTo>
                    <a:pt x="3248242" y="29902"/>
                  </a:lnTo>
                  <a:lnTo>
                    <a:pt x="3299910" y="36132"/>
                  </a:lnTo>
                  <a:lnTo>
                    <a:pt x="3351472" y="42960"/>
                  </a:lnTo>
                  <a:lnTo>
                    <a:pt x="3402914" y="50389"/>
                  </a:lnTo>
                  <a:lnTo>
                    <a:pt x="3454223" y="58420"/>
                  </a:lnTo>
                  <a:lnTo>
                    <a:pt x="3505384" y="67057"/>
                  </a:lnTo>
                  <a:lnTo>
                    <a:pt x="3556381" y="76302"/>
                  </a:lnTo>
                  <a:lnTo>
                    <a:pt x="3607202" y="86156"/>
                  </a:lnTo>
                  <a:lnTo>
                    <a:pt x="3657832" y="96622"/>
                  </a:lnTo>
                  <a:lnTo>
                    <a:pt x="3708255" y="107703"/>
                  </a:lnTo>
                  <a:lnTo>
                    <a:pt x="3758459" y="119400"/>
                  </a:lnTo>
                  <a:lnTo>
                    <a:pt x="3808429" y="131717"/>
                  </a:lnTo>
                  <a:lnTo>
                    <a:pt x="3858149" y="144654"/>
                  </a:lnTo>
                  <a:lnTo>
                    <a:pt x="3907607" y="158216"/>
                  </a:lnTo>
                  <a:lnTo>
                    <a:pt x="3956787" y="172403"/>
                  </a:lnTo>
                  <a:lnTo>
                    <a:pt x="4005676" y="187218"/>
                  </a:lnTo>
                  <a:lnTo>
                    <a:pt x="4054258" y="202665"/>
                  </a:lnTo>
                  <a:lnTo>
                    <a:pt x="4110565" y="221500"/>
                  </a:lnTo>
                  <a:lnTo>
                    <a:pt x="4165800" y="240992"/>
                  </a:lnTo>
                  <a:lnTo>
                    <a:pt x="4219956" y="261126"/>
                  </a:lnTo>
                  <a:lnTo>
                    <a:pt x="4273028" y="281888"/>
                  </a:lnTo>
                  <a:lnTo>
                    <a:pt x="4325007" y="303267"/>
                  </a:lnTo>
                  <a:lnTo>
                    <a:pt x="4375889" y="325248"/>
                  </a:lnTo>
                  <a:lnTo>
                    <a:pt x="4425667" y="347817"/>
                  </a:lnTo>
                  <a:lnTo>
                    <a:pt x="4474333" y="370962"/>
                  </a:lnTo>
                  <a:lnTo>
                    <a:pt x="4521882" y="394669"/>
                  </a:lnTo>
                  <a:lnTo>
                    <a:pt x="4568308" y="418924"/>
                  </a:lnTo>
                  <a:lnTo>
                    <a:pt x="4613603" y="443715"/>
                  </a:lnTo>
                  <a:lnTo>
                    <a:pt x="4657762" y="469028"/>
                  </a:lnTo>
                  <a:lnTo>
                    <a:pt x="4700777" y="494849"/>
                  </a:lnTo>
                  <a:lnTo>
                    <a:pt x="4742642" y="521165"/>
                  </a:lnTo>
                  <a:lnTo>
                    <a:pt x="4783352" y="547963"/>
                  </a:lnTo>
                  <a:lnTo>
                    <a:pt x="4822899" y="575229"/>
                  </a:lnTo>
                  <a:lnTo>
                    <a:pt x="4861277" y="602950"/>
                  </a:lnTo>
                  <a:lnTo>
                    <a:pt x="4898479" y="631112"/>
                  </a:lnTo>
                  <a:lnTo>
                    <a:pt x="4934499" y="659703"/>
                  </a:lnTo>
                  <a:lnTo>
                    <a:pt x="4969331" y="688708"/>
                  </a:lnTo>
                  <a:lnTo>
                    <a:pt x="5002968" y="718115"/>
                  </a:lnTo>
                  <a:lnTo>
                    <a:pt x="5035404" y="747909"/>
                  </a:lnTo>
                  <a:lnTo>
                    <a:pt x="5066632" y="778078"/>
                  </a:lnTo>
                  <a:lnTo>
                    <a:pt x="5096645" y="808608"/>
                  </a:lnTo>
                  <a:lnTo>
                    <a:pt x="5125438" y="839486"/>
                  </a:lnTo>
                  <a:lnTo>
                    <a:pt x="5153003" y="870698"/>
                  </a:lnTo>
                  <a:lnTo>
                    <a:pt x="5179335" y="902231"/>
                  </a:lnTo>
                  <a:lnTo>
                    <a:pt x="5204427" y="934072"/>
                  </a:lnTo>
                  <a:lnTo>
                    <a:pt x="5228272" y="966207"/>
                  </a:lnTo>
                  <a:lnTo>
                    <a:pt x="5250864" y="998622"/>
                  </a:lnTo>
                  <a:lnTo>
                    <a:pt x="5272196" y="1031305"/>
                  </a:lnTo>
                  <a:lnTo>
                    <a:pt x="5292263" y="1064242"/>
                  </a:lnTo>
                  <a:lnTo>
                    <a:pt x="5311056" y="1097420"/>
                  </a:lnTo>
                  <a:lnTo>
                    <a:pt x="5344801" y="1164443"/>
                  </a:lnTo>
                  <a:lnTo>
                    <a:pt x="5373378" y="1232268"/>
                  </a:lnTo>
                  <a:lnTo>
                    <a:pt x="5396735" y="1300788"/>
                  </a:lnTo>
                  <a:lnTo>
                    <a:pt x="5414822" y="1369894"/>
                  </a:lnTo>
                  <a:lnTo>
                    <a:pt x="5427586" y="1439481"/>
                  </a:lnTo>
                  <a:lnTo>
                    <a:pt x="5434976" y="1509441"/>
                  </a:lnTo>
                  <a:lnTo>
                    <a:pt x="5436940" y="1579667"/>
                  </a:lnTo>
                  <a:lnTo>
                    <a:pt x="5435870" y="1614846"/>
                  </a:lnTo>
                  <a:lnTo>
                    <a:pt x="5429598" y="1685270"/>
                  </a:lnTo>
                  <a:lnTo>
                    <a:pt x="5417770" y="1755692"/>
                  </a:lnTo>
                  <a:lnTo>
                    <a:pt x="5400335" y="1826005"/>
                  </a:lnTo>
                  <a:lnTo>
                    <a:pt x="5377241" y="1896102"/>
                  </a:lnTo>
                  <a:lnTo>
                    <a:pt x="5348437" y="1965875"/>
                  </a:lnTo>
                  <a:lnTo>
                    <a:pt x="5331877" y="2000607"/>
                  </a:lnTo>
                  <a:lnTo>
                    <a:pt x="5313870" y="2035217"/>
                  </a:lnTo>
                  <a:lnTo>
                    <a:pt x="5294410" y="2069694"/>
                  </a:lnTo>
                  <a:lnTo>
                    <a:pt x="5273489" y="2104022"/>
                  </a:lnTo>
                  <a:lnTo>
                    <a:pt x="5251103" y="2138190"/>
                  </a:lnTo>
                  <a:lnTo>
                    <a:pt x="5227243" y="2172182"/>
                  </a:lnTo>
                  <a:lnTo>
                    <a:pt x="5201904" y="2205987"/>
                  </a:lnTo>
                  <a:lnTo>
                    <a:pt x="5175079" y="2239591"/>
                  </a:lnTo>
                  <a:lnTo>
                    <a:pt x="5146762" y="2272979"/>
                  </a:lnTo>
                  <a:lnTo>
                    <a:pt x="5116946" y="2306140"/>
                  </a:lnTo>
                  <a:lnTo>
                    <a:pt x="5085625" y="2339059"/>
                  </a:lnTo>
                  <a:lnTo>
                    <a:pt x="5057486" y="2367156"/>
                  </a:lnTo>
                  <a:lnTo>
                    <a:pt x="5028446" y="2394824"/>
                  </a:lnTo>
                  <a:lnTo>
                    <a:pt x="4998520" y="2422059"/>
                  </a:lnTo>
                  <a:lnTo>
                    <a:pt x="4967723" y="2448856"/>
                  </a:lnTo>
                  <a:lnTo>
                    <a:pt x="4936070" y="2475212"/>
                  </a:lnTo>
                  <a:lnTo>
                    <a:pt x="4903575" y="2501121"/>
                  </a:lnTo>
                  <a:lnTo>
                    <a:pt x="4870253" y="2526581"/>
                  </a:lnTo>
                  <a:lnTo>
                    <a:pt x="4836120" y="2551585"/>
                  </a:lnTo>
                  <a:lnTo>
                    <a:pt x="4801190" y="2576130"/>
                  </a:lnTo>
                  <a:lnTo>
                    <a:pt x="4765478" y="2600213"/>
                  </a:lnTo>
                  <a:lnTo>
                    <a:pt x="4728999" y="2623827"/>
                  </a:lnTo>
                  <a:lnTo>
                    <a:pt x="4691767" y="2646970"/>
                  </a:lnTo>
                  <a:lnTo>
                    <a:pt x="4653798" y="2669636"/>
                  </a:lnTo>
                  <a:lnTo>
                    <a:pt x="4615106" y="2691823"/>
                  </a:lnTo>
                  <a:lnTo>
                    <a:pt x="4575707" y="2713524"/>
                  </a:lnTo>
                  <a:lnTo>
                    <a:pt x="4535614" y="2734736"/>
                  </a:lnTo>
                  <a:lnTo>
                    <a:pt x="4494844" y="2755456"/>
                  </a:lnTo>
                  <a:lnTo>
                    <a:pt x="4453410" y="2775677"/>
                  </a:lnTo>
                  <a:lnTo>
                    <a:pt x="4411328" y="2795397"/>
                  </a:lnTo>
                  <a:lnTo>
                    <a:pt x="4368612" y="2814610"/>
                  </a:lnTo>
                  <a:lnTo>
                    <a:pt x="4325278" y="2833313"/>
                  </a:lnTo>
                  <a:lnTo>
                    <a:pt x="4281339" y="2851502"/>
                  </a:lnTo>
                  <a:lnTo>
                    <a:pt x="4236812" y="2869171"/>
                  </a:lnTo>
                  <a:lnTo>
                    <a:pt x="4191711" y="2886317"/>
                  </a:lnTo>
                  <a:lnTo>
                    <a:pt x="4146050" y="2902935"/>
                  </a:lnTo>
                  <a:lnTo>
                    <a:pt x="4099845" y="2919022"/>
                  </a:lnTo>
                  <a:lnTo>
                    <a:pt x="4053110" y="2934572"/>
                  </a:lnTo>
                  <a:lnTo>
                    <a:pt x="4005860" y="2949582"/>
                  </a:lnTo>
                  <a:lnTo>
                    <a:pt x="3958110" y="2964047"/>
                  </a:lnTo>
                  <a:lnTo>
                    <a:pt x="3909876" y="2977963"/>
                  </a:lnTo>
                  <a:lnTo>
                    <a:pt x="3861171" y="2991326"/>
                  </a:lnTo>
                  <a:lnTo>
                    <a:pt x="3812011" y="3004131"/>
                  </a:lnTo>
                  <a:lnTo>
                    <a:pt x="3762410" y="3016374"/>
                  </a:lnTo>
                  <a:lnTo>
                    <a:pt x="3712384" y="3028051"/>
                  </a:lnTo>
                  <a:lnTo>
                    <a:pt x="3661946" y="3039157"/>
                  </a:lnTo>
                  <a:lnTo>
                    <a:pt x="3611113" y="3049689"/>
                  </a:lnTo>
                  <a:lnTo>
                    <a:pt x="3559899" y="3059641"/>
                  </a:lnTo>
                  <a:lnTo>
                    <a:pt x="3508318" y="3069011"/>
                  </a:lnTo>
                  <a:lnTo>
                    <a:pt x="3456386" y="3077792"/>
                  </a:lnTo>
                  <a:lnTo>
                    <a:pt x="3404117" y="3085982"/>
                  </a:lnTo>
                  <a:lnTo>
                    <a:pt x="3351527" y="3093575"/>
                  </a:lnTo>
                  <a:lnTo>
                    <a:pt x="3298630" y="3100568"/>
                  </a:lnTo>
                  <a:lnTo>
                    <a:pt x="3245440" y="3106956"/>
                  </a:lnTo>
                  <a:lnTo>
                    <a:pt x="3191974" y="3112735"/>
                  </a:lnTo>
                  <a:lnTo>
                    <a:pt x="3138245" y="3117900"/>
                  </a:lnTo>
                  <a:lnTo>
                    <a:pt x="3084268" y="3122448"/>
                  </a:lnTo>
                  <a:lnTo>
                    <a:pt x="3030059" y="3126374"/>
                  </a:lnTo>
                  <a:lnTo>
                    <a:pt x="2975633" y="3129674"/>
                  </a:lnTo>
                  <a:lnTo>
                    <a:pt x="2921003" y="3132343"/>
                  </a:lnTo>
                  <a:lnTo>
                    <a:pt x="2866185" y="3134377"/>
                  </a:lnTo>
                  <a:lnTo>
                    <a:pt x="2811194" y="3135772"/>
                  </a:lnTo>
                  <a:lnTo>
                    <a:pt x="2756044" y="3136524"/>
                  </a:lnTo>
                  <a:lnTo>
                    <a:pt x="2700751" y="3136628"/>
                  </a:lnTo>
                  <a:lnTo>
                    <a:pt x="2645329" y="3136080"/>
                  </a:lnTo>
                  <a:lnTo>
                    <a:pt x="2589794" y="3134876"/>
                  </a:lnTo>
                  <a:lnTo>
                    <a:pt x="2534159" y="3133011"/>
                  </a:lnTo>
                  <a:lnTo>
                    <a:pt x="2478440" y="3130482"/>
                  </a:lnTo>
                  <a:lnTo>
                    <a:pt x="2422652" y="3127283"/>
                  </a:lnTo>
                  <a:lnTo>
                    <a:pt x="2366809" y="3123411"/>
                  </a:lnTo>
                  <a:lnTo>
                    <a:pt x="1586013" y="3528668"/>
                  </a:lnTo>
                  <a:close/>
                </a:path>
              </a:pathLst>
            </a:custGeom>
            <a:ln w="25908">
              <a:solidFill>
                <a:srgbClr val="88A3A7"/>
              </a:solidFill>
            </a:ln>
          </p:spPr>
          <p:txBody>
            <a:bodyPr wrap="square" lIns="0" tIns="0" rIns="0" bIns="0" rtlCol="0"/>
            <a:lstStyle/>
            <a:p>
              <a:endParaRPr/>
            </a:p>
          </p:txBody>
        </p:sp>
      </p:grpSp>
      <p:sp>
        <p:nvSpPr>
          <p:cNvPr id="5" name="object 5"/>
          <p:cNvSpPr txBox="1"/>
          <p:nvPr/>
        </p:nvSpPr>
        <p:spPr>
          <a:xfrm>
            <a:off x="2617089" y="2733802"/>
            <a:ext cx="3441065" cy="1489075"/>
          </a:xfrm>
          <a:prstGeom prst="rect">
            <a:avLst/>
          </a:prstGeom>
        </p:spPr>
        <p:txBody>
          <a:bodyPr vert="horz" wrap="square" lIns="0" tIns="12700" rIns="0" bIns="0" rtlCol="0">
            <a:spAutoFit/>
          </a:bodyPr>
          <a:lstStyle/>
          <a:p>
            <a:pPr marL="400050" marR="250190" indent="-139065">
              <a:lnSpc>
                <a:spcPct val="100000"/>
              </a:lnSpc>
              <a:spcBef>
                <a:spcPts val="100"/>
              </a:spcBef>
            </a:pPr>
            <a:r>
              <a:rPr sz="2400" b="1" dirty="0">
                <a:solidFill>
                  <a:srgbClr val="001F5F"/>
                </a:solidFill>
                <a:latin typeface="Segoe UI"/>
                <a:cs typeface="Segoe UI"/>
              </a:rPr>
              <a:t>3.</a:t>
            </a:r>
            <a:r>
              <a:rPr sz="2400" b="1" spc="-35" dirty="0">
                <a:solidFill>
                  <a:srgbClr val="001F5F"/>
                </a:solidFill>
                <a:latin typeface="Segoe UI"/>
                <a:cs typeface="Segoe UI"/>
              </a:rPr>
              <a:t> </a:t>
            </a:r>
            <a:r>
              <a:rPr sz="2400" b="1" dirty="0">
                <a:solidFill>
                  <a:srgbClr val="001F5F"/>
                </a:solidFill>
                <a:latin typeface="Segoe UI"/>
                <a:cs typeface="Segoe UI"/>
              </a:rPr>
              <a:t>Our</a:t>
            </a:r>
            <a:r>
              <a:rPr sz="2400" b="1" spc="-40" dirty="0">
                <a:solidFill>
                  <a:srgbClr val="001F5F"/>
                </a:solidFill>
                <a:latin typeface="Segoe UI"/>
                <a:cs typeface="Segoe UI"/>
              </a:rPr>
              <a:t> </a:t>
            </a:r>
            <a:r>
              <a:rPr sz="2400" b="1" dirty="0">
                <a:solidFill>
                  <a:srgbClr val="001F5F"/>
                </a:solidFill>
                <a:latin typeface="Segoe UI"/>
                <a:cs typeface="Segoe UI"/>
              </a:rPr>
              <a:t>policies,</a:t>
            </a:r>
            <a:r>
              <a:rPr sz="2400" b="1" spc="-25" dirty="0">
                <a:solidFill>
                  <a:srgbClr val="001F5F"/>
                </a:solidFill>
                <a:latin typeface="Segoe UI"/>
                <a:cs typeface="Segoe UI"/>
              </a:rPr>
              <a:t> </a:t>
            </a:r>
            <a:r>
              <a:rPr sz="2400" b="1" spc="-10" dirty="0">
                <a:solidFill>
                  <a:srgbClr val="001F5F"/>
                </a:solidFill>
                <a:latin typeface="Segoe UI"/>
                <a:cs typeface="Segoe UI"/>
              </a:rPr>
              <a:t>laws, </a:t>
            </a:r>
            <a:r>
              <a:rPr sz="2400" b="1" dirty="0">
                <a:solidFill>
                  <a:srgbClr val="001F5F"/>
                </a:solidFill>
                <a:latin typeface="Segoe UI"/>
                <a:cs typeface="Segoe UI"/>
              </a:rPr>
              <a:t>project</a:t>
            </a:r>
            <a:r>
              <a:rPr lang="en-US" sz="2400" b="1" dirty="0">
                <a:solidFill>
                  <a:srgbClr val="001F5F"/>
                </a:solidFill>
                <a:latin typeface="Segoe UI"/>
                <a:cs typeface="Segoe UI"/>
              </a:rPr>
              <a:t>s</a:t>
            </a:r>
            <a:r>
              <a:rPr sz="2400" b="1" spc="-50" dirty="0">
                <a:solidFill>
                  <a:srgbClr val="001F5F"/>
                </a:solidFill>
                <a:latin typeface="Segoe UI"/>
                <a:cs typeface="Segoe UI"/>
              </a:rPr>
              <a:t> </a:t>
            </a:r>
            <a:r>
              <a:rPr sz="2400" b="1" dirty="0">
                <a:solidFill>
                  <a:srgbClr val="001F5F"/>
                </a:solidFill>
                <a:latin typeface="Segoe UI"/>
                <a:cs typeface="Segoe UI"/>
              </a:rPr>
              <a:t>are</a:t>
            </a:r>
            <a:r>
              <a:rPr sz="2400" b="1" spc="-70" dirty="0">
                <a:solidFill>
                  <a:srgbClr val="001F5F"/>
                </a:solidFill>
                <a:latin typeface="Segoe UI"/>
                <a:cs typeface="Segoe UI"/>
              </a:rPr>
              <a:t> </a:t>
            </a:r>
            <a:r>
              <a:rPr sz="2400" b="1" spc="-10" dirty="0">
                <a:solidFill>
                  <a:srgbClr val="001F5F"/>
                </a:solidFill>
                <a:latin typeface="Segoe UI"/>
                <a:cs typeface="Segoe UI"/>
              </a:rPr>
              <a:t>gender</a:t>
            </a:r>
            <a:endParaRPr sz="2400" dirty="0">
              <a:latin typeface="Segoe UI"/>
              <a:cs typeface="Segoe UI"/>
            </a:endParaRPr>
          </a:p>
          <a:p>
            <a:pPr marL="35560" marR="5080" indent="-22860">
              <a:lnSpc>
                <a:spcPct val="100000"/>
              </a:lnSpc>
            </a:pPr>
            <a:r>
              <a:rPr sz="2400" b="1" dirty="0">
                <a:solidFill>
                  <a:srgbClr val="001F5F"/>
                </a:solidFill>
                <a:latin typeface="Segoe UI"/>
                <a:cs typeface="Segoe UI"/>
              </a:rPr>
              <a:t>neutral.</a:t>
            </a:r>
            <a:r>
              <a:rPr sz="2400" b="1" spc="-80" dirty="0">
                <a:solidFill>
                  <a:srgbClr val="001F5F"/>
                </a:solidFill>
                <a:latin typeface="Segoe UI"/>
                <a:cs typeface="Segoe UI"/>
              </a:rPr>
              <a:t> </a:t>
            </a:r>
            <a:r>
              <a:rPr sz="2400" b="1" dirty="0">
                <a:solidFill>
                  <a:srgbClr val="001F5F"/>
                </a:solidFill>
                <a:latin typeface="Segoe UI"/>
                <a:cs typeface="Segoe UI"/>
              </a:rPr>
              <a:t>They</a:t>
            </a:r>
            <a:r>
              <a:rPr sz="2400" b="1" spc="-45" dirty="0">
                <a:solidFill>
                  <a:srgbClr val="001F5F"/>
                </a:solidFill>
                <a:latin typeface="Segoe UI"/>
                <a:cs typeface="Segoe UI"/>
              </a:rPr>
              <a:t> </a:t>
            </a:r>
            <a:r>
              <a:rPr sz="2400" b="1" dirty="0">
                <a:solidFill>
                  <a:srgbClr val="001F5F"/>
                </a:solidFill>
                <a:latin typeface="Segoe UI"/>
                <a:cs typeface="Segoe UI"/>
              </a:rPr>
              <a:t>benefit</a:t>
            </a:r>
            <a:r>
              <a:rPr sz="2400" b="1" spc="-55" dirty="0">
                <a:solidFill>
                  <a:srgbClr val="001F5F"/>
                </a:solidFill>
                <a:latin typeface="Segoe UI"/>
                <a:cs typeface="Segoe UI"/>
              </a:rPr>
              <a:t> </a:t>
            </a:r>
            <a:r>
              <a:rPr sz="2400" b="1" spc="-25" dirty="0">
                <a:solidFill>
                  <a:srgbClr val="001F5F"/>
                </a:solidFill>
                <a:latin typeface="Segoe UI"/>
                <a:cs typeface="Segoe UI"/>
              </a:rPr>
              <a:t>all </a:t>
            </a:r>
            <a:r>
              <a:rPr sz="2400" b="1" dirty="0">
                <a:solidFill>
                  <a:srgbClr val="001F5F"/>
                </a:solidFill>
                <a:latin typeface="Segoe UI"/>
                <a:cs typeface="Segoe UI"/>
              </a:rPr>
              <a:t>people</a:t>
            </a:r>
            <a:r>
              <a:rPr sz="2400" b="1" spc="-30" dirty="0">
                <a:solidFill>
                  <a:srgbClr val="001F5F"/>
                </a:solidFill>
                <a:latin typeface="Segoe UI"/>
                <a:cs typeface="Segoe UI"/>
              </a:rPr>
              <a:t> </a:t>
            </a:r>
            <a:r>
              <a:rPr sz="2400" b="1" dirty="0">
                <a:solidFill>
                  <a:srgbClr val="001F5F"/>
                </a:solidFill>
                <a:latin typeface="Segoe UI"/>
                <a:cs typeface="Segoe UI"/>
              </a:rPr>
              <a:t>in</a:t>
            </a:r>
            <a:r>
              <a:rPr sz="2400" b="1" spc="-30" dirty="0">
                <a:solidFill>
                  <a:srgbClr val="001F5F"/>
                </a:solidFill>
                <a:latin typeface="Segoe UI"/>
                <a:cs typeface="Segoe UI"/>
              </a:rPr>
              <a:t> </a:t>
            </a:r>
            <a:r>
              <a:rPr sz="2400" b="1" dirty="0">
                <a:solidFill>
                  <a:srgbClr val="001F5F"/>
                </a:solidFill>
                <a:latin typeface="Segoe UI"/>
                <a:cs typeface="Segoe UI"/>
              </a:rPr>
              <a:t>the</a:t>
            </a:r>
            <a:r>
              <a:rPr sz="2400" b="1" spc="-20" dirty="0">
                <a:solidFill>
                  <a:srgbClr val="001F5F"/>
                </a:solidFill>
                <a:latin typeface="Segoe UI"/>
                <a:cs typeface="Segoe UI"/>
              </a:rPr>
              <a:t> </a:t>
            </a:r>
            <a:r>
              <a:rPr sz="2400" b="1" dirty="0">
                <a:solidFill>
                  <a:srgbClr val="001F5F"/>
                </a:solidFill>
                <a:latin typeface="Segoe UI"/>
                <a:cs typeface="Segoe UI"/>
              </a:rPr>
              <a:t>same</a:t>
            </a:r>
            <a:r>
              <a:rPr sz="2400" b="1" spc="-50" dirty="0">
                <a:solidFill>
                  <a:srgbClr val="001F5F"/>
                </a:solidFill>
                <a:latin typeface="Segoe UI"/>
                <a:cs typeface="Segoe UI"/>
              </a:rPr>
              <a:t> </a:t>
            </a:r>
            <a:r>
              <a:rPr sz="2400" b="1" spc="-25" dirty="0">
                <a:solidFill>
                  <a:srgbClr val="001F5F"/>
                </a:solidFill>
                <a:latin typeface="Segoe UI"/>
                <a:cs typeface="Segoe UI"/>
              </a:rPr>
              <a:t>way</a:t>
            </a:r>
            <a:endParaRPr sz="2400" dirty="0">
              <a:latin typeface="Segoe UI"/>
              <a:cs typeface="Segoe UI"/>
            </a:endParaRPr>
          </a:p>
        </p:txBody>
      </p:sp>
      <p:sp>
        <p:nvSpPr>
          <p:cNvPr id="6" name="object 6"/>
          <p:cNvSpPr/>
          <p:nvPr/>
        </p:nvSpPr>
        <p:spPr>
          <a:xfrm>
            <a:off x="301802" y="5116957"/>
            <a:ext cx="1396365" cy="530860"/>
          </a:xfrm>
          <a:custGeom>
            <a:avLst/>
            <a:gdLst/>
            <a:ahLst/>
            <a:cxnLst/>
            <a:rect l="l" t="t" r="r" b="b"/>
            <a:pathLst>
              <a:path w="1396364" h="530860">
                <a:moveTo>
                  <a:pt x="640080" y="0"/>
                </a:moveTo>
                <a:lnTo>
                  <a:pt x="0" y="0"/>
                </a:lnTo>
                <a:lnTo>
                  <a:pt x="0" y="256032"/>
                </a:lnTo>
                <a:lnTo>
                  <a:pt x="640080" y="256032"/>
                </a:lnTo>
                <a:lnTo>
                  <a:pt x="640080" y="0"/>
                </a:lnTo>
                <a:close/>
              </a:path>
              <a:path w="1396364" h="530860">
                <a:moveTo>
                  <a:pt x="1395984" y="274307"/>
                </a:moveTo>
                <a:lnTo>
                  <a:pt x="0" y="274307"/>
                </a:lnTo>
                <a:lnTo>
                  <a:pt x="0" y="530339"/>
                </a:lnTo>
                <a:lnTo>
                  <a:pt x="1395984" y="530339"/>
                </a:lnTo>
                <a:lnTo>
                  <a:pt x="1395984" y="274307"/>
                </a:lnTo>
                <a:close/>
              </a:path>
            </a:pathLst>
          </a:custGeom>
          <a:solidFill>
            <a:srgbClr val="FFFF00"/>
          </a:solidFill>
        </p:spPr>
        <p:txBody>
          <a:bodyPr wrap="square" lIns="0" tIns="0" rIns="0" bIns="0" rtlCol="0"/>
          <a:lstStyle/>
          <a:p>
            <a:endParaRPr/>
          </a:p>
        </p:txBody>
      </p:sp>
      <p:sp>
        <p:nvSpPr>
          <p:cNvPr id="7" name="object 7"/>
          <p:cNvSpPr txBox="1"/>
          <p:nvPr/>
        </p:nvSpPr>
        <p:spPr>
          <a:xfrm>
            <a:off x="289052" y="5081142"/>
            <a:ext cx="142113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Agree</a:t>
            </a:r>
            <a:endParaRPr sz="1800">
              <a:latin typeface="Arial"/>
              <a:cs typeface="Arial"/>
            </a:endParaRPr>
          </a:p>
          <a:p>
            <a:pPr marL="12700">
              <a:lnSpc>
                <a:spcPct val="100000"/>
              </a:lnSpc>
            </a:pPr>
            <a:r>
              <a:rPr sz="1800" b="1" dirty="0">
                <a:latin typeface="Arial"/>
                <a:cs typeface="Arial"/>
              </a:rPr>
              <a:t>or</a:t>
            </a:r>
            <a:r>
              <a:rPr sz="1800" b="1" spc="-5" dirty="0">
                <a:latin typeface="Arial"/>
                <a:cs typeface="Arial"/>
              </a:rPr>
              <a:t> </a:t>
            </a:r>
            <a:r>
              <a:rPr sz="1800" b="1" spc="-10" dirty="0">
                <a:latin typeface="Arial"/>
                <a:cs typeface="Arial"/>
              </a:rPr>
              <a:t>Disagree?</a:t>
            </a:r>
            <a:endParaRPr sz="1800">
              <a:latin typeface="Arial"/>
              <a:cs typeface="Arial"/>
            </a:endParaRPr>
          </a:p>
        </p:txBody>
      </p:sp>
      <p:sp>
        <p:nvSpPr>
          <p:cNvPr id="8" name="object 8"/>
          <p:cNvSpPr txBox="1"/>
          <p:nvPr/>
        </p:nvSpPr>
        <p:spPr>
          <a:xfrm>
            <a:off x="301802" y="5939904"/>
            <a:ext cx="1249680" cy="27432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90" dirty="0">
                <a:latin typeface="Arial"/>
                <a:cs typeface="Arial"/>
              </a:rPr>
              <a:t> </a:t>
            </a:r>
            <a:r>
              <a:rPr sz="1800" b="1" dirty="0">
                <a:latin typeface="Arial"/>
                <a:cs typeface="Arial"/>
              </a:rPr>
              <a:t>YES</a:t>
            </a:r>
            <a:r>
              <a:rPr sz="1800" b="1" spc="-25" dirty="0">
                <a:latin typeface="Arial"/>
                <a:cs typeface="Arial"/>
              </a:rPr>
              <a:t> </a:t>
            </a:r>
            <a:r>
              <a:rPr sz="1800" b="1" spc="-50" dirty="0">
                <a:latin typeface="Arial"/>
                <a:cs typeface="Arial"/>
              </a:rPr>
              <a:t>?</a:t>
            </a:r>
            <a:endParaRPr sz="1800">
              <a:latin typeface="Arial"/>
              <a:cs typeface="Arial"/>
            </a:endParaRPr>
          </a:p>
        </p:txBody>
      </p:sp>
      <p:sp>
        <p:nvSpPr>
          <p:cNvPr id="9" name="object 9"/>
          <p:cNvSpPr txBox="1"/>
          <p:nvPr/>
        </p:nvSpPr>
        <p:spPr>
          <a:xfrm>
            <a:off x="301802" y="6214224"/>
            <a:ext cx="1249680" cy="25654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85" dirty="0">
                <a:latin typeface="Arial"/>
                <a:cs typeface="Arial"/>
              </a:rPr>
              <a:t> </a:t>
            </a:r>
            <a:r>
              <a:rPr sz="1800" b="1" spc="-20" dirty="0">
                <a:latin typeface="Arial"/>
                <a:cs typeface="Arial"/>
              </a:rPr>
              <a:t>NOT?</a:t>
            </a:r>
            <a:endParaRPr sz="1800">
              <a:latin typeface="Arial"/>
              <a:cs typeface="Arial"/>
            </a:endParaRPr>
          </a:p>
        </p:txBody>
      </p:sp>
      <p:sp>
        <p:nvSpPr>
          <p:cNvPr id="10" name="object 10"/>
          <p:cNvSpPr txBox="1"/>
          <p:nvPr/>
        </p:nvSpPr>
        <p:spPr>
          <a:xfrm>
            <a:off x="4321302" y="6058661"/>
            <a:ext cx="4543425" cy="399415"/>
          </a:xfrm>
          <a:prstGeom prst="rect">
            <a:avLst/>
          </a:prstGeom>
          <a:ln w="25907">
            <a:solidFill>
              <a:srgbClr val="333399"/>
            </a:solidFill>
          </a:ln>
        </p:spPr>
        <p:txBody>
          <a:bodyPr vert="horz" wrap="square" lIns="0" tIns="38735" rIns="0" bIns="0" rtlCol="0">
            <a:spAutoFit/>
          </a:bodyPr>
          <a:lstStyle/>
          <a:p>
            <a:pPr marL="90170">
              <a:lnSpc>
                <a:spcPct val="100000"/>
              </a:lnSpc>
              <a:spcBef>
                <a:spcPts val="305"/>
              </a:spcBef>
            </a:pPr>
            <a:r>
              <a:rPr sz="2000" b="1" dirty="0">
                <a:solidFill>
                  <a:srgbClr val="001F5F"/>
                </a:solidFill>
                <a:latin typeface="Segoe UI"/>
                <a:cs typeface="Segoe UI"/>
              </a:rPr>
              <a:t>What</a:t>
            </a:r>
            <a:r>
              <a:rPr sz="2000" b="1" spc="-55" dirty="0">
                <a:solidFill>
                  <a:srgbClr val="001F5F"/>
                </a:solidFill>
                <a:latin typeface="Segoe UI"/>
                <a:cs typeface="Segoe UI"/>
              </a:rPr>
              <a:t> </a:t>
            </a:r>
            <a:r>
              <a:rPr sz="2000" b="1" dirty="0">
                <a:solidFill>
                  <a:srgbClr val="001F5F"/>
                </a:solidFill>
                <a:latin typeface="Segoe UI"/>
                <a:cs typeface="Segoe UI"/>
              </a:rPr>
              <a:t>is</a:t>
            </a:r>
            <a:r>
              <a:rPr sz="2000" b="1" spc="-60" dirty="0">
                <a:solidFill>
                  <a:srgbClr val="001F5F"/>
                </a:solidFill>
                <a:latin typeface="Segoe UI"/>
                <a:cs typeface="Segoe UI"/>
              </a:rPr>
              <a:t> </a:t>
            </a:r>
            <a:r>
              <a:rPr sz="2000" b="1" dirty="0">
                <a:solidFill>
                  <a:srgbClr val="001F5F"/>
                </a:solidFill>
                <a:latin typeface="Segoe UI"/>
                <a:cs typeface="Segoe UI"/>
              </a:rPr>
              <a:t>your</a:t>
            </a:r>
            <a:r>
              <a:rPr sz="2000" b="1" spc="-30" dirty="0">
                <a:solidFill>
                  <a:srgbClr val="001F5F"/>
                </a:solidFill>
                <a:latin typeface="Segoe UI"/>
                <a:cs typeface="Segoe UI"/>
              </a:rPr>
              <a:t> </a:t>
            </a:r>
            <a:r>
              <a:rPr sz="2000" b="1" dirty="0">
                <a:solidFill>
                  <a:srgbClr val="001F5F"/>
                </a:solidFill>
                <a:latin typeface="Segoe UI"/>
                <a:cs typeface="Segoe UI"/>
              </a:rPr>
              <a:t>(counter)</a:t>
            </a:r>
            <a:r>
              <a:rPr sz="2000" b="1" spc="-30" dirty="0">
                <a:solidFill>
                  <a:srgbClr val="001F5F"/>
                </a:solidFill>
                <a:latin typeface="Segoe UI"/>
                <a:cs typeface="Segoe UI"/>
              </a:rPr>
              <a:t> </a:t>
            </a:r>
            <a:r>
              <a:rPr sz="2000" b="1" dirty="0">
                <a:solidFill>
                  <a:srgbClr val="001F5F"/>
                </a:solidFill>
                <a:latin typeface="Segoe UI"/>
                <a:cs typeface="Segoe UI"/>
              </a:rPr>
              <a:t>argument</a:t>
            </a:r>
            <a:r>
              <a:rPr sz="2000" b="1" spc="-25" dirty="0">
                <a:solidFill>
                  <a:srgbClr val="001F5F"/>
                </a:solidFill>
                <a:latin typeface="Segoe UI"/>
                <a:cs typeface="Segoe UI"/>
              </a:rPr>
              <a:t> </a:t>
            </a:r>
            <a:r>
              <a:rPr sz="2000" b="1" spc="-50" dirty="0">
                <a:solidFill>
                  <a:srgbClr val="001F5F"/>
                </a:solidFill>
                <a:latin typeface="Segoe UI"/>
                <a:cs typeface="Segoe UI"/>
              </a:rPr>
              <a:t>?</a:t>
            </a:r>
            <a:endParaRPr sz="2000">
              <a:latin typeface="Segoe UI"/>
              <a:cs typeface="Segoe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1520" y="200352"/>
            <a:ext cx="9144000" cy="3253104"/>
            <a:chOff x="0" y="0"/>
            <a:chExt cx="9144000" cy="3253104"/>
          </a:xfrm>
        </p:grpSpPr>
        <p:sp>
          <p:nvSpPr>
            <p:cNvPr id="3" name="object 3"/>
            <p:cNvSpPr/>
            <p:nvPr/>
          </p:nvSpPr>
          <p:spPr>
            <a:xfrm>
              <a:off x="1440502" y="81312"/>
              <a:ext cx="5827395" cy="3158490"/>
            </a:xfrm>
            <a:custGeom>
              <a:avLst/>
              <a:gdLst/>
              <a:ahLst/>
              <a:cxnLst/>
              <a:rect l="l" t="t" r="r" b="b"/>
              <a:pathLst>
                <a:path w="5827395" h="3158490">
                  <a:moveTo>
                    <a:pt x="2922778" y="0"/>
                  </a:moveTo>
                  <a:lnTo>
                    <a:pt x="2869166" y="179"/>
                  </a:lnTo>
                  <a:lnTo>
                    <a:pt x="2815621" y="833"/>
                  </a:lnTo>
                  <a:lnTo>
                    <a:pt x="2762156" y="1961"/>
                  </a:lnTo>
                  <a:lnTo>
                    <a:pt x="2708785" y="3560"/>
                  </a:lnTo>
                  <a:lnTo>
                    <a:pt x="2655523" y="5628"/>
                  </a:lnTo>
                  <a:lnTo>
                    <a:pt x="2602381" y="8164"/>
                  </a:lnTo>
                  <a:lnTo>
                    <a:pt x="2549376" y="11165"/>
                  </a:lnTo>
                  <a:lnTo>
                    <a:pt x="2496520" y="14631"/>
                  </a:lnTo>
                  <a:lnTo>
                    <a:pt x="2443826" y="18558"/>
                  </a:lnTo>
                  <a:lnTo>
                    <a:pt x="2391310" y="22945"/>
                  </a:lnTo>
                  <a:lnTo>
                    <a:pt x="2338984" y="27791"/>
                  </a:lnTo>
                  <a:lnTo>
                    <a:pt x="2286863" y="33093"/>
                  </a:lnTo>
                  <a:lnTo>
                    <a:pt x="2234960" y="38850"/>
                  </a:lnTo>
                  <a:lnTo>
                    <a:pt x="2183289" y="45059"/>
                  </a:lnTo>
                  <a:lnTo>
                    <a:pt x="2131864" y="51720"/>
                  </a:lnTo>
                  <a:lnTo>
                    <a:pt x="2080698" y="58829"/>
                  </a:lnTo>
                  <a:lnTo>
                    <a:pt x="2029806" y="66386"/>
                  </a:lnTo>
                  <a:lnTo>
                    <a:pt x="1979200" y="74388"/>
                  </a:lnTo>
                  <a:lnTo>
                    <a:pt x="1928896" y="82833"/>
                  </a:lnTo>
                  <a:lnTo>
                    <a:pt x="1878906" y="91720"/>
                  </a:lnTo>
                  <a:lnTo>
                    <a:pt x="1829245" y="101047"/>
                  </a:lnTo>
                  <a:lnTo>
                    <a:pt x="1779926" y="110812"/>
                  </a:lnTo>
                  <a:lnTo>
                    <a:pt x="1730963" y="121013"/>
                  </a:lnTo>
                  <a:lnTo>
                    <a:pt x="1682370" y="131648"/>
                  </a:lnTo>
                  <a:lnTo>
                    <a:pt x="1634161" y="142715"/>
                  </a:lnTo>
                  <a:lnTo>
                    <a:pt x="1586349" y="154213"/>
                  </a:lnTo>
                  <a:lnTo>
                    <a:pt x="1538948" y="166140"/>
                  </a:lnTo>
                  <a:lnTo>
                    <a:pt x="1491972" y="178493"/>
                  </a:lnTo>
                  <a:lnTo>
                    <a:pt x="1445435" y="191272"/>
                  </a:lnTo>
                  <a:lnTo>
                    <a:pt x="1399351" y="204473"/>
                  </a:lnTo>
                  <a:lnTo>
                    <a:pt x="1353732" y="218096"/>
                  </a:lnTo>
                  <a:lnTo>
                    <a:pt x="1308594" y="232138"/>
                  </a:lnTo>
                  <a:lnTo>
                    <a:pt x="1263950" y="246598"/>
                  </a:lnTo>
                  <a:lnTo>
                    <a:pt x="1219813" y="261473"/>
                  </a:lnTo>
                  <a:lnTo>
                    <a:pt x="1176198" y="276763"/>
                  </a:lnTo>
                  <a:lnTo>
                    <a:pt x="1133118" y="292464"/>
                  </a:lnTo>
                  <a:lnTo>
                    <a:pt x="1090587" y="308576"/>
                  </a:lnTo>
                  <a:lnTo>
                    <a:pt x="1048619" y="325096"/>
                  </a:lnTo>
                  <a:lnTo>
                    <a:pt x="1007227" y="342022"/>
                  </a:lnTo>
                  <a:lnTo>
                    <a:pt x="966426" y="359353"/>
                  </a:lnTo>
                  <a:lnTo>
                    <a:pt x="926229" y="377086"/>
                  </a:lnTo>
                  <a:lnTo>
                    <a:pt x="886649" y="395221"/>
                  </a:lnTo>
                  <a:lnTo>
                    <a:pt x="847702" y="413755"/>
                  </a:lnTo>
                  <a:lnTo>
                    <a:pt x="809400" y="432685"/>
                  </a:lnTo>
                  <a:lnTo>
                    <a:pt x="771757" y="452011"/>
                  </a:lnTo>
                  <a:lnTo>
                    <a:pt x="734788" y="471731"/>
                  </a:lnTo>
                  <a:lnTo>
                    <a:pt x="698505" y="491842"/>
                  </a:lnTo>
                  <a:lnTo>
                    <a:pt x="662923" y="512343"/>
                  </a:lnTo>
                  <a:lnTo>
                    <a:pt x="628055" y="533232"/>
                  </a:lnTo>
                  <a:lnTo>
                    <a:pt x="593915" y="554508"/>
                  </a:lnTo>
                  <a:lnTo>
                    <a:pt x="560518" y="576167"/>
                  </a:lnTo>
                  <a:lnTo>
                    <a:pt x="527876" y="598209"/>
                  </a:lnTo>
                  <a:lnTo>
                    <a:pt x="496004" y="620631"/>
                  </a:lnTo>
                  <a:lnTo>
                    <a:pt x="464915" y="643432"/>
                  </a:lnTo>
                  <a:lnTo>
                    <a:pt x="434623" y="666610"/>
                  </a:lnTo>
                  <a:lnTo>
                    <a:pt x="376486" y="714088"/>
                  </a:lnTo>
                  <a:lnTo>
                    <a:pt x="342918" y="743554"/>
                  </a:lnTo>
                  <a:lnTo>
                    <a:pt x="310963" y="773236"/>
                  </a:lnTo>
                  <a:lnTo>
                    <a:pt x="280615" y="803121"/>
                  </a:lnTo>
                  <a:lnTo>
                    <a:pt x="251867" y="833199"/>
                  </a:lnTo>
                  <a:lnTo>
                    <a:pt x="224711" y="863457"/>
                  </a:lnTo>
                  <a:lnTo>
                    <a:pt x="199140" y="893884"/>
                  </a:lnTo>
                  <a:lnTo>
                    <a:pt x="175149" y="924466"/>
                  </a:lnTo>
                  <a:lnTo>
                    <a:pt x="131874" y="986051"/>
                  </a:lnTo>
                  <a:lnTo>
                    <a:pt x="94830" y="1048117"/>
                  </a:lnTo>
                  <a:lnTo>
                    <a:pt x="63962" y="1110568"/>
                  </a:lnTo>
                  <a:lnTo>
                    <a:pt x="39215" y="1173308"/>
                  </a:lnTo>
                  <a:lnTo>
                    <a:pt x="20533" y="1236241"/>
                  </a:lnTo>
                  <a:lnTo>
                    <a:pt x="7861" y="1299272"/>
                  </a:lnTo>
                  <a:lnTo>
                    <a:pt x="1143" y="1362304"/>
                  </a:lnTo>
                  <a:lnTo>
                    <a:pt x="0" y="1393790"/>
                  </a:lnTo>
                  <a:lnTo>
                    <a:pt x="324" y="1425241"/>
                  </a:lnTo>
                  <a:lnTo>
                    <a:pt x="5348" y="1487988"/>
                  </a:lnTo>
                  <a:lnTo>
                    <a:pt x="16160" y="1550449"/>
                  </a:lnTo>
                  <a:lnTo>
                    <a:pt x="32705" y="1612528"/>
                  </a:lnTo>
                  <a:lnTo>
                    <a:pt x="54926" y="1674129"/>
                  </a:lnTo>
                  <a:lnTo>
                    <a:pt x="82769" y="1735156"/>
                  </a:lnTo>
                  <a:lnTo>
                    <a:pt x="116179" y="1795513"/>
                  </a:lnTo>
                  <a:lnTo>
                    <a:pt x="155098" y="1855104"/>
                  </a:lnTo>
                  <a:lnTo>
                    <a:pt x="199474" y="1913834"/>
                  </a:lnTo>
                  <a:lnTo>
                    <a:pt x="249248" y="1971607"/>
                  </a:lnTo>
                  <a:lnTo>
                    <a:pt x="276143" y="2000104"/>
                  </a:lnTo>
                  <a:lnTo>
                    <a:pt x="304368" y="2028326"/>
                  </a:lnTo>
                  <a:lnTo>
                    <a:pt x="333914" y="2056261"/>
                  </a:lnTo>
                  <a:lnTo>
                    <a:pt x="364776" y="2083896"/>
                  </a:lnTo>
                  <a:lnTo>
                    <a:pt x="396946" y="2111220"/>
                  </a:lnTo>
                  <a:lnTo>
                    <a:pt x="430417" y="2138221"/>
                  </a:lnTo>
                  <a:lnTo>
                    <a:pt x="465183" y="2164887"/>
                  </a:lnTo>
                  <a:lnTo>
                    <a:pt x="501237" y="2191205"/>
                  </a:lnTo>
                  <a:lnTo>
                    <a:pt x="538571" y="2217164"/>
                  </a:lnTo>
                  <a:lnTo>
                    <a:pt x="577179" y="2242752"/>
                  </a:lnTo>
                  <a:lnTo>
                    <a:pt x="617053" y="2267957"/>
                  </a:lnTo>
                  <a:lnTo>
                    <a:pt x="658188" y="2292767"/>
                  </a:lnTo>
                  <a:lnTo>
                    <a:pt x="700575" y="2317169"/>
                  </a:lnTo>
                  <a:lnTo>
                    <a:pt x="744208" y="2341153"/>
                  </a:lnTo>
                  <a:lnTo>
                    <a:pt x="789081" y="2364705"/>
                  </a:lnTo>
                  <a:lnTo>
                    <a:pt x="835185" y="2387814"/>
                  </a:lnTo>
                  <a:lnTo>
                    <a:pt x="882515" y="2410468"/>
                  </a:lnTo>
                  <a:lnTo>
                    <a:pt x="931063" y="2432655"/>
                  </a:lnTo>
                  <a:lnTo>
                    <a:pt x="980822" y="2454363"/>
                  </a:lnTo>
                  <a:lnTo>
                    <a:pt x="1031785" y="2475580"/>
                  </a:lnTo>
                  <a:lnTo>
                    <a:pt x="1083947" y="2496294"/>
                  </a:lnTo>
                  <a:lnTo>
                    <a:pt x="1137298" y="2516493"/>
                  </a:lnTo>
                  <a:lnTo>
                    <a:pt x="1191833" y="2536165"/>
                  </a:lnTo>
                  <a:lnTo>
                    <a:pt x="1247545" y="2555298"/>
                  </a:lnTo>
                  <a:lnTo>
                    <a:pt x="1304427" y="2573880"/>
                  </a:lnTo>
                  <a:lnTo>
                    <a:pt x="1362471" y="2591899"/>
                  </a:lnTo>
                  <a:lnTo>
                    <a:pt x="1421671" y="2609343"/>
                  </a:lnTo>
                  <a:lnTo>
                    <a:pt x="1482021" y="2626200"/>
                  </a:lnTo>
                  <a:lnTo>
                    <a:pt x="1699826" y="3158330"/>
                  </a:lnTo>
                  <a:lnTo>
                    <a:pt x="2536629" y="2795618"/>
                  </a:lnTo>
                  <a:lnTo>
                    <a:pt x="2593585" y="2798927"/>
                  </a:lnTo>
                  <a:lnTo>
                    <a:pt x="2650489" y="2801690"/>
                  </a:lnTo>
                  <a:lnTo>
                    <a:pt x="2707328" y="2803910"/>
                  </a:lnTo>
                  <a:lnTo>
                    <a:pt x="2764086" y="2805591"/>
                  </a:lnTo>
                  <a:lnTo>
                    <a:pt x="2820752" y="2806737"/>
                  </a:lnTo>
                  <a:lnTo>
                    <a:pt x="2877310" y="2807349"/>
                  </a:lnTo>
                  <a:lnTo>
                    <a:pt x="2933748" y="2807433"/>
                  </a:lnTo>
                  <a:lnTo>
                    <a:pt x="2990051" y="2806990"/>
                  </a:lnTo>
                  <a:lnTo>
                    <a:pt x="3046206" y="2806025"/>
                  </a:lnTo>
                  <a:lnTo>
                    <a:pt x="3102200" y="2804540"/>
                  </a:lnTo>
                  <a:lnTo>
                    <a:pt x="3158017" y="2802539"/>
                  </a:lnTo>
                  <a:lnTo>
                    <a:pt x="3213646" y="2800026"/>
                  </a:lnTo>
                  <a:lnTo>
                    <a:pt x="3269071" y="2797003"/>
                  </a:lnTo>
                  <a:lnTo>
                    <a:pt x="3324279" y="2793474"/>
                  </a:lnTo>
                  <a:lnTo>
                    <a:pt x="3379258" y="2789442"/>
                  </a:lnTo>
                  <a:lnTo>
                    <a:pt x="3433992" y="2784910"/>
                  </a:lnTo>
                  <a:lnTo>
                    <a:pt x="3488468" y="2779883"/>
                  </a:lnTo>
                  <a:lnTo>
                    <a:pt x="3542672" y="2774362"/>
                  </a:lnTo>
                  <a:lnTo>
                    <a:pt x="3596592" y="2768351"/>
                  </a:lnTo>
                  <a:lnTo>
                    <a:pt x="3650212" y="2761855"/>
                  </a:lnTo>
                  <a:lnTo>
                    <a:pt x="3703519" y="2754875"/>
                  </a:lnTo>
                  <a:lnTo>
                    <a:pt x="3756500" y="2747415"/>
                  </a:lnTo>
                  <a:lnTo>
                    <a:pt x="3809141" y="2739479"/>
                  </a:lnTo>
                  <a:lnTo>
                    <a:pt x="3861428" y="2731070"/>
                  </a:lnTo>
                  <a:lnTo>
                    <a:pt x="3913348" y="2722191"/>
                  </a:lnTo>
                  <a:lnTo>
                    <a:pt x="3964886" y="2712846"/>
                  </a:lnTo>
                  <a:lnTo>
                    <a:pt x="4016029" y="2703037"/>
                  </a:lnTo>
                  <a:lnTo>
                    <a:pt x="4066764" y="2692769"/>
                  </a:lnTo>
                  <a:lnTo>
                    <a:pt x="4117076" y="2682043"/>
                  </a:lnTo>
                  <a:lnTo>
                    <a:pt x="4166952" y="2670865"/>
                  </a:lnTo>
                  <a:lnTo>
                    <a:pt x="4216378" y="2659236"/>
                  </a:lnTo>
                  <a:lnTo>
                    <a:pt x="4265341" y="2647161"/>
                  </a:lnTo>
                  <a:lnTo>
                    <a:pt x="4313826" y="2634642"/>
                  </a:lnTo>
                  <a:lnTo>
                    <a:pt x="4361820" y="2621683"/>
                  </a:lnTo>
                  <a:lnTo>
                    <a:pt x="4409310" y="2608288"/>
                  </a:lnTo>
                  <a:lnTo>
                    <a:pt x="4456281" y="2594459"/>
                  </a:lnTo>
                  <a:lnTo>
                    <a:pt x="4502720" y="2580199"/>
                  </a:lnTo>
                  <a:lnTo>
                    <a:pt x="4548613" y="2565513"/>
                  </a:lnTo>
                  <a:lnTo>
                    <a:pt x="4593947" y="2550403"/>
                  </a:lnTo>
                  <a:lnTo>
                    <a:pt x="4638707" y="2534873"/>
                  </a:lnTo>
                  <a:lnTo>
                    <a:pt x="4682881" y="2518926"/>
                  </a:lnTo>
                  <a:lnTo>
                    <a:pt x="4726453" y="2502565"/>
                  </a:lnTo>
                  <a:lnTo>
                    <a:pt x="4769412" y="2485794"/>
                  </a:lnTo>
                  <a:lnTo>
                    <a:pt x="4811742" y="2468616"/>
                  </a:lnTo>
                  <a:lnTo>
                    <a:pt x="4853430" y="2451034"/>
                  </a:lnTo>
                  <a:lnTo>
                    <a:pt x="4894463" y="2433052"/>
                  </a:lnTo>
                  <a:lnTo>
                    <a:pt x="4934827" y="2414672"/>
                  </a:lnTo>
                  <a:lnTo>
                    <a:pt x="4974507" y="2395898"/>
                  </a:lnTo>
                  <a:lnTo>
                    <a:pt x="5013491" y="2376734"/>
                  </a:lnTo>
                  <a:lnTo>
                    <a:pt x="5051765" y="2357183"/>
                  </a:lnTo>
                  <a:lnTo>
                    <a:pt x="5089314" y="2337248"/>
                  </a:lnTo>
                  <a:lnTo>
                    <a:pt x="5126125" y="2316932"/>
                  </a:lnTo>
                  <a:lnTo>
                    <a:pt x="5162185" y="2296238"/>
                  </a:lnTo>
                  <a:lnTo>
                    <a:pt x="5197480" y="2275171"/>
                  </a:lnTo>
                  <a:lnTo>
                    <a:pt x="5231996" y="2253733"/>
                  </a:lnTo>
                  <a:lnTo>
                    <a:pt x="5265719" y="2231927"/>
                  </a:lnTo>
                  <a:lnTo>
                    <a:pt x="5298636" y="2209757"/>
                  </a:lnTo>
                  <a:lnTo>
                    <a:pt x="5330732" y="2187227"/>
                  </a:lnTo>
                  <a:lnTo>
                    <a:pt x="5361995" y="2164339"/>
                  </a:lnTo>
                  <a:lnTo>
                    <a:pt x="5392410" y="2141097"/>
                  </a:lnTo>
                  <a:lnTo>
                    <a:pt x="5450644" y="2093562"/>
                  </a:lnTo>
                  <a:lnTo>
                    <a:pt x="5484213" y="2064097"/>
                  </a:lnTo>
                  <a:lnTo>
                    <a:pt x="5516169" y="2034415"/>
                  </a:lnTo>
                  <a:lnTo>
                    <a:pt x="5546518" y="2004529"/>
                  </a:lnTo>
                  <a:lnTo>
                    <a:pt x="5575268" y="1974451"/>
                  </a:lnTo>
                  <a:lnTo>
                    <a:pt x="5602425" y="1944193"/>
                  </a:lnTo>
                  <a:lnTo>
                    <a:pt x="5627997" y="1913767"/>
                  </a:lnTo>
                  <a:lnTo>
                    <a:pt x="5651990" y="1883185"/>
                  </a:lnTo>
                  <a:lnTo>
                    <a:pt x="5695267" y="1821600"/>
                  </a:lnTo>
                  <a:lnTo>
                    <a:pt x="5732312" y="1759533"/>
                  </a:lnTo>
                  <a:lnTo>
                    <a:pt x="5763181" y="1697083"/>
                  </a:lnTo>
                  <a:lnTo>
                    <a:pt x="5787929" y="1634342"/>
                  </a:lnTo>
                  <a:lnTo>
                    <a:pt x="5806612" y="1571409"/>
                  </a:lnTo>
                  <a:lnTo>
                    <a:pt x="5819285" y="1508379"/>
                  </a:lnTo>
                  <a:lnTo>
                    <a:pt x="5826003" y="1445347"/>
                  </a:lnTo>
                  <a:lnTo>
                    <a:pt x="5827147" y="1413860"/>
                  </a:lnTo>
                  <a:lnTo>
                    <a:pt x="5826822" y="1382409"/>
                  </a:lnTo>
                  <a:lnTo>
                    <a:pt x="5821798" y="1319662"/>
                  </a:lnTo>
                  <a:lnTo>
                    <a:pt x="5810986" y="1257201"/>
                  </a:lnTo>
                  <a:lnTo>
                    <a:pt x="5794441" y="1195123"/>
                  </a:lnTo>
                  <a:lnTo>
                    <a:pt x="5772219" y="1133522"/>
                  </a:lnTo>
                  <a:lnTo>
                    <a:pt x="5744375" y="1072495"/>
                  </a:lnTo>
                  <a:lnTo>
                    <a:pt x="5710965" y="1012138"/>
                  </a:lnTo>
                  <a:lnTo>
                    <a:pt x="5672044" y="952547"/>
                  </a:lnTo>
                  <a:lnTo>
                    <a:pt x="5627668" y="893817"/>
                  </a:lnTo>
                  <a:lnTo>
                    <a:pt x="5577892" y="836044"/>
                  </a:lnTo>
                  <a:lnTo>
                    <a:pt x="5550996" y="807547"/>
                  </a:lnTo>
                  <a:lnTo>
                    <a:pt x="5522772" y="779325"/>
                  </a:lnTo>
                  <a:lnTo>
                    <a:pt x="5493225" y="751390"/>
                  </a:lnTo>
                  <a:lnTo>
                    <a:pt x="5462362" y="723755"/>
                  </a:lnTo>
                  <a:lnTo>
                    <a:pt x="5430192" y="696431"/>
                  </a:lnTo>
                  <a:lnTo>
                    <a:pt x="5396720" y="669430"/>
                  </a:lnTo>
                  <a:lnTo>
                    <a:pt x="5361953" y="642764"/>
                  </a:lnTo>
                  <a:lnTo>
                    <a:pt x="5325899" y="616446"/>
                  </a:lnTo>
                  <a:lnTo>
                    <a:pt x="5288565" y="590486"/>
                  </a:lnTo>
                  <a:lnTo>
                    <a:pt x="5249956" y="564898"/>
                  </a:lnTo>
                  <a:lnTo>
                    <a:pt x="5210081" y="539694"/>
                  </a:lnTo>
                  <a:lnTo>
                    <a:pt x="5168946" y="514884"/>
                  </a:lnTo>
                  <a:lnTo>
                    <a:pt x="5126558" y="490481"/>
                  </a:lnTo>
                  <a:lnTo>
                    <a:pt x="5082925" y="466498"/>
                  </a:lnTo>
                  <a:lnTo>
                    <a:pt x="5038052" y="442946"/>
                  </a:lnTo>
                  <a:lnTo>
                    <a:pt x="4991947" y="419836"/>
                  </a:lnTo>
                  <a:lnTo>
                    <a:pt x="4944617" y="397182"/>
                  </a:lnTo>
                  <a:lnTo>
                    <a:pt x="4896069" y="374995"/>
                  </a:lnTo>
                  <a:lnTo>
                    <a:pt x="4846309" y="353287"/>
                  </a:lnTo>
                  <a:lnTo>
                    <a:pt x="4795345" y="332070"/>
                  </a:lnTo>
                  <a:lnTo>
                    <a:pt x="4743184" y="311356"/>
                  </a:lnTo>
                  <a:lnTo>
                    <a:pt x="4689832" y="291157"/>
                  </a:lnTo>
                  <a:lnTo>
                    <a:pt x="4635296" y="271485"/>
                  </a:lnTo>
                  <a:lnTo>
                    <a:pt x="4579584" y="252353"/>
                  </a:lnTo>
                  <a:lnTo>
                    <a:pt x="4522703" y="233771"/>
                  </a:lnTo>
                  <a:lnTo>
                    <a:pt x="4464658" y="215752"/>
                  </a:lnTo>
                  <a:lnTo>
                    <a:pt x="4405458" y="198307"/>
                  </a:lnTo>
                  <a:lnTo>
                    <a:pt x="4345109" y="181450"/>
                  </a:lnTo>
                  <a:lnTo>
                    <a:pt x="4294909" y="168106"/>
                  </a:lnTo>
                  <a:lnTo>
                    <a:pt x="4244403" y="155287"/>
                  </a:lnTo>
                  <a:lnTo>
                    <a:pt x="4193606" y="142991"/>
                  </a:lnTo>
                  <a:lnTo>
                    <a:pt x="4142531" y="131216"/>
                  </a:lnTo>
                  <a:lnTo>
                    <a:pt x="4091191" y="119961"/>
                  </a:lnTo>
                  <a:lnTo>
                    <a:pt x="4039602" y="109223"/>
                  </a:lnTo>
                  <a:lnTo>
                    <a:pt x="3987775" y="99001"/>
                  </a:lnTo>
                  <a:lnTo>
                    <a:pt x="3935726" y="89293"/>
                  </a:lnTo>
                  <a:lnTo>
                    <a:pt x="3883467" y="80096"/>
                  </a:lnTo>
                  <a:lnTo>
                    <a:pt x="3831014" y="71410"/>
                  </a:lnTo>
                  <a:lnTo>
                    <a:pt x="3778378" y="63232"/>
                  </a:lnTo>
                  <a:lnTo>
                    <a:pt x="3725576" y="55560"/>
                  </a:lnTo>
                  <a:lnTo>
                    <a:pt x="3672619" y="48393"/>
                  </a:lnTo>
                  <a:lnTo>
                    <a:pt x="3619522" y="41729"/>
                  </a:lnTo>
                  <a:lnTo>
                    <a:pt x="3566298" y="35566"/>
                  </a:lnTo>
                  <a:lnTo>
                    <a:pt x="3512962" y="29901"/>
                  </a:lnTo>
                  <a:lnTo>
                    <a:pt x="3459528" y="24734"/>
                  </a:lnTo>
                  <a:lnTo>
                    <a:pt x="3406008" y="20062"/>
                  </a:lnTo>
                  <a:lnTo>
                    <a:pt x="3352417" y="15884"/>
                  </a:lnTo>
                  <a:lnTo>
                    <a:pt x="3298768" y="12197"/>
                  </a:lnTo>
                  <a:lnTo>
                    <a:pt x="3245076" y="9000"/>
                  </a:lnTo>
                  <a:lnTo>
                    <a:pt x="3191354" y="6291"/>
                  </a:lnTo>
                  <a:lnTo>
                    <a:pt x="3137616" y="4068"/>
                  </a:lnTo>
                  <a:lnTo>
                    <a:pt x="3083876" y="2329"/>
                  </a:lnTo>
                  <a:lnTo>
                    <a:pt x="3030147" y="1073"/>
                  </a:lnTo>
                  <a:lnTo>
                    <a:pt x="2976443" y="297"/>
                  </a:lnTo>
                  <a:lnTo>
                    <a:pt x="2922778" y="0"/>
                  </a:lnTo>
                  <a:close/>
                </a:path>
              </a:pathLst>
            </a:custGeom>
            <a:solidFill>
              <a:srgbClr val="EEEEEE"/>
            </a:solidFill>
          </p:spPr>
          <p:txBody>
            <a:bodyPr wrap="square" lIns="0" tIns="0" rIns="0" bIns="0" rtlCol="0"/>
            <a:lstStyle/>
            <a:p>
              <a:endParaRPr/>
            </a:p>
          </p:txBody>
        </p:sp>
        <p:sp>
          <p:nvSpPr>
            <p:cNvPr id="4" name="object 4"/>
            <p:cNvSpPr/>
            <p:nvPr/>
          </p:nvSpPr>
          <p:spPr>
            <a:xfrm>
              <a:off x="1440502" y="81312"/>
              <a:ext cx="5827395" cy="3158490"/>
            </a:xfrm>
            <a:custGeom>
              <a:avLst/>
              <a:gdLst/>
              <a:ahLst/>
              <a:cxnLst/>
              <a:rect l="l" t="t" r="r" b="b"/>
              <a:pathLst>
                <a:path w="5827395" h="3158490">
                  <a:moveTo>
                    <a:pt x="1699826" y="3158330"/>
                  </a:moveTo>
                  <a:lnTo>
                    <a:pt x="1482021" y="2626200"/>
                  </a:lnTo>
                  <a:lnTo>
                    <a:pt x="1421671" y="2609343"/>
                  </a:lnTo>
                  <a:lnTo>
                    <a:pt x="1362471" y="2591899"/>
                  </a:lnTo>
                  <a:lnTo>
                    <a:pt x="1304427" y="2573880"/>
                  </a:lnTo>
                  <a:lnTo>
                    <a:pt x="1247545" y="2555298"/>
                  </a:lnTo>
                  <a:lnTo>
                    <a:pt x="1191833" y="2536165"/>
                  </a:lnTo>
                  <a:lnTo>
                    <a:pt x="1137298" y="2516493"/>
                  </a:lnTo>
                  <a:lnTo>
                    <a:pt x="1083947" y="2496294"/>
                  </a:lnTo>
                  <a:lnTo>
                    <a:pt x="1031785" y="2475580"/>
                  </a:lnTo>
                  <a:lnTo>
                    <a:pt x="980822" y="2454363"/>
                  </a:lnTo>
                  <a:lnTo>
                    <a:pt x="931063" y="2432655"/>
                  </a:lnTo>
                  <a:lnTo>
                    <a:pt x="882515" y="2410468"/>
                  </a:lnTo>
                  <a:lnTo>
                    <a:pt x="835185" y="2387814"/>
                  </a:lnTo>
                  <a:lnTo>
                    <a:pt x="789081" y="2364705"/>
                  </a:lnTo>
                  <a:lnTo>
                    <a:pt x="744208" y="2341153"/>
                  </a:lnTo>
                  <a:lnTo>
                    <a:pt x="700575" y="2317169"/>
                  </a:lnTo>
                  <a:lnTo>
                    <a:pt x="658188" y="2292767"/>
                  </a:lnTo>
                  <a:lnTo>
                    <a:pt x="617053" y="2267957"/>
                  </a:lnTo>
                  <a:lnTo>
                    <a:pt x="577179" y="2242752"/>
                  </a:lnTo>
                  <a:lnTo>
                    <a:pt x="538571" y="2217164"/>
                  </a:lnTo>
                  <a:lnTo>
                    <a:pt x="501237" y="2191205"/>
                  </a:lnTo>
                  <a:lnTo>
                    <a:pt x="465183" y="2164887"/>
                  </a:lnTo>
                  <a:lnTo>
                    <a:pt x="430417" y="2138221"/>
                  </a:lnTo>
                  <a:lnTo>
                    <a:pt x="396946" y="2111220"/>
                  </a:lnTo>
                  <a:lnTo>
                    <a:pt x="364776" y="2083896"/>
                  </a:lnTo>
                  <a:lnTo>
                    <a:pt x="333914" y="2056261"/>
                  </a:lnTo>
                  <a:lnTo>
                    <a:pt x="304368" y="2028326"/>
                  </a:lnTo>
                  <a:lnTo>
                    <a:pt x="276143" y="2000104"/>
                  </a:lnTo>
                  <a:lnTo>
                    <a:pt x="249248" y="1971607"/>
                  </a:lnTo>
                  <a:lnTo>
                    <a:pt x="223690" y="1942846"/>
                  </a:lnTo>
                  <a:lnTo>
                    <a:pt x="176608" y="1884583"/>
                  </a:lnTo>
                  <a:lnTo>
                    <a:pt x="134953" y="1825410"/>
                  </a:lnTo>
                  <a:lnTo>
                    <a:pt x="98782" y="1765424"/>
                  </a:lnTo>
                  <a:lnTo>
                    <a:pt x="68149" y="1704720"/>
                  </a:lnTo>
                  <a:lnTo>
                    <a:pt x="43109" y="1643394"/>
                  </a:lnTo>
                  <a:lnTo>
                    <a:pt x="23719" y="1581542"/>
                  </a:lnTo>
                  <a:lnTo>
                    <a:pt x="10034" y="1519261"/>
                  </a:lnTo>
                  <a:lnTo>
                    <a:pt x="2109" y="1456645"/>
                  </a:lnTo>
                  <a:lnTo>
                    <a:pt x="0" y="1393790"/>
                  </a:lnTo>
                  <a:lnTo>
                    <a:pt x="1143" y="1362304"/>
                  </a:lnTo>
                  <a:lnTo>
                    <a:pt x="7861" y="1299272"/>
                  </a:lnTo>
                  <a:lnTo>
                    <a:pt x="20533" y="1236241"/>
                  </a:lnTo>
                  <a:lnTo>
                    <a:pt x="39215" y="1173308"/>
                  </a:lnTo>
                  <a:lnTo>
                    <a:pt x="63962" y="1110568"/>
                  </a:lnTo>
                  <a:lnTo>
                    <a:pt x="94830" y="1048117"/>
                  </a:lnTo>
                  <a:lnTo>
                    <a:pt x="131874" y="986051"/>
                  </a:lnTo>
                  <a:lnTo>
                    <a:pt x="175149" y="924466"/>
                  </a:lnTo>
                  <a:lnTo>
                    <a:pt x="199140" y="893884"/>
                  </a:lnTo>
                  <a:lnTo>
                    <a:pt x="224711" y="863457"/>
                  </a:lnTo>
                  <a:lnTo>
                    <a:pt x="251867" y="833199"/>
                  </a:lnTo>
                  <a:lnTo>
                    <a:pt x="280615" y="803121"/>
                  </a:lnTo>
                  <a:lnTo>
                    <a:pt x="310963" y="773236"/>
                  </a:lnTo>
                  <a:lnTo>
                    <a:pt x="342918" y="743554"/>
                  </a:lnTo>
                  <a:lnTo>
                    <a:pt x="376486" y="714088"/>
                  </a:lnTo>
                  <a:lnTo>
                    <a:pt x="434623" y="666610"/>
                  </a:lnTo>
                  <a:lnTo>
                    <a:pt x="464915" y="643432"/>
                  </a:lnTo>
                  <a:lnTo>
                    <a:pt x="496004" y="620631"/>
                  </a:lnTo>
                  <a:lnTo>
                    <a:pt x="527876" y="598209"/>
                  </a:lnTo>
                  <a:lnTo>
                    <a:pt x="560518" y="576167"/>
                  </a:lnTo>
                  <a:lnTo>
                    <a:pt x="593915" y="554508"/>
                  </a:lnTo>
                  <a:lnTo>
                    <a:pt x="628055" y="533232"/>
                  </a:lnTo>
                  <a:lnTo>
                    <a:pt x="662923" y="512343"/>
                  </a:lnTo>
                  <a:lnTo>
                    <a:pt x="698505" y="491842"/>
                  </a:lnTo>
                  <a:lnTo>
                    <a:pt x="734788" y="471731"/>
                  </a:lnTo>
                  <a:lnTo>
                    <a:pt x="771757" y="452011"/>
                  </a:lnTo>
                  <a:lnTo>
                    <a:pt x="809400" y="432685"/>
                  </a:lnTo>
                  <a:lnTo>
                    <a:pt x="847702" y="413755"/>
                  </a:lnTo>
                  <a:lnTo>
                    <a:pt x="886649" y="395221"/>
                  </a:lnTo>
                  <a:lnTo>
                    <a:pt x="926229" y="377086"/>
                  </a:lnTo>
                  <a:lnTo>
                    <a:pt x="966426" y="359353"/>
                  </a:lnTo>
                  <a:lnTo>
                    <a:pt x="1007227" y="342022"/>
                  </a:lnTo>
                  <a:lnTo>
                    <a:pt x="1048619" y="325096"/>
                  </a:lnTo>
                  <a:lnTo>
                    <a:pt x="1090587" y="308576"/>
                  </a:lnTo>
                  <a:lnTo>
                    <a:pt x="1133118" y="292464"/>
                  </a:lnTo>
                  <a:lnTo>
                    <a:pt x="1176198" y="276763"/>
                  </a:lnTo>
                  <a:lnTo>
                    <a:pt x="1219813" y="261473"/>
                  </a:lnTo>
                  <a:lnTo>
                    <a:pt x="1263950" y="246598"/>
                  </a:lnTo>
                  <a:lnTo>
                    <a:pt x="1308594" y="232138"/>
                  </a:lnTo>
                  <a:lnTo>
                    <a:pt x="1353732" y="218096"/>
                  </a:lnTo>
                  <a:lnTo>
                    <a:pt x="1399351" y="204473"/>
                  </a:lnTo>
                  <a:lnTo>
                    <a:pt x="1445435" y="191272"/>
                  </a:lnTo>
                  <a:lnTo>
                    <a:pt x="1491972" y="178493"/>
                  </a:lnTo>
                  <a:lnTo>
                    <a:pt x="1538948" y="166140"/>
                  </a:lnTo>
                  <a:lnTo>
                    <a:pt x="1586349" y="154213"/>
                  </a:lnTo>
                  <a:lnTo>
                    <a:pt x="1634161" y="142715"/>
                  </a:lnTo>
                  <a:lnTo>
                    <a:pt x="1682370" y="131648"/>
                  </a:lnTo>
                  <a:lnTo>
                    <a:pt x="1730963" y="121013"/>
                  </a:lnTo>
                  <a:lnTo>
                    <a:pt x="1779926" y="110812"/>
                  </a:lnTo>
                  <a:lnTo>
                    <a:pt x="1829245" y="101047"/>
                  </a:lnTo>
                  <a:lnTo>
                    <a:pt x="1878906" y="91720"/>
                  </a:lnTo>
                  <a:lnTo>
                    <a:pt x="1928896" y="82833"/>
                  </a:lnTo>
                  <a:lnTo>
                    <a:pt x="1979200" y="74388"/>
                  </a:lnTo>
                  <a:lnTo>
                    <a:pt x="2029806" y="66386"/>
                  </a:lnTo>
                  <a:lnTo>
                    <a:pt x="2080698" y="58829"/>
                  </a:lnTo>
                  <a:lnTo>
                    <a:pt x="2131864" y="51720"/>
                  </a:lnTo>
                  <a:lnTo>
                    <a:pt x="2183289" y="45059"/>
                  </a:lnTo>
                  <a:lnTo>
                    <a:pt x="2234960" y="38850"/>
                  </a:lnTo>
                  <a:lnTo>
                    <a:pt x="2286863" y="33093"/>
                  </a:lnTo>
                  <a:lnTo>
                    <a:pt x="2338984" y="27791"/>
                  </a:lnTo>
                  <a:lnTo>
                    <a:pt x="2391310" y="22945"/>
                  </a:lnTo>
                  <a:lnTo>
                    <a:pt x="2443826" y="18558"/>
                  </a:lnTo>
                  <a:lnTo>
                    <a:pt x="2496520" y="14631"/>
                  </a:lnTo>
                  <a:lnTo>
                    <a:pt x="2549376" y="11165"/>
                  </a:lnTo>
                  <a:lnTo>
                    <a:pt x="2602381" y="8164"/>
                  </a:lnTo>
                  <a:lnTo>
                    <a:pt x="2655523" y="5628"/>
                  </a:lnTo>
                  <a:lnTo>
                    <a:pt x="2708785" y="3560"/>
                  </a:lnTo>
                  <a:lnTo>
                    <a:pt x="2762156" y="1961"/>
                  </a:lnTo>
                  <a:lnTo>
                    <a:pt x="2815621" y="833"/>
                  </a:lnTo>
                  <a:lnTo>
                    <a:pt x="2869166" y="179"/>
                  </a:lnTo>
                  <a:lnTo>
                    <a:pt x="2922778" y="0"/>
                  </a:lnTo>
                  <a:lnTo>
                    <a:pt x="2976443" y="297"/>
                  </a:lnTo>
                  <a:lnTo>
                    <a:pt x="3030147" y="1073"/>
                  </a:lnTo>
                  <a:lnTo>
                    <a:pt x="3083876" y="2329"/>
                  </a:lnTo>
                  <a:lnTo>
                    <a:pt x="3137616" y="4068"/>
                  </a:lnTo>
                  <a:lnTo>
                    <a:pt x="3191354" y="6291"/>
                  </a:lnTo>
                  <a:lnTo>
                    <a:pt x="3245076" y="9000"/>
                  </a:lnTo>
                  <a:lnTo>
                    <a:pt x="3298768" y="12197"/>
                  </a:lnTo>
                  <a:lnTo>
                    <a:pt x="3352417" y="15884"/>
                  </a:lnTo>
                  <a:lnTo>
                    <a:pt x="3406008" y="20062"/>
                  </a:lnTo>
                  <a:lnTo>
                    <a:pt x="3459528" y="24734"/>
                  </a:lnTo>
                  <a:lnTo>
                    <a:pt x="3512962" y="29901"/>
                  </a:lnTo>
                  <a:lnTo>
                    <a:pt x="3566298" y="35566"/>
                  </a:lnTo>
                  <a:lnTo>
                    <a:pt x="3619522" y="41729"/>
                  </a:lnTo>
                  <a:lnTo>
                    <a:pt x="3672619" y="48393"/>
                  </a:lnTo>
                  <a:lnTo>
                    <a:pt x="3725576" y="55560"/>
                  </a:lnTo>
                  <a:lnTo>
                    <a:pt x="3778378" y="63232"/>
                  </a:lnTo>
                  <a:lnTo>
                    <a:pt x="3831014" y="71410"/>
                  </a:lnTo>
                  <a:lnTo>
                    <a:pt x="3883467" y="80096"/>
                  </a:lnTo>
                  <a:lnTo>
                    <a:pt x="3935726" y="89293"/>
                  </a:lnTo>
                  <a:lnTo>
                    <a:pt x="3987775" y="99001"/>
                  </a:lnTo>
                  <a:lnTo>
                    <a:pt x="4039602" y="109223"/>
                  </a:lnTo>
                  <a:lnTo>
                    <a:pt x="4091191" y="119961"/>
                  </a:lnTo>
                  <a:lnTo>
                    <a:pt x="4142531" y="131216"/>
                  </a:lnTo>
                  <a:lnTo>
                    <a:pt x="4193606" y="142991"/>
                  </a:lnTo>
                  <a:lnTo>
                    <a:pt x="4244403" y="155287"/>
                  </a:lnTo>
                  <a:lnTo>
                    <a:pt x="4294909" y="168106"/>
                  </a:lnTo>
                  <a:lnTo>
                    <a:pt x="4345109" y="181450"/>
                  </a:lnTo>
                  <a:lnTo>
                    <a:pt x="4405458" y="198307"/>
                  </a:lnTo>
                  <a:lnTo>
                    <a:pt x="4464658" y="215752"/>
                  </a:lnTo>
                  <a:lnTo>
                    <a:pt x="4522703" y="233771"/>
                  </a:lnTo>
                  <a:lnTo>
                    <a:pt x="4579584" y="252353"/>
                  </a:lnTo>
                  <a:lnTo>
                    <a:pt x="4635296" y="271485"/>
                  </a:lnTo>
                  <a:lnTo>
                    <a:pt x="4689832" y="291157"/>
                  </a:lnTo>
                  <a:lnTo>
                    <a:pt x="4743184" y="311356"/>
                  </a:lnTo>
                  <a:lnTo>
                    <a:pt x="4795345" y="332070"/>
                  </a:lnTo>
                  <a:lnTo>
                    <a:pt x="4846309" y="353287"/>
                  </a:lnTo>
                  <a:lnTo>
                    <a:pt x="4896069" y="374995"/>
                  </a:lnTo>
                  <a:lnTo>
                    <a:pt x="4944617" y="397182"/>
                  </a:lnTo>
                  <a:lnTo>
                    <a:pt x="4991947" y="419836"/>
                  </a:lnTo>
                  <a:lnTo>
                    <a:pt x="5038052" y="442946"/>
                  </a:lnTo>
                  <a:lnTo>
                    <a:pt x="5082925" y="466498"/>
                  </a:lnTo>
                  <a:lnTo>
                    <a:pt x="5126558" y="490481"/>
                  </a:lnTo>
                  <a:lnTo>
                    <a:pt x="5168946" y="514884"/>
                  </a:lnTo>
                  <a:lnTo>
                    <a:pt x="5210081" y="539694"/>
                  </a:lnTo>
                  <a:lnTo>
                    <a:pt x="5249956" y="564898"/>
                  </a:lnTo>
                  <a:lnTo>
                    <a:pt x="5288565" y="590486"/>
                  </a:lnTo>
                  <a:lnTo>
                    <a:pt x="5325899" y="616446"/>
                  </a:lnTo>
                  <a:lnTo>
                    <a:pt x="5361953" y="642764"/>
                  </a:lnTo>
                  <a:lnTo>
                    <a:pt x="5396720" y="669430"/>
                  </a:lnTo>
                  <a:lnTo>
                    <a:pt x="5430192" y="696431"/>
                  </a:lnTo>
                  <a:lnTo>
                    <a:pt x="5462362" y="723755"/>
                  </a:lnTo>
                  <a:lnTo>
                    <a:pt x="5493225" y="751390"/>
                  </a:lnTo>
                  <a:lnTo>
                    <a:pt x="5522772" y="779325"/>
                  </a:lnTo>
                  <a:lnTo>
                    <a:pt x="5550996" y="807547"/>
                  </a:lnTo>
                  <a:lnTo>
                    <a:pt x="5577892" y="836044"/>
                  </a:lnTo>
                  <a:lnTo>
                    <a:pt x="5603451" y="864805"/>
                  </a:lnTo>
                  <a:lnTo>
                    <a:pt x="5650534" y="923068"/>
                  </a:lnTo>
                  <a:lnTo>
                    <a:pt x="5692190" y="982241"/>
                  </a:lnTo>
                  <a:lnTo>
                    <a:pt x="5728362" y="1042227"/>
                  </a:lnTo>
                  <a:lnTo>
                    <a:pt x="5758996" y="1102931"/>
                  </a:lnTo>
                  <a:lnTo>
                    <a:pt x="5784036" y="1164257"/>
                  </a:lnTo>
                  <a:lnTo>
                    <a:pt x="5803426" y="1226108"/>
                  </a:lnTo>
                  <a:lnTo>
                    <a:pt x="5817112" y="1288390"/>
                  </a:lnTo>
                  <a:lnTo>
                    <a:pt x="5825037" y="1351006"/>
                  </a:lnTo>
                  <a:lnTo>
                    <a:pt x="5827147" y="1413860"/>
                  </a:lnTo>
                  <a:lnTo>
                    <a:pt x="5826003" y="1445347"/>
                  </a:lnTo>
                  <a:lnTo>
                    <a:pt x="5819285" y="1508379"/>
                  </a:lnTo>
                  <a:lnTo>
                    <a:pt x="5806612" y="1571409"/>
                  </a:lnTo>
                  <a:lnTo>
                    <a:pt x="5787929" y="1634342"/>
                  </a:lnTo>
                  <a:lnTo>
                    <a:pt x="5763181" y="1697083"/>
                  </a:lnTo>
                  <a:lnTo>
                    <a:pt x="5732312" y="1759533"/>
                  </a:lnTo>
                  <a:lnTo>
                    <a:pt x="5695267" y="1821600"/>
                  </a:lnTo>
                  <a:lnTo>
                    <a:pt x="5651990" y="1883185"/>
                  </a:lnTo>
                  <a:lnTo>
                    <a:pt x="5627997" y="1913767"/>
                  </a:lnTo>
                  <a:lnTo>
                    <a:pt x="5602425" y="1944193"/>
                  </a:lnTo>
                  <a:lnTo>
                    <a:pt x="5575268" y="1974451"/>
                  </a:lnTo>
                  <a:lnTo>
                    <a:pt x="5546518" y="2004529"/>
                  </a:lnTo>
                  <a:lnTo>
                    <a:pt x="5516169" y="2034415"/>
                  </a:lnTo>
                  <a:lnTo>
                    <a:pt x="5484213" y="2064097"/>
                  </a:lnTo>
                  <a:lnTo>
                    <a:pt x="5450644" y="2093562"/>
                  </a:lnTo>
                  <a:lnTo>
                    <a:pt x="5392410" y="2141097"/>
                  </a:lnTo>
                  <a:lnTo>
                    <a:pt x="5361995" y="2164339"/>
                  </a:lnTo>
                  <a:lnTo>
                    <a:pt x="5330732" y="2187227"/>
                  </a:lnTo>
                  <a:lnTo>
                    <a:pt x="5298636" y="2209757"/>
                  </a:lnTo>
                  <a:lnTo>
                    <a:pt x="5265719" y="2231927"/>
                  </a:lnTo>
                  <a:lnTo>
                    <a:pt x="5231996" y="2253733"/>
                  </a:lnTo>
                  <a:lnTo>
                    <a:pt x="5197480" y="2275171"/>
                  </a:lnTo>
                  <a:lnTo>
                    <a:pt x="5162185" y="2296238"/>
                  </a:lnTo>
                  <a:lnTo>
                    <a:pt x="5126125" y="2316932"/>
                  </a:lnTo>
                  <a:lnTo>
                    <a:pt x="5089314" y="2337248"/>
                  </a:lnTo>
                  <a:lnTo>
                    <a:pt x="5051765" y="2357183"/>
                  </a:lnTo>
                  <a:lnTo>
                    <a:pt x="5013491" y="2376734"/>
                  </a:lnTo>
                  <a:lnTo>
                    <a:pt x="4974507" y="2395898"/>
                  </a:lnTo>
                  <a:lnTo>
                    <a:pt x="4934827" y="2414672"/>
                  </a:lnTo>
                  <a:lnTo>
                    <a:pt x="4894463" y="2433052"/>
                  </a:lnTo>
                  <a:lnTo>
                    <a:pt x="4853430" y="2451034"/>
                  </a:lnTo>
                  <a:lnTo>
                    <a:pt x="4811742" y="2468616"/>
                  </a:lnTo>
                  <a:lnTo>
                    <a:pt x="4769412" y="2485794"/>
                  </a:lnTo>
                  <a:lnTo>
                    <a:pt x="4726453" y="2502565"/>
                  </a:lnTo>
                  <a:lnTo>
                    <a:pt x="4682881" y="2518926"/>
                  </a:lnTo>
                  <a:lnTo>
                    <a:pt x="4638707" y="2534873"/>
                  </a:lnTo>
                  <a:lnTo>
                    <a:pt x="4593947" y="2550403"/>
                  </a:lnTo>
                  <a:lnTo>
                    <a:pt x="4548613" y="2565513"/>
                  </a:lnTo>
                  <a:lnTo>
                    <a:pt x="4502720" y="2580199"/>
                  </a:lnTo>
                  <a:lnTo>
                    <a:pt x="4456281" y="2594459"/>
                  </a:lnTo>
                  <a:lnTo>
                    <a:pt x="4409310" y="2608288"/>
                  </a:lnTo>
                  <a:lnTo>
                    <a:pt x="4361820" y="2621683"/>
                  </a:lnTo>
                  <a:lnTo>
                    <a:pt x="4313826" y="2634642"/>
                  </a:lnTo>
                  <a:lnTo>
                    <a:pt x="4265341" y="2647161"/>
                  </a:lnTo>
                  <a:lnTo>
                    <a:pt x="4216378" y="2659236"/>
                  </a:lnTo>
                  <a:lnTo>
                    <a:pt x="4166952" y="2670865"/>
                  </a:lnTo>
                  <a:lnTo>
                    <a:pt x="4117076" y="2682043"/>
                  </a:lnTo>
                  <a:lnTo>
                    <a:pt x="4066764" y="2692769"/>
                  </a:lnTo>
                  <a:lnTo>
                    <a:pt x="4016029" y="2703037"/>
                  </a:lnTo>
                  <a:lnTo>
                    <a:pt x="3964886" y="2712846"/>
                  </a:lnTo>
                  <a:lnTo>
                    <a:pt x="3913348" y="2722191"/>
                  </a:lnTo>
                  <a:lnTo>
                    <a:pt x="3861428" y="2731070"/>
                  </a:lnTo>
                  <a:lnTo>
                    <a:pt x="3809141" y="2739479"/>
                  </a:lnTo>
                  <a:lnTo>
                    <a:pt x="3756500" y="2747415"/>
                  </a:lnTo>
                  <a:lnTo>
                    <a:pt x="3703519" y="2754875"/>
                  </a:lnTo>
                  <a:lnTo>
                    <a:pt x="3650212" y="2761855"/>
                  </a:lnTo>
                  <a:lnTo>
                    <a:pt x="3596592" y="2768351"/>
                  </a:lnTo>
                  <a:lnTo>
                    <a:pt x="3542672" y="2774362"/>
                  </a:lnTo>
                  <a:lnTo>
                    <a:pt x="3488468" y="2779883"/>
                  </a:lnTo>
                  <a:lnTo>
                    <a:pt x="3433992" y="2784910"/>
                  </a:lnTo>
                  <a:lnTo>
                    <a:pt x="3379258" y="2789442"/>
                  </a:lnTo>
                  <a:lnTo>
                    <a:pt x="3324279" y="2793474"/>
                  </a:lnTo>
                  <a:lnTo>
                    <a:pt x="3269071" y="2797003"/>
                  </a:lnTo>
                  <a:lnTo>
                    <a:pt x="3213646" y="2800026"/>
                  </a:lnTo>
                  <a:lnTo>
                    <a:pt x="3158017" y="2802539"/>
                  </a:lnTo>
                  <a:lnTo>
                    <a:pt x="3102200" y="2804540"/>
                  </a:lnTo>
                  <a:lnTo>
                    <a:pt x="3046206" y="2806025"/>
                  </a:lnTo>
                  <a:lnTo>
                    <a:pt x="2990051" y="2806990"/>
                  </a:lnTo>
                  <a:lnTo>
                    <a:pt x="2933748" y="2807433"/>
                  </a:lnTo>
                  <a:lnTo>
                    <a:pt x="2877310" y="2807349"/>
                  </a:lnTo>
                  <a:lnTo>
                    <a:pt x="2820752" y="2806737"/>
                  </a:lnTo>
                  <a:lnTo>
                    <a:pt x="2764086" y="2805591"/>
                  </a:lnTo>
                  <a:lnTo>
                    <a:pt x="2707328" y="2803910"/>
                  </a:lnTo>
                  <a:lnTo>
                    <a:pt x="2650489" y="2801690"/>
                  </a:lnTo>
                  <a:lnTo>
                    <a:pt x="2593585" y="2798927"/>
                  </a:lnTo>
                  <a:lnTo>
                    <a:pt x="2536629" y="2795618"/>
                  </a:lnTo>
                  <a:lnTo>
                    <a:pt x="1699826" y="3158330"/>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424429" y="732790"/>
            <a:ext cx="3858260" cy="1551707"/>
          </a:xfrm>
          <a:prstGeom prst="rect">
            <a:avLst/>
          </a:prstGeom>
        </p:spPr>
        <p:txBody>
          <a:bodyPr vert="horz" wrap="square" lIns="0" tIns="12700" rIns="0" bIns="0" rtlCol="0">
            <a:spAutoFit/>
          </a:bodyPr>
          <a:lstStyle/>
          <a:p>
            <a:pPr marL="12700" marR="5080" indent="455295">
              <a:lnSpc>
                <a:spcPct val="100000"/>
              </a:lnSpc>
              <a:spcBef>
                <a:spcPts val="100"/>
              </a:spcBef>
            </a:pPr>
            <a:br>
              <a:rPr lang="en-US" sz="2000" dirty="0">
                <a:solidFill>
                  <a:srgbClr val="002060"/>
                </a:solidFill>
              </a:rPr>
            </a:br>
            <a:r>
              <a:rPr sz="2000" dirty="0">
                <a:solidFill>
                  <a:srgbClr val="002060"/>
                </a:solidFill>
              </a:rPr>
              <a:t>3.</a:t>
            </a:r>
            <a:r>
              <a:rPr sz="2000" spc="-35" dirty="0">
                <a:solidFill>
                  <a:srgbClr val="002060"/>
                </a:solidFill>
              </a:rPr>
              <a:t> </a:t>
            </a:r>
            <a:r>
              <a:rPr sz="2000" dirty="0">
                <a:solidFill>
                  <a:srgbClr val="002060"/>
                </a:solidFill>
              </a:rPr>
              <a:t>Our</a:t>
            </a:r>
            <a:r>
              <a:rPr sz="2000" spc="-40" dirty="0">
                <a:solidFill>
                  <a:srgbClr val="002060"/>
                </a:solidFill>
              </a:rPr>
              <a:t> </a:t>
            </a:r>
            <a:r>
              <a:rPr sz="2000" dirty="0">
                <a:solidFill>
                  <a:srgbClr val="002060"/>
                </a:solidFill>
              </a:rPr>
              <a:t>policies,</a:t>
            </a:r>
            <a:r>
              <a:rPr sz="2000" spc="-25" dirty="0">
                <a:solidFill>
                  <a:srgbClr val="002060"/>
                </a:solidFill>
              </a:rPr>
              <a:t> </a:t>
            </a:r>
            <a:r>
              <a:rPr sz="2000" spc="-10" dirty="0">
                <a:solidFill>
                  <a:srgbClr val="002060"/>
                </a:solidFill>
              </a:rPr>
              <a:t>laws, </a:t>
            </a:r>
            <a:r>
              <a:rPr sz="2000" dirty="0">
                <a:solidFill>
                  <a:srgbClr val="002060"/>
                </a:solidFill>
              </a:rPr>
              <a:t>project</a:t>
            </a:r>
            <a:r>
              <a:rPr sz="2000" spc="-35" dirty="0">
                <a:solidFill>
                  <a:srgbClr val="002060"/>
                </a:solidFill>
              </a:rPr>
              <a:t> </a:t>
            </a:r>
            <a:r>
              <a:rPr sz="2000" dirty="0">
                <a:solidFill>
                  <a:srgbClr val="002060"/>
                </a:solidFill>
              </a:rPr>
              <a:t>are</a:t>
            </a:r>
            <a:r>
              <a:rPr sz="2000" spc="-55" dirty="0">
                <a:solidFill>
                  <a:srgbClr val="002060"/>
                </a:solidFill>
              </a:rPr>
              <a:t> </a:t>
            </a:r>
            <a:r>
              <a:rPr sz="2000" dirty="0">
                <a:solidFill>
                  <a:srgbClr val="002060"/>
                </a:solidFill>
              </a:rPr>
              <a:t>gender</a:t>
            </a:r>
            <a:r>
              <a:rPr sz="2000" spc="-30" dirty="0">
                <a:solidFill>
                  <a:srgbClr val="002060"/>
                </a:solidFill>
              </a:rPr>
              <a:t> </a:t>
            </a:r>
            <a:r>
              <a:rPr sz="2000" spc="-10" dirty="0">
                <a:solidFill>
                  <a:srgbClr val="002060"/>
                </a:solidFill>
              </a:rPr>
              <a:t>neutral.</a:t>
            </a:r>
            <a:endParaRPr sz="2000" dirty="0">
              <a:solidFill>
                <a:srgbClr val="002060"/>
              </a:solidFill>
            </a:endParaRPr>
          </a:p>
          <a:p>
            <a:pPr marL="954405" marR="99695" indent="-848994">
              <a:lnSpc>
                <a:spcPct val="100000"/>
              </a:lnSpc>
            </a:pPr>
            <a:r>
              <a:rPr sz="2000" dirty="0">
                <a:solidFill>
                  <a:srgbClr val="002060"/>
                </a:solidFill>
              </a:rPr>
              <a:t>They</a:t>
            </a:r>
            <a:r>
              <a:rPr sz="2000" spc="-65" dirty="0">
                <a:solidFill>
                  <a:srgbClr val="002060"/>
                </a:solidFill>
              </a:rPr>
              <a:t> </a:t>
            </a:r>
            <a:r>
              <a:rPr sz="2000" dirty="0">
                <a:solidFill>
                  <a:srgbClr val="002060"/>
                </a:solidFill>
              </a:rPr>
              <a:t>benefit</a:t>
            </a:r>
            <a:r>
              <a:rPr sz="2000" spc="-50" dirty="0">
                <a:solidFill>
                  <a:srgbClr val="002060"/>
                </a:solidFill>
              </a:rPr>
              <a:t> </a:t>
            </a:r>
            <a:r>
              <a:rPr sz="2000" dirty="0">
                <a:solidFill>
                  <a:srgbClr val="002060"/>
                </a:solidFill>
              </a:rPr>
              <a:t>all</a:t>
            </a:r>
            <a:r>
              <a:rPr sz="2000" spc="-70" dirty="0">
                <a:solidFill>
                  <a:srgbClr val="002060"/>
                </a:solidFill>
              </a:rPr>
              <a:t> </a:t>
            </a:r>
            <a:r>
              <a:rPr sz="2000" dirty="0">
                <a:solidFill>
                  <a:srgbClr val="002060"/>
                </a:solidFill>
              </a:rPr>
              <a:t>people</a:t>
            </a:r>
            <a:r>
              <a:rPr sz="2000" spc="-65" dirty="0">
                <a:solidFill>
                  <a:srgbClr val="002060"/>
                </a:solidFill>
              </a:rPr>
              <a:t> </a:t>
            </a:r>
            <a:r>
              <a:rPr sz="2000" spc="-25" dirty="0">
                <a:solidFill>
                  <a:srgbClr val="002060"/>
                </a:solidFill>
              </a:rPr>
              <a:t>in </a:t>
            </a:r>
            <a:r>
              <a:rPr sz="2000" dirty="0">
                <a:solidFill>
                  <a:srgbClr val="002060"/>
                </a:solidFill>
              </a:rPr>
              <a:t>the</a:t>
            </a:r>
            <a:r>
              <a:rPr sz="2000" spc="-25" dirty="0">
                <a:solidFill>
                  <a:srgbClr val="002060"/>
                </a:solidFill>
              </a:rPr>
              <a:t> </a:t>
            </a:r>
            <a:r>
              <a:rPr sz="2000" dirty="0">
                <a:solidFill>
                  <a:srgbClr val="002060"/>
                </a:solidFill>
              </a:rPr>
              <a:t>same</a:t>
            </a:r>
            <a:r>
              <a:rPr sz="2000" spc="-30" dirty="0">
                <a:solidFill>
                  <a:srgbClr val="002060"/>
                </a:solidFill>
              </a:rPr>
              <a:t> </a:t>
            </a:r>
            <a:r>
              <a:rPr sz="2000" spc="-25" dirty="0">
                <a:solidFill>
                  <a:srgbClr val="002060"/>
                </a:solidFill>
              </a:rPr>
              <a:t>way</a:t>
            </a:r>
            <a:endParaRPr sz="2000" dirty="0">
              <a:solidFill>
                <a:srgbClr val="002060"/>
              </a:solidFill>
            </a:endParaRPr>
          </a:p>
        </p:txBody>
      </p:sp>
      <p:grpSp>
        <p:nvGrpSpPr>
          <p:cNvPr id="6" name="object 6"/>
          <p:cNvGrpSpPr/>
          <p:nvPr/>
        </p:nvGrpSpPr>
        <p:grpSpPr>
          <a:xfrm>
            <a:off x="5356859" y="3416808"/>
            <a:ext cx="3800475" cy="1887220"/>
            <a:chOff x="5356859" y="3416808"/>
            <a:chExt cx="3800475" cy="1887220"/>
          </a:xfrm>
        </p:grpSpPr>
        <p:sp>
          <p:nvSpPr>
            <p:cNvPr id="7" name="object 7"/>
            <p:cNvSpPr/>
            <p:nvPr/>
          </p:nvSpPr>
          <p:spPr>
            <a:xfrm>
              <a:off x="5369813" y="3429762"/>
              <a:ext cx="3774440" cy="1861185"/>
            </a:xfrm>
            <a:custGeom>
              <a:avLst/>
              <a:gdLst/>
              <a:ahLst/>
              <a:cxnLst/>
              <a:rect l="l" t="t" r="r" b="b"/>
              <a:pathLst>
                <a:path w="3774440" h="1861185">
                  <a:moveTo>
                    <a:pt x="2865882" y="0"/>
                  </a:moveTo>
                  <a:lnTo>
                    <a:pt x="0" y="0"/>
                  </a:lnTo>
                  <a:lnTo>
                    <a:pt x="0" y="1860803"/>
                  </a:lnTo>
                  <a:lnTo>
                    <a:pt x="2865882" y="1860803"/>
                  </a:lnTo>
                  <a:lnTo>
                    <a:pt x="3774186" y="952500"/>
                  </a:lnTo>
                  <a:lnTo>
                    <a:pt x="3774186" y="908303"/>
                  </a:lnTo>
                  <a:lnTo>
                    <a:pt x="2865882" y="0"/>
                  </a:lnTo>
                  <a:close/>
                </a:path>
              </a:pathLst>
            </a:custGeom>
            <a:solidFill>
              <a:srgbClr val="BADFE2"/>
            </a:solidFill>
          </p:spPr>
          <p:txBody>
            <a:bodyPr wrap="square" lIns="0" tIns="0" rIns="0" bIns="0" rtlCol="0"/>
            <a:lstStyle/>
            <a:p>
              <a:endParaRPr/>
            </a:p>
          </p:txBody>
        </p:sp>
        <p:sp>
          <p:nvSpPr>
            <p:cNvPr id="8" name="object 8"/>
            <p:cNvSpPr/>
            <p:nvPr/>
          </p:nvSpPr>
          <p:spPr>
            <a:xfrm>
              <a:off x="5369813" y="3429762"/>
              <a:ext cx="3774440" cy="1861185"/>
            </a:xfrm>
            <a:custGeom>
              <a:avLst/>
              <a:gdLst/>
              <a:ahLst/>
              <a:cxnLst/>
              <a:rect l="l" t="t" r="r" b="b"/>
              <a:pathLst>
                <a:path w="3774440" h="1861185">
                  <a:moveTo>
                    <a:pt x="3774186" y="952500"/>
                  </a:moveTo>
                  <a:lnTo>
                    <a:pt x="2865882" y="1860803"/>
                  </a:lnTo>
                  <a:lnTo>
                    <a:pt x="0" y="1860803"/>
                  </a:lnTo>
                  <a:lnTo>
                    <a:pt x="0" y="0"/>
                  </a:lnTo>
                  <a:lnTo>
                    <a:pt x="2865882" y="0"/>
                  </a:lnTo>
                  <a:lnTo>
                    <a:pt x="3774186" y="908303"/>
                  </a:lnTo>
                </a:path>
              </a:pathLst>
            </a:custGeom>
            <a:ln w="25908">
              <a:solidFill>
                <a:srgbClr val="88A3A7"/>
              </a:solidFill>
            </a:ln>
          </p:spPr>
          <p:txBody>
            <a:bodyPr wrap="square" lIns="0" tIns="0" rIns="0" bIns="0" rtlCol="0"/>
            <a:lstStyle/>
            <a:p>
              <a:endParaRPr/>
            </a:p>
          </p:txBody>
        </p:sp>
      </p:grpSp>
      <p:sp>
        <p:nvSpPr>
          <p:cNvPr id="9" name="object 9"/>
          <p:cNvSpPr txBox="1"/>
          <p:nvPr/>
        </p:nvSpPr>
        <p:spPr>
          <a:xfrm>
            <a:off x="5530977" y="3733291"/>
            <a:ext cx="3007995" cy="1244600"/>
          </a:xfrm>
          <a:prstGeom prst="rect">
            <a:avLst/>
          </a:prstGeom>
        </p:spPr>
        <p:txBody>
          <a:bodyPr vert="horz" wrap="square" lIns="0" tIns="12065" rIns="0" bIns="0" rtlCol="0">
            <a:spAutoFit/>
          </a:bodyPr>
          <a:lstStyle/>
          <a:p>
            <a:pPr marL="12065" marR="5080" algn="ctr">
              <a:lnSpc>
                <a:spcPct val="100000"/>
              </a:lnSpc>
              <a:spcBef>
                <a:spcPts val="95"/>
              </a:spcBef>
            </a:pPr>
            <a:r>
              <a:rPr sz="1600" b="1" dirty="0">
                <a:solidFill>
                  <a:srgbClr val="001F5F"/>
                </a:solidFill>
                <a:latin typeface="Segoe UI"/>
                <a:cs typeface="Segoe UI"/>
              </a:rPr>
              <a:t>How</a:t>
            </a:r>
            <a:r>
              <a:rPr sz="1600" b="1" spc="-35" dirty="0">
                <a:solidFill>
                  <a:srgbClr val="001F5F"/>
                </a:solidFill>
                <a:latin typeface="Segoe UI"/>
                <a:cs typeface="Segoe UI"/>
              </a:rPr>
              <a:t> </a:t>
            </a:r>
            <a:r>
              <a:rPr sz="1600" b="1" dirty="0">
                <a:solidFill>
                  <a:srgbClr val="001F5F"/>
                </a:solidFill>
                <a:latin typeface="Segoe UI"/>
                <a:cs typeface="Segoe UI"/>
              </a:rPr>
              <a:t>to</a:t>
            </a:r>
            <a:r>
              <a:rPr sz="1600" b="1" spc="-35" dirty="0">
                <a:solidFill>
                  <a:srgbClr val="001F5F"/>
                </a:solidFill>
                <a:latin typeface="Segoe UI"/>
                <a:cs typeface="Segoe UI"/>
              </a:rPr>
              <a:t> </a:t>
            </a:r>
            <a:r>
              <a:rPr sz="1600" b="1" dirty="0">
                <a:solidFill>
                  <a:srgbClr val="001F5F"/>
                </a:solidFill>
                <a:latin typeface="Segoe UI"/>
                <a:cs typeface="Segoe UI"/>
              </a:rPr>
              <a:t>sustain</a:t>
            </a:r>
            <a:r>
              <a:rPr sz="1600" b="1" spc="-55" dirty="0">
                <a:solidFill>
                  <a:srgbClr val="001F5F"/>
                </a:solidFill>
                <a:latin typeface="Segoe UI"/>
                <a:cs typeface="Segoe UI"/>
              </a:rPr>
              <a:t> </a:t>
            </a:r>
            <a:r>
              <a:rPr sz="1600" b="1" dirty="0">
                <a:solidFill>
                  <a:srgbClr val="001F5F"/>
                </a:solidFill>
                <a:latin typeface="Segoe UI"/>
                <a:cs typeface="Segoe UI"/>
              </a:rPr>
              <a:t>your</a:t>
            </a:r>
            <a:r>
              <a:rPr sz="1600" b="1" spc="-35" dirty="0">
                <a:solidFill>
                  <a:srgbClr val="001F5F"/>
                </a:solidFill>
                <a:latin typeface="Segoe UI"/>
                <a:cs typeface="Segoe UI"/>
              </a:rPr>
              <a:t> </a:t>
            </a:r>
            <a:r>
              <a:rPr sz="1600" b="1" spc="-10" dirty="0">
                <a:solidFill>
                  <a:srgbClr val="001F5F"/>
                </a:solidFill>
                <a:latin typeface="Segoe UI"/>
                <a:cs typeface="Segoe UI"/>
              </a:rPr>
              <a:t>argument? </a:t>
            </a:r>
            <a:r>
              <a:rPr sz="1600" b="1" dirty="0">
                <a:solidFill>
                  <a:srgbClr val="001F5F"/>
                </a:solidFill>
                <a:latin typeface="Segoe UI"/>
                <a:cs typeface="Segoe UI"/>
              </a:rPr>
              <a:t>Example:</a:t>
            </a:r>
            <a:r>
              <a:rPr sz="1600" b="1" spc="-40" dirty="0">
                <a:solidFill>
                  <a:srgbClr val="001F5F"/>
                </a:solidFill>
                <a:latin typeface="Segoe UI"/>
                <a:cs typeface="Segoe UI"/>
              </a:rPr>
              <a:t> </a:t>
            </a:r>
            <a:r>
              <a:rPr sz="1600" b="1" dirty="0">
                <a:solidFill>
                  <a:srgbClr val="001F5F"/>
                </a:solidFill>
                <a:latin typeface="Segoe UI"/>
                <a:cs typeface="Segoe UI"/>
              </a:rPr>
              <a:t>find</a:t>
            </a:r>
            <a:r>
              <a:rPr sz="1600" b="1" spc="-40" dirty="0">
                <a:solidFill>
                  <a:srgbClr val="001F5F"/>
                </a:solidFill>
                <a:latin typeface="Segoe UI"/>
                <a:cs typeface="Segoe UI"/>
              </a:rPr>
              <a:t> </a:t>
            </a:r>
            <a:r>
              <a:rPr sz="1600" b="1" dirty="0">
                <a:solidFill>
                  <a:srgbClr val="001F5F"/>
                </a:solidFill>
                <a:latin typeface="Segoe UI"/>
                <a:cs typeface="Segoe UI"/>
              </a:rPr>
              <a:t>Case</a:t>
            </a:r>
            <a:r>
              <a:rPr sz="1600" b="1" spc="-45" dirty="0">
                <a:solidFill>
                  <a:srgbClr val="001F5F"/>
                </a:solidFill>
                <a:latin typeface="Segoe UI"/>
                <a:cs typeface="Segoe UI"/>
              </a:rPr>
              <a:t> </a:t>
            </a:r>
            <a:r>
              <a:rPr sz="1600" b="1" dirty="0">
                <a:solidFill>
                  <a:srgbClr val="001F5F"/>
                </a:solidFill>
                <a:latin typeface="Segoe UI"/>
                <a:cs typeface="Segoe UI"/>
              </a:rPr>
              <a:t>Laws</a:t>
            </a:r>
            <a:r>
              <a:rPr sz="1600" b="1" spc="-55" dirty="0">
                <a:solidFill>
                  <a:srgbClr val="001F5F"/>
                </a:solidFill>
                <a:latin typeface="Segoe UI"/>
                <a:cs typeface="Segoe UI"/>
              </a:rPr>
              <a:t> </a:t>
            </a:r>
            <a:r>
              <a:rPr sz="1600" b="1" spc="-20" dirty="0">
                <a:solidFill>
                  <a:srgbClr val="001F5F"/>
                </a:solidFill>
                <a:latin typeface="Segoe UI"/>
                <a:cs typeface="Segoe UI"/>
              </a:rPr>
              <a:t>from </a:t>
            </a:r>
            <a:r>
              <a:rPr sz="1600" b="1" dirty="0">
                <a:solidFill>
                  <a:srgbClr val="001F5F"/>
                </a:solidFill>
                <a:latin typeface="Segoe UI"/>
                <a:cs typeface="Segoe UI"/>
              </a:rPr>
              <a:t>the</a:t>
            </a:r>
            <a:r>
              <a:rPr sz="1600" b="1" spc="-25" dirty="0">
                <a:solidFill>
                  <a:srgbClr val="001F5F"/>
                </a:solidFill>
                <a:latin typeface="Segoe UI"/>
                <a:cs typeface="Segoe UI"/>
              </a:rPr>
              <a:t> </a:t>
            </a:r>
            <a:r>
              <a:rPr sz="1600" b="1" spc="-20" dirty="0">
                <a:solidFill>
                  <a:srgbClr val="001F5F"/>
                </a:solidFill>
                <a:latin typeface="Segoe UI"/>
                <a:cs typeface="Segoe UI"/>
              </a:rPr>
              <a:t>ECHR</a:t>
            </a:r>
            <a:endParaRPr sz="1600">
              <a:latin typeface="Segoe UI"/>
              <a:cs typeface="Segoe UI"/>
            </a:endParaRPr>
          </a:p>
          <a:p>
            <a:pPr marL="635" algn="ctr">
              <a:lnSpc>
                <a:spcPct val="100000"/>
              </a:lnSpc>
            </a:pPr>
            <a:r>
              <a:rPr sz="1600" b="1" dirty="0">
                <a:solidFill>
                  <a:srgbClr val="001F5F"/>
                </a:solidFill>
                <a:latin typeface="Segoe UI"/>
                <a:cs typeface="Segoe UI"/>
              </a:rPr>
              <a:t>Example:</a:t>
            </a:r>
            <a:r>
              <a:rPr sz="1600" b="1" spc="-40" dirty="0">
                <a:solidFill>
                  <a:srgbClr val="001F5F"/>
                </a:solidFill>
                <a:latin typeface="Segoe UI"/>
                <a:cs typeface="Segoe UI"/>
              </a:rPr>
              <a:t> </a:t>
            </a:r>
            <a:r>
              <a:rPr sz="1600" b="1" dirty="0">
                <a:solidFill>
                  <a:srgbClr val="001F5F"/>
                </a:solidFill>
                <a:latin typeface="Segoe UI"/>
                <a:cs typeface="Segoe UI"/>
              </a:rPr>
              <a:t>the</a:t>
            </a:r>
            <a:r>
              <a:rPr sz="1600" b="1" spc="-35" dirty="0">
                <a:solidFill>
                  <a:srgbClr val="001F5F"/>
                </a:solidFill>
                <a:latin typeface="Segoe UI"/>
                <a:cs typeface="Segoe UI"/>
              </a:rPr>
              <a:t> </a:t>
            </a:r>
            <a:r>
              <a:rPr sz="1600" b="1" dirty="0">
                <a:solidFill>
                  <a:srgbClr val="001F5F"/>
                </a:solidFill>
                <a:latin typeface="Segoe UI"/>
                <a:cs typeface="Segoe UI"/>
              </a:rPr>
              <a:t>Carvalho</a:t>
            </a:r>
            <a:r>
              <a:rPr sz="1600" b="1" spc="-40" dirty="0">
                <a:solidFill>
                  <a:srgbClr val="001F5F"/>
                </a:solidFill>
                <a:latin typeface="Segoe UI"/>
                <a:cs typeface="Segoe UI"/>
              </a:rPr>
              <a:t> </a:t>
            </a:r>
            <a:r>
              <a:rPr sz="1600" b="1" spc="-25" dirty="0">
                <a:solidFill>
                  <a:srgbClr val="001F5F"/>
                </a:solidFill>
                <a:latin typeface="Segoe UI"/>
                <a:cs typeface="Segoe UI"/>
              </a:rPr>
              <a:t>vs.</a:t>
            </a:r>
            <a:endParaRPr sz="1600">
              <a:latin typeface="Segoe UI"/>
              <a:cs typeface="Segoe UI"/>
            </a:endParaRPr>
          </a:p>
          <a:p>
            <a:pPr marL="1270" algn="ctr">
              <a:lnSpc>
                <a:spcPct val="100000"/>
              </a:lnSpc>
            </a:pPr>
            <a:r>
              <a:rPr sz="1600" b="1" dirty="0">
                <a:solidFill>
                  <a:srgbClr val="001F5F"/>
                </a:solidFill>
                <a:latin typeface="Segoe UI"/>
                <a:cs typeface="Segoe UI"/>
              </a:rPr>
              <a:t>Portugal</a:t>
            </a:r>
            <a:r>
              <a:rPr sz="1600" b="1" spc="-95" dirty="0">
                <a:solidFill>
                  <a:srgbClr val="001F5F"/>
                </a:solidFill>
                <a:latin typeface="Segoe UI"/>
                <a:cs typeface="Segoe UI"/>
              </a:rPr>
              <a:t> </a:t>
            </a:r>
            <a:r>
              <a:rPr sz="1600" b="1" spc="-20" dirty="0">
                <a:solidFill>
                  <a:srgbClr val="001F5F"/>
                </a:solidFill>
                <a:latin typeface="Segoe UI"/>
                <a:cs typeface="Segoe UI"/>
              </a:rPr>
              <a:t>case</a:t>
            </a:r>
            <a:endParaRPr sz="1600">
              <a:latin typeface="Segoe UI"/>
              <a:cs typeface="Segoe UI"/>
            </a:endParaRPr>
          </a:p>
        </p:txBody>
      </p:sp>
      <p:grpSp>
        <p:nvGrpSpPr>
          <p:cNvPr id="10" name="object 10"/>
          <p:cNvGrpSpPr/>
          <p:nvPr/>
        </p:nvGrpSpPr>
        <p:grpSpPr>
          <a:xfrm>
            <a:off x="310895" y="3416808"/>
            <a:ext cx="4954905" cy="1934210"/>
            <a:chOff x="310895" y="3416808"/>
            <a:chExt cx="4954905" cy="1934210"/>
          </a:xfrm>
        </p:grpSpPr>
        <p:sp>
          <p:nvSpPr>
            <p:cNvPr id="11" name="object 11"/>
            <p:cNvSpPr/>
            <p:nvPr/>
          </p:nvSpPr>
          <p:spPr>
            <a:xfrm>
              <a:off x="323849" y="3429762"/>
              <a:ext cx="4928870" cy="1908175"/>
            </a:xfrm>
            <a:custGeom>
              <a:avLst/>
              <a:gdLst/>
              <a:ahLst/>
              <a:cxnLst/>
              <a:rect l="l" t="t" r="r" b="b"/>
              <a:pathLst>
                <a:path w="4928870" h="1908175">
                  <a:moveTo>
                    <a:pt x="3974591" y="0"/>
                  </a:moveTo>
                  <a:lnTo>
                    <a:pt x="0" y="0"/>
                  </a:lnTo>
                  <a:lnTo>
                    <a:pt x="0" y="1908048"/>
                  </a:lnTo>
                  <a:lnTo>
                    <a:pt x="3974591" y="1908048"/>
                  </a:lnTo>
                  <a:lnTo>
                    <a:pt x="4928616" y="954024"/>
                  </a:lnTo>
                  <a:lnTo>
                    <a:pt x="3974591" y="0"/>
                  </a:lnTo>
                  <a:close/>
                </a:path>
              </a:pathLst>
            </a:custGeom>
            <a:solidFill>
              <a:srgbClr val="BADFE2"/>
            </a:solidFill>
          </p:spPr>
          <p:txBody>
            <a:bodyPr wrap="square" lIns="0" tIns="0" rIns="0" bIns="0" rtlCol="0"/>
            <a:lstStyle/>
            <a:p>
              <a:endParaRPr/>
            </a:p>
          </p:txBody>
        </p:sp>
        <p:sp>
          <p:nvSpPr>
            <p:cNvPr id="12" name="object 12"/>
            <p:cNvSpPr/>
            <p:nvPr/>
          </p:nvSpPr>
          <p:spPr>
            <a:xfrm>
              <a:off x="323849" y="3429762"/>
              <a:ext cx="4928870" cy="1908175"/>
            </a:xfrm>
            <a:custGeom>
              <a:avLst/>
              <a:gdLst/>
              <a:ahLst/>
              <a:cxnLst/>
              <a:rect l="l" t="t" r="r" b="b"/>
              <a:pathLst>
                <a:path w="4928870" h="1908175">
                  <a:moveTo>
                    <a:pt x="0" y="0"/>
                  </a:moveTo>
                  <a:lnTo>
                    <a:pt x="3974591" y="0"/>
                  </a:lnTo>
                  <a:lnTo>
                    <a:pt x="4928616" y="954024"/>
                  </a:lnTo>
                  <a:lnTo>
                    <a:pt x="3974591" y="1908048"/>
                  </a:lnTo>
                  <a:lnTo>
                    <a:pt x="0" y="1908048"/>
                  </a:lnTo>
                  <a:lnTo>
                    <a:pt x="0" y="0"/>
                  </a:lnTo>
                  <a:close/>
                </a:path>
              </a:pathLst>
            </a:custGeom>
            <a:ln w="25908">
              <a:solidFill>
                <a:srgbClr val="88A3A7"/>
              </a:solidFill>
            </a:ln>
          </p:spPr>
          <p:txBody>
            <a:bodyPr wrap="square" lIns="0" tIns="0" rIns="0" bIns="0" rtlCol="0"/>
            <a:lstStyle/>
            <a:p>
              <a:endParaRPr/>
            </a:p>
          </p:txBody>
        </p:sp>
      </p:grpSp>
      <p:sp>
        <p:nvSpPr>
          <p:cNvPr id="13" name="object 13"/>
          <p:cNvSpPr txBox="1"/>
          <p:nvPr/>
        </p:nvSpPr>
        <p:spPr>
          <a:xfrm>
            <a:off x="481685" y="3555215"/>
            <a:ext cx="4135120" cy="1520288"/>
          </a:xfrm>
          <a:prstGeom prst="rect">
            <a:avLst/>
          </a:prstGeom>
        </p:spPr>
        <p:txBody>
          <a:bodyPr vert="horz" wrap="square" lIns="0" tIns="12065" rIns="0" bIns="0" rtlCol="0">
            <a:spAutoFit/>
          </a:bodyPr>
          <a:lstStyle/>
          <a:p>
            <a:pPr>
              <a:lnSpc>
                <a:spcPct val="100000"/>
              </a:lnSpc>
              <a:spcBef>
                <a:spcPts val="95"/>
              </a:spcBef>
            </a:pPr>
            <a:r>
              <a:rPr sz="1400" b="1" dirty="0">
                <a:solidFill>
                  <a:srgbClr val="001F5F"/>
                </a:solidFill>
                <a:latin typeface="Segoe UI"/>
                <a:cs typeface="Segoe UI"/>
              </a:rPr>
              <a:t>Counter</a:t>
            </a:r>
            <a:r>
              <a:rPr sz="1400" b="1" spc="-65" dirty="0">
                <a:solidFill>
                  <a:srgbClr val="001F5F"/>
                </a:solidFill>
                <a:latin typeface="Segoe UI"/>
                <a:cs typeface="Segoe UI"/>
              </a:rPr>
              <a:t> </a:t>
            </a:r>
            <a:r>
              <a:rPr sz="1400" b="1" spc="-10" dirty="0">
                <a:solidFill>
                  <a:srgbClr val="001F5F"/>
                </a:solidFill>
                <a:latin typeface="Segoe UI"/>
                <a:cs typeface="Segoe UI"/>
              </a:rPr>
              <a:t>argument:</a:t>
            </a:r>
            <a:endParaRPr sz="1400" dirty="0">
              <a:latin typeface="Segoe UI"/>
              <a:cs typeface="Segoe UI"/>
            </a:endParaRPr>
          </a:p>
          <a:p>
            <a:pPr marL="12700" marR="5080" indent="-1270">
              <a:lnSpc>
                <a:spcPct val="100000"/>
              </a:lnSpc>
            </a:pPr>
            <a:r>
              <a:rPr sz="1400" b="1" dirty="0">
                <a:solidFill>
                  <a:srgbClr val="001F5F"/>
                </a:solidFill>
                <a:latin typeface="Segoe UI"/>
                <a:cs typeface="Segoe UI"/>
              </a:rPr>
              <a:t>Gender</a:t>
            </a:r>
            <a:r>
              <a:rPr sz="1400" b="1" spc="-45" dirty="0">
                <a:solidFill>
                  <a:srgbClr val="001F5F"/>
                </a:solidFill>
                <a:latin typeface="Segoe UI"/>
                <a:cs typeface="Segoe UI"/>
              </a:rPr>
              <a:t> </a:t>
            </a:r>
            <a:r>
              <a:rPr sz="1400" b="1" dirty="0">
                <a:solidFill>
                  <a:srgbClr val="001F5F"/>
                </a:solidFill>
                <a:latin typeface="Segoe UI"/>
                <a:cs typeface="Segoe UI"/>
              </a:rPr>
              <a:t>neutral</a:t>
            </a:r>
            <a:r>
              <a:rPr sz="1400" b="1" spc="-50" dirty="0">
                <a:solidFill>
                  <a:srgbClr val="001F5F"/>
                </a:solidFill>
                <a:latin typeface="Segoe UI"/>
                <a:cs typeface="Segoe UI"/>
              </a:rPr>
              <a:t> </a:t>
            </a:r>
            <a:r>
              <a:rPr sz="1400" b="1" dirty="0">
                <a:solidFill>
                  <a:srgbClr val="001F5F"/>
                </a:solidFill>
                <a:latin typeface="Segoe UI"/>
                <a:cs typeface="Segoe UI"/>
              </a:rPr>
              <a:t>policies/Laws</a:t>
            </a:r>
            <a:r>
              <a:rPr sz="1400" b="1" spc="-70" dirty="0">
                <a:solidFill>
                  <a:srgbClr val="001F5F"/>
                </a:solidFill>
                <a:latin typeface="Segoe UI"/>
                <a:cs typeface="Segoe UI"/>
              </a:rPr>
              <a:t> </a:t>
            </a:r>
            <a:r>
              <a:rPr sz="1400" b="1" dirty="0">
                <a:solidFill>
                  <a:srgbClr val="001F5F"/>
                </a:solidFill>
                <a:latin typeface="Segoe UI"/>
                <a:cs typeface="Segoe UI"/>
              </a:rPr>
              <a:t>are</a:t>
            </a:r>
            <a:r>
              <a:rPr sz="1400" b="1" spc="-45" dirty="0">
                <a:solidFill>
                  <a:srgbClr val="001F5F"/>
                </a:solidFill>
                <a:latin typeface="Segoe UI"/>
                <a:cs typeface="Segoe UI"/>
              </a:rPr>
              <a:t> </a:t>
            </a:r>
            <a:r>
              <a:rPr sz="1400" b="1" dirty="0">
                <a:solidFill>
                  <a:srgbClr val="001F5F"/>
                </a:solidFill>
                <a:latin typeface="Segoe UI"/>
                <a:cs typeface="Segoe UI"/>
              </a:rPr>
              <a:t>a</a:t>
            </a:r>
            <a:r>
              <a:rPr sz="1400" b="1" spc="-40" dirty="0">
                <a:solidFill>
                  <a:srgbClr val="001F5F"/>
                </a:solidFill>
                <a:latin typeface="Segoe UI"/>
                <a:cs typeface="Segoe UI"/>
              </a:rPr>
              <a:t> </a:t>
            </a:r>
            <a:r>
              <a:rPr sz="1400" b="1" spc="-10" dirty="0">
                <a:solidFill>
                  <a:srgbClr val="001F5F"/>
                </a:solidFill>
                <a:latin typeface="Segoe UI"/>
                <a:cs typeface="Segoe UI"/>
              </a:rPr>
              <a:t>myth. </a:t>
            </a:r>
            <a:r>
              <a:rPr lang="en-US" sz="1400" b="1" dirty="0">
                <a:solidFill>
                  <a:srgbClr val="001F5F"/>
                </a:solidFill>
                <a:latin typeface="Segoe UI"/>
                <a:cs typeface="Segoe UI"/>
              </a:rPr>
              <a:t>They</a:t>
            </a:r>
            <a:r>
              <a:rPr lang="en-US" sz="1400" b="1" spc="-30" dirty="0">
                <a:solidFill>
                  <a:srgbClr val="001F5F"/>
                </a:solidFill>
                <a:latin typeface="Segoe UI"/>
                <a:cs typeface="Segoe UI"/>
              </a:rPr>
              <a:t> </a:t>
            </a:r>
            <a:r>
              <a:rPr lang="en-US" sz="1400" b="1" dirty="0">
                <a:solidFill>
                  <a:srgbClr val="001F5F"/>
                </a:solidFill>
                <a:latin typeface="Segoe UI"/>
                <a:cs typeface="Segoe UI"/>
              </a:rPr>
              <a:t>can</a:t>
            </a:r>
            <a:r>
              <a:rPr lang="en-US" sz="1400" b="1" spc="-40" dirty="0">
                <a:solidFill>
                  <a:srgbClr val="001F5F"/>
                </a:solidFill>
                <a:latin typeface="Segoe UI"/>
                <a:cs typeface="Segoe UI"/>
              </a:rPr>
              <a:t> </a:t>
            </a:r>
            <a:r>
              <a:rPr lang="en-US" sz="1400" b="1" dirty="0">
                <a:solidFill>
                  <a:srgbClr val="001F5F"/>
                </a:solidFill>
                <a:latin typeface="Segoe UI"/>
                <a:cs typeface="Segoe UI"/>
              </a:rPr>
              <a:t>sometimes</a:t>
            </a:r>
            <a:r>
              <a:rPr lang="en-US" sz="1400" b="1" spc="-55" dirty="0">
                <a:solidFill>
                  <a:srgbClr val="001F5F"/>
                </a:solidFill>
                <a:latin typeface="Segoe UI"/>
                <a:cs typeface="Segoe UI"/>
              </a:rPr>
              <a:t> </a:t>
            </a:r>
            <a:r>
              <a:rPr lang="en-US" sz="1400" b="1" dirty="0">
                <a:solidFill>
                  <a:srgbClr val="001F5F"/>
                </a:solidFill>
                <a:latin typeface="Segoe UI"/>
                <a:cs typeface="Segoe UI"/>
              </a:rPr>
              <a:t>be</a:t>
            </a:r>
            <a:r>
              <a:rPr lang="en-US" sz="1400" b="1" spc="-30" dirty="0">
                <a:solidFill>
                  <a:srgbClr val="001F5F"/>
                </a:solidFill>
                <a:latin typeface="Segoe UI"/>
                <a:cs typeface="Segoe UI"/>
              </a:rPr>
              <a:t> </a:t>
            </a:r>
            <a:r>
              <a:rPr lang="en-US" sz="1400" b="1" dirty="0">
                <a:solidFill>
                  <a:srgbClr val="001F5F"/>
                </a:solidFill>
                <a:latin typeface="Segoe UI"/>
                <a:cs typeface="Segoe UI"/>
              </a:rPr>
              <a:t>negative</a:t>
            </a:r>
            <a:r>
              <a:rPr lang="en-US" sz="1400" b="1" spc="-50" dirty="0">
                <a:solidFill>
                  <a:srgbClr val="001F5F"/>
                </a:solidFill>
                <a:latin typeface="Segoe UI"/>
                <a:cs typeface="Segoe UI"/>
              </a:rPr>
              <a:t> </a:t>
            </a:r>
            <a:r>
              <a:rPr lang="en-US" sz="1400" b="1" dirty="0">
                <a:solidFill>
                  <a:srgbClr val="001F5F"/>
                </a:solidFill>
                <a:latin typeface="Segoe UI"/>
                <a:cs typeface="Segoe UI"/>
              </a:rPr>
              <a:t>to</a:t>
            </a:r>
            <a:r>
              <a:rPr lang="en-US" sz="1400" b="1" spc="-25" dirty="0">
                <a:solidFill>
                  <a:srgbClr val="001F5F"/>
                </a:solidFill>
                <a:latin typeface="Segoe UI"/>
                <a:cs typeface="Segoe UI"/>
              </a:rPr>
              <a:t> </a:t>
            </a:r>
            <a:r>
              <a:rPr lang="en-US" sz="1400" b="1" spc="-10" dirty="0">
                <a:solidFill>
                  <a:srgbClr val="001F5F"/>
                </a:solidFill>
                <a:latin typeface="Segoe UI"/>
                <a:cs typeface="Segoe UI"/>
              </a:rPr>
              <a:t>women </a:t>
            </a:r>
            <a:r>
              <a:rPr lang="en-US" sz="1400" b="1" dirty="0">
                <a:solidFill>
                  <a:srgbClr val="001F5F"/>
                </a:solidFill>
                <a:latin typeface="Segoe UI"/>
                <a:cs typeface="Segoe UI"/>
              </a:rPr>
              <a:t>and</a:t>
            </a:r>
            <a:r>
              <a:rPr lang="en-US" sz="1400" b="1" spc="-35" dirty="0">
                <a:solidFill>
                  <a:srgbClr val="001F5F"/>
                </a:solidFill>
                <a:latin typeface="Segoe UI"/>
                <a:cs typeface="Segoe UI"/>
              </a:rPr>
              <a:t> </a:t>
            </a:r>
            <a:r>
              <a:rPr lang="en-US" sz="1400" b="1" dirty="0">
                <a:solidFill>
                  <a:srgbClr val="001F5F"/>
                </a:solidFill>
                <a:latin typeface="Segoe UI"/>
                <a:cs typeface="Segoe UI"/>
              </a:rPr>
              <a:t>men,</a:t>
            </a:r>
            <a:r>
              <a:rPr lang="en-US" sz="1400" b="1" spc="-30" dirty="0">
                <a:solidFill>
                  <a:srgbClr val="001F5F"/>
                </a:solidFill>
                <a:latin typeface="Segoe UI"/>
                <a:cs typeface="Segoe UI"/>
              </a:rPr>
              <a:t> </a:t>
            </a:r>
            <a:r>
              <a:rPr lang="en-US" sz="1400" b="1" dirty="0">
                <a:solidFill>
                  <a:srgbClr val="001F5F"/>
                </a:solidFill>
                <a:latin typeface="Segoe UI"/>
                <a:cs typeface="Segoe UI"/>
              </a:rPr>
              <a:t>as</a:t>
            </a:r>
            <a:r>
              <a:rPr lang="en-US" sz="1400" b="1" spc="-50" dirty="0">
                <a:solidFill>
                  <a:srgbClr val="001F5F"/>
                </a:solidFill>
                <a:latin typeface="Segoe UI"/>
                <a:cs typeface="Segoe UI"/>
              </a:rPr>
              <a:t> </a:t>
            </a:r>
            <a:r>
              <a:rPr lang="en-US" sz="1400" b="1" dirty="0">
                <a:solidFill>
                  <a:srgbClr val="001F5F"/>
                </a:solidFill>
                <a:latin typeface="Segoe UI"/>
                <a:cs typeface="Segoe UI"/>
              </a:rPr>
              <a:t>they</a:t>
            </a:r>
            <a:r>
              <a:rPr lang="en-US" sz="1400" b="1" spc="-20" dirty="0">
                <a:solidFill>
                  <a:srgbClr val="001F5F"/>
                </a:solidFill>
                <a:latin typeface="Segoe UI"/>
                <a:cs typeface="Segoe UI"/>
              </a:rPr>
              <a:t> </a:t>
            </a:r>
            <a:r>
              <a:rPr lang="en-US" sz="1400" b="1" dirty="0">
                <a:solidFill>
                  <a:srgbClr val="001F5F"/>
                </a:solidFill>
                <a:latin typeface="Segoe UI"/>
                <a:cs typeface="Segoe UI"/>
              </a:rPr>
              <a:t>are</a:t>
            </a:r>
            <a:r>
              <a:rPr lang="en-US" sz="1400" b="1" spc="-35" dirty="0">
                <a:solidFill>
                  <a:srgbClr val="001F5F"/>
                </a:solidFill>
                <a:latin typeface="Segoe UI"/>
                <a:cs typeface="Segoe UI"/>
              </a:rPr>
              <a:t> </a:t>
            </a:r>
            <a:r>
              <a:rPr lang="en-US" sz="1400" b="1" dirty="0">
                <a:solidFill>
                  <a:srgbClr val="001F5F"/>
                </a:solidFill>
                <a:latin typeface="Segoe UI"/>
                <a:cs typeface="Segoe UI"/>
              </a:rPr>
              <a:t>often</a:t>
            </a:r>
            <a:r>
              <a:rPr lang="en-US" sz="1400" b="1" spc="-35" dirty="0">
                <a:solidFill>
                  <a:srgbClr val="001F5F"/>
                </a:solidFill>
                <a:latin typeface="Segoe UI"/>
                <a:cs typeface="Segoe UI"/>
              </a:rPr>
              <a:t> </a:t>
            </a:r>
            <a:r>
              <a:rPr lang="en-US" sz="1400" b="1" dirty="0">
                <a:solidFill>
                  <a:srgbClr val="001F5F"/>
                </a:solidFill>
                <a:latin typeface="Segoe UI"/>
                <a:cs typeface="Segoe UI"/>
              </a:rPr>
              <a:t>the</a:t>
            </a:r>
            <a:r>
              <a:rPr lang="en-US" sz="1400" b="1" spc="-35" dirty="0">
                <a:solidFill>
                  <a:srgbClr val="001F5F"/>
                </a:solidFill>
                <a:latin typeface="Segoe UI"/>
                <a:cs typeface="Segoe UI"/>
              </a:rPr>
              <a:t> </a:t>
            </a:r>
            <a:r>
              <a:rPr lang="en-US" sz="1400" b="1" dirty="0">
                <a:solidFill>
                  <a:srgbClr val="001F5F"/>
                </a:solidFill>
                <a:latin typeface="Segoe UI"/>
                <a:cs typeface="Segoe UI"/>
              </a:rPr>
              <a:t>result</a:t>
            </a:r>
            <a:r>
              <a:rPr lang="en-US" sz="1400" b="1" spc="-35" dirty="0">
                <a:solidFill>
                  <a:srgbClr val="001F5F"/>
                </a:solidFill>
                <a:latin typeface="Segoe UI"/>
                <a:cs typeface="Segoe UI"/>
              </a:rPr>
              <a:t> </a:t>
            </a:r>
            <a:r>
              <a:rPr lang="en-US" sz="1400" b="1" spc="-25" dirty="0">
                <a:solidFill>
                  <a:srgbClr val="001F5F"/>
                </a:solidFill>
                <a:latin typeface="Segoe UI"/>
                <a:cs typeface="Segoe UI"/>
              </a:rPr>
              <a:t>of </a:t>
            </a:r>
            <a:r>
              <a:rPr lang="en-US" sz="1400" b="1" dirty="0">
                <a:solidFill>
                  <a:srgbClr val="001F5F"/>
                </a:solidFill>
                <a:latin typeface="Segoe UI"/>
                <a:cs typeface="Segoe UI"/>
              </a:rPr>
              <a:t>socially</a:t>
            </a:r>
            <a:r>
              <a:rPr lang="en-US" sz="1400" b="1" spc="-80" dirty="0">
                <a:solidFill>
                  <a:srgbClr val="001F5F"/>
                </a:solidFill>
                <a:latin typeface="Segoe UI"/>
                <a:cs typeface="Segoe UI"/>
              </a:rPr>
              <a:t> </a:t>
            </a:r>
            <a:r>
              <a:rPr lang="en-US" sz="1400" b="1" dirty="0">
                <a:solidFill>
                  <a:srgbClr val="001F5F"/>
                </a:solidFill>
                <a:latin typeface="Segoe UI"/>
                <a:cs typeface="Segoe UI"/>
              </a:rPr>
              <a:t>constructed</a:t>
            </a:r>
            <a:r>
              <a:rPr lang="en-US" sz="1400" b="1" spc="-55" dirty="0">
                <a:solidFill>
                  <a:srgbClr val="001F5F"/>
                </a:solidFill>
                <a:latin typeface="Segoe UI"/>
                <a:cs typeface="Segoe UI"/>
              </a:rPr>
              <a:t> </a:t>
            </a:r>
            <a:r>
              <a:rPr lang="en-US" sz="1400" b="1" dirty="0">
                <a:solidFill>
                  <a:srgbClr val="001F5F"/>
                </a:solidFill>
                <a:latin typeface="Segoe UI"/>
                <a:cs typeface="Segoe UI"/>
              </a:rPr>
              <a:t>gender</a:t>
            </a:r>
            <a:r>
              <a:rPr lang="en-US" sz="1400" b="1" spc="-50" dirty="0">
                <a:solidFill>
                  <a:srgbClr val="001F5F"/>
                </a:solidFill>
                <a:latin typeface="Segoe UI"/>
                <a:cs typeface="Segoe UI"/>
              </a:rPr>
              <a:t> </a:t>
            </a:r>
            <a:r>
              <a:rPr lang="en-US" sz="1400" b="1" spc="-10" dirty="0">
                <a:solidFill>
                  <a:srgbClr val="001F5F"/>
                </a:solidFill>
                <a:latin typeface="Segoe UI"/>
                <a:cs typeface="Segoe UI"/>
              </a:rPr>
              <a:t>norms/roles </a:t>
            </a:r>
            <a:r>
              <a:rPr lang="en-US" sz="1400" b="1" dirty="0">
                <a:solidFill>
                  <a:srgbClr val="001F5F"/>
                </a:solidFill>
                <a:latin typeface="Segoe UI"/>
                <a:cs typeface="Segoe UI"/>
              </a:rPr>
              <a:t>that</a:t>
            </a:r>
            <a:r>
              <a:rPr lang="en-US" sz="1400" b="1" spc="-55" dirty="0">
                <a:solidFill>
                  <a:srgbClr val="001F5F"/>
                </a:solidFill>
                <a:latin typeface="Segoe UI"/>
                <a:cs typeface="Segoe UI"/>
              </a:rPr>
              <a:t> </a:t>
            </a:r>
            <a:r>
              <a:rPr lang="en-US" sz="1400" b="1" dirty="0">
                <a:solidFill>
                  <a:srgbClr val="001F5F"/>
                </a:solidFill>
                <a:latin typeface="Segoe UI"/>
                <a:cs typeface="Segoe UI"/>
              </a:rPr>
              <a:t>subordinate/discriminate</a:t>
            </a:r>
            <a:r>
              <a:rPr lang="en-US" sz="1400" b="1" spc="305" dirty="0">
                <a:solidFill>
                  <a:srgbClr val="001F5F"/>
                </a:solidFill>
                <a:latin typeface="Segoe UI"/>
                <a:cs typeface="Segoe UI"/>
              </a:rPr>
              <a:t> </a:t>
            </a:r>
            <a:r>
              <a:rPr lang="en-US" sz="1400" b="1" spc="-10" dirty="0">
                <a:solidFill>
                  <a:srgbClr val="001F5F"/>
                </a:solidFill>
                <a:latin typeface="Segoe UI"/>
                <a:cs typeface="Segoe UI"/>
              </a:rPr>
              <a:t>women</a:t>
            </a:r>
            <a:endParaRPr lang="en-US" sz="1400" dirty="0">
              <a:latin typeface="Segoe UI"/>
              <a:cs typeface="Segoe UI"/>
            </a:endParaRPr>
          </a:p>
          <a:p>
            <a:pPr marL="635">
              <a:lnSpc>
                <a:spcPct val="100000"/>
              </a:lnSpc>
            </a:pPr>
            <a:r>
              <a:rPr lang="en-US" sz="1400" b="1" dirty="0">
                <a:solidFill>
                  <a:srgbClr val="001F5F"/>
                </a:solidFill>
                <a:latin typeface="Segoe UI"/>
                <a:cs typeface="Segoe UI"/>
              </a:rPr>
              <a:t>in</a:t>
            </a:r>
            <a:r>
              <a:rPr lang="en-US" sz="1400" b="1" spc="-40" dirty="0">
                <a:solidFill>
                  <a:srgbClr val="001F5F"/>
                </a:solidFill>
                <a:latin typeface="Segoe UI"/>
                <a:cs typeface="Segoe UI"/>
              </a:rPr>
              <a:t> </a:t>
            </a:r>
            <a:r>
              <a:rPr lang="en-US" sz="1400" b="1" dirty="0">
                <a:solidFill>
                  <a:srgbClr val="001F5F"/>
                </a:solidFill>
                <a:latin typeface="Segoe UI"/>
                <a:cs typeface="Segoe UI"/>
              </a:rPr>
              <a:t>real</a:t>
            </a:r>
            <a:r>
              <a:rPr lang="en-US" sz="1400" b="1" spc="-30" dirty="0">
                <a:solidFill>
                  <a:srgbClr val="001F5F"/>
                </a:solidFill>
                <a:latin typeface="Segoe UI"/>
                <a:cs typeface="Segoe UI"/>
              </a:rPr>
              <a:t> </a:t>
            </a:r>
            <a:r>
              <a:rPr lang="en-US" sz="1400" b="1" spc="-10" dirty="0">
                <a:solidFill>
                  <a:srgbClr val="001F5F"/>
                </a:solidFill>
                <a:latin typeface="Segoe UI"/>
                <a:cs typeface="Segoe UI"/>
              </a:rPr>
              <a:t>life. </a:t>
            </a:r>
            <a:endParaRPr sz="1400" dirty="0">
              <a:latin typeface="Segoe UI"/>
              <a:cs typeface="Segoe UI"/>
            </a:endParaRPr>
          </a:p>
        </p:txBody>
      </p:sp>
      <p:sp>
        <p:nvSpPr>
          <p:cNvPr id="14" name="object 14"/>
          <p:cNvSpPr/>
          <p:nvPr/>
        </p:nvSpPr>
        <p:spPr>
          <a:xfrm>
            <a:off x="761" y="5747765"/>
            <a:ext cx="9143365" cy="923925"/>
          </a:xfrm>
          <a:custGeom>
            <a:avLst/>
            <a:gdLst/>
            <a:ahLst/>
            <a:cxnLst/>
            <a:rect l="l" t="t" r="r" b="b"/>
            <a:pathLst>
              <a:path w="9143365" h="923925">
                <a:moveTo>
                  <a:pt x="9143238" y="0"/>
                </a:moveTo>
                <a:lnTo>
                  <a:pt x="0" y="0"/>
                </a:lnTo>
                <a:lnTo>
                  <a:pt x="0" y="923544"/>
                </a:lnTo>
                <a:lnTo>
                  <a:pt x="9143238" y="923544"/>
                </a:lnTo>
              </a:path>
            </a:pathLst>
          </a:custGeom>
          <a:ln w="25908">
            <a:solidFill>
              <a:srgbClr val="333399"/>
            </a:solidFill>
          </a:ln>
        </p:spPr>
        <p:txBody>
          <a:bodyPr wrap="square" lIns="0" tIns="0" rIns="0" bIns="0" rtlCol="0"/>
          <a:lstStyle/>
          <a:p>
            <a:endParaRPr/>
          </a:p>
        </p:txBody>
      </p:sp>
      <p:sp>
        <p:nvSpPr>
          <p:cNvPr id="15" name="object 15"/>
          <p:cNvSpPr txBox="1"/>
          <p:nvPr/>
        </p:nvSpPr>
        <p:spPr>
          <a:xfrm>
            <a:off x="78739" y="5775452"/>
            <a:ext cx="8886825" cy="659155"/>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001F5F"/>
                </a:solidFill>
                <a:latin typeface="Segoe UI"/>
                <a:cs typeface="Segoe UI"/>
              </a:rPr>
              <a:t>Additional</a:t>
            </a:r>
            <a:r>
              <a:rPr sz="1400" b="1" spc="-35" dirty="0">
                <a:solidFill>
                  <a:srgbClr val="001F5F"/>
                </a:solidFill>
                <a:latin typeface="Segoe UI"/>
                <a:cs typeface="Segoe UI"/>
              </a:rPr>
              <a:t> </a:t>
            </a:r>
            <a:r>
              <a:rPr sz="1400" b="1" dirty="0">
                <a:solidFill>
                  <a:srgbClr val="001F5F"/>
                </a:solidFill>
                <a:latin typeface="Segoe UI"/>
                <a:cs typeface="Segoe UI"/>
              </a:rPr>
              <a:t>argument:</a:t>
            </a:r>
            <a:r>
              <a:rPr sz="1400" b="1" spc="-10" dirty="0">
                <a:solidFill>
                  <a:srgbClr val="001F5F"/>
                </a:solidFill>
                <a:latin typeface="Segoe UI"/>
                <a:cs typeface="Segoe UI"/>
              </a:rPr>
              <a:t> </a:t>
            </a:r>
            <a:r>
              <a:rPr sz="1400" b="1" dirty="0">
                <a:solidFill>
                  <a:srgbClr val="001F5F"/>
                </a:solidFill>
                <a:latin typeface="Segoe UI"/>
                <a:cs typeface="Segoe UI"/>
              </a:rPr>
              <a:t>justice</a:t>
            </a:r>
            <a:r>
              <a:rPr sz="1400" b="1" spc="-30" dirty="0">
                <a:solidFill>
                  <a:srgbClr val="001F5F"/>
                </a:solidFill>
                <a:latin typeface="Segoe UI"/>
                <a:cs typeface="Segoe UI"/>
              </a:rPr>
              <a:t> </a:t>
            </a:r>
            <a:r>
              <a:rPr sz="1400" b="1" dirty="0">
                <a:solidFill>
                  <a:srgbClr val="001F5F"/>
                </a:solidFill>
                <a:latin typeface="Segoe UI"/>
                <a:cs typeface="Segoe UI"/>
              </a:rPr>
              <a:t>providers</a:t>
            </a:r>
            <a:r>
              <a:rPr sz="1400" b="1" spc="-30" dirty="0">
                <a:solidFill>
                  <a:srgbClr val="001F5F"/>
                </a:solidFill>
                <a:latin typeface="Segoe UI"/>
                <a:cs typeface="Segoe UI"/>
              </a:rPr>
              <a:t> </a:t>
            </a:r>
            <a:r>
              <a:rPr sz="1400" b="1" dirty="0">
                <a:solidFill>
                  <a:srgbClr val="001F5F"/>
                </a:solidFill>
                <a:latin typeface="Segoe UI"/>
                <a:cs typeface="Segoe UI"/>
              </a:rPr>
              <a:t>can</a:t>
            </a:r>
            <a:r>
              <a:rPr sz="1400" b="1" spc="-25" dirty="0">
                <a:solidFill>
                  <a:srgbClr val="001F5F"/>
                </a:solidFill>
                <a:latin typeface="Segoe UI"/>
                <a:cs typeface="Segoe UI"/>
              </a:rPr>
              <a:t> </a:t>
            </a:r>
            <a:r>
              <a:rPr sz="1400" b="1" dirty="0">
                <a:solidFill>
                  <a:srgbClr val="001F5F"/>
                </a:solidFill>
                <a:latin typeface="Segoe UI"/>
                <a:cs typeface="Segoe UI"/>
              </a:rPr>
              <a:t>be</a:t>
            </a:r>
            <a:r>
              <a:rPr sz="1400" b="1" spc="-10" dirty="0">
                <a:solidFill>
                  <a:srgbClr val="001F5F"/>
                </a:solidFill>
                <a:latin typeface="Segoe UI"/>
                <a:cs typeface="Segoe UI"/>
              </a:rPr>
              <a:t> </a:t>
            </a:r>
            <a:r>
              <a:rPr sz="1400" b="1" dirty="0">
                <a:solidFill>
                  <a:srgbClr val="001F5F"/>
                </a:solidFill>
                <a:latin typeface="Segoe UI"/>
                <a:cs typeface="Segoe UI"/>
              </a:rPr>
              <a:t>(un)consciously</a:t>
            </a:r>
            <a:r>
              <a:rPr sz="1400" b="1" spc="440" dirty="0">
                <a:solidFill>
                  <a:srgbClr val="001F5F"/>
                </a:solidFill>
                <a:latin typeface="Segoe UI"/>
                <a:cs typeface="Segoe UI"/>
              </a:rPr>
              <a:t> </a:t>
            </a:r>
            <a:r>
              <a:rPr sz="1400" b="1" dirty="0">
                <a:solidFill>
                  <a:srgbClr val="001F5F"/>
                </a:solidFill>
                <a:latin typeface="Segoe UI"/>
                <a:cs typeface="Segoe UI"/>
              </a:rPr>
              <a:t>biased:</a:t>
            </a:r>
            <a:r>
              <a:rPr sz="1400" b="1" spc="-20" dirty="0">
                <a:solidFill>
                  <a:srgbClr val="001F5F"/>
                </a:solidFill>
                <a:latin typeface="Segoe UI"/>
                <a:cs typeface="Segoe UI"/>
              </a:rPr>
              <a:t> </a:t>
            </a:r>
            <a:r>
              <a:rPr sz="1400" b="1" spc="-10" dirty="0">
                <a:solidFill>
                  <a:srgbClr val="001F5F"/>
                </a:solidFill>
                <a:latin typeface="Segoe UI"/>
                <a:cs typeface="Segoe UI"/>
              </a:rPr>
              <a:t>example </a:t>
            </a:r>
            <a:r>
              <a:rPr sz="1400" b="1" dirty="0">
                <a:solidFill>
                  <a:srgbClr val="001F5F"/>
                </a:solidFill>
                <a:latin typeface="Segoe UI"/>
                <a:cs typeface="Segoe UI"/>
              </a:rPr>
              <a:t>Judicial</a:t>
            </a:r>
            <a:r>
              <a:rPr sz="1400" b="1" spc="-40" dirty="0">
                <a:solidFill>
                  <a:srgbClr val="001F5F"/>
                </a:solidFill>
                <a:latin typeface="Segoe UI"/>
                <a:cs typeface="Segoe UI"/>
              </a:rPr>
              <a:t> </a:t>
            </a:r>
            <a:r>
              <a:rPr sz="1400" b="1" dirty="0">
                <a:solidFill>
                  <a:srgbClr val="001F5F"/>
                </a:solidFill>
                <a:latin typeface="Segoe UI"/>
                <a:cs typeface="Segoe UI"/>
              </a:rPr>
              <a:t>stereotyping</a:t>
            </a:r>
            <a:r>
              <a:rPr sz="1400" b="1" spc="-25" dirty="0">
                <a:solidFill>
                  <a:srgbClr val="001F5F"/>
                </a:solidFill>
                <a:latin typeface="Segoe UI"/>
                <a:cs typeface="Segoe UI"/>
              </a:rPr>
              <a:t> </a:t>
            </a:r>
            <a:r>
              <a:rPr sz="1400" b="1" dirty="0">
                <a:solidFill>
                  <a:srgbClr val="001F5F"/>
                </a:solidFill>
                <a:latin typeface="Segoe UI"/>
                <a:cs typeface="Segoe UI"/>
              </a:rPr>
              <a:t>is</a:t>
            </a:r>
            <a:r>
              <a:rPr sz="1400" b="1" spc="-10" dirty="0">
                <a:solidFill>
                  <a:srgbClr val="001F5F"/>
                </a:solidFill>
                <a:latin typeface="Segoe UI"/>
                <a:cs typeface="Segoe UI"/>
              </a:rPr>
              <a:t> </a:t>
            </a:r>
            <a:r>
              <a:rPr sz="1400" b="1" dirty="0">
                <a:solidFill>
                  <a:srgbClr val="001F5F"/>
                </a:solidFill>
                <a:latin typeface="Segoe UI"/>
                <a:cs typeface="Segoe UI"/>
              </a:rPr>
              <a:t>a</a:t>
            </a:r>
            <a:r>
              <a:rPr sz="1400" b="1" spc="-10" dirty="0">
                <a:solidFill>
                  <a:srgbClr val="001F5F"/>
                </a:solidFill>
                <a:latin typeface="Segoe UI"/>
                <a:cs typeface="Segoe UI"/>
              </a:rPr>
              <a:t> </a:t>
            </a:r>
            <a:r>
              <a:rPr sz="1400" b="1" dirty="0">
                <a:solidFill>
                  <a:srgbClr val="001F5F"/>
                </a:solidFill>
                <a:latin typeface="Segoe UI"/>
                <a:cs typeface="Segoe UI"/>
              </a:rPr>
              <a:t>common and</a:t>
            </a:r>
            <a:r>
              <a:rPr sz="1400" b="1" spc="-25" dirty="0">
                <a:solidFill>
                  <a:srgbClr val="001F5F"/>
                </a:solidFill>
                <a:latin typeface="Segoe UI"/>
                <a:cs typeface="Segoe UI"/>
              </a:rPr>
              <a:t> </a:t>
            </a:r>
            <a:r>
              <a:rPr sz="1400" b="1" dirty="0">
                <a:solidFill>
                  <a:srgbClr val="001F5F"/>
                </a:solidFill>
                <a:latin typeface="Segoe UI"/>
                <a:cs typeface="Segoe UI"/>
              </a:rPr>
              <a:t>pernicious</a:t>
            </a:r>
            <a:r>
              <a:rPr sz="1400" b="1" spc="-35" dirty="0">
                <a:solidFill>
                  <a:srgbClr val="001F5F"/>
                </a:solidFill>
                <a:latin typeface="Segoe UI"/>
                <a:cs typeface="Segoe UI"/>
              </a:rPr>
              <a:t> </a:t>
            </a:r>
            <a:r>
              <a:rPr sz="1400" b="1" dirty="0">
                <a:solidFill>
                  <a:srgbClr val="001F5F"/>
                </a:solidFill>
                <a:latin typeface="Segoe UI"/>
                <a:cs typeface="Segoe UI"/>
              </a:rPr>
              <a:t>barrier</a:t>
            </a:r>
            <a:r>
              <a:rPr sz="1400" b="1" spc="-20" dirty="0">
                <a:solidFill>
                  <a:srgbClr val="001F5F"/>
                </a:solidFill>
                <a:latin typeface="Segoe UI"/>
                <a:cs typeface="Segoe UI"/>
              </a:rPr>
              <a:t> </a:t>
            </a:r>
            <a:r>
              <a:rPr sz="1400" b="1" dirty="0">
                <a:solidFill>
                  <a:srgbClr val="001F5F"/>
                </a:solidFill>
                <a:latin typeface="Segoe UI"/>
                <a:cs typeface="Segoe UI"/>
              </a:rPr>
              <a:t>to</a:t>
            </a:r>
            <a:r>
              <a:rPr sz="1400" b="1" spc="-25" dirty="0">
                <a:solidFill>
                  <a:srgbClr val="001F5F"/>
                </a:solidFill>
                <a:latin typeface="Segoe UI"/>
                <a:cs typeface="Segoe UI"/>
              </a:rPr>
              <a:t> </a:t>
            </a:r>
            <a:r>
              <a:rPr sz="1400" b="1" dirty="0">
                <a:solidFill>
                  <a:srgbClr val="001F5F"/>
                </a:solidFill>
                <a:latin typeface="Segoe UI"/>
                <a:cs typeface="Segoe UI"/>
              </a:rPr>
              <a:t>justice,</a:t>
            </a:r>
            <a:r>
              <a:rPr sz="1400" b="1" spc="-25" dirty="0">
                <a:solidFill>
                  <a:srgbClr val="001F5F"/>
                </a:solidFill>
                <a:latin typeface="Segoe UI"/>
                <a:cs typeface="Segoe UI"/>
              </a:rPr>
              <a:t> </a:t>
            </a:r>
            <a:r>
              <a:rPr sz="1400" b="1" dirty="0">
                <a:solidFill>
                  <a:srgbClr val="001F5F"/>
                </a:solidFill>
                <a:latin typeface="Segoe UI"/>
                <a:cs typeface="Segoe UI"/>
              </a:rPr>
              <a:t>particularly</a:t>
            </a:r>
            <a:r>
              <a:rPr sz="1400" b="1" spc="-25" dirty="0">
                <a:solidFill>
                  <a:srgbClr val="001F5F"/>
                </a:solidFill>
                <a:latin typeface="Segoe UI"/>
                <a:cs typeface="Segoe UI"/>
              </a:rPr>
              <a:t> for </a:t>
            </a:r>
            <a:r>
              <a:rPr sz="1400" b="1" dirty="0">
                <a:solidFill>
                  <a:srgbClr val="001F5F"/>
                </a:solidFill>
                <a:latin typeface="Segoe UI"/>
                <a:cs typeface="Segoe UI"/>
              </a:rPr>
              <a:t>women</a:t>
            </a:r>
            <a:r>
              <a:rPr sz="1400" b="1" spc="-20" dirty="0">
                <a:solidFill>
                  <a:srgbClr val="001F5F"/>
                </a:solidFill>
                <a:latin typeface="Segoe UI"/>
                <a:cs typeface="Segoe UI"/>
              </a:rPr>
              <a:t> </a:t>
            </a:r>
            <a:r>
              <a:rPr sz="1400" b="1" dirty="0">
                <a:solidFill>
                  <a:srgbClr val="001F5F"/>
                </a:solidFill>
                <a:latin typeface="Segoe UI"/>
                <a:cs typeface="Segoe UI"/>
              </a:rPr>
              <a:t>victims</a:t>
            </a:r>
            <a:r>
              <a:rPr sz="1400" b="1" spc="-30" dirty="0">
                <a:solidFill>
                  <a:srgbClr val="001F5F"/>
                </a:solidFill>
                <a:latin typeface="Segoe UI"/>
                <a:cs typeface="Segoe UI"/>
              </a:rPr>
              <a:t> </a:t>
            </a:r>
            <a:r>
              <a:rPr sz="1400" b="1" dirty="0">
                <a:solidFill>
                  <a:srgbClr val="001F5F"/>
                </a:solidFill>
                <a:latin typeface="Segoe UI"/>
                <a:cs typeface="Segoe UI"/>
              </a:rPr>
              <a:t>and</a:t>
            </a:r>
            <a:r>
              <a:rPr sz="1400" b="1" spc="-20" dirty="0">
                <a:solidFill>
                  <a:srgbClr val="001F5F"/>
                </a:solidFill>
                <a:latin typeface="Segoe UI"/>
                <a:cs typeface="Segoe UI"/>
              </a:rPr>
              <a:t> </a:t>
            </a:r>
            <a:r>
              <a:rPr sz="1400" b="1" dirty="0">
                <a:solidFill>
                  <a:srgbClr val="001F5F"/>
                </a:solidFill>
                <a:latin typeface="Segoe UI"/>
                <a:cs typeface="Segoe UI"/>
              </a:rPr>
              <a:t>survivors</a:t>
            </a:r>
            <a:r>
              <a:rPr sz="1400" b="1" spc="-60" dirty="0">
                <a:solidFill>
                  <a:srgbClr val="001F5F"/>
                </a:solidFill>
                <a:latin typeface="Segoe UI"/>
                <a:cs typeface="Segoe UI"/>
              </a:rPr>
              <a:t> </a:t>
            </a:r>
            <a:r>
              <a:rPr sz="1400" b="1" dirty="0">
                <a:solidFill>
                  <a:srgbClr val="001F5F"/>
                </a:solidFill>
                <a:latin typeface="Segoe UI"/>
                <a:cs typeface="Segoe UI"/>
              </a:rPr>
              <a:t>of</a:t>
            </a:r>
            <a:r>
              <a:rPr sz="1400" b="1" spc="-25" dirty="0">
                <a:solidFill>
                  <a:srgbClr val="001F5F"/>
                </a:solidFill>
                <a:latin typeface="Segoe UI"/>
                <a:cs typeface="Segoe UI"/>
              </a:rPr>
              <a:t> </a:t>
            </a:r>
            <a:r>
              <a:rPr sz="1400" b="1" dirty="0">
                <a:solidFill>
                  <a:srgbClr val="001F5F"/>
                </a:solidFill>
                <a:latin typeface="Segoe UI"/>
                <a:cs typeface="Segoe UI"/>
              </a:rPr>
              <a:t>violence</a:t>
            </a:r>
            <a:r>
              <a:rPr sz="1400" b="1" spc="-30" dirty="0">
                <a:solidFill>
                  <a:srgbClr val="001F5F"/>
                </a:solidFill>
                <a:latin typeface="Segoe UI"/>
                <a:cs typeface="Segoe UI"/>
              </a:rPr>
              <a:t> </a:t>
            </a:r>
            <a:r>
              <a:rPr sz="1400" b="1" spc="-10" dirty="0">
                <a:solidFill>
                  <a:srgbClr val="001F5F"/>
                </a:solidFill>
                <a:latin typeface="Segoe UI"/>
                <a:cs typeface="Segoe UI"/>
                <a:hlinkClick r:id="rId2"/>
              </a:rPr>
              <a:t>(www.</a:t>
            </a:r>
            <a:r>
              <a:rPr sz="1400" b="1" spc="-35" dirty="0">
                <a:solidFill>
                  <a:srgbClr val="001F5F"/>
                </a:solidFill>
                <a:latin typeface="Segoe UI"/>
                <a:cs typeface="Segoe UI"/>
              </a:rPr>
              <a:t> </a:t>
            </a:r>
            <a:r>
              <a:rPr sz="1400" b="1" spc="-10" dirty="0">
                <a:solidFill>
                  <a:srgbClr val="001F5F"/>
                </a:solidFill>
                <a:latin typeface="Segoe UI"/>
                <a:cs typeface="Segoe UI"/>
              </a:rPr>
              <a:t>https://rm.coe.int/1680597b20)</a:t>
            </a:r>
            <a:endParaRPr sz="1400" b="1" dirty="0">
              <a:latin typeface="Segoe UI"/>
              <a:cs typeface="Segoe U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07215" y="1218799"/>
            <a:ext cx="6579234" cy="4326890"/>
            <a:chOff x="1607215" y="1218799"/>
            <a:chExt cx="6579234" cy="4326890"/>
          </a:xfrm>
        </p:grpSpPr>
        <p:sp>
          <p:nvSpPr>
            <p:cNvPr id="3" name="object 3"/>
            <p:cNvSpPr/>
            <p:nvPr/>
          </p:nvSpPr>
          <p:spPr>
            <a:xfrm>
              <a:off x="1620232" y="1231816"/>
              <a:ext cx="6553200" cy="4300855"/>
            </a:xfrm>
            <a:custGeom>
              <a:avLst/>
              <a:gdLst/>
              <a:ahLst/>
              <a:cxnLst/>
              <a:rect l="l" t="t" r="r" b="b"/>
              <a:pathLst>
                <a:path w="6553200" h="4300855">
                  <a:moveTo>
                    <a:pt x="3312610" y="67"/>
                  </a:moveTo>
                  <a:lnTo>
                    <a:pt x="3260906" y="0"/>
                  </a:lnTo>
                  <a:lnTo>
                    <a:pt x="3209251" y="408"/>
                  </a:lnTo>
                  <a:lnTo>
                    <a:pt x="3157654" y="1292"/>
                  </a:lnTo>
                  <a:lnTo>
                    <a:pt x="3106125" y="2648"/>
                  </a:lnTo>
                  <a:lnTo>
                    <a:pt x="3054674" y="4476"/>
                  </a:lnTo>
                  <a:lnTo>
                    <a:pt x="3003310" y="6773"/>
                  </a:lnTo>
                  <a:lnTo>
                    <a:pt x="2952044" y="9539"/>
                  </a:lnTo>
                  <a:lnTo>
                    <a:pt x="2900885" y="12771"/>
                  </a:lnTo>
                  <a:lnTo>
                    <a:pt x="2849843" y="16469"/>
                  </a:lnTo>
                  <a:lnTo>
                    <a:pt x="2798927" y="20630"/>
                  </a:lnTo>
                  <a:lnTo>
                    <a:pt x="2748148" y="25252"/>
                  </a:lnTo>
                  <a:lnTo>
                    <a:pt x="2697515" y="30335"/>
                  </a:lnTo>
                  <a:lnTo>
                    <a:pt x="2647038" y="35877"/>
                  </a:lnTo>
                  <a:lnTo>
                    <a:pt x="2596726" y="41875"/>
                  </a:lnTo>
                  <a:lnTo>
                    <a:pt x="2546590" y="48329"/>
                  </a:lnTo>
                  <a:lnTo>
                    <a:pt x="2496639" y="55238"/>
                  </a:lnTo>
                  <a:lnTo>
                    <a:pt x="2446884" y="62598"/>
                  </a:lnTo>
                  <a:lnTo>
                    <a:pt x="2397333" y="70409"/>
                  </a:lnTo>
                  <a:lnTo>
                    <a:pt x="2347996" y="78669"/>
                  </a:lnTo>
                  <a:lnTo>
                    <a:pt x="2298884" y="87377"/>
                  </a:lnTo>
                  <a:lnTo>
                    <a:pt x="2250005" y="96531"/>
                  </a:lnTo>
                  <a:lnTo>
                    <a:pt x="2201371" y="106129"/>
                  </a:lnTo>
                  <a:lnTo>
                    <a:pt x="2152990" y="116170"/>
                  </a:lnTo>
                  <a:lnTo>
                    <a:pt x="2104872" y="126653"/>
                  </a:lnTo>
                  <a:lnTo>
                    <a:pt x="2057028" y="137575"/>
                  </a:lnTo>
                  <a:lnTo>
                    <a:pt x="2009466" y="148935"/>
                  </a:lnTo>
                  <a:lnTo>
                    <a:pt x="1962197" y="160731"/>
                  </a:lnTo>
                  <a:lnTo>
                    <a:pt x="1915230" y="172962"/>
                  </a:lnTo>
                  <a:lnTo>
                    <a:pt x="1868576" y="185627"/>
                  </a:lnTo>
                  <a:lnTo>
                    <a:pt x="1822243" y="198723"/>
                  </a:lnTo>
                  <a:lnTo>
                    <a:pt x="1776242" y="212250"/>
                  </a:lnTo>
                  <a:lnTo>
                    <a:pt x="1730582" y="226204"/>
                  </a:lnTo>
                  <a:lnTo>
                    <a:pt x="1685274" y="240586"/>
                  </a:lnTo>
                  <a:lnTo>
                    <a:pt x="1640327" y="255393"/>
                  </a:lnTo>
                  <a:lnTo>
                    <a:pt x="1595750" y="270624"/>
                  </a:lnTo>
                  <a:lnTo>
                    <a:pt x="1551554" y="286278"/>
                  </a:lnTo>
                  <a:lnTo>
                    <a:pt x="1507747" y="302351"/>
                  </a:lnTo>
                  <a:lnTo>
                    <a:pt x="1464341" y="318844"/>
                  </a:lnTo>
                  <a:lnTo>
                    <a:pt x="1421345" y="335754"/>
                  </a:lnTo>
                  <a:lnTo>
                    <a:pt x="1378768" y="353080"/>
                  </a:lnTo>
                  <a:lnTo>
                    <a:pt x="1336621" y="370820"/>
                  </a:lnTo>
                  <a:lnTo>
                    <a:pt x="1294912" y="388973"/>
                  </a:lnTo>
                  <a:lnTo>
                    <a:pt x="1253653" y="407537"/>
                  </a:lnTo>
                  <a:lnTo>
                    <a:pt x="1212852" y="426511"/>
                  </a:lnTo>
                  <a:lnTo>
                    <a:pt x="1172519" y="445892"/>
                  </a:lnTo>
                  <a:lnTo>
                    <a:pt x="1132665" y="465680"/>
                  </a:lnTo>
                  <a:lnTo>
                    <a:pt x="1093298" y="485872"/>
                  </a:lnTo>
                  <a:lnTo>
                    <a:pt x="1054429" y="506468"/>
                  </a:lnTo>
                  <a:lnTo>
                    <a:pt x="1016067" y="527465"/>
                  </a:lnTo>
                  <a:lnTo>
                    <a:pt x="978222" y="548862"/>
                  </a:lnTo>
                  <a:lnTo>
                    <a:pt x="940905" y="570657"/>
                  </a:lnTo>
                  <a:lnTo>
                    <a:pt x="904124" y="592849"/>
                  </a:lnTo>
                  <a:lnTo>
                    <a:pt x="867889" y="615437"/>
                  </a:lnTo>
                  <a:lnTo>
                    <a:pt x="832211" y="638418"/>
                  </a:lnTo>
                  <a:lnTo>
                    <a:pt x="797099" y="661791"/>
                  </a:lnTo>
                  <a:lnTo>
                    <a:pt x="762562" y="685554"/>
                  </a:lnTo>
                  <a:lnTo>
                    <a:pt x="728611" y="709707"/>
                  </a:lnTo>
                  <a:lnTo>
                    <a:pt x="695255" y="734246"/>
                  </a:lnTo>
                  <a:lnTo>
                    <a:pt x="662505" y="759171"/>
                  </a:lnTo>
                  <a:lnTo>
                    <a:pt x="630369" y="784481"/>
                  </a:lnTo>
                  <a:lnTo>
                    <a:pt x="598857" y="810173"/>
                  </a:lnTo>
                  <a:lnTo>
                    <a:pt x="567980" y="836246"/>
                  </a:lnTo>
                  <a:lnTo>
                    <a:pt x="537747" y="862698"/>
                  </a:lnTo>
                  <a:lnTo>
                    <a:pt x="508168" y="889528"/>
                  </a:lnTo>
                  <a:lnTo>
                    <a:pt x="479252" y="916734"/>
                  </a:lnTo>
                  <a:lnTo>
                    <a:pt x="451010" y="944314"/>
                  </a:lnTo>
                  <a:lnTo>
                    <a:pt x="423451" y="972268"/>
                  </a:lnTo>
                  <a:lnTo>
                    <a:pt x="391942" y="1005599"/>
                  </a:lnTo>
                  <a:lnTo>
                    <a:pt x="361688" y="1039135"/>
                  </a:lnTo>
                  <a:lnTo>
                    <a:pt x="332684" y="1072866"/>
                  </a:lnTo>
                  <a:lnTo>
                    <a:pt x="304926" y="1106785"/>
                  </a:lnTo>
                  <a:lnTo>
                    <a:pt x="278409" y="1140880"/>
                  </a:lnTo>
                  <a:lnTo>
                    <a:pt x="253128" y="1175143"/>
                  </a:lnTo>
                  <a:lnTo>
                    <a:pt x="229080" y="1209565"/>
                  </a:lnTo>
                  <a:lnTo>
                    <a:pt x="206260" y="1244135"/>
                  </a:lnTo>
                  <a:lnTo>
                    <a:pt x="184663" y="1278845"/>
                  </a:lnTo>
                  <a:lnTo>
                    <a:pt x="164285" y="1313685"/>
                  </a:lnTo>
                  <a:lnTo>
                    <a:pt x="145121" y="1348647"/>
                  </a:lnTo>
                  <a:lnTo>
                    <a:pt x="127167" y="1383719"/>
                  </a:lnTo>
                  <a:lnTo>
                    <a:pt x="110418" y="1418894"/>
                  </a:lnTo>
                  <a:lnTo>
                    <a:pt x="94871" y="1454161"/>
                  </a:lnTo>
                  <a:lnTo>
                    <a:pt x="80519" y="1489512"/>
                  </a:lnTo>
                  <a:lnTo>
                    <a:pt x="55389" y="1560426"/>
                  </a:lnTo>
                  <a:lnTo>
                    <a:pt x="34990" y="1631562"/>
                  </a:lnTo>
                  <a:lnTo>
                    <a:pt x="19287" y="1702843"/>
                  </a:lnTo>
                  <a:lnTo>
                    <a:pt x="8245" y="1774195"/>
                  </a:lnTo>
                  <a:lnTo>
                    <a:pt x="1828" y="1845544"/>
                  </a:lnTo>
                  <a:lnTo>
                    <a:pt x="0" y="1916813"/>
                  </a:lnTo>
                  <a:lnTo>
                    <a:pt x="795" y="1952395"/>
                  </a:lnTo>
                  <a:lnTo>
                    <a:pt x="5783" y="2023406"/>
                  </a:lnTo>
                  <a:lnTo>
                    <a:pt x="15270" y="2094150"/>
                  </a:lnTo>
                  <a:lnTo>
                    <a:pt x="29221" y="2164553"/>
                  </a:lnTo>
                  <a:lnTo>
                    <a:pt x="47599" y="2234539"/>
                  </a:lnTo>
                  <a:lnTo>
                    <a:pt x="70369" y="2304034"/>
                  </a:lnTo>
                  <a:lnTo>
                    <a:pt x="97496" y="2372963"/>
                  </a:lnTo>
                  <a:lnTo>
                    <a:pt x="128943" y="2441251"/>
                  </a:lnTo>
                  <a:lnTo>
                    <a:pt x="164674" y="2508822"/>
                  </a:lnTo>
                  <a:lnTo>
                    <a:pt x="184136" y="2542316"/>
                  </a:lnTo>
                  <a:lnTo>
                    <a:pt x="204655" y="2575602"/>
                  </a:lnTo>
                  <a:lnTo>
                    <a:pt x="226227" y="2608672"/>
                  </a:lnTo>
                  <a:lnTo>
                    <a:pt x="248848" y="2641516"/>
                  </a:lnTo>
                  <a:lnTo>
                    <a:pt x="272513" y="2674125"/>
                  </a:lnTo>
                  <a:lnTo>
                    <a:pt x="297218" y="2706489"/>
                  </a:lnTo>
                  <a:lnTo>
                    <a:pt x="322959" y="2738599"/>
                  </a:lnTo>
                  <a:lnTo>
                    <a:pt x="349730" y="2770445"/>
                  </a:lnTo>
                  <a:lnTo>
                    <a:pt x="377528" y="2802019"/>
                  </a:lnTo>
                  <a:lnTo>
                    <a:pt x="406347" y="2833310"/>
                  </a:lnTo>
                  <a:lnTo>
                    <a:pt x="436184" y="2864310"/>
                  </a:lnTo>
                  <a:lnTo>
                    <a:pt x="467034" y="2895010"/>
                  </a:lnTo>
                  <a:lnTo>
                    <a:pt x="498893" y="2925398"/>
                  </a:lnTo>
                  <a:lnTo>
                    <a:pt x="531755" y="2955468"/>
                  </a:lnTo>
                  <a:lnTo>
                    <a:pt x="565617" y="2985208"/>
                  </a:lnTo>
                  <a:lnTo>
                    <a:pt x="600474" y="3014610"/>
                  </a:lnTo>
                  <a:lnTo>
                    <a:pt x="636322" y="3043663"/>
                  </a:lnTo>
                  <a:lnTo>
                    <a:pt x="673155" y="3072360"/>
                  </a:lnTo>
                  <a:lnTo>
                    <a:pt x="710971" y="3100691"/>
                  </a:lnTo>
                  <a:lnTo>
                    <a:pt x="749763" y="3128645"/>
                  </a:lnTo>
                  <a:lnTo>
                    <a:pt x="789528" y="3156214"/>
                  </a:lnTo>
                  <a:lnTo>
                    <a:pt x="830262" y="3183389"/>
                  </a:lnTo>
                  <a:lnTo>
                    <a:pt x="871959" y="3210159"/>
                  </a:lnTo>
                  <a:lnTo>
                    <a:pt x="914615" y="3236517"/>
                  </a:lnTo>
                  <a:lnTo>
                    <a:pt x="958226" y="3262451"/>
                  </a:lnTo>
                  <a:lnTo>
                    <a:pt x="1002788" y="3287953"/>
                  </a:lnTo>
                  <a:lnTo>
                    <a:pt x="1048295" y="3313014"/>
                  </a:lnTo>
                  <a:lnTo>
                    <a:pt x="1094743" y="3337624"/>
                  </a:lnTo>
                  <a:lnTo>
                    <a:pt x="1142129" y="3361774"/>
                  </a:lnTo>
                  <a:lnTo>
                    <a:pt x="1190447" y="3385454"/>
                  </a:lnTo>
                  <a:lnTo>
                    <a:pt x="1239693" y="3408655"/>
                  </a:lnTo>
                  <a:lnTo>
                    <a:pt x="1289862" y="3431367"/>
                  </a:lnTo>
                  <a:lnTo>
                    <a:pt x="1340950" y="3453582"/>
                  </a:lnTo>
                  <a:lnTo>
                    <a:pt x="1392953" y="3475290"/>
                  </a:lnTo>
                  <a:lnTo>
                    <a:pt x="1445865" y="3496482"/>
                  </a:lnTo>
                  <a:lnTo>
                    <a:pt x="1499684" y="3517147"/>
                  </a:lnTo>
                  <a:lnTo>
                    <a:pt x="1554403" y="3537277"/>
                  </a:lnTo>
                  <a:lnTo>
                    <a:pt x="1610019" y="3556863"/>
                  </a:lnTo>
                  <a:lnTo>
                    <a:pt x="1666527" y="3575895"/>
                  </a:lnTo>
                  <a:lnTo>
                    <a:pt x="1911510" y="4300303"/>
                  </a:lnTo>
                  <a:lnTo>
                    <a:pt x="2852453" y="3806400"/>
                  </a:lnTo>
                  <a:lnTo>
                    <a:pt x="2908388" y="3810376"/>
                  </a:lnTo>
                  <a:lnTo>
                    <a:pt x="2964280" y="3813785"/>
                  </a:lnTo>
                  <a:lnTo>
                    <a:pt x="3020118" y="3816630"/>
                  </a:lnTo>
                  <a:lnTo>
                    <a:pt x="3075892" y="3818913"/>
                  </a:lnTo>
                  <a:lnTo>
                    <a:pt x="3131592" y="3820639"/>
                  </a:lnTo>
                  <a:lnTo>
                    <a:pt x="3187208" y="3821809"/>
                  </a:lnTo>
                  <a:lnTo>
                    <a:pt x="3242728" y="3822427"/>
                  </a:lnTo>
                  <a:lnTo>
                    <a:pt x="3298144" y="3822496"/>
                  </a:lnTo>
                  <a:lnTo>
                    <a:pt x="3353445" y="3822019"/>
                  </a:lnTo>
                  <a:lnTo>
                    <a:pt x="3408620" y="3820998"/>
                  </a:lnTo>
                  <a:lnTo>
                    <a:pt x="3463659" y="3819437"/>
                  </a:lnTo>
                  <a:lnTo>
                    <a:pt x="3518553" y="3817340"/>
                  </a:lnTo>
                  <a:lnTo>
                    <a:pt x="3573290" y="3814707"/>
                  </a:lnTo>
                  <a:lnTo>
                    <a:pt x="3627860" y="3811544"/>
                  </a:lnTo>
                  <a:lnTo>
                    <a:pt x="3682254" y="3807853"/>
                  </a:lnTo>
                  <a:lnTo>
                    <a:pt x="3736461" y="3803636"/>
                  </a:lnTo>
                  <a:lnTo>
                    <a:pt x="3790470" y="3798897"/>
                  </a:lnTo>
                  <a:lnTo>
                    <a:pt x="3844271" y="3793639"/>
                  </a:lnTo>
                  <a:lnTo>
                    <a:pt x="3897855" y="3787864"/>
                  </a:lnTo>
                  <a:lnTo>
                    <a:pt x="3951211" y="3781576"/>
                  </a:lnTo>
                  <a:lnTo>
                    <a:pt x="4004328" y="3774779"/>
                  </a:lnTo>
                  <a:lnTo>
                    <a:pt x="4057196" y="3767474"/>
                  </a:lnTo>
                  <a:lnTo>
                    <a:pt x="4109806" y="3759664"/>
                  </a:lnTo>
                  <a:lnTo>
                    <a:pt x="4162146" y="3751354"/>
                  </a:lnTo>
                  <a:lnTo>
                    <a:pt x="4214207" y="3742545"/>
                  </a:lnTo>
                  <a:lnTo>
                    <a:pt x="4265978" y="3733241"/>
                  </a:lnTo>
                  <a:lnTo>
                    <a:pt x="4317449" y="3723445"/>
                  </a:lnTo>
                  <a:lnTo>
                    <a:pt x="4368609" y="3713159"/>
                  </a:lnTo>
                  <a:lnTo>
                    <a:pt x="4419449" y="3702387"/>
                  </a:lnTo>
                  <a:lnTo>
                    <a:pt x="4469959" y="3691132"/>
                  </a:lnTo>
                  <a:lnTo>
                    <a:pt x="4520127" y="3679397"/>
                  </a:lnTo>
                  <a:lnTo>
                    <a:pt x="4569944" y="3667185"/>
                  </a:lnTo>
                  <a:lnTo>
                    <a:pt x="4619399" y="3654498"/>
                  </a:lnTo>
                  <a:lnTo>
                    <a:pt x="4668482" y="3641340"/>
                  </a:lnTo>
                  <a:lnTo>
                    <a:pt x="4717183" y="3627714"/>
                  </a:lnTo>
                  <a:lnTo>
                    <a:pt x="4765492" y="3613622"/>
                  </a:lnTo>
                  <a:lnTo>
                    <a:pt x="4813398" y="3599068"/>
                  </a:lnTo>
                  <a:lnTo>
                    <a:pt x="4860891" y="3584055"/>
                  </a:lnTo>
                  <a:lnTo>
                    <a:pt x="4907961" y="3568586"/>
                  </a:lnTo>
                  <a:lnTo>
                    <a:pt x="4954598" y="3552663"/>
                  </a:lnTo>
                  <a:lnTo>
                    <a:pt x="5000790" y="3536291"/>
                  </a:lnTo>
                  <a:lnTo>
                    <a:pt x="5046529" y="3519471"/>
                  </a:lnTo>
                  <a:lnTo>
                    <a:pt x="5091803" y="3502206"/>
                  </a:lnTo>
                  <a:lnTo>
                    <a:pt x="5136603" y="3484500"/>
                  </a:lnTo>
                  <a:lnTo>
                    <a:pt x="5180918" y="3466357"/>
                  </a:lnTo>
                  <a:lnTo>
                    <a:pt x="5224738" y="3447777"/>
                  </a:lnTo>
                  <a:lnTo>
                    <a:pt x="5268053" y="3428766"/>
                  </a:lnTo>
                  <a:lnTo>
                    <a:pt x="5310852" y="3409325"/>
                  </a:lnTo>
                  <a:lnTo>
                    <a:pt x="5353125" y="3389458"/>
                  </a:lnTo>
                  <a:lnTo>
                    <a:pt x="5394862" y="3369167"/>
                  </a:lnTo>
                  <a:lnTo>
                    <a:pt x="5436052" y="3348457"/>
                  </a:lnTo>
                  <a:lnTo>
                    <a:pt x="5476686" y="3327329"/>
                  </a:lnTo>
                  <a:lnTo>
                    <a:pt x="5516753" y="3305787"/>
                  </a:lnTo>
                  <a:lnTo>
                    <a:pt x="5556243" y="3283833"/>
                  </a:lnTo>
                  <a:lnTo>
                    <a:pt x="5595145" y="3261471"/>
                  </a:lnTo>
                  <a:lnTo>
                    <a:pt x="5633450" y="3238704"/>
                  </a:lnTo>
                  <a:lnTo>
                    <a:pt x="5671146" y="3215534"/>
                  </a:lnTo>
                  <a:lnTo>
                    <a:pt x="5708224" y="3191966"/>
                  </a:lnTo>
                  <a:lnTo>
                    <a:pt x="5744674" y="3168001"/>
                  </a:lnTo>
                  <a:lnTo>
                    <a:pt x="5780485" y="3143642"/>
                  </a:lnTo>
                  <a:lnTo>
                    <a:pt x="5815647" y="3118893"/>
                  </a:lnTo>
                  <a:lnTo>
                    <a:pt x="5850149" y="3093757"/>
                  </a:lnTo>
                  <a:lnTo>
                    <a:pt x="5883982" y="3068237"/>
                  </a:lnTo>
                  <a:lnTo>
                    <a:pt x="5917135" y="3042335"/>
                  </a:lnTo>
                  <a:lnTo>
                    <a:pt x="5949598" y="3016055"/>
                  </a:lnTo>
                  <a:lnTo>
                    <a:pt x="5981360" y="2989400"/>
                  </a:lnTo>
                  <a:lnTo>
                    <a:pt x="6012412" y="2962372"/>
                  </a:lnTo>
                  <a:lnTo>
                    <a:pt x="6042743" y="2934975"/>
                  </a:lnTo>
                  <a:lnTo>
                    <a:pt x="6072342" y="2907212"/>
                  </a:lnTo>
                  <a:lnTo>
                    <a:pt x="6101201" y="2879085"/>
                  </a:lnTo>
                  <a:lnTo>
                    <a:pt x="6129307" y="2850598"/>
                  </a:lnTo>
                  <a:lnTo>
                    <a:pt x="6160815" y="2817267"/>
                  </a:lnTo>
                  <a:lnTo>
                    <a:pt x="6191069" y="2783731"/>
                  </a:lnTo>
                  <a:lnTo>
                    <a:pt x="6220073" y="2749999"/>
                  </a:lnTo>
                  <a:lnTo>
                    <a:pt x="6247830" y="2716081"/>
                  </a:lnTo>
                  <a:lnTo>
                    <a:pt x="6274347" y="2681986"/>
                  </a:lnTo>
                  <a:lnTo>
                    <a:pt x="6299627" y="2647723"/>
                  </a:lnTo>
                  <a:lnTo>
                    <a:pt x="6323675" y="2613301"/>
                  </a:lnTo>
                  <a:lnTo>
                    <a:pt x="6346495" y="2578731"/>
                  </a:lnTo>
                  <a:lnTo>
                    <a:pt x="6368092" y="2544021"/>
                  </a:lnTo>
                  <a:lnTo>
                    <a:pt x="6388470" y="2509180"/>
                  </a:lnTo>
                  <a:lnTo>
                    <a:pt x="6407633" y="2474219"/>
                  </a:lnTo>
                  <a:lnTo>
                    <a:pt x="6425587" y="2439147"/>
                  </a:lnTo>
                  <a:lnTo>
                    <a:pt x="6442335" y="2403972"/>
                  </a:lnTo>
                  <a:lnTo>
                    <a:pt x="6457883" y="2368704"/>
                  </a:lnTo>
                  <a:lnTo>
                    <a:pt x="6472234" y="2333354"/>
                  </a:lnTo>
                  <a:lnTo>
                    <a:pt x="6497364" y="2262439"/>
                  </a:lnTo>
                  <a:lnTo>
                    <a:pt x="6517763" y="2191304"/>
                  </a:lnTo>
                  <a:lnTo>
                    <a:pt x="6533465" y="2120023"/>
                  </a:lnTo>
                  <a:lnTo>
                    <a:pt x="6544507" y="2048670"/>
                  </a:lnTo>
                  <a:lnTo>
                    <a:pt x="6550924" y="1977322"/>
                  </a:lnTo>
                  <a:lnTo>
                    <a:pt x="6552753" y="1906052"/>
                  </a:lnTo>
                  <a:lnTo>
                    <a:pt x="6551957" y="1870471"/>
                  </a:lnTo>
                  <a:lnTo>
                    <a:pt x="6546970" y="1799460"/>
                  </a:lnTo>
                  <a:lnTo>
                    <a:pt x="6537483" y="1728716"/>
                  </a:lnTo>
                  <a:lnTo>
                    <a:pt x="6523532" y="1658313"/>
                  </a:lnTo>
                  <a:lnTo>
                    <a:pt x="6505154" y="1588327"/>
                  </a:lnTo>
                  <a:lnTo>
                    <a:pt x="6482383" y="1518831"/>
                  </a:lnTo>
                  <a:lnTo>
                    <a:pt x="6455257" y="1449903"/>
                  </a:lnTo>
                  <a:lnTo>
                    <a:pt x="6423810" y="1381615"/>
                  </a:lnTo>
                  <a:lnTo>
                    <a:pt x="6388079" y="1314044"/>
                  </a:lnTo>
                  <a:lnTo>
                    <a:pt x="6368618" y="1280550"/>
                  </a:lnTo>
                  <a:lnTo>
                    <a:pt x="6348099" y="1247264"/>
                  </a:lnTo>
                  <a:lnTo>
                    <a:pt x="6326527" y="1214194"/>
                  </a:lnTo>
                  <a:lnTo>
                    <a:pt x="6303906" y="1181350"/>
                  </a:lnTo>
                  <a:lnTo>
                    <a:pt x="6280241" y="1148741"/>
                  </a:lnTo>
                  <a:lnTo>
                    <a:pt x="6255536" y="1116377"/>
                  </a:lnTo>
                  <a:lnTo>
                    <a:pt x="6229796" y="1084267"/>
                  </a:lnTo>
                  <a:lnTo>
                    <a:pt x="6203025" y="1052421"/>
                  </a:lnTo>
                  <a:lnTo>
                    <a:pt x="6175227" y="1020847"/>
                  </a:lnTo>
                  <a:lnTo>
                    <a:pt x="6146408" y="989555"/>
                  </a:lnTo>
                  <a:lnTo>
                    <a:pt x="6116571" y="958555"/>
                  </a:lnTo>
                  <a:lnTo>
                    <a:pt x="6085721" y="927856"/>
                  </a:lnTo>
                  <a:lnTo>
                    <a:pt x="6053863" y="897467"/>
                  </a:lnTo>
                  <a:lnTo>
                    <a:pt x="6021000" y="867398"/>
                  </a:lnTo>
                  <a:lnTo>
                    <a:pt x="5987139" y="837658"/>
                  </a:lnTo>
                  <a:lnTo>
                    <a:pt x="5952282" y="808256"/>
                  </a:lnTo>
                  <a:lnTo>
                    <a:pt x="5916434" y="779202"/>
                  </a:lnTo>
                  <a:lnTo>
                    <a:pt x="5879601" y="750505"/>
                  </a:lnTo>
                  <a:lnTo>
                    <a:pt x="5841786" y="722175"/>
                  </a:lnTo>
                  <a:lnTo>
                    <a:pt x="5802993" y="694221"/>
                  </a:lnTo>
                  <a:lnTo>
                    <a:pt x="5763228" y="666651"/>
                  </a:lnTo>
                  <a:lnTo>
                    <a:pt x="5722495" y="639477"/>
                  </a:lnTo>
                  <a:lnTo>
                    <a:pt x="5680798" y="612706"/>
                  </a:lnTo>
                  <a:lnTo>
                    <a:pt x="5638142" y="586349"/>
                  </a:lnTo>
                  <a:lnTo>
                    <a:pt x="5594531" y="560415"/>
                  </a:lnTo>
                  <a:lnTo>
                    <a:pt x="5549970" y="534912"/>
                  </a:lnTo>
                  <a:lnTo>
                    <a:pt x="5504462" y="509852"/>
                  </a:lnTo>
                  <a:lnTo>
                    <a:pt x="5458014" y="485242"/>
                  </a:lnTo>
                  <a:lnTo>
                    <a:pt x="5410629" y="461092"/>
                  </a:lnTo>
                  <a:lnTo>
                    <a:pt x="5362311" y="437412"/>
                  </a:lnTo>
                  <a:lnTo>
                    <a:pt x="5313065" y="414211"/>
                  </a:lnTo>
                  <a:lnTo>
                    <a:pt x="5262896" y="391498"/>
                  </a:lnTo>
                  <a:lnTo>
                    <a:pt x="5211808" y="369283"/>
                  </a:lnTo>
                  <a:lnTo>
                    <a:pt x="5159805" y="347576"/>
                  </a:lnTo>
                  <a:lnTo>
                    <a:pt x="5106892" y="326384"/>
                  </a:lnTo>
                  <a:lnTo>
                    <a:pt x="5053074" y="305719"/>
                  </a:lnTo>
                  <a:lnTo>
                    <a:pt x="4998355" y="285588"/>
                  </a:lnTo>
                  <a:lnTo>
                    <a:pt x="4942739" y="266003"/>
                  </a:lnTo>
                  <a:lnTo>
                    <a:pt x="4886231" y="246971"/>
                  </a:lnTo>
                  <a:lnTo>
                    <a:pt x="4837865" y="231356"/>
                  </a:lnTo>
                  <a:lnTo>
                    <a:pt x="4789245" y="216267"/>
                  </a:lnTo>
                  <a:lnTo>
                    <a:pt x="4740381" y="201702"/>
                  </a:lnTo>
                  <a:lnTo>
                    <a:pt x="4691282" y="187659"/>
                  </a:lnTo>
                  <a:lnTo>
                    <a:pt x="4641959" y="174136"/>
                  </a:lnTo>
                  <a:lnTo>
                    <a:pt x="4592420" y="161133"/>
                  </a:lnTo>
                  <a:lnTo>
                    <a:pt x="4542676" y="148646"/>
                  </a:lnTo>
                  <a:lnTo>
                    <a:pt x="4492737" y="136676"/>
                  </a:lnTo>
                  <a:lnTo>
                    <a:pt x="4442611" y="125220"/>
                  </a:lnTo>
                  <a:lnTo>
                    <a:pt x="4392310" y="114276"/>
                  </a:lnTo>
                  <a:lnTo>
                    <a:pt x="4341842" y="103843"/>
                  </a:lnTo>
                  <a:lnTo>
                    <a:pt x="4291218" y="93920"/>
                  </a:lnTo>
                  <a:lnTo>
                    <a:pt x="4240447" y="84505"/>
                  </a:lnTo>
                  <a:lnTo>
                    <a:pt x="4189539" y="75596"/>
                  </a:lnTo>
                  <a:lnTo>
                    <a:pt x="4138504" y="67192"/>
                  </a:lnTo>
                  <a:lnTo>
                    <a:pt x="4087352" y="59291"/>
                  </a:lnTo>
                  <a:lnTo>
                    <a:pt x="4036092" y="51891"/>
                  </a:lnTo>
                  <a:lnTo>
                    <a:pt x="3984733" y="44991"/>
                  </a:lnTo>
                  <a:lnTo>
                    <a:pt x="3933287" y="38590"/>
                  </a:lnTo>
                  <a:lnTo>
                    <a:pt x="3881763" y="32685"/>
                  </a:lnTo>
                  <a:lnTo>
                    <a:pt x="3830169" y="27276"/>
                  </a:lnTo>
                  <a:lnTo>
                    <a:pt x="3778517" y="22360"/>
                  </a:lnTo>
                  <a:lnTo>
                    <a:pt x="3726816" y="17936"/>
                  </a:lnTo>
                  <a:lnTo>
                    <a:pt x="3675075" y="14003"/>
                  </a:lnTo>
                  <a:lnTo>
                    <a:pt x="3623305" y="10558"/>
                  </a:lnTo>
                  <a:lnTo>
                    <a:pt x="3571515" y="7601"/>
                  </a:lnTo>
                  <a:lnTo>
                    <a:pt x="3519715" y="5129"/>
                  </a:lnTo>
                  <a:lnTo>
                    <a:pt x="3467915" y="3141"/>
                  </a:lnTo>
                  <a:lnTo>
                    <a:pt x="3416124" y="1636"/>
                  </a:lnTo>
                  <a:lnTo>
                    <a:pt x="3364353" y="612"/>
                  </a:lnTo>
                  <a:lnTo>
                    <a:pt x="3312610" y="67"/>
                  </a:lnTo>
                  <a:close/>
                </a:path>
              </a:pathLst>
            </a:custGeom>
            <a:solidFill>
              <a:srgbClr val="EEEEEE"/>
            </a:solidFill>
          </p:spPr>
          <p:txBody>
            <a:bodyPr wrap="square" lIns="0" tIns="0" rIns="0" bIns="0" rtlCol="0"/>
            <a:lstStyle/>
            <a:p>
              <a:endParaRPr/>
            </a:p>
          </p:txBody>
        </p:sp>
        <p:sp>
          <p:nvSpPr>
            <p:cNvPr id="4" name="object 4"/>
            <p:cNvSpPr/>
            <p:nvPr/>
          </p:nvSpPr>
          <p:spPr>
            <a:xfrm>
              <a:off x="1620232" y="1231816"/>
              <a:ext cx="6553200" cy="4300855"/>
            </a:xfrm>
            <a:custGeom>
              <a:avLst/>
              <a:gdLst/>
              <a:ahLst/>
              <a:cxnLst/>
              <a:rect l="l" t="t" r="r" b="b"/>
              <a:pathLst>
                <a:path w="6553200" h="4300855">
                  <a:moveTo>
                    <a:pt x="1911510" y="4300303"/>
                  </a:moveTo>
                  <a:lnTo>
                    <a:pt x="1666527" y="3575895"/>
                  </a:lnTo>
                  <a:lnTo>
                    <a:pt x="1610019" y="3556863"/>
                  </a:lnTo>
                  <a:lnTo>
                    <a:pt x="1554403" y="3537277"/>
                  </a:lnTo>
                  <a:lnTo>
                    <a:pt x="1499684" y="3517147"/>
                  </a:lnTo>
                  <a:lnTo>
                    <a:pt x="1445865" y="3496482"/>
                  </a:lnTo>
                  <a:lnTo>
                    <a:pt x="1392953" y="3475290"/>
                  </a:lnTo>
                  <a:lnTo>
                    <a:pt x="1340950" y="3453582"/>
                  </a:lnTo>
                  <a:lnTo>
                    <a:pt x="1289862" y="3431367"/>
                  </a:lnTo>
                  <a:lnTo>
                    <a:pt x="1239693" y="3408655"/>
                  </a:lnTo>
                  <a:lnTo>
                    <a:pt x="1190447" y="3385454"/>
                  </a:lnTo>
                  <a:lnTo>
                    <a:pt x="1142129" y="3361774"/>
                  </a:lnTo>
                  <a:lnTo>
                    <a:pt x="1094743" y="3337624"/>
                  </a:lnTo>
                  <a:lnTo>
                    <a:pt x="1048295" y="3313014"/>
                  </a:lnTo>
                  <a:lnTo>
                    <a:pt x="1002788" y="3287953"/>
                  </a:lnTo>
                  <a:lnTo>
                    <a:pt x="958226" y="3262451"/>
                  </a:lnTo>
                  <a:lnTo>
                    <a:pt x="914615" y="3236517"/>
                  </a:lnTo>
                  <a:lnTo>
                    <a:pt x="871959" y="3210159"/>
                  </a:lnTo>
                  <a:lnTo>
                    <a:pt x="830262" y="3183389"/>
                  </a:lnTo>
                  <a:lnTo>
                    <a:pt x="789528" y="3156214"/>
                  </a:lnTo>
                  <a:lnTo>
                    <a:pt x="749763" y="3128645"/>
                  </a:lnTo>
                  <a:lnTo>
                    <a:pt x="710971" y="3100691"/>
                  </a:lnTo>
                  <a:lnTo>
                    <a:pt x="673155" y="3072360"/>
                  </a:lnTo>
                  <a:lnTo>
                    <a:pt x="636322" y="3043663"/>
                  </a:lnTo>
                  <a:lnTo>
                    <a:pt x="600474" y="3014610"/>
                  </a:lnTo>
                  <a:lnTo>
                    <a:pt x="565617" y="2985208"/>
                  </a:lnTo>
                  <a:lnTo>
                    <a:pt x="531755" y="2955468"/>
                  </a:lnTo>
                  <a:lnTo>
                    <a:pt x="498893" y="2925398"/>
                  </a:lnTo>
                  <a:lnTo>
                    <a:pt x="467034" y="2895010"/>
                  </a:lnTo>
                  <a:lnTo>
                    <a:pt x="436184" y="2864310"/>
                  </a:lnTo>
                  <a:lnTo>
                    <a:pt x="406347" y="2833310"/>
                  </a:lnTo>
                  <a:lnTo>
                    <a:pt x="377528" y="2802019"/>
                  </a:lnTo>
                  <a:lnTo>
                    <a:pt x="349730" y="2770445"/>
                  </a:lnTo>
                  <a:lnTo>
                    <a:pt x="322959" y="2738599"/>
                  </a:lnTo>
                  <a:lnTo>
                    <a:pt x="297218" y="2706489"/>
                  </a:lnTo>
                  <a:lnTo>
                    <a:pt x="272513" y="2674125"/>
                  </a:lnTo>
                  <a:lnTo>
                    <a:pt x="248848" y="2641516"/>
                  </a:lnTo>
                  <a:lnTo>
                    <a:pt x="226227" y="2608672"/>
                  </a:lnTo>
                  <a:lnTo>
                    <a:pt x="204655" y="2575602"/>
                  </a:lnTo>
                  <a:lnTo>
                    <a:pt x="184136" y="2542316"/>
                  </a:lnTo>
                  <a:lnTo>
                    <a:pt x="164674" y="2508822"/>
                  </a:lnTo>
                  <a:lnTo>
                    <a:pt x="146275" y="2475131"/>
                  </a:lnTo>
                  <a:lnTo>
                    <a:pt x="112682" y="2407192"/>
                  </a:lnTo>
                  <a:lnTo>
                    <a:pt x="83390" y="2338574"/>
                  </a:lnTo>
                  <a:lnTo>
                    <a:pt x="58437" y="2269353"/>
                  </a:lnTo>
                  <a:lnTo>
                    <a:pt x="37859" y="2199603"/>
                  </a:lnTo>
                  <a:lnTo>
                    <a:pt x="21689" y="2129399"/>
                  </a:lnTo>
                  <a:lnTo>
                    <a:pt x="9966" y="2058816"/>
                  </a:lnTo>
                  <a:lnTo>
                    <a:pt x="2724" y="1987929"/>
                  </a:lnTo>
                  <a:lnTo>
                    <a:pt x="0" y="1916813"/>
                  </a:lnTo>
                  <a:lnTo>
                    <a:pt x="342" y="1881193"/>
                  </a:lnTo>
                  <a:lnTo>
                    <a:pt x="4461" y="1809875"/>
                  </a:lnTo>
                  <a:lnTo>
                    <a:pt x="13186" y="1738515"/>
                  </a:lnTo>
                  <a:lnTo>
                    <a:pt x="26554" y="1667189"/>
                  </a:lnTo>
                  <a:lnTo>
                    <a:pt x="44600" y="1595971"/>
                  </a:lnTo>
                  <a:lnTo>
                    <a:pt x="67360" y="1524937"/>
                  </a:lnTo>
                  <a:lnTo>
                    <a:pt x="94871" y="1454161"/>
                  </a:lnTo>
                  <a:lnTo>
                    <a:pt x="110418" y="1418894"/>
                  </a:lnTo>
                  <a:lnTo>
                    <a:pt x="127167" y="1383719"/>
                  </a:lnTo>
                  <a:lnTo>
                    <a:pt x="145121" y="1348647"/>
                  </a:lnTo>
                  <a:lnTo>
                    <a:pt x="164285" y="1313685"/>
                  </a:lnTo>
                  <a:lnTo>
                    <a:pt x="184663" y="1278845"/>
                  </a:lnTo>
                  <a:lnTo>
                    <a:pt x="206260" y="1244135"/>
                  </a:lnTo>
                  <a:lnTo>
                    <a:pt x="229080" y="1209565"/>
                  </a:lnTo>
                  <a:lnTo>
                    <a:pt x="253128" y="1175143"/>
                  </a:lnTo>
                  <a:lnTo>
                    <a:pt x="278409" y="1140880"/>
                  </a:lnTo>
                  <a:lnTo>
                    <a:pt x="304926" y="1106785"/>
                  </a:lnTo>
                  <a:lnTo>
                    <a:pt x="332684" y="1072866"/>
                  </a:lnTo>
                  <a:lnTo>
                    <a:pt x="361688" y="1039135"/>
                  </a:lnTo>
                  <a:lnTo>
                    <a:pt x="391942" y="1005599"/>
                  </a:lnTo>
                  <a:lnTo>
                    <a:pt x="423451" y="972268"/>
                  </a:lnTo>
                  <a:lnTo>
                    <a:pt x="451010" y="944314"/>
                  </a:lnTo>
                  <a:lnTo>
                    <a:pt x="479252" y="916734"/>
                  </a:lnTo>
                  <a:lnTo>
                    <a:pt x="508168" y="889528"/>
                  </a:lnTo>
                  <a:lnTo>
                    <a:pt x="537747" y="862698"/>
                  </a:lnTo>
                  <a:lnTo>
                    <a:pt x="567980" y="836246"/>
                  </a:lnTo>
                  <a:lnTo>
                    <a:pt x="598857" y="810173"/>
                  </a:lnTo>
                  <a:lnTo>
                    <a:pt x="630369" y="784481"/>
                  </a:lnTo>
                  <a:lnTo>
                    <a:pt x="662505" y="759171"/>
                  </a:lnTo>
                  <a:lnTo>
                    <a:pt x="695255" y="734246"/>
                  </a:lnTo>
                  <a:lnTo>
                    <a:pt x="728611" y="709707"/>
                  </a:lnTo>
                  <a:lnTo>
                    <a:pt x="762562" y="685554"/>
                  </a:lnTo>
                  <a:lnTo>
                    <a:pt x="797099" y="661791"/>
                  </a:lnTo>
                  <a:lnTo>
                    <a:pt x="832211" y="638418"/>
                  </a:lnTo>
                  <a:lnTo>
                    <a:pt x="867889" y="615437"/>
                  </a:lnTo>
                  <a:lnTo>
                    <a:pt x="904124" y="592849"/>
                  </a:lnTo>
                  <a:lnTo>
                    <a:pt x="940905" y="570657"/>
                  </a:lnTo>
                  <a:lnTo>
                    <a:pt x="978222" y="548862"/>
                  </a:lnTo>
                  <a:lnTo>
                    <a:pt x="1016067" y="527465"/>
                  </a:lnTo>
                  <a:lnTo>
                    <a:pt x="1054429" y="506468"/>
                  </a:lnTo>
                  <a:lnTo>
                    <a:pt x="1093298" y="485872"/>
                  </a:lnTo>
                  <a:lnTo>
                    <a:pt x="1132665" y="465680"/>
                  </a:lnTo>
                  <a:lnTo>
                    <a:pt x="1172519" y="445892"/>
                  </a:lnTo>
                  <a:lnTo>
                    <a:pt x="1212852" y="426511"/>
                  </a:lnTo>
                  <a:lnTo>
                    <a:pt x="1253653" y="407537"/>
                  </a:lnTo>
                  <a:lnTo>
                    <a:pt x="1294912" y="388973"/>
                  </a:lnTo>
                  <a:lnTo>
                    <a:pt x="1336621" y="370820"/>
                  </a:lnTo>
                  <a:lnTo>
                    <a:pt x="1378768" y="353080"/>
                  </a:lnTo>
                  <a:lnTo>
                    <a:pt x="1421345" y="335754"/>
                  </a:lnTo>
                  <a:lnTo>
                    <a:pt x="1464341" y="318844"/>
                  </a:lnTo>
                  <a:lnTo>
                    <a:pt x="1507747" y="302351"/>
                  </a:lnTo>
                  <a:lnTo>
                    <a:pt x="1551554" y="286278"/>
                  </a:lnTo>
                  <a:lnTo>
                    <a:pt x="1595750" y="270624"/>
                  </a:lnTo>
                  <a:lnTo>
                    <a:pt x="1640327" y="255393"/>
                  </a:lnTo>
                  <a:lnTo>
                    <a:pt x="1685274" y="240586"/>
                  </a:lnTo>
                  <a:lnTo>
                    <a:pt x="1730582" y="226204"/>
                  </a:lnTo>
                  <a:lnTo>
                    <a:pt x="1776242" y="212250"/>
                  </a:lnTo>
                  <a:lnTo>
                    <a:pt x="1822243" y="198723"/>
                  </a:lnTo>
                  <a:lnTo>
                    <a:pt x="1868576" y="185627"/>
                  </a:lnTo>
                  <a:lnTo>
                    <a:pt x="1915230" y="172962"/>
                  </a:lnTo>
                  <a:lnTo>
                    <a:pt x="1962197" y="160731"/>
                  </a:lnTo>
                  <a:lnTo>
                    <a:pt x="2009466" y="148935"/>
                  </a:lnTo>
                  <a:lnTo>
                    <a:pt x="2057028" y="137575"/>
                  </a:lnTo>
                  <a:lnTo>
                    <a:pt x="2104872" y="126653"/>
                  </a:lnTo>
                  <a:lnTo>
                    <a:pt x="2152990" y="116170"/>
                  </a:lnTo>
                  <a:lnTo>
                    <a:pt x="2201371" y="106129"/>
                  </a:lnTo>
                  <a:lnTo>
                    <a:pt x="2250005" y="96531"/>
                  </a:lnTo>
                  <a:lnTo>
                    <a:pt x="2298884" y="87377"/>
                  </a:lnTo>
                  <a:lnTo>
                    <a:pt x="2347996" y="78669"/>
                  </a:lnTo>
                  <a:lnTo>
                    <a:pt x="2397333" y="70409"/>
                  </a:lnTo>
                  <a:lnTo>
                    <a:pt x="2446884" y="62598"/>
                  </a:lnTo>
                  <a:lnTo>
                    <a:pt x="2496639" y="55238"/>
                  </a:lnTo>
                  <a:lnTo>
                    <a:pt x="2546590" y="48329"/>
                  </a:lnTo>
                  <a:lnTo>
                    <a:pt x="2596726" y="41875"/>
                  </a:lnTo>
                  <a:lnTo>
                    <a:pt x="2647038" y="35877"/>
                  </a:lnTo>
                  <a:lnTo>
                    <a:pt x="2697515" y="30335"/>
                  </a:lnTo>
                  <a:lnTo>
                    <a:pt x="2748148" y="25252"/>
                  </a:lnTo>
                  <a:lnTo>
                    <a:pt x="2798927" y="20630"/>
                  </a:lnTo>
                  <a:lnTo>
                    <a:pt x="2849843" y="16469"/>
                  </a:lnTo>
                  <a:lnTo>
                    <a:pt x="2900885" y="12771"/>
                  </a:lnTo>
                  <a:lnTo>
                    <a:pt x="2952044" y="9539"/>
                  </a:lnTo>
                  <a:lnTo>
                    <a:pt x="3003310" y="6773"/>
                  </a:lnTo>
                  <a:lnTo>
                    <a:pt x="3054674" y="4476"/>
                  </a:lnTo>
                  <a:lnTo>
                    <a:pt x="3106125" y="2648"/>
                  </a:lnTo>
                  <a:lnTo>
                    <a:pt x="3157654" y="1292"/>
                  </a:lnTo>
                  <a:lnTo>
                    <a:pt x="3209251" y="408"/>
                  </a:lnTo>
                  <a:lnTo>
                    <a:pt x="3260906" y="0"/>
                  </a:lnTo>
                  <a:lnTo>
                    <a:pt x="3312610" y="67"/>
                  </a:lnTo>
                  <a:lnTo>
                    <a:pt x="3364353" y="612"/>
                  </a:lnTo>
                  <a:lnTo>
                    <a:pt x="3416124" y="1636"/>
                  </a:lnTo>
                  <a:lnTo>
                    <a:pt x="3467915" y="3141"/>
                  </a:lnTo>
                  <a:lnTo>
                    <a:pt x="3519715" y="5129"/>
                  </a:lnTo>
                  <a:lnTo>
                    <a:pt x="3571515" y="7601"/>
                  </a:lnTo>
                  <a:lnTo>
                    <a:pt x="3623305" y="10558"/>
                  </a:lnTo>
                  <a:lnTo>
                    <a:pt x="3675075" y="14003"/>
                  </a:lnTo>
                  <a:lnTo>
                    <a:pt x="3726816" y="17936"/>
                  </a:lnTo>
                  <a:lnTo>
                    <a:pt x="3778517" y="22360"/>
                  </a:lnTo>
                  <a:lnTo>
                    <a:pt x="3830169" y="27276"/>
                  </a:lnTo>
                  <a:lnTo>
                    <a:pt x="3881763" y="32685"/>
                  </a:lnTo>
                  <a:lnTo>
                    <a:pt x="3933287" y="38590"/>
                  </a:lnTo>
                  <a:lnTo>
                    <a:pt x="3984733" y="44991"/>
                  </a:lnTo>
                  <a:lnTo>
                    <a:pt x="4036092" y="51891"/>
                  </a:lnTo>
                  <a:lnTo>
                    <a:pt x="4087352" y="59291"/>
                  </a:lnTo>
                  <a:lnTo>
                    <a:pt x="4138504" y="67192"/>
                  </a:lnTo>
                  <a:lnTo>
                    <a:pt x="4189539" y="75596"/>
                  </a:lnTo>
                  <a:lnTo>
                    <a:pt x="4240447" y="84505"/>
                  </a:lnTo>
                  <a:lnTo>
                    <a:pt x="4291218" y="93920"/>
                  </a:lnTo>
                  <a:lnTo>
                    <a:pt x="4341842" y="103843"/>
                  </a:lnTo>
                  <a:lnTo>
                    <a:pt x="4392310" y="114276"/>
                  </a:lnTo>
                  <a:lnTo>
                    <a:pt x="4442611" y="125220"/>
                  </a:lnTo>
                  <a:lnTo>
                    <a:pt x="4492737" y="136676"/>
                  </a:lnTo>
                  <a:lnTo>
                    <a:pt x="4542676" y="148646"/>
                  </a:lnTo>
                  <a:lnTo>
                    <a:pt x="4592420" y="161133"/>
                  </a:lnTo>
                  <a:lnTo>
                    <a:pt x="4641959" y="174136"/>
                  </a:lnTo>
                  <a:lnTo>
                    <a:pt x="4691282" y="187659"/>
                  </a:lnTo>
                  <a:lnTo>
                    <a:pt x="4740381" y="201702"/>
                  </a:lnTo>
                  <a:lnTo>
                    <a:pt x="4789245" y="216267"/>
                  </a:lnTo>
                  <a:lnTo>
                    <a:pt x="4837865" y="231356"/>
                  </a:lnTo>
                  <a:lnTo>
                    <a:pt x="4886231" y="246971"/>
                  </a:lnTo>
                  <a:lnTo>
                    <a:pt x="4942739" y="266003"/>
                  </a:lnTo>
                  <a:lnTo>
                    <a:pt x="4998355" y="285588"/>
                  </a:lnTo>
                  <a:lnTo>
                    <a:pt x="5053074" y="305719"/>
                  </a:lnTo>
                  <a:lnTo>
                    <a:pt x="5106892" y="326384"/>
                  </a:lnTo>
                  <a:lnTo>
                    <a:pt x="5159805" y="347576"/>
                  </a:lnTo>
                  <a:lnTo>
                    <a:pt x="5211808" y="369283"/>
                  </a:lnTo>
                  <a:lnTo>
                    <a:pt x="5262896" y="391498"/>
                  </a:lnTo>
                  <a:lnTo>
                    <a:pt x="5313065" y="414211"/>
                  </a:lnTo>
                  <a:lnTo>
                    <a:pt x="5362311" y="437412"/>
                  </a:lnTo>
                  <a:lnTo>
                    <a:pt x="5410629" y="461092"/>
                  </a:lnTo>
                  <a:lnTo>
                    <a:pt x="5458014" y="485242"/>
                  </a:lnTo>
                  <a:lnTo>
                    <a:pt x="5504462" y="509852"/>
                  </a:lnTo>
                  <a:lnTo>
                    <a:pt x="5549970" y="534912"/>
                  </a:lnTo>
                  <a:lnTo>
                    <a:pt x="5594531" y="560415"/>
                  </a:lnTo>
                  <a:lnTo>
                    <a:pt x="5638142" y="586349"/>
                  </a:lnTo>
                  <a:lnTo>
                    <a:pt x="5680798" y="612706"/>
                  </a:lnTo>
                  <a:lnTo>
                    <a:pt x="5722495" y="639477"/>
                  </a:lnTo>
                  <a:lnTo>
                    <a:pt x="5763228" y="666651"/>
                  </a:lnTo>
                  <a:lnTo>
                    <a:pt x="5802993" y="694221"/>
                  </a:lnTo>
                  <a:lnTo>
                    <a:pt x="5841786" y="722175"/>
                  </a:lnTo>
                  <a:lnTo>
                    <a:pt x="5879601" y="750505"/>
                  </a:lnTo>
                  <a:lnTo>
                    <a:pt x="5916434" y="779202"/>
                  </a:lnTo>
                  <a:lnTo>
                    <a:pt x="5952282" y="808256"/>
                  </a:lnTo>
                  <a:lnTo>
                    <a:pt x="5987139" y="837658"/>
                  </a:lnTo>
                  <a:lnTo>
                    <a:pt x="6021000" y="867398"/>
                  </a:lnTo>
                  <a:lnTo>
                    <a:pt x="6053863" y="897467"/>
                  </a:lnTo>
                  <a:lnTo>
                    <a:pt x="6085721" y="927856"/>
                  </a:lnTo>
                  <a:lnTo>
                    <a:pt x="6116571" y="958555"/>
                  </a:lnTo>
                  <a:lnTo>
                    <a:pt x="6146408" y="989555"/>
                  </a:lnTo>
                  <a:lnTo>
                    <a:pt x="6175227" y="1020847"/>
                  </a:lnTo>
                  <a:lnTo>
                    <a:pt x="6203025" y="1052421"/>
                  </a:lnTo>
                  <a:lnTo>
                    <a:pt x="6229796" y="1084267"/>
                  </a:lnTo>
                  <a:lnTo>
                    <a:pt x="6255536" y="1116377"/>
                  </a:lnTo>
                  <a:lnTo>
                    <a:pt x="6280241" y="1148741"/>
                  </a:lnTo>
                  <a:lnTo>
                    <a:pt x="6303906" y="1181350"/>
                  </a:lnTo>
                  <a:lnTo>
                    <a:pt x="6326527" y="1214194"/>
                  </a:lnTo>
                  <a:lnTo>
                    <a:pt x="6348099" y="1247264"/>
                  </a:lnTo>
                  <a:lnTo>
                    <a:pt x="6368618" y="1280550"/>
                  </a:lnTo>
                  <a:lnTo>
                    <a:pt x="6388079" y="1314044"/>
                  </a:lnTo>
                  <a:lnTo>
                    <a:pt x="6406478" y="1347735"/>
                  </a:lnTo>
                  <a:lnTo>
                    <a:pt x="6440071" y="1415674"/>
                  </a:lnTo>
                  <a:lnTo>
                    <a:pt x="6469362" y="1484292"/>
                  </a:lnTo>
                  <a:lnTo>
                    <a:pt x="6494315" y="1553513"/>
                  </a:lnTo>
                  <a:lnTo>
                    <a:pt x="6514894" y="1623263"/>
                  </a:lnTo>
                  <a:lnTo>
                    <a:pt x="6531063" y="1693467"/>
                  </a:lnTo>
                  <a:lnTo>
                    <a:pt x="6542786" y="1764050"/>
                  </a:lnTo>
                  <a:lnTo>
                    <a:pt x="6550028" y="1834937"/>
                  </a:lnTo>
                  <a:lnTo>
                    <a:pt x="6552753" y="1906052"/>
                  </a:lnTo>
                  <a:lnTo>
                    <a:pt x="6552410" y="1941673"/>
                  </a:lnTo>
                  <a:lnTo>
                    <a:pt x="6548292" y="2012991"/>
                  </a:lnTo>
                  <a:lnTo>
                    <a:pt x="6539566" y="2084351"/>
                  </a:lnTo>
                  <a:lnTo>
                    <a:pt x="6526199" y="2155677"/>
                  </a:lnTo>
                  <a:lnTo>
                    <a:pt x="6508153" y="2226895"/>
                  </a:lnTo>
                  <a:lnTo>
                    <a:pt x="6485393" y="2297929"/>
                  </a:lnTo>
                  <a:lnTo>
                    <a:pt x="6457883" y="2368704"/>
                  </a:lnTo>
                  <a:lnTo>
                    <a:pt x="6442335" y="2403972"/>
                  </a:lnTo>
                  <a:lnTo>
                    <a:pt x="6425587" y="2439147"/>
                  </a:lnTo>
                  <a:lnTo>
                    <a:pt x="6407633" y="2474219"/>
                  </a:lnTo>
                  <a:lnTo>
                    <a:pt x="6388470" y="2509180"/>
                  </a:lnTo>
                  <a:lnTo>
                    <a:pt x="6368092" y="2544021"/>
                  </a:lnTo>
                  <a:lnTo>
                    <a:pt x="6346495" y="2578731"/>
                  </a:lnTo>
                  <a:lnTo>
                    <a:pt x="6323675" y="2613301"/>
                  </a:lnTo>
                  <a:lnTo>
                    <a:pt x="6299627" y="2647723"/>
                  </a:lnTo>
                  <a:lnTo>
                    <a:pt x="6274347" y="2681986"/>
                  </a:lnTo>
                  <a:lnTo>
                    <a:pt x="6247830" y="2716081"/>
                  </a:lnTo>
                  <a:lnTo>
                    <a:pt x="6220073" y="2749999"/>
                  </a:lnTo>
                  <a:lnTo>
                    <a:pt x="6191069" y="2783731"/>
                  </a:lnTo>
                  <a:lnTo>
                    <a:pt x="6160815" y="2817267"/>
                  </a:lnTo>
                  <a:lnTo>
                    <a:pt x="6129307" y="2850598"/>
                  </a:lnTo>
                  <a:lnTo>
                    <a:pt x="6101201" y="2879085"/>
                  </a:lnTo>
                  <a:lnTo>
                    <a:pt x="6072342" y="2907212"/>
                  </a:lnTo>
                  <a:lnTo>
                    <a:pt x="6042743" y="2934975"/>
                  </a:lnTo>
                  <a:lnTo>
                    <a:pt x="6012412" y="2962372"/>
                  </a:lnTo>
                  <a:lnTo>
                    <a:pt x="5981360" y="2989400"/>
                  </a:lnTo>
                  <a:lnTo>
                    <a:pt x="5949598" y="3016055"/>
                  </a:lnTo>
                  <a:lnTo>
                    <a:pt x="5917135" y="3042335"/>
                  </a:lnTo>
                  <a:lnTo>
                    <a:pt x="5883982" y="3068237"/>
                  </a:lnTo>
                  <a:lnTo>
                    <a:pt x="5850149" y="3093757"/>
                  </a:lnTo>
                  <a:lnTo>
                    <a:pt x="5815647" y="3118893"/>
                  </a:lnTo>
                  <a:lnTo>
                    <a:pt x="5780485" y="3143642"/>
                  </a:lnTo>
                  <a:lnTo>
                    <a:pt x="5744674" y="3168001"/>
                  </a:lnTo>
                  <a:lnTo>
                    <a:pt x="5708224" y="3191966"/>
                  </a:lnTo>
                  <a:lnTo>
                    <a:pt x="5671146" y="3215534"/>
                  </a:lnTo>
                  <a:lnTo>
                    <a:pt x="5633450" y="3238704"/>
                  </a:lnTo>
                  <a:lnTo>
                    <a:pt x="5595145" y="3261471"/>
                  </a:lnTo>
                  <a:lnTo>
                    <a:pt x="5556243" y="3283833"/>
                  </a:lnTo>
                  <a:lnTo>
                    <a:pt x="5516753" y="3305787"/>
                  </a:lnTo>
                  <a:lnTo>
                    <a:pt x="5476686" y="3327329"/>
                  </a:lnTo>
                  <a:lnTo>
                    <a:pt x="5436052" y="3348457"/>
                  </a:lnTo>
                  <a:lnTo>
                    <a:pt x="5394862" y="3369167"/>
                  </a:lnTo>
                  <a:lnTo>
                    <a:pt x="5353125" y="3389458"/>
                  </a:lnTo>
                  <a:lnTo>
                    <a:pt x="5310852" y="3409325"/>
                  </a:lnTo>
                  <a:lnTo>
                    <a:pt x="5268053" y="3428766"/>
                  </a:lnTo>
                  <a:lnTo>
                    <a:pt x="5224738" y="3447777"/>
                  </a:lnTo>
                  <a:lnTo>
                    <a:pt x="5180918" y="3466357"/>
                  </a:lnTo>
                  <a:lnTo>
                    <a:pt x="5136603" y="3484500"/>
                  </a:lnTo>
                  <a:lnTo>
                    <a:pt x="5091803" y="3502206"/>
                  </a:lnTo>
                  <a:lnTo>
                    <a:pt x="5046529" y="3519471"/>
                  </a:lnTo>
                  <a:lnTo>
                    <a:pt x="5000790" y="3536291"/>
                  </a:lnTo>
                  <a:lnTo>
                    <a:pt x="4954598" y="3552663"/>
                  </a:lnTo>
                  <a:lnTo>
                    <a:pt x="4907961" y="3568586"/>
                  </a:lnTo>
                  <a:lnTo>
                    <a:pt x="4860891" y="3584055"/>
                  </a:lnTo>
                  <a:lnTo>
                    <a:pt x="4813398" y="3599068"/>
                  </a:lnTo>
                  <a:lnTo>
                    <a:pt x="4765492" y="3613622"/>
                  </a:lnTo>
                  <a:lnTo>
                    <a:pt x="4717183" y="3627714"/>
                  </a:lnTo>
                  <a:lnTo>
                    <a:pt x="4668482" y="3641340"/>
                  </a:lnTo>
                  <a:lnTo>
                    <a:pt x="4619399" y="3654498"/>
                  </a:lnTo>
                  <a:lnTo>
                    <a:pt x="4569944" y="3667185"/>
                  </a:lnTo>
                  <a:lnTo>
                    <a:pt x="4520127" y="3679397"/>
                  </a:lnTo>
                  <a:lnTo>
                    <a:pt x="4469959" y="3691132"/>
                  </a:lnTo>
                  <a:lnTo>
                    <a:pt x="4419449" y="3702387"/>
                  </a:lnTo>
                  <a:lnTo>
                    <a:pt x="4368609" y="3713159"/>
                  </a:lnTo>
                  <a:lnTo>
                    <a:pt x="4317449" y="3723445"/>
                  </a:lnTo>
                  <a:lnTo>
                    <a:pt x="4265978" y="3733241"/>
                  </a:lnTo>
                  <a:lnTo>
                    <a:pt x="4214207" y="3742545"/>
                  </a:lnTo>
                  <a:lnTo>
                    <a:pt x="4162146" y="3751354"/>
                  </a:lnTo>
                  <a:lnTo>
                    <a:pt x="4109806" y="3759664"/>
                  </a:lnTo>
                  <a:lnTo>
                    <a:pt x="4057196" y="3767474"/>
                  </a:lnTo>
                  <a:lnTo>
                    <a:pt x="4004328" y="3774779"/>
                  </a:lnTo>
                  <a:lnTo>
                    <a:pt x="3951211" y="3781576"/>
                  </a:lnTo>
                  <a:lnTo>
                    <a:pt x="3897855" y="3787864"/>
                  </a:lnTo>
                  <a:lnTo>
                    <a:pt x="3844271" y="3793639"/>
                  </a:lnTo>
                  <a:lnTo>
                    <a:pt x="3790470" y="3798897"/>
                  </a:lnTo>
                  <a:lnTo>
                    <a:pt x="3736461" y="3803636"/>
                  </a:lnTo>
                  <a:lnTo>
                    <a:pt x="3682254" y="3807853"/>
                  </a:lnTo>
                  <a:lnTo>
                    <a:pt x="3627860" y="3811544"/>
                  </a:lnTo>
                  <a:lnTo>
                    <a:pt x="3573290" y="3814707"/>
                  </a:lnTo>
                  <a:lnTo>
                    <a:pt x="3518553" y="3817340"/>
                  </a:lnTo>
                  <a:lnTo>
                    <a:pt x="3463659" y="3819437"/>
                  </a:lnTo>
                  <a:lnTo>
                    <a:pt x="3408620" y="3820998"/>
                  </a:lnTo>
                  <a:lnTo>
                    <a:pt x="3353445" y="3822019"/>
                  </a:lnTo>
                  <a:lnTo>
                    <a:pt x="3298144" y="3822496"/>
                  </a:lnTo>
                  <a:lnTo>
                    <a:pt x="3242728" y="3822427"/>
                  </a:lnTo>
                  <a:lnTo>
                    <a:pt x="3187208" y="3821809"/>
                  </a:lnTo>
                  <a:lnTo>
                    <a:pt x="3131592" y="3820639"/>
                  </a:lnTo>
                  <a:lnTo>
                    <a:pt x="3075892" y="3818913"/>
                  </a:lnTo>
                  <a:lnTo>
                    <a:pt x="3020118" y="3816630"/>
                  </a:lnTo>
                  <a:lnTo>
                    <a:pt x="2964280" y="3813785"/>
                  </a:lnTo>
                  <a:lnTo>
                    <a:pt x="2908388" y="3810376"/>
                  </a:lnTo>
                  <a:lnTo>
                    <a:pt x="2852453" y="3806400"/>
                  </a:lnTo>
                  <a:lnTo>
                    <a:pt x="1911510" y="4300303"/>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836241" y="1692062"/>
            <a:ext cx="4472940" cy="2229456"/>
          </a:xfrm>
          <a:prstGeom prst="rect">
            <a:avLst/>
          </a:prstGeom>
        </p:spPr>
        <p:txBody>
          <a:bodyPr vert="horz" wrap="square" lIns="0" tIns="13335" rIns="0" bIns="0" rtlCol="0">
            <a:spAutoFit/>
          </a:bodyPr>
          <a:lstStyle/>
          <a:p>
            <a:pPr marL="12700" marR="5080" indent="283210">
              <a:lnSpc>
                <a:spcPct val="100000"/>
              </a:lnSpc>
              <a:spcBef>
                <a:spcPts val="105"/>
              </a:spcBef>
            </a:pPr>
            <a:r>
              <a:rPr dirty="0">
                <a:solidFill>
                  <a:srgbClr val="002060"/>
                </a:solidFill>
              </a:rPr>
              <a:t>4.</a:t>
            </a:r>
            <a:r>
              <a:rPr spc="-50" dirty="0">
                <a:solidFill>
                  <a:srgbClr val="002060"/>
                </a:solidFill>
              </a:rPr>
              <a:t> </a:t>
            </a:r>
            <a:r>
              <a:rPr dirty="0">
                <a:solidFill>
                  <a:srgbClr val="002060"/>
                </a:solidFill>
              </a:rPr>
              <a:t>Combatting</a:t>
            </a:r>
            <a:r>
              <a:rPr spc="-55" dirty="0">
                <a:solidFill>
                  <a:srgbClr val="002060"/>
                </a:solidFill>
              </a:rPr>
              <a:t> </a:t>
            </a:r>
            <a:r>
              <a:rPr dirty="0">
                <a:solidFill>
                  <a:srgbClr val="002060"/>
                </a:solidFill>
              </a:rPr>
              <a:t>gender</a:t>
            </a:r>
            <a:r>
              <a:rPr spc="-20" dirty="0">
                <a:solidFill>
                  <a:srgbClr val="002060"/>
                </a:solidFill>
              </a:rPr>
              <a:t> </a:t>
            </a:r>
            <a:r>
              <a:rPr spc="-10" dirty="0">
                <a:solidFill>
                  <a:srgbClr val="002060"/>
                </a:solidFill>
              </a:rPr>
              <a:t>inequality </a:t>
            </a:r>
            <a:r>
              <a:rPr dirty="0">
                <a:solidFill>
                  <a:srgbClr val="002060"/>
                </a:solidFill>
              </a:rPr>
              <a:t>does</a:t>
            </a:r>
            <a:r>
              <a:rPr spc="-30" dirty="0">
                <a:solidFill>
                  <a:srgbClr val="002060"/>
                </a:solidFill>
              </a:rPr>
              <a:t> </a:t>
            </a:r>
            <a:r>
              <a:rPr dirty="0">
                <a:solidFill>
                  <a:srgbClr val="002060"/>
                </a:solidFill>
              </a:rPr>
              <a:t>not</a:t>
            </a:r>
            <a:r>
              <a:rPr spc="-40" dirty="0">
                <a:solidFill>
                  <a:srgbClr val="002060"/>
                </a:solidFill>
              </a:rPr>
              <a:t> </a:t>
            </a:r>
            <a:r>
              <a:rPr i="1" dirty="0">
                <a:solidFill>
                  <a:srgbClr val="002060"/>
                </a:solidFill>
                <a:latin typeface="Segoe UI"/>
                <a:cs typeface="Segoe UI"/>
              </a:rPr>
              <a:t>per</a:t>
            </a:r>
            <a:r>
              <a:rPr i="1" spc="-40" dirty="0">
                <a:solidFill>
                  <a:srgbClr val="002060"/>
                </a:solidFill>
                <a:latin typeface="Segoe UI"/>
                <a:cs typeface="Segoe UI"/>
              </a:rPr>
              <a:t> </a:t>
            </a:r>
            <a:r>
              <a:rPr i="1" dirty="0">
                <a:solidFill>
                  <a:srgbClr val="002060"/>
                </a:solidFill>
                <a:latin typeface="Segoe UI"/>
                <a:cs typeface="Segoe UI"/>
              </a:rPr>
              <a:t>se</a:t>
            </a:r>
            <a:r>
              <a:rPr i="1" spc="-25" dirty="0">
                <a:solidFill>
                  <a:srgbClr val="002060"/>
                </a:solidFill>
                <a:latin typeface="Segoe UI"/>
                <a:cs typeface="Segoe UI"/>
              </a:rPr>
              <a:t> </a:t>
            </a:r>
            <a:r>
              <a:rPr dirty="0">
                <a:solidFill>
                  <a:srgbClr val="002060"/>
                </a:solidFill>
              </a:rPr>
              <a:t>mean</a:t>
            </a:r>
            <a:r>
              <a:rPr spc="-25" dirty="0">
                <a:solidFill>
                  <a:srgbClr val="002060"/>
                </a:solidFill>
              </a:rPr>
              <a:t> </a:t>
            </a:r>
            <a:r>
              <a:rPr dirty="0">
                <a:solidFill>
                  <a:srgbClr val="002060"/>
                </a:solidFill>
              </a:rPr>
              <a:t>combatting</a:t>
            </a:r>
            <a:r>
              <a:rPr spc="-65" dirty="0">
                <a:solidFill>
                  <a:srgbClr val="002060"/>
                </a:solidFill>
              </a:rPr>
              <a:t> </a:t>
            </a:r>
            <a:r>
              <a:rPr spc="-25" dirty="0">
                <a:solidFill>
                  <a:srgbClr val="002060"/>
                </a:solidFill>
              </a:rPr>
              <a:t>the</a:t>
            </a:r>
            <a:r>
              <a:rPr lang="en-US" spc="-25" dirty="0">
                <a:solidFill>
                  <a:srgbClr val="002060"/>
                </a:solidFill>
              </a:rPr>
              <a:t> </a:t>
            </a:r>
            <a:r>
              <a:rPr dirty="0">
                <a:solidFill>
                  <a:srgbClr val="002060"/>
                </a:solidFill>
              </a:rPr>
              <a:t>forms</a:t>
            </a:r>
            <a:r>
              <a:rPr spc="-35" dirty="0">
                <a:solidFill>
                  <a:srgbClr val="002060"/>
                </a:solidFill>
              </a:rPr>
              <a:t> </a:t>
            </a:r>
            <a:r>
              <a:rPr dirty="0">
                <a:solidFill>
                  <a:srgbClr val="002060"/>
                </a:solidFill>
              </a:rPr>
              <a:t>of</a:t>
            </a:r>
            <a:r>
              <a:rPr spc="-20" dirty="0">
                <a:solidFill>
                  <a:srgbClr val="002060"/>
                </a:solidFill>
              </a:rPr>
              <a:t> </a:t>
            </a:r>
            <a:r>
              <a:rPr spc="-10" dirty="0">
                <a:solidFill>
                  <a:srgbClr val="002060"/>
                </a:solidFill>
              </a:rPr>
              <a:t>inequality/discrimination </a:t>
            </a:r>
            <a:r>
              <a:rPr dirty="0">
                <a:solidFill>
                  <a:srgbClr val="002060"/>
                </a:solidFill>
              </a:rPr>
              <a:t>affecting</a:t>
            </a:r>
            <a:r>
              <a:rPr spc="-55" dirty="0">
                <a:solidFill>
                  <a:srgbClr val="002060"/>
                </a:solidFill>
              </a:rPr>
              <a:t> </a:t>
            </a:r>
            <a:r>
              <a:rPr dirty="0">
                <a:solidFill>
                  <a:srgbClr val="002060"/>
                </a:solidFill>
              </a:rPr>
              <a:t>mi</a:t>
            </a:r>
            <a:r>
              <a:rPr lang="en-US" dirty="0">
                <a:solidFill>
                  <a:srgbClr val="002060"/>
                </a:solidFill>
              </a:rPr>
              <a:t>norities </a:t>
            </a:r>
            <a:r>
              <a:rPr spc="-40" dirty="0">
                <a:solidFill>
                  <a:srgbClr val="002060"/>
                </a:solidFill>
              </a:rPr>
              <a:t> </a:t>
            </a:r>
            <a:r>
              <a:rPr dirty="0">
                <a:solidFill>
                  <a:srgbClr val="002060"/>
                </a:solidFill>
              </a:rPr>
              <a:t>or</a:t>
            </a:r>
            <a:r>
              <a:rPr spc="-40" dirty="0">
                <a:solidFill>
                  <a:srgbClr val="002060"/>
                </a:solidFill>
              </a:rPr>
              <a:t> </a:t>
            </a:r>
            <a:r>
              <a:rPr lang="en-US" spc="-10" dirty="0">
                <a:solidFill>
                  <a:srgbClr val="002060"/>
                </a:solidFill>
              </a:rPr>
              <a:t>disadvantaged </a:t>
            </a:r>
            <a:r>
              <a:rPr spc="-10" dirty="0">
                <a:solidFill>
                  <a:srgbClr val="002060"/>
                </a:solidFill>
              </a:rPr>
              <a:t> </a:t>
            </a:r>
            <a:r>
              <a:rPr dirty="0">
                <a:solidFill>
                  <a:srgbClr val="002060"/>
                </a:solidFill>
              </a:rPr>
              <a:t>groups</a:t>
            </a:r>
            <a:r>
              <a:rPr spc="-25" dirty="0">
                <a:solidFill>
                  <a:srgbClr val="002060"/>
                </a:solidFill>
              </a:rPr>
              <a:t> </a:t>
            </a:r>
            <a:r>
              <a:rPr spc="-50" dirty="0"/>
              <a:t>.</a:t>
            </a:r>
          </a:p>
        </p:txBody>
      </p:sp>
      <p:sp>
        <p:nvSpPr>
          <p:cNvPr id="6" name="object 6"/>
          <p:cNvSpPr/>
          <p:nvPr/>
        </p:nvSpPr>
        <p:spPr>
          <a:xfrm>
            <a:off x="301802" y="5116957"/>
            <a:ext cx="1396365" cy="530860"/>
          </a:xfrm>
          <a:custGeom>
            <a:avLst/>
            <a:gdLst/>
            <a:ahLst/>
            <a:cxnLst/>
            <a:rect l="l" t="t" r="r" b="b"/>
            <a:pathLst>
              <a:path w="1396364" h="530860">
                <a:moveTo>
                  <a:pt x="640080" y="0"/>
                </a:moveTo>
                <a:lnTo>
                  <a:pt x="0" y="0"/>
                </a:lnTo>
                <a:lnTo>
                  <a:pt x="0" y="256032"/>
                </a:lnTo>
                <a:lnTo>
                  <a:pt x="640080" y="256032"/>
                </a:lnTo>
                <a:lnTo>
                  <a:pt x="640080" y="0"/>
                </a:lnTo>
                <a:close/>
              </a:path>
              <a:path w="1396364" h="530860">
                <a:moveTo>
                  <a:pt x="1395984" y="274307"/>
                </a:moveTo>
                <a:lnTo>
                  <a:pt x="0" y="274307"/>
                </a:lnTo>
                <a:lnTo>
                  <a:pt x="0" y="530339"/>
                </a:lnTo>
                <a:lnTo>
                  <a:pt x="1395984" y="530339"/>
                </a:lnTo>
                <a:lnTo>
                  <a:pt x="1395984" y="274307"/>
                </a:lnTo>
                <a:close/>
              </a:path>
            </a:pathLst>
          </a:custGeom>
          <a:solidFill>
            <a:srgbClr val="FFFF00"/>
          </a:solidFill>
        </p:spPr>
        <p:txBody>
          <a:bodyPr wrap="square" lIns="0" tIns="0" rIns="0" bIns="0" rtlCol="0"/>
          <a:lstStyle/>
          <a:p>
            <a:endParaRPr/>
          </a:p>
        </p:txBody>
      </p:sp>
      <p:sp>
        <p:nvSpPr>
          <p:cNvPr id="7" name="object 7"/>
          <p:cNvSpPr txBox="1"/>
          <p:nvPr/>
        </p:nvSpPr>
        <p:spPr>
          <a:xfrm>
            <a:off x="289052" y="5081142"/>
            <a:ext cx="142113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Agree</a:t>
            </a:r>
            <a:endParaRPr sz="1800">
              <a:latin typeface="Arial"/>
              <a:cs typeface="Arial"/>
            </a:endParaRPr>
          </a:p>
          <a:p>
            <a:pPr marL="12700">
              <a:lnSpc>
                <a:spcPct val="100000"/>
              </a:lnSpc>
            </a:pPr>
            <a:r>
              <a:rPr sz="1800" b="1" dirty="0">
                <a:latin typeface="Arial"/>
                <a:cs typeface="Arial"/>
              </a:rPr>
              <a:t>or</a:t>
            </a:r>
            <a:r>
              <a:rPr sz="1800" b="1" spc="-5" dirty="0">
                <a:latin typeface="Arial"/>
                <a:cs typeface="Arial"/>
              </a:rPr>
              <a:t> </a:t>
            </a:r>
            <a:r>
              <a:rPr sz="1800" b="1" spc="-10" dirty="0">
                <a:latin typeface="Arial"/>
                <a:cs typeface="Arial"/>
              </a:rPr>
              <a:t>Disagree?</a:t>
            </a:r>
            <a:endParaRPr sz="1800">
              <a:latin typeface="Arial"/>
              <a:cs typeface="Arial"/>
            </a:endParaRPr>
          </a:p>
        </p:txBody>
      </p:sp>
      <p:sp>
        <p:nvSpPr>
          <p:cNvPr id="8" name="object 8"/>
          <p:cNvSpPr txBox="1"/>
          <p:nvPr/>
        </p:nvSpPr>
        <p:spPr>
          <a:xfrm>
            <a:off x="301802" y="5939904"/>
            <a:ext cx="1249680" cy="27432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90" dirty="0">
                <a:latin typeface="Arial"/>
                <a:cs typeface="Arial"/>
              </a:rPr>
              <a:t> </a:t>
            </a:r>
            <a:r>
              <a:rPr sz="1800" b="1" dirty="0">
                <a:latin typeface="Arial"/>
                <a:cs typeface="Arial"/>
              </a:rPr>
              <a:t>YES</a:t>
            </a:r>
            <a:r>
              <a:rPr sz="1800" b="1" spc="-25" dirty="0">
                <a:latin typeface="Arial"/>
                <a:cs typeface="Arial"/>
              </a:rPr>
              <a:t> </a:t>
            </a:r>
            <a:r>
              <a:rPr sz="1800" b="1" spc="-50" dirty="0">
                <a:latin typeface="Arial"/>
                <a:cs typeface="Arial"/>
              </a:rPr>
              <a:t>?</a:t>
            </a:r>
            <a:endParaRPr sz="1800">
              <a:latin typeface="Arial"/>
              <a:cs typeface="Arial"/>
            </a:endParaRPr>
          </a:p>
        </p:txBody>
      </p:sp>
      <p:sp>
        <p:nvSpPr>
          <p:cNvPr id="9" name="object 9"/>
          <p:cNvSpPr txBox="1"/>
          <p:nvPr/>
        </p:nvSpPr>
        <p:spPr>
          <a:xfrm>
            <a:off x="301802" y="6214224"/>
            <a:ext cx="1249680" cy="25654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85" dirty="0">
                <a:latin typeface="Arial"/>
                <a:cs typeface="Arial"/>
              </a:rPr>
              <a:t> </a:t>
            </a:r>
            <a:r>
              <a:rPr sz="1800" b="1" spc="-20" dirty="0">
                <a:latin typeface="Arial"/>
                <a:cs typeface="Arial"/>
              </a:rPr>
              <a:t>NOT?</a:t>
            </a:r>
            <a:endParaRPr sz="1800">
              <a:latin typeface="Arial"/>
              <a:cs typeface="Arial"/>
            </a:endParaRPr>
          </a:p>
        </p:txBody>
      </p:sp>
      <p:sp>
        <p:nvSpPr>
          <p:cNvPr id="10" name="object 10"/>
          <p:cNvSpPr txBox="1"/>
          <p:nvPr/>
        </p:nvSpPr>
        <p:spPr>
          <a:xfrm>
            <a:off x="4321302" y="6058661"/>
            <a:ext cx="4543425" cy="399415"/>
          </a:xfrm>
          <a:prstGeom prst="rect">
            <a:avLst/>
          </a:prstGeom>
          <a:ln w="25907">
            <a:solidFill>
              <a:srgbClr val="333399"/>
            </a:solidFill>
          </a:ln>
        </p:spPr>
        <p:txBody>
          <a:bodyPr vert="horz" wrap="square" lIns="0" tIns="38735" rIns="0" bIns="0" rtlCol="0">
            <a:spAutoFit/>
          </a:bodyPr>
          <a:lstStyle/>
          <a:p>
            <a:pPr marL="90170">
              <a:lnSpc>
                <a:spcPct val="100000"/>
              </a:lnSpc>
              <a:spcBef>
                <a:spcPts val="305"/>
              </a:spcBef>
            </a:pPr>
            <a:r>
              <a:rPr sz="2000" b="1" dirty="0">
                <a:solidFill>
                  <a:srgbClr val="001F5F"/>
                </a:solidFill>
                <a:latin typeface="Segoe UI"/>
                <a:cs typeface="Segoe UI"/>
              </a:rPr>
              <a:t>What</a:t>
            </a:r>
            <a:r>
              <a:rPr sz="2000" b="1" spc="-55" dirty="0">
                <a:solidFill>
                  <a:srgbClr val="001F5F"/>
                </a:solidFill>
                <a:latin typeface="Segoe UI"/>
                <a:cs typeface="Segoe UI"/>
              </a:rPr>
              <a:t> </a:t>
            </a:r>
            <a:r>
              <a:rPr sz="2000" b="1" dirty="0">
                <a:solidFill>
                  <a:srgbClr val="001F5F"/>
                </a:solidFill>
                <a:latin typeface="Segoe UI"/>
                <a:cs typeface="Segoe UI"/>
              </a:rPr>
              <a:t>is</a:t>
            </a:r>
            <a:r>
              <a:rPr sz="2000" b="1" spc="-60" dirty="0">
                <a:solidFill>
                  <a:srgbClr val="001F5F"/>
                </a:solidFill>
                <a:latin typeface="Segoe UI"/>
                <a:cs typeface="Segoe UI"/>
              </a:rPr>
              <a:t> </a:t>
            </a:r>
            <a:r>
              <a:rPr sz="2000" b="1" dirty="0">
                <a:solidFill>
                  <a:srgbClr val="001F5F"/>
                </a:solidFill>
                <a:latin typeface="Segoe UI"/>
                <a:cs typeface="Segoe UI"/>
              </a:rPr>
              <a:t>your</a:t>
            </a:r>
            <a:r>
              <a:rPr sz="2000" b="1" spc="-30" dirty="0">
                <a:solidFill>
                  <a:srgbClr val="001F5F"/>
                </a:solidFill>
                <a:latin typeface="Segoe UI"/>
                <a:cs typeface="Segoe UI"/>
              </a:rPr>
              <a:t> </a:t>
            </a:r>
            <a:r>
              <a:rPr sz="2000" b="1" dirty="0">
                <a:solidFill>
                  <a:srgbClr val="001F5F"/>
                </a:solidFill>
                <a:latin typeface="Segoe UI"/>
                <a:cs typeface="Segoe UI"/>
              </a:rPr>
              <a:t>(counter)</a:t>
            </a:r>
            <a:r>
              <a:rPr sz="2000" b="1" spc="-30" dirty="0">
                <a:solidFill>
                  <a:srgbClr val="001F5F"/>
                </a:solidFill>
                <a:latin typeface="Segoe UI"/>
                <a:cs typeface="Segoe UI"/>
              </a:rPr>
              <a:t> </a:t>
            </a:r>
            <a:r>
              <a:rPr sz="2000" b="1" dirty="0">
                <a:solidFill>
                  <a:srgbClr val="001F5F"/>
                </a:solidFill>
                <a:latin typeface="Segoe UI"/>
                <a:cs typeface="Segoe UI"/>
              </a:rPr>
              <a:t>argument</a:t>
            </a:r>
            <a:r>
              <a:rPr sz="2000" b="1" spc="-25" dirty="0">
                <a:solidFill>
                  <a:srgbClr val="001F5F"/>
                </a:solidFill>
                <a:latin typeface="Segoe UI"/>
                <a:cs typeface="Segoe UI"/>
              </a:rPr>
              <a:t> </a:t>
            </a:r>
            <a:r>
              <a:rPr sz="2000" b="1" spc="-50" dirty="0">
                <a:solidFill>
                  <a:srgbClr val="001F5F"/>
                </a:solidFill>
                <a:latin typeface="Segoe UI"/>
                <a:cs typeface="Segoe UI"/>
              </a:rPr>
              <a:t>?</a:t>
            </a:r>
            <a:endParaRPr sz="2000">
              <a:latin typeface="Segoe UI"/>
              <a:cs typeface="Segoe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3409315"/>
            <a:chOff x="0" y="0"/>
            <a:chExt cx="9144000" cy="3409315"/>
          </a:xfrm>
        </p:grpSpPr>
        <p:sp>
          <p:nvSpPr>
            <p:cNvPr id="3" name="object 3"/>
            <p:cNvSpPr/>
            <p:nvPr/>
          </p:nvSpPr>
          <p:spPr>
            <a:xfrm>
              <a:off x="1763577" y="189515"/>
              <a:ext cx="5654040" cy="3206750"/>
            </a:xfrm>
            <a:custGeom>
              <a:avLst/>
              <a:gdLst/>
              <a:ahLst/>
              <a:cxnLst/>
              <a:rect l="l" t="t" r="r" b="b"/>
              <a:pathLst>
                <a:path w="5654040" h="3206750">
                  <a:moveTo>
                    <a:pt x="2854704" y="0"/>
                  </a:moveTo>
                  <a:lnTo>
                    <a:pt x="2801401" y="11"/>
                  </a:lnTo>
                  <a:lnTo>
                    <a:pt x="2748162" y="530"/>
                  </a:lnTo>
                  <a:lnTo>
                    <a:pt x="2695001" y="1553"/>
                  </a:lnTo>
                  <a:lnTo>
                    <a:pt x="2641931" y="3078"/>
                  </a:lnTo>
                  <a:lnTo>
                    <a:pt x="2588967" y="5104"/>
                  </a:lnTo>
                  <a:lnTo>
                    <a:pt x="2536124" y="7629"/>
                  </a:lnTo>
                  <a:lnTo>
                    <a:pt x="2483415" y="10650"/>
                  </a:lnTo>
                  <a:lnTo>
                    <a:pt x="2430856" y="14165"/>
                  </a:lnTo>
                  <a:lnTo>
                    <a:pt x="2378461" y="18174"/>
                  </a:lnTo>
                  <a:lnTo>
                    <a:pt x="2326243" y="22672"/>
                  </a:lnTo>
                  <a:lnTo>
                    <a:pt x="2274218" y="27659"/>
                  </a:lnTo>
                  <a:lnTo>
                    <a:pt x="2222400" y="33132"/>
                  </a:lnTo>
                  <a:lnTo>
                    <a:pt x="2170803" y="39090"/>
                  </a:lnTo>
                  <a:lnTo>
                    <a:pt x="2119441" y="45530"/>
                  </a:lnTo>
                  <a:lnTo>
                    <a:pt x="2068329" y="52451"/>
                  </a:lnTo>
                  <a:lnTo>
                    <a:pt x="2017482" y="59850"/>
                  </a:lnTo>
                  <a:lnTo>
                    <a:pt x="1966913" y="67725"/>
                  </a:lnTo>
                  <a:lnTo>
                    <a:pt x="1916637" y="76074"/>
                  </a:lnTo>
                  <a:lnTo>
                    <a:pt x="1866669" y="84896"/>
                  </a:lnTo>
                  <a:lnTo>
                    <a:pt x="1817022" y="94188"/>
                  </a:lnTo>
                  <a:lnTo>
                    <a:pt x="1767712" y="103948"/>
                  </a:lnTo>
                  <a:lnTo>
                    <a:pt x="1718752" y="114175"/>
                  </a:lnTo>
                  <a:lnTo>
                    <a:pt x="1670157" y="124866"/>
                  </a:lnTo>
                  <a:lnTo>
                    <a:pt x="1621941" y="136019"/>
                  </a:lnTo>
                  <a:lnTo>
                    <a:pt x="1574119" y="147632"/>
                  </a:lnTo>
                  <a:lnTo>
                    <a:pt x="1526705" y="159703"/>
                  </a:lnTo>
                  <a:lnTo>
                    <a:pt x="1479714" y="172231"/>
                  </a:lnTo>
                  <a:lnTo>
                    <a:pt x="1433159" y="185212"/>
                  </a:lnTo>
                  <a:lnTo>
                    <a:pt x="1387055" y="198646"/>
                  </a:lnTo>
                  <a:lnTo>
                    <a:pt x="1341417" y="212530"/>
                  </a:lnTo>
                  <a:lnTo>
                    <a:pt x="1296259" y="226862"/>
                  </a:lnTo>
                  <a:lnTo>
                    <a:pt x="1251595" y="241640"/>
                  </a:lnTo>
                  <a:lnTo>
                    <a:pt x="1207439" y="256862"/>
                  </a:lnTo>
                  <a:lnTo>
                    <a:pt x="1163807" y="272526"/>
                  </a:lnTo>
                  <a:lnTo>
                    <a:pt x="1120712" y="288630"/>
                  </a:lnTo>
                  <a:lnTo>
                    <a:pt x="1078169" y="305172"/>
                  </a:lnTo>
                  <a:lnTo>
                    <a:pt x="1036192" y="322150"/>
                  </a:lnTo>
                  <a:lnTo>
                    <a:pt x="994796" y="339562"/>
                  </a:lnTo>
                  <a:lnTo>
                    <a:pt x="953995" y="357406"/>
                  </a:lnTo>
                  <a:lnTo>
                    <a:pt x="913802" y="375680"/>
                  </a:lnTo>
                  <a:lnTo>
                    <a:pt x="874234" y="394382"/>
                  </a:lnTo>
                  <a:lnTo>
                    <a:pt x="835304" y="413509"/>
                  </a:lnTo>
                  <a:lnTo>
                    <a:pt x="797026" y="433061"/>
                  </a:lnTo>
                  <a:lnTo>
                    <a:pt x="759414" y="453034"/>
                  </a:lnTo>
                  <a:lnTo>
                    <a:pt x="722484" y="473427"/>
                  </a:lnTo>
                  <a:lnTo>
                    <a:pt x="686250" y="494238"/>
                  </a:lnTo>
                  <a:lnTo>
                    <a:pt x="650725" y="515465"/>
                  </a:lnTo>
                  <a:lnTo>
                    <a:pt x="615925" y="537106"/>
                  </a:lnTo>
                  <a:lnTo>
                    <a:pt x="581863" y="559158"/>
                  </a:lnTo>
                  <a:lnTo>
                    <a:pt x="548555" y="581620"/>
                  </a:lnTo>
                  <a:lnTo>
                    <a:pt x="516014" y="604490"/>
                  </a:lnTo>
                  <a:lnTo>
                    <a:pt x="484255" y="627765"/>
                  </a:lnTo>
                  <a:lnTo>
                    <a:pt x="453291" y="651444"/>
                  </a:lnTo>
                  <a:lnTo>
                    <a:pt x="423139" y="675525"/>
                  </a:lnTo>
                  <a:lnTo>
                    <a:pt x="393811" y="700006"/>
                  </a:lnTo>
                  <a:lnTo>
                    <a:pt x="332289" y="755240"/>
                  </a:lnTo>
                  <a:lnTo>
                    <a:pt x="300867" y="785822"/>
                  </a:lnTo>
                  <a:lnTo>
                    <a:pt x="271049" y="816616"/>
                  </a:lnTo>
                  <a:lnTo>
                    <a:pt x="242828" y="847611"/>
                  </a:lnTo>
                  <a:lnTo>
                    <a:pt x="216198" y="878793"/>
                  </a:lnTo>
                  <a:lnTo>
                    <a:pt x="191151" y="910150"/>
                  </a:lnTo>
                  <a:lnTo>
                    <a:pt x="167680" y="941669"/>
                  </a:lnTo>
                  <a:lnTo>
                    <a:pt x="145779" y="973338"/>
                  </a:lnTo>
                  <a:lnTo>
                    <a:pt x="106656" y="1037072"/>
                  </a:lnTo>
                  <a:lnTo>
                    <a:pt x="73726" y="1101250"/>
                  </a:lnTo>
                  <a:lnTo>
                    <a:pt x="46932" y="1165773"/>
                  </a:lnTo>
                  <a:lnTo>
                    <a:pt x="26219" y="1230536"/>
                  </a:lnTo>
                  <a:lnTo>
                    <a:pt x="11530" y="1295440"/>
                  </a:lnTo>
                  <a:lnTo>
                    <a:pt x="2809" y="1360382"/>
                  </a:lnTo>
                  <a:lnTo>
                    <a:pt x="0" y="1425261"/>
                  </a:lnTo>
                  <a:lnTo>
                    <a:pt x="794" y="1457645"/>
                  </a:lnTo>
                  <a:lnTo>
                    <a:pt x="6748" y="1522238"/>
                  </a:lnTo>
                  <a:lnTo>
                    <a:pt x="18472" y="1586514"/>
                  </a:lnTo>
                  <a:lnTo>
                    <a:pt x="35912" y="1650370"/>
                  </a:lnTo>
                  <a:lnTo>
                    <a:pt x="59011" y="1713706"/>
                  </a:lnTo>
                  <a:lnTo>
                    <a:pt x="87713" y="1776420"/>
                  </a:lnTo>
                  <a:lnTo>
                    <a:pt x="121961" y="1838409"/>
                  </a:lnTo>
                  <a:lnTo>
                    <a:pt x="161700" y="1899573"/>
                  </a:lnTo>
                  <a:lnTo>
                    <a:pt x="206873" y="1959810"/>
                  </a:lnTo>
                  <a:lnTo>
                    <a:pt x="231480" y="1989548"/>
                  </a:lnTo>
                  <a:lnTo>
                    <a:pt x="257425" y="2019017"/>
                  </a:lnTo>
                  <a:lnTo>
                    <a:pt x="284700" y="2048203"/>
                  </a:lnTo>
                  <a:lnTo>
                    <a:pt x="313298" y="2077094"/>
                  </a:lnTo>
                  <a:lnTo>
                    <a:pt x="343213" y="2105677"/>
                  </a:lnTo>
                  <a:lnTo>
                    <a:pt x="374437" y="2133939"/>
                  </a:lnTo>
                  <a:lnTo>
                    <a:pt x="406964" y="2161867"/>
                  </a:lnTo>
                  <a:lnTo>
                    <a:pt x="440786" y="2189449"/>
                  </a:lnTo>
                  <a:lnTo>
                    <a:pt x="475896" y="2216673"/>
                  </a:lnTo>
                  <a:lnTo>
                    <a:pt x="512287" y="2243525"/>
                  </a:lnTo>
                  <a:lnTo>
                    <a:pt x="549953" y="2269992"/>
                  </a:lnTo>
                  <a:lnTo>
                    <a:pt x="588886" y="2296062"/>
                  </a:lnTo>
                  <a:lnTo>
                    <a:pt x="629080" y="2321723"/>
                  </a:lnTo>
                  <a:lnTo>
                    <a:pt x="670527" y="2346962"/>
                  </a:lnTo>
                  <a:lnTo>
                    <a:pt x="713219" y="2371765"/>
                  </a:lnTo>
                  <a:lnTo>
                    <a:pt x="757151" y="2396120"/>
                  </a:lnTo>
                  <a:lnTo>
                    <a:pt x="802316" y="2420015"/>
                  </a:lnTo>
                  <a:lnTo>
                    <a:pt x="848705" y="2443437"/>
                  </a:lnTo>
                  <a:lnTo>
                    <a:pt x="896312" y="2466372"/>
                  </a:lnTo>
                  <a:lnTo>
                    <a:pt x="945131" y="2488809"/>
                  </a:lnTo>
                  <a:lnTo>
                    <a:pt x="995154" y="2510735"/>
                  </a:lnTo>
                  <a:lnTo>
                    <a:pt x="1046373" y="2532136"/>
                  </a:lnTo>
                  <a:lnTo>
                    <a:pt x="1098783" y="2553001"/>
                  </a:lnTo>
                  <a:lnTo>
                    <a:pt x="1152375" y="2573316"/>
                  </a:lnTo>
                  <a:lnTo>
                    <a:pt x="1207144" y="2593070"/>
                  </a:lnTo>
                  <a:lnTo>
                    <a:pt x="1263082" y="2612248"/>
                  </a:lnTo>
                  <a:lnTo>
                    <a:pt x="1320181" y="2630838"/>
                  </a:lnTo>
                  <a:lnTo>
                    <a:pt x="1378436" y="2648829"/>
                  </a:lnTo>
                  <a:lnTo>
                    <a:pt x="1437838" y="2666206"/>
                  </a:lnTo>
                  <a:lnTo>
                    <a:pt x="1649166" y="3206337"/>
                  </a:lnTo>
                  <a:lnTo>
                    <a:pt x="2460950" y="2838164"/>
                  </a:lnTo>
                  <a:lnTo>
                    <a:pt x="2518052" y="2841626"/>
                  </a:lnTo>
                  <a:lnTo>
                    <a:pt x="2575099" y="2844496"/>
                  </a:lnTo>
                  <a:lnTo>
                    <a:pt x="2632078" y="2846779"/>
                  </a:lnTo>
                  <a:lnTo>
                    <a:pt x="2688972" y="2848477"/>
                  </a:lnTo>
                  <a:lnTo>
                    <a:pt x="2745767" y="2849594"/>
                  </a:lnTo>
                  <a:lnTo>
                    <a:pt x="2802449" y="2850135"/>
                  </a:lnTo>
                  <a:lnTo>
                    <a:pt x="2859003" y="2850103"/>
                  </a:lnTo>
                  <a:lnTo>
                    <a:pt x="2915414" y="2849501"/>
                  </a:lnTo>
                  <a:lnTo>
                    <a:pt x="2971668" y="2848333"/>
                  </a:lnTo>
                  <a:lnTo>
                    <a:pt x="3027750" y="2846603"/>
                  </a:lnTo>
                  <a:lnTo>
                    <a:pt x="3083645" y="2844315"/>
                  </a:lnTo>
                  <a:lnTo>
                    <a:pt x="3139338" y="2841472"/>
                  </a:lnTo>
                  <a:lnTo>
                    <a:pt x="3194815" y="2838078"/>
                  </a:lnTo>
                  <a:lnTo>
                    <a:pt x="3250062" y="2834137"/>
                  </a:lnTo>
                  <a:lnTo>
                    <a:pt x="3305063" y="2829653"/>
                  </a:lnTo>
                  <a:lnTo>
                    <a:pt x="3359804" y="2824629"/>
                  </a:lnTo>
                  <a:lnTo>
                    <a:pt x="3414270" y="2819068"/>
                  </a:lnTo>
                  <a:lnTo>
                    <a:pt x="3468447" y="2812976"/>
                  </a:lnTo>
                  <a:lnTo>
                    <a:pt x="3522320" y="2806354"/>
                  </a:lnTo>
                  <a:lnTo>
                    <a:pt x="3575873" y="2799208"/>
                  </a:lnTo>
                  <a:lnTo>
                    <a:pt x="3629094" y="2791540"/>
                  </a:lnTo>
                  <a:lnTo>
                    <a:pt x="3681966" y="2783355"/>
                  </a:lnTo>
                  <a:lnTo>
                    <a:pt x="3734475" y="2774656"/>
                  </a:lnTo>
                  <a:lnTo>
                    <a:pt x="3786606" y="2765447"/>
                  </a:lnTo>
                  <a:lnTo>
                    <a:pt x="3838346" y="2755731"/>
                  </a:lnTo>
                  <a:lnTo>
                    <a:pt x="3889678" y="2745513"/>
                  </a:lnTo>
                  <a:lnTo>
                    <a:pt x="3940589" y="2734795"/>
                  </a:lnTo>
                  <a:lnTo>
                    <a:pt x="3991064" y="2723583"/>
                  </a:lnTo>
                  <a:lnTo>
                    <a:pt x="4041087" y="2711879"/>
                  </a:lnTo>
                  <a:lnTo>
                    <a:pt x="4090646" y="2699686"/>
                  </a:lnTo>
                  <a:lnTo>
                    <a:pt x="4139723" y="2687010"/>
                  </a:lnTo>
                  <a:lnTo>
                    <a:pt x="4188306" y="2673853"/>
                  </a:lnTo>
                  <a:lnTo>
                    <a:pt x="4236380" y="2660220"/>
                  </a:lnTo>
                  <a:lnTo>
                    <a:pt x="4283929" y="2646113"/>
                  </a:lnTo>
                  <a:lnTo>
                    <a:pt x="4330939" y="2631537"/>
                  </a:lnTo>
                  <a:lnTo>
                    <a:pt x="4377395" y="2616495"/>
                  </a:lnTo>
                  <a:lnTo>
                    <a:pt x="4423283" y="2600991"/>
                  </a:lnTo>
                  <a:lnTo>
                    <a:pt x="4468588" y="2585030"/>
                  </a:lnTo>
                  <a:lnTo>
                    <a:pt x="4513296" y="2568613"/>
                  </a:lnTo>
                  <a:lnTo>
                    <a:pt x="4557391" y="2551746"/>
                  </a:lnTo>
                  <a:lnTo>
                    <a:pt x="4600859" y="2534432"/>
                  </a:lnTo>
                  <a:lnTo>
                    <a:pt x="4643685" y="2516674"/>
                  </a:lnTo>
                  <a:lnTo>
                    <a:pt x="4685855" y="2498477"/>
                  </a:lnTo>
                  <a:lnTo>
                    <a:pt x="4727354" y="2479843"/>
                  </a:lnTo>
                  <a:lnTo>
                    <a:pt x="4768167" y="2460778"/>
                  </a:lnTo>
                  <a:lnTo>
                    <a:pt x="4808279" y="2441283"/>
                  </a:lnTo>
                  <a:lnTo>
                    <a:pt x="4847677" y="2421364"/>
                  </a:lnTo>
                  <a:lnTo>
                    <a:pt x="4886345" y="2401024"/>
                  </a:lnTo>
                  <a:lnTo>
                    <a:pt x="4924268" y="2380266"/>
                  </a:lnTo>
                  <a:lnTo>
                    <a:pt x="4961433" y="2359095"/>
                  </a:lnTo>
                  <a:lnTo>
                    <a:pt x="4997823" y="2337513"/>
                  </a:lnTo>
                  <a:lnTo>
                    <a:pt x="5033426" y="2315525"/>
                  </a:lnTo>
                  <a:lnTo>
                    <a:pt x="5068224" y="2293135"/>
                  </a:lnTo>
                  <a:lnTo>
                    <a:pt x="5102206" y="2270346"/>
                  </a:lnTo>
                  <a:lnTo>
                    <a:pt x="5135354" y="2247161"/>
                  </a:lnTo>
                  <a:lnTo>
                    <a:pt x="5167656" y="2223585"/>
                  </a:lnTo>
                  <a:lnTo>
                    <a:pt x="5199096" y="2199621"/>
                  </a:lnTo>
                  <a:lnTo>
                    <a:pt x="5229659" y="2175273"/>
                  </a:lnTo>
                  <a:lnTo>
                    <a:pt x="5259331" y="2150545"/>
                  </a:lnTo>
                  <a:lnTo>
                    <a:pt x="5288097" y="2125440"/>
                  </a:lnTo>
                  <a:lnTo>
                    <a:pt x="5321131" y="2095084"/>
                  </a:lnTo>
                  <a:lnTo>
                    <a:pt x="5352553" y="2064502"/>
                  </a:lnTo>
                  <a:lnTo>
                    <a:pt x="5382371" y="2033708"/>
                  </a:lnTo>
                  <a:lnTo>
                    <a:pt x="5410591" y="2002713"/>
                  </a:lnTo>
                  <a:lnTo>
                    <a:pt x="5437222" y="1971531"/>
                  </a:lnTo>
                  <a:lnTo>
                    <a:pt x="5462269" y="1940174"/>
                  </a:lnTo>
                  <a:lnTo>
                    <a:pt x="5485739" y="1908655"/>
                  </a:lnTo>
                  <a:lnTo>
                    <a:pt x="5507641" y="1876986"/>
                  </a:lnTo>
                  <a:lnTo>
                    <a:pt x="5546764" y="1813252"/>
                  </a:lnTo>
                  <a:lnTo>
                    <a:pt x="5579694" y="1749074"/>
                  </a:lnTo>
                  <a:lnTo>
                    <a:pt x="5606488" y="1684551"/>
                  </a:lnTo>
                  <a:lnTo>
                    <a:pt x="5627201" y="1619788"/>
                  </a:lnTo>
                  <a:lnTo>
                    <a:pt x="5641890" y="1554884"/>
                  </a:lnTo>
                  <a:lnTo>
                    <a:pt x="5650611" y="1489942"/>
                  </a:lnTo>
                  <a:lnTo>
                    <a:pt x="5653420" y="1425063"/>
                  </a:lnTo>
                  <a:lnTo>
                    <a:pt x="5652625" y="1392679"/>
                  </a:lnTo>
                  <a:lnTo>
                    <a:pt x="5646672" y="1328086"/>
                  </a:lnTo>
                  <a:lnTo>
                    <a:pt x="5634947" y="1263810"/>
                  </a:lnTo>
                  <a:lnTo>
                    <a:pt x="5617507" y="1199954"/>
                  </a:lnTo>
                  <a:lnTo>
                    <a:pt x="5594408" y="1136618"/>
                  </a:lnTo>
                  <a:lnTo>
                    <a:pt x="5565707" y="1073904"/>
                  </a:lnTo>
                  <a:lnTo>
                    <a:pt x="5531458" y="1011915"/>
                  </a:lnTo>
                  <a:lnTo>
                    <a:pt x="5491719" y="950751"/>
                  </a:lnTo>
                  <a:lnTo>
                    <a:pt x="5446546" y="890514"/>
                  </a:lnTo>
                  <a:lnTo>
                    <a:pt x="5421939" y="860776"/>
                  </a:lnTo>
                  <a:lnTo>
                    <a:pt x="5395995" y="831307"/>
                  </a:lnTo>
                  <a:lnTo>
                    <a:pt x="5368720" y="802121"/>
                  </a:lnTo>
                  <a:lnTo>
                    <a:pt x="5340122" y="773230"/>
                  </a:lnTo>
                  <a:lnTo>
                    <a:pt x="5310207" y="744647"/>
                  </a:lnTo>
                  <a:lnTo>
                    <a:pt x="5278983" y="716385"/>
                  </a:lnTo>
                  <a:lnTo>
                    <a:pt x="5246456" y="688457"/>
                  </a:lnTo>
                  <a:lnTo>
                    <a:pt x="5212634" y="660875"/>
                  </a:lnTo>
                  <a:lnTo>
                    <a:pt x="5177524" y="633651"/>
                  </a:lnTo>
                  <a:lnTo>
                    <a:pt x="5141132" y="606799"/>
                  </a:lnTo>
                  <a:lnTo>
                    <a:pt x="5103466" y="580332"/>
                  </a:lnTo>
                  <a:lnTo>
                    <a:pt x="5064533" y="554261"/>
                  </a:lnTo>
                  <a:lnTo>
                    <a:pt x="5024340" y="528601"/>
                  </a:lnTo>
                  <a:lnTo>
                    <a:pt x="4982893" y="503362"/>
                  </a:lnTo>
                  <a:lnTo>
                    <a:pt x="4940200" y="478559"/>
                  </a:lnTo>
                  <a:lnTo>
                    <a:pt x="4896268" y="454204"/>
                  </a:lnTo>
                  <a:lnTo>
                    <a:pt x="4851104" y="430309"/>
                  </a:lnTo>
                  <a:lnTo>
                    <a:pt x="4804715" y="406887"/>
                  </a:lnTo>
                  <a:lnTo>
                    <a:pt x="4757107" y="383952"/>
                  </a:lnTo>
                  <a:lnTo>
                    <a:pt x="4708289" y="361515"/>
                  </a:lnTo>
                  <a:lnTo>
                    <a:pt x="4658266" y="339589"/>
                  </a:lnTo>
                  <a:lnTo>
                    <a:pt x="4607046" y="318188"/>
                  </a:lnTo>
                  <a:lnTo>
                    <a:pt x="4554637" y="297323"/>
                  </a:lnTo>
                  <a:lnTo>
                    <a:pt x="4501044" y="277008"/>
                  </a:lnTo>
                  <a:lnTo>
                    <a:pt x="4446276" y="257254"/>
                  </a:lnTo>
                  <a:lnTo>
                    <a:pt x="4390338" y="238076"/>
                  </a:lnTo>
                  <a:lnTo>
                    <a:pt x="4333239" y="219486"/>
                  </a:lnTo>
                  <a:lnTo>
                    <a:pt x="4274984" y="201495"/>
                  </a:lnTo>
                  <a:lnTo>
                    <a:pt x="4215582" y="184118"/>
                  </a:lnTo>
                  <a:lnTo>
                    <a:pt x="4165687" y="170250"/>
                  </a:lnTo>
                  <a:lnTo>
                    <a:pt x="4115482" y="156941"/>
                  </a:lnTo>
                  <a:lnTo>
                    <a:pt x="4064980" y="144189"/>
                  </a:lnTo>
                  <a:lnTo>
                    <a:pt x="4014196" y="131993"/>
                  </a:lnTo>
                  <a:lnTo>
                    <a:pt x="3963145" y="120349"/>
                  </a:lnTo>
                  <a:lnTo>
                    <a:pt x="3911840" y="109256"/>
                  </a:lnTo>
                  <a:lnTo>
                    <a:pt x="3860297" y="98712"/>
                  </a:lnTo>
                  <a:lnTo>
                    <a:pt x="3808529" y="88715"/>
                  </a:lnTo>
                  <a:lnTo>
                    <a:pt x="3756551" y="79263"/>
                  </a:lnTo>
                  <a:lnTo>
                    <a:pt x="3704377" y="70354"/>
                  </a:lnTo>
                  <a:lnTo>
                    <a:pt x="3652022" y="61986"/>
                  </a:lnTo>
                  <a:lnTo>
                    <a:pt x="3599499" y="54157"/>
                  </a:lnTo>
                  <a:lnTo>
                    <a:pt x="3546824" y="46864"/>
                  </a:lnTo>
                  <a:lnTo>
                    <a:pt x="3494011" y="40107"/>
                  </a:lnTo>
                  <a:lnTo>
                    <a:pt x="3441074" y="33882"/>
                  </a:lnTo>
                  <a:lnTo>
                    <a:pt x="3388028" y="28188"/>
                  </a:lnTo>
                  <a:lnTo>
                    <a:pt x="3334886" y="23023"/>
                  </a:lnTo>
                  <a:lnTo>
                    <a:pt x="3281664" y="18385"/>
                  </a:lnTo>
                  <a:lnTo>
                    <a:pt x="3228375" y="14271"/>
                  </a:lnTo>
                  <a:lnTo>
                    <a:pt x="3175035" y="10680"/>
                  </a:lnTo>
                  <a:lnTo>
                    <a:pt x="3121656" y="7610"/>
                  </a:lnTo>
                  <a:lnTo>
                    <a:pt x="3068255" y="5059"/>
                  </a:lnTo>
                  <a:lnTo>
                    <a:pt x="3014844" y="3024"/>
                  </a:lnTo>
                  <a:lnTo>
                    <a:pt x="2961439" y="1504"/>
                  </a:lnTo>
                  <a:lnTo>
                    <a:pt x="2908054" y="496"/>
                  </a:lnTo>
                  <a:lnTo>
                    <a:pt x="2854704" y="0"/>
                  </a:lnTo>
                  <a:close/>
                </a:path>
              </a:pathLst>
            </a:custGeom>
            <a:solidFill>
              <a:srgbClr val="EEEEEE"/>
            </a:solidFill>
          </p:spPr>
          <p:txBody>
            <a:bodyPr wrap="square" lIns="0" tIns="0" rIns="0" bIns="0" rtlCol="0"/>
            <a:lstStyle/>
            <a:p>
              <a:endParaRPr/>
            </a:p>
          </p:txBody>
        </p:sp>
        <p:sp>
          <p:nvSpPr>
            <p:cNvPr id="4" name="object 4"/>
            <p:cNvSpPr/>
            <p:nvPr/>
          </p:nvSpPr>
          <p:spPr>
            <a:xfrm>
              <a:off x="1763577" y="189515"/>
              <a:ext cx="5654040" cy="3206750"/>
            </a:xfrm>
            <a:custGeom>
              <a:avLst/>
              <a:gdLst/>
              <a:ahLst/>
              <a:cxnLst/>
              <a:rect l="l" t="t" r="r" b="b"/>
              <a:pathLst>
                <a:path w="5654040" h="3206750">
                  <a:moveTo>
                    <a:pt x="1649166" y="3206337"/>
                  </a:moveTo>
                  <a:lnTo>
                    <a:pt x="1437838" y="2666206"/>
                  </a:lnTo>
                  <a:lnTo>
                    <a:pt x="1378436" y="2648829"/>
                  </a:lnTo>
                  <a:lnTo>
                    <a:pt x="1320181" y="2630838"/>
                  </a:lnTo>
                  <a:lnTo>
                    <a:pt x="1263082" y="2612248"/>
                  </a:lnTo>
                  <a:lnTo>
                    <a:pt x="1207144" y="2593070"/>
                  </a:lnTo>
                  <a:lnTo>
                    <a:pt x="1152375" y="2573316"/>
                  </a:lnTo>
                  <a:lnTo>
                    <a:pt x="1098783" y="2553001"/>
                  </a:lnTo>
                  <a:lnTo>
                    <a:pt x="1046373" y="2532136"/>
                  </a:lnTo>
                  <a:lnTo>
                    <a:pt x="995154" y="2510735"/>
                  </a:lnTo>
                  <a:lnTo>
                    <a:pt x="945131" y="2488809"/>
                  </a:lnTo>
                  <a:lnTo>
                    <a:pt x="896312" y="2466372"/>
                  </a:lnTo>
                  <a:lnTo>
                    <a:pt x="848705" y="2443437"/>
                  </a:lnTo>
                  <a:lnTo>
                    <a:pt x="802316" y="2420015"/>
                  </a:lnTo>
                  <a:lnTo>
                    <a:pt x="757151" y="2396120"/>
                  </a:lnTo>
                  <a:lnTo>
                    <a:pt x="713219" y="2371765"/>
                  </a:lnTo>
                  <a:lnTo>
                    <a:pt x="670527" y="2346962"/>
                  </a:lnTo>
                  <a:lnTo>
                    <a:pt x="629080" y="2321723"/>
                  </a:lnTo>
                  <a:lnTo>
                    <a:pt x="588886" y="2296062"/>
                  </a:lnTo>
                  <a:lnTo>
                    <a:pt x="549953" y="2269992"/>
                  </a:lnTo>
                  <a:lnTo>
                    <a:pt x="512287" y="2243525"/>
                  </a:lnTo>
                  <a:lnTo>
                    <a:pt x="475896" y="2216673"/>
                  </a:lnTo>
                  <a:lnTo>
                    <a:pt x="440786" y="2189449"/>
                  </a:lnTo>
                  <a:lnTo>
                    <a:pt x="406964" y="2161867"/>
                  </a:lnTo>
                  <a:lnTo>
                    <a:pt x="374437" y="2133939"/>
                  </a:lnTo>
                  <a:lnTo>
                    <a:pt x="343213" y="2105677"/>
                  </a:lnTo>
                  <a:lnTo>
                    <a:pt x="313298" y="2077094"/>
                  </a:lnTo>
                  <a:lnTo>
                    <a:pt x="284700" y="2048203"/>
                  </a:lnTo>
                  <a:lnTo>
                    <a:pt x="257425" y="2019017"/>
                  </a:lnTo>
                  <a:lnTo>
                    <a:pt x="231480" y="1989548"/>
                  </a:lnTo>
                  <a:lnTo>
                    <a:pt x="206873" y="1959810"/>
                  </a:lnTo>
                  <a:lnTo>
                    <a:pt x="161700" y="1899573"/>
                  </a:lnTo>
                  <a:lnTo>
                    <a:pt x="121961" y="1838409"/>
                  </a:lnTo>
                  <a:lnTo>
                    <a:pt x="87713" y="1776420"/>
                  </a:lnTo>
                  <a:lnTo>
                    <a:pt x="59011" y="1713706"/>
                  </a:lnTo>
                  <a:lnTo>
                    <a:pt x="35912" y="1650370"/>
                  </a:lnTo>
                  <a:lnTo>
                    <a:pt x="18472" y="1586514"/>
                  </a:lnTo>
                  <a:lnTo>
                    <a:pt x="6748" y="1522238"/>
                  </a:lnTo>
                  <a:lnTo>
                    <a:pt x="794" y="1457645"/>
                  </a:lnTo>
                  <a:lnTo>
                    <a:pt x="0" y="1425261"/>
                  </a:lnTo>
                  <a:lnTo>
                    <a:pt x="669" y="1392836"/>
                  </a:lnTo>
                  <a:lnTo>
                    <a:pt x="6427" y="1327913"/>
                  </a:lnTo>
                  <a:lnTo>
                    <a:pt x="18125" y="1262977"/>
                  </a:lnTo>
                  <a:lnTo>
                    <a:pt x="35819" y="1198131"/>
                  </a:lnTo>
                  <a:lnTo>
                    <a:pt x="59565" y="1133475"/>
                  </a:lnTo>
                  <a:lnTo>
                    <a:pt x="89420" y="1069112"/>
                  </a:lnTo>
                  <a:lnTo>
                    <a:pt x="125440" y="1005143"/>
                  </a:lnTo>
                  <a:lnTo>
                    <a:pt x="167680" y="941669"/>
                  </a:lnTo>
                  <a:lnTo>
                    <a:pt x="191151" y="910150"/>
                  </a:lnTo>
                  <a:lnTo>
                    <a:pt x="216198" y="878793"/>
                  </a:lnTo>
                  <a:lnTo>
                    <a:pt x="242828" y="847611"/>
                  </a:lnTo>
                  <a:lnTo>
                    <a:pt x="271049" y="816616"/>
                  </a:lnTo>
                  <a:lnTo>
                    <a:pt x="300867" y="785822"/>
                  </a:lnTo>
                  <a:lnTo>
                    <a:pt x="332289" y="755240"/>
                  </a:lnTo>
                  <a:lnTo>
                    <a:pt x="365323" y="724884"/>
                  </a:lnTo>
                  <a:lnTo>
                    <a:pt x="423139" y="675525"/>
                  </a:lnTo>
                  <a:lnTo>
                    <a:pt x="453291" y="651444"/>
                  </a:lnTo>
                  <a:lnTo>
                    <a:pt x="484255" y="627765"/>
                  </a:lnTo>
                  <a:lnTo>
                    <a:pt x="516014" y="604490"/>
                  </a:lnTo>
                  <a:lnTo>
                    <a:pt x="548555" y="581620"/>
                  </a:lnTo>
                  <a:lnTo>
                    <a:pt x="581863" y="559158"/>
                  </a:lnTo>
                  <a:lnTo>
                    <a:pt x="615925" y="537106"/>
                  </a:lnTo>
                  <a:lnTo>
                    <a:pt x="650725" y="515465"/>
                  </a:lnTo>
                  <a:lnTo>
                    <a:pt x="686250" y="494238"/>
                  </a:lnTo>
                  <a:lnTo>
                    <a:pt x="722484" y="473427"/>
                  </a:lnTo>
                  <a:lnTo>
                    <a:pt x="759414" y="453034"/>
                  </a:lnTo>
                  <a:lnTo>
                    <a:pt x="797026" y="433061"/>
                  </a:lnTo>
                  <a:lnTo>
                    <a:pt x="835304" y="413509"/>
                  </a:lnTo>
                  <a:lnTo>
                    <a:pt x="874234" y="394382"/>
                  </a:lnTo>
                  <a:lnTo>
                    <a:pt x="913802" y="375680"/>
                  </a:lnTo>
                  <a:lnTo>
                    <a:pt x="953995" y="357406"/>
                  </a:lnTo>
                  <a:lnTo>
                    <a:pt x="994796" y="339562"/>
                  </a:lnTo>
                  <a:lnTo>
                    <a:pt x="1036192" y="322150"/>
                  </a:lnTo>
                  <a:lnTo>
                    <a:pt x="1078169" y="305172"/>
                  </a:lnTo>
                  <a:lnTo>
                    <a:pt x="1120712" y="288630"/>
                  </a:lnTo>
                  <a:lnTo>
                    <a:pt x="1163807" y="272526"/>
                  </a:lnTo>
                  <a:lnTo>
                    <a:pt x="1207439" y="256862"/>
                  </a:lnTo>
                  <a:lnTo>
                    <a:pt x="1251595" y="241640"/>
                  </a:lnTo>
                  <a:lnTo>
                    <a:pt x="1296259" y="226862"/>
                  </a:lnTo>
                  <a:lnTo>
                    <a:pt x="1341417" y="212530"/>
                  </a:lnTo>
                  <a:lnTo>
                    <a:pt x="1387055" y="198646"/>
                  </a:lnTo>
                  <a:lnTo>
                    <a:pt x="1433159" y="185212"/>
                  </a:lnTo>
                  <a:lnTo>
                    <a:pt x="1479714" y="172231"/>
                  </a:lnTo>
                  <a:lnTo>
                    <a:pt x="1526705" y="159703"/>
                  </a:lnTo>
                  <a:lnTo>
                    <a:pt x="1574119" y="147632"/>
                  </a:lnTo>
                  <a:lnTo>
                    <a:pt x="1621941" y="136019"/>
                  </a:lnTo>
                  <a:lnTo>
                    <a:pt x="1670157" y="124866"/>
                  </a:lnTo>
                  <a:lnTo>
                    <a:pt x="1718752" y="114175"/>
                  </a:lnTo>
                  <a:lnTo>
                    <a:pt x="1767712" y="103948"/>
                  </a:lnTo>
                  <a:lnTo>
                    <a:pt x="1817022" y="94188"/>
                  </a:lnTo>
                  <a:lnTo>
                    <a:pt x="1866669" y="84896"/>
                  </a:lnTo>
                  <a:lnTo>
                    <a:pt x="1916637" y="76074"/>
                  </a:lnTo>
                  <a:lnTo>
                    <a:pt x="1966913" y="67725"/>
                  </a:lnTo>
                  <a:lnTo>
                    <a:pt x="2017482" y="59850"/>
                  </a:lnTo>
                  <a:lnTo>
                    <a:pt x="2068329" y="52451"/>
                  </a:lnTo>
                  <a:lnTo>
                    <a:pt x="2119441" y="45530"/>
                  </a:lnTo>
                  <a:lnTo>
                    <a:pt x="2170803" y="39090"/>
                  </a:lnTo>
                  <a:lnTo>
                    <a:pt x="2222400" y="33132"/>
                  </a:lnTo>
                  <a:lnTo>
                    <a:pt x="2274218" y="27659"/>
                  </a:lnTo>
                  <a:lnTo>
                    <a:pt x="2326243" y="22672"/>
                  </a:lnTo>
                  <a:lnTo>
                    <a:pt x="2378461" y="18174"/>
                  </a:lnTo>
                  <a:lnTo>
                    <a:pt x="2430856" y="14165"/>
                  </a:lnTo>
                  <a:lnTo>
                    <a:pt x="2483415" y="10650"/>
                  </a:lnTo>
                  <a:lnTo>
                    <a:pt x="2536124" y="7629"/>
                  </a:lnTo>
                  <a:lnTo>
                    <a:pt x="2588967" y="5104"/>
                  </a:lnTo>
                  <a:lnTo>
                    <a:pt x="2641931" y="3078"/>
                  </a:lnTo>
                  <a:lnTo>
                    <a:pt x="2695001" y="1553"/>
                  </a:lnTo>
                  <a:lnTo>
                    <a:pt x="2748162" y="530"/>
                  </a:lnTo>
                  <a:lnTo>
                    <a:pt x="2801401" y="11"/>
                  </a:lnTo>
                  <a:lnTo>
                    <a:pt x="2854704" y="0"/>
                  </a:lnTo>
                  <a:lnTo>
                    <a:pt x="2908054" y="496"/>
                  </a:lnTo>
                  <a:lnTo>
                    <a:pt x="2961439" y="1504"/>
                  </a:lnTo>
                  <a:lnTo>
                    <a:pt x="3014844" y="3024"/>
                  </a:lnTo>
                  <a:lnTo>
                    <a:pt x="3068255" y="5059"/>
                  </a:lnTo>
                  <a:lnTo>
                    <a:pt x="3121656" y="7610"/>
                  </a:lnTo>
                  <a:lnTo>
                    <a:pt x="3175035" y="10680"/>
                  </a:lnTo>
                  <a:lnTo>
                    <a:pt x="3228375" y="14271"/>
                  </a:lnTo>
                  <a:lnTo>
                    <a:pt x="3281664" y="18385"/>
                  </a:lnTo>
                  <a:lnTo>
                    <a:pt x="3334886" y="23023"/>
                  </a:lnTo>
                  <a:lnTo>
                    <a:pt x="3388028" y="28188"/>
                  </a:lnTo>
                  <a:lnTo>
                    <a:pt x="3441074" y="33882"/>
                  </a:lnTo>
                  <a:lnTo>
                    <a:pt x="3494011" y="40107"/>
                  </a:lnTo>
                  <a:lnTo>
                    <a:pt x="3546824" y="46864"/>
                  </a:lnTo>
                  <a:lnTo>
                    <a:pt x="3599499" y="54157"/>
                  </a:lnTo>
                  <a:lnTo>
                    <a:pt x="3652022" y="61986"/>
                  </a:lnTo>
                  <a:lnTo>
                    <a:pt x="3704377" y="70354"/>
                  </a:lnTo>
                  <a:lnTo>
                    <a:pt x="3756551" y="79263"/>
                  </a:lnTo>
                  <a:lnTo>
                    <a:pt x="3808529" y="88715"/>
                  </a:lnTo>
                  <a:lnTo>
                    <a:pt x="3860297" y="98712"/>
                  </a:lnTo>
                  <a:lnTo>
                    <a:pt x="3911840" y="109256"/>
                  </a:lnTo>
                  <a:lnTo>
                    <a:pt x="3963145" y="120349"/>
                  </a:lnTo>
                  <a:lnTo>
                    <a:pt x="4014196" y="131993"/>
                  </a:lnTo>
                  <a:lnTo>
                    <a:pt x="4064980" y="144189"/>
                  </a:lnTo>
                  <a:lnTo>
                    <a:pt x="4115482" y="156941"/>
                  </a:lnTo>
                  <a:lnTo>
                    <a:pt x="4165687" y="170250"/>
                  </a:lnTo>
                  <a:lnTo>
                    <a:pt x="4215582" y="184118"/>
                  </a:lnTo>
                  <a:lnTo>
                    <a:pt x="4274984" y="201495"/>
                  </a:lnTo>
                  <a:lnTo>
                    <a:pt x="4333239" y="219486"/>
                  </a:lnTo>
                  <a:lnTo>
                    <a:pt x="4390338" y="238076"/>
                  </a:lnTo>
                  <a:lnTo>
                    <a:pt x="4446276" y="257254"/>
                  </a:lnTo>
                  <a:lnTo>
                    <a:pt x="4501044" y="277008"/>
                  </a:lnTo>
                  <a:lnTo>
                    <a:pt x="4554637" y="297323"/>
                  </a:lnTo>
                  <a:lnTo>
                    <a:pt x="4607046" y="318188"/>
                  </a:lnTo>
                  <a:lnTo>
                    <a:pt x="4658266" y="339589"/>
                  </a:lnTo>
                  <a:lnTo>
                    <a:pt x="4708289" y="361515"/>
                  </a:lnTo>
                  <a:lnTo>
                    <a:pt x="4757107" y="383952"/>
                  </a:lnTo>
                  <a:lnTo>
                    <a:pt x="4804715" y="406887"/>
                  </a:lnTo>
                  <a:lnTo>
                    <a:pt x="4851104" y="430309"/>
                  </a:lnTo>
                  <a:lnTo>
                    <a:pt x="4896268" y="454204"/>
                  </a:lnTo>
                  <a:lnTo>
                    <a:pt x="4940200" y="478559"/>
                  </a:lnTo>
                  <a:lnTo>
                    <a:pt x="4982893" y="503362"/>
                  </a:lnTo>
                  <a:lnTo>
                    <a:pt x="5024340" y="528601"/>
                  </a:lnTo>
                  <a:lnTo>
                    <a:pt x="5064533" y="554261"/>
                  </a:lnTo>
                  <a:lnTo>
                    <a:pt x="5103466" y="580332"/>
                  </a:lnTo>
                  <a:lnTo>
                    <a:pt x="5141132" y="606799"/>
                  </a:lnTo>
                  <a:lnTo>
                    <a:pt x="5177524" y="633651"/>
                  </a:lnTo>
                  <a:lnTo>
                    <a:pt x="5212634" y="660875"/>
                  </a:lnTo>
                  <a:lnTo>
                    <a:pt x="5246456" y="688457"/>
                  </a:lnTo>
                  <a:lnTo>
                    <a:pt x="5278983" y="716385"/>
                  </a:lnTo>
                  <a:lnTo>
                    <a:pt x="5310207" y="744647"/>
                  </a:lnTo>
                  <a:lnTo>
                    <a:pt x="5340122" y="773230"/>
                  </a:lnTo>
                  <a:lnTo>
                    <a:pt x="5368720" y="802121"/>
                  </a:lnTo>
                  <a:lnTo>
                    <a:pt x="5395995" y="831307"/>
                  </a:lnTo>
                  <a:lnTo>
                    <a:pt x="5421939" y="860776"/>
                  </a:lnTo>
                  <a:lnTo>
                    <a:pt x="5446546" y="890514"/>
                  </a:lnTo>
                  <a:lnTo>
                    <a:pt x="5491719" y="950751"/>
                  </a:lnTo>
                  <a:lnTo>
                    <a:pt x="5531458" y="1011915"/>
                  </a:lnTo>
                  <a:lnTo>
                    <a:pt x="5565707" y="1073904"/>
                  </a:lnTo>
                  <a:lnTo>
                    <a:pt x="5594408" y="1136618"/>
                  </a:lnTo>
                  <a:lnTo>
                    <a:pt x="5617507" y="1199954"/>
                  </a:lnTo>
                  <a:lnTo>
                    <a:pt x="5634947" y="1263810"/>
                  </a:lnTo>
                  <a:lnTo>
                    <a:pt x="5646672" y="1328086"/>
                  </a:lnTo>
                  <a:lnTo>
                    <a:pt x="5652625" y="1392679"/>
                  </a:lnTo>
                  <a:lnTo>
                    <a:pt x="5653420" y="1425063"/>
                  </a:lnTo>
                  <a:lnTo>
                    <a:pt x="5652751" y="1457488"/>
                  </a:lnTo>
                  <a:lnTo>
                    <a:pt x="5646993" y="1522411"/>
                  </a:lnTo>
                  <a:lnTo>
                    <a:pt x="5635295" y="1587347"/>
                  </a:lnTo>
                  <a:lnTo>
                    <a:pt x="5617601" y="1652193"/>
                  </a:lnTo>
                  <a:lnTo>
                    <a:pt x="5593854" y="1716849"/>
                  </a:lnTo>
                  <a:lnTo>
                    <a:pt x="5563999" y="1781212"/>
                  </a:lnTo>
                  <a:lnTo>
                    <a:pt x="5527980" y="1845181"/>
                  </a:lnTo>
                  <a:lnTo>
                    <a:pt x="5485739" y="1908655"/>
                  </a:lnTo>
                  <a:lnTo>
                    <a:pt x="5462269" y="1940174"/>
                  </a:lnTo>
                  <a:lnTo>
                    <a:pt x="5437222" y="1971531"/>
                  </a:lnTo>
                  <a:lnTo>
                    <a:pt x="5410591" y="2002713"/>
                  </a:lnTo>
                  <a:lnTo>
                    <a:pt x="5382371" y="2033708"/>
                  </a:lnTo>
                  <a:lnTo>
                    <a:pt x="5352553" y="2064502"/>
                  </a:lnTo>
                  <a:lnTo>
                    <a:pt x="5321131" y="2095084"/>
                  </a:lnTo>
                  <a:lnTo>
                    <a:pt x="5288097" y="2125440"/>
                  </a:lnTo>
                  <a:lnTo>
                    <a:pt x="5259331" y="2150545"/>
                  </a:lnTo>
                  <a:lnTo>
                    <a:pt x="5229659" y="2175273"/>
                  </a:lnTo>
                  <a:lnTo>
                    <a:pt x="5199096" y="2199621"/>
                  </a:lnTo>
                  <a:lnTo>
                    <a:pt x="5167656" y="2223585"/>
                  </a:lnTo>
                  <a:lnTo>
                    <a:pt x="5135354" y="2247161"/>
                  </a:lnTo>
                  <a:lnTo>
                    <a:pt x="5102206" y="2270346"/>
                  </a:lnTo>
                  <a:lnTo>
                    <a:pt x="5068224" y="2293135"/>
                  </a:lnTo>
                  <a:lnTo>
                    <a:pt x="5033426" y="2315525"/>
                  </a:lnTo>
                  <a:lnTo>
                    <a:pt x="4997823" y="2337513"/>
                  </a:lnTo>
                  <a:lnTo>
                    <a:pt x="4961433" y="2359095"/>
                  </a:lnTo>
                  <a:lnTo>
                    <a:pt x="4924268" y="2380266"/>
                  </a:lnTo>
                  <a:lnTo>
                    <a:pt x="4886345" y="2401024"/>
                  </a:lnTo>
                  <a:lnTo>
                    <a:pt x="4847677" y="2421364"/>
                  </a:lnTo>
                  <a:lnTo>
                    <a:pt x="4808279" y="2441283"/>
                  </a:lnTo>
                  <a:lnTo>
                    <a:pt x="4768167" y="2460778"/>
                  </a:lnTo>
                  <a:lnTo>
                    <a:pt x="4727354" y="2479843"/>
                  </a:lnTo>
                  <a:lnTo>
                    <a:pt x="4685855" y="2498477"/>
                  </a:lnTo>
                  <a:lnTo>
                    <a:pt x="4643685" y="2516674"/>
                  </a:lnTo>
                  <a:lnTo>
                    <a:pt x="4600859" y="2534432"/>
                  </a:lnTo>
                  <a:lnTo>
                    <a:pt x="4557391" y="2551746"/>
                  </a:lnTo>
                  <a:lnTo>
                    <a:pt x="4513296" y="2568613"/>
                  </a:lnTo>
                  <a:lnTo>
                    <a:pt x="4468588" y="2585030"/>
                  </a:lnTo>
                  <a:lnTo>
                    <a:pt x="4423283" y="2600991"/>
                  </a:lnTo>
                  <a:lnTo>
                    <a:pt x="4377395" y="2616495"/>
                  </a:lnTo>
                  <a:lnTo>
                    <a:pt x="4330939" y="2631537"/>
                  </a:lnTo>
                  <a:lnTo>
                    <a:pt x="4283929" y="2646113"/>
                  </a:lnTo>
                  <a:lnTo>
                    <a:pt x="4236380" y="2660220"/>
                  </a:lnTo>
                  <a:lnTo>
                    <a:pt x="4188306" y="2673853"/>
                  </a:lnTo>
                  <a:lnTo>
                    <a:pt x="4139723" y="2687010"/>
                  </a:lnTo>
                  <a:lnTo>
                    <a:pt x="4090646" y="2699686"/>
                  </a:lnTo>
                  <a:lnTo>
                    <a:pt x="4041087" y="2711879"/>
                  </a:lnTo>
                  <a:lnTo>
                    <a:pt x="3991064" y="2723583"/>
                  </a:lnTo>
                  <a:lnTo>
                    <a:pt x="3940589" y="2734795"/>
                  </a:lnTo>
                  <a:lnTo>
                    <a:pt x="3889678" y="2745513"/>
                  </a:lnTo>
                  <a:lnTo>
                    <a:pt x="3838346" y="2755731"/>
                  </a:lnTo>
                  <a:lnTo>
                    <a:pt x="3786606" y="2765447"/>
                  </a:lnTo>
                  <a:lnTo>
                    <a:pt x="3734475" y="2774656"/>
                  </a:lnTo>
                  <a:lnTo>
                    <a:pt x="3681966" y="2783355"/>
                  </a:lnTo>
                  <a:lnTo>
                    <a:pt x="3629094" y="2791540"/>
                  </a:lnTo>
                  <a:lnTo>
                    <a:pt x="3575873" y="2799208"/>
                  </a:lnTo>
                  <a:lnTo>
                    <a:pt x="3522320" y="2806354"/>
                  </a:lnTo>
                  <a:lnTo>
                    <a:pt x="3468447" y="2812976"/>
                  </a:lnTo>
                  <a:lnTo>
                    <a:pt x="3414270" y="2819068"/>
                  </a:lnTo>
                  <a:lnTo>
                    <a:pt x="3359804" y="2824629"/>
                  </a:lnTo>
                  <a:lnTo>
                    <a:pt x="3305063" y="2829653"/>
                  </a:lnTo>
                  <a:lnTo>
                    <a:pt x="3250062" y="2834137"/>
                  </a:lnTo>
                  <a:lnTo>
                    <a:pt x="3194815" y="2838078"/>
                  </a:lnTo>
                  <a:lnTo>
                    <a:pt x="3139338" y="2841472"/>
                  </a:lnTo>
                  <a:lnTo>
                    <a:pt x="3083645" y="2844315"/>
                  </a:lnTo>
                  <a:lnTo>
                    <a:pt x="3027750" y="2846603"/>
                  </a:lnTo>
                  <a:lnTo>
                    <a:pt x="2971668" y="2848333"/>
                  </a:lnTo>
                  <a:lnTo>
                    <a:pt x="2915414" y="2849501"/>
                  </a:lnTo>
                  <a:lnTo>
                    <a:pt x="2859003" y="2850103"/>
                  </a:lnTo>
                  <a:lnTo>
                    <a:pt x="2802449" y="2850135"/>
                  </a:lnTo>
                  <a:lnTo>
                    <a:pt x="2745767" y="2849594"/>
                  </a:lnTo>
                  <a:lnTo>
                    <a:pt x="2688972" y="2848477"/>
                  </a:lnTo>
                  <a:lnTo>
                    <a:pt x="2632078" y="2846779"/>
                  </a:lnTo>
                  <a:lnTo>
                    <a:pt x="2575099" y="2844496"/>
                  </a:lnTo>
                  <a:lnTo>
                    <a:pt x="2518052" y="2841626"/>
                  </a:lnTo>
                  <a:lnTo>
                    <a:pt x="2460950" y="2838164"/>
                  </a:lnTo>
                  <a:lnTo>
                    <a:pt x="1649166" y="3206337"/>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707639" y="894079"/>
            <a:ext cx="3761740" cy="1426845"/>
          </a:xfrm>
          <a:prstGeom prst="rect">
            <a:avLst/>
          </a:prstGeom>
        </p:spPr>
        <p:txBody>
          <a:bodyPr vert="horz" wrap="square" lIns="0" tIns="12700" rIns="0" bIns="0" rtlCol="0">
            <a:spAutoFit/>
          </a:bodyPr>
          <a:lstStyle/>
          <a:p>
            <a:pPr marL="2540" algn="ctr">
              <a:lnSpc>
                <a:spcPct val="100000"/>
              </a:lnSpc>
              <a:spcBef>
                <a:spcPts val="100"/>
              </a:spcBef>
            </a:pPr>
            <a:r>
              <a:rPr sz="1800" dirty="0"/>
              <a:t>4.</a:t>
            </a:r>
            <a:r>
              <a:rPr sz="1800" spc="-25" dirty="0"/>
              <a:t> </a:t>
            </a:r>
            <a:r>
              <a:rPr sz="1800" dirty="0"/>
              <a:t>Combatting</a:t>
            </a:r>
            <a:r>
              <a:rPr sz="1800" spc="-45" dirty="0"/>
              <a:t> </a:t>
            </a:r>
            <a:r>
              <a:rPr sz="1800" dirty="0"/>
              <a:t>gender</a:t>
            </a:r>
            <a:r>
              <a:rPr sz="1800" spc="-45" dirty="0"/>
              <a:t> </a:t>
            </a:r>
            <a:r>
              <a:rPr sz="1800" spc="-10" dirty="0"/>
              <a:t>inequality</a:t>
            </a:r>
            <a:endParaRPr sz="1800"/>
          </a:p>
          <a:p>
            <a:pPr marL="12700" marR="5080" indent="3175" algn="ctr">
              <a:lnSpc>
                <a:spcPct val="100000"/>
              </a:lnSpc>
            </a:pPr>
            <a:r>
              <a:rPr sz="1800" dirty="0"/>
              <a:t>does</a:t>
            </a:r>
            <a:r>
              <a:rPr sz="1800" spc="-20" dirty="0"/>
              <a:t> </a:t>
            </a:r>
            <a:r>
              <a:rPr sz="1800" dirty="0"/>
              <a:t>not</a:t>
            </a:r>
            <a:r>
              <a:rPr sz="1800" spc="-15" dirty="0"/>
              <a:t> </a:t>
            </a:r>
            <a:r>
              <a:rPr sz="1800" i="1" dirty="0">
                <a:latin typeface="Segoe UI"/>
                <a:cs typeface="Segoe UI"/>
              </a:rPr>
              <a:t>per</a:t>
            </a:r>
            <a:r>
              <a:rPr sz="1800" i="1" spc="-5" dirty="0">
                <a:latin typeface="Segoe UI"/>
                <a:cs typeface="Segoe UI"/>
              </a:rPr>
              <a:t> </a:t>
            </a:r>
            <a:r>
              <a:rPr sz="1800" i="1" dirty="0">
                <a:latin typeface="Segoe UI"/>
                <a:cs typeface="Segoe UI"/>
              </a:rPr>
              <a:t>se</a:t>
            </a:r>
            <a:r>
              <a:rPr sz="1800" i="1" spc="-15" dirty="0">
                <a:latin typeface="Segoe UI"/>
                <a:cs typeface="Segoe UI"/>
              </a:rPr>
              <a:t> </a:t>
            </a:r>
            <a:r>
              <a:rPr sz="1800" dirty="0"/>
              <a:t>mean</a:t>
            </a:r>
            <a:r>
              <a:rPr sz="1800" spc="-5" dirty="0"/>
              <a:t> </a:t>
            </a:r>
            <a:r>
              <a:rPr sz="1800" spc="-10" dirty="0"/>
              <a:t>combatting </a:t>
            </a:r>
            <a:r>
              <a:rPr sz="1800" dirty="0"/>
              <a:t>the</a:t>
            </a:r>
            <a:r>
              <a:rPr sz="1800" spc="-10" dirty="0"/>
              <a:t> </a:t>
            </a:r>
            <a:r>
              <a:rPr sz="1800" dirty="0"/>
              <a:t>forms</a:t>
            </a:r>
            <a:r>
              <a:rPr sz="1800" spc="-30" dirty="0"/>
              <a:t> </a:t>
            </a:r>
            <a:r>
              <a:rPr sz="1800" spc="-25" dirty="0"/>
              <a:t>of </a:t>
            </a:r>
            <a:r>
              <a:rPr sz="1800" spc="-10" dirty="0"/>
              <a:t>inequality/discrimination</a:t>
            </a:r>
            <a:r>
              <a:rPr sz="1800" spc="110" dirty="0"/>
              <a:t> </a:t>
            </a:r>
            <a:r>
              <a:rPr sz="1800" spc="-10" dirty="0"/>
              <a:t>affecting </a:t>
            </a:r>
            <a:r>
              <a:rPr sz="1800" dirty="0"/>
              <a:t>ministries</a:t>
            </a:r>
            <a:r>
              <a:rPr sz="1800" spc="-35" dirty="0"/>
              <a:t> </a:t>
            </a:r>
            <a:r>
              <a:rPr sz="1800" dirty="0"/>
              <a:t>or</a:t>
            </a:r>
            <a:r>
              <a:rPr sz="1800" spc="-30" dirty="0"/>
              <a:t> </a:t>
            </a:r>
            <a:r>
              <a:rPr sz="1800" dirty="0"/>
              <a:t>vulnerable</a:t>
            </a:r>
            <a:r>
              <a:rPr sz="1800" spc="-30" dirty="0"/>
              <a:t> </a:t>
            </a:r>
            <a:r>
              <a:rPr sz="1800" spc="-10" dirty="0"/>
              <a:t>groups</a:t>
            </a:r>
            <a:r>
              <a:rPr spc="-10" dirty="0"/>
              <a:t>.</a:t>
            </a:r>
            <a:endParaRPr sz="1800">
              <a:latin typeface="Segoe UI"/>
              <a:cs typeface="Segoe UI"/>
            </a:endParaRPr>
          </a:p>
        </p:txBody>
      </p:sp>
      <p:grpSp>
        <p:nvGrpSpPr>
          <p:cNvPr id="6" name="object 6"/>
          <p:cNvGrpSpPr/>
          <p:nvPr/>
        </p:nvGrpSpPr>
        <p:grpSpPr>
          <a:xfrm>
            <a:off x="5011228" y="3725992"/>
            <a:ext cx="4067810" cy="2269649"/>
            <a:chOff x="5082476" y="3299396"/>
            <a:chExt cx="4067810" cy="2492375"/>
          </a:xfrm>
        </p:grpSpPr>
        <p:sp>
          <p:nvSpPr>
            <p:cNvPr id="7" name="object 7"/>
            <p:cNvSpPr/>
            <p:nvPr/>
          </p:nvSpPr>
          <p:spPr>
            <a:xfrm>
              <a:off x="5095494" y="3312414"/>
              <a:ext cx="4041775" cy="2466340"/>
            </a:xfrm>
            <a:custGeom>
              <a:avLst/>
              <a:gdLst/>
              <a:ahLst/>
              <a:cxnLst/>
              <a:rect l="l" t="t" r="r" b="b"/>
              <a:pathLst>
                <a:path w="4041775" h="2466340">
                  <a:moveTo>
                    <a:pt x="2808731" y="0"/>
                  </a:moveTo>
                  <a:lnTo>
                    <a:pt x="0" y="0"/>
                  </a:lnTo>
                  <a:lnTo>
                    <a:pt x="0" y="2465832"/>
                  </a:lnTo>
                  <a:lnTo>
                    <a:pt x="2808731" y="2465832"/>
                  </a:lnTo>
                  <a:lnTo>
                    <a:pt x="4041648" y="1232916"/>
                  </a:lnTo>
                  <a:lnTo>
                    <a:pt x="2808731" y="0"/>
                  </a:lnTo>
                  <a:close/>
                </a:path>
              </a:pathLst>
            </a:custGeom>
            <a:solidFill>
              <a:srgbClr val="BADFE2"/>
            </a:solidFill>
          </p:spPr>
          <p:txBody>
            <a:bodyPr wrap="square" lIns="0" tIns="0" rIns="0" bIns="0" rtlCol="0"/>
            <a:lstStyle/>
            <a:p>
              <a:endParaRPr/>
            </a:p>
          </p:txBody>
        </p:sp>
        <p:sp>
          <p:nvSpPr>
            <p:cNvPr id="8" name="object 8"/>
            <p:cNvSpPr/>
            <p:nvPr/>
          </p:nvSpPr>
          <p:spPr>
            <a:xfrm>
              <a:off x="5095494" y="3312414"/>
              <a:ext cx="4041775" cy="2466340"/>
            </a:xfrm>
            <a:custGeom>
              <a:avLst/>
              <a:gdLst/>
              <a:ahLst/>
              <a:cxnLst/>
              <a:rect l="l" t="t" r="r" b="b"/>
              <a:pathLst>
                <a:path w="4041775" h="2466340">
                  <a:moveTo>
                    <a:pt x="0" y="0"/>
                  </a:moveTo>
                  <a:lnTo>
                    <a:pt x="2808731" y="0"/>
                  </a:lnTo>
                  <a:lnTo>
                    <a:pt x="4041648" y="1232916"/>
                  </a:lnTo>
                  <a:lnTo>
                    <a:pt x="2808731" y="2465832"/>
                  </a:lnTo>
                  <a:lnTo>
                    <a:pt x="0" y="2465832"/>
                  </a:lnTo>
                  <a:lnTo>
                    <a:pt x="0" y="0"/>
                  </a:lnTo>
                  <a:close/>
                </a:path>
              </a:pathLst>
            </a:custGeom>
            <a:ln w="25907">
              <a:solidFill>
                <a:srgbClr val="88A3A7"/>
              </a:solidFill>
            </a:ln>
          </p:spPr>
          <p:txBody>
            <a:bodyPr wrap="square" lIns="0" tIns="0" rIns="0" bIns="0" rtlCol="0"/>
            <a:lstStyle/>
            <a:p>
              <a:endParaRPr/>
            </a:p>
          </p:txBody>
        </p:sp>
      </p:grpSp>
      <p:sp>
        <p:nvSpPr>
          <p:cNvPr id="9" name="object 9"/>
          <p:cNvSpPr txBox="1"/>
          <p:nvPr/>
        </p:nvSpPr>
        <p:spPr>
          <a:xfrm>
            <a:off x="5095494" y="4113548"/>
            <a:ext cx="3175635" cy="1120178"/>
          </a:xfrm>
          <a:prstGeom prst="rect">
            <a:avLst/>
          </a:prstGeom>
        </p:spPr>
        <p:txBody>
          <a:bodyPr vert="horz" wrap="square" lIns="0" tIns="12065" rIns="0" bIns="0" rtlCol="0">
            <a:spAutoFit/>
          </a:bodyPr>
          <a:lstStyle/>
          <a:p>
            <a:pPr marL="12700" marR="5080" indent="-635" algn="ctr">
              <a:lnSpc>
                <a:spcPct val="100000"/>
              </a:lnSpc>
              <a:spcBef>
                <a:spcPts val="95"/>
              </a:spcBef>
            </a:pPr>
            <a:r>
              <a:rPr sz="1200" b="1" dirty="0">
                <a:solidFill>
                  <a:srgbClr val="001F5F"/>
                </a:solidFill>
                <a:latin typeface="Segoe UI"/>
                <a:cs typeface="Segoe UI"/>
              </a:rPr>
              <a:t>How</a:t>
            </a:r>
            <a:r>
              <a:rPr sz="1200" b="1" spc="-35" dirty="0">
                <a:solidFill>
                  <a:srgbClr val="001F5F"/>
                </a:solidFill>
                <a:latin typeface="Segoe UI"/>
                <a:cs typeface="Segoe UI"/>
              </a:rPr>
              <a:t> </a:t>
            </a:r>
            <a:r>
              <a:rPr sz="1200" b="1" dirty="0">
                <a:solidFill>
                  <a:srgbClr val="001F5F"/>
                </a:solidFill>
                <a:latin typeface="Segoe UI"/>
                <a:cs typeface="Segoe UI"/>
              </a:rPr>
              <a:t>to</a:t>
            </a:r>
            <a:r>
              <a:rPr sz="1200" b="1" spc="-35" dirty="0">
                <a:solidFill>
                  <a:srgbClr val="001F5F"/>
                </a:solidFill>
                <a:latin typeface="Segoe UI"/>
                <a:cs typeface="Segoe UI"/>
              </a:rPr>
              <a:t> </a:t>
            </a:r>
            <a:r>
              <a:rPr sz="1200" b="1" dirty="0">
                <a:solidFill>
                  <a:srgbClr val="001F5F"/>
                </a:solidFill>
                <a:latin typeface="Segoe UI"/>
                <a:cs typeface="Segoe UI"/>
              </a:rPr>
              <a:t>sustain</a:t>
            </a:r>
            <a:r>
              <a:rPr sz="1200" b="1" spc="-55" dirty="0">
                <a:solidFill>
                  <a:srgbClr val="001F5F"/>
                </a:solidFill>
                <a:latin typeface="Segoe UI"/>
                <a:cs typeface="Segoe UI"/>
              </a:rPr>
              <a:t> </a:t>
            </a:r>
            <a:r>
              <a:rPr sz="1200" b="1" dirty="0">
                <a:solidFill>
                  <a:srgbClr val="001F5F"/>
                </a:solidFill>
                <a:latin typeface="Segoe UI"/>
                <a:cs typeface="Segoe UI"/>
              </a:rPr>
              <a:t>your</a:t>
            </a:r>
            <a:r>
              <a:rPr sz="1200" b="1" spc="-35" dirty="0">
                <a:solidFill>
                  <a:srgbClr val="001F5F"/>
                </a:solidFill>
                <a:latin typeface="Segoe UI"/>
                <a:cs typeface="Segoe UI"/>
              </a:rPr>
              <a:t> </a:t>
            </a:r>
            <a:r>
              <a:rPr sz="1200" b="1" spc="-10" dirty="0">
                <a:solidFill>
                  <a:srgbClr val="001F5F"/>
                </a:solidFill>
                <a:latin typeface="Segoe UI"/>
                <a:cs typeface="Segoe UI"/>
              </a:rPr>
              <a:t>argument? </a:t>
            </a:r>
            <a:r>
              <a:rPr sz="1200" b="1" dirty="0">
                <a:solidFill>
                  <a:srgbClr val="001F5F"/>
                </a:solidFill>
                <a:latin typeface="Segoe UI"/>
                <a:cs typeface="Segoe UI"/>
              </a:rPr>
              <a:t>find</a:t>
            </a:r>
            <a:r>
              <a:rPr sz="1200" b="1" spc="10" dirty="0">
                <a:solidFill>
                  <a:srgbClr val="001F5F"/>
                </a:solidFill>
                <a:latin typeface="Segoe UI"/>
                <a:cs typeface="Segoe UI"/>
              </a:rPr>
              <a:t> </a:t>
            </a:r>
            <a:r>
              <a:rPr sz="1200" b="1" spc="-10" dirty="0">
                <a:solidFill>
                  <a:srgbClr val="001F5F"/>
                </a:solidFill>
                <a:latin typeface="Segoe UI"/>
                <a:cs typeface="Segoe UI"/>
              </a:rPr>
              <a:t>testimonies/proposals</a:t>
            </a:r>
            <a:r>
              <a:rPr sz="1200" b="1" spc="15" dirty="0">
                <a:solidFill>
                  <a:srgbClr val="001F5F"/>
                </a:solidFill>
                <a:latin typeface="Segoe UI"/>
                <a:cs typeface="Segoe UI"/>
              </a:rPr>
              <a:t> </a:t>
            </a:r>
            <a:r>
              <a:rPr sz="1200" b="1" spc="-20" dirty="0">
                <a:solidFill>
                  <a:srgbClr val="001F5F"/>
                </a:solidFill>
                <a:latin typeface="Segoe UI"/>
                <a:cs typeface="Segoe UI"/>
              </a:rPr>
              <a:t>from </a:t>
            </a:r>
            <a:r>
              <a:rPr sz="1200" b="1" dirty="0">
                <a:solidFill>
                  <a:srgbClr val="001F5F"/>
                </a:solidFill>
                <a:latin typeface="Segoe UI"/>
                <a:cs typeface="Segoe UI"/>
              </a:rPr>
              <a:t>NGOs,</a:t>
            </a:r>
            <a:r>
              <a:rPr sz="1200" b="1" spc="-55" dirty="0">
                <a:solidFill>
                  <a:srgbClr val="001F5F"/>
                </a:solidFill>
                <a:latin typeface="Segoe UI"/>
                <a:cs typeface="Segoe UI"/>
              </a:rPr>
              <a:t> </a:t>
            </a:r>
            <a:r>
              <a:rPr sz="1200" b="1" dirty="0">
                <a:solidFill>
                  <a:srgbClr val="001F5F"/>
                </a:solidFill>
                <a:latin typeface="Segoe UI"/>
                <a:cs typeface="Segoe UI"/>
              </a:rPr>
              <a:t>CSOs</a:t>
            </a:r>
            <a:r>
              <a:rPr sz="1200" b="1" spc="-40" dirty="0">
                <a:solidFill>
                  <a:srgbClr val="001F5F"/>
                </a:solidFill>
                <a:latin typeface="Segoe UI"/>
                <a:cs typeface="Segoe UI"/>
              </a:rPr>
              <a:t> </a:t>
            </a:r>
            <a:r>
              <a:rPr sz="1200" b="1" dirty="0">
                <a:solidFill>
                  <a:srgbClr val="001F5F"/>
                </a:solidFill>
                <a:latin typeface="Segoe UI"/>
                <a:cs typeface="Segoe UI"/>
              </a:rPr>
              <a:t>and</a:t>
            </a:r>
            <a:r>
              <a:rPr sz="1200" b="1" spc="-40" dirty="0">
                <a:solidFill>
                  <a:srgbClr val="001F5F"/>
                </a:solidFill>
                <a:latin typeface="Segoe UI"/>
                <a:cs typeface="Segoe UI"/>
              </a:rPr>
              <a:t> </a:t>
            </a:r>
            <a:r>
              <a:rPr sz="1200" b="1" spc="-10" dirty="0">
                <a:solidFill>
                  <a:srgbClr val="001F5F"/>
                </a:solidFill>
                <a:latin typeface="Segoe UI"/>
                <a:cs typeface="Segoe UI"/>
              </a:rPr>
              <a:t>representatives </a:t>
            </a:r>
            <a:r>
              <a:rPr sz="1200" b="1" dirty="0">
                <a:solidFill>
                  <a:srgbClr val="001F5F"/>
                </a:solidFill>
                <a:latin typeface="Segoe UI"/>
                <a:cs typeface="Segoe UI"/>
              </a:rPr>
              <a:t>of</a:t>
            </a:r>
            <a:r>
              <a:rPr sz="1200" b="1" spc="-40" dirty="0">
                <a:solidFill>
                  <a:srgbClr val="001F5F"/>
                </a:solidFill>
                <a:latin typeface="Segoe UI"/>
                <a:cs typeface="Segoe UI"/>
              </a:rPr>
              <a:t> </a:t>
            </a:r>
            <a:r>
              <a:rPr sz="1200" b="1" dirty="0">
                <a:solidFill>
                  <a:srgbClr val="001F5F"/>
                </a:solidFill>
                <a:latin typeface="Segoe UI"/>
                <a:cs typeface="Segoe UI"/>
              </a:rPr>
              <a:t>marginalised</a:t>
            </a:r>
            <a:r>
              <a:rPr sz="1200" b="1" spc="-60" dirty="0">
                <a:solidFill>
                  <a:srgbClr val="001F5F"/>
                </a:solidFill>
                <a:latin typeface="Segoe UI"/>
                <a:cs typeface="Segoe UI"/>
              </a:rPr>
              <a:t> </a:t>
            </a:r>
            <a:r>
              <a:rPr sz="1200" b="1" dirty="0">
                <a:solidFill>
                  <a:srgbClr val="001F5F"/>
                </a:solidFill>
                <a:latin typeface="Segoe UI"/>
                <a:cs typeface="Segoe UI"/>
              </a:rPr>
              <a:t>groups</a:t>
            </a:r>
            <a:r>
              <a:rPr sz="1200" b="1" spc="-40" dirty="0">
                <a:solidFill>
                  <a:srgbClr val="001F5F"/>
                </a:solidFill>
                <a:latin typeface="Segoe UI"/>
                <a:cs typeface="Segoe UI"/>
              </a:rPr>
              <a:t> </a:t>
            </a:r>
            <a:r>
              <a:rPr sz="1200" b="1" dirty="0">
                <a:solidFill>
                  <a:srgbClr val="001F5F"/>
                </a:solidFill>
                <a:latin typeface="Segoe UI"/>
                <a:cs typeface="Segoe UI"/>
              </a:rPr>
              <a:t>in</a:t>
            </a:r>
            <a:r>
              <a:rPr sz="1200" b="1" spc="-50" dirty="0">
                <a:solidFill>
                  <a:srgbClr val="001F5F"/>
                </a:solidFill>
                <a:latin typeface="Segoe UI"/>
                <a:cs typeface="Segoe UI"/>
              </a:rPr>
              <a:t> </a:t>
            </a:r>
            <a:r>
              <a:rPr sz="1200" b="1" spc="-20" dirty="0">
                <a:solidFill>
                  <a:srgbClr val="001F5F"/>
                </a:solidFill>
                <a:latin typeface="Segoe UI"/>
                <a:cs typeface="Segoe UI"/>
              </a:rPr>
              <a:t>your </a:t>
            </a:r>
            <a:r>
              <a:rPr sz="1200" b="1" dirty="0">
                <a:solidFill>
                  <a:srgbClr val="001F5F"/>
                </a:solidFill>
                <a:latin typeface="Segoe UI"/>
                <a:cs typeface="Segoe UI"/>
              </a:rPr>
              <a:t>country,</a:t>
            </a:r>
            <a:r>
              <a:rPr sz="1200" b="1" spc="-35" dirty="0">
                <a:solidFill>
                  <a:srgbClr val="001F5F"/>
                </a:solidFill>
                <a:latin typeface="Segoe UI"/>
                <a:cs typeface="Segoe UI"/>
              </a:rPr>
              <a:t> </a:t>
            </a:r>
            <a:r>
              <a:rPr sz="1200" b="1" dirty="0">
                <a:solidFill>
                  <a:srgbClr val="001F5F"/>
                </a:solidFill>
                <a:latin typeface="Segoe UI"/>
                <a:cs typeface="Segoe UI"/>
              </a:rPr>
              <a:t>bring</a:t>
            </a:r>
            <a:r>
              <a:rPr sz="1200" b="1" spc="-40" dirty="0">
                <a:solidFill>
                  <a:srgbClr val="001F5F"/>
                </a:solidFill>
                <a:latin typeface="Segoe UI"/>
                <a:cs typeface="Segoe UI"/>
              </a:rPr>
              <a:t> </a:t>
            </a:r>
            <a:r>
              <a:rPr sz="1200" b="1" dirty="0">
                <a:solidFill>
                  <a:srgbClr val="001F5F"/>
                </a:solidFill>
                <a:latin typeface="Segoe UI"/>
                <a:cs typeface="Segoe UI"/>
              </a:rPr>
              <a:t>their</a:t>
            </a:r>
            <a:r>
              <a:rPr sz="1200" b="1" spc="-40" dirty="0">
                <a:solidFill>
                  <a:srgbClr val="001F5F"/>
                </a:solidFill>
                <a:latin typeface="Segoe UI"/>
                <a:cs typeface="Segoe UI"/>
              </a:rPr>
              <a:t> </a:t>
            </a:r>
            <a:r>
              <a:rPr sz="1200" b="1" spc="-10" dirty="0">
                <a:solidFill>
                  <a:srgbClr val="001F5F"/>
                </a:solidFill>
                <a:latin typeface="Segoe UI"/>
                <a:cs typeface="Segoe UI"/>
              </a:rPr>
              <a:t>voices, </a:t>
            </a:r>
            <a:r>
              <a:rPr sz="1200" b="1" dirty="0">
                <a:solidFill>
                  <a:srgbClr val="001F5F"/>
                </a:solidFill>
                <a:latin typeface="Segoe UI"/>
                <a:cs typeface="Segoe UI"/>
              </a:rPr>
              <a:t>proposals</a:t>
            </a:r>
            <a:r>
              <a:rPr sz="1200" b="1" spc="-35" dirty="0">
                <a:solidFill>
                  <a:srgbClr val="001F5F"/>
                </a:solidFill>
                <a:latin typeface="Segoe UI"/>
                <a:cs typeface="Segoe UI"/>
              </a:rPr>
              <a:t> </a:t>
            </a:r>
            <a:r>
              <a:rPr sz="1200" b="1" dirty="0">
                <a:solidFill>
                  <a:srgbClr val="001F5F"/>
                </a:solidFill>
                <a:latin typeface="Segoe UI"/>
                <a:cs typeface="Segoe UI"/>
              </a:rPr>
              <a:t>to</a:t>
            </a:r>
            <a:r>
              <a:rPr sz="1200" b="1" spc="-35" dirty="0">
                <a:solidFill>
                  <a:srgbClr val="001F5F"/>
                </a:solidFill>
                <a:latin typeface="Segoe UI"/>
                <a:cs typeface="Segoe UI"/>
              </a:rPr>
              <a:t> </a:t>
            </a:r>
            <a:r>
              <a:rPr sz="1200" b="1" dirty="0">
                <a:solidFill>
                  <a:srgbClr val="001F5F"/>
                </a:solidFill>
                <a:latin typeface="Segoe UI"/>
                <a:cs typeface="Segoe UI"/>
              </a:rPr>
              <a:t>the</a:t>
            </a:r>
            <a:r>
              <a:rPr sz="1200" b="1" spc="-30" dirty="0">
                <a:solidFill>
                  <a:srgbClr val="001F5F"/>
                </a:solidFill>
                <a:latin typeface="Segoe UI"/>
                <a:cs typeface="Segoe UI"/>
              </a:rPr>
              <a:t> </a:t>
            </a:r>
            <a:r>
              <a:rPr sz="1200" b="1" dirty="0">
                <a:solidFill>
                  <a:srgbClr val="001F5F"/>
                </a:solidFill>
                <a:latin typeface="Segoe UI"/>
                <a:cs typeface="Segoe UI"/>
              </a:rPr>
              <a:t>table</a:t>
            </a:r>
            <a:r>
              <a:rPr sz="1200" b="1" spc="-40" dirty="0">
                <a:solidFill>
                  <a:srgbClr val="001F5F"/>
                </a:solidFill>
                <a:latin typeface="Segoe UI"/>
                <a:cs typeface="Segoe UI"/>
              </a:rPr>
              <a:t> </a:t>
            </a:r>
            <a:r>
              <a:rPr sz="1200" b="1" dirty="0">
                <a:solidFill>
                  <a:srgbClr val="001F5F"/>
                </a:solidFill>
                <a:latin typeface="Segoe UI"/>
                <a:cs typeface="Segoe UI"/>
              </a:rPr>
              <a:t>or</a:t>
            </a:r>
            <a:r>
              <a:rPr sz="1200" b="1" spc="-35" dirty="0">
                <a:solidFill>
                  <a:srgbClr val="001F5F"/>
                </a:solidFill>
                <a:latin typeface="Segoe UI"/>
                <a:cs typeface="Segoe UI"/>
              </a:rPr>
              <a:t> </a:t>
            </a:r>
            <a:r>
              <a:rPr sz="1200" b="1" spc="-10" dirty="0">
                <a:solidFill>
                  <a:srgbClr val="001F5F"/>
                </a:solidFill>
                <a:latin typeface="Segoe UI"/>
                <a:cs typeface="Segoe UI"/>
              </a:rPr>
              <a:t>include </a:t>
            </a:r>
            <a:r>
              <a:rPr sz="1200" b="1" dirty="0">
                <a:solidFill>
                  <a:srgbClr val="001F5F"/>
                </a:solidFill>
                <a:latin typeface="Segoe UI"/>
                <a:cs typeface="Segoe UI"/>
              </a:rPr>
              <a:t>them</a:t>
            </a:r>
            <a:r>
              <a:rPr sz="1200" b="1" spc="-25" dirty="0">
                <a:solidFill>
                  <a:srgbClr val="001F5F"/>
                </a:solidFill>
                <a:latin typeface="Segoe UI"/>
                <a:cs typeface="Segoe UI"/>
              </a:rPr>
              <a:t> </a:t>
            </a:r>
            <a:r>
              <a:rPr sz="1200" b="1" dirty="0">
                <a:solidFill>
                  <a:srgbClr val="001F5F"/>
                </a:solidFill>
                <a:latin typeface="Segoe UI"/>
                <a:cs typeface="Segoe UI"/>
              </a:rPr>
              <a:t>as</a:t>
            </a:r>
            <a:r>
              <a:rPr sz="1200" b="1" spc="-20" dirty="0">
                <a:solidFill>
                  <a:srgbClr val="001F5F"/>
                </a:solidFill>
                <a:latin typeface="Segoe UI"/>
                <a:cs typeface="Segoe UI"/>
              </a:rPr>
              <a:t> </a:t>
            </a:r>
            <a:r>
              <a:rPr sz="1200" b="1" u="sng" dirty="0">
                <a:solidFill>
                  <a:srgbClr val="001F5F"/>
                </a:solidFill>
                <a:latin typeface="Segoe UI"/>
                <a:cs typeface="Segoe UI"/>
              </a:rPr>
              <a:t>empirical</a:t>
            </a:r>
            <a:r>
              <a:rPr sz="1200" b="1" u="sng" spc="-45" dirty="0">
                <a:solidFill>
                  <a:srgbClr val="001F5F"/>
                </a:solidFill>
                <a:latin typeface="Segoe UI"/>
                <a:cs typeface="Segoe UI"/>
              </a:rPr>
              <a:t> </a:t>
            </a:r>
            <a:r>
              <a:rPr sz="1200" b="1" u="sng" dirty="0">
                <a:solidFill>
                  <a:srgbClr val="001F5F"/>
                </a:solidFill>
                <a:latin typeface="Segoe UI"/>
                <a:cs typeface="Segoe UI"/>
              </a:rPr>
              <a:t>evidence</a:t>
            </a:r>
            <a:r>
              <a:rPr sz="1200" b="1" u="sng" spc="-25" dirty="0">
                <a:solidFill>
                  <a:srgbClr val="001F5F"/>
                </a:solidFill>
                <a:latin typeface="Segoe UI"/>
                <a:cs typeface="Segoe UI"/>
              </a:rPr>
              <a:t> </a:t>
            </a:r>
            <a:r>
              <a:rPr sz="1200" b="1" spc="-25" dirty="0">
                <a:solidFill>
                  <a:srgbClr val="001F5F"/>
                </a:solidFill>
                <a:latin typeface="Segoe UI"/>
                <a:cs typeface="Segoe UI"/>
              </a:rPr>
              <a:t>in </a:t>
            </a:r>
            <a:r>
              <a:rPr sz="1200" b="1" dirty="0">
                <a:solidFill>
                  <a:srgbClr val="001F5F"/>
                </a:solidFill>
                <a:latin typeface="Segoe UI"/>
                <a:cs typeface="Segoe UI"/>
              </a:rPr>
              <a:t>your</a:t>
            </a:r>
            <a:r>
              <a:rPr sz="1200" b="1" spc="-25" dirty="0">
                <a:solidFill>
                  <a:srgbClr val="001F5F"/>
                </a:solidFill>
                <a:latin typeface="Segoe UI"/>
                <a:cs typeface="Segoe UI"/>
              </a:rPr>
              <a:t> </a:t>
            </a:r>
            <a:r>
              <a:rPr sz="1200" b="1" dirty="0">
                <a:solidFill>
                  <a:srgbClr val="001F5F"/>
                </a:solidFill>
                <a:latin typeface="Segoe UI"/>
                <a:cs typeface="Segoe UI"/>
              </a:rPr>
              <a:t>discussions</a:t>
            </a:r>
            <a:r>
              <a:rPr sz="1200" b="1" spc="-55" dirty="0">
                <a:solidFill>
                  <a:srgbClr val="001F5F"/>
                </a:solidFill>
                <a:latin typeface="Segoe UI"/>
                <a:cs typeface="Segoe UI"/>
              </a:rPr>
              <a:t> </a:t>
            </a:r>
            <a:r>
              <a:rPr sz="1200" b="1" spc="-50" dirty="0">
                <a:solidFill>
                  <a:srgbClr val="001F5F"/>
                </a:solidFill>
                <a:latin typeface="Segoe UI"/>
                <a:cs typeface="Segoe UI"/>
              </a:rPr>
              <a:t>.</a:t>
            </a:r>
            <a:endParaRPr sz="1200" dirty="0">
              <a:latin typeface="Segoe UI"/>
              <a:cs typeface="Segoe UI"/>
            </a:endParaRPr>
          </a:p>
        </p:txBody>
      </p:sp>
      <p:grpSp>
        <p:nvGrpSpPr>
          <p:cNvPr id="10" name="object 10"/>
          <p:cNvGrpSpPr/>
          <p:nvPr/>
        </p:nvGrpSpPr>
        <p:grpSpPr>
          <a:xfrm>
            <a:off x="51944" y="3783005"/>
            <a:ext cx="4954905" cy="1892055"/>
            <a:chOff x="170624" y="3299396"/>
            <a:chExt cx="4954905" cy="2357755"/>
          </a:xfrm>
        </p:grpSpPr>
        <p:sp>
          <p:nvSpPr>
            <p:cNvPr id="11" name="object 11"/>
            <p:cNvSpPr/>
            <p:nvPr/>
          </p:nvSpPr>
          <p:spPr>
            <a:xfrm>
              <a:off x="183642" y="3312414"/>
              <a:ext cx="4928870" cy="2331720"/>
            </a:xfrm>
            <a:custGeom>
              <a:avLst/>
              <a:gdLst/>
              <a:ahLst/>
              <a:cxnLst/>
              <a:rect l="l" t="t" r="r" b="b"/>
              <a:pathLst>
                <a:path w="4928870" h="2331720">
                  <a:moveTo>
                    <a:pt x="3762756" y="0"/>
                  </a:moveTo>
                  <a:lnTo>
                    <a:pt x="0" y="0"/>
                  </a:lnTo>
                  <a:lnTo>
                    <a:pt x="0" y="2331720"/>
                  </a:lnTo>
                  <a:lnTo>
                    <a:pt x="3762756" y="2331720"/>
                  </a:lnTo>
                  <a:lnTo>
                    <a:pt x="4928616" y="1165860"/>
                  </a:lnTo>
                  <a:lnTo>
                    <a:pt x="3762756" y="0"/>
                  </a:lnTo>
                  <a:close/>
                </a:path>
              </a:pathLst>
            </a:custGeom>
            <a:solidFill>
              <a:srgbClr val="BADFE2"/>
            </a:solidFill>
          </p:spPr>
          <p:txBody>
            <a:bodyPr wrap="square" lIns="0" tIns="0" rIns="0" bIns="0" rtlCol="0"/>
            <a:lstStyle/>
            <a:p>
              <a:endParaRPr/>
            </a:p>
          </p:txBody>
        </p:sp>
        <p:sp>
          <p:nvSpPr>
            <p:cNvPr id="12" name="object 12"/>
            <p:cNvSpPr/>
            <p:nvPr/>
          </p:nvSpPr>
          <p:spPr>
            <a:xfrm>
              <a:off x="183642" y="3312414"/>
              <a:ext cx="4928870" cy="2331720"/>
            </a:xfrm>
            <a:custGeom>
              <a:avLst/>
              <a:gdLst/>
              <a:ahLst/>
              <a:cxnLst/>
              <a:rect l="l" t="t" r="r" b="b"/>
              <a:pathLst>
                <a:path w="4928870" h="2331720">
                  <a:moveTo>
                    <a:pt x="0" y="0"/>
                  </a:moveTo>
                  <a:lnTo>
                    <a:pt x="3762756" y="0"/>
                  </a:lnTo>
                  <a:lnTo>
                    <a:pt x="4928616" y="1165860"/>
                  </a:lnTo>
                  <a:lnTo>
                    <a:pt x="3762756" y="2331720"/>
                  </a:lnTo>
                  <a:lnTo>
                    <a:pt x="0" y="2331720"/>
                  </a:lnTo>
                  <a:lnTo>
                    <a:pt x="0" y="0"/>
                  </a:lnTo>
                  <a:close/>
                </a:path>
              </a:pathLst>
            </a:custGeom>
            <a:ln w="25907">
              <a:solidFill>
                <a:srgbClr val="88A3A7"/>
              </a:solidFill>
            </a:ln>
          </p:spPr>
          <p:txBody>
            <a:bodyPr wrap="square" lIns="0" tIns="0" rIns="0" bIns="0" rtlCol="0"/>
            <a:lstStyle/>
            <a:p>
              <a:endParaRPr/>
            </a:p>
          </p:txBody>
        </p:sp>
      </p:grpSp>
      <p:sp>
        <p:nvSpPr>
          <p:cNvPr id="13" name="object 13"/>
          <p:cNvSpPr txBox="1"/>
          <p:nvPr/>
        </p:nvSpPr>
        <p:spPr>
          <a:xfrm>
            <a:off x="182490" y="3836765"/>
            <a:ext cx="4027804" cy="17322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001F5F"/>
                </a:solidFill>
                <a:latin typeface="Segoe UI"/>
                <a:cs typeface="Segoe UI"/>
              </a:rPr>
              <a:t>Counter</a:t>
            </a:r>
            <a:r>
              <a:rPr sz="1600" b="1" spc="-35" dirty="0">
                <a:solidFill>
                  <a:srgbClr val="001F5F"/>
                </a:solidFill>
                <a:latin typeface="Segoe UI"/>
                <a:cs typeface="Segoe UI"/>
              </a:rPr>
              <a:t> </a:t>
            </a:r>
            <a:r>
              <a:rPr sz="1600" b="1" dirty="0">
                <a:solidFill>
                  <a:srgbClr val="001F5F"/>
                </a:solidFill>
                <a:latin typeface="Segoe UI"/>
                <a:cs typeface="Segoe UI"/>
              </a:rPr>
              <a:t>argument:</a:t>
            </a:r>
            <a:r>
              <a:rPr sz="1600" b="1" spc="350" dirty="0">
                <a:solidFill>
                  <a:srgbClr val="001F5F"/>
                </a:solidFill>
                <a:latin typeface="Segoe UI"/>
                <a:cs typeface="Segoe UI"/>
              </a:rPr>
              <a:t> </a:t>
            </a:r>
            <a:r>
              <a:rPr sz="1600" b="1" spc="-55" dirty="0">
                <a:solidFill>
                  <a:srgbClr val="001F5F"/>
                </a:solidFill>
                <a:latin typeface="Segoe UI"/>
                <a:cs typeface="Segoe UI"/>
              </a:rPr>
              <a:t>To</a:t>
            </a:r>
            <a:r>
              <a:rPr sz="1600" b="1" spc="-50" dirty="0">
                <a:solidFill>
                  <a:srgbClr val="001F5F"/>
                </a:solidFill>
                <a:latin typeface="Segoe UI"/>
                <a:cs typeface="Segoe UI"/>
              </a:rPr>
              <a:t> </a:t>
            </a:r>
            <a:r>
              <a:rPr sz="1600" b="1" dirty="0">
                <a:solidFill>
                  <a:srgbClr val="001F5F"/>
                </a:solidFill>
                <a:latin typeface="Segoe UI"/>
                <a:cs typeface="Segoe UI"/>
              </a:rPr>
              <a:t>a</a:t>
            </a:r>
            <a:r>
              <a:rPr sz="1600" b="1" spc="-40" dirty="0">
                <a:solidFill>
                  <a:srgbClr val="001F5F"/>
                </a:solidFill>
                <a:latin typeface="Segoe UI"/>
                <a:cs typeface="Segoe UI"/>
              </a:rPr>
              <a:t> </a:t>
            </a:r>
            <a:r>
              <a:rPr sz="1600" b="1" dirty="0">
                <a:solidFill>
                  <a:srgbClr val="001F5F"/>
                </a:solidFill>
                <a:latin typeface="Segoe UI"/>
                <a:cs typeface="Segoe UI"/>
              </a:rPr>
              <a:t>good</a:t>
            </a:r>
            <a:r>
              <a:rPr sz="1600" b="1" spc="-50" dirty="0">
                <a:solidFill>
                  <a:srgbClr val="001F5F"/>
                </a:solidFill>
                <a:latin typeface="Segoe UI"/>
                <a:cs typeface="Segoe UI"/>
              </a:rPr>
              <a:t> </a:t>
            </a:r>
            <a:r>
              <a:rPr sz="1600" b="1" dirty="0">
                <a:solidFill>
                  <a:srgbClr val="001F5F"/>
                </a:solidFill>
                <a:latin typeface="Segoe UI"/>
                <a:cs typeface="Segoe UI"/>
              </a:rPr>
              <a:t>extent</a:t>
            </a:r>
            <a:r>
              <a:rPr sz="1600" b="1" spc="-35" dirty="0">
                <a:solidFill>
                  <a:srgbClr val="001F5F"/>
                </a:solidFill>
                <a:latin typeface="Segoe UI"/>
                <a:cs typeface="Segoe UI"/>
              </a:rPr>
              <a:t> </a:t>
            </a:r>
            <a:r>
              <a:rPr sz="1600" b="1" spc="-25" dirty="0">
                <a:solidFill>
                  <a:srgbClr val="001F5F"/>
                </a:solidFill>
                <a:latin typeface="Segoe UI"/>
                <a:cs typeface="Segoe UI"/>
              </a:rPr>
              <a:t>it </a:t>
            </a:r>
            <a:r>
              <a:rPr sz="1600" b="1" dirty="0">
                <a:solidFill>
                  <a:srgbClr val="001F5F"/>
                </a:solidFill>
                <a:latin typeface="Segoe UI"/>
                <a:cs typeface="Segoe UI"/>
              </a:rPr>
              <a:t>does,</a:t>
            </a:r>
            <a:r>
              <a:rPr sz="1600" b="1" spc="-35" dirty="0">
                <a:solidFill>
                  <a:srgbClr val="001F5F"/>
                </a:solidFill>
                <a:latin typeface="Segoe UI"/>
                <a:cs typeface="Segoe UI"/>
              </a:rPr>
              <a:t> </a:t>
            </a:r>
            <a:r>
              <a:rPr sz="1600" b="1" dirty="0">
                <a:solidFill>
                  <a:srgbClr val="001F5F"/>
                </a:solidFill>
                <a:latin typeface="Segoe UI"/>
                <a:cs typeface="Segoe UI"/>
              </a:rPr>
              <a:t>as</a:t>
            </a:r>
            <a:r>
              <a:rPr sz="1600" b="1" spc="-50" dirty="0">
                <a:solidFill>
                  <a:srgbClr val="001F5F"/>
                </a:solidFill>
                <a:latin typeface="Segoe UI"/>
                <a:cs typeface="Segoe UI"/>
              </a:rPr>
              <a:t> </a:t>
            </a:r>
            <a:r>
              <a:rPr sz="1600" b="1" dirty="0">
                <a:solidFill>
                  <a:srgbClr val="001F5F"/>
                </a:solidFill>
                <a:latin typeface="Segoe UI"/>
                <a:cs typeface="Segoe UI"/>
              </a:rPr>
              <a:t>within</a:t>
            </a:r>
            <a:r>
              <a:rPr sz="1600" b="1" spc="-40" dirty="0">
                <a:solidFill>
                  <a:srgbClr val="001F5F"/>
                </a:solidFill>
                <a:latin typeface="Segoe UI"/>
                <a:cs typeface="Segoe UI"/>
              </a:rPr>
              <a:t> </a:t>
            </a:r>
            <a:r>
              <a:rPr sz="1600" b="1" dirty="0">
                <a:solidFill>
                  <a:srgbClr val="001F5F"/>
                </a:solidFill>
                <a:latin typeface="Segoe UI"/>
                <a:cs typeface="Segoe UI"/>
              </a:rPr>
              <a:t>those</a:t>
            </a:r>
            <a:r>
              <a:rPr sz="1600" b="1" spc="-40" dirty="0">
                <a:solidFill>
                  <a:srgbClr val="001F5F"/>
                </a:solidFill>
                <a:latin typeface="Segoe UI"/>
                <a:cs typeface="Segoe UI"/>
              </a:rPr>
              <a:t> </a:t>
            </a:r>
            <a:r>
              <a:rPr sz="1600" b="1" dirty="0">
                <a:solidFill>
                  <a:srgbClr val="001F5F"/>
                </a:solidFill>
                <a:latin typeface="Segoe UI"/>
                <a:cs typeface="Segoe UI"/>
              </a:rPr>
              <a:t>groups</a:t>
            </a:r>
            <a:r>
              <a:rPr sz="1600" b="1" spc="-30" dirty="0">
                <a:solidFill>
                  <a:srgbClr val="001F5F"/>
                </a:solidFill>
                <a:latin typeface="Segoe UI"/>
                <a:cs typeface="Segoe UI"/>
              </a:rPr>
              <a:t> </a:t>
            </a:r>
            <a:r>
              <a:rPr sz="1600" b="1" dirty="0">
                <a:solidFill>
                  <a:srgbClr val="001F5F"/>
                </a:solidFill>
                <a:latin typeface="Segoe UI"/>
                <a:cs typeface="Segoe UI"/>
              </a:rPr>
              <a:t>there</a:t>
            </a:r>
            <a:r>
              <a:rPr sz="1600" b="1" spc="-40" dirty="0">
                <a:solidFill>
                  <a:srgbClr val="001F5F"/>
                </a:solidFill>
                <a:latin typeface="Segoe UI"/>
                <a:cs typeface="Segoe UI"/>
              </a:rPr>
              <a:t> </a:t>
            </a:r>
            <a:r>
              <a:rPr sz="1600" b="1" spc="-25" dirty="0">
                <a:solidFill>
                  <a:srgbClr val="001F5F"/>
                </a:solidFill>
                <a:latin typeface="Segoe UI"/>
                <a:cs typeface="Segoe UI"/>
              </a:rPr>
              <a:t>are </a:t>
            </a:r>
            <a:r>
              <a:rPr sz="1600" b="1" dirty="0">
                <a:solidFill>
                  <a:srgbClr val="001F5F"/>
                </a:solidFill>
                <a:latin typeface="Segoe UI"/>
                <a:cs typeface="Segoe UI"/>
              </a:rPr>
              <a:t>women</a:t>
            </a:r>
            <a:r>
              <a:rPr sz="1600" b="1" spc="-20" dirty="0">
                <a:solidFill>
                  <a:srgbClr val="001F5F"/>
                </a:solidFill>
                <a:latin typeface="Segoe UI"/>
                <a:cs typeface="Segoe UI"/>
              </a:rPr>
              <a:t> </a:t>
            </a:r>
            <a:r>
              <a:rPr sz="1600" b="1" dirty="0">
                <a:solidFill>
                  <a:srgbClr val="001F5F"/>
                </a:solidFill>
                <a:latin typeface="Segoe UI"/>
                <a:cs typeface="Segoe UI"/>
              </a:rPr>
              <a:t>and</a:t>
            </a:r>
            <a:r>
              <a:rPr sz="1600" b="1" spc="-20" dirty="0">
                <a:solidFill>
                  <a:srgbClr val="001F5F"/>
                </a:solidFill>
                <a:latin typeface="Segoe UI"/>
                <a:cs typeface="Segoe UI"/>
              </a:rPr>
              <a:t> </a:t>
            </a:r>
            <a:r>
              <a:rPr sz="1600" b="1" dirty="0">
                <a:solidFill>
                  <a:srgbClr val="001F5F"/>
                </a:solidFill>
                <a:latin typeface="Segoe UI"/>
                <a:cs typeface="Segoe UI"/>
              </a:rPr>
              <a:t>girls,</a:t>
            </a:r>
            <a:r>
              <a:rPr sz="1600" b="1" spc="-25" dirty="0">
                <a:solidFill>
                  <a:srgbClr val="001F5F"/>
                </a:solidFill>
                <a:latin typeface="Segoe UI"/>
                <a:cs typeface="Segoe UI"/>
              </a:rPr>
              <a:t> </a:t>
            </a:r>
            <a:r>
              <a:rPr sz="1600" b="1" dirty="0">
                <a:solidFill>
                  <a:srgbClr val="001F5F"/>
                </a:solidFill>
                <a:latin typeface="Segoe UI"/>
                <a:cs typeface="Segoe UI"/>
              </a:rPr>
              <a:t>men</a:t>
            </a:r>
            <a:r>
              <a:rPr sz="1600" b="1" spc="-30" dirty="0">
                <a:solidFill>
                  <a:srgbClr val="001F5F"/>
                </a:solidFill>
                <a:latin typeface="Segoe UI"/>
                <a:cs typeface="Segoe UI"/>
              </a:rPr>
              <a:t> </a:t>
            </a:r>
            <a:r>
              <a:rPr sz="1600" b="1" dirty="0">
                <a:solidFill>
                  <a:srgbClr val="001F5F"/>
                </a:solidFill>
                <a:latin typeface="Segoe UI"/>
                <a:cs typeface="Segoe UI"/>
              </a:rPr>
              <a:t>and</a:t>
            </a:r>
            <a:r>
              <a:rPr sz="1600" b="1" spc="-15" dirty="0">
                <a:solidFill>
                  <a:srgbClr val="001F5F"/>
                </a:solidFill>
                <a:latin typeface="Segoe UI"/>
                <a:cs typeface="Segoe UI"/>
              </a:rPr>
              <a:t> </a:t>
            </a:r>
            <a:r>
              <a:rPr sz="1600" b="1" dirty="0">
                <a:solidFill>
                  <a:srgbClr val="001F5F"/>
                </a:solidFill>
                <a:latin typeface="Segoe UI"/>
                <a:cs typeface="Segoe UI"/>
              </a:rPr>
              <a:t>boys</a:t>
            </a:r>
            <a:r>
              <a:rPr sz="1600" b="1" spc="-20" dirty="0">
                <a:solidFill>
                  <a:srgbClr val="001F5F"/>
                </a:solidFill>
                <a:latin typeface="Segoe UI"/>
                <a:cs typeface="Segoe UI"/>
              </a:rPr>
              <a:t> </a:t>
            </a:r>
            <a:r>
              <a:rPr sz="1600" b="1" dirty="0">
                <a:solidFill>
                  <a:srgbClr val="001F5F"/>
                </a:solidFill>
                <a:latin typeface="Segoe UI"/>
                <a:cs typeface="Segoe UI"/>
              </a:rPr>
              <a:t>and</a:t>
            </a:r>
            <a:r>
              <a:rPr sz="1600" b="1" spc="-20" dirty="0">
                <a:solidFill>
                  <a:srgbClr val="001F5F"/>
                </a:solidFill>
                <a:latin typeface="Segoe UI"/>
                <a:cs typeface="Segoe UI"/>
              </a:rPr>
              <a:t> </a:t>
            </a:r>
            <a:r>
              <a:rPr sz="1600" b="1" spc="-10" dirty="0">
                <a:solidFill>
                  <a:srgbClr val="001F5F"/>
                </a:solidFill>
                <a:latin typeface="Segoe UI"/>
                <a:cs typeface="Segoe UI"/>
              </a:rPr>
              <a:t>Trans </a:t>
            </a:r>
            <a:r>
              <a:rPr sz="1600" b="1" dirty="0">
                <a:solidFill>
                  <a:srgbClr val="001F5F"/>
                </a:solidFill>
                <a:latin typeface="Segoe UI"/>
                <a:cs typeface="Segoe UI"/>
              </a:rPr>
              <a:t>persons</a:t>
            </a:r>
            <a:r>
              <a:rPr sz="1600" b="1" spc="-25" dirty="0">
                <a:solidFill>
                  <a:srgbClr val="001F5F"/>
                </a:solidFill>
                <a:latin typeface="Segoe UI"/>
                <a:cs typeface="Segoe UI"/>
              </a:rPr>
              <a:t> </a:t>
            </a:r>
            <a:r>
              <a:rPr sz="1600" b="1" dirty="0">
                <a:solidFill>
                  <a:srgbClr val="001F5F"/>
                </a:solidFill>
                <a:latin typeface="Segoe UI"/>
                <a:cs typeface="Segoe UI"/>
              </a:rPr>
              <a:t>who</a:t>
            </a:r>
            <a:r>
              <a:rPr sz="1600" b="1" spc="-10" dirty="0">
                <a:solidFill>
                  <a:srgbClr val="001F5F"/>
                </a:solidFill>
                <a:latin typeface="Segoe UI"/>
                <a:cs typeface="Segoe UI"/>
              </a:rPr>
              <a:t> </a:t>
            </a:r>
            <a:r>
              <a:rPr sz="1600" b="1" dirty="0">
                <a:solidFill>
                  <a:srgbClr val="001F5F"/>
                </a:solidFill>
                <a:latin typeface="Segoe UI"/>
                <a:cs typeface="Segoe UI"/>
              </a:rPr>
              <a:t>will</a:t>
            </a:r>
            <a:r>
              <a:rPr sz="1600" b="1" spc="-35" dirty="0">
                <a:solidFill>
                  <a:srgbClr val="001F5F"/>
                </a:solidFill>
                <a:latin typeface="Segoe UI"/>
                <a:cs typeface="Segoe UI"/>
              </a:rPr>
              <a:t> </a:t>
            </a:r>
            <a:r>
              <a:rPr sz="1600" b="1" dirty="0">
                <a:solidFill>
                  <a:srgbClr val="001F5F"/>
                </a:solidFill>
                <a:latin typeface="Segoe UI"/>
                <a:cs typeface="Segoe UI"/>
              </a:rPr>
              <a:t>be</a:t>
            </a:r>
            <a:r>
              <a:rPr sz="1600" b="1" spc="-15" dirty="0">
                <a:solidFill>
                  <a:srgbClr val="001F5F"/>
                </a:solidFill>
                <a:latin typeface="Segoe UI"/>
                <a:cs typeface="Segoe UI"/>
              </a:rPr>
              <a:t> </a:t>
            </a:r>
            <a:r>
              <a:rPr sz="1600" b="1" dirty="0">
                <a:solidFill>
                  <a:srgbClr val="001F5F"/>
                </a:solidFill>
                <a:latin typeface="Segoe UI"/>
                <a:cs typeface="Segoe UI"/>
              </a:rPr>
              <a:t>discriminated</a:t>
            </a:r>
            <a:r>
              <a:rPr sz="1600" b="1" spc="-45" dirty="0">
                <a:solidFill>
                  <a:srgbClr val="001F5F"/>
                </a:solidFill>
                <a:latin typeface="Segoe UI"/>
                <a:cs typeface="Segoe UI"/>
              </a:rPr>
              <a:t> </a:t>
            </a:r>
            <a:r>
              <a:rPr sz="1600" b="1" spc="-25" dirty="0">
                <a:solidFill>
                  <a:srgbClr val="001F5F"/>
                </a:solidFill>
                <a:latin typeface="Segoe UI"/>
                <a:cs typeface="Segoe UI"/>
              </a:rPr>
              <a:t>or </a:t>
            </a:r>
            <a:r>
              <a:rPr sz="1600" b="1" dirty="0">
                <a:solidFill>
                  <a:srgbClr val="001F5F"/>
                </a:solidFill>
                <a:latin typeface="Segoe UI"/>
                <a:cs typeface="Segoe UI"/>
              </a:rPr>
              <a:t>privileged</a:t>
            </a:r>
            <a:r>
              <a:rPr sz="1600" b="1" spc="-55" dirty="0">
                <a:solidFill>
                  <a:srgbClr val="001F5F"/>
                </a:solidFill>
                <a:latin typeface="Segoe UI"/>
                <a:cs typeface="Segoe UI"/>
              </a:rPr>
              <a:t> </a:t>
            </a:r>
            <a:r>
              <a:rPr sz="1600" b="1" dirty="0">
                <a:solidFill>
                  <a:srgbClr val="001F5F"/>
                </a:solidFill>
                <a:latin typeface="Segoe UI"/>
                <a:cs typeface="Segoe UI"/>
              </a:rPr>
              <a:t>by</a:t>
            </a:r>
            <a:r>
              <a:rPr sz="1600" b="1" spc="-35" dirty="0">
                <a:solidFill>
                  <a:srgbClr val="001F5F"/>
                </a:solidFill>
                <a:latin typeface="Segoe UI"/>
                <a:cs typeface="Segoe UI"/>
              </a:rPr>
              <a:t> </a:t>
            </a:r>
            <a:r>
              <a:rPr sz="1600" b="1" dirty="0">
                <a:solidFill>
                  <a:srgbClr val="001F5F"/>
                </a:solidFill>
                <a:latin typeface="Segoe UI"/>
                <a:cs typeface="Segoe UI"/>
              </a:rPr>
              <a:t>virtue</a:t>
            </a:r>
            <a:r>
              <a:rPr sz="1600" b="1" spc="-40" dirty="0">
                <a:solidFill>
                  <a:srgbClr val="001F5F"/>
                </a:solidFill>
                <a:latin typeface="Segoe UI"/>
                <a:cs typeface="Segoe UI"/>
              </a:rPr>
              <a:t> </a:t>
            </a:r>
            <a:r>
              <a:rPr sz="1600" b="1" dirty="0">
                <a:solidFill>
                  <a:srgbClr val="001F5F"/>
                </a:solidFill>
                <a:latin typeface="Segoe UI"/>
                <a:cs typeface="Segoe UI"/>
              </a:rPr>
              <a:t>of</a:t>
            </a:r>
            <a:r>
              <a:rPr sz="1600" b="1" spc="-40" dirty="0">
                <a:solidFill>
                  <a:srgbClr val="001F5F"/>
                </a:solidFill>
                <a:latin typeface="Segoe UI"/>
                <a:cs typeface="Segoe UI"/>
              </a:rPr>
              <a:t> </a:t>
            </a:r>
            <a:r>
              <a:rPr sz="1600" b="1" dirty="0">
                <a:solidFill>
                  <a:srgbClr val="001F5F"/>
                </a:solidFill>
                <a:latin typeface="Segoe UI"/>
                <a:cs typeface="Segoe UI"/>
              </a:rPr>
              <a:t>their</a:t>
            </a:r>
            <a:r>
              <a:rPr sz="1600" b="1" spc="-30" dirty="0">
                <a:solidFill>
                  <a:srgbClr val="001F5F"/>
                </a:solidFill>
                <a:latin typeface="Segoe UI"/>
                <a:cs typeface="Segoe UI"/>
              </a:rPr>
              <a:t> </a:t>
            </a:r>
            <a:r>
              <a:rPr sz="1600" b="1" spc="-10" dirty="0">
                <a:solidFill>
                  <a:srgbClr val="001F5F"/>
                </a:solidFill>
                <a:latin typeface="Segoe UI"/>
                <a:cs typeface="Segoe UI"/>
              </a:rPr>
              <a:t>gender,</a:t>
            </a:r>
            <a:r>
              <a:rPr sz="1600" b="1" spc="-25" dirty="0">
                <a:solidFill>
                  <a:srgbClr val="001F5F"/>
                </a:solidFill>
                <a:latin typeface="Segoe UI"/>
                <a:cs typeface="Segoe UI"/>
              </a:rPr>
              <a:t> </a:t>
            </a:r>
            <a:r>
              <a:rPr sz="1600" b="1" spc="-20" dirty="0">
                <a:solidFill>
                  <a:srgbClr val="001F5F"/>
                </a:solidFill>
                <a:latin typeface="Segoe UI"/>
                <a:cs typeface="Segoe UI"/>
              </a:rPr>
              <a:t>sex, </a:t>
            </a:r>
            <a:r>
              <a:rPr sz="1600" b="1" dirty="0">
                <a:solidFill>
                  <a:srgbClr val="001F5F"/>
                </a:solidFill>
                <a:latin typeface="Segoe UI"/>
                <a:cs typeface="Segoe UI"/>
              </a:rPr>
              <a:t>ethnicity</a:t>
            </a:r>
            <a:r>
              <a:rPr sz="1600" b="1" spc="-35" dirty="0">
                <a:solidFill>
                  <a:srgbClr val="001F5F"/>
                </a:solidFill>
                <a:latin typeface="Segoe UI"/>
                <a:cs typeface="Segoe UI"/>
              </a:rPr>
              <a:t> </a:t>
            </a:r>
            <a:r>
              <a:rPr sz="1600" b="1" dirty="0">
                <a:solidFill>
                  <a:srgbClr val="001F5F"/>
                </a:solidFill>
                <a:latin typeface="Segoe UI"/>
                <a:cs typeface="Segoe UI"/>
              </a:rPr>
              <a:t>and</a:t>
            </a:r>
            <a:r>
              <a:rPr sz="1600" b="1" spc="-20" dirty="0">
                <a:solidFill>
                  <a:srgbClr val="001F5F"/>
                </a:solidFill>
                <a:latin typeface="Segoe UI"/>
                <a:cs typeface="Segoe UI"/>
              </a:rPr>
              <a:t> </a:t>
            </a:r>
            <a:r>
              <a:rPr sz="1600" b="1" dirty="0">
                <a:solidFill>
                  <a:srgbClr val="001F5F"/>
                </a:solidFill>
                <a:latin typeface="Segoe UI"/>
                <a:cs typeface="Segoe UI"/>
              </a:rPr>
              <a:t>class,</a:t>
            </a:r>
            <a:r>
              <a:rPr sz="1600" b="1" spc="-40" dirty="0">
                <a:solidFill>
                  <a:srgbClr val="001F5F"/>
                </a:solidFill>
                <a:latin typeface="Segoe UI"/>
                <a:cs typeface="Segoe UI"/>
              </a:rPr>
              <a:t> </a:t>
            </a:r>
            <a:r>
              <a:rPr sz="1600" b="1" dirty="0">
                <a:solidFill>
                  <a:srgbClr val="001F5F"/>
                </a:solidFill>
                <a:latin typeface="Segoe UI"/>
                <a:cs typeface="Segoe UI"/>
              </a:rPr>
              <a:t>among</a:t>
            </a:r>
            <a:r>
              <a:rPr sz="1600" b="1" spc="-20" dirty="0">
                <a:solidFill>
                  <a:srgbClr val="001F5F"/>
                </a:solidFill>
                <a:latin typeface="Segoe UI"/>
                <a:cs typeface="Segoe UI"/>
              </a:rPr>
              <a:t> </a:t>
            </a:r>
            <a:r>
              <a:rPr sz="1600" b="1" dirty="0">
                <a:solidFill>
                  <a:srgbClr val="001F5F"/>
                </a:solidFill>
                <a:latin typeface="Segoe UI"/>
                <a:cs typeface="Segoe UI"/>
              </a:rPr>
              <a:t>other</a:t>
            </a:r>
            <a:r>
              <a:rPr sz="1600" b="1" spc="-20" dirty="0">
                <a:solidFill>
                  <a:srgbClr val="001F5F"/>
                </a:solidFill>
                <a:latin typeface="Segoe UI"/>
                <a:cs typeface="Segoe UI"/>
              </a:rPr>
              <a:t> </a:t>
            </a:r>
            <a:r>
              <a:rPr sz="1600" b="1" dirty="0">
                <a:solidFill>
                  <a:srgbClr val="001F5F"/>
                </a:solidFill>
                <a:latin typeface="Segoe UI"/>
                <a:cs typeface="Segoe UI"/>
              </a:rPr>
              <a:t>forms</a:t>
            </a:r>
            <a:r>
              <a:rPr sz="1600" b="1" spc="-20" dirty="0">
                <a:solidFill>
                  <a:srgbClr val="001F5F"/>
                </a:solidFill>
                <a:latin typeface="Segoe UI"/>
                <a:cs typeface="Segoe UI"/>
              </a:rPr>
              <a:t> </a:t>
            </a:r>
            <a:r>
              <a:rPr sz="1600" b="1" spc="-25" dirty="0">
                <a:solidFill>
                  <a:srgbClr val="001F5F"/>
                </a:solidFill>
                <a:latin typeface="Segoe UI"/>
                <a:cs typeface="Segoe UI"/>
              </a:rPr>
              <a:t>of </a:t>
            </a:r>
            <a:r>
              <a:rPr sz="1600" b="1" dirty="0">
                <a:solidFill>
                  <a:srgbClr val="001F5F"/>
                </a:solidFill>
                <a:latin typeface="Segoe UI"/>
                <a:cs typeface="Segoe UI"/>
              </a:rPr>
              <a:t>intersecting</a:t>
            </a:r>
            <a:r>
              <a:rPr sz="1600" b="1" spc="-70" dirty="0">
                <a:solidFill>
                  <a:srgbClr val="001F5F"/>
                </a:solidFill>
                <a:latin typeface="Segoe UI"/>
                <a:cs typeface="Segoe UI"/>
              </a:rPr>
              <a:t> </a:t>
            </a:r>
            <a:r>
              <a:rPr sz="1600" b="1" spc="-10" dirty="0">
                <a:solidFill>
                  <a:srgbClr val="001F5F"/>
                </a:solidFill>
                <a:latin typeface="Segoe UI"/>
                <a:cs typeface="Segoe UI"/>
              </a:rPr>
              <a:t>discrimination.</a:t>
            </a:r>
            <a:endParaRPr sz="1600" dirty="0">
              <a:latin typeface="Segoe UI"/>
              <a:cs typeface="Segoe UI"/>
            </a:endParaRPr>
          </a:p>
        </p:txBody>
      </p:sp>
      <p:sp>
        <p:nvSpPr>
          <p:cNvPr id="14" name="object 14"/>
          <p:cNvSpPr/>
          <p:nvPr/>
        </p:nvSpPr>
        <p:spPr>
          <a:xfrm>
            <a:off x="252222" y="5778246"/>
            <a:ext cx="8389620" cy="1016635"/>
          </a:xfrm>
          <a:custGeom>
            <a:avLst/>
            <a:gdLst/>
            <a:ahLst/>
            <a:cxnLst/>
            <a:rect l="l" t="t" r="r" b="b"/>
            <a:pathLst>
              <a:path w="8389620" h="1016634">
                <a:moveTo>
                  <a:pt x="8389620" y="0"/>
                </a:moveTo>
                <a:lnTo>
                  <a:pt x="0" y="0"/>
                </a:lnTo>
                <a:lnTo>
                  <a:pt x="0" y="1016507"/>
                </a:lnTo>
                <a:lnTo>
                  <a:pt x="8389620" y="1016507"/>
                </a:lnTo>
                <a:lnTo>
                  <a:pt x="8389620" y="0"/>
                </a:lnTo>
                <a:close/>
              </a:path>
            </a:pathLst>
          </a:custGeom>
          <a:solidFill>
            <a:srgbClr val="FFFFFF"/>
          </a:solidFill>
        </p:spPr>
        <p:txBody>
          <a:bodyPr wrap="square" lIns="0" tIns="0" rIns="0" bIns="0" rtlCol="0"/>
          <a:lstStyle/>
          <a:p>
            <a:endParaRPr/>
          </a:p>
        </p:txBody>
      </p:sp>
      <p:sp>
        <p:nvSpPr>
          <p:cNvPr id="15" name="object 15"/>
          <p:cNvSpPr txBox="1"/>
          <p:nvPr/>
        </p:nvSpPr>
        <p:spPr>
          <a:xfrm>
            <a:off x="90996" y="6184663"/>
            <a:ext cx="8389620" cy="471283"/>
          </a:xfrm>
          <a:prstGeom prst="rect">
            <a:avLst/>
          </a:prstGeom>
          <a:ln w="25907">
            <a:solidFill>
              <a:srgbClr val="333399"/>
            </a:solidFill>
          </a:ln>
        </p:spPr>
        <p:txBody>
          <a:bodyPr vert="horz" wrap="square" lIns="0" tIns="40005" rIns="0" bIns="0" rtlCol="0">
            <a:spAutoFit/>
          </a:bodyPr>
          <a:lstStyle/>
          <a:p>
            <a:pPr marL="90170" marR="148590">
              <a:lnSpc>
                <a:spcPct val="100000"/>
              </a:lnSpc>
              <a:spcBef>
                <a:spcPts val="315"/>
              </a:spcBef>
              <a:tabLst>
                <a:tab pos="1697989" algn="l"/>
              </a:tabLst>
            </a:pPr>
            <a:r>
              <a:rPr sz="1400" b="1" spc="-35" dirty="0">
                <a:solidFill>
                  <a:srgbClr val="001F5F"/>
                </a:solidFill>
                <a:latin typeface="Segoe UI"/>
                <a:cs typeface="Segoe UI"/>
              </a:rPr>
              <a:t>You</a:t>
            </a:r>
            <a:r>
              <a:rPr sz="1400" b="1" spc="-50" dirty="0">
                <a:solidFill>
                  <a:srgbClr val="001F5F"/>
                </a:solidFill>
                <a:latin typeface="Segoe UI"/>
                <a:cs typeface="Segoe UI"/>
              </a:rPr>
              <a:t> </a:t>
            </a:r>
            <a:r>
              <a:rPr sz="1400" b="1" dirty="0">
                <a:solidFill>
                  <a:srgbClr val="001F5F"/>
                </a:solidFill>
                <a:latin typeface="Segoe UI"/>
                <a:cs typeface="Segoe UI"/>
              </a:rPr>
              <a:t>can</a:t>
            </a:r>
            <a:r>
              <a:rPr sz="1400" b="1" spc="-45" dirty="0">
                <a:solidFill>
                  <a:srgbClr val="001F5F"/>
                </a:solidFill>
                <a:latin typeface="Segoe UI"/>
                <a:cs typeface="Segoe UI"/>
              </a:rPr>
              <a:t> </a:t>
            </a:r>
            <a:r>
              <a:rPr sz="1400" b="1" spc="-20" dirty="0">
                <a:solidFill>
                  <a:srgbClr val="001F5F"/>
                </a:solidFill>
                <a:latin typeface="Segoe UI"/>
                <a:cs typeface="Segoe UI"/>
              </a:rPr>
              <a:t>also</a:t>
            </a:r>
            <a:r>
              <a:rPr sz="1400" b="1" dirty="0">
                <a:solidFill>
                  <a:srgbClr val="001F5F"/>
                </a:solidFill>
                <a:latin typeface="Segoe UI"/>
                <a:cs typeface="Segoe UI"/>
              </a:rPr>
              <a:t>	find</a:t>
            </a:r>
            <a:r>
              <a:rPr sz="1400" b="1" spc="-50" dirty="0">
                <a:solidFill>
                  <a:srgbClr val="001F5F"/>
                </a:solidFill>
                <a:latin typeface="Segoe UI"/>
                <a:cs typeface="Segoe UI"/>
              </a:rPr>
              <a:t> </a:t>
            </a:r>
            <a:r>
              <a:rPr sz="1400" b="1" dirty="0">
                <a:solidFill>
                  <a:srgbClr val="001F5F"/>
                </a:solidFill>
                <a:latin typeface="Segoe UI"/>
                <a:cs typeface="Segoe UI"/>
              </a:rPr>
              <a:t>solid</a:t>
            </a:r>
            <a:r>
              <a:rPr sz="1400" b="1" spc="-30" dirty="0">
                <a:solidFill>
                  <a:srgbClr val="001F5F"/>
                </a:solidFill>
                <a:latin typeface="Segoe UI"/>
                <a:cs typeface="Segoe UI"/>
              </a:rPr>
              <a:t> </a:t>
            </a:r>
            <a:r>
              <a:rPr sz="1400" b="1" dirty="0">
                <a:solidFill>
                  <a:srgbClr val="001F5F"/>
                </a:solidFill>
                <a:latin typeface="Segoe UI"/>
                <a:cs typeface="Segoe UI"/>
              </a:rPr>
              <a:t>arguments</a:t>
            </a:r>
            <a:r>
              <a:rPr sz="1400" b="1" spc="-30" dirty="0">
                <a:solidFill>
                  <a:srgbClr val="001F5F"/>
                </a:solidFill>
                <a:latin typeface="Segoe UI"/>
                <a:cs typeface="Segoe UI"/>
              </a:rPr>
              <a:t> </a:t>
            </a:r>
            <a:r>
              <a:rPr sz="1400" b="1" dirty="0">
                <a:solidFill>
                  <a:srgbClr val="001F5F"/>
                </a:solidFill>
                <a:latin typeface="Segoe UI"/>
                <a:cs typeface="Segoe UI"/>
              </a:rPr>
              <a:t>at</a:t>
            </a:r>
            <a:r>
              <a:rPr sz="1400" b="1" spc="-45" dirty="0">
                <a:solidFill>
                  <a:srgbClr val="001F5F"/>
                </a:solidFill>
                <a:latin typeface="Segoe UI"/>
                <a:cs typeface="Segoe UI"/>
              </a:rPr>
              <a:t> </a:t>
            </a:r>
            <a:r>
              <a:rPr sz="1400" b="1" dirty="0">
                <a:solidFill>
                  <a:srgbClr val="001F5F"/>
                </a:solidFill>
                <a:latin typeface="Segoe UI"/>
                <a:cs typeface="Segoe UI"/>
              </a:rPr>
              <a:t>the</a:t>
            </a:r>
            <a:r>
              <a:rPr sz="1400" b="1" spc="-45" dirty="0">
                <a:solidFill>
                  <a:srgbClr val="001F5F"/>
                </a:solidFill>
                <a:latin typeface="Segoe UI"/>
                <a:cs typeface="Segoe UI"/>
              </a:rPr>
              <a:t> </a:t>
            </a:r>
            <a:r>
              <a:rPr sz="1400" b="1" dirty="0">
                <a:solidFill>
                  <a:srgbClr val="001F5F"/>
                </a:solidFill>
                <a:latin typeface="Segoe UI"/>
                <a:cs typeface="Segoe UI"/>
              </a:rPr>
              <a:t>UN</a:t>
            </a:r>
            <a:r>
              <a:rPr sz="1400" b="1" spc="-40" dirty="0">
                <a:solidFill>
                  <a:srgbClr val="001F5F"/>
                </a:solidFill>
                <a:latin typeface="Segoe UI"/>
                <a:cs typeface="Segoe UI"/>
              </a:rPr>
              <a:t> </a:t>
            </a:r>
            <a:r>
              <a:rPr sz="1400" b="1" dirty="0">
                <a:solidFill>
                  <a:srgbClr val="001F5F"/>
                </a:solidFill>
                <a:latin typeface="Segoe UI"/>
                <a:cs typeface="Segoe UI"/>
              </a:rPr>
              <a:t>website</a:t>
            </a:r>
            <a:r>
              <a:rPr sz="1400" b="1" spc="-30" dirty="0">
                <a:solidFill>
                  <a:srgbClr val="001F5F"/>
                </a:solidFill>
                <a:latin typeface="Segoe UI"/>
                <a:cs typeface="Segoe UI"/>
              </a:rPr>
              <a:t> </a:t>
            </a:r>
            <a:r>
              <a:rPr sz="1400" b="1" dirty="0">
                <a:solidFill>
                  <a:srgbClr val="001F5F"/>
                </a:solidFill>
                <a:latin typeface="Segoe UI"/>
                <a:cs typeface="Segoe UI"/>
              </a:rPr>
              <a:t>on</a:t>
            </a:r>
            <a:r>
              <a:rPr sz="1400" b="1" spc="-35" dirty="0">
                <a:solidFill>
                  <a:srgbClr val="001F5F"/>
                </a:solidFill>
                <a:latin typeface="Segoe UI"/>
                <a:cs typeface="Segoe UI"/>
              </a:rPr>
              <a:t> </a:t>
            </a:r>
            <a:r>
              <a:rPr sz="1400" b="1" spc="-10" dirty="0">
                <a:solidFill>
                  <a:srgbClr val="001F5F"/>
                </a:solidFill>
                <a:latin typeface="Segoe UI"/>
                <a:cs typeface="Segoe UI"/>
              </a:rPr>
              <a:t>intersecting </a:t>
            </a:r>
            <a:r>
              <a:rPr sz="1400" b="1" dirty="0">
                <a:solidFill>
                  <a:srgbClr val="001F5F"/>
                </a:solidFill>
                <a:latin typeface="Segoe UI"/>
                <a:cs typeface="Segoe UI"/>
              </a:rPr>
              <a:t>forms</a:t>
            </a:r>
            <a:r>
              <a:rPr sz="1400" b="1" spc="-35" dirty="0">
                <a:solidFill>
                  <a:srgbClr val="001F5F"/>
                </a:solidFill>
                <a:latin typeface="Segoe UI"/>
                <a:cs typeface="Segoe UI"/>
              </a:rPr>
              <a:t> </a:t>
            </a:r>
            <a:r>
              <a:rPr sz="1400" b="1" dirty="0">
                <a:solidFill>
                  <a:srgbClr val="001F5F"/>
                </a:solidFill>
                <a:latin typeface="Segoe UI"/>
                <a:cs typeface="Segoe UI"/>
              </a:rPr>
              <a:t>of</a:t>
            </a:r>
            <a:r>
              <a:rPr sz="1400" b="1" spc="-25" dirty="0">
                <a:solidFill>
                  <a:srgbClr val="001F5F"/>
                </a:solidFill>
                <a:latin typeface="Segoe UI"/>
                <a:cs typeface="Segoe UI"/>
              </a:rPr>
              <a:t> </a:t>
            </a:r>
            <a:r>
              <a:rPr sz="1400" b="1" dirty="0">
                <a:solidFill>
                  <a:srgbClr val="001F5F"/>
                </a:solidFill>
                <a:latin typeface="Segoe UI"/>
                <a:cs typeface="Segoe UI"/>
              </a:rPr>
              <a:t>discrimination</a:t>
            </a:r>
            <a:r>
              <a:rPr sz="1400" b="1" spc="-45" dirty="0">
                <a:solidFill>
                  <a:srgbClr val="001F5F"/>
                </a:solidFill>
                <a:latin typeface="Segoe UI"/>
                <a:cs typeface="Segoe UI"/>
              </a:rPr>
              <a:t> </a:t>
            </a:r>
            <a:r>
              <a:rPr sz="1400" b="1" dirty="0">
                <a:solidFill>
                  <a:srgbClr val="001F5F"/>
                </a:solidFill>
                <a:latin typeface="Segoe UI"/>
                <a:cs typeface="Segoe UI"/>
              </a:rPr>
              <a:t>where</a:t>
            </a:r>
            <a:r>
              <a:rPr sz="1400" b="1" spc="-20" dirty="0">
                <a:solidFill>
                  <a:srgbClr val="001F5F"/>
                </a:solidFill>
                <a:latin typeface="Segoe UI"/>
                <a:cs typeface="Segoe UI"/>
              </a:rPr>
              <a:t> </a:t>
            </a:r>
            <a:r>
              <a:rPr sz="1400" b="1" dirty="0">
                <a:solidFill>
                  <a:srgbClr val="001F5F"/>
                </a:solidFill>
                <a:latin typeface="Segoe UI"/>
                <a:cs typeface="Segoe UI"/>
              </a:rPr>
              <a:t>MS</a:t>
            </a:r>
            <a:r>
              <a:rPr sz="1400" b="1" spc="-35" dirty="0">
                <a:solidFill>
                  <a:srgbClr val="001F5F"/>
                </a:solidFill>
                <a:latin typeface="Segoe UI"/>
                <a:cs typeface="Segoe UI"/>
              </a:rPr>
              <a:t> </a:t>
            </a:r>
            <a:r>
              <a:rPr sz="1400" b="1" dirty="0">
                <a:solidFill>
                  <a:srgbClr val="001F5F"/>
                </a:solidFill>
                <a:latin typeface="Segoe UI"/>
                <a:cs typeface="Segoe UI"/>
              </a:rPr>
              <a:t>report</a:t>
            </a:r>
            <a:r>
              <a:rPr sz="1400" b="1" spc="-15" dirty="0">
                <a:solidFill>
                  <a:srgbClr val="001F5F"/>
                </a:solidFill>
                <a:latin typeface="Segoe UI"/>
                <a:cs typeface="Segoe UI"/>
              </a:rPr>
              <a:t> </a:t>
            </a:r>
            <a:r>
              <a:rPr sz="1400" b="1" dirty="0">
                <a:solidFill>
                  <a:srgbClr val="001F5F"/>
                </a:solidFill>
                <a:latin typeface="Segoe UI"/>
                <a:cs typeface="Segoe UI"/>
              </a:rPr>
              <a:t>on</a:t>
            </a:r>
            <a:r>
              <a:rPr sz="1400" b="1" spc="-25" dirty="0">
                <a:solidFill>
                  <a:srgbClr val="001F5F"/>
                </a:solidFill>
                <a:latin typeface="Segoe UI"/>
                <a:cs typeface="Segoe UI"/>
              </a:rPr>
              <a:t> </a:t>
            </a:r>
            <a:r>
              <a:rPr sz="1400" b="1" dirty="0">
                <a:solidFill>
                  <a:srgbClr val="001F5F"/>
                </a:solidFill>
                <a:latin typeface="Segoe UI"/>
                <a:cs typeface="Segoe UI"/>
              </a:rPr>
              <a:t>progress</a:t>
            </a:r>
            <a:r>
              <a:rPr sz="1400" b="1" spc="-10" dirty="0">
                <a:solidFill>
                  <a:srgbClr val="001F5F"/>
                </a:solidFill>
                <a:latin typeface="Segoe UI"/>
                <a:cs typeface="Segoe UI"/>
              </a:rPr>
              <a:t> </a:t>
            </a:r>
            <a:r>
              <a:rPr sz="1400" b="1" dirty="0">
                <a:solidFill>
                  <a:srgbClr val="001F5F"/>
                </a:solidFill>
                <a:latin typeface="Segoe UI"/>
                <a:cs typeface="Segoe UI"/>
              </a:rPr>
              <a:t>vis</a:t>
            </a:r>
            <a:r>
              <a:rPr sz="1400" b="1" spc="-45" dirty="0">
                <a:solidFill>
                  <a:srgbClr val="001F5F"/>
                </a:solidFill>
                <a:latin typeface="Segoe UI"/>
                <a:cs typeface="Segoe UI"/>
              </a:rPr>
              <a:t> </a:t>
            </a:r>
            <a:r>
              <a:rPr sz="1400" b="1" dirty="0">
                <a:solidFill>
                  <a:srgbClr val="001F5F"/>
                </a:solidFill>
                <a:latin typeface="Segoe UI"/>
                <a:cs typeface="Segoe UI"/>
              </a:rPr>
              <a:t>a</a:t>
            </a:r>
            <a:r>
              <a:rPr sz="1400" b="1" spc="-40" dirty="0">
                <a:solidFill>
                  <a:srgbClr val="001F5F"/>
                </a:solidFill>
                <a:latin typeface="Segoe UI"/>
                <a:cs typeface="Segoe UI"/>
              </a:rPr>
              <a:t> </a:t>
            </a:r>
            <a:r>
              <a:rPr sz="1400" b="1" spc="-25" dirty="0">
                <a:solidFill>
                  <a:srgbClr val="001F5F"/>
                </a:solidFill>
                <a:latin typeface="Segoe UI"/>
                <a:cs typeface="Segoe UI"/>
              </a:rPr>
              <a:t>vis </a:t>
            </a:r>
            <a:r>
              <a:rPr sz="1400" b="1" dirty="0">
                <a:solidFill>
                  <a:srgbClr val="001F5F"/>
                </a:solidFill>
                <a:latin typeface="Segoe UI"/>
                <a:cs typeface="Segoe UI"/>
              </a:rPr>
              <a:t>national</a:t>
            </a:r>
            <a:r>
              <a:rPr sz="1400" b="1" spc="-70" dirty="0">
                <a:solidFill>
                  <a:srgbClr val="001F5F"/>
                </a:solidFill>
                <a:latin typeface="Segoe UI"/>
                <a:cs typeface="Segoe UI"/>
              </a:rPr>
              <a:t> </a:t>
            </a:r>
            <a:r>
              <a:rPr sz="1400" b="1" spc="-10" dirty="0">
                <a:solidFill>
                  <a:srgbClr val="001F5F"/>
                </a:solidFill>
                <a:latin typeface="Segoe UI"/>
                <a:cs typeface="Segoe UI"/>
              </a:rPr>
              <a:t>legislation…..</a:t>
            </a:r>
            <a:endParaRPr sz="1400" dirty="0">
              <a:latin typeface="Segoe UI"/>
              <a:cs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343525"/>
            <a:chOff x="0" y="0"/>
            <a:chExt cx="9144000" cy="5343525"/>
          </a:xfrm>
        </p:grpSpPr>
        <p:sp>
          <p:nvSpPr>
            <p:cNvPr id="3" name="object 3"/>
            <p:cNvSpPr/>
            <p:nvPr/>
          </p:nvSpPr>
          <p:spPr>
            <a:xfrm>
              <a:off x="1152420" y="541431"/>
              <a:ext cx="5951220" cy="4789170"/>
            </a:xfrm>
            <a:custGeom>
              <a:avLst/>
              <a:gdLst/>
              <a:ahLst/>
              <a:cxnLst/>
              <a:rect l="l" t="t" r="r" b="b"/>
              <a:pathLst>
                <a:path w="5951220" h="4789170">
                  <a:moveTo>
                    <a:pt x="3013316" y="123"/>
                  </a:moveTo>
                  <a:lnTo>
                    <a:pt x="2963299" y="0"/>
                  </a:lnTo>
                  <a:lnTo>
                    <a:pt x="2913330" y="478"/>
                  </a:lnTo>
                  <a:lnTo>
                    <a:pt x="2863422" y="1556"/>
                  </a:lnTo>
                  <a:lnTo>
                    <a:pt x="2813586" y="3231"/>
                  </a:lnTo>
                  <a:lnTo>
                    <a:pt x="2763830" y="5501"/>
                  </a:lnTo>
                  <a:lnTo>
                    <a:pt x="2714168" y="8365"/>
                  </a:lnTo>
                  <a:lnTo>
                    <a:pt x="2664608" y="11820"/>
                  </a:lnTo>
                  <a:lnTo>
                    <a:pt x="2615162" y="15864"/>
                  </a:lnTo>
                  <a:lnTo>
                    <a:pt x="2565841" y="20495"/>
                  </a:lnTo>
                  <a:lnTo>
                    <a:pt x="2516656" y="25710"/>
                  </a:lnTo>
                  <a:lnTo>
                    <a:pt x="2467616" y="31508"/>
                  </a:lnTo>
                  <a:lnTo>
                    <a:pt x="2418733" y="37886"/>
                  </a:lnTo>
                  <a:lnTo>
                    <a:pt x="2370017" y="44842"/>
                  </a:lnTo>
                  <a:lnTo>
                    <a:pt x="2321479" y="52375"/>
                  </a:lnTo>
                  <a:lnTo>
                    <a:pt x="2273131" y="60481"/>
                  </a:lnTo>
                  <a:lnTo>
                    <a:pt x="2224982" y="69160"/>
                  </a:lnTo>
                  <a:lnTo>
                    <a:pt x="2177043" y="78408"/>
                  </a:lnTo>
                  <a:lnTo>
                    <a:pt x="2129325" y="88223"/>
                  </a:lnTo>
                  <a:lnTo>
                    <a:pt x="2081839" y="98605"/>
                  </a:lnTo>
                  <a:lnTo>
                    <a:pt x="2034596" y="109549"/>
                  </a:lnTo>
                  <a:lnTo>
                    <a:pt x="1987606" y="121055"/>
                  </a:lnTo>
                  <a:lnTo>
                    <a:pt x="1940879" y="133119"/>
                  </a:lnTo>
                  <a:lnTo>
                    <a:pt x="1894427" y="145741"/>
                  </a:lnTo>
                  <a:lnTo>
                    <a:pt x="1848261" y="158917"/>
                  </a:lnTo>
                  <a:lnTo>
                    <a:pt x="1802390" y="172646"/>
                  </a:lnTo>
                  <a:lnTo>
                    <a:pt x="1756826" y="186926"/>
                  </a:lnTo>
                  <a:lnTo>
                    <a:pt x="1711580" y="201754"/>
                  </a:lnTo>
                  <a:lnTo>
                    <a:pt x="1666662" y="217128"/>
                  </a:lnTo>
                  <a:lnTo>
                    <a:pt x="1622083" y="233046"/>
                  </a:lnTo>
                  <a:lnTo>
                    <a:pt x="1577853" y="249506"/>
                  </a:lnTo>
                  <a:lnTo>
                    <a:pt x="1533984" y="266506"/>
                  </a:lnTo>
                  <a:lnTo>
                    <a:pt x="1490485" y="284044"/>
                  </a:lnTo>
                  <a:lnTo>
                    <a:pt x="1447369" y="302117"/>
                  </a:lnTo>
                  <a:lnTo>
                    <a:pt x="1404645" y="320724"/>
                  </a:lnTo>
                  <a:lnTo>
                    <a:pt x="1362324" y="339862"/>
                  </a:lnTo>
                  <a:lnTo>
                    <a:pt x="1320417" y="359530"/>
                  </a:lnTo>
                  <a:lnTo>
                    <a:pt x="1278934" y="379724"/>
                  </a:lnTo>
                  <a:lnTo>
                    <a:pt x="1237887" y="400443"/>
                  </a:lnTo>
                  <a:lnTo>
                    <a:pt x="1197286" y="421685"/>
                  </a:lnTo>
                  <a:lnTo>
                    <a:pt x="1157142" y="443447"/>
                  </a:lnTo>
                  <a:lnTo>
                    <a:pt x="1117465" y="465728"/>
                  </a:lnTo>
                  <a:lnTo>
                    <a:pt x="1078266" y="488526"/>
                  </a:lnTo>
                  <a:lnTo>
                    <a:pt x="1039557" y="511838"/>
                  </a:lnTo>
                  <a:lnTo>
                    <a:pt x="1001347" y="535661"/>
                  </a:lnTo>
                  <a:lnTo>
                    <a:pt x="963647" y="559995"/>
                  </a:lnTo>
                  <a:lnTo>
                    <a:pt x="926468" y="584836"/>
                  </a:lnTo>
                  <a:lnTo>
                    <a:pt x="889821" y="610184"/>
                  </a:lnTo>
                  <a:lnTo>
                    <a:pt x="853717" y="636034"/>
                  </a:lnTo>
                  <a:lnTo>
                    <a:pt x="818165" y="662387"/>
                  </a:lnTo>
                  <a:lnTo>
                    <a:pt x="783178" y="689238"/>
                  </a:lnTo>
                  <a:lnTo>
                    <a:pt x="748765" y="716587"/>
                  </a:lnTo>
                  <a:lnTo>
                    <a:pt x="714938" y="744430"/>
                  </a:lnTo>
                  <a:lnTo>
                    <a:pt x="681706" y="772767"/>
                  </a:lnTo>
                  <a:lnTo>
                    <a:pt x="649082" y="801594"/>
                  </a:lnTo>
                  <a:lnTo>
                    <a:pt x="617075" y="830910"/>
                  </a:lnTo>
                  <a:lnTo>
                    <a:pt x="585696" y="860712"/>
                  </a:lnTo>
                  <a:lnTo>
                    <a:pt x="554956" y="890999"/>
                  </a:lnTo>
                  <a:lnTo>
                    <a:pt x="524866" y="921768"/>
                  </a:lnTo>
                  <a:lnTo>
                    <a:pt x="495436" y="953017"/>
                  </a:lnTo>
                  <a:lnTo>
                    <a:pt x="466677" y="984744"/>
                  </a:lnTo>
                  <a:lnTo>
                    <a:pt x="438599" y="1016947"/>
                  </a:lnTo>
                  <a:lnTo>
                    <a:pt x="411215" y="1049623"/>
                  </a:lnTo>
                  <a:lnTo>
                    <a:pt x="384533" y="1082771"/>
                  </a:lnTo>
                  <a:lnTo>
                    <a:pt x="355920" y="1119888"/>
                  </a:lnTo>
                  <a:lnTo>
                    <a:pt x="328446" y="1157232"/>
                  </a:lnTo>
                  <a:lnTo>
                    <a:pt x="302107" y="1194795"/>
                  </a:lnTo>
                  <a:lnTo>
                    <a:pt x="276899" y="1232566"/>
                  </a:lnTo>
                  <a:lnTo>
                    <a:pt x="252819" y="1270535"/>
                  </a:lnTo>
                  <a:lnTo>
                    <a:pt x="229861" y="1308690"/>
                  </a:lnTo>
                  <a:lnTo>
                    <a:pt x="208023" y="1347022"/>
                  </a:lnTo>
                  <a:lnTo>
                    <a:pt x="187300" y="1385519"/>
                  </a:lnTo>
                  <a:lnTo>
                    <a:pt x="167688" y="1424173"/>
                  </a:lnTo>
                  <a:lnTo>
                    <a:pt x="149182" y="1462971"/>
                  </a:lnTo>
                  <a:lnTo>
                    <a:pt x="131779" y="1501904"/>
                  </a:lnTo>
                  <a:lnTo>
                    <a:pt x="115475" y="1540962"/>
                  </a:lnTo>
                  <a:lnTo>
                    <a:pt x="100266" y="1580133"/>
                  </a:lnTo>
                  <a:lnTo>
                    <a:pt x="86147" y="1619408"/>
                  </a:lnTo>
                  <a:lnTo>
                    <a:pt x="73115" y="1658775"/>
                  </a:lnTo>
                  <a:lnTo>
                    <a:pt x="61166" y="1698226"/>
                  </a:lnTo>
                  <a:lnTo>
                    <a:pt x="50294" y="1737748"/>
                  </a:lnTo>
                  <a:lnTo>
                    <a:pt x="40497" y="1777332"/>
                  </a:lnTo>
                  <a:lnTo>
                    <a:pt x="31771" y="1816967"/>
                  </a:lnTo>
                  <a:lnTo>
                    <a:pt x="24110" y="1856642"/>
                  </a:lnTo>
                  <a:lnTo>
                    <a:pt x="17512" y="1896348"/>
                  </a:lnTo>
                  <a:lnTo>
                    <a:pt x="11972" y="1936074"/>
                  </a:lnTo>
                  <a:lnTo>
                    <a:pt x="7485" y="1975809"/>
                  </a:lnTo>
                  <a:lnTo>
                    <a:pt x="4049" y="2015543"/>
                  </a:lnTo>
                  <a:lnTo>
                    <a:pt x="1659" y="2055266"/>
                  </a:lnTo>
                  <a:lnTo>
                    <a:pt x="310" y="2094967"/>
                  </a:lnTo>
                  <a:lnTo>
                    <a:pt x="0" y="2134635"/>
                  </a:lnTo>
                  <a:lnTo>
                    <a:pt x="722" y="2174261"/>
                  </a:lnTo>
                  <a:lnTo>
                    <a:pt x="2475" y="2213833"/>
                  </a:lnTo>
                  <a:lnTo>
                    <a:pt x="5253" y="2253342"/>
                  </a:lnTo>
                  <a:lnTo>
                    <a:pt x="9053" y="2292776"/>
                  </a:lnTo>
                  <a:lnTo>
                    <a:pt x="13870" y="2332126"/>
                  </a:lnTo>
                  <a:lnTo>
                    <a:pt x="19700" y="2371381"/>
                  </a:lnTo>
                  <a:lnTo>
                    <a:pt x="26540" y="2410531"/>
                  </a:lnTo>
                  <a:lnTo>
                    <a:pt x="34385" y="2449564"/>
                  </a:lnTo>
                  <a:lnTo>
                    <a:pt x="43231" y="2488471"/>
                  </a:lnTo>
                  <a:lnTo>
                    <a:pt x="53074" y="2527242"/>
                  </a:lnTo>
                  <a:lnTo>
                    <a:pt x="63910" y="2565865"/>
                  </a:lnTo>
                  <a:lnTo>
                    <a:pt x="75736" y="2604330"/>
                  </a:lnTo>
                  <a:lnTo>
                    <a:pt x="88546" y="2642627"/>
                  </a:lnTo>
                  <a:lnTo>
                    <a:pt x="102337" y="2680746"/>
                  </a:lnTo>
                  <a:lnTo>
                    <a:pt x="117105" y="2718676"/>
                  </a:lnTo>
                  <a:lnTo>
                    <a:pt x="132845" y="2756406"/>
                  </a:lnTo>
                  <a:lnTo>
                    <a:pt x="149555" y="2793927"/>
                  </a:lnTo>
                  <a:lnTo>
                    <a:pt x="167228" y="2831227"/>
                  </a:lnTo>
                  <a:lnTo>
                    <a:pt x="185863" y="2868296"/>
                  </a:lnTo>
                  <a:lnTo>
                    <a:pt x="205453" y="2905124"/>
                  </a:lnTo>
                  <a:lnTo>
                    <a:pt x="225997" y="2941700"/>
                  </a:lnTo>
                  <a:lnTo>
                    <a:pt x="247488" y="2978014"/>
                  </a:lnTo>
                  <a:lnTo>
                    <a:pt x="269924" y="3014056"/>
                  </a:lnTo>
                  <a:lnTo>
                    <a:pt x="293300" y="3049815"/>
                  </a:lnTo>
                  <a:lnTo>
                    <a:pt x="317612" y="3085280"/>
                  </a:lnTo>
                  <a:lnTo>
                    <a:pt x="342856" y="3120441"/>
                  </a:lnTo>
                  <a:lnTo>
                    <a:pt x="369029" y="3155289"/>
                  </a:lnTo>
                  <a:lnTo>
                    <a:pt x="396125" y="3189811"/>
                  </a:lnTo>
                  <a:lnTo>
                    <a:pt x="424141" y="3223998"/>
                  </a:lnTo>
                  <a:lnTo>
                    <a:pt x="453073" y="3257839"/>
                  </a:lnTo>
                  <a:lnTo>
                    <a:pt x="482916" y="3291325"/>
                  </a:lnTo>
                  <a:lnTo>
                    <a:pt x="513668" y="3324443"/>
                  </a:lnTo>
                  <a:lnTo>
                    <a:pt x="545322" y="3357185"/>
                  </a:lnTo>
                  <a:lnTo>
                    <a:pt x="577877" y="3389540"/>
                  </a:lnTo>
                  <a:lnTo>
                    <a:pt x="611327" y="3421496"/>
                  </a:lnTo>
                  <a:lnTo>
                    <a:pt x="645668" y="3453044"/>
                  </a:lnTo>
                  <a:lnTo>
                    <a:pt x="680897" y="3484174"/>
                  </a:lnTo>
                  <a:lnTo>
                    <a:pt x="717009" y="3514874"/>
                  </a:lnTo>
                  <a:lnTo>
                    <a:pt x="754000" y="3545135"/>
                  </a:lnTo>
                  <a:lnTo>
                    <a:pt x="791867" y="3574945"/>
                  </a:lnTo>
                  <a:lnTo>
                    <a:pt x="830604" y="3604295"/>
                  </a:lnTo>
                  <a:lnTo>
                    <a:pt x="870209" y="3633174"/>
                  </a:lnTo>
                  <a:lnTo>
                    <a:pt x="910677" y="3661572"/>
                  </a:lnTo>
                  <a:lnTo>
                    <a:pt x="952003" y="3689478"/>
                  </a:lnTo>
                  <a:lnTo>
                    <a:pt x="994184" y="3716881"/>
                  </a:lnTo>
                  <a:lnTo>
                    <a:pt x="1037217" y="3743772"/>
                  </a:lnTo>
                  <a:lnTo>
                    <a:pt x="1081095" y="3770139"/>
                  </a:lnTo>
                  <a:lnTo>
                    <a:pt x="1125817" y="3795973"/>
                  </a:lnTo>
                  <a:lnTo>
                    <a:pt x="1171377" y="3821263"/>
                  </a:lnTo>
                  <a:lnTo>
                    <a:pt x="1217772" y="3845999"/>
                  </a:lnTo>
                  <a:lnTo>
                    <a:pt x="1264997" y="3870169"/>
                  </a:lnTo>
                  <a:lnTo>
                    <a:pt x="1313048" y="3893764"/>
                  </a:lnTo>
                  <a:lnTo>
                    <a:pt x="1361922" y="3916773"/>
                  </a:lnTo>
                  <a:lnTo>
                    <a:pt x="1411614" y="3939186"/>
                  </a:lnTo>
                  <a:lnTo>
                    <a:pt x="1462120" y="3960992"/>
                  </a:lnTo>
                  <a:lnTo>
                    <a:pt x="1513436" y="3982181"/>
                  </a:lnTo>
                  <a:lnTo>
                    <a:pt x="1735813" y="4789012"/>
                  </a:lnTo>
                  <a:lnTo>
                    <a:pt x="2590396" y="4238975"/>
                  </a:lnTo>
                  <a:lnTo>
                    <a:pt x="2644218" y="4243646"/>
                  </a:lnTo>
                  <a:lnTo>
                    <a:pt x="2697996" y="4247609"/>
                  </a:lnTo>
                  <a:lnTo>
                    <a:pt x="2751717" y="4250866"/>
                  </a:lnTo>
                  <a:lnTo>
                    <a:pt x="2805372" y="4253422"/>
                  </a:lnTo>
                  <a:lnTo>
                    <a:pt x="2858949" y="4255281"/>
                  </a:lnTo>
                  <a:lnTo>
                    <a:pt x="2912437" y="4256447"/>
                  </a:lnTo>
                  <a:lnTo>
                    <a:pt x="2965825" y="4256924"/>
                  </a:lnTo>
                  <a:lnTo>
                    <a:pt x="3019102" y="4256715"/>
                  </a:lnTo>
                  <a:lnTo>
                    <a:pt x="3072257" y="4255826"/>
                  </a:lnTo>
                  <a:lnTo>
                    <a:pt x="3125278" y="4254259"/>
                  </a:lnTo>
                  <a:lnTo>
                    <a:pt x="3178155" y="4252019"/>
                  </a:lnTo>
                  <a:lnTo>
                    <a:pt x="3230876" y="4249109"/>
                  </a:lnTo>
                  <a:lnTo>
                    <a:pt x="3283431" y="4245535"/>
                  </a:lnTo>
                  <a:lnTo>
                    <a:pt x="3335808" y="4241298"/>
                  </a:lnTo>
                  <a:lnTo>
                    <a:pt x="3387996" y="4236405"/>
                  </a:lnTo>
                  <a:lnTo>
                    <a:pt x="3439984" y="4230858"/>
                  </a:lnTo>
                  <a:lnTo>
                    <a:pt x="3491761" y="4224662"/>
                  </a:lnTo>
                  <a:lnTo>
                    <a:pt x="3543315" y="4217820"/>
                  </a:lnTo>
                  <a:lnTo>
                    <a:pt x="3594637" y="4210336"/>
                  </a:lnTo>
                  <a:lnTo>
                    <a:pt x="3645714" y="4202215"/>
                  </a:lnTo>
                  <a:lnTo>
                    <a:pt x="3696536" y="4193461"/>
                  </a:lnTo>
                  <a:lnTo>
                    <a:pt x="3747091" y="4184077"/>
                  </a:lnTo>
                  <a:lnTo>
                    <a:pt x="3797368" y="4174067"/>
                  </a:lnTo>
                  <a:lnTo>
                    <a:pt x="3847356" y="4163435"/>
                  </a:lnTo>
                  <a:lnTo>
                    <a:pt x="3897045" y="4152186"/>
                  </a:lnTo>
                  <a:lnTo>
                    <a:pt x="3946423" y="4140323"/>
                  </a:lnTo>
                  <a:lnTo>
                    <a:pt x="3995478" y="4127850"/>
                  </a:lnTo>
                  <a:lnTo>
                    <a:pt x="4044201" y="4114772"/>
                  </a:lnTo>
                  <a:lnTo>
                    <a:pt x="4092579" y="4101091"/>
                  </a:lnTo>
                  <a:lnTo>
                    <a:pt x="4140602" y="4086813"/>
                  </a:lnTo>
                  <a:lnTo>
                    <a:pt x="4188258" y="4071941"/>
                  </a:lnTo>
                  <a:lnTo>
                    <a:pt x="4235536" y="4056478"/>
                  </a:lnTo>
                  <a:lnTo>
                    <a:pt x="4282426" y="4040430"/>
                  </a:lnTo>
                  <a:lnTo>
                    <a:pt x="4328916" y="4023800"/>
                  </a:lnTo>
                  <a:lnTo>
                    <a:pt x="4374995" y="4006592"/>
                  </a:lnTo>
                  <a:lnTo>
                    <a:pt x="4420653" y="3988809"/>
                  </a:lnTo>
                  <a:lnTo>
                    <a:pt x="4465877" y="3970457"/>
                  </a:lnTo>
                  <a:lnTo>
                    <a:pt x="4510656" y="3951538"/>
                  </a:lnTo>
                  <a:lnTo>
                    <a:pt x="4554981" y="3932058"/>
                  </a:lnTo>
                  <a:lnTo>
                    <a:pt x="4598839" y="3912019"/>
                  </a:lnTo>
                  <a:lnTo>
                    <a:pt x="4642220" y="3891426"/>
                  </a:lnTo>
                  <a:lnTo>
                    <a:pt x="4685111" y="3870282"/>
                  </a:lnTo>
                  <a:lnTo>
                    <a:pt x="4727504" y="3848592"/>
                  </a:lnTo>
                  <a:lnTo>
                    <a:pt x="4769385" y="3826360"/>
                  </a:lnTo>
                  <a:lnTo>
                    <a:pt x="4810744" y="3803590"/>
                  </a:lnTo>
                  <a:lnTo>
                    <a:pt x="4851571" y="3780285"/>
                  </a:lnTo>
                  <a:lnTo>
                    <a:pt x="4891853" y="3756449"/>
                  </a:lnTo>
                  <a:lnTo>
                    <a:pt x="4931580" y="3732088"/>
                  </a:lnTo>
                  <a:lnTo>
                    <a:pt x="4970741" y="3707203"/>
                  </a:lnTo>
                  <a:lnTo>
                    <a:pt x="5009324" y="3681800"/>
                  </a:lnTo>
                  <a:lnTo>
                    <a:pt x="5047319" y="3655883"/>
                  </a:lnTo>
                  <a:lnTo>
                    <a:pt x="5084714" y="3629455"/>
                  </a:lnTo>
                  <a:lnTo>
                    <a:pt x="5121498" y="3602520"/>
                  </a:lnTo>
                  <a:lnTo>
                    <a:pt x="5157661" y="3575083"/>
                  </a:lnTo>
                  <a:lnTo>
                    <a:pt x="5193190" y="3547147"/>
                  </a:lnTo>
                  <a:lnTo>
                    <a:pt x="5228076" y="3518716"/>
                  </a:lnTo>
                  <a:lnTo>
                    <a:pt x="5262306" y="3489795"/>
                  </a:lnTo>
                  <a:lnTo>
                    <a:pt x="5295870" y="3460387"/>
                  </a:lnTo>
                  <a:lnTo>
                    <a:pt x="5328757" y="3430496"/>
                  </a:lnTo>
                  <a:lnTo>
                    <a:pt x="5360955" y="3400126"/>
                  </a:lnTo>
                  <a:lnTo>
                    <a:pt x="5392454" y="3369281"/>
                  </a:lnTo>
                  <a:lnTo>
                    <a:pt x="5423242" y="3337965"/>
                  </a:lnTo>
                  <a:lnTo>
                    <a:pt x="5453308" y="3306182"/>
                  </a:lnTo>
                  <a:lnTo>
                    <a:pt x="5482641" y="3273937"/>
                  </a:lnTo>
                  <a:lnTo>
                    <a:pt x="5511231" y="3241232"/>
                  </a:lnTo>
                  <a:lnTo>
                    <a:pt x="5539065" y="3208072"/>
                  </a:lnTo>
                  <a:lnTo>
                    <a:pt x="5566133" y="3174461"/>
                  </a:lnTo>
                  <a:lnTo>
                    <a:pt x="5594748" y="3137345"/>
                  </a:lnTo>
                  <a:lnTo>
                    <a:pt x="5622223" y="3100000"/>
                  </a:lnTo>
                  <a:lnTo>
                    <a:pt x="5648562" y="3062437"/>
                  </a:lnTo>
                  <a:lnTo>
                    <a:pt x="5673771" y="3024666"/>
                  </a:lnTo>
                  <a:lnTo>
                    <a:pt x="5697852" y="2986698"/>
                  </a:lnTo>
                  <a:lnTo>
                    <a:pt x="5720810" y="2948543"/>
                  </a:lnTo>
                  <a:lnTo>
                    <a:pt x="5742649" y="2910211"/>
                  </a:lnTo>
                  <a:lnTo>
                    <a:pt x="5763373" y="2871713"/>
                  </a:lnTo>
                  <a:lnTo>
                    <a:pt x="5782985" y="2833060"/>
                  </a:lnTo>
                  <a:lnTo>
                    <a:pt x="5801491" y="2794262"/>
                  </a:lnTo>
                  <a:lnTo>
                    <a:pt x="5818894" y="2755328"/>
                  </a:lnTo>
                  <a:lnTo>
                    <a:pt x="5835199" y="2716271"/>
                  </a:lnTo>
                  <a:lnTo>
                    <a:pt x="5850408" y="2677100"/>
                  </a:lnTo>
                  <a:lnTo>
                    <a:pt x="5864527" y="2637825"/>
                  </a:lnTo>
                  <a:lnTo>
                    <a:pt x="5877560" y="2598457"/>
                  </a:lnTo>
                  <a:lnTo>
                    <a:pt x="5889510" y="2559007"/>
                  </a:lnTo>
                  <a:lnTo>
                    <a:pt x="5900381" y="2519485"/>
                  </a:lnTo>
                  <a:lnTo>
                    <a:pt x="5910178" y="2479901"/>
                  </a:lnTo>
                  <a:lnTo>
                    <a:pt x="5918905" y="2440266"/>
                  </a:lnTo>
                  <a:lnTo>
                    <a:pt x="5926565" y="2400591"/>
                  </a:lnTo>
                  <a:lnTo>
                    <a:pt x="5933164" y="2360885"/>
                  </a:lnTo>
                  <a:lnTo>
                    <a:pt x="5938704" y="2321159"/>
                  </a:lnTo>
                  <a:lnTo>
                    <a:pt x="5943190" y="2281423"/>
                  </a:lnTo>
                  <a:lnTo>
                    <a:pt x="5946626" y="2241689"/>
                  </a:lnTo>
                  <a:lnTo>
                    <a:pt x="5949017" y="2201967"/>
                  </a:lnTo>
                  <a:lnTo>
                    <a:pt x="5950365" y="2162266"/>
                  </a:lnTo>
                  <a:lnTo>
                    <a:pt x="5950676" y="2122597"/>
                  </a:lnTo>
                  <a:lnTo>
                    <a:pt x="5949953" y="2082972"/>
                  </a:lnTo>
                  <a:lnTo>
                    <a:pt x="5948200" y="2043399"/>
                  </a:lnTo>
                  <a:lnTo>
                    <a:pt x="5945422" y="2003891"/>
                  </a:lnTo>
                  <a:lnTo>
                    <a:pt x="5941622" y="1964456"/>
                  </a:lnTo>
                  <a:lnTo>
                    <a:pt x="5936805" y="1925106"/>
                  </a:lnTo>
                  <a:lnTo>
                    <a:pt x="5930974" y="1885852"/>
                  </a:lnTo>
                  <a:lnTo>
                    <a:pt x="5924134" y="1846702"/>
                  </a:lnTo>
                  <a:lnTo>
                    <a:pt x="5916289" y="1807669"/>
                  </a:lnTo>
                  <a:lnTo>
                    <a:pt x="5907442" y="1768761"/>
                  </a:lnTo>
                  <a:lnTo>
                    <a:pt x="5897599" y="1729991"/>
                  </a:lnTo>
                  <a:lnTo>
                    <a:pt x="5886762" y="1691368"/>
                  </a:lnTo>
                  <a:lnTo>
                    <a:pt x="5874937" y="1652903"/>
                  </a:lnTo>
                  <a:lnTo>
                    <a:pt x="5862126" y="1614605"/>
                  </a:lnTo>
                  <a:lnTo>
                    <a:pt x="5848335" y="1576487"/>
                  </a:lnTo>
                  <a:lnTo>
                    <a:pt x="5833567" y="1538557"/>
                  </a:lnTo>
                  <a:lnTo>
                    <a:pt x="5817826" y="1500827"/>
                  </a:lnTo>
                  <a:lnTo>
                    <a:pt x="5801116" y="1463306"/>
                  </a:lnTo>
                  <a:lnTo>
                    <a:pt x="5783442" y="1426006"/>
                  </a:lnTo>
                  <a:lnTo>
                    <a:pt x="5764807" y="1388937"/>
                  </a:lnTo>
                  <a:lnTo>
                    <a:pt x="5745216" y="1352109"/>
                  </a:lnTo>
                  <a:lnTo>
                    <a:pt x="5724673" y="1315533"/>
                  </a:lnTo>
                  <a:lnTo>
                    <a:pt x="5703181" y="1279218"/>
                  </a:lnTo>
                  <a:lnTo>
                    <a:pt x="5680745" y="1243177"/>
                  </a:lnTo>
                  <a:lnTo>
                    <a:pt x="5657368" y="1207418"/>
                  </a:lnTo>
                  <a:lnTo>
                    <a:pt x="5633056" y="1171953"/>
                  </a:lnTo>
                  <a:lnTo>
                    <a:pt x="5607811" y="1136791"/>
                  </a:lnTo>
                  <a:lnTo>
                    <a:pt x="5581639" y="1101944"/>
                  </a:lnTo>
                  <a:lnTo>
                    <a:pt x="5554542" y="1067422"/>
                  </a:lnTo>
                  <a:lnTo>
                    <a:pt x="5526526" y="1033235"/>
                  </a:lnTo>
                  <a:lnTo>
                    <a:pt x="5497594" y="999393"/>
                  </a:lnTo>
                  <a:lnTo>
                    <a:pt x="5467750" y="965908"/>
                  </a:lnTo>
                  <a:lnTo>
                    <a:pt x="5436998" y="932789"/>
                  </a:lnTo>
                  <a:lnTo>
                    <a:pt x="5405343" y="900048"/>
                  </a:lnTo>
                  <a:lnTo>
                    <a:pt x="5372788" y="867693"/>
                  </a:lnTo>
                  <a:lnTo>
                    <a:pt x="5339338" y="835737"/>
                  </a:lnTo>
                  <a:lnTo>
                    <a:pt x="5304996" y="804188"/>
                  </a:lnTo>
                  <a:lnTo>
                    <a:pt x="5269768" y="773059"/>
                  </a:lnTo>
                  <a:lnTo>
                    <a:pt x="5233655" y="742359"/>
                  </a:lnTo>
                  <a:lnTo>
                    <a:pt x="5196664" y="712098"/>
                  </a:lnTo>
                  <a:lnTo>
                    <a:pt x="5158797" y="682288"/>
                  </a:lnTo>
                  <a:lnTo>
                    <a:pt x="5120060" y="652938"/>
                  </a:lnTo>
                  <a:lnTo>
                    <a:pt x="5080455" y="624059"/>
                  </a:lnTo>
                  <a:lnTo>
                    <a:pt x="5039987" y="595661"/>
                  </a:lnTo>
                  <a:lnTo>
                    <a:pt x="4998661" y="567755"/>
                  </a:lnTo>
                  <a:lnTo>
                    <a:pt x="4956480" y="540352"/>
                  </a:lnTo>
                  <a:lnTo>
                    <a:pt x="4913448" y="513461"/>
                  </a:lnTo>
                  <a:lnTo>
                    <a:pt x="4869569" y="487093"/>
                  </a:lnTo>
                  <a:lnTo>
                    <a:pt x="4824847" y="461259"/>
                  </a:lnTo>
                  <a:lnTo>
                    <a:pt x="4779288" y="435970"/>
                  </a:lnTo>
                  <a:lnTo>
                    <a:pt x="4732893" y="411234"/>
                  </a:lnTo>
                  <a:lnTo>
                    <a:pt x="4685668" y="387064"/>
                  </a:lnTo>
                  <a:lnTo>
                    <a:pt x="4637617" y="363469"/>
                  </a:lnTo>
                  <a:lnTo>
                    <a:pt x="4588744" y="340460"/>
                  </a:lnTo>
                  <a:lnTo>
                    <a:pt x="4539052" y="318047"/>
                  </a:lnTo>
                  <a:lnTo>
                    <a:pt x="4488546" y="296240"/>
                  </a:lnTo>
                  <a:lnTo>
                    <a:pt x="4437230" y="275051"/>
                  </a:lnTo>
                  <a:lnTo>
                    <a:pt x="4390436" y="256549"/>
                  </a:lnTo>
                  <a:lnTo>
                    <a:pt x="4343381" y="238711"/>
                  </a:lnTo>
                  <a:lnTo>
                    <a:pt x="4296075" y="221534"/>
                  </a:lnTo>
                  <a:lnTo>
                    <a:pt x="4248529" y="205016"/>
                  </a:lnTo>
                  <a:lnTo>
                    <a:pt x="4200755" y="189156"/>
                  </a:lnTo>
                  <a:lnTo>
                    <a:pt x="4152762" y="173950"/>
                  </a:lnTo>
                  <a:lnTo>
                    <a:pt x="4104561" y="159398"/>
                  </a:lnTo>
                  <a:lnTo>
                    <a:pt x="4056164" y="145496"/>
                  </a:lnTo>
                  <a:lnTo>
                    <a:pt x="4007580" y="132243"/>
                  </a:lnTo>
                  <a:lnTo>
                    <a:pt x="3958821" y="119637"/>
                  </a:lnTo>
                  <a:lnTo>
                    <a:pt x="3909897" y="107675"/>
                  </a:lnTo>
                  <a:lnTo>
                    <a:pt x="3860820" y="96356"/>
                  </a:lnTo>
                  <a:lnTo>
                    <a:pt x="3811599" y="85676"/>
                  </a:lnTo>
                  <a:lnTo>
                    <a:pt x="3762245" y="75635"/>
                  </a:lnTo>
                  <a:lnTo>
                    <a:pt x="3712769" y="66229"/>
                  </a:lnTo>
                  <a:lnTo>
                    <a:pt x="3663183" y="57457"/>
                  </a:lnTo>
                  <a:lnTo>
                    <a:pt x="3613496" y="49317"/>
                  </a:lnTo>
                  <a:lnTo>
                    <a:pt x="3563719" y="41806"/>
                  </a:lnTo>
                  <a:lnTo>
                    <a:pt x="3513863" y="34923"/>
                  </a:lnTo>
                  <a:lnTo>
                    <a:pt x="3463939" y="28665"/>
                  </a:lnTo>
                  <a:lnTo>
                    <a:pt x="3413957" y="23029"/>
                  </a:lnTo>
                  <a:lnTo>
                    <a:pt x="3363929" y="18015"/>
                  </a:lnTo>
                  <a:lnTo>
                    <a:pt x="3313864" y="13620"/>
                  </a:lnTo>
                  <a:lnTo>
                    <a:pt x="3263774" y="9841"/>
                  </a:lnTo>
                  <a:lnTo>
                    <a:pt x="3213669" y="6677"/>
                  </a:lnTo>
                  <a:lnTo>
                    <a:pt x="3163560" y="4125"/>
                  </a:lnTo>
                  <a:lnTo>
                    <a:pt x="3113458" y="2184"/>
                  </a:lnTo>
                  <a:lnTo>
                    <a:pt x="3063373" y="850"/>
                  </a:lnTo>
                  <a:lnTo>
                    <a:pt x="3013316" y="123"/>
                  </a:lnTo>
                  <a:close/>
                </a:path>
              </a:pathLst>
            </a:custGeom>
            <a:solidFill>
              <a:srgbClr val="EEEEEE"/>
            </a:solidFill>
          </p:spPr>
          <p:txBody>
            <a:bodyPr wrap="square" lIns="0" tIns="0" rIns="0" bIns="0" rtlCol="0"/>
            <a:lstStyle/>
            <a:p>
              <a:endParaRPr/>
            </a:p>
          </p:txBody>
        </p:sp>
        <p:sp>
          <p:nvSpPr>
            <p:cNvPr id="4" name="object 4"/>
            <p:cNvSpPr/>
            <p:nvPr/>
          </p:nvSpPr>
          <p:spPr>
            <a:xfrm>
              <a:off x="1152420" y="541431"/>
              <a:ext cx="5951220" cy="4789170"/>
            </a:xfrm>
            <a:custGeom>
              <a:avLst/>
              <a:gdLst/>
              <a:ahLst/>
              <a:cxnLst/>
              <a:rect l="l" t="t" r="r" b="b"/>
              <a:pathLst>
                <a:path w="5951220" h="4789170">
                  <a:moveTo>
                    <a:pt x="1735813" y="4789012"/>
                  </a:moveTo>
                  <a:lnTo>
                    <a:pt x="1513436" y="3982181"/>
                  </a:lnTo>
                  <a:lnTo>
                    <a:pt x="1462120" y="3960992"/>
                  </a:lnTo>
                  <a:lnTo>
                    <a:pt x="1411614" y="3939186"/>
                  </a:lnTo>
                  <a:lnTo>
                    <a:pt x="1361922" y="3916773"/>
                  </a:lnTo>
                  <a:lnTo>
                    <a:pt x="1313048" y="3893764"/>
                  </a:lnTo>
                  <a:lnTo>
                    <a:pt x="1264997" y="3870169"/>
                  </a:lnTo>
                  <a:lnTo>
                    <a:pt x="1217772" y="3845999"/>
                  </a:lnTo>
                  <a:lnTo>
                    <a:pt x="1171377" y="3821263"/>
                  </a:lnTo>
                  <a:lnTo>
                    <a:pt x="1125817" y="3795973"/>
                  </a:lnTo>
                  <a:lnTo>
                    <a:pt x="1081095" y="3770139"/>
                  </a:lnTo>
                  <a:lnTo>
                    <a:pt x="1037217" y="3743772"/>
                  </a:lnTo>
                  <a:lnTo>
                    <a:pt x="994184" y="3716881"/>
                  </a:lnTo>
                  <a:lnTo>
                    <a:pt x="952003" y="3689478"/>
                  </a:lnTo>
                  <a:lnTo>
                    <a:pt x="910677" y="3661572"/>
                  </a:lnTo>
                  <a:lnTo>
                    <a:pt x="870209" y="3633174"/>
                  </a:lnTo>
                  <a:lnTo>
                    <a:pt x="830604" y="3604295"/>
                  </a:lnTo>
                  <a:lnTo>
                    <a:pt x="791867" y="3574945"/>
                  </a:lnTo>
                  <a:lnTo>
                    <a:pt x="754000" y="3545135"/>
                  </a:lnTo>
                  <a:lnTo>
                    <a:pt x="717009" y="3514874"/>
                  </a:lnTo>
                  <a:lnTo>
                    <a:pt x="680897" y="3484174"/>
                  </a:lnTo>
                  <a:lnTo>
                    <a:pt x="645668" y="3453044"/>
                  </a:lnTo>
                  <a:lnTo>
                    <a:pt x="611327" y="3421496"/>
                  </a:lnTo>
                  <a:lnTo>
                    <a:pt x="577877" y="3389540"/>
                  </a:lnTo>
                  <a:lnTo>
                    <a:pt x="545322" y="3357185"/>
                  </a:lnTo>
                  <a:lnTo>
                    <a:pt x="513668" y="3324443"/>
                  </a:lnTo>
                  <a:lnTo>
                    <a:pt x="482916" y="3291325"/>
                  </a:lnTo>
                  <a:lnTo>
                    <a:pt x="453073" y="3257839"/>
                  </a:lnTo>
                  <a:lnTo>
                    <a:pt x="424141" y="3223998"/>
                  </a:lnTo>
                  <a:lnTo>
                    <a:pt x="396125" y="3189811"/>
                  </a:lnTo>
                  <a:lnTo>
                    <a:pt x="369029" y="3155289"/>
                  </a:lnTo>
                  <a:lnTo>
                    <a:pt x="342856" y="3120441"/>
                  </a:lnTo>
                  <a:lnTo>
                    <a:pt x="317612" y="3085280"/>
                  </a:lnTo>
                  <a:lnTo>
                    <a:pt x="293300" y="3049815"/>
                  </a:lnTo>
                  <a:lnTo>
                    <a:pt x="269924" y="3014056"/>
                  </a:lnTo>
                  <a:lnTo>
                    <a:pt x="247488" y="2978014"/>
                  </a:lnTo>
                  <a:lnTo>
                    <a:pt x="225997" y="2941700"/>
                  </a:lnTo>
                  <a:lnTo>
                    <a:pt x="205453" y="2905124"/>
                  </a:lnTo>
                  <a:lnTo>
                    <a:pt x="185863" y="2868296"/>
                  </a:lnTo>
                  <a:lnTo>
                    <a:pt x="167228" y="2831227"/>
                  </a:lnTo>
                  <a:lnTo>
                    <a:pt x="149555" y="2793927"/>
                  </a:lnTo>
                  <a:lnTo>
                    <a:pt x="132845" y="2756406"/>
                  </a:lnTo>
                  <a:lnTo>
                    <a:pt x="117105" y="2718676"/>
                  </a:lnTo>
                  <a:lnTo>
                    <a:pt x="102337" y="2680746"/>
                  </a:lnTo>
                  <a:lnTo>
                    <a:pt x="88546" y="2642627"/>
                  </a:lnTo>
                  <a:lnTo>
                    <a:pt x="75736" y="2604330"/>
                  </a:lnTo>
                  <a:lnTo>
                    <a:pt x="63910" y="2565865"/>
                  </a:lnTo>
                  <a:lnTo>
                    <a:pt x="53074" y="2527242"/>
                  </a:lnTo>
                  <a:lnTo>
                    <a:pt x="43231" y="2488471"/>
                  </a:lnTo>
                  <a:lnTo>
                    <a:pt x="34385" y="2449564"/>
                  </a:lnTo>
                  <a:lnTo>
                    <a:pt x="26540" y="2410531"/>
                  </a:lnTo>
                  <a:lnTo>
                    <a:pt x="19700" y="2371381"/>
                  </a:lnTo>
                  <a:lnTo>
                    <a:pt x="13870" y="2332126"/>
                  </a:lnTo>
                  <a:lnTo>
                    <a:pt x="9053" y="2292776"/>
                  </a:lnTo>
                  <a:lnTo>
                    <a:pt x="5253" y="2253342"/>
                  </a:lnTo>
                  <a:lnTo>
                    <a:pt x="2475" y="2213833"/>
                  </a:lnTo>
                  <a:lnTo>
                    <a:pt x="722" y="2174261"/>
                  </a:lnTo>
                  <a:lnTo>
                    <a:pt x="0" y="2134635"/>
                  </a:lnTo>
                  <a:lnTo>
                    <a:pt x="310" y="2094967"/>
                  </a:lnTo>
                  <a:lnTo>
                    <a:pt x="1659" y="2055266"/>
                  </a:lnTo>
                  <a:lnTo>
                    <a:pt x="4049" y="2015543"/>
                  </a:lnTo>
                  <a:lnTo>
                    <a:pt x="7485" y="1975809"/>
                  </a:lnTo>
                  <a:lnTo>
                    <a:pt x="11972" y="1936074"/>
                  </a:lnTo>
                  <a:lnTo>
                    <a:pt x="17512" y="1896348"/>
                  </a:lnTo>
                  <a:lnTo>
                    <a:pt x="24110" y="1856642"/>
                  </a:lnTo>
                  <a:lnTo>
                    <a:pt x="31771" y="1816967"/>
                  </a:lnTo>
                  <a:lnTo>
                    <a:pt x="40497" y="1777332"/>
                  </a:lnTo>
                  <a:lnTo>
                    <a:pt x="50294" y="1737748"/>
                  </a:lnTo>
                  <a:lnTo>
                    <a:pt x="61166" y="1698226"/>
                  </a:lnTo>
                  <a:lnTo>
                    <a:pt x="73115" y="1658775"/>
                  </a:lnTo>
                  <a:lnTo>
                    <a:pt x="86147" y="1619408"/>
                  </a:lnTo>
                  <a:lnTo>
                    <a:pt x="100266" y="1580133"/>
                  </a:lnTo>
                  <a:lnTo>
                    <a:pt x="115475" y="1540962"/>
                  </a:lnTo>
                  <a:lnTo>
                    <a:pt x="131779" y="1501904"/>
                  </a:lnTo>
                  <a:lnTo>
                    <a:pt x="149182" y="1462971"/>
                  </a:lnTo>
                  <a:lnTo>
                    <a:pt x="167688" y="1424173"/>
                  </a:lnTo>
                  <a:lnTo>
                    <a:pt x="187300" y="1385519"/>
                  </a:lnTo>
                  <a:lnTo>
                    <a:pt x="208023" y="1347022"/>
                  </a:lnTo>
                  <a:lnTo>
                    <a:pt x="229861" y="1308690"/>
                  </a:lnTo>
                  <a:lnTo>
                    <a:pt x="252819" y="1270535"/>
                  </a:lnTo>
                  <a:lnTo>
                    <a:pt x="276899" y="1232566"/>
                  </a:lnTo>
                  <a:lnTo>
                    <a:pt x="302107" y="1194795"/>
                  </a:lnTo>
                  <a:lnTo>
                    <a:pt x="328446" y="1157232"/>
                  </a:lnTo>
                  <a:lnTo>
                    <a:pt x="355920" y="1119888"/>
                  </a:lnTo>
                  <a:lnTo>
                    <a:pt x="384533" y="1082771"/>
                  </a:lnTo>
                  <a:lnTo>
                    <a:pt x="411215" y="1049623"/>
                  </a:lnTo>
                  <a:lnTo>
                    <a:pt x="438599" y="1016947"/>
                  </a:lnTo>
                  <a:lnTo>
                    <a:pt x="466677" y="984744"/>
                  </a:lnTo>
                  <a:lnTo>
                    <a:pt x="495436" y="953017"/>
                  </a:lnTo>
                  <a:lnTo>
                    <a:pt x="524866" y="921768"/>
                  </a:lnTo>
                  <a:lnTo>
                    <a:pt x="554956" y="890999"/>
                  </a:lnTo>
                  <a:lnTo>
                    <a:pt x="585696" y="860712"/>
                  </a:lnTo>
                  <a:lnTo>
                    <a:pt x="617075" y="830910"/>
                  </a:lnTo>
                  <a:lnTo>
                    <a:pt x="649082" y="801594"/>
                  </a:lnTo>
                  <a:lnTo>
                    <a:pt x="681706" y="772767"/>
                  </a:lnTo>
                  <a:lnTo>
                    <a:pt x="714938" y="744430"/>
                  </a:lnTo>
                  <a:lnTo>
                    <a:pt x="748765" y="716587"/>
                  </a:lnTo>
                  <a:lnTo>
                    <a:pt x="783178" y="689238"/>
                  </a:lnTo>
                  <a:lnTo>
                    <a:pt x="818165" y="662387"/>
                  </a:lnTo>
                  <a:lnTo>
                    <a:pt x="853717" y="636034"/>
                  </a:lnTo>
                  <a:lnTo>
                    <a:pt x="889821" y="610184"/>
                  </a:lnTo>
                  <a:lnTo>
                    <a:pt x="926468" y="584836"/>
                  </a:lnTo>
                  <a:lnTo>
                    <a:pt x="963647" y="559995"/>
                  </a:lnTo>
                  <a:lnTo>
                    <a:pt x="1001347" y="535661"/>
                  </a:lnTo>
                  <a:lnTo>
                    <a:pt x="1039557" y="511838"/>
                  </a:lnTo>
                  <a:lnTo>
                    <a:pt x="1078266" y="488526"/>
                  </a:lnTo>
                  <a:lnTo>
                    <a:pt x="1117465" y="465728"/>
                  </a:lnTo>
                  <a:lnTo>
                    <a:pt x="1157142" y="443447"/>
                  </a:lnTo>
                  <a:lnTo>
                    <a:pt x="1197286" y="421685"/>
                  </a:lnTo>
                  <a:lnTo>
                    <a:pt x="1237887" y="400443"/>
                  </a:lnTo>
                  <a:lnTo>
                    <a:pt x="1278934" y="379724"/>
                  </a:lnTo>
                  <a:lnTo>
                    <a:pt x="1320417" y="359530"/>
                  </a:lnTo>
                  <a:lnTo>
                    <a:pt x="1362324" y="339862"/>
                  </a:lnTo>
                  <a:lnTo>
                    <a:pt x="1404645" y="320724"/>
                  </a:lnTo>
                  <a:lnTo>
                    <a:pt x="1447369" y="302117"/>
                  </a:lnTo>
                  <a:lnTo>
                    <a:pt x="1490485" y="284044"/>
                  </a:lnTo>
                  <a:lnTo>
                    <a:pt x="1533984" y="266506"/>
                  </a:lnTo>
                  <a:lnTo>
                    <a:pt x="1577853" y="249506"/>
                  </a:lnTo>
                  <a:lnTo>
                    <a:pt x="1622083" y="233046"/>
                  </a:lnTo>
                  <a:lnTo>
                    <a:pt x="1666662" y="217128"/>
                  </a:lnTo>
                  <a:lnTo>
                    <a:pt x="1711580" y="201754"/>
                  </a:lnTo>
                  <a:lnTo>
                    <a:pt x="1756826" y="186926"/>
                  </a:lnTo>
                  <a:lnTo>
                    <a:pt x="1802390" y="172646"/>
                  </a:lnTo>
                  <a:lnTo>
                    <a:pt x="1848261" y="158917"/>
                  </a:lnTo>
                  <a:lnTo>
                    <a:pt x="1894427" y="145741"/>
                  </a:lnTo>
                  <a:lnTo>
                    <a:pt x="1940879" y="133119"/>
                  </a:lnTo>
                  <a:lnTo>
                    <a:pt x="1987606" y="121055"/>
                  </a:lnTo>
                  <a:lnTo>
                    <a:pt x="2034596" y="109549"/>
                  </a:lnTo>
                  <a:lnTo>
                    <a:pt x="2081839" y="98605"/>
                  </a:lnTo>
                  <a:lnTo>
                    <a:pt x="2129325" y="88223"/>
                  </a:lnTo>
                  <a:lnTo>
                    <a:pt x="2177043" y="78408"/>
                  </a:lnTo>
                  <a:lnTo>
                    <a:pt x="2224982" y="69160"/>
                  </a:lnTo>
                  <a:lnTo>
                    <a:pt x="2273131" y="60481"/>
                  </a:lnTo>
                  <a:lnTo>
                    <a:pt x="2321479" y="52375"/>
                  </a:lnTo>
                  <a:lnTo>
                    <a:pt x="2370017" y="44842"/>
                  </a:lnTo>
                  <a:lnTo>
                    <a:pt x="2418733" y="37886"/>
                  </a:lnTo>
                  <a:lnTo>
                    <a:pt x="2467616" y="31508"/>
                  </a:lnTo>
                  <a:lnTo>
                    <a:pt x="2516656" y="25710"/>
                  </a:lnTo>
                  <a:lnTo>
                    <a:pt x="2565841" y="20495"/>
                  </a:lnTo>
                  <a:lnTo>
                    <a:pt x="2615162" y="15864"/>
                  </a:lnTo>
                  <a:lnTo>
                    <a:pt x="2664608" y="11820"/>
                  </a:lnTo>
                  <a:lnTo>
                    <a:pt x="2714168" y="8365"/>
                  </a:lnTo>
                  <a:lnTo>
                    <a:pt x="2763830" y="5501"/>
                  </a:lnTo>
                  <a:lnTo>
                    <a:pt x="2813586" y="3231"/>
                  </a:lnTo>
                  <a:lnTo>
                    <a:pt x="2863422" y="1556"/>
                  </a:lnTo>
                  <a:lnTo>
                    <a:pt x="2913330" y="478"/>
                  </a:lnTo>
                  <a:lnTo>
                    <a:pt x="2963299" y="0"/>
                  </a:lnTo>
                  <a:lnTo>
                    <a:pt x="3013316" y="123"/>
                  </a:lnTo>
                  <a:lnTo>
                    <a:pt x="3063373" y="850"/>
                  </a:lnTo>
                  <a:lnTo>
                    <a:pt x="3113458" y="2184"/>
                  </a:lnTo>
                  <a:lnTo>
                    <a:pt x="3163560" y="4125"/>
                  </a:lnTo>
                  <a:lnTo>
                    <a:pt x="3213669" y="6677"/>
                  </a:lnTo>
                  <a:lnTo>
                    <a:pt x="3263774" y="9841"/>
                  </a:lnTo>
                  <a:lnTo>
                    <a:pt x="3313864" y="13620"/>
                  </a:lnTo>
                  <a:lnTo>
                    <a:pt x="3363929" y="18015"/>
                  </a:lnTo>
                  <a:lnTo>
                    <a:pt x="3413957" y="23029"/>
                  </a:lnTo>
                  <a:lnTo>
                    <a:pt x="3463939" y="28665"/>
                  </a:lnTo>
                  <a:lnTo>
                    <a:pt x="3513863" y="34923"/>
                  </a:lnTo>
                  <a:lnTo>
                    <a:pt x="3563719" y="41806"/>
                  </a:lnTo>
                  <a:lnTo>
                    <a:pt x="3613496" y="49317"/>
                  </a:lnTo>
                  <a:lnTo>
                    <a:pt x="3663183" y="57457"/>
                  </a:lnTo>
                  <a:lnTo>
                    <a:pt x="3712769" y="66229"/>
                  </a:lnTo>
                  <a:lnTo>
                    <a:pt x="3762245" y="75635"/>
                  </a:lnTo>
                  <a:lnTo>
                    <a:pt x="3811599" y="85676"/>
                  </a:lnTo>
                  <a:lnTo>
                    <a:pt x="3860820" y="96356"/>
                  </a:lnTo>
                  <a:lnTo>
                    <a:pt x="3909897" y="107675"/>
                  </a:lnTo>
                  <a:lnTo>
                    <a:pt x="3958821" y="119637"/>
                  </a:lnTo>
                  <a:lnTo>
                    <a:pt x="4007580" y="132243"/>
                  </a:lnTo>
                  <a:lnTo>
                    <a:pt x="4056164" y="145496"/>
                  </a:lnTo>
                  <a:lnTo>
                    <a:pt x="4104561" y="159398"/>
                  </a:lnTo>
                  <a:lnTo>
                    <a:pt x="4152762" y="173950"/>
                  </a:lnTo>
                  <a:lnTo>
                    <a:pt x="4200755" y="189156"/>
                  </a:lnTo>
                  <a:lnTo>
                    <a:pt x="4248529" y="205016"/>
                  </a:lnTo>
                  <a:lnTo>
                    <a:pt x="4296075" y="221534"/>
                  </a:lnTo>
                  <a:lnTo>
                    <a:pt x="4343381" y="238711"/>
                  </a:lnTo>
                  <a:lnTo>
                    <a:pt x="4390436" y="256549"/>
                  </a:lnTo>
                  <a:lnTo>
                    <a:pt x="4437230" y="275051"/>
                  </a:lnTo>
                  <a:lnTo>
                    <a:pt x="4488546" y="296240"/>
                  </a:lnTo>
                  <a:lnTo>
                    <a:pt x="4539052" y="318047"/>
                  </a:lnTo>
                  <a:lnTo>
                    <a:pt x="4588744" y="340460"/>
                  </a:lnTo>
                  <a:lnTo>
                    <a:pt x="4637617" y="363469"/>
                  </a:lnTo>
                  <a:lnTo>
                    <a:pt x="4685668" y="387064"/>
                  </a:lnTo>
                  <a:lnTo>
                    <a:pt x="4732893" y="411234"/>
                  </a:lnTo>
                  <a:lnTo>
                    <a:pt x="4779288" y="435970"/>
                  </a:lnTo>
                  <a:lnTo>
                    <a:pt x="4824847" y="461259"/>
                  </a:lnTo>
                  <a:lnTo>
                    <a:pt x="4869569" y="487093"/>
                  </a:lnTo>
                  <a:lnTo>
                    <a:pt x="4913448" y="513461"/>
                  </a:lnTo>
                  <a:lnTo>
                    <a:pt x="4956480" y="540352"/>
                  </a:lnTo>
                  <a:lnTo>
                    <a:pt x="4998661" y="567755"/>
                  </a:lnTo>
                  <a:lnTo>
                    <a:pt x="5039987" y="595661"/>
                  </a:lnTo>
                  <a:lnTo>
                    <a:pt x="5080455" y="624059"/>
                  </a:lnTo>
                  <a:lnTo>
                    <a:pt x="5120060" y="652938"/>
                  </a:lnTo>
                  <a:lnTo>
                    <a:pt x="5158797" y="682288"/>
                  </a:lnTo>
                  <a:lnTo>
                    <a:pt x="5196664" y="712098"/>
                  </a:lnTo>
                  <a:lnTo>
                    <a:pt x="5233655" y="742359"/>
                  </a:lnTo>
                  <a:lnTo>
                    <a:pt x="5269768" y="773059"/>
                  </a:lnTo>
                  <a:lnTo>
                    <a:pt x="5304996" y="804188"/>
                  </a:lnTo>
                  <a:lnTo>
                    <a:pt x="5339338" y="835737"/>
                  </a:lnTo>
                  <a:lnTo>
                    <a:pt x="5372788" y="867693"/>
                  </a:lnTo>
                  <a:lnTo>
                    <a:pt x="5405343" y="900048"/>
                  </a:lnTo>
                  <a:lnTo>
                    <a:pt x="5436998" y="932789"/>
                  </a:lnTo>
                  <a:lnTo>
                    <a:pt x="5467750" y="965908"/>
                  </a:lnTo>
                  <a:lnTo>
                    <a:pt x="5497594" y="999393"/>
                  </a:lnTo>
                  <a:lnTo>
                    <a:pt x="5526526" y="1033235"/>
                  </a:lnTo>
                  <a:lnTo>
                    <a:pt x="5554542" y="1067422"/>
                  </a:lnTo>
                  <a:lnTo>
                    <a:pt x="5581639" y="1101944"/>
                  </a:lnTo>
                  <a:lnTo>
                    <a:pt x="5607811" y="1136791"/>
                  </a:lnTo>
                  <a:lnTo>
                    <a:pt x="5633056" y="1171953"/>
                  </a:lnTo>
                  <a:lnTo>
                    <a:pt x="5657368" y="1207418"/>
                  </a:lnTo>
                  <a:lnTo>
                    <a:pt x="5680745" y="1243177"/>
                  </a:lnTo>
                  <a:lnTo>
                    <a:pt x="5703181" y="1279218"/>
                  </a:lnTo>
                  <a:lnTo>
                    <a:pt x="5724673" y="1315533"/>
                  </a:lnTo>
                  <a:lnTo>
                    <a:pt x="5745216" y="1352109"/>
                  </a:lnTo>
                  <a:lnTo>
                    <a:pt x="5764807" y="1388937"/>
                  </a:lnTo>
                  <a:lnTo>
                    <a:pt x="5783442" y="1426006"/>
                  </a:lnTo>
                  <a:lnTo>
                    <a:pt x="5801116" y="1463306"/>
                  </a:lnTo>
                  <a:lnTo>
                    <a:pt x="5817826" y="1500827"/>
                  </a:lnTo>
                  <a:lnTo>
                    <a:pt x="5833567" y="1538557"/>
                  </a:lnTo>
                  <a:lnTo>
                    <a:pt x="5848335" y="1576487"/>
                  </a:lnTo>
                  <a:lnTo>
                    <a:pt x="5862126" y="1614605"/>
                  </a:lnTo>
                  <a:lnTo>
                    <a:pt x="5874937" y="1652903"/>
                  </a:lnTo>
                  <a:lnTo>
                    <a:pt x="5886762" y="1691368"/>
                  </a:lnTo>
                  <a:lnTo>
                    <a:pt x="5897599" y="1729991"/>
                  </a:lnTo>
                  <a:lnTo>
                    <a:pt x="5907442" y="1768761"/>
                  </a:lnTo>
                  <a:lnTo>
                    <a:pt x="5916289" y="1807669"/>
                  </a:lnTo>
                  <a:lnTo>
                    <a:pt x="5924134" y="1846702"/>
                  </a:lnTo>
                  <a:lnTo>
                    <a:pt x="5930974" y="1885852"/>
                  </a:lnTo>
                  <a:lnTo>
                    <a:pt x="5936805" y="1925106"/>
                  </a:lnTo>
                  <a:lnTo>
                    <a:pt x="5941622" y="1964456"/>
                  </a:lnTo>
                  <a:lnTo>
                    <a:pt x="5945422" y="2003891"/>
                  </a:lnTo>
                  <a:lnTo>
                    <a:pt x="5948200" y="2043399"/>
                  </a:lnTo>
                  <a:lnTo>
                    <a:pt x="5949953" y="2082972"/>
                  </a:lnTo>
                  <a:lnTo>
                    <a:pt x="5950676" y="2122597"/>
                  </a:lnTo>
                  <a:lnTo>
                    <a:pt x="5950365" y="2162266"/>
                  </a:lnTo>
                  <a:lnTo>
                    <a:pt x="5949017" y="2201967"/>
                  </a:lnTo>
                  <a:lnTo>
                    <a:pt x="5946626" y="2241689"/>
                  </a:lnTo>
                  <a:lnTo>
                    <a:pt x="5943190" y="2281423"/>
                  </a:lnTo>
                  <a:lnTo>
                    <a:pt x="5938704" y="2321159"/>
                  </a:lnTo>
                  <a:lnTo>
                    <a:pt x="5933164" y="2360885"/>
                  </a:lnTo>
                  <a:lnTo>
                    <a:pt x="5926565" y="2400591"/>
                  </a:lnTo>
                  <a:lnTo>
                    <a:pt x="5918905" y="2440266"/>
                  </a:lnTo>
                  <a:lnTo>
                    <a:pt x="5910178" y="2479901"/>
                  </a:lnTo>
                  <a:lnTo>
                    <a:pt x="5900381" y="2519485"/>
                  </a:lnTo>
                  <a:lnTo>
                    <a:pt x="5889510" y="2559007"/>
                  </a:lnTo>
                  <a:lnTo>
                    <a:pt x="5877560" y="2598457"/>
                  </a:lnTo>
                  <a:lnTo>
                    <a:pt x="5864527" y="2637825"/>
                  </a:lnTo>
                  <a:lnTo>
                    <a:pt x="5850408" y="2677100"/>
                  </a:lnTo>
                  <a:lnTo>
                    <a:pt x="5835199" y="2716271"/>
                  </a:lnTo>
                  <a:lnTo>
                    <a:pt x="5818894" y="2755328"/>
                  </a:lnTo>
                  <a:lnTo>
                    <a:pt x="5801491" y="2794262"/>
                  </a:lnTo>
                  <a:lnTo>
                    <a:pt x="5782985" y="2833060"/>
                  </a:lnTo>
                  <a:lnTo>
                    <a:pt x="5763373" y="2871713"/>
                  </a:lnTo>
                  <a:lnTo>
                    <a:pt x="5742649" y="2910211"/>
                  </a:lnTo>
                  <a:lnTo>
                    <a:pt x="5720810" y="2948543"/>
                  </a:lnTo>
                  <a:lnTo>
                    <a:pt x="5697852" y="2986698"/>
                  </a:lnTo>
                  <a:lnTo>
                    <a:pt x="5673771" y="3024666"/>
                  </a:lnTo>
                  <a:lnTo>
                    <a:pt x="5648562" y="3062437"/>
                  </a:lnTo>
                  <a:lnTo>
                    <a:pt x="5622223" y="3100000"/>
                  </a:lnTo>
                  <a:lnTo>
                    <a:pt x="5594748" y="3137345"/>
                  </a:lnTo>
                  <a:lnTo>
                    <a:pt x="5566133" y="3174461"/>
                  </a:lnTo>
                  <a:lnTo>
                    <a:pt x="5539065" y="3208072"/>
                  </a:lnTo>
                  <a:lnTo>
                    <a:pt x="5511231" y="3241232"/>
                  </a:lnTo>
                  <a:lnTo>
                    <a:pt x="5482641" y="3273937"/>
                  </a:lnTo>
                  <a:lnTo>
                    <a:pt x="5453308" y="3306182"/>
                  </a:lnTo>
                  <a:lnTo>
                    <a:pt x="5423242" y="3337965"/>
                  </a:lnTo>
                  <a:lnTo>
                    <a:pt x="5392454" y="3369281"/>
                  </a:lnTo>
                  <a:lnTo>
                    <a:pt x="5360955" y="3400126"/>
                  </a:lnTo>
                  <a:lnTo>
                    <a:pt x="5328757" y="3430496"/>
                  </a:lnTo>
                  <a:lnTo>
                    <a:pt x="5295870" y="3460387"/>
                  </a:lnTo>
                  <a:lnTo>
                    <a:pt x="5262306" y="3489795"/>
                  </a:lnTo>
                  <a:lnTo>
                    <a:pt x="5228076" y="3518716"/>
                  </a:lnTo>
                  <a:lnTo>
                    <a:pt x="5193190" y="3547147"/>
                  </a:lnTo>
                  <a:lnTo>
                    <a:pt x="5157661" y="3575083"/>
                  </a:lnTo>
                  <a:lnTo>
                    <a:pt x="5121498" y="3602520"/>
                  </a:lnTo>
                  <a:lnTo>
                    <a:pt x="5084714" y="3629455"/>
                  </a:lnTo>
                  <a:lnTo>
                    <a:pt x="5047319" y="3655883"/>
                  </a:lnTo>
                  <a:lnTo>
                    <a:pt x="5009324" y="3681800"/>
                  </a:lnTo>
                  <a:lnTo>
                    <a:pt x="4970741" y="3707203"/>
                  </a:lnTo>
                  <a:lnTo>
                    <a:pt x="4931580" y="3732088"/>
                  </a:lnTo>
                  <a:lnTo>
                    <a:pt x="4891853" y="3756449"/>
                  </a:lnTo>
                  <a:lnTo>
                    <a:pt x="4851571" y="3780285"/>
                  </a:lnTo>
                  <a:lnTo>
                    <a:pt x="4810744" y="3803590"/>
                  </a:lnTo>
                  <a:lnTo>
                    <a:pt x="4769385" y="3826360"/>
                  </a:lnTo>
                  <a:lnTo>
                    <a:pt x="4727504" y="3848592"/>
                  </a:lnTo>
                  <a:lnTo>
                    <a:pt x="4685111" y="3870282"/>
                  </a:lnTo>
                  <a:lnTo>
                    <a:pt x="4642220" y="3891426"/>
                  </a:lnTo>
                  <a:lnTo>
                    <a:pt x="4598839" y="3912019"/>
                  </a:lnTo>
                  <a:lnTo>
                    <a:pt x="4554981" y="3932058"/>
                  </a:lnTo>
                  <a:lnTo>
                    <a:pt x="4510656" y="3951538"/>
                  </a:lnTo>
                  <a:lnTo>
                    <a:pt x="4465877" y="3970457"/>
                  </a:lnTo>
                  <a:lnTo>
                    <a:pt x="4420653" y="3988809"/>
                  </a:lnTo>
                  <a:lnTo>
                    <a:pt x="4374995" y="4006592"/>
                  </a:lnTo>
                  <a:lnTo>
                    <a:pt x="4328916" y="4023800"/>
                  </a:lnTo>
                  <a:lnTo>
                    <a:pt x="4282426" y="4040430"/>
                  </a:lnTo>
                  <a:lnTo>
                    <a:pt x="4235536" y="4056478"/>
                  </a:lnTo>
                  <a:lnTo>
                    <a:pt x="4188258" y="4071941"/>
                  </a:lnTo>
                  <a:lnTo>
                    <a:pt x="4140602" y="4086813"/>
                  </a:lnTo>
                  <a:lnTo>
                    <a:pt x="4092579" y="4101091"/>
                  </a:lnTo>
                  <a:lnTo>
                    <a:pt x="4044201" y="4114772"/>
                  </a:lnTo>
                  <a:lnTo>
                    <a:pt x="3995478" y="4127850"/>
                  </a:lnTo>
                  <a:lnTo>
                    <a:pt x="3946423" y="4140323"/>
                  </a:lnTo>
                  <a:lnTo>
                    <a:pt x="3897045" y="4152186"/>
                  </a:lnTo>
                  <a:lnTo>
                    <a:pt x="3847356" y="4163435"/>
                  </a:lnTo>
                  <a:lnTo>
                    <a:pt x="3797368" y="4174067"/>
                  </a:lnTo>
                  <a:lnTo>
                    <a:pt x="3747091" y="4184077"/>
                  </a:lnTo>
                  <a:lnTo>
                    <a:pt x="3696536" y="4193461"/>
                  </a:lnTo>
                  <a:lnTo>
                    <a:pt x="3645714" y="4202215"/>
                  </a:lnTo>
                  <a:lnTo>
                    <a:pt x="3594637" y="4210336"/>
                  </a:lnTo>
                  <a:lnTo>
                    <a:pt x="3543315" y="4217820"/>
                  </a:lnTo>
                  <a:lnTo>
                    <a:pt x="3491761" y="4224662"/>
                  </a:lnTo>
                  <a:lnTo>
                    <a:pt x="3439984" y="4230858"/>
                  </a:lnTo>
                  <a:lnTo>
                    <a:pt x="3387996" y="4236405"/>
                  </a:lnTo>
                  <a:lnTo>
                    <a:pt x="3335808" y="4241298"/>
                  </a:lnTo>
                  <a:lnTo>
                    <a:pt x="3283431" y="4245535"/>
                  </a:lnTo>
                  <a:lnTo>
                    <a:pt x="3230876" y="4249109"/>
                  </a:lnTo>
                  <a:lnTo>
                    <a:pt x="3178155" y="4252019"/>
                  </a:lnTo>
                  <a:lnTo>
                    <a:pt x="3125278" y="4254259"/>
                  </a:lnTo>
                  <a:lnTo>
                    <a:pt x="3072257" y="4255826"/>
                  </a:lnTo>
                  <a:lnTo>
                    <a:pt x="3019102" y="4256715"/>
                  </a:lnTo>
                  <a:lnTo>
                    <a:pt x="2965825" y="4256924"/>
                  </a:lnTo>
                  <a:lnTo>
                    <a:pt x="2912437" y="4256447"/>
                  </a:lnTo>
                  <a:lnTo>
                    <a:pt x="2858949" y="4255281"/>
                  </a:lnTo>
                  <a:lnTo>
                    <a:pt x="2805372" y="4253422"/>
                  </a:lnTo>
                  <a:lnTo>
                    <a:pt x="2751717" y="4250866"/>
                  </a:lnTo>
                  <a:lnTo>
                    <a:pt x="2697996" y="4247609"/>
                  </a:lnTo>
                  <a:lnTo>
                    <a:pt x="2644218" y="4243646"/>
                  </a:lnTo>
                  <a:lnTo>
                    <a:pt x="2590396" y="4238975"/>
                  </a:lnTo>
                  <a:lnTo>
                    <a:pt x="1735813" y="4789012"/>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222373" y="1887093"/>
            <a:ext cx="3810000" cy="1550670"/>
          </a:xfrm>
          <a:prstGeom prst="rect">
            <a:avLst/>
          </a:prstGeom>
        </p:spPr>
        <p:txBody>
          <a:bodyPr vert="horz" wrap="square" lIns="0" tIns="13335" rIns="0" bIns="0" rtlCol="0">
            <a:spAutoFit/>
          </a:bodyPr>
          <a:lstStyle/>
          <a:p>
            <a:pPr marL="12700" marR="5080" indent="542925">
              <a:lnSpc>
                <a:spcPct val="100000"/>
              </a:lnSpc>
              <a:spcBef>
                <a:spcPts val="105"/>
              </a:spcBef>
            </a:pPr>
            <a:r>
              <a:rPr dirty="0"/>
              <a:t>5.</a:t>
            </a:r>
            <a:r>
              <a:rPr spc="-45" dirty="0"/>
              <a:t> </a:t>
            </a:r>
            <a:r>
              <a:rPr dirty="0"/>
              <a:t>There</a:t>
            </a:r>
            <a:r>
              <a:rPr spc="-15" dirty="0"/>
              <a:t> </a:t>
            </a:r>
            <a:r>
              <a:rPr dirty="0"/>
              <a:t>are</a:t>
            </a:r>
            <a:r>
              <a:rPr spc="-20" dirty="0"/>
              <a:t> </a:t>
            </a:r>
            <a:r>
              <a:rPr dirty="0"/>
              <a:t>no</a:t>
            </a:r>
            <a:r>
              <a:rPr spc="-25" dirty="0"/>
              <a:t> </a:t>
            </a:r>
            <a:r>
              <a:rPr spc="-10" dirty="0"/>
              <a:t>gender </a:t>
            </a:r>
            <a:r>
              <a:rPr dirty="0"/>
              <a:t>differences</a:t>
            </a:r>
            <a:r>
              <a:rPr spc="-35" dirty="0"/>
              <a:t> </a:t>
            </a:r>
            <a:r>
              <a:rPr dirty="0"/>
              <a:t>in</a:t>
            </a:r>
            <a:r>
              <a:rPr spc="-45" dirty="0"/>
              <a:t> </a:t>
            </a:r>
            <a:r>
              <a:rPr dirty="0"/>
              <a:t>attitudes</a:t>
            </a:r>
            <a:r>
              <a:rPr spc="-75" dirty="0"/>
              <a:t> </a:t>
            </a:r>
            <a:r>
              <a:rPr spc="-10" dirty="0"/>
              <a:t>towards </a:t>
            </a:r>
            <a:r>
              <a:rPr dirty="0"/>
              <a:t>corruption,</a:t>
            </a:r>
            <a:r>
              <a:rPr spc="-35" dirty="0"/>
              <a:t> </a:t>
            </a:r>
            <a:r>
              <a:rPr dirty="0"/>
              <a:t>accepting</a:t>
            </a:r>
            <a:r>
              <a:rPr spc="-45" dirty="0"/>
              <a:t> </a:t>
            </a:r>
            <a:r>
              <a:rPr dirty="0"/>
              <a:t>bribes</a:t>
            </a:r>
            <a:r>
              <a:rPr spc="-55" dirty="0"/>
              <a:t> </a:t>
            </a:r>
            <a:r>
              <a:rPr spc="-25" dirty="0"/>
              <a:t>or </a:t>
            </a:r>
            <a:r>
              <a:rPr dirty="0"/>
              <a:t>offering</a:t>
            </a:r>
            <a:r>
              <a:rPr spc="-55" dirty="0"/>
              <a:t> </a:t>
            </a:r>
            <a:r>
              <a:rPr dirty="0"/>
              <a:t>bribes.</a:t>
            </a:r>
            <a:r>
              <a:rPr spc="-60" dirty="0"/>
              <a:t> </a:t>
            </a:r>
            <a:r>
              <a:rPr dirty="0"/>
              <a:t>Corruption</a:t>
            </a:r>
            <a:r>
              <a:rPr spc="-45" dirty="0"/>
              <a:t> </a:t>
            </a:r>
            <a:r>
              <a:rPr spc="-25" dirty="0"/>
              <a:t>has</a:t>
            </a:r>
          </a:p>
          <a:p>
            <a:pPr marL="1268730">
              <a:lnSpc>
                <a:spcPct val="100000"/>
              </a:lnSpc>
            </a:pPr>
            <a:r>
              <a:rPr dirty="0"/>
              <a:t>no</a:t>
            </a:r>
            <a:r>
              <a:rPr spc="-5" dirty="0"/>
              <a:t> </a:t>
            </a:r>
            <a:r>
              <a:rPr spc="-10" dirty="0"/>
              <a:t>gender.</a:t>
            </a:r>
          </a:p>
        </p:txBody>
      </p:sp>
      <p:sp>
        <p:nvSpPr>
          <p:cNvPr id="6" name="object 6"/>
          <p:cNvSpPr/>
          <p:nvPr/>
        </p:nvSpPr>
        <p:spPr>
          <a:xfrm>
            <a:off x="301802" y="5116957"/>
            <a:ext cx="1396365" cy="530860"/>
          </a:xfrm>
          <a:custGeom>
            <a:avLst/>
            <a:gdLst/>
            <a:ahLst/>
            <a:cxnLst/>
            <a:rect l="l" t="t" r="r" b="b"/>
            <a:pathLst>
              <a:path w="1396364" h="530860">
                <a:moveTo>
                  <a:pt x="640080" y="0"/>
                </a:moveTo>
                <a:lnTo>
                  <a:pt x="0" y="0"/>
                </a:lnTo>
                <a:lnTo>
                  <a:pt x="0" y="256032"/>
                </a:lnTo>
                <a:lnTo>
                  <a:pt x="640080" y="256032"/>
                </a:lnTo>
                <a:lnTo>
                  <a:pt x="640080" y="0"/>
                </a:lnTo>
                <a:close/>
              </a:path>
              <a:path w="1396364" h="530860">
                <a:moveTo>
                  <a:pt x="1395984" y="274307"/>
                </a:moveTo>
                <a:lnTo>
                  <a:pt x="0" y="274307"/>
                </a:lnTo>
                <a:lnTo>
                  <a:pt x="0" y="530339"/>
                </a:lnTo>
                <a:lnTo>
                  <a:pt x="1395984" y="530339"/>
                </a:lnTo>
                <a:lnTo>
                  <a:pt x="1395984" y="274307"/>
                </a:lnTo>
                <a:close/>
              </a:path>
            </a:pathLst>
          </a:custGeom>
          <a:solidFill>
            <a:srgbClr val="FFFF00"/>
          </a:solidFill>
        </p:spPr>
        <p:txBody>
          <a:bodyPr wrap="square" lIns="0" tIns="0" rIns="0" bIns="0" rtlCol="0"/>
          <a:lstStyle/>
          <a:p>
            <a:endParaRPr/>
          </a:p>
        </p:txBody>
      </p:sp>
      <p:sp>
        <p:nvSpPr>
          <p:cNvPr id="7" name="object 7"/>
          <p:cNvSpPr txBox="1"/>
          <p:nvPr/>
        </p:nvSpPr>
        <p:spPr>
          <a:xfrm>
            <a:off x="289052" y="5081142"/>
            <a:ext cx="142113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Agree</a:t>
            </a:r>
            <a:endParaRPr sz="1800">
              <a:latin typeface="Arial"/>
              <a:cs typeface="Arial"/>
            </a:endParaRPr>
          </a:p>
          <a:p>
            <a:pPr marL="12700">
              <a:lnSpc>
                <a:spcPct val="100000"/>
              </a:lnSpc>
            </a:pPr>
            <a:r>
              <a:rPr sz="1800" b="1" dirty="0">
                <a:latin typeface="Arial"/>
                <a:cs typeface="Arial"/>
              </a:rPr>
              <a:t>or</a:t>
            </a:r>
            <a:r>
              <a:rPr sz="1800" b="1" spc="-5" dirty="0">
                <a:latin typeface="Arial"/>
                <a:cs typeface="Arial"/>
              </a:rPr>
              <a:t> </a:t>
            </a:r>
            <a:r>
              <a:rPr sz="1800" b="1" spc="-10" dirty="0">
                <a:latin typeface="Arial"/>
                <a:cs typeface="Arial"/>
              </a:rPr>
              <a:t>Disagree?</a:t>
            </a:r>
            <a:endParaRPr sz="1800">
              <a:latin typeface="Arial"/>
              <a:cs typeface="Arial"/>
            </a:endParaRPr>
          </a:p>
        </p:txBody>
      </p:sp>
      <p:sp>
        <p:nvSpPr>
          <p:cNvPr id="8" name="object 8"/>
          <p:cNvSpPr txBox="1"/>
          <p:nvPr/>
        </p:nvSpPr>
        <p:spPr>
          <a:xfrm>
            <a:off x="301802" y="5939904"/>
            <a:ext cx="1249680" cy="27432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90" dirty="0">
                <a:latin typeface="Arial"/>
                <a:cs typeface="Arial"/>
              </a:rPr>
              <a:t> </a:t>
            </a:r>
            <a:r>
              <a:rPr sz="1800" b="1" dirty="0">
                <a:latin typeface="Arial"/>
                <a:cs typeface="Arial"/>
              </a:rPr>
              <a:t>YES</a:t>
            </a:r>
            <a:r>
              <a:rPr sz="1800" b="1" spc="-25" dirty="0">
                <a:latin typeface="Arial"/>
                <a:cs typeface="Arial"/>
              </a:rPr>
              <a:t> </a:t>
            </a:r>
            <a:r>
              <a:rPr sz="1800" b="1" spc="-50" dirty="0">
                <a:latin typeface="Arial"/>
                <a:cs typeface="Arial"/>
              </a:rPr>
              <a:t>?</a:t>
            </a:r>
            <a:endParaRPr sz="1800">
              <a:latin typeface="Arial"/>
              <a:cs typeface="Arial"/>
            </a:endParaRPr>
          </a:p>
        </p:txBody>
      </p:sp>
      <p:sp>
        <p:nvSpPr>
          <p:cNvPr id="9" name="object 9"/>
          <p:cNvSpPr txBox="1"/>
          <p:nvPr/>
        </p:nvSpPr>
        <p:spPr>
          <a:xfrm>
            <a:off x="301802" y="6214224"/>
            <a:ext cx="1249680" cy="256540"/>
          </a:xfrm>
          <a:prstGeom prst="rect">
            <a:avLst/>
          </a:prstGeom>
          <a:solidFill>
            <a:srgbClr val="FFFF00"/>
          </a:solidFill>
        </p:spPr>
        <p:txBody>
          <a:bodyPr vert="horz" wrap="square" lIns="0" tIns="0" rIns="0" bIns="0" rtlCol="0">
            <a:spAutoFit/>
          </a:bodyPr>
          <a:lstStyle/>
          <a:p>
            <a:pPr>
              <a:lnSpc>
                <a:spcPts val="1980"/>
              </a:lnSpc>
            </a:pPr>
            <a:r>
              <a:rPr sz="1800" b="1" dirty="0">
                <a:latin typeface="Arial"/>
                <a:cs typeface="Arial"/>
              </a:rPr>
              <a:t>WHY</a:t>
            </a:r>
            <a:r>
              <a:rPr sz="1800" b="1" spc="-85" dirty="0">
                <a:latin typeface="Arial"/>
                <a:cs typeface="Arial"/>
              </a:rPr>
              <a:t> </a:t>
            </a:r>
            <a:r>
              <a:rPr sz="1800" b="1" spc="-20" dirty="0">
                <a:latin typeface="Arial"/>
                <a:cs typeface="Arial"/>
              </a:rPr>
              <a:t>NOT?</a:t>
            </a:r>
            <a:endParaRPr sz="1800">
              <a:latin typeface="Arial"/>
              <a:cs typeface="Arial"/>
            </a:endParaRPr>
          </a:p>
        </p:txBody>
      </p:sp>
      <p:sp>
        <p:nvSpPr>
          <p:cNvPr id="10" name="object 10"/>
          <p:cNvSpPr txBox="1"/>
          <p:nvPr/>
        </p:nvSpPr>
        <p:spPr>
          <a:xfrm>
            <a:off x="4321302" y="6058661"/>
            <a:ext cx="4543425" cy="399415"/>
          </a:xfrm>
          <a:prstGeom prst="rect">
            <a:avLst/>
          </a:prstGeom>
          <a:ln w="25907">
            <a:solidFill>
              <a:srgbClr val="333399"/>
            </a:solidFill>
          </a:ln>
        </p:spPr>
        <p:txBody>
          <a:bodyPr vert="horz" wrap="square" lIns="0" tIns="38735" rIns="0" bIns="0" rtlCol="0">
            <a:spAutoFit/>
          </a:bodyPr>
          <a:lstStyle/>
          <a:p>
            <a:pPr marL="90170">
              <a:lnSpc>
                <a:spcPct val="100000"/>
              </a:lnSpc>
              <a:spcBef>
                <a:spcPts val="305"/>
              </a:spcBef>
            </a:pPr>
            <a:r>
              <a:rPr sz="2000" b="1" dirty="0">
                <a:solidFill>
                  <a:srgbClr val="001F5F"/>
                </a:solidFill>
                <a:latin typeface="Segoe UI"/>
                <a:cs typeface="Segoe UI"/>
              </a:rPr>
              <a:t>What</a:t>
            </a:r>
            <a:r>
              <a:rPr sz="2000" b="1" spc="-55" dirty="0">
                <a:solidFill>
                  <a:srgbClr val="001F5F"/>
                </a:solidFill>
                <a:latin typeface="Segoe UI"/>
                <a:cs typeface="Segoe UI"/>
              </a:rPr>
              <a:t> </a:t>
            </a:r>
            <a:r>
              <a:rPr sz="2000" b="1" dirty="0">
                <a:solidFill>
                  <a:srgbClr val="001F5F"/>
                </a:solidFill>
                <a:latin typeface="Segoe UI"/>
                <a:cs typeface="Segoe UI"/>
              </a:rPr>
              <a:t>is</a:t>
            </a:r>
            <a:r>
              <a:rPr sz="2000" b="1" spc="-60" dirty="0">
                <a:solidFill>
                  <a:srgbClr val="001F5F"/>
                </a:solidFill>
                <a:latin typeface="Segoe UI"/>
                <a:cs typeface="Segoe UI"/>
              </a:rPr>
              <a:t> </a:t>
            </a:r>
            <a:r>
              <a:rPr sz="2000" b="1" dirty="0">
                <a:solidFill>
                  <a:srgbClr val="001F5F"/>
                </a:solidFill>
                <a:latin typeface="Segoe UI"/>
                <a:cs typeface="Segoe UI"/>
              </a:rPr>
              <a:t>your</a:t>
            </a:r>
            <a:r>
              <a:rPr sz="2000" b="1" spc="-30" dirty="0">
                <a:solidFill>
                  <a:srgbClr val="001F5F"/>
                </a:solidFill>
                <a:latin typeface="Segoe UI"/>
                <a:cs typeface="Segoe UI"/>
              </a:rPr>
              <a:t> </a:t>
            </a:r>
            <a:r>
              <a:rPr sz="2000" b="1" dirty="0">
                <a:solidFill>
                  <a:srgbClr val="001F5F"/>
                </a:solidFill>
                <a:latin typeface="Segoe UI"/>
                <a:cs typeface="Segoe UI"/>
              </a:rPr>
              <a:t>(counter)</a:t>
            </a:r>
            <a:r>
              <a:rPr sz="2000" b="1" spc="-30" dirty="0">
                <a:solidFill>
                  <a:srgbClr val="001F5F"/>
                </a:solidFill>
                <a:latin typeface="Segoe UI"/>
                <a:cs typeface="Segoe UI"/>
              </a:rPr>
              <a:t> </a:t>
            </a:r>
            <a:r>
              <a:rPr sz="2000" b="1" dirty="0">
                <a:solidFill>
                  <a:srgbClr val="001F5F"/>
                </a:solidFill>
                <a:latin typeface="Segoe UI"/>
                <a:cs typeface="Segoe UI"/>
              </a:rPr>
              <a:t>argument</a:t>
            </a:r>
            <a:r>
              <a:rPr sz="2000" b="1" spc="-25" dirty="0">
                <a:solidFill>
                  <a:srgbClr val="001F5F"/>
                </a:solidFill>
                <a:latin typeface="Segoe UI"/>
                <a:cs typeface="Segoe UI"/>
              </a:rPr>
              <a:t> </a:t>
            </a:r>
            <a:r>
              <a:rPr sz="2000" b="1" spc="-50" dirty="0">
                <a:solidFill>
                  <a:srgbClr val="001F5F"/>
                </a:solidFill>
                <a:latin typeface="Segoe UI"/>
                <a:cs typeface="Segoe UI"/>
              </a:rPr>
              <a:t>?</a:t>
            </a:r>
            <a:endParaRPr sz="2000">
              <a:latin typeface="Segoe UI"/>
              <a:cs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1884" y="267970"/>
            <a:ext cx="9144000" cy="3409315"/>
            <a:chOff x="0" y="0"/>
            <a:chExt cx="9144000" cy="3409315"/>
          </a:xfrm>
        </p:grpSpPr>
        <p:sp>
          <p:nvSpPr>
            <p:cNvPr id="3" name="object 3"/>
            <p:cNvSpPr/>
            <p:nvPr/>
          </p:nvSpPr>
          <p:spPr>
            <a:xfrm>
              <a:off x="1763577" y="189515"/>
              <a:ext cx="5654040" cy="3206750"/>
            </a:xfrm>
            <a:custGeom>
              <a:avLst/>
              <a:gdLst/>
              <a:ahLst/>
              <a:cxnLst/>
              <a:rect l="l" t="t" r="r" b="b"/>
              <a:pathLst>
                <a:path w="5654040" h="3206750">
                  <a:moveTo>
                    <a:pt x="2854704" y="0"/>
                  </a:moveTo>
                  <a:lnTo>
                    <a:pt x="2801401" y="11"/>
                  </a:lnTo>
                  <a:lnTo>
                    <a:pt x="2748162" y="530"/>
                  </a:lnTo>
                  <a:lnTo>
                    <a:pt x="2695001" y="1553"/>
                  </a:lnTo>
                  <a:lnTo>
                    <a:pt x="2641931" y="3078"/>
                  </a:lnTo>
                  <a:lnTo>
                    <a:pt x="2588967" y="5104"/>
                  </a:lnTo>
                  <a:lnTo>
                    <a:pt x="2536124" y="7629"/>
                  </a:lnTo>
                  <a:lnTo>
                    <a:pt x="2483415" y="10650"/>
                  </a:lnTo>
                  <a:lnTo>
                    <a:pt x="2430856" y="14165"/>
                  </a:lnTo>
                  <a:lnTo>
                    <a:pt x="2378461" y="18174"/>
                  </a:lnTo>
                  <a:lnTo>
                    <a:pt x="2326243" y="22672"/>
                  </a:lnTo>
                  <a:lnTo>
                    <a:pt x="2274218" y="27659"/>
                  </a:lnTo>
                  <a:lnTo>
                    <a:pt x="2222400" y="33132"/>
                  </a:lnTo>
                  <a:lnTo>
                    <a:pt x="2170803" y="39090"/>
                  </a:lnTo>
                  <a:lnTo>
                    <a:pt x="2119441" y="45530"/>
                  </a:lnTo>
                  <a:lnTo>
                    <a:pt x="2068329" y="52451"/>
                  </a:lnTo>
                  <a:lnTo>
                    <a:pt x="2017482" y="59850"/>
                  </a:lnTo>
                  <a:lnTo>
                    <a:pt x="1966913" y="67725"/>
                  </a:lnTo>
                  <a:lnTo>
                    <a:pt x="1916637" y="76074"/>
                  </a:lnTo>
                  <a:lnTo>
                    <a:pt x="1866669" y="84896"/>
                  </a:lnTo>
                  <a:lnTo>
                    <a:pt x="1817022" y="94188"/>
                  </a:lnTo>
                  <a:lnTo>
                    <a:pt x="1767712" y="103948"/>
                  </a:lnTo>
                  <a:lnTo>
                    <a:pt x="1718752" y="114175"/>
                  </a:lnTo>
                  <a:lnTo>
                    <a:pt x="1670157" y="124866"/>
                  </a:lnTo>
                  <a:lnTo>
                    <a:pt x="1621941" y="136019"/>
                  </a:lnTo>
                  <a:lnTo>
                    <a:pt x="1574119" y="147632"/>
                  </a:lnTo>
                  <a:lnTo>
                    <a:pt x="1526705" y="159703"/>
                  </a:lnTo>
                  <a:lnTo>
                    <a:pt x="1479714" y="172231"/>
                  </a:lnTo>
                  <a:lnTo>
                    <a:pt x="1433159" y="185212"/>
                  </a:lnTo>
                  <a:lnTo>
                    <a:pt x="1387055" y="198646"/>
                  </a:lnTo>
                  <a:lnTo>
                    <a:pt x="1341417" y="212530"/>
                  </a:lnTo>
                  <a:lnTo>
                    <a:pt x="1296259" y="226862"/>
                  </a:lnTo>
                  <a:lnTo>
                    <a:pt x="1251595" y="241640"/>
                  </a:lnTo>
                  <a:lnTo>
                    <a:pt x="1207439" y="256862"/>
                  </a:lnTo>
                  <a:lnTo>
                    <a:pt x="1163807" y="272526"/>
                  </a:lnTo>
                  <a:lnTo>
                    <a:pt x="1120712" y="288630"/>
                  </a:lnTo>
                  <a:lnTo>
                    <a:pt x="1078169" y="305172"/>
                  </a:lnTo>
                  <a:lnTo>
                    <a:pt x="1036192" y="322150"/>
                  </a:lnTo>
                  <a:lnTo>
                    <a:pt x="994796" y="339562"/>
                  </a:lnTo>
                  <a:lnTo>
                    <a:pt x="953995" y="357406"/>
                  </a:lnTo>
                  <a:lnTo>
                    <a:pt x="913802" y="375680"/>
                  </a:lnTo>
                  <a:lnTo>
                    <a:pt x="874234" y="394382"/>
                  </a:lnTo>
                  <a:lnTo>
                    <a:pt x="835304" y="413509"/>
                  </a:lnTo>
                  <a:lnTo>
                    <a:pt x="797026" y="433061"/>
                  </a:lnTo>
                  <a:lnTo>
                    <a:pt x="759414" y="453034"/>
                  </a:lnTo>
                  <a:lnTo>
                    <a:pt x="722484" y="473427"/>
                  </a:lnTo>
                  <a:lnTo>
                    <a:pt x="686250" y="494238"/>
                  </a:lnTo>
                  <a:lnTo>
                    <a:pt x="650725" y="515465"/>
                  </a:lnTo>
                  <a:lnTo>
                    <a:pt x="615925" y="537106"/>
                  </a:lnTo>
                  <a:lnTo>
                    <a:pt x="581863" y="559158"/>
                  </a:lnTo>
                  <a:lnTo>
                    <a:pt x="548555" y="581620"/>
                  </a:lnTo>
                  <a:lnTo>
                    <a:pt x="516014" y="604490"/>
                  </a:lnTo>
                  <a:lnTo>
                    <a:pt x="484255" y="627765"/>
                  </a:lnTo>
                  <a:lnTo>
                    <a:pt x="453291" y="651444"/>
                  </a:lnTo>
                  <a:lnTo>
                    <a:pt x="423139" y="675525"/>
                  </a:lnTo>
                  <a:lnTo>
                    <a:pt x="393811" y="700006"/>
                  </a:lnTo>
                  <a:lnTo>
                    <a:pt x="332289" y="755240"/>
                  </a:lnTo>
                  <a:lnTo>
                    <a:pt x="300867" y="785822"/>
                  </a:lnTo>
                  <a:lnTo>
                    <a:pt x="271049" y="816616"/>
                  </a:lnTo>
                  <a:lnTo>
                    <a:pt x="242828" y="847611"/>
                  </a:lnTo>
                  <a:lnTo>
                    <a:pt x="216198" y="878793"/>
                  </a:lnTo>
                  <a:lnTo>
                    <a:pt x="191151" y="910150"/>
                  </a:lnTo>
                  <a:lnTo>
                    <a:pt x="167680" y="941669"/>
                  </a:lnTo>
                  <a:lnTo>
                    <a:pt x="145779" y="973338"/>
                  </a:lnTo>
                  <a:lnTo>
                    <a:pt x="106656" y="1037072"/>
                  </a:lnTo>
                  <a:lnTo>
                    <a:pt x="73726" y="1101250"/>
                  </a:lnTo>
                  <a:lnTo>
                    <a:pt x="46932" y="1165773"/>
                  </a:lnTo>
                  <a:lnTo>
                    <a:pt x="26219" y="1230536"/>
                  </a:lnTo>
                  <a:lnTo>
                    <a:pt x="11530" y="1295440"/>
                  </a:lnTo>
                  <a:lnTo>
                    <a:pt x="2809" y="1360382"/>
                  </a:lnTo>
                  <a:lnTo>
                    <a:pt x="0" y="1425261"/>
                  </a:lnTo>
                  <a:lnTo>
                    <a:pt x="794" y="1457645"/>
                  </a:lnTo>
                  <a:lnTo>
                    <a:pt x="6748" y="1522238"/>
                  </a:lnTo>
                  <a:lnTo>
                    <a:pt x="18472" y="1586514"/>
                  </a:lnTo>
                  <a:lnTo>
                    <a:pt x="35912" y="1650370"/>
                  </a:lnTo>
                  <a:lnTo>
                    <a:pt x="59011" y="1713706"/>
                  </a:lnTo>
                  <a:lnTo>
                    <a:pt x="87713" y="1776420"/>
                  </a:lnTo>
                  <a:lnTo>
                    <a:pt x="121961" y="1838409"/>
                  </a:lnTo>
                  <a:lnTo>
                    <a:pt x="161700" y="1899573"/>
                  </a:lnTo>
                  <a:lnTo>
                    <a:pt x="206873" y="1959810"/>
                  </a:lnTo>
                  <a:lnTo>
                    <a:pt x="231480" y="1989548"/>
                  </a:lnTo>
                  <a:lnTo>
                    <a:pt x="257425" y="2019017"/>
                  </a:lnTo>
                  <a:lnTo>
                    <a:pt x="284700" y="2048203"/>
                  </a:lnTo>
                  <a:lnTo>
                    <a:pt x="313298" y="2077094"/>
                  </a:lnTo>
                  <a:lnTo>
                    <a:pt x="343213" y="2105677"/>
                  </a:lnTo>
                  <a:lnTo>
                    <a:pt x="374437" y="2133939"/>
                  </a:lnTo>
                  <a:lnTo>
                    <a:pt x="406964" y="2161867"/>
                  </a:lnTo>
                  <a:lnTo>
                    <a:pt x="440786" y="2189449"/>
                  </a:lnTo>
                  <a:lnTo>
                    <a:pt x="475896" y="2216673"/>
                  </a:lnTo>
                  <a:lnTo>
                    <a:pt x="512287" y="2243525"/>
                  </a:lnTo>
                  <a:lnTo>
                    <a:pt x="549953" y="2269992"/>
                  </a:lnTo>
                  <a:lnTo>
                    <a:pt x="588886" y="2296062"/>
                  </a:lnTo>
                  <a:lnTo>
                    <a:pt x="629080" y="2321723"/>
                  </a:lnTo>
                  <a:lnTo>
                    <a:pt x="670527" y="2346962"/>
                  </a:lnTo>
                  <a:lnTo>
                    <a:pt x="713219" y="2371765"/>
                  </a:lnTo>
                  <a:lnTo>
                    <a:pt x="757151" y="2396120"/>
                  </a:lnTo>
                  <a:lnTo>
                    <a:pt x="802316" y="2420015"/>
                  </a:lnTo>
                  <a:lnTo>
                    <a:pt x="848705" y="2443437"/>
                  </a:lnTo>
                  <a:lnTo>
                    <a:pt x="896312" y="2466372"/>
                  </a:lnTo>
                  <a:lnTo>
                    <a:pt x="945131" y="2488809"/>
                  </a:lnTo>
                  <a:lnTo>
                    <a:pt x="995154" y="2510735"/>
                  </a:lnTo>
                  <a:lnTo>
                    <a:pt x="1046373" y="2532136"/>
                  </a:lnTo>
                  <a:lnTo>
                    <a:pt x="1098783" y="2553001"/>
                  </a:lnTo>
                  <a:lnTo>
                    <a:pt x="1152375" y="2573316"/>
                  </a:lnTo>
                  <a:lnTo>
                    <a:pt x="1207144" y="2593070"/>
                  </a:lnTo>
                  <a:lnTo>
                    <a:pt x="1263082" y="2612248"/>
                  </a:lnTo>
                  <a:lnTo>
                    <a:pt x="1320181" y="2630838"/>
                  </a:lnTo>
                  <a:lnTo>
                    <a:pt x="1378436" y="2648829"/>
                  </a:lnTo>
                  <a:lnTo>
                    <a:pt x="1437838" y="2666206"/>
                  </a:lnTo>
                  <a:lnTo>
                    <a:pt x="1649166" y="3206337"/>
                  </a:lnTo>
                  <a:lnTo>
                    <a:pt x="2460950" y="2838164"/>
                  </a:lnTo>
                  <a:lnTo>
                    <a:pt x="2518052" y="2841626"/>
                  </a:lnTo>
                  <a:lnTo>
                    <a:pt x="2575099" y="2844496"/>
                  </a:lnTo>
                  <a:lnTo>
                    <a:pt x="2632078" y="2846779"/>
                  </a:lnTo>
                  <a:lnTo>
                    <a:pt x="2688972" y="2848477"/>
                  </a:lnTo>
                  <a:lnTo>
                    <a:pt x="2745767" y="2849594"/>
                  </a:lnTo>
                  <a:lnTo>
                    <a:pt x="2802449" y="2850135"/>
                  </a:lnTo>
                  <a:lnTo>
                    <a:pt x="2859003" y="2850103"/>
                  </a:lnTo>
                  <a:lnTo>
                    <a:pt x="2915414" y="2849501"/>
                  </a:lnTo>
                  <a:lnTo>
                    <a:pt x="2971668" y="2848333"/>
                  </a:lnTo>
                  <a:lnTo>
                    <a:pt x="3027750" y="2846603"/>
                  </a:lnTo>
                  <a:lnTo>
                    <a:pt x="3083645" y="2844315"/>
                  </a:lnTo>
                  <a:lnTo>
                    <a:pt x="3139338" y="2841472"/>
                  </a:lnTo>
                  <a:lnTo>
                    <a:pt x="3194815" y="2838078"/>
                  </a:lnTo>
                  <a:lnTo>
                    <a:pt x="3250062" y="2834137"/>
                  </a:lnTo>
                  <a:lnTo>
                    <a:pt x="3305063" y="2829653"/>
                  </a:lnTo>
                  <a:lnTo>
                    <a:pt x="3359804" y="2824629"/>
                  </a:lnTo>
                  <a:lnTo>
                    <a:pt x="3414270" y="2819068"/>
                  </a:lnTo>
                  <a:lnTo>
                    <a:pt x="3468447" y="2812976"/>
                  </a:lnTo>
                  <a:lnTo>
                    <a:pt x="3522320" y="2806354"/>
                  </a:lnTo>
                  <a:lnTo>
                    <a:pt x="3575873" y="2799208"/>
                  </a:lnTo>
                  <a:lnTo>
                    <a:pt x="3629094" y="2791540"/>
                  </a:lnTo>
                  <a:lnTo>
                    <a:pt x="3681966" y="2783355"/>
                  </a:lnTo>
                  <a:lnTo>
                    <a:pt x="3734475" y="2774656"/>
                  </a:lnTo>
                  <a:lnTo>
                    <a:pt x="3786606" y="2765447"/>
                  </a:lnTo>
                  <a:lnTo>
                    <a:pt x="3838346" y="2755731"/>
                  </a:lnTo>
                  <a:lnTo>
                    <a:pt x="3889678" y="2745513"/>
                  </a:lnTo>
                  <a:lnTo>
                    <a:pt x="3940589" y="2734795"/>
                  </a:lnTo>
                  <a:lnTo>
                    <a:pt x="3991064" y="2723583"/>
                  </a:lnTo>
                  <a:lnTo>
                    <a:pt x="4041087" y="2711879"/>
                  </a:lnTo>
                  <a:lnTo>
                    <a:pt x="4090646" y="2699686"/>
                  </a:lnTo>
                  <a:lnTo>
                    <a:pt x="4139723" y="2687010"/>
                  </a:lnTo>
                  <a:lnTo>
                    <a:pt x="4188306" y="2673853"/>
                  </a:lnTo>
                  <a:lnTo>
                    <a:pt x="4236380" y="2660220"/>
                  </a:lnTo>
                  <a:lnTo>
                    <a:pt x="4283929" y="2646113"/>
                  </a:lnTo>
                  <a:lnTo>
                    <a:pt x="4330939" y="2631537"/>
                  </a:lnTo>
                  <a:lnTo>
                    <a:pt x="4377395" y="2616495"/>
                  </a:lnTo>
                  <a:lnTo>
                    <a:pt x="4423283" y="2600991"/>
                  </a:lnTo>
                  <a:lnTo>
                    <a:pt x="4468588" y="2585030"/>
                  </a:lnTo>
                  <a:lnTo>
                    <a:pt x="4513296" y="2568613"/>
                  </a:lnTo>
                  <a:lnTo>
                    <a:pt x="4557391" y="2551746"/>
                  </a:lnTo>
                  <a:lnTo>
                    <a:pt x="4600859" y="2534432"/>
                  </a:lnTo>
                  <a:lnTo>
                    <a:pt x="4643685" y="2516674"/>
                  </a:lnTo>
                  <a:lnTo>
                    <a:pt x="4685855" y="2498477"/>
                  </a:lnTo>
                  <a:lnTo>
                    <a:pt x="4727354" y="2479843"/>
                  </a:lnTo>
                  <a:lnTo>
                    <a:pt x="4768167" y="2460778"/>
                  </a:lnTo>
                  <a:lnTo>
                    <a:pt x="4808279" y="2441283"/>
                  </a:lnTo>
                  <a:lnTo>
                    <a:pt x="4847677" y="2421364"/>
                  </a:lnTo>
                  <a:lnTo>
                    <a:pt x="4886345" y="2401024"/>
                  </a:lnTo>
                  <a:lnTo>
                    <a:pt x="4924268" y="2380266"/>
                  </a:lnTo>
                  <a:lnTo>
                    <a:pt x="4961433" y="2359095"/>
                  </a:lnTo>
                  <a:lnTo>
                    <a:pt x="4997823" y="2337513"/>
                  </a:lnTo>
                  <a:lnTo>
                    <a:pt x="5033426" y="2315525"/>
                  </a:lnTo>
                  <a:lnTo>
                    <a:pt x="5068224" y="2293135"/>
                  </a:lnTo>
                  <a:lnTo>
                    <a:pt x="5102206" y="2270346"/>
                  </a:lnTo>
                  <a:lnTo>
                    <a:pt x="5135354" y="2247161"/>
                  </a:lnTo>
                  <a:lnTo>
                    <a:pt x="5167656" y="2223585"/>
                  </a:lnTo>
                  <a:lnTo>
                    <a:pt x="5199096" y="2199621"/>
                  </a:lnTo>
                  <a:lnTo>
                    <a:pt x="5229659" y="2175273"/>
                  </a:lnTo>
                  <a:lnTo>
                    <a:pt x="5259331" y="2150545"/>
                  </a:lnTo>
                  <a:lnTo>
                    <a:pt x="5288097" y="2125440"/>
                  </a:lnTo>
                  <a:lnTo>
                    <a:pt x="5321131" y="2095084"/>
                  </a:lnTo>
                  <a:lnTo>
                    <a:pt x="5352553" y="2064502"/>
                  </a:lnTo>
                  <a:lnTo>
                    <a:pt x="5382371" y="2033708"/>
                  </a:lnTo>
                  <a:lnTo>
                    <a:pt x="5410591" y="2002713"/>
                  </a:lnTo>
                  <a:lnTo>
                    <a:pt x="5437222" y="1971531"/>
                  </a:lnTo>
                  <a:lnTo>
                    <a:pt x="5462269" y="1940174"/>
                  </a:lnTo>
                  <a:lnTo>
                    <a:pt x="5485739" y="1908655"/>
                  </a:lnTo>
                  <a:lnTo>
                    <a:pt x="5507641" y="1876986"/>
                  </a:lnTo>
                  <a:lnTo>
                    <a:pt x="5546764" y="1813252"/>
                  </a:lnTo>
                  <a:lnTo>
                    <a:pt x="5579694" y="1749074"/>
                  </a:lnTo>
                  <a:lnTo>
                    <a:pt x="5606488" y="1684551"/>
                  </a:lnTo>
                  <a:lnTo>
                    <a:pt x="5627201" y="1619788"/>
                  </a:lnTo>
                  <a:lnTo>
                    <a:pt x="5641890" y="1554884"/>
                  </a:lnTo>
                  <a:lnTo>
                    <a:pt x="5650611" y="1489942"/>
                  </a:lnTo>
                  <a:lnTo>
                    <a:pt x="5653420" y="1425063"/>
                  </a:lnTo>
                  <a:lnTo>
                    <a:pt x="5652625" y="1392679"/>
                  </a:lnTo>
                  <a:lnTo>
                    <a:pt x="5646672" y="1328086"/>
                  </a:lnTo>
                  <a:lnTo>
                    <a:pt x="5634947" y="1263810"/>
                  </a:lnTo>
                  <a:lnTo>
                    <a:pt x="5617507" y="1199954"/>
                  </a:lnTo>
                  <a:lnTo>
                    <a:pt x="5594408" y="1136618"/>
                  </a:lnTo>
                  <a:lnTo>
                    <a:pt x="5565707" y="1073904"/>
                  </a:lnTo>
                  <a:lnTo>
                    <a:pt x="5531458" y="1011915"/>
                  </a:lnTo>
                  <a:lnTo>
                    <a:pt x="5491719" y="950751"/>
                  </a:lnTo>
                  <a:lnTo>
                    <a:pt x="5446546" y="890514"/>
                  </a:lnTo>
                  <a:lnTo>
                    <a:pt x="5421939" y="860776"/>
                  </a:lnTo>
                  <a:lnTo>
                    <a:pt x="5395995" y="831307"/>
                  </a:lnTo>
                  <a:lnTo>
                    <a:pt x="5368720" y="802121"/>
                  </a:lnTo>
                  <a:lnTo>
                    <a:pt x="5340122" y="773230"/>
                  </a:lnTo>
                  <a:lnTo>
                    <a:pt x="5310207" y="744647"/>
                  </a:lnTo>
                  <a:lnTo>
                    <a:pt x="5278983" y="716385"/>
                  </a:lnTo>
                  <a:lnTo>
                    <a:pt x="5246456" y="688457"/>
                  </a:lnTo>
                  <a:lnTo>
                    <a:pt x="5212634" y="660875"/>
                  </a:lnTo>
                  <a:lnTo>
                    <a:pt x="5177524" y="633651"/>
                  </a:lnTo>
                  <a:lnTo>
                    <a:pt x="5141132" y="606799"/>
                  </a:lnTo>
                  <a:lnTo>
                    <a:pt x="5103466" y="580332"/>
                  </a:lnTo>
                  <a:lnTo>
                    <a:pt x="5064533" y="554261"/>
                  </a:lnTo>
                  <a:lnTo>
                    <a:pt x="5024340" y="528601"/>
                  </a:lnTo>
                  <a:lnTo>
                    <a:pt x="4982893" y="503362"/>
                  </a:lnTo>
                  <a:lnTo>
                    <a:pt x="4940200" y="478559"/>
                  </a:lnTo>
                  <a:lnTo>
                    <a:pt x="4896268" y="454204"/>
                  </a:lnTo>
                  <a:lnTo>
                    <a:pt x="4851104" y="430309"/>
                  </a:lnTo>
                  <a:lnTo>
                    <a:pt x="4804715" y="406887"/>
                  </a:lnTo>
                  <a:lnTo>
                    <a:pt x="4757107" y="383952"/>
                  </a:lnTo>
                  <a:lnTo>
                    <a:pt x="4708289" y="361515"/>
                  </a:lnTo>
                  <a:lnTo>
                    <a:pt x="4658266" y="339589"/>
                  </a:lnTo>
                  <a:lnTo>
                    <a:pt x="4607046" y="318188"/>
                  </a:lnTo>
                  <a:lnTo>
                    <a:pt x="4554637" y="297323"/>
                  </a:lnTo>
                  <a:lnTo>
                    <a:pt x="4501044" y="277008"/>
                  </a:lnTo>
                  <a:lnTo>
                    <a:pt x="4446276" y="257254"/>
                  </a:lnTo>
                  <a:lnTo>
                    <a:pt x="4390338" y="238076"/>
                  </a:lnTo>
                  <a:lnTo>
                    <a:pt x="4333239" y="219486"/>
                  </a:lnTo>
                  <a:lnTo>
                    <a:pt x="4274984" y="201495"/>
                  </a:lnTo>
                  <a:lnTo>
                    <a:pt x="4215582" y="184118"/>
                  </a:lnTo>
                  <a:lnTo>
                    <a:pt x="4165687" y="170250"/>
                  </a:lnTo>
                  <a:lnTo>
                    <a:pt x="4115482" y="156941"/>
                  </a:lnTo>
                  <a:lnTo>
                    <a:pt x="4064980" y="144189"/>
                  </a:lnTo>
                  <a:lnTo>
                    <a:pt x="4014196" y="131993"/>
                  </a:lnTo>
                  <a:lnTo>
                    <a:pt x="3963145" y="120349"/>
                  </a:lnTo>
                  <a:lnTo>
                    <a:pt x="3911840" y="109256"/>
                  </a:lnTo>
                  <a:lnTo>
                    <a:pt x="3860297" y="98712"/>
                  </a:lnTo>
                  <a:lnTo>
                    <a:pt x="3808529" y="88715"/>
                  </a:lnTo>
                  <a:lnTo>
                    <a:pt x="3756551" y="79263"/>
                  </a:lnTo>
                  <a:lnTo>
                    <a:pt x="3704377" y="70354"/>
                  </a:lnTo>
                  <a:lnTo>
                    <a:pt x="3652022" y="61986"/>
                  </a:lnTo>
                  <a:lnTo>
                    <a:pt x="3599499" y="54157"/>
                  </a:lnTo>
                  <a:lnTo>
                    <a:pt x="3546824" y="46864"/>
                  </a:lnTo>
                  <a:lnTo>
                    <a:pt x="3494011" y="40107"/>
                  </a:lnTo>
                  <a:lnTo>
                    <a:pt x="3441074" y="33882"/>
                  </a:lnTo>
                  <a:lnTo>
                    <a:pt x="3388028" y="28188"/>
                  </a:lnTo>
                  <a:lnTo>
                    <a:pt x="3334886" y="23023"/>
                  </a:lnTo>
                  <a:lnTo>
                    <a:pt x="3281664" y="18385"/>
                  </a:lnTo>
                  <a:lnTo>
                    <a:pt x="3228375" y="14271"/>
                  </a:lnTo>
                  <a:lnTo>
                    <a:pt x="3175035" y="10680"/>
                  </a:lnTo>
                  <a:lnTo>
                    <a:pt x="3121656" y="7610"/>
                  </a:lnTo>
                  <a:lnTo>
                    <a:pt x="3068255" y="5059"/>
                  </a:lnTo>
                  <a:lnTo>
                    <a:pt x="3014844" y="3024"/>
                  </a:lnTo>
                  <a:lnTo>
                    <a:pt x="2961439" y="1504"/>
                  </a:lnTo>
                  <a:lnTo>
                    <a:pt x="2908054" y="496"/>
                  </a:lnTo>
                  <a:lnTo>
                    <a:pt x="2854704" y="0"/>
                  </a:lnTo>
                  <a:close/>
                </a:path>
              </a:pathLst>
            </a:custGeom>
            <a:solidFill>
              <a:srgbClr val="EEEEEE"/>
            </a:solidFill>
          </p:spPr>
          <p:txBody>
            <a:bodyPr wrap="square" lIns="0" tIns="0" rIns="0" bIns="0" rtlCol="0"/>
            <a:lstStyle/>
            <a:p>
              <a:endParaRPr/>
            </a:p>
          </p:txBody>
        </p:sp>
        <p:sp>
          <p:nvSpPr>
            <p:cNvPr id="4" name="object 4"/>
            <p:cNvSpPr/>
            <p:nvPr/>
          </p:nvSpPr>
          <p:spPr>
            <a:xfrm>
              <a:off x="1763577" y="189515"/>
              <a:ext cx="5654040" cy="3206750"/>
            </a:xfrm>
            <a:custGeom>
              <a:avLst/>
              <a:gdLst/>
              <a:ahLst/>
              <a:cxnLst/>
              <a:rect l="l" t="t" r="r" b="b"/>
              <a:pathLst>
                <a:path w="5654040" h="3206750">
                  <a:moveTo>
                    <a:pt x="1649166" y="3206337"/>
                  </a:moveTo>
                  <a:lnTo>
                    <a:pt x="1437838" y="2666206"/>
                  </a:lnTo>
                  <a:lnTo>
                    <a:pt x="1378436" y="2648829"/>
                  </a:lnTo>
                  <a:lnTo>
                    <a:pt x="1320181" y="2630838"/>
                  </a:lnTo>
                  <a:lnTo>
                    <a:pt x="1263082" y="2612248"/>
                  </a:lnTo>
                  <a:lnTo>
                    <a:pt x="1207144" y="2593070"/>
                  </a:lnTo>
                  <a:lnTo>
                    <a:pt x="1152375" y="2573316"/>
                  </a:lnTo>
                  <a:lnTo>
                    <a:pt x="1098783" y="2553001"/>
                  </a:lnTo>
                  <a:lnTo>
                    <a:pt x="1046373" y="2532136"/>
                  </a:lnTo>
                  <a:lnTo>
                    <a:pt x="995154" y="2510735"/>
                  </a:lnTo>
                  <a:lnTo>
                    <a:pt x="945131" y="2488809"/>
                  </a:lnTo>
                  <a:lnTo>
                    <a:pt x="896312" y="2466372"/>
                  </a:lnTo>
                  <a:lnTo>
                    <a:pt x="848705" y="2443437"/>
                  </a:lnTo>
                  <a:lnTo>
                    <a:pt x="802316" y="2420015"/>
                  </a:lnTo>
                  <a:lnTo>
                    <a:pt x="757151" y="2396120"/>
                  </a:lnTo>
                  <a:lnTo>
                    <a:pt x="713219" y="2371765"/>
                  </a:lnTo>
                  <a:lnTo>
                    <a:pt x="670527" y="2346962"/>
                  </a:lnTo>
                  <a:lnTo>
                    <a:pt x="629080" y="2321723"/>
                  </a:lnTo>
                  <a:lnTo>
                    <a:pt x="588886" y="2296062"/>
                  </a:lnTo>
                  <a:lnTo>
                    <a:pt x="549953" y="2269992"/>
                  </a:lnTo>
                  <a:lnTo>
                    <a:pt x="512287" y="2243525"/>
                  </a:lnTo>
                  <a:lnTo>
                    <a:pt x="475896" y="2216673"/>
                  </a:lnTo>
                  <a:lnTo>
                    <a:pt x="440786" y="2189449"/>
                  </a:lnTo>
                  <a:lnTo>
                    <a:pt x="406964" y="2161867"/>
                  </a:lnTo>
                  <a:lnTo>
                    <a:pt x="374437" y="2133939"/>
                  </a:lnTo>
                  <a:lnTo>
                    <a:pt x="343213" y="2105677"/>
                  </a:lnTo>
                  <a:lnTo>
                    <a:pt x="313298" y="2077094"/>
                  </a:lnTo>
                  <a:lnTo>
                    <a:pt x="284700" y="2048203"/>
                  </a:lnTo>
                  <a:lnTo>
                    <a:pt x="257425" y="2019017"/>
                  </a:lnTo>
                  <a:lnTo>
                    <a:pt x="231480" y="1989548"/>
                  </a:lnTo>
                  <a:lnTo>
                    <a:pt x="206873" y="1959810"/>
                  </a:lnTo>
                  <a:lnTo>
                    <a:pt x="161700" y="1899573"/>
                  </a:lnTo>
                  <a:lnTo>
                    <a:pt x="121961" y="1838409"/>
                  </a:lnTo>
                  <a:lnTo>
                    <a:pt x="87713" y="1776420"/>
                  </a:lnTo>
                  <a:lnTo>
                    <a:pt x="59011" y="1713706"/>
                  </a:lnTo>
                  <a:lnTo>
                    <a:pt x="35912" y="1650370"/>
                  </a:lnTo>
                  <a:lnTo>
                    <a:pt x="18472" y="1586514"/>
                  </a:lnTo>
                  <a:lnTo>
                    <a:pt x="6748" y="1522238"/>
                  </a:lnTo>
                  <a:lnTo>
                    <a:pt x="794" y="1457645"/>
                  </a:lnTo>
                  <a:lnTo>
                    <a:pt x="0" y="1425261"/>
                  </a:lnTo>
                  <a:lnTo>
                    <a:pt x="669" y="1392836"/>
                  </a:lnTo>
                  <a:lnTo>
                    <a:pt x="6427" y="1327913"/>
                  </a:lnTo>
                  <a:lnTo>
                    <a:pt x="18125" y="1262977"/>
                  </a:lnTo>
                  <a:lnTo>
                    <a:pt x="35819" y="1198131"/>
                  </a:lnTo>
                  <a:lnTo>
                    <a:pt x="59565" y="1133475"/>
                  </a:lnTo>
                  <a:lnTo>
                    <a:pt x="89420" y="1069112"/>
                  </a:lnTo>
                  <a:lnTo>
                    <a:pt x="125440" y="1005143"/>
                  </a:lnTo>
                  <a:lnTo>
                    <a:pt x="167680" y="941669"/>
                  </a:lnTo>
                  <a:lnTo>
                    <a:pt x="191151" y="910150"/>
                  </a:lnTo>
                  <a:lnTo>
                    <a:pt x="216198" y="878793"/>
                  </a:lnTo>
                  <a:lnTo>
                    <a:pt x="242828" y="847611"/>
                  </a:lnTo>
                  <a:lnTo>
                    <a:pt x="271049" y="816616"/>
                  </a:lnTo>
                  <a:lnTo>
                    <a:pt x="300867" y="785822"/>
                  </a:lnTo>
                  <a:lnTo>
                    <a:pt x="332289" y="755240"/>
                  </a:lnTo>
                  <a:lnTo>
                    <a:pt x="365323" y="724884"/>
                  </a:lnTo>
                  <a:lnTo>
                    <a:pt x="423139" y="675525"/>
                  </a:lnTo>
                  <a:lnTo>
                    <a:pt x="453291" y="651444"/>
                  </a:lnTo>
                  <a:lnTo>
                    <a:pt x="484255" y="627765"/>
                  </a:lnTo>
                  <a:lnTo>
                    <a:pt x="516014" y="604490"/>
                  </a:lnTo>
                  <a:lnTo>
                    <a:pt x="548555" y="581620"/>
                  </a:lnTo>
                  <a:lnTo>
                    <a:pt x="581863" y="559158"/>
                  </a:lnTo>
                  <a:lnTo>
                    <a:pt x="615925" y="537106"/>
                  </a:lnTo>
                  <a:lnTo>
                    <a:pt x="650725" y="515465"/>
                  </a:lnTo>
                  <a:lnTo>
                    <a:pt x="686250" y="494238"/>
                  </a:lnTo>
                  <a:lnTo>
                    <a:pt x="722484" y="473427"/>
                  </a:lnTo>
                  <a:lnTo>
                    <a:pt x="759414" y="453034"/>
                  </a:lnTo>
                  <a:lnTo>
                    <a:pt x="797026" y="433061"/>
                  </a:lnTo>
                  <a:lnTo>
                    <a:pt x="835304" y="413509"/>
                  </a:lnTo>
                  <a:lnTo>
                    <a:pt x="874234" y="394382"/>
                  </a:lnTo>
                  <a:lnTo>
                    <a:pt x="913802" y="375680"/>
                  </a:lnTo>
                  <a:lnTo>
                    <a:pt x="953995" y="357406"/>
                  </a:lnTo>
                  <a:lnTo>
                    <a:pt x="994796" y="339562"/>
                  </a:lnTo>
                  <a:lnTo>
                    <a:pt x="1036192" y="322150"/>
                  </a:lnTo>
                  <a:lnTo>
                    <a:pt x="1078169" y="305172"/>
                  </a:lnTo>
                  <a:lnTo>
                    <a:pt x="1120712" y="288630"/>
                  </a:lnTo>
                  <a:lnTo>
                    <a:pt x="1163807" y="272526"/>
                  </a:lnTo>
                  <a:lnTo>
                    <a:pt x="1207439" y="256862"/>
                  </a:lnTo>
                  <a:lnTo>
                    <a:pt x="1251595" y="241640"/>
                  </a:lnTo>
                  <a:lnTo>
                    <a:pt x="1296259" y="226862"/>
                  </a:lnTo>
                  <a:lnTo>
                    <a:pt x="1341417" y="212530"/>
                  </a:lnTo>
                  <a:lnTo>
                    <a:pt x="1387055" y="198646"/>
                  </a:lnTo>
                  <a:lnTo>
                    <a:pt x="1433159" y="185212"/>
                  </a:lnTo>
                  <a:lnTo>
                    <a:pt x="1479714" y="172231"/>
                  </a:lnTo>
                  <a:lnTo>
                    <a:pt x="1526705" y="159703"/>
                  </a:lnTo>
                  <a:lnTo>
                    <a:pt x="1574119" y="147632"/>
                  </a:lnTo>
                  <a:lnTo>
                    <a:pt x="1621941" y="136019"/>
                  </a:lnTo>
                  <a:lnTo>
                    <a:pt x="1670157" y="124866"/>
                  </a:lnTo>
                  <a:lnTo>
                    <a:pt x="1718752" y="114175"/>
                  </a:lnTo>
                  <a:lnTo>
                    <a:pt x="1767712" y="103948"/>
                  </a:lnTo>
                  <a:lnTo>
                    <a:pt x="1817022" y="94188"/>
                  </a:lnTo>
                  <a:lnTo>
                    <a:pt x="1866669" y="84896"/>
                  </a:lnTo>
                  <a:lnTo>
                    <a:pt x="1916637" y="76074"/>
                  </a:lnTo>
                  <a:lnTo>
                    <a:pt x="1966913" y="67725"/>
                  </a:lnTo>
                  <a:lnTo>
                    <a:pt x="2017482" y="59850"/>
                  </a:lnTo>
                  <a:lnTo>
                    <a:pt x="2068329" y="52451"/>
                  </a:lnTo>
                  <a:lnTo>
                    <a:pt x="2119441" y="45530"/>
                  </a:lnTo>
                  <a:lnTo>
                    <a:pt x="2170803" y="39090"/>
                  </a:lnTo>
                  <a:lnTo>
                    <a:pt x="2222400" y="33132"/>
                  </a:lnTo>
                  <a:lnTo>
                    <a:pt x="2274218" y="27659"/>
                  </a:lnTo>
                  <a:lnTo>
                    <a:pt x="2326243" y="22672"/>
                  </a:lnTo>
                  <a:lnTo>
                    <a:pt x="2378461" y="18174"/>
                  </a:lnTo>
                  <a:lnTo>
                    <a:pt x="2430856" y="14165"/>
                  </a:lnTo>
                  <a:lnTo>
                    <a:pt x="2483415" y="10650"/>
                  </a:lnTo>
                  <a:lnTo>
                    <a:pt x="2536124" y="7629"/>
                  </a:lnTo>
                  <a:lnTo>
                    <a:pt x="2588967" y="5104"/>
                  </a:lnTo>
                  <a:lnTo>
                    <a:pt x="2641931" y="3078"/>
                  </a:lnTo>
                  <a:lnTo>
                    <a:pt x="2695001" y="1553"/>
                  </a:lnTo>
                  <a:lnTo>
                    <a:pt x="2748162" y="530"/>
                  </a:lnTo>
                  <a:lnTo>
                    <a:pt x="2801401" y="11"/>
                  </a:lnTo>
                  <a:lnTo>
                    <a:pt x="2854704" y="0"/>
                  </a:lnTo>
                  <a:lnTo>
                    <a:pt x="2908054" y="496"/>
                  </a:lnTo>
                  <a:lnTo>
                    <a:pt x="2961439" y="1504"/>
                  </a:lnTo>
                  <a:lnTo>
                    <a:pt x="3014844" y="3024"/>
                  </a:lnTo>
                  <a:lnTo>
                    <a:pt x="3068255" y="5059"/>
                  </a:lnTo>
                  <a:lnTo>
                    <a:pt x="3121656" y="7610"/>
                  </a:lnTo>
                  <a:lnTo>
                    <a:pt x="3175035" y="10680"/>
                  </a:lnTo>
                  <a:lnTo>
                    <a:pt x="3228375" y="14271"/>
                  </a:lnTo>
                  <a:lnTo>
                    <a:pt x="3281664" y="18385"/>
                  </a:lnTo>
                  <a:lnTo>
                    <a:pt x="3334886" y="23023"/>
                  </a:lnTo>
                  <a:lnTo>
                    <a:pt x="3388028" y="28188"/>
                  </a:lnTo>
                  <a:lnTo>
                    <a:pt x="3441074" y="33882"/>
                  </a:lnTo>
                  <a:lnTo>
                    <a:pt x="3494011" y="40107"/>
                  </a:lnTo>
                  <a:lnTo>
                    <a:pt x="3546824" y="46864"/>
                  </a:lnTo>
                  <a:lnTo>
                    <a:pt x="3599499" y="54157"/>
                  </a:lnTo>
                  <a:lnTo>
                    <a:pt x="3652022" y="61986"/>
                  </a:lnTo>
                  <a:lnTo>
                    <a:pt x="3704377" y="70354"/>
                  </a:lnTo>
                  <a:lnTo>
                    <a:pt x="3756551" y="79263"/>
                  </a:lnTo>
                  <a:lnTo>
                    <a:pt x="3808529" y="88715"/>
                  </a:lnTo>
                  <a:lnTo>
                    <a:pt x="3860297" y="98712"/>
                  </a:lnTo>
                  <a:lnTo>
                    <a:pt x="3911840" y="109256"/>
                  </a:lnTo>
                  <a:lnTo>
                    <a:pt x="3963145" y="120349"/>
                  </a:lnTo>
                  <a:lnTo>
                    <a:pt x="4014196" y="131993"/>
                  </a:lnTo>
                  <a:lnTo>
                    <a:pt x="4064980" y="144189"/>
                  </a:lnTo>
                  <a:lnTo>
                    <a:pt x="4115482" y="156941"/>
                  </a:lnTo>
                  <a:lnTo>
                    <a:pt x="4165687" y="170250"/>
                  </a:lnTo>
                  <a:lnTo>
                    <a:pt x="4215582" y="184118"/>
                  </a:lnTo>
                  <a:lnTo>
                    <a:pt x="4274984" y="201495"/>
                  </a:lnTo>
                  <a:lnTo>
                    <a:pt x="4333239" y="219486"/>
                  </a:lnTo>
                  <a:lnTo>
                    <a:pt x="4390338" y="238076"/>
                  </a:lnTo>
                  <a:lnTo>
                    <a:pt x="4446276" y="257254"/>
                  </a:lnTo>
                  <a:lnTo>
                    <a:pt x="4501044" y="277008"/>
                  </a:lnTo>
                  <a:lnTo>
                    <a:pt x="4554637" y="297323"/>
                  </a:lnTo>
                  <a:lnTo>
                    <a:pt x="4607046" y="318188"/>
                  </a:lnTo>
                  <a:lnTo>
                    <a:pt x="4658266" y="339589"/>
                  </a:lnTo>
                  <a:lnTo>
                    <a:pt x="4708289" y="361515"/>
                  </a:lnTo>
                  <a:lnTo>
                    <a:pt x="4757107" y="383952"/>
                  </a:lnTo>
                  <a:lnTo>
                    <a:pt x="4804715" y="406887"/>
                  </a:lnTo>
                  <a:lnTo>
                    <a:pt x="4851104" y="430309"/>
                  </a:lnTo>
                  <a:lnTo>
                    <a:pt x="4896268" y="454204"/>
                  </a:lnTo>
                  <a:lnTo>
                    <a:pt x="4940200" y="478559"/>
                  </a:lnTo>
                  <a:lnTo>
                    <a:pt x="4982893" y="503362"/>
                  </a:lnTo>
                  <a:lnTo>
                    <a:pt x="5024340" y="528601"/>
                  </a:lnTo>
                  <a:lnTo>
                    <a:pt x="5064533" y="554261"/>
                  </a:lnTo>
                  <a:lnTo>
                    <a:pt x="5103466" y="580332"/>
                  </a:lnTo>
                  <a:lnTo>
                    <a:pt x="5141132" y="606799"/>
                  </a:lnTo>
                  <a:lnTo>
                    <a:pt x="5177524" y="633651"/>
                  </a:lnTo>
                  <a:lnTo>
                    <a:pt x="5212634" y="660875"/>
                  </a:lnTo>
                  <a:lnTo>
                    <a:pt x="5246456" y="688457"/>
                  </a:lnTo>
                  <a:lnTo>
                    <a:pt x="5278983" y="716385"/>
                  </a:lnTo>
                  <a:lnTo>
                    <a:pt x="5310207" y="744647"/>
                  </a:lnTo>
                  <a:lnTo>
                    <a:pt x="5340122" y="773230"/>
                  </a:lnTo>
                  <a:lnTo>
                    <a:pt x="5368720" y="802121"/>
                  </a:lnTo>
                  <a:lnTo>
                    <a:pt x="5395995" y="831307"/>
                  </a:lnTo>
                  <a:lnTo>
                    <a:pt x="5421939" y="860776"/>
                  </a:lnTo>
                  <a:lnTo>
                    <a:pt x="5446546" y="890514"/>
                  </a:lnTo>
                  <a:lnTo>
                    <a:pt x="5491719" y="950751"/>
                  </a:lnTo>
                  <a:lnTo>
                    <a:pt x="5531458" y="1011915"/>
                  </a:lnTo>
                  <a:lnTo>
                    <a:pt x="5565707" y="1073904"/>
                  </a:lnTo>
                  <a:lnTo>
                    <a:pt x="5594408" y="1136618"/>
                  </a:lnTo>
                  <a:lnTo>
                    <a:pt x="5617507" y="1199954"/>
                  </a:lnTo>
                  <a:lnTo>
                    <a:pt x="5634947" y="1263810"/>
                  </a:lnTo>
                  <a:lnTo>
                    <a:pt x="5646672" y="1328086"/>
                  </a:lnTo>
                  <a:lnTo>
                    <a:pt x="5652625" y="1392679"/>
                  </a:lnTo>
                  <a:lnTo>
                    <a:pt x="5653420" y="1425063"/>
                  </a:lnTo>
                  <a:lnTo>
                    <a:pt x="5652751" y="1457488"/>
                  </a:lnTo>
                  <a:lnTo>
                    <a:pt x="5646993" y="1522411"/>
                  </a:lnTo>
                  <a:lnTo>
                    <a:pt x="5635295" y="1587347"/>
                  </a:lnTo>
                  <a:lnTo>
                    <a:pt x="5617601" y="1652193"/>
                  </a:lnTo>
                  <a:lnTo>
                    <a:pt x="5593854" y="1716849"/>
                  </a:lnTo>
                  <a:lnTo>
                    <a:pt x="5563999" y="1781212"/>
                  </a:lnTo>
                  <a:lnTo>
                    <a:pt x="5527980" y="1845181"/>
                  </a:lnTo>
                  <a:lnTo>
                    <a:pt x="5485739" y="1908655"/>
                  </a:lnTo>
                  <a:lnTo>
                    <a:pt x="5462269" y="1940174"/>
                  </a:lnTo>
                  <a:lnTo>
                    <a:pt x="5437222" y="1971531"/>
                  </a:lnTo>
                  <a:lnTo>
                    <a:pt x="5410591" y="2002713"/>
                  </a:lnTo>
                  <a:lnTo>
                    <a:pt x="5382371" y="2033708"/>
                  </a:lnTo>
                  <a:lnTo>
                    <a:pt x="5352553" y="2064502"/>
                  </a:lnTo>
                  <a:lnTo>
                    <a:pt x="5321131" y="2095084"/>
                  </a:lnTo>
                  <a:lnTo>
                    <a:pt x="5288097" y="2125440"/>
                  </a:lnTo>
                  <a:lnTo>
                    <a:pt x="5259331" y="2150545"/>
                  </a:lnTo>
                  <a:lnTo>
                    <a:pt x="5229659" y="2175273"/>
                  </a:lnTo>
                  <a:lnTo>
                    <a:pt x="5199096" y="2199621"/>
                  </a:lnTo>
                  <a:lnTo>
                    <a:pt x="5167656" y="2223585"/>
                  </a:lnTo>
                  <a:lnTo>
                    <a:pt x="5135354" y="2247161"/>
                  </a:lnTo>
                  <a:lnTo>
                    <a:pt x="5102206" y="2270346"/>
                  </a:lnTo>
                  <a:lnTo>
                    <a:pt x="5068224" y="2293135"/>
                  </a:lnTo>
                  <a:lnTo>
                    <a:pt x="5033426" y="2315525"/>
                  </a:lnTo>
                  <a:lnTo>
                    <a:pt x="4997823" y="2337513"/>
                  </a:lnTo>
                  <a:lnTo>
                    <a:pt x="4961433" y="2359095"/>
                  </a:lnTo>
                  <a:lnTo>
                    <a:pt x="4924268" y="2380266"/>
                  </a:lnTo>
                  <a:lnTo>
                    <a:pt x="4886345" y="2401024"/>
                  </a:lnTo>
                  <a:lnTo>
                    <a:pt x="4847677" y="2421364"/>
                  </a:lnTo>
                  <a:lnTo>
                    <a:pt x="4808279" y="2441283"/>
                  </a:lnTo>
                  <a:lnTo>
                    <a:pt x="4768167" y="2460778"/>
                  </a:lnTo>
                  <a:lnTo>
                    <a:pt x="4727354" y="2479843"/>
                  </a:lnTo>
                  <a:lnTo>
                    <a:pt x="4685855" y="2498477"/>
                  </a:lnTo>
                  <a:lnTo>
                    <a:pt x="4643685" y="2516674"/>
                  </a:lnTo>
                  <a:lnTo>
                    <a:pt x="4600859" y="2534432"/>
                  </a:lnTo>
                  <a:lnTo>
                    <a:pt x="4557391" y="2551746"/>
                  </a:lnTo>
                  <a:lnTo>
                    <a:pt x="4513296" y="2568613"/>
                  </a:lnTo>
                  <a:lnTo>
                    <a:pt x="4468588" y="2585030"/>
                  </a:lnTo>
                  <a:lnTo>
                    <a:pt x="4423283" y="2600991"/>
                  </a:lnTo>
                  <a:lnTo>
                    <a:pt x="4377395" y="2616495"/>
                  </a:lnTo>
                  <a:lnTo>
                    <a:pt x="4330939" y="2631537"/>
                  </a:lnTo>
                  <a:lnTo>
                    <a:pt x="4283929" y="2646113"/>
                  </a:lnTo>
                  <a:lnTo>
                    <a:pt x="4236380" y="2660220"/>
                  </a:lnTo>
                  <a:lnTo>
                    <a:pt x="4188306" y="2673853"/>
                  </a:lnTo>
                  <a:lnTo>
                    <a:pt x="4139723" y="2687010"/>
                  </a:lnTo>
                  <a:lnTo>
                    <a:pt x="4090646" y="2699686"/>
                  </a:lnTo>
                  <a:lnTo>
                    <a:pt x="4041087" y="2711879"/>
                  </a:lnTo>
                  <a:lnTo>
                    <a:pt x="3991064" y="2723583"/>
                  </a:lnTo>
                  <a:lnTo>
                    <a:pt x="3940589" y="2734795"/>
                  </a:lnTo>
                  <a:lnTo>
                    <a:pt x="3889678" y="2745513"/>
                  </a:lnTo>
                  <a:lnTo>
                    <a:pt x="3838346" y="2755731"/>
                  </a:lnTo>
                  <a:lnTo>
                    <a:pt x="3786606" y="2765447"/>
                  </a:lnTo>
                  <a:lnTo>
                    <a:pt x="3734475" y="2774656"/>
                  </a:lnTo>
                  <a:lnTo>
                    <a:pt x="3681966" y="2783355"/>
                  </a:lnTo>
                  <a:lnTo>
                    <a:pt x="3629094" y="2791540"/>
                  </a:lnTo>
                  <a:lnTo>
                    <a:pt x="3575873" y="2799208"/>
                  </a:lnTo>
                  <a:lnTo>
                    <a:pt x="3522320" y="2806354"/>
                  </a:lnTo>
                  <a:lnTo>
                    <a:pt x="3468447" y="2812976"/>
                  </a:lnTo>
                  <a:lnTo>
                    <a:pt x="3414270" y="2819068"/>
                  </a:lnTo>
                  <a:lnTo>
                    <a:pt x="3359804" y="2824629"/>
                  </a:lnTo>
                  <a:lnTo>
                    <a:pt x="3305063" y="2829653"/>
                  </a:lnTo>
                  <a:lnTo>
                    <a:pt x="3250062" y="2834137"/>
                  </a:lnTo>
                  <a:lnTo>
                    <a:pt x="3194815" y="2838078"/>
                  </a:lnTo>
                  <a:lnTo>
                    <a:pt x="3139338" y="2841472"/>
                  </a:lnTo>
                  <a:lnTo>
                    <a:pt x="3083645" y="2844315"/>
                  </a:lnTo>
                  <a:lnTo>
                    <a:pt x="3027750" y="2846603"/>
                  </a:lnTo>
                  <a:lnTo>
                    <a:pt x="2971668" y="2848333"/>
                  </a:lnTo>
                  <a:lnTo>
                    <a:pt x="2915414" y="2849501"/>
                  </a:lnTo>
                  <a:lnTo>
                    <a:pt x="2859003" y="2850103"/>
                  </a:lnTo>
                  <a:lnTo>
                    <a:pt x="2802449" y="2850135"/>
                  </a:lnTo>
                  <a:lnTo>
                    <a:pt x="2745767" y="2849594"/>
                  </a:lnTo>
                  <a:lnTo>
                    <a:pt x="2688972" y="2848477"/>
                  </a:lnTo>
                  <a:lnTo>
                    <a:pt x="2632078" y="2846779"/>
                  </a:lnTo>
                  <a:lnTo>
                    <a:pt x="2575099" y="2844496"/>
                  </a:lnTo>
                  <a:lnTo>
                    <a:pt x="2518052" y="2841626"/>
                  </a:lnTo>
                  <a:lnTo>
                    <a:pt x="2460950" y="2838164"/>
                  </a:lnTo>
                  <a:lnTo>
                    <a:pt x="1649166" y="3206337"/>
                  </a:lnTo>
                  <a:close/>
                </a:path>
              </a:pathLst>
            </a:custGeom>
            <a:ln w="25908">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2686304" y="831595"/>
            <a:ext cx="3810635" cy="1398460"/>
          </a:xfrm>
          <a:prstGeom prst="rect">
            <a:avLst/>
          </a:prstGeom>
        </p:spPr>
        <p:txBody>
          <a:bodyPr vert="horz" wrap="square" lIns="0" tIns="13335" rIns="0" bIns="0" rtlCol="0">
            <a:spAutoFit/>
          </a:bodyPr>
          <a:lstStyle/>
          <a:p>
            <a:pPr marL="12700" marR="5080" indent="541020">
              <a:lnSpc>
                <a:spcPct val="100000"/>
              </a:lnSpc>
              <a:spcBef>
                <a:spcPts val="105"/>
              </a:spcBef>
            </a:pPr>
            <a:r>
              <a:rPr sz="1800" dirty="0"/>
              <a:t>5.</a:t>
            </a:r>
            <a:r>
              <a:rPr sz="1800" spc="-45" dirty="0"/>
              <a:t> </a:t>
            </a:r>
            <a:r>
              <a:rPr sz="1800" dirty="0"/>
              <a:t>There</a:t>
            </a:r>
            <a:r>
              <a:rPr sz="1800" spc="-15" dirty="0"/>
              <a:t> </a:t>
            </a:r>
            <a:r>
              <a:rPr sz="1800" dirty="0"/>
              <a:t>are</a:t>
            </a:r>
            <a:r>
              <a:rPr sz="1800" spc="-20" dirty="0"/>
              <a:t> </a:t>
            </a:r>
            <a:r>
              <a:rPr sz="1800" dirty="0"/>
              <a:t>no</a:t>
            </a:r>
            <a:r>
              <a:rPr sz="1800" spc="-25" dirty="0"/>
              <a:t> </a:t>
            </a:r>
            <a:r>
              <a:rPr sz="1800" spc="-10" dirty="0"/>
              <a:t>gender </a:t>
            </a:r>
            <a:r>
              <a:rPr sz="1800" dirty="0"/>
              <a:t>differences</a:t>
            </a:r>
            <a:r>
              <a:rPr sz="1800" spc="-45" dirty="0"/>
              <a:t> </a:t>
            </a:r>
            <a:r>
              <a:rPr sz="1800" dirty="0"/>
              <a:t>in</a:t>
            </a:r>
            <a:r>
              <a:rPr sz="1800" spc="-65" dirty="0"/>
              <a:t> </a:t>
            </a:r>
            <a:r>
              <a:rPr sz="1800" dirty="0"/>
              <a:t>attitudes</a:t>
            </a:r>
            <a:r>
              <a:rPr sz="1800" spc="-95" dirty="0"/>
              <a:t> </a:t>
            </a:r>
            <a:r>
              <a:rPr sz="1800" spc="-10" dirty="0"/>
              <a:t>towards </a:t>
            </a:r>
            <a:r>
              <a:rPr sz="1800" dirty="0"/>
              <a:t>corruption,</a:t>
            </a:r>
            <a:r>
              <a:rPr sz="1800" spc="-35" dirty="0"/>
              <a:t> </a:t>
            </a:r>
            <a:r>
              <a:rPr sz="1800" dirty="0"/>
              <a:t>accepting</a:t>
            </a:r>
            <a:r>
              <a:rPr sz="1800" spc="-45" dirty="0"/>
              <a:t> </a:t>
            </a:r>
            <a:r>
              <a:rPr sz="1800" dirty="0"/>
              <a:t>bribes</a:t>
            </a:r>
            <a:r>
              <a:rPr sz="1800" spc="-55" dirty="0"/>
              <a:t> </a:t>
            </a:r>
            <a:r>
              <a:rPr sz="1800" spc="-25" dirty="0"/>
              <a:t>or </a:t>
            </a:r>
            <a:r>
              <a:rPr sz="1800" dirty="0"/>
              <a:t>offering</a:t>
            </a:r>
            <a:r>
              <a:rPr sz="1800" spc="-55" dirty="0"/>
              <a:t> </a:t>
            </a:r>
            <a:r>
              <a:rPr sz="1800" dirty="0"/>
              <a:t>bribes.</a:t>
            </a:r>
            <a:r>
              <a:rPr sz="1800" spc="-60" dirty="0"/>
              <a:t> </a:t>
            </a:r>
            <a:r>
              <a:rPr sz="1800" dirty="0"/>
              <a:t>Corruption</a:t>
            </a:r>
            <a:r>
              <a:rPr sz="1800" spc="-45" dirty="0"/>
              <a:t> </a:t>
            </a:r>
            <a:r>
              <a:rPr sz="1800" spc="-25" dirty="0"/>
              <a:t>has</a:t>
            </a:r>
          </a:p>
          <a:p>
            <a:pPr marL="1268730">
              <a:lnSpc>
                <a:spcPct val="100000"/>
              </a:lnSpc>
            </a:pPr>
            <a:r>
              <a:rPr sz="1800" dirty="0"/>
              <a:t>no</a:t>
            </a:r>
            <a:r>
              <a:rPr sz="1800" spc="-35" dirty="0"/>
              <a:t> </a:t>
            </a:r>
            <a:r>
              <a:rPr sz="1800" spc="-10" dirty="0"/>
              <a:t>gender.</a:t>
            </a:r>
          </a:p>
        </p:txBody>
      </p:sp>
      <p:grpSp>
        <p:nvGrpSpPr>
          <p:cNvPr id="6" name="object 6"/>
          <p:cNvGrpSpPr/>
          <p:nvPr/>
        </p:nvGrpSpPr>
        <p:grpSpPr>
          <a:xfrm>
            <a:off x="5095494" y="3747198"/>
            <a:ext cx="4067810" cy="2279208"/>
            <a:chOff x="5082476" y="3299396"/>
            <a:chExt cx="4067810" cy="2492375"/>
          </a:xfrm>
        </p:grpSpPr>
        <p:sp>
          <p:nvSpPr>
            <p:cNvPr id="7" name="object 7"/>
            <p:cNvSpPr/>
            <p:nvPr/>
          </p:nvSpPr>
          <p:spPr>
            <a:xfrm>
              <a:off x="5095494" y="3312414"/>
              <a:ext cx="4041775" cy="2466340"/>
            </a:xfrm>
            <a:custGeom>
              <a:avLst/>
              <a:gdLst/>
              <a:ahLst/>
              <a:cxnLst/>
              <a:rect l="l" t="t" r="r" b="b"/>
              <a:pathLst>
                <a:path w="4041775" h="2466340">
                  <a:moveTo>
                    <a:pt x="2808731" y="0"/>
                  </a:moveTo>
                  <a:lnTo>
                    <a:pt x="0" y="0"/>
                  </a:lnTo>
                  <a:lnTo>
                    <a:pt x="0" y="2465832"/>
                  </a:lnTo>
                  <a:lnTo>
                    <a:pt x="2808731" y="2465832"/>
                  </a:lnTo>
                  <a:lnTo>
                    <a:pt x="4041648" y="1232916"/>
                  </a:lnTo>
                  <a:lnTo>
                    <a:pt x="2808731" y="0"/>
                  </a:lnTo>
                  <a:close/>
                </a:path>
              </a:pathLst>
            </a:custGeom>
            <a:solidFill>
              <a:srgbClr val="BADFE2"/>
            </a:solidFill>
          </p:spPr>
          <p:txBody>
            <a:bodyPr wrap="square" lIns="0" tIns="0" rIns="0" bIns="0" rtlCol="0"/>
            <a:lstStyle/>
            <a:p>
              <a:endParaRPr/>
            </a:p>
          </p:txBody>
        </p:sp>
        <p:sp>
          <p:nvSpPr>
            <p:cNvPr id="8" name="object 8"/>
            <p:cNvSpPr/>
            <p:nvPr/>
          </p:nvSpPr>
          <p:spPr>
            <a:xfrm>
              <a:off x="5095494" y="3312414"/>
              <a:ext cx="4041775" cy="2466340"/>
            </a:xfrm>
            <a:custGeom>
              <a:avLst/>
              <a:gdLst/>
              <a:ahLst/>
              <a:cxnLst/>
              <a:rect l="l" t="t" r="r" b="b"/>
              <a:pathLst>
                <a:path w="4041775" h="2466340">
                  <a:moveTo>
                    <a:pt x="0" y="0"/>
                  </a:moveTo>
                  <a:lnTo>
                    <a:pt x="2808731" y="0"/>
                  </a:lnTo>
                  <a:lnTo>
                    <a:pt x="4041648" y="1232916"/>
                  </a:lnTo>
                  <a:lnTo>
                    <a:pt x="2808731" y="2465832"/>
                  </a:lnTo>
                  <a:lnTo>
                    <a:pt x="0" y="2465832"/>
                  </a:lnTo>
                  <a:lnTo>
                    <a:pt x="0" y="0"/>
                  </a:lnTo>
                  <a:close/>
                </a:path>
              </a:pathLst>
            </a:custGeom>
            <a:ln w="25907">
              <a:solidFill>
                <a:srgbClr val="88A3A7"/>
              </a:solidFill>
            </a:ln>
          </p:spPr>
          <p:txBody>
            <a:bodyPr wrap="square" lIns="0" tIns="0" rIns="0" bIns="0" rtlCol="0"/>
            <a:lstStyle/>
            <a:p>
              <a:endParaRPr/>
            </a:p>
          </p:txBody>
        </p:sp>
      </p:grpSp>
      <p:sp>
        <p:nvSpPr>
          <p:cNvPr id="9" name="object 9"/>
          <p:cNvSpPr txBox="1"/>
          <p:nvPr/>
        </p:nvSpPr>
        <p:spPr>
          <a:xfrm>
            <a:off x="5304535" y="4163059"/>
            <a:ext cx="3007995" cy="1735732"/>
          </a:xfrm>
          <a:prstGeom prst="rect">
            <a:avLst/>
          </a:prstGeom>
        </p:spPr>
        <p:txBody>
          <a:bodyPr vert="horz" wrap="square" lIns="0" tIns="12065" rIns="0" bIns="0" rtlCol="0">
            <a:spAutoFit/>
          </a:bodyPr>
          <a:lstStyle/>
          <a:p>
            <a:pPr>
              <a:lnSpc>
                <a:spcPct val="100000"/>
              </a:lnSpc>
              <a:spcBef>
                <a:spcPts val="95"/>
              </a:spcBef>
            </a:pPr>
            <a:r>
              <a:rPr sz="1200" b="1" dirty="0">
                <a:solidFill>
                  <a:srgbClr val="001F5F"/>
                </a:solidFill>
                <a:latin typeface="Segoe UI"/>
                <a:cs typeface="Segoe UI"/>
              </a:rPr>
              <a:t>How</a:t>
            </a:r>
            <a:r>
              <a:rPr sz="1200" b="1" spc="-35" dirty="0">
                <a:solidFill>
                  <a:srgbClr val="001F5F"/>
                </a:solidFill>
                <a:latin typeface="Segoe UI"/>
                <a:cs typeface="Segoe UI"/>
              </a:rPr>
              <a:t> </a:t>
            </a:r>
            <a:r>
              <a:rPr sz="1200" b="1" dirty="0">
                <a:solidFill>
                  <a:srgbClr val="001F5F"/>
                </a:solidFill>
                <a:latin typeface="Segoe UI"/>
                <a:cs typeface="Segoe UI"/>
              </a:rPr>
              <a:t>to</a:t>
            </a:r>
            <a:r>
              <a:rPr sz="1200" b="1" spc="-35" dirty="0">
                <a:solidFill>
                  <a:srgbClr val="001F5F"/>
                </a:solidFill>
                <a:latin typeface="Segoe UI"/>
                <a:cs typeface="Segoe UI"/>
              </a:rPr>
              <a:t> </a:t>
            </a:r>
            <a:r>
              <a:rPr sz="1200" b="1" dirty="0">
                <a:solidFill>
                  <a:srgbClr val="001F5F"/>
                </a:solidFill>
                <a:latin typeface="Segoe UI"/>
                <a:cs typeface="Segoe UI"/>
              </a:rPr>
              <a:t>sustain</a:t>
            </a:r>
            <a:r>
              <a:rPr sz="1200" b="1" spc="-55" dirty="0">
                <a:solidFill>
                  <a:srgbClr val="001F5F"/>
                </a:solidFill>
                <a:latin typeface="Segoe UI"/>
                <a:cs typeface="Segoe UI"/>
              </a:rPr>
              <a:t> </a:t>
            </a:r>
            <a:r>
              <a:rPr sz="1200" b="1" dirty="0">
                <a:solidFill>
                  <a:srgbClr val="001F5F"/>
                </a:solidFill>
                <a:latin typeface="Segoe UI"/>
                <a:cs typeface="Segoe UI"/>
              </a:rPr>
              <a:t>your</a:t>
            </a:r>
            <a:r>
              <a:rPr sz="1200" b="1" spc="-35" dirty="0">
                <a:solidFill>
                  <a:srgbClr val="001F5F"/>
                </a:solidFill>
                <a:latin typeface="Segoe UI"/>
                <a:cs typeface="Segoe UI"/>
              </a:rPr>
              <a:t> </a:t>
            </a:r>
            <a:r>
              <a:rPr sz="1200" b="1" spc="-10" dirty="0">
                <a:solidFill>
                  <a:srgbClr val="001F5F"/>
                </a:solidFill>
                <a:latin typeface="Segoe UI"/>
                <a:cs typeface="Segoe UI"/>
              </a:rPr>
              <a:t>argument?</a:t>
            </a:r>
            <a:endParaRPr sz="1200" dirty="0">
              <a:latin typeface="Segoe UI"/>
              <a:cs typeface="Segoe UI"/>
            </a:endParaRPr>
          </a:p>
          <a:p>
            <a:pPr>
              <a:lnSpc>
                <a:spcPct val="100000"/>
              </a:lnSpc>
            </a:pPr>
            <a:r>
              <a:rPr sz="1200" b="1" dirty="0">
                <a:solidFill>
                  <a:srgbClr val="001F5F"/>
                </a:solidFill>
                <a:latin typeface="Segoe UI"/>
                <a:cs typeface="Segoe UI"/>
              </a:rPr>
              <a:t>Evidence</a:t>
            </a:r>
            <a:r>
              <a:rPr sz="1200" b="1" spc="-40" dirty="0">
                <a:solidFill>
                  <a:srgbClr val="001F5F"/>
                </a:solidFill>
                <a:latin typeface="Segoe UI"/>
                <a:cs typeface="Segoe UI"/>
              </a:rPr>
              <a:t> </a:t>
            </a:r>
            <a:r>
              <a:rPr sz="1200" b="1" dirty="0">
                <a:solidFill>
                  <a:srgbClr val="001F5F"/>
                </a:solidFill>
                <a:latin typeface="Segoe UI"/>
                <a:cs typeface="Segoe UI"/>
              </a:rPr>
              <a:t>from</a:t>
            </a:r>
            <a:r>
              <a:rPr sz="1200" b="1" spc="-5" dirty="0">
                <a:solidFill>
                  <a:srgbClr val="001F5F"/>
                </a:solidFill>
                <a:latin typeface="Segoe UI"/>
                <a:cs typeface="Segoe UI"/>
              </a:rPr>
              <a:t> </a:t>
            </a:r>
            <a:r>
              <a:rPr sz="1200" b="1" spc="-10" dirty="0">
                <a:solidFill>
                  <a:srgbClr val="001F5F"/>
                </a:solidFill>
                <a:latin typeface="Segoe UI"/>
                <a:cs typeface="Segoe UI"/>
              </a:rPr>
              <a:t>financial</a:t>
            </a:r>
            <a:endParaRPr sz="1200" dirty="0">
              <a:latin typeface="Segoe UI"/>
              <a:cs typeface="Segoe UI"/>
            </a:endParaRPr>
          </a:p>
          <a:p>
            <a:pPr>
              <a:lnSpc>
                <a:spcPct val="100000"/>
              </a:lnSpc>
            </a:pPr>
            <a:r>
              <a:rPr sz="1200" b="1" spc="-10" dirty="0">
                <a:solidFill>
                  <a:srgbClr val="001F5F"/>
                </a:solidFill>
                <a:latin typeface="Segoe UI"/>
                <a:cs typeface="Segoe UI"/>
              </a:rPr>
              <a:t>institutions.</a:t>
            </a:r>
            <a:endParaRPr lang="en-US" sz="1200" b="1" spc="-10" dirty="0">
              <a:solidFill>
                <a:srgbClr val="001F5F"/>
              </a:solidFill>
              <a:latin typeface="Segoe UI"/>
              <a:cs typeface="Segoe UI"/>
            </a:endParaRPr>
          </a:p>
          <a:p>
            <a:pPr>
              <a:lnSpc>
                <a:spcPct val="100000"/>
              </a:lnSpc>
            </a:pPr>
            <a:r>
              <a:rPr lang="en-US" sz="1200" b="1" spc="-10" dirty="0">
                <a:solidFill>
                  <a:srgbClr val="001F5F"/>
                </a:solidFill>
                <a:latin typeface="Segoe UI"/>
                <a:cs typeface="Segoe UI"/>
              </a:rPr>
              <a:t>Case studies and good practices </a:t>
            </a:r>
          </a:p>
          <a:p>
            <a:pPr>
              <a:lnSpc>
                <a:spcPct val="100000"/>
              </a:lnSpc>
            </a:pPr>
            <a:r>
              <a:rPr lang="en-US" sz="1200" b="1" spc="-10" dirty="0">
                <a:solidFill>
                  <a:srgbClr val="001F5F"/>
                </a:solidFill>
                <a:latin typeface="Segoe UI"/>
                <a:cs typeface="Segoe UI"/>
              </a:rPr>
              <a:t>can be found here:  https://sherloc.unodc.org/cld/uploads/pdf/Issue_Paper_Organized_Crime_and_Gender_1.pdf</a:t>
            </a:r>
          </a:p>
          <a:p>
            <a:pPr algn="ctr">
              <a:lnSpc>
                <a:spcPct val="100000"/>
              </a:lnSpc>
            </a:pPr>
            <a:endParaRPr sz="1600" dirty="0">
              <a:latin typeface="Segoe UI"/>
              <a:cs typeface="Segoe UI"/>
            </a:endParaRPr>
          </a:p>
        </p:txBody>
      </p:sp>
      <p:grpSp>
        <p:nvGrpSpPr>
          <p:cNvPr id="10" name="object 10"/>
          <p:cNvGrpSpPr/>
          <p:nvPr/>
        </p:nvGrpSpPr>
        <p:grpSpPr>
          <a:xfrm>
            <a:off x="16001" y="3759104"/>
            <a:ext cx="4956175" cy="2139688"/>
            <a:chOff x="3047" y="3814571"/>
            <a:chExt cx="4956175" cy="2357755"/>
          </a:xfrm>
        </p:grpSpPr>
        <p:sp>
          <p:nvSpPr>
            <p:cNvPr id="11" name="object 11"/>
            <p:cNvSpPr/>
            <p:nvPr/>
          </p:nvSpPr>
          <p:spPr>
            <a:xfrm>
              <a:off x="16001" y="3827525"/>
              <a:ext cx="4930140" cy="2331720"/>
            </a:xfrm>
            <a:custGeom>
              <a:avLst/>
              <a:gdLst/>
              <a:ahLst/>
              <a:cxnLst/>
              <a:rect l="l" t="t" r="r" b="b"/>
              <a:pathLst>
                <a:path w="4930140" h="2331720">
                  <a:moveTo>
                    <a:pt x="3764280" y="0"/>
                  </a:moveTo>
                  <a:lnTo>
                    <a:pt x="0" y="0"/>
                  </a:lnTo>
                  <a:lnTo>
                    <a:pt x="0" y="2331720"/>
                  </a:lnTo>
                  <a:lnTo>
                    <a:pt x="3764280" y="2331720"/>
                  </a:lnTo>
                  <a:lnTo>
                    <a:pt x="4930140" y="1165860"/>
                  </a:lnTo>
                  <a:lnTo>
                    <a:pt x="3764280" y="0"/>
                  </a:lnTo>
                  <a:close/>
                </a:path>
              </a:pathLst>
            </a:custGeom>
            <a:solidFill>
              <a:srgbClr val="BADFE2"/>
            </a:solidFill>
          </p:spPr>
          <p:txBody>
            <a:bodyPr wrap="square" lIns="0" tIns="0" rIns="0" bIns="0" rtlCol="0"/>
            <a:lstStyle/>
            <a:p>
              <a:endParaRPr/>
            </a:p>
          </p:txBody>
        </p:sp>
        <p:sp>
          <p:nvSpPr>
            <p:cNvPr id="12" name="object 12"/>
            <p:cNvSpPr/>
            <p:nvPr/>
          </p:nvSpPr>
          <p:spPr>
            <a:xfrm>
              <a:off x="16001" y="3827525"/>
              <a:ext cx="4930140" cy="2331720"/>
            </a:xfrm>
            <a:custGeom>
              <a:avLst/>
              <a:gdLst/>
              <a:ahLst/>
              <a:cxnLst/>
              <a:rect l="l" t="t" r="r" b="b"/>
              <a:pathLst>
                <a:path w="4930140" h="2331720">
                  <a:moveTo>
                    <a:pt x="0" y="0"/>
                  </a:moveTo>
                  <a:lnTo>
                    <a:pt x="3764280" y="0"/>
                  </a:lnTo>
                  <a:lnTo>
                    <a:pt x="4930140" y="1165860"/>
                  </a:lnTo>
                  <a:lnTo>
                    <a:pt x="3764280" y="2331720"/>
                  </a:lnTo>
                  <a:lnTo>
                    <a:pt x="0" y="2331720"/>
                  </a:lnTo>
                  <a:lnTo>
                    <a:pt x="0" y="0"/>
                  </a:lnTo>
                  <a:close/>
                </a:path>
              </a:pathLst>
            </a:custGeom>
            <a:ln w="25908">
              <a:solidFill>
                <a:srgbClr val="88A3A7"/>
              </a:solidFill>
            </a:ln>
          </p:spPr>
          <p:txBody>
            <a:bodyPr wrap="square" lIns="0" tIns="0" rIns="0" bIns="0" rtlCol="0"/>
            <a:lstStyle/>
            <a:p>
              <a:endParaRPr/>
            </a:p>
          </p:txBody>
        </p:sp>
      </p:grpSp>
      <p:sp>
        <p:nvSpPr>
          <p:cNvPr id="13" name="object 13"/>
          <p:cNvSpPr txBox="1"/>
          <p:nvPr/>
        </p:nvSpPr>
        <p:spPr>
          <a:xfrm>
            <a:off x="307732" y="3878707"/>
            <a:ext cx="3552092" cy="1735732"/>
          </a:xfrm>
          <a:prstGeom prst="rect">
            <a:avLst/>
          </a:prstGeom>
        </p:spPr>
        <p:txBody>
          <a:bodyPr vert="horz" wrap="square" lIns="0" tIns="12065" rIns="0" bIns="0" rtlCol="0">
            <a:spAutoFit/>
          </a:bodyPr>
          <a:lstStyle/>
          <a:p>
            <a:pPr marL="1189355" algn="just">
              <a:lnSpc>
                <a:spcPct val="100000"/>
              </a:lnSpc>
              <a:spcBef>
                <a:spcPts val="95"/>
              </a:spcBef>
            </a:pPr>
            <a:r>
              <a:rPr sz="1600" b="1" dirty="0">
                <a:solidFill>
                  <a:srgbClr val="001F5F"/>
                </a:solidFill>
                <a:latin typeface="Segoe UI"/>
                <a:cs typeface="Segoe UI"/>
              </a:rPr>
              <a:t>Counter</a:t>
            </a:r>
            <a:r>
              <a:rPr sz="1600" b="1" spc="-65" dirty="0">
                <a:solidFill>
                  <a:srgbClr val="001F5F"/>
                </a:solidFill>
                <a:latin typeface="Segoe UI"/>
                <a:cs typeface="Segoe UI"/>
              </a:rPr>
              <a:t> </a:t>
            </a:r>
            <a:r>
              <a:rPr sz="1600" b="1" spc="-10" dirty="0">
                <a:solidFill>
                  <a:srgbClr val="001F5F"/>
                </a:solidFill>
                <a:latin typeface="Segoe UI"/>
                <a:cs typeface="Segoe UI"/>
              </a:rPr>
              <a:t>argument:</a:t>
            </a:r>
            <a:endParaRPr sz="1600" dirty="0">
              <a:latin typeface="Segoe UI"/>
              <a:cs typeface="Segoe UI"/>
            </a:endParaRPr>
          </a:p>
          <a:p>
            <a:pPr marL="12700" marR="5080" algn="just">
              <a:lnSpc>
                <a:spcPct val="100000"/>
              </a:lnSpc>
            </a:pPr>
            <a:endParaRPr lang="en-US" sz="1200" b="1" dirty="0">
              <a:solidFill>
                <a:srgbClr val="001F5F"/>
              </a:solidFill>
              <a:latin typeface="Segoe UI"/>
              <a:cs typeface="Segoe UI"/>
            </a:endParaRPr>
          </a:p>
          <a:p>
            <a:pPr marL="12700" marR="5080" algn="just">
              <a:lnSpc>
                <a:spcPct val="100000"/>
              </a:lnSpc>
            </a:pPr>
            <a:r>
              <a:rPr sz="1200" b="1" dirty="0">
                <a:solidFill>
                  <a:srgbClr val="001F5F"/>
                </a:solidFill>
                <a:latin typeface="Segoe UI"/>
                <a:cs typeface="Segoe UI"/>
              </a:rPr>
              <a:t>True</a:t>
            </a:r>
            <a:r>
              <a:rPr sz="1200" b="1" spc="5" dirty="0">
                <a:solidFill>
                  <a:srgbClr val="001F5F"/>
                </a:solidFill>
                <a:latin typeface="Segoe UI"/>
                <a:cs typeface="Segoe UI"/>
              </a:rPr>
              <a:t> </a:t>
            </a:r>
            <a:r>
              <a:rPr sz="1200" b="1" dirty="0">
                <a:solidFill>
                  <a:srgbClr val="001F5F"/>
                </a:solidFill>
                <a:latin typeface="Segoe UI"/>
                <a:cs typeface="Segoe UI"/>
              </a:rPr>
              <a:t>to</a:t>
            </a:r>
            <a:r>
              <a:rPr sz="1200" b="1" spc="10" dirty="0">
                <a:solidFill>
                  <a:srgbClr val="001F5F"/>
                </a:solidFill>
                <a:latin typeface="Segoe UI"/>
                <a:cs typeface="Segoe UI"/>
              </a:rPr>
              <a:t> </a:t>
            </a:r>
            <a:r>
              <a:rPr sz="1200" b="1" dirty="0">
                <a:solidFill>
                  <a:srgbClr val="001F5F"/>
                </a:solidFill>
                <a:latin typeface="Segoe UI"/>
                <a:cs typeface="Segoe UI"/>
              </a:rPr>
              <a:t>a</a:t>
            </a:r>
            <a:r>
              <a:rPr sz="1200" b="1" spc="20" dirty="0">
                <a:solidFill>
                  <a:srgbClr val="001F5F"/>
                </a:solidFill>
                <a:latin typeface="Segoe UI"/>
                <a:cs typeface="Segoe UI"/>
              </a:rPr>
              <a:t> </a:t>
            </a:r>
            <a:r>
              <a:rPr sz="1200" b="1" dirty="0">
                <a:solidFill>
                  <a:srgbClr val="001F5F"/>
                </a:solidFill>
                <a:latin typeface="Segoe UI"/>
                <a:cs typeface="Segoe UI"/>
              </a:rPr>
              <a:t>certain</a:t>
            </a:r>
            <a:r>
              <a:rPr sz="1200" b="1" spc="5" dirty="0">
                <a:solidFill>
                  <a:srgbClr val="001F5F"/>
                </a:solidFill>
                <a:latin typeface="Segoe UI"/>
                <a:cs typeface="Segoe UI"/>
              </a:rPr>
              <a:t> </a:t>
            </a:r>
            <a:r>
              <a:rPr sz="1200" b="1" dirty="0">
                <a:solidFill>
                  <a:srgbClr val="001F5F"/>
                </a:solidFill>
                <a:latin typeface="Segoe UI"/>
                <a:cs typeface="Segoe UI"/>
              </a:rPr>
              <a:t>extent,</a:t>
            </a:r>
            <a:r>
              <a:rPr sz="1200" b="1" spc="15" dirty="0">
                <a:solidFill>
                  <a:srgbClr val="001F5F"/>
                </a:solidFill>
                <a:latin typeface="Segoe UI"/>
                <a:cs typeface="Segoe UI"/>
              </a:rPr>
              <a:t> </a:t>
            </a:r>
            <a:r>
              <a:rPr sz="1200" b="1" dirty="0">
                <a:solidFill>
                  <a:srgbClr val="001F5F"/>
                </a:solidFill>
                <a:latin typeface="Segoe UI"/>
                <a:cs typeface="Segoe UI"/>
              </a:rPr>
              <a:t>as</a:t>
            </a:r>
            <a:r>
              <a:rPr sz="1200" b="1" spc="20" dirty="0">
                <a:solidFill>
                  <a:srgbClr val="001F5F"/>
                </a:solidFill>
                <a:latin typeface="Segoe UI"/>
                <a:cs typeface="Segoe UI"/>
              </a:rPr>
              <a:t> </a:t>
            </a:r>
            <a:r>
              <a:rPr sz="1200" b="1" spc="-10" dirty="0">
                <a:solidFill>
                  <a:srgbClr val="001F5F"/>
                </a:solidFill>
                <a:latin typeface="Segoe UI"/>
                <a:cs typeface="Segoe UI"/>
              </a:rPr>
              <a:t>there </a:t>
            </a:r>
            <a:r>
              <a:rPr sz="1200" b="1" dirty="0">
                <a:solidFill>
                  <a:srgbClr val="001F5F"/>
                </a:solidFill>
                <a:latin typeface="Segoe UI"/>
                <a:cs typeface="Segoe UI"/>
              </a:rPr>
              <a:t>is</a:t>
            </a:r>
            <a:r>
              <a:rPr sz="1200" b="1" spc="75" dirty="0">
                <a:solidFill>
                  <a:srgbClr val="001F5F"/>
                </a:solidFill>
                <a:latin typeface="Segoe UI"/>
                <a:cs typeface="Segoe UI"/>
              </a:rPr>
              <a:t> </a:t>
            </a:r>
            <a:r>
              <a:rPr sz="1200" b="1" dirty="0">
                <a:solidFill>
                  <a:srgbClr val="001F5F"/>
                </a:solidFill>
                <a:latin typeface="Segoe UI"/>
                <a:cs typeface="Segoe UI"/>
              </a:rPr>
              <a:t>no</a:t>
            </a:r>
            <a:r>
              <a:rPr sz="1200" b="1" spc="70" dirty="0">
                <a:solidFill>
                  <a:srgbClr val="001F5F"/>
                </a:solidFill>
                <a:latin typeface="Segoe UI"/>
                <a:cs typeface="Segoe UI"/>
              </a:rPr>
              <a:t> </a:t>
            </a:r>
            <a:r>
              <a:rPr sz="1200" b="1" dirty="0">
                <a:solidFill>
                  <a:srgbClr val="001F5F"/>
                </a:solidFill>
                <a:latin typeface="Segoe UI"/>
                <a:cs typeface="Segoe UI"/>
              </a:rPr>
              <a:t>robust</a:t>
            </a:r>
            <a:r>
              <a:rPr sz="1200" b="1" spc="80" dirty="0">
                <a:solidFill>
                  <a:srgbClr val="001F5F"/>
                </a:solidFill>
                <a:latin typeface="Segoe UI"/>
                <a:cs typeface="Segoe UI"/>
              </a:rPr>
              <a:t> </a:t>
            </a:r>
            <a:r>
              <a:rPr sz="1200" b="1" dirty="0">
                <a:solidFill>
                  <a:srgbClr val="001F5F"/>
                </a:solidFill>
                <a:latin typeface="Segoe UI"/>
                <a:cs typeface="Segoe UI"/>
              </a:rPr>
              <a:t>evidence</a:t>
            </a:r>
            <a:r>
              <a:rPr sz="1200" b="1" spc="75" dirty="0">
                <a:solidFill>
                  <a:srgbClr val="001F5F"/>
                </a:solidFill>
                <a:latin typeface="Segoe UI"/>
                <a:cs typeface="Segoe UI"/>
              </a:rPr>
              <a:t> </a:t>
            </a:r>
            <a:r>
              <a:rPr sz="1200" b="1" dirty="0">
                <a:solidFill>
                  <a:srgbClr val="001F5F"/>
                </a:solidFill>
                <a:latin typeface="Segoe UI"/>
                <a:cs typeface="Segoe UI"/>
              </a:rPr>
              <a:t>of</a:t>
            </a:r>
            <a:r>
              <a:rPr sz="1200" b="1" spc="75" dirty="0">
                <a:solidFill>
                  <a:srgbClr val="001F5F"/>
                </a:solidFill>
                <a:latin typeface="Segoe UI"/>
                <a:cs typeface="Segoe UI"/>
              </a:rPr>
              <a:t> </a:t>
            </a:r>
            <a:r>
              <a:rPr sz="1200" b="1" dirty="0">
                <a:solidFill>
                  <a:srgbClr val="001F5F"/>
                </a:solidFill>
                <a:latin typeface="Segoe UI"/>
                <a:cs typeface="Segoe UI"/>
              </a:rPr>
              <a:t>the</a:t>
            </a:r>
            <a:r>
              <a:rPr sz="1200" b="1" spc="75" dirty="0">
                <a:solidFill>
                  <a:srgbClr val="001F5F"/>
                </a:solidFill>
                <a:latin typeface="Segoe UI"/>
                <a:cs typeface="Segoe UI"/>
              </a:rPr>
              <a:t> </a:t>
            </a:r>
            <a:r>
              <a:rPr sz="1200" b="1" dirty="0">
                <a:solidFill>
                  <a:srgbClr val="001F5F"/>
                </a:solidFill>
                <a:latin typeface="Segoe UI"/>
                <a:cs typeface="Segoe UI"/>
              </a:rPr>
              <a:t>causal</a:t>
            </a:r>
            <a:r>
              <a:rPr sz="1200" b="1" spc="75" dirty="0">
                <a:solidFill>
                  <a:srgbClr val="001F5F"/>
                </a:solidFill>
                <a:latin typeface="Segoe UI"/>
                <a:cs typeface="Segoe UI"/>
              </a:rPr>
              <a:t> </a:t>
            </a:r>
            <a:r>
              <a:rPr sz="1200" b="1" spc="-10" dirty="0">
                <a:solidFill>
                  <a:srgbClr val="001F5F"/>
                </a:solidFill>
                <a:latin typeface="Segoe UI"/>
                <a:cs typeface="Segoe UI"/>
              </a:rPr>
              <a:t>relation </a:t>
            </a:r>
            <a:r>
              <a:rPr sz="1200" b="1" dirty="0">
                <a:solidFill>
                  <a:srgbClr val="001F5F"/>
                </a:solidFill>
                <a:latin typeface="Segoe UI"/>
                <a:cs typeface="Segoe UI"/>
              </a:rPr>
              <a:t>between</a:t>
            </a:r>
            <a:r>
              <a:rPr sz="1200" b="1" spc="365" dirty="0">
                <a:solidFill>
                  <a:srgbClr val="001F5F"/>
                </a:solidFill>
                <a:latin typeface="Segoe UI"/>
                <a:cs typeface="Segoe UI"/>
              </a:rPr>
              <a:t>  </a:t>
            </a:r>
            <a:r>
              <a:rPr sz="1200" b="1" dirty="0">
                <a:solidFill>
                  <a:srgbClr val="001F5F"/>
                </a:solidFill>
                <a:latin typeface="Segoe UI"/>
                <a:cs typeface="Segoe UI"/>
              </a:rPr>
              <a:t>gender</a:t>
            </a:r>
            <a:r>
              <a:rPr sz="1200" b="1" spc="375" dirty="0">
                <a:solidFill>
                  <a:srgbClr val="001F5F"/>
                </a:solidFill>
                <a:latin typeface="Segoe UI"/>
                <a:cs typeface="Segoe UI"/>
              </a:rPr>
              <a:t>  </a:t>
            </a:r>
            <a:r>
              <a:rPr sz="1200" b="1" dirty="0">
                <a:solidFill>
                  <a:srgbClr val="001F5F"/>
                </a:solidFill>
                <a:latin typeface="Segoe UI"/>
                <a:cs typeface="Segoe UI"/>
              </a:rPr>
              <a:t>and</a:t>
            </a:r>
            <a:r>
              <a:rPr sz="1200" b="1" spc="365" dirty="0">
                <a:solidFill>
                  <a:srgbClr val="001F5F"/>
                </a:solidFill>
                <a:latin typeface="Segoe UI"/>
                <a:cs typeface="Segoe UI"/>
              </a:rPr>
              <a:t>  </a:t>
            </a:r>
            <a:r>
              <a:rPr sz="1200" b="1" dirty="0">
                <a:solidFill>
                  <a:srgbClr val="001F5F"/>
                </a:solidFill>
                <a:latin typeface="Segoe UI"/>
                <a:cs typeface="Segoe UI"/>
              </a:rPr>
              <a:t>lower</a:t>
            </a:r>
            <a:r>
              <a:rPr sz="1200" b="1" spc="375" dirty="0">
                <a:solidFill>
                  <a:srgbClr val="001F5F"/>
                </a:solidFill>
                <a:latin typeface="Segoe UI"/>
                <a:cs typeface="Segoe UI"/>
              </a:rPr>
              <a:t>  </a:t>
            </a:r>
            <a:r>
              <a:rPr sz="1200" b="1" dirty="0">
                <a:solidFill>
                  <a:srgbClr val="001F5F"/>
                </a:solidFill>
                <a:latin typeface="Segoe UI"/>
                <a:cs typeface="Segoe UI"/>
              </a:rPr>
              <a:t>levels</a:t>
            </a:r>
            <a:r>
              <a:rPr sz="1200" b="1" spc="365" dirty="0">
                <a:solidFill>
                  <a:srgbClr val="001F5F"/>
                </a:solidFill>
                <a:latin typeface="Segoe UI"/>
                <a:cs typeface="Segoe UI"/>
              </a:rPr>
              <a:t>  </a:t>
            </a:r>
            <a:r>
              <a:rPr sz="1200" b="1" spc="-25" dirty="0">
                <a:solidFill>
                  <a:srgbClr val="001F5F"/>
                </a:solidFill>
                <a:latin typeface="Segoe UI"/>
                <a:cs typeface="Segoe UI"/>
              </a:rPr>
              <a:t>of </a:t>
            </a:r>
            <a:r>
              <a:rPr sz="1200" b="1" dirty="0">
                <a:solidFill>
                  <a:srgbClr val="001F5F"/>
                </a:solidFill>
                <a:latin typeface="Segoe UI"/>
                <a:cs typeface="Segoe UI"/>
              </a:rPr>
              <a:t>corruption.</a:t>
            </a:r>
            <a:r>
              <a:rPr sz="1200" b="1" spc="95" dirty="0">
                <a:solidFill>
                  <a:srgbClr val="001F5F"/>
                </a:solidFill>
                <a:latin typeface="Segoe UI"/>
                <a:cs typeface="Segoe UI"/>
              </a:rPr>
              <a:t>  </a:t>
            </a:r>
            <a:r>
              <a:rPr sz="1200" b="1" dirty="0">
                <a:solidFill>
                  <a:srgbClr val="001F5F"/>
                </a:solidFill>
                <a:latin typeface="Segoe UI"/>
                <a:cs typeface="Segoe UI"/>
              </a:rPr>
              <a:t>However,</a:t>
            </a:r>
            <a:r>
              <a:rPr sz="1200" b="1" spc="100" dirty="0">
                <a:solidFill>
                  <a:srgbClr val="001F5F"/>
                </a:solidFill>
                <a:latin typeface="Segoe UI"/>
                <a:cs typeface="Segoe UI"/>
              </a:rPr>
              <a:t>  </a:t>
            </a:r>
            <a:r>
              <a:rPr sz="1200" b="1" dirty="0">
                <a:solidFill>
                  <a:srgbClr val="001F5F"/>
                </a:solidFill>
                <a:latin typeface="Segoe UI"/>
                <a:cs typeface="Segoe UI"/>
              </a:rPr>
              <a:t>evidence</a:t>
            </a:r>
            <a:r>
              <a:rPr sz="1200" b="1" spc="100" dirty="0">
                <a:solidFill>
                  <a:srgbClr val="001F5F"/>
                </a:solidFill>
                <a:latin typeface="Segoe UI"/>
                <a:cs typeface="Segoe UI"/>
              </a:rPr>
              <a:t>  </a:t>
            </a:r>
            <a:r>
              <a:rPr sz="1200" b="1" dirty="0">
                <a:solidFill>
                  <a:srgbClr val="001F5F"/>
                </a:solidFill>
                <a:latin typeface="Segoe UI"/>
                <a:cs typeface="Segoe UI"/>
              </a:rPr>
              <a:t>from</a:t>
            </a:r>
            <a:r>
              <a:rPr sz="1200" b="1" spc="100" dirty="0">
                <a:solidFill>
                  <a:srgbClr val="001F5F"/>
                </a:solidFill>
                <a:latin typeface="Segoe UI"/>
                <a:cs typeface="Segoe UI"/>
              </a:rPr>
              <a:t>  </a:t>
            </a:r>
            <a:r>
              <a:rPr sz="1200" b="1" spc="-25" dirty="0">
                <a:solidFill>
                  <a:srgbClr val="001F5F"/>
                </a:solidFill>
                <a:latin typeface="Segoe UI"/>
                <a:cs typeface="Segoe UI"/>
              </a:rPr>
              <a:t>the </a:t>
            </a:r>
            <a:r>
              <a:rPr sz="1200" b="1" dirty="0">
                <a:solidFill>
                  <a:srgbClr val="001F5F"/>
                </a:solidFill>
                <a:latin typeface="Segoe UI"/>
                <a:cs typeface="Segoe UI"/>
              </a:rPr>
              <a:t>World</a:t>
            </a:r>
            <a:r>
              <a:rPr sz="1200" b="1" spc="420" dirty="0">
                <a:solidFill>
                  <a:srgbClr val="001F5F"/>
                </a:solidFill>
                <a:latin typeface="Segoe UI"/>
                <a:cs typeface="Segoe UI"/>
              </a:rPr>
              <a:t> </a:t>
            </a:r>
            <a:r>
              <a:rPr sz="1200" b="1" dirty="0">
                <a:solidFill>
                  <a:srgbClr val="001F5F"/>
                </a:solidFill>
                <a:latin typeface="Segoe UI"/>
                <a:cs typeface="Segoe UI"/>
              </a:rPr>
              <a:t>Bank</a:t>
            </a:r>
            <a:r>
              <a:rPr sz="1200" b="1" spc="420" dirty="0">
                <a:solidFill>
                  <a:srgbClr val="001F5F"/>
                </a:solidFill>
                <a:latin typeface="Segoe UI"/>
                <a:cs typeface="Segoe UI"/>
              </a:rPr>
              <a:t> </a:t>
            </a:r>
            <a:r>
              <a:rPr sz="1200" b="1" dirty="0">
                <a:solidFill>
                  <a:srgbClr val="001F5F"/>
                </a:solidFill>
                <a:latin typeface="Segoe UI"/>
                <a:cs typeface="Segoe UI"/>
              </a:rPr>
              <a:t>shows</a:t>
            </a:r>
            <a:r>
              <a:rPr sz="1200" b="1" spc="425" dirty="0">
                <a:solidFill>
                  <a:srgbClr val="001F5F"/>
                </a:solidFill>
                <a:latin typeface="Segoe UI"/>
                <a:cs typeface="Segoe UI"/>
              </a:rPr>
              <a:t>  </a:t>
            </a:r>
            <a:r>
              <a:rPr sz="1200" b="1" dirty="0">
                <a:solidFill>
                  <a:srgbClr val="001F5F"/>
                </a:solidFill>
                <a:latin typeface="Segoe UI"/>
                <a:cs typeface="Segoe UI"/>
              </a:rPr>
              <a:t>that</a:t>
            </a:r>
            <a:r>
              <a:rPr sz="1200" b="1" spc="425" dirty="0">
                <a:solidFill>
                  <a:srgbClr val="001F5F"/>
                </a:solidFill>
                <a:latin typeface="Segoe UI"/>
                <a:cs typeface="Segoe UI"/>
              </a:rPr>
              <a:t> </a:t>
            </a:r>
            <a:r>
              <a:rPr sz="1200" b="1" dirty="0">
                <a:solidFill>
                  <a:srgbClr val="001F5F"/>
                </a:solidFill>
                <a:latin typeface="Segoe UI"/>
                <a:cs typeface="Segoe UI"/>
              </a:rPr>
              <a:t>when</a:t>
            </a:r>
            <a:r>
              <a:rPr sz="1200" b="1" spc="425" dirty="0">
                <a:solidFill>
                  <a:srgbClr val="001F5F"/>
                </a:solidFill>
                <a:latin typeface="Segoe UI"/>
                <a:cs typeface="Segoe UI"/>
              </a:rPr>
              <a:t> </a:t>
            </a:r>
            <a:r>
              <a:rPr sz="1200" b="1" dirty="0">
                <a:solidFill>
                  <a:srgbClr val="001F5F"/>
                </a:solidFill>
                <a:latin typeface="Segoe UI"/>
                <a:cs typeface="Segoe UI"/>
              </a:rPr>
              <a:t>there</a:t>
            </a:r>
            <a:r>
              <a:rPr sz="1200" b="1" spc="420" dirty="0">
                <a:solidFill>
                  <a:srgbClr val="001F5F"/>
                </a:solidFill>
                <a:latin typeface="Segoe UI"/>
                <a:cs typeface="Segoe UI"/>
              </a:rPr>
              <a:t> </a:t>
            </a:r>
            <a:r>
              <a:rPr sz="1200" b="1" spc="-25" dirty="0">
                <a:solidFill>
                  <a:srgbClr val="001F5F"/>
                </a:solidFill>
                <a:latin typeface="Segoe UI"/>
                <a:cs typeface="Segoe UI"/>
              </a:rPr>
              <a:t>are </a:t>
            </a:r>
            <a:r>
              <a:rPr sz="1200" b="1" dirty="0">
                <a:solidFill>
                  <a:srgbClr val="001F5F"/>
                </a:solidFill>
                <a:latin typeface="Segoe UI"/>
                <a:cs typeface="Segoe UI"/>
              </a:rPr>
              <a:t>more</a:t>
            </a:r>
            <a:r>
              <a:rPr sz="1200" b="1" spc="204" dirty="0">
                <a:solidFill>
                  <a:srgbClr val="001F5F"/>
                </a:solidFill>
                <a:latin typeface="Segoe UI"/>
                <a:cs typeface="Segoe UI"/>
              </a:rPr>
              <a:t>  </a:t>
            </a:r>
            <a:r>
              <a:rPr sz="1200" b="1" dirty="0">
                <a:solidFill>
                  <a:srgbClr val="001F5F"/>
                </a:solidFill>
                <a:latin typeface="Segoe UI"/>
                <a:cs typeface="Segoe UI"/>
              </a:rPr>
              <a:t>women</a:t>
            </a:r>
            <a:r>
              <a:rPr sz="1200" b="1" spc="215" dirty="0">
                <a:solidFill>
                  <a:srgbClr val="001F5F"/>
                </a:solidFill>
                <a:latin typeface="Segoe UI"/>
                <a:cs typeface="Segoe UI"/>
              </a:rPr>
              <a:t>  </a:t>
            </a:r>
            <a:r>
              <a:rPr sz="1200" b="1" dirty="0">
                <a:solidFill>
                  <a:srgbClr val="001F5F"/>
                </a:solidFill>
                <a:latin typeface="Segoe UI"/>
                <a:cs typeface="Segoe UI"/>
              </a:rPr>
              <a:t>in</a:t>
            </a:r>
            <a:r>
              <a:rPr sz="1200" b="1" spc="204" dirty="0">
                <a:solidFill>
                  <a:srgbClr val="001F5F"/>
                </a:solidFill>
                <a:latin typeface="Segoe UI"/>
                <a:cs typeface="Segoe UI"/>
              </a:rPr>
              <a:t>  </a:t>
            </a:r>
            <a:r>
              <a:rPr sz="1200" b="1" dirty="0">
                <a:solidFill>
                  <a:srgbClr val="001F5F"/>
                </a:solidFill>
                <a:latin typeface="Segoe UI"/>
                <a:cs typeface="Segoe UI"/>
              </a:rPr>
              <a:t>Parliament,</a:t>
            </a:r>
            <a:r>
              <a:rPr sz="1200" b="1" spc="215" dirty="0">
                <a:solidFill>
                  <a:srgbClr val="001F5F"/>
                </a:solidFill>
                <a:latin typeface="Segoe UI"/>
                <a:cs typeface="Segoe UI"/>
              </a:rPr>
              <a:t>  </a:t>
            </a:r>
            <a:r>
              <a:rPr sz="1200" b="1" spc="-10" dirty="0">
                <a:solidFill>
                  <a:srgbClr val="001F5F"/>
                </a:solidFill>
                <a:latin typeface="Segoe UI"/>
                <a:cs typeface="Segoe UI"/>
              </a:rPr>
              <a:t>corruption </a:t>
            </a:r>
            <a:r>
              <a:rPr sz="1200" b="1" dirty="0">
                <a:solidFill>
                  <a:srgbClr val="001F5F"/>
                </a:solidFill>
                <a:latin typeface="Segoe UI"/>
                <a:cs typeface="Segoe UI"/>
              </a:rPr>
              <a:t>levels</a:t>
            </a:r>
            <a:r>
              <a:rPr sz="1200" b="1" spc="-50" dirty="0">
                <a:solidFill>
                  <a:srgbClr val="001F5F"/>
                </a:solidFill>
                <a:latin typeface="Segoe UI"/>
                <a:cs typeface="Segoe UI"/>
              </a:rPr>
              <a:t> </a:t>
            </a:r>
            <a:r>
              <a:rPr sz="1200" b="1" dirty="0">
                <a:solidFill>
                  <a:srgbClr val="001F5F"/>
                </a:solidFill>
                <a:latin typeface="Segoe UI"/>
                <a:cs typeface="Segoe UI"/>
              </a:rPr>
              <a:t>tend</a:t>
            </a:r>
            <a:r>
              <a:rPr sz="1200" b="1" spc="-15" dirty="0">
                <a:solidFill>
                  <a:srgbClr val="001F5F"/>
                </a:solidFill>
                <a:latin typeface="Segoe UI"/>
                <a:cs typeface="Segoe UI"/>
              </a:rPr>
              <a:t> </a:t>
            </a:r>
            <a:r>
              <a:rPr sz="1200" b="1" dirty="0">
                <a:solidFill>
                  <a:srgbClr val="001F5F"/>
                </a:solidFill>
                <a:latin typeface="Segoe UI"/>
                <a:cs typeface="Segoe UI"/>
              </a:rPr>
              <a:t>to</a:t>
            </a:r>
            <a:r>
              <a:rPr sz="1200" b="1" spc="-10" dirty="0">
                <a:solidFill>
                  <a:srgbClr val="001F5F"/>
                </a:solidFill>
                <a:latin typeface="Segoe UI"/>
                <a:cs typeface="Segoe UI"/>
              </a:rPr>
              <a:t> </a:t>
            </a:r>
            <a:r>
              <a:rPr sz="1200" b="1" dirty="0">
                <a:solidFill>
                  <a:srgbClr val="001F5F"/>
                </a:solidFill>
                <a:latin typeface="Segoe UI"/>
                <a:cs typeface="Segoe UI"/>
              </a:rPr>
              <a:t>be</a:t>
            </a:r>
            <a:r>
              <a:rPr sz="1200" b="1" spc="-25" dirty="0">
                <a:solidFill>
                  <a:srgbClr val="001F5F"/>
                </a:solidFill>
                <a:latin typeface="Segoe UI"/>
                <a:cs typeface="Segoe UI"/>
              </a:rPr>
              <a:t> </a:t>
            </a:r>
            <a:r>
              <a:rPr sz="1200" b="1" spc="-10" dirty="0">
                <a:solidFill>
                  <a:srgbClr val="001F5F"/>
                </a:solidFill>
                <a:latin typeface="Segoe UI"/>
                <a:cs typeface="Segoe UI"/>
              </a:rPr>
              <a:t>lower</a:t>
            </a:r>
            <a:r>
              <a:rPr lang="en-US" sz="1200" b="1" spc="-10" dirty="0">
                <a:solidFill>
                  <a:srgbClr val="001F5F"/>
                </a:solidFill>
                <a:latin typeface="Segoe UI"/>
                <a:cs typeface="Segoe UI"/>
              </a:rPr>
              <a:t>.</a:t>
            </a:r>
            <a:endParaRPr sz="1200" dirty="0">
              <a:latin typeface="Segoe UI"/>
              <a:cs typeface="Segoe U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8494B-8B5E-0445-B3D4-C0833172C6D6}"/>
              </a:ext>
            </a:extLst>
          </p:cNvPr>
          <p:cNvSpPr>
            <a:spLocks noGrp="1"/>
          </p:cNvSpPr>
          <p:nvPr>
            <p:ph type="title"/>
          </p:nvPr>
        </p:nvSpPr>
        <p:spPr>
          <a:xfrm>
            <a:off x="794479" y="1217422"/>
            <a:ext cx="6485552" cy="430887"/>
          </a:xfrm>
        </p:spPr>
        <p:txBody>
          <a:bodyPr/>
          <a:lstStyle/>
          <a:p>
            <a:br>
              <a:rPr lang="en-GB" sz="2800" b="1" dirty="0">
                <a:solidFill>
                  <a:srgbClr val="0070C0"/>
                </a:solidFill>
                <a:latin typeface="Arial" panose="020B0604020202020204" pitchFamily="34" charset="0"/>
                <a:cs typeface="Arial" panose="020B0604020202020204" pitchFamily="34" charset="0"/>
              </a:rPr>
            </a:br>
            <a:r>
              <a:rPr lang="en-GB" sz="2800" b="1" dirty="0">
                <a:solidFill>
                  <a:srgbClr val="0D347D"/>
                </a:solidFill>
                <a:latin typeface="Arial" panose="020B0604020202020204" pitchFamily="34" charset="0"/>
                <a:cs typeface="Arial" panose="020B0604020202020204" pitchFamily="34" charset="0"/>
              </a:rPr>
              <a:t>Objectives of the training workshop</a:t>
            </a:r>
          </a:p>
        </p:txBody>
      </p:sp>
      <p:sp>
        <p:nvSpPr>
          <p:cNvPr id="3" name="Espace réservé du texte 2">
            <a:extLst>
              <a:ext uri="{FF2B5EF4-FFF2-40B4-BE49-F238E27FC236}">
                <a16:creationId xmlns:a16="http://schemas.microsoft.com/office/drawing/2014/main" id="{14F44D49-56E0-3447-8874-EFAE39294F13}"/>
              </a:ext>
            </a:extLst>
          </p:cNvPr>
          <p:cNvSpPr>
            <a:spLocks noGrp="1"/>
          </p:cNvSpPr>
          <p:nvPr>
            <p:ph type="body" idx="1"/>
          </p:nvPr>
        </p:nvSpPr>
        <p:spPr>
          <a:xfrm>
            <a:off x="794479" y="2456795"/>
            <a:ext cx="7378850" cy="2242527"/>
          </a:xfrm>
        </p:spPr>
        <p:txBody>
          <a:bodyPr/>
          <a:lstStyle/>
          <a:p>
            <a:pPr marL="0" indent="0" rtl="0">
              <a:spcBef>
                <a:spcPts val="0"/>
              </a:spcBef>
              <a:spcAft>
                <a:spcPts val="0"/>
              </a:spcAft>
              <a:buNone/>
            </a:pPr>
            <a:endParaRPr lang="fr-BE" sz="2400" b="0" i="0" u="none" strike="noStrike" dirty="0">
              <a:solidFill>
                <a:srgbClr val="002060"/>
              </a:solidFill>
              <a:effectLst/>
              <a:latin typeface="Arial" panose="020B0604020202020204" pitchFamily="34" charset="0"/>
              <a:cs typeface="Arial" panose="020B0604020202020204" pitchFamily="34" charset="0"/>
            </a:endParaRPr>
          </a:p>
          <a:p>
            <a:pPr marL="0" indent="0" rtl="0">
              <a:lnSpc>
                <a:spcPct val="150000"/>
              </a:lnSpc>
              <a:spcBef>
                <a:spcPts val="0"/>
              </a:spcBef>
              <a:spcAft>
                <a:spcPts val="0"/>
              </a:spcAft>
              <a:buNone/>
            </a:pPr>
            <a:r>
              <a:rPr lang="en-AU" sz="2400" b="0" i="0" u="none" strike="noStrike" dirty="0">
                <a:solidFill>
                  <a:srgbClr val="002060"/>
                </a:solidFill>
                <a:effectLst/>
                <a:latin typeface="Arial" panose="020B0604020202020204" pitchFamily="34" charset="0"/>
                <a:cs typeface="Arial" panose="020B0604020202020204" pitchFamily="34" charset="0"/>
              </a:rPr>
              <a:t>To build and enhance the analytical and operational capacity of Council of Europe GERs to mainstream gender equality, intersectionality and women’s rights in their overall work, including working with Committees and other Bodies</a:t>
            </a:r>
            <a:r>
              <a:rPr lang="en-AU" sz="2400" b="0" i="0" u="none" strike="noStrike" dirty="0">
                <a:solidFill>
                  <a:srgbClr val="002060"/>
                </a:solidFill>
                <a:effectLst/>
                <a:latin typeface="+mn-lt"/>
                <a:cs typeface="Arial" panose="020B0604020202020204" pitchFamily="34" charset="0"/>
              </a:rPr>
              <a:t>.</a:t>
            </a:r>
          </a:p>
          <a:p>
            <a:pPr marL="0" indent="0" algn="l" rtl="0">
              <a:spcBef>
                <a:spcPts val="0"/>
              </a:spcBef>
              <a:spcAft>
                <a:spcPts val="0"/>
              </a:spcAft>
              <a:buNone/>
            </a:pPr>
            <a:endParaRPr lang="fr-BE" sz="2800" b="0" i="0" u="none" strike="noStrike" dirty="0">
              <a:solidFill>
                <a:srgbClr val="000000"/>
              </a:solidFill>
              <a:effectLst/>
              <a:latin typeface="Arial" panose="020B0604020202020204" pitchFamily="34" charset="0"/>
              <a:cs typeface="Arial" panose="020B0604020202020204" pitchFamily="34" charset="0"/>
            </a:endParaRPr>
          </a:p>
          <a:p>
            <a:pPr marL="0" indent="0" algn="l" rtl="0">
              <a:spcBef>
                <a:spcPts val="0"/>
              </a:spcBef>
              <a:spcAft>
                <a:spcPts val="0"/>
              </a:spcAft>
              <a:buNone/>
            </a:pPr>
            <a:br>
              <a:rPr lang="fr-BE" sz="2800" b="0" i="0" u="none" strike="noStrike" dirty="0">
                <a:solidFill>
                  <a:srgbClr val="000000"/>
                </a:solidFill>
                <a:effectLst/>
                <a:latin typeface="Arial" panose="020B0604020202020204" pitchFamily="34" charset="0"/>
                <a:cs typeface="Arial" panose="020B0604020202020204" pitchFamily="34" charset="0"/>
              </a:rPr>
            </a:br>
            <a:br>
              <a:rPr lang="fr-BE" sz="2400" dirty="0">
                <a:latin typeface="Arial" panose="020B0604020202020204" pitchFamily="34" charset="0"/>
                <a:cs typeface="Arial" panose="020B0604020202020204" pitchFamily="34" charset="0"/>
              </a:rPr>
            </a:br>
            <a:br>
              <a:rPr lang="fr-BE"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984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EB383-A103-7B54-F556-26CC0AB3B1A2}"/>
              </a:ext>
            </a:extLst>
          </p:cNvPr>
          <p:cNvSpPr>
            <a:spLocks noGrp="1"/>
          </p:cNvSpPr>
          <p:nvPr>
            <p:ph type="title"/>
          </p:nvPr>
        </p:nvSpPr>
        <p:spPr>
          <a:xfrm>
            <a:off x="602273" y="1234694"/>
            <a:ext cx="7939454" cy="1271113"/>
          </a:xfrm>
        </p:spPr>
        <p:txBody>
          <a:bodyPr/>
          <a:lstStyle/>
          <a:p>
            <a:br>
              <a:rPr lang="en-GB" sz="2000" b="1" spc="-10" dirty="0">
                <a:solidFill>
                  <a:srgbClr val="1F497D"/>
                </a:solidFill>
                <a:effectLst/>
                <a:latin typeface="Arial" panose="020B0604020202020204" pitchFamily="34" charset="0"/>
                <a:ea typeface="Calibri" panose="020F0502020204030204" pitchFamily="34" charset="0"/>
              </a:rPr>
            </a:br>
            <a:r>
              <a:rPr lang="en-GB" sz="2000" b="1" spc="-10" dirty="0">
                <a:solidFill>
                  <a:srgbClr val="1F497D"/>
                </a:solidFill>
                <a:effectLst/>
                <a:latin typeface="Arial" panose="020B0604020202020204" pitchFamily="34" charset="0"/>
                <a:ea typeface="Calibri" panose="020F0502020204030204" pitchFamily="34" charset="0"/>
              </a:rPr>
              <a:t>Thematic subgroup work: “Rewriting the balance”: </a:t>
            </a:r>
            <a:br>
              <a:rPr lang="en-GB" sz="2000" b="1" spc="-10" dirty="0">
                <a:solidFill>
                  <a:srgbClr val="1F497D"/>
                </a:solidFill>
                <a:effectLst/>
                <a:latin typeface="Arial" panose="020B0604020202020204" pitchFamily="34" charset="0"/>
                <a:ea typeface="Calibri" panose="020F0502020204030204" pitchFamily="34" charset="0"/>
              </a:rPr>
            </a:br>
            <a:br>
              <a:rPr lang="en-GB" sz="2000" b="1" spc="-10" dirty="0">
                <a:solidFill>
                  <a:srgbClr val="1F497D"/>
                </a:solidFill>
                <a:effectLst/>
                <a:latin typeface="Arial" panose="020B0604020202020204" pitchFamily="34" charset="0"/>
                <a:ea typeface="Calibri" panose="020F0502020204030204" pitchFamily="34" charset="0"/>
              </a:rPr>
            </a:br>
            <a:r>
              <a:rPr lang="en-GB" sz="2000" spc="-10" dirty="0">
                <a:solidFill>
                  <a:srgbClr val="1F497D"/>
                </a:solidFill>
                <a:effectLst/>
                <a:latin typeface="Arial" panose="020B0604020202020204" pitchFamily="34" charset="0"/>
                <a:ea typeface="Calibri" panose="020F0502020204030204" pitchFamily="34" charset="0"/>
              </a:rPr>
              <a:t>how to reformulate/rewrite policy documents in a way that is more sensitive to gender equality and intersectional issues.</a:t>
            </a:r>
            <a:endParaRPr lang="en-GB" sz="2000" dirty="0">
              <a:solidFill>
                <a:srgbClr val="FF0000"/>
              </a:solidFill>
            </a:endParaRPr>
          </a:p>
        </p:txBody>
      </p:sp>
      <p:sp>
        <p:nvSpPr>
          <p:cNvPr id="3" name="Marcador de texto 2">
            <a:extLst>
              <a:ext uri="{FF2B5EF4-FFF2-40B4-BE49-F238E27FC236}">
                <a16:creationId xmlns:a16="http://schemas.microsoft.com/office/drawing/2014/main" id="{55F93065-BD51-328C-DEF8-49FDC28DD252}"/>
              </a:ext>
            </a:extLst>
          </p:cNvPr>
          <p:cNvSpPr>
            <a:spLocks noGrp="1"/>
          </p:cNvSpPr>
          <p:nvPr>
            <p:ph type="body" idx="1"/>
          </p:nvPr>
        </p:nvSpPr>
        <p:spPr>
          <a:xfrm>
            <a:off x="291783" y="2818229"/>
            <a:ext cx="8103234" cy="2641794"/>
          </a:xfrm>
        </p:spPr>
        <p:txBody>
          <a:bodyPr/>
          <a:lstStyle/>
          <a:p>
            <a:endParaRPr lang="en-GB" sz="1800" b="1" spc="-10" dirty="0">
              <a:solidFill>
                <a:srgbClr val="1F497D"/>
              </a:solidFill>
              <a:effectLst/>
              <a:latin typeface="Arial" panose="020B0604020202020204" pitchFamily="34" charset="0"/>
              <a:ea typeface="Calibri" panose="020F0502020204030204" pitchFamily="34" charset="0"/>
            </a:endParaRPr>
          </a:p>
          <a:p>
            <a:r>
              <a:rPr lang="en-GB" sz="1800" b="1" spc="-10" dirty="0">
                <a:solidFill>
                  <a:srgbClr val="1F497D"/>
                </a:solidFill>
                <a:effectLst/>
                <a:latin typeface="Arial" panose="020B0604020202020204" pitchFamily="34" charset="0"/>
                <a:ea typeface="Calibri" panose="020F0502020204030204" pitchFamily="34" charset="0"/>
              </a:rPr>
              <a:t>Guidelines for this exercise</a:t>
            </a:r>
            <a:r>
              <a:rPr lang="en-GB" sz="1800" spc="-10" dirty="0">
                <a:solidFill>
                  <a:srgbClr val="1F497D"/>
                </a:solidFill>
                <a:effectLst/>
                <a:latin typeface="Arial" panose="020B0604020202020204" pitchFamily="34" charset="0"/>
                <a:ea typeface="Calibri" panose="020F0502020204030204" pitchFamily="34" charset="0"/>
              </a:rPr>
              <a:t>: working in thematic subgroups, you will rewrite a short text in a gender and intersectionally sensitive way. </a:t>
            </a:r>
          </a:p>
          <a:p>
            <a:r>
              <a:rPr lang="en-GB" sz="1800" spc="-10" dirty="0">
                <a:solidFill>
                  <a:srgbClr val="1F497D"/>
                </a:solidFill>
                <a:effectLst/>
                <a:latin typeface="Arial" panose="020B0604020202020204" pitchFamily="34" charset="0"/>
                <a:ea typeface="Calibri" panose="020F0502020204030204" pitchFamily="34" charset="0"/>
              </a:rPr>
              <a:t>After your group finish their rewriting exercise, they will post their texts on the wall, walk around the room and see how other participants rewrote their own texts. </a:t>
            </a:r>
          </a:p>
          <a:p>
            <a:r>
              <a:rPr lang="en-GB" sz="1800" spc="-10" dirty="0">
                <a:solidFill>
                  <a:srgbClr val="1F497D"/>
                </a:solidFill>
                <a:effectLst/>
                <a:latin typeface="Arial" panose="020B0604020202020204" pitchFamily="34" charset="0"/>
                <a:ea typeface="Calibri" panose="020F0502020204030204" pitchFamily="34" charset="0"/>
              </a:rPr>
              <a:t>If time allows, we will discuss in Plenary how they felt doing this exercise and what would be its added value for your own work. </a:t>
            </a:r>
          </a:p>
          <a:p>
            <a:endParaRPr lang="en-GB" sz="1800" b="1" spc="-10" dirty="0">
              <a:solidFill>
                <a:srgbClr val="1F497D"/>
              </a:solidFill>
              <a:effectLst/>
              <a:latin typeface="Arial" panose="020B0604020202020204" pitchFamily="34" charset="0"/>
              <a:ea typeface="Calibri" panose="020F0502020204030204" pitchFamily="34" charset="0"/>
            </a:endParaRPr>
          </a:p>
          <a:p>
            <a:r>
              <a:rPr lang="en-GB" sz="1800" b="1" spc="-10" dirty="0">
                <a:solidFill>
                  <a:srgbClr val="1F497D"/>
                </a:solidFill>
                <a:effectLst/>
                <a:latin typeface="Arial" panose="020B0604020202020204" pitchFamily="34" charset="0"/>
                <a:ea typeface="Calibri" panose="020F0502020204030204" pitchFamily="34" charset="0"/>
              </a:rPr>
              <a:t>Duration: 35 mins.</a:t>
            </a:r>
            <a:endParaRPr lang="en-GB" dirty="0"/>
          </a:p>
        </p:txBody>
      </p:sp>
    </p:spTree>
    <p:extLst>
      <p:ext uri="{BB962C8B-B14F-4D97-AF65-F5344CB8AC3E}">
        <p14:creationId xmlns:p14="http://schemas.microsoft.com/office/powerpoint/2010/main" val="83517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FF1AE-2016-CD83-968B-7DEB142DA222}"/>
              </a:ext>
            </a:extLst>
          </p:cNvPr>
          <p:cNvSpPr>
            <a:spLocks noGrp="1"/>
          </p:cNvSpPr>
          <p:nvPr>
            <p:ph type="title"/>
          </p:nvPr>
        </p:nvSpPr>
        <p:spPr>
          <a:xfrm>
            <a:off x="990599" y="1217421"/>
            <a:ext cx="6600825" cy="1154303"/>
          </a:xfrm>
        </p:spPr>
        <p:txBody>
          <a:bodyPr>
            <a:normAutofit/>
          </a:bodyPr>
          <a:lstStyle/>
          <a:p>
            <a:r>
              <a:rPr lang="en-US" sz="2000" dirty="0">
                <a:solidFill>
                  <a:srgbClr val="002060"/>
                </a:solidFill>
              </a:rPr>
              <a:t>Thematic Subgroup #1 rewrites this text  </a:t>
            </a:r>
            <a:endParaRPr lang="en-GB" sz="2100" dirty="0">
              <a:solidFill>
                <a:srgbClr val="002060"/>
              </a:solidFill>
            </a:endParaRPr>
          </a:p>
        </p:txBody>
      </p:sp>
      <p:sp>
        <p:nvSpPr>
          <p:cNvPr id="3" name="Marcador de contenido 2">
            <a:extLst>
              <a:ext uri="{FF2B5EF4-FFF2-40B4-BE49-F238E27FC236}">
                <a16:creationId xmlns:a16="http://schemas.microsoft.com/office/drawing/2014/main" id="{A34B398A-6EAC-5142-FECB-02BC8B480182}"/>
              </a:ext>
            </a:extLst>
          </p:cNvPr>
          <p:cNvSpPr>
            <a:spLocks noGrp="1"/>
          </p:cNvSpPr>
          <p:nvPr>
            <p:ph idx="1"/>
          </p:nvPr>
        </p:nvSpPr>
        <p:spPr>
          <a:xfrm>
            <a:off x="238126" y="1704975"/>
            <a:ext cx="8331230" cy="3625551"/>
          </a:xfrm>
        </p:spPr>
        <p:txBody>
          <a:bodyPr>
            <a:normAutofit fontScale="25000" lnSpcReduction="20000"/>
          </a:bodyPr>
          <a:lstStyle/>
          <a:p>
            <a:pPr algn="l"/>
            <a:endParaRPr lang="en-US" sz="5600" b="1" dirty="0">
              <a:solidFill>
                <a:srgbClr val="002060"/>
              </a:solidFill>
              <a:latin typeface="+mn-lt"/>
            </a:endParaRPr>
          </a:p>
          <a:p>
            <a:pPr algn="l"/>
            <a:r>
              <a:rPr lang="en-US" sz="5600" b="1" dirty="0">
                <a:solidFill>
                  <a:srgbClr val="002060"/>
                </a:solidFill>
                <a:latin typeface="+mn-lt"/>
              </a:rPr>
              <a:t>Issue: disadvantaged youth </a:t>
            </a:r>
          </a:p>
          <a:p>
            <a:pPr algn="l"/>
            <a:r>
              <a:rPr lang="en-US" sz="5600" dirty="0">
                <a:solidFill>
                  <a:srgbClr val="002060"/>
                </a:solidFill>
                <a:latin typeface="+mn-lt"/>
              </a:rPr>
              <a:t>Research demonstrates that, because of the Covid-19 pandemic, young workers have experienced considerable loss of work and income. Access to political structures for young people remains difficult and prevents them from participating effectively in the political process.</a:t>
            </a:r>
          </a:p>
          <a:p>
            <a:pPr algn="l"/>
            <a:r>
              <a:rPr lang="en-US" sz="5600" dirty="0">
                <a:solidFill>
                  <a:srgbClr val="002060"/>
                </a:solidFill>
                <a:latin typeface="+mn-lt"/>
              </a:rPr>
              <a:t>The existence of a civil society network has been critical to the delivery of support in times of crisis, such as during the Covid-19 pandemic, to young people living in Ukraine and to young </a:t>
            </a:r>
            <a:r>
              <a:rPr lang="en-GB" sz="5600" dirty="0">
                <a:solidFill>
                  <a:srgbClr val="002060"/>
                </a:solidFill>
                <a:latin typeface="+mn-lt"/>
              </a:rPr>
              <a:t>refugees fleeing the war.</a:t>
            </a:r>
          </a:p>
          <a:p>
            <a:pPr algn="l"/>
            <a:r>
              <a:rPr lang="en-US" sz="5600" kern="100" dirty="0">
                <a:solidFill>
                  <a:srgbClr val="002060"/>
                </a:solidFill>
                <a:latin typeface="+mn-lt"/>
                <a:ea typeface="DengXian" panose="02010600030101010101" pitchFamily="2" charset="-122"/>
                <a:cs typeface="Times New Roman" panose="02020603050405020304" pitchFamily="18" charset="0"/>
              </a:rPr>
              <a:t> In 2020, the Youth Partnership between the European Commission and the Council of Europe supported two studies that examined the impact of Covid-19 on the youth sector. the studies  focused on the most affected areas in the youth sector: education and mobility, youth employment, youth work and youth organisations, mental health and well-being, youth participation, </a:t>
            </a:r>
            <a:r>
              <a:rPr lang="en-US" sz="5600" kern="100" dirty="0" err="1">
                <a:solidFill>
                  <a:srgbClr val="002060"/>
                </a:solidFill>
                <a:latin typeface="+mn-lt"/>
                <a:ea typeface="DengXian" panose="02010600030101010101" pitchFamily="2" charset="-122"/>
                <a:cs typeface="Times New Roman" panose="02020603050405020304" pitchFamily="18" charset="0"/>
              </a:rPr>
              <a:t>digitalisation</a:t>
            </a:r>
            <a:r>
              <a:rPr lang="en-US" sz="5600" kern="100" dirty="0">
                <a:solidFill>
                  <a:srgbClr val="002060"/>
                </a:solidFill>
                <a:latin typeface="+mn-lt"/>
                <a:ea typeface="DengXian" panose="02010600030101010101" pitchFamily="2" charset="-122"/>
                <a:cs typeface="Times New Roman" panose="02020603050405020304" pitchFamily="18" charset="0"/>
              </a:rPr>
              <a:t> and artificial intelligence, social inclusion and national realities.</a:t>
            </a:r>
          </a:p>
          <a:p>
            <a:pPr algn="l"/>
            <a:r>
              <a:rPr lang="en-US" sz="5600" kern="100" dirty="0">
                <a:solidFill>
                  <a:srgbClr val="002060"/>
                </a:solidFill>
                <a:latin typeface="+mn-lt"/>
                <a:ea typeface="DengXian" panose="02010600030101010101" pitchFamily="2" charset="-122"/>
                <a:cs typeface="Times New Roman" panose="02020603050405020304" pitchFamily="18" charset="0"/>
              </a:rPr>
              <a:t> The studies found that “young people are disproportionately affected by the Covid 19 pandemic compared to other </a:t>
            </a:r>
            <a:r>
              <a:rPr lang="en-GB" sz="5600" kern="100" dirty="0">
                <a:solidFill>
                  <a:srgbClr val="002060"/>
                </a:solidFill>
                <a:latin typeface="+mn-lt"/>
                <a:ea typeface="DengXian" panose="02010600030101010101" pitchFamily="2" charset="-122"/>
                <a:cs typeface="Times New Roman" panose="02020603050405020304" pitchFamily="18" charset="0"/>
              </a:rPr>
              <a:t>population groups.” </a:t>
            </a:r>
            <a:r>
              <a:rPr lang="en-US" sz="5600" kern="100" dirty="0">
                <a:solidFill>
                  <a:srgbClr val="002060"/>
                </a:solidFill>
                <a:latin typeface="+mn-lt"/>
                <a:ea typeface="DengXian" panose="02010600030101010101" pitchFamily="2" charset="-122"/>
                <a:cs typeface="Times New Roman" panose="02020603050405020304" pitchFamily="18" charset="0"/>
              </a:rPr>
              <a:t>This is due to several factors, such as the closure of schools and universities, the increase in unemployment, lack of opportunities for (learning) mobilities and social interactions. </a:t>
            </a:r>
          </a:p>
          <a:p>
            <a:pPr algn="l"/>
            <a:r>
              <a:rPr lang="en-US" sz="5600" kern="100" dirty="0">
                <a:solidFill>
                  <a:srgbClr val="002060"/>
                </a:solidFill>
                <a:latin typeface="+mn-lt"/>
                <a:ea typeface="DengXian" panose="02010600030101010101" pitchFamily="2" charset="-122"/>
                <a:cs typeface="Times New Roman" panose="02020603050405020304" pitchFamily="18" charset="0"/>
              </a:rPr>
              <a:t>Research also showed that </a:t>
            </a:r>
            <a:r>
              <a:rPr lang="en-US" sz="5600" kern="100" dirty="0" err="1">
                <a:solidFill>
                  <a:srgbClr val="002060"/>
                </a:solidFill>
                <a:latin typeface="+mn-lt"/>
                <a:ea typeface="DengXian" panose="02010600030101010101" pitchFamily="2" charset="-122"/>
                <a:cs typeface="Times New Roman" panose="02020603050405020304" pitchFamily="18" charset="0"/>
              </a:rPr>
              <a:t>marginalised</a:t>
            </a:r>
            <a:r>
              <a:rPr lang="en-US" sz="5600" kern="100" dirty="0">
                <a:solidFill>
                  <a:srgbClr val="002060"/>
                </a:solidFill>
                <a:latin typeface="+mn-lt"/>
                <a:ea typeface="DengXian" panose="02010600030101010101" pitchFamily="2" charset="-122"/>
                <a:cs typeface="Times New Roman" panose="02020603050405020304" pitchFamily="18" charset="0"/>
              </a:rPr>
              <a:t>, migrant, homeless and LGBTQ+ youth are particularly vulnerable and more affected than the general population of young people. </a:t>
            </a:r>
          </a:p>
          <a:p>
            <a:pPr algn="l"/>
            <a:r>
              <a:rPr lang="en-US" sz="5600" kern="100" dirty="0">
                <a:solidFill>
                  <a:srgbClr val="002060"/>
                </a:solidFill>
                <a:latin typeface="+mn-lt"/>
                <a:ea typeface="DengXian" panose="02010600030101010101" pitchFamily="2" charset="-122"/>
                <a:cs typeface="Times New Roman" panose="02020603050405020304" pitchFamily="18" charset="0"/>
              </a:rPr>
              <a:t>In the pandemic period, the </a:t>
            </a:r>
            <a:r>
              <a:rPr lang="en-US" sz="5600" kern="100" dirty="0" err="1">
                <a:solidFill>
                  <a:srgbClr val="002060"/>
                </a:solidFill>
                <a:latin typeface="+mn-lt"/>
                <a:ea typeface="DengXian" panose="02010600030101010101" pitchFamily="2" charset="-122"/>
                <a:cs typeface="Times New Roman" panose="02020603050405020304" pitchFamily="18" charset="0"/>
              </a:rPr>
              <a:t>digitalisation</a:t>
            </a:r>
            <a:r>
              <a:rPr lang="en-US" sz="5600" kern="100" dirty="0">
                <a:solidFill>
                  <a:srgbClr val="002060"/>
                </a:solidFill>
                <a:latin typeface="+mn-lt"/>
                <a:ea typeface="DengXian" panose="02010600030101010101" pitchFamily="2" charset="-122"/>
                <a:cs typeface="Times New Roman" panose="02020603050405020304" pitchFamily="18" charset="0"/>
              </a:rPr>
              <a:t> of the youth sector made significant progress. However, the problem of unequal access of young people to technology and online activities emerged. This area deserves immediate attention, particularly with regard to the inclusion of different groups of young people, especially disadvantaged young people.</a:t>
            </a:r>
            <a:endParaRPr lang="en-GB" sz="5600" kern="100" dirty="0">
              <a:solidFill>
                <a:srgbClr val="002060"/>
              </a:solidFill>
              <a:latin typeface="+mn-lt"/>
              <a:ea typeface="DengXian" panose="02010600030101010101" pitchFamily="2" charset="-122"/>
              <a:cs typeface="Times New Roman" panose="02020603050405020304" pitchFamily="18" charset="0"/>
            </a:endParaRPr>
          </a:p>
          <a:p>
            <a:pPr marL="0" indent="0">
              <a:buNone/>
            </a:pPr>
            <a:r>
              <a:rPr lang="en-GB" sz="4800" dirty="0">
                <a:solidFill>
                  <a:srgbClr val="002060"/>
                </a:solidFill>
                <a:latin typeface="+mn-lt"/>
              </a:rPr>
              <a:t>Source: 2022, CoE/EU Youth Partnership,   </a:t>
            </a:r>
          </a:p>
          <a:p>
            <a:pPr marL="0" indent="0">
              <a:buNone/>
            </a:pPr>
            <a:r>
              <a:rPr lang="en-GB" sz="4800" dirty="0">
                <a:solidFill>
                  <a:srgbClr val="002060"/>
                </a:solidFill>
                <a:latin typeface="+mn-lt"/>
              </a:rPr>
              <a:t>https://pjp-eu.coe.int/documents/42128013/72351197/Impact+of+Covid-19</a:t>
            </a:r>
            <a:r>
              <a:rPr lang="en-GB" sz="4800" dirty="0">
                <a:solidFill>
                  <a:srgbClr val="002060"/>
                </a:solidFill>
                <a:latin typeface="+mj-lt"/>
              </a:rPr>
              <a:t>+on+youth+sector+and+relevance+of+the+EU+Recovery+and+Resilience+Plans.pdf/fe775e78-5954-e104-69ea-0a05f895ceba?t=1670233995955</a:t>
            </a:r>
          </a:p>
          <a:p>
            <a:pPr marL="0" indent="0">
              <a:buNone/>
            </a:pPr>
            <a:endParaRPr lang="en-GB" sz="1350" dirty="0">
              <a:solidFill>
                <a:srgbClr val="000000"/>
              </a:solidFill>
              <a:latin typeface="MyriadPro-Regular"/>
            </a:endParaRPr>
          </a:p>
          <a:p>
            <a:pPr marL="0" indent="0">
              <a:buNone/>
            </a:pPr>
            <a:endParaRPr lang="en-GB" sz="1350" dirty="0">
              <a:solidFill>
                <a:srgbClr val="000000"/>
              </a:solidFill>
              <a:latin typeface="MyriadPro-Regular"/>
            </a:endParaRPr>
          </a:p>
          <a:p>
            <a:pPr marL="0" indent="0">
              <a:buNone/>
            </a:pPr>
            <a:endParaRPr lang="en-GB" sz="1350" dirty="0">
              <a:solidFill>
                <a:srgbClr val="000000"/>
              </a:solidFill>
              <a:latin typeface="MyriadPro-Regular"/>
            </a:endParaRPr>
          </a:p>
          <a:p>
            <a:pPr marL="0" indent="0">
              <a:buNone/>
            </a:pPr>
            <a:endParaRPr lang="en-GB" sz="1350" dirty="0">
              <a:solidFill>
                <a:srgbClr val="000000"/>
              </a:solidFill>
              <a:latin typeface="MyriadPro-Regular"/>
            </a:endParaRPr>
          </a:p>
          <a:p>
            <a:pPr marL="0" indent="0">
              <a:buNone/>
            </a:pPr>
            <a:r>
              <a:rPr lang="en-GB" sz="1350" dirty="0">
                <a:solidFill>
                  <a:srgbClr val="000000"/>
                </a:solidFill>
                <a:latin typeface="MyriadPro-Regular"/>
              </a:rPr>
              <a:t>Source: 2022, CoE/EU Youth Partnership, at https://pjp-eu.coe.int/documents/42128013/72351197/The+impact+of+the+covid-19+pandemic+on+youth+spaces.pdf/9bfe2c91-6cc1-2fdf-4d3f-7197b350fd7d</a:t>
            </a:r>
            <a:endParaRPr lang="en-GB" dirty="0"/>
          </a:p>
        </p:txBody>
      </p:sp>
    </p:spTree>
    <p:extLst>
      <p:ext uri="{BB962C8B-B14F-4D97-AF65-F5344CB8AC3E}">
        <p14:creationId xmlns:p14="http://schemas.microsoft.com/office/powerpoint/2010/main" val="111741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5D63C3-14A9-CD05-F83F-10C2076D9DF7}"/>
              </a:ext>
            </a:extLst>
          </p:cNvPr>
          <p:cNvSpPr>
            <a:spLocks noGrp="1"/>
          </p:cNvSpPr>
          <p:nvPr>
            <p:ph idx="1"/>
          </p:nvPr>
        </p:nvSpPr>
        <p:spPr>
          <a:xfrm>
            <a:off x="554660" y="2182628"/>
            <a:ext cx="8034679" cy="4695825"/>
          </a:xfrm>
        </p:spPr>
        <p:txBody>
          <a:bodyPr>
            <a:noAutofit/>
          </a:bodyPr>
          <a:lstStyle/>
          <a:p>
            <a:pPr marL="0" indent="0">
              <a:buNone/>
            </a:pPr>
            <a:r>
              <a:rPr lang="en-US" sz="1800" b="1" dirty="0">
                <a:solidFill>
                  <a:srgbClr val="002060"/>
                </a:solidFill>
                <a:latin typeface="+mn-lt"/>
                <a:cs typeface="Arial" panose="020B0604020202020204" pitchFamily="34" charset="0"/>
              </a:rPr>
              <a:t>Issue</a:t>
            </a:r>
            <a:r>
              <a:rPr lang="en-US" sz="1800" dirty="0">
                <a:solidFill>
                  <a:srgbClr val="002060"/>
                </a:solidFill>
                <a:latin typeface="+mn-lt"/>
                <a:cs typeface="Arial" panose="020B0604020202020204" pitchFamily="34" charset="0"/>
              </a:rPr>
              <a:t>: Imbalances in care responsibilities  (care work, paid and unpaid work)</a:t>
            </a:r>
          </a:p>
          <a:p>
            <a:pPr marL="0" indent="0">
              <a:buNone/>
            </a:pPr>
            <a:r>
              <a:rPr lang="en-US" sz="1800" dirty="0">
                <a:solidFill>
                  <a:srgbClr val="002060"/>
                </a:solidFill>
                <a:latin typeface="+mn-lt"/>
                <a:cs typeface="Arial" panose="020B0604020202020204" pitchFamily="34" charset="0"/>
              </a:rPr>
              <a:t>“It is a priority to support flexible and part-time work among women in order to enable mothers with childcare responsibilities a swift return to work. We should also invest in building more </a:t>
            </a:r>
            <a:r>
              <a:rPr lang="en-US" sz="1800" i="1" dirty="0">
                <a:solidFill>
                  <a:srgbClr val="002060"/>
                </a:solidFill>
                <a:latin typeface="+mn-lt"/>
                <a:cs typeface="Arial" panose="020B0604020202020204" pitchFamily="34" charset="0"/>
              </a:rPr>
              <a:t>creches</a:t>
            </a:r>
            <a:r>
              <a:rPr lang="en-US" sz="1800" dirty="0">
                <a:solidFill>
                  <a:srgbClr val="002060"/>
                </a:solidFill>
                <a:latin typeface="+mn-lt"/>
                <a:cs typeface="Arial" panose="020B0604020202020204" pitchFamily="34" charset="0"/>
              </a:rPr>
              <a:t> for daily care of children, ensuring that opening hours fit women’s working hours. Fathers should be encouraged to assume their care responsibilities whenever possible, but we should ensure that care work does not hamper their professional careers or career mobility. </a:t>
            </a:r>
          </a:p>
          <a:p>
            <a:pPr marL="0" indent="0">
              <a:buNone/>
            </a:pPr>
            <a:r>
              <a:rPr lang="en-US" sz="1800" dirty="0">
                <a:solidFill>
                  <a:srgbClr val="002060"/>
                </a:solidFill>
                <a:latin typeface="+mn-lt"/>
                <a:cs typeface="Arial" panose="020B0604020202020204" pitchFamily="34" charset="0"/>
              </a:rPr>
              <a:t>Other initiatives aiming to support women in labour markets should be: </a:t>
            </a:r>
          </a:p>
          <a:p>
            <a:pPr marL="432197" indent="0">
              <a:buFont typeface="Wingdings" panose="05000000000000000000" pitchFamily="2" charset="2"/>
              <a:buChar char="Ø"/>
            </a:pPr>
            <a:r>
              <a:rPr lang="en-US" sz="1800" dirty="0">
                <a:solidFill>
                  <a:srgbClr val="002060"/>
                </a:solidFill>
                <a:latin typeface="+mn-lt"/>
                <a:cs typeface="Arial" panose="020B0604020202020204" pitchFamily="34" charset="0"/>
              </a:rPr>
              <a:t>supporting the creation of “women care networks” to empower them to be better care givers .</a:t>
            </a:r>
          </a:p>
          <a:p>
            <a:pPr marL="432197" indent="0">
              <a:buFont typeface="Wingdings" panose="05000000000000000000" pitchFamily="2" charset="2"/>
              <a:buChar char="Ø"/>
            </a:pPr>
            <a:r>
              <a:rPr lang="en-US" sz="1800" dirty="0">
                <a:solidFill>
                  <a:srgbClr val="002060"/>
                </a:solidFill>
                <a:latin typeface="+mn-lt"/>
                <a:cs typeface="Arial" panose="020B0604020202020204" pitchFamily="34" charset="0"/>
              </a:rPr>
              <a:t> creating mentoring schemes/</a:t>
            </a:r>
            <a:r>
              <a:rPr lang="en-US" sz="1800" dirty="0" err="1">
                <a:solidFill>
                  <a:srgbClr val="002060"/>
                </a:solidFill>
                <a:latin typeface="+mn-lt"/>
                <a:cs typeface="Arial" panose="020B0604020202020204" pitchFamily="34" charset="0"/>
              </a:rPr>
              <a:t>programmes</a:t>
            </a:r>
            <a:r>
              <a:rPr lang="en-US" sz="1800" dirty="0">
                <a:solidFill>
                  <a:srgbClr val="002060"/>
                </a:solidFill>
                <a:latin typeface="+mn-lt"/>
                <a:cs typeface="Arial" panose="020B0604020202020204" pitchFamily="34" charset="0"/>
              </a:rPr>
              <a:t> to encourage men to take more care responsibilities whenever possible.</a:t>
            </a:r>
          </a:p>
          <a:p>
            <a:pPr marL="432197" indent="0">
              <a:buFont typeface="Wingdings" panose="05000000000000000000" pitchFamily="2" charset="2"/>
              <a:buChar char="Ø"/>
            </a:pPr>
            <a:r>
              <a:rPr lang="en-US" sz="1800" dirty="0">
                <a:solidFill>
                  <a:srgbClr val="002060"/>
                </a:solidFill>
                <a:latin typeface="+mn-lt"/>
                <a:cs typeface="Arial" panose="020B0604020202020204" pitchFamily="34" charset="0"/>
              </a:rPr>
              <a:t>Government investment to support breast-feeding mothers at the workplace.</a:t>
            </a:r>
          </a:p>
          <a:p>
            <a:pPr marL="432197" indent="0">
              <a:buFont typeface="Wingdings" panose="05000000000000000000" pitchFamily="2" charset="2"/>
              <a:buChar char="Ø"/>
            </a:pPr>
            <a:r>
              <a:rPr lang="en-US" sz="1800" dirty="0">
                <a:solidFill>
                  <a:srgbClr val="002060"/>
                </a:solidFill>
                <a:latin typeface="+mn-lt"/>
                <a:cs typeface="Arial" panose="020B0604020202020204" pitchFamily="34" charset="0"/>
              </a:rPr>
              <a:t>Awareness-raising </a:t>
            </a:r>
            <a:r>
              <a:rPr lang="en-US" sz="1800" dirty="0" err="1">
                <a:solidFill>
                  <a:srgbClr val="002060"/>
                </a:solidFill>
                <a:latin typeface="+mn-lt"/>
                <a:cs typeface="Arial" panose="020B0604020202020204" pitchFamily="34" charset="0"/>
              </a:rPr>
              <a:t>programme</a:t>
            </a:r>
            <a:r>
              <a:rPr lang="en-US" sz="1800" dirty="0">
                <a:solidFill>
                  <a:srgbClr val="002060"/>
                </a:solidFill>
                <a:latin typeface="+mn-lt"/>
                <a:cs typeface="Arial" panose="020B0604020202020204" pitchFamily="34" charset="0"/>
              </a:rPr>
              <a:t> at schools to value women as care  givers</a:t>
            </a:r>
            <a:r>
              <a:rPr lang="en-US" sz="1600" dirty="0">
                <a:solidFill>
                  <a:srgbClr val="002060"/>
                </a:solidFill>
                <a:latin typeface="+mn-lt"/>
                <a:cs typeface="Arial" panose="020B0604020202020204" pitchFamily="34" charset="0"/>
              </a:rPr>
              <a:t>.</a:t>
            </a:r>
          </a:p>
          <a:p>
            <a:pPr marL="0" indent="0">
              <a:buNone/>
            </a:pPr>
            <a:endParaRPr lang="en-GB" sz="1800" dirty="0">
              <a:latin typeface="+mn-lt"/>
            </a:endParaRPr>
          </a:p>
        </p:txBody>
      </p:sp>
      <p:sp>
        <p:nvSpPr>
          <p:cNvPr id="7" name="Título 6">
            <a:extLst>
              <a:ext uri="{FF2B5EF4-FFF2-40B4-BE49-F238E27FC236}">
                <a16:creationId xmlns:a16="http://schemas.microsoft.com/office/drawing/2014/main" id="{6FA62103-C6CD-E69C-242D-A56DFFD98D37}"/>
              </a:ext>
            </a:extLst>
          </p:cNvPr>
          <p:cNvSpPr txBox="1">
            <a:spLocks noGrp="1"/>
          </p:cNvSpPr>
          <p:nvPr>
            <p:ph type="title"/>
          </p:nvPr>
        </p:nvSpPr>
        <p:spPr>
          <a:xfrm>
            <a:off x="666750" y="1389063"/>
            <a:ext cx="7610475" cy="332399"/>
          </a:xfrm>
          <a:prstGeom prst="rect">
            <a:avLst/>
          </a:prstGeom>
          <a:noFill/>
        </p:spPr>
        <p:txBody>
          <a:bodyPr wrap="square">
            <a:spAutoFit/>
          </a:bodyPr>
          <a:lstStyle/>
          <a:p>
            <a:r>
              <a:rPr lang="en-GB" sz="1800" kern="0" spc="-10" dirty="0">
                <a:solidFill>
                  <a:srgbClr val="002060"/>
                </a:solidFill>
                <a:effectLst/>
                <a:latin typeface="Arial" panose="020B0604020202020204" pitchFamily="34" charset="0"/>
                <a:ea typeface="Times New Roman" panose="02020603050405020304" pitchFamily="18" charset="0"/>
              </a:rPr>
              <a:t>.</a:t>
            </a:r>
            <a:r>
              <a:rPr lang="en-US" dirty="0">
                <a:solidFill>
                  <a:srgbClr val="002060"/>
                </a:solidFill>
              </a:rPr>
              <a:t> Thematic Subgroup #2 rewrites this text</a:t>
            </a:r>
            <a:endParaRPr lang="en-GB" dirty="0">
              <a:solidFill>
                <a:srgbClr val="002060"/>
              </a:solidFill>
            </a:endParaRPr>
          </a:p>
        </p:txBody>
      </p:sp>
    </p:spTree>
    <p:extLst>
      <p:ext uri="{BB962C8B-B14F-4D97-AF65-F5344CB8AC3E}">
        <p14:creationId xmlns:p14="http://schemas.microsoft.com/office/powerpoint/2010/main" val="2133063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0D428-F87E-0212-D47D-49360ECFE56E}"/>
              </a:ext>
            </a:extLst>
          </p:cNvPr>
          <p:cNvSpPr>
            <a:spLocks noGrp="1"/>
          </p:cNvSpPr>
          <p:nvPr>
            <p:ph type="title"/>
          </p:nvPr>
        </p:nvSpPr>
        <p:spPr>
          <a:xfrm>
            <a:off x="1638300" y="1217422"/>
            <a:ext cx="6748804" cy="1030478"/>
          </a:xfrm>
        </p:spPr>
        <p:txBody>
          <a:bodyPr/>
          <a:lstStyle/>
          <a:p>
            <a:r>
              <a:rPr lang="en-US" dirty="0">
                <a:solidFill>
                  <a:srgbClr val="002060"/>
                </a:solidFill>
              </a:rPr>
              <a:t>Thematic Subgroup #3 rewrites this text</a:t>
            </a:r>
            <a:endParaRPr lang="en-GB" dirty="0">
              <a:solidFill>
                <a:srgbClr val="002060"/>
              </a:solidFill>
            </a:endParaRPr>
          </a:p>
        </p:txBody>
      </p:sp>
      <p:sp>
        <p:nvSpPr>
          <p:cNvPr id="3" name="Marcador de contenido 2">
            <a:extLst>
              <a:ext uri="{FF2B5EF4-FFF2-40B4-BE49-F238E27FC236}">
                <a16:creationId xmlns:a16="http://schemas.microsoft.com/office/drawing/2014/main" id="{AB2EB6E0-1BA4-E4BC-7BFB-A2698D498223}"/>
              </a:ext>
            </a:extLst>
          </p:cNvPr>
          <p:cNvSpPr>
            <a:spLocks noGrp="1"/>
          </p:cNvSpPr>
          <p:nvPr>
            <p:ph idx="1"/>
          </p:nvPr>
        </p:nvSpPr>
        <p:spPr>
          <a:xfrm>
            <a:off x="283870" y="1819275"/>
            <a:ext cx="8103234" cy="4467225"/>
          </a:xfrm>
        </p:spPr>
        <p:txBody>
          <a:bodyPr>
            <a:noAutofit/>
          </a:bodyPr>
          <a:lstStyle/>
          <a:p>
            <a:pPr algn="l"/>
            <a:r>
              <a:rPr lang="en-US" sz="1600" b="1" dirty="0">
                <a:solidFill>
                  <a:srgbClr val="002060"/>
                </a:solidFill>
                <a:latin typeface="+mn-lt"/>
              </a:rPr>
              <a:t>Issue: </a:t>
            </a:r>
            <a:r>
              <a:rPr lang="en-US" sz="1600" dirty="0">
                <a:solidFill>
                  <a:srgbClr val="002060"/>
                </a:solidFill>
                <a:latin typeface="+mn-lt"/>
              </a:rPr>
              <a:t>Human rights, rule of law and diversity</a:t>
            </a:r>
          </a:p>
          <a:p>
            <a:pPr algn="l"/>
            <a:r>
              <a:rPr lang="en-US" sz="1600" dirty="0">
                <a:solidFill>
                  <a:srgbClr val="002060"/>
                </a:solidFill>
                <a:latin typeface="+mn-lt"/>
              </a:rPr>
              <a:t>Significant progress has been achieved in several member states through legislative measures advancing the rights of LGBTI persons. Measures include legal recognition of same-sex couples, legal gender recognition based on self-determination and bans of so-called sex-</a:t>
            </a:r>
            <a:r>
              <a:rPr lang="en-US" sz="1600" dirty="0" err="1">
                <a:solidFill>
                  <a:srgbClr val="002060"/>
                </a:solidFill>
                <a:latin typeface="+mn-lt"/>
              </a:rPr>
              <a:t>normalising</a:t>
            </a:r>
            <a:r>
              <a:rPr lang="en-US" sz="1600" dirty="0">
                <a:solidFill>
                  <a:srgbClr val="002060"/>
                </a:solidFill>
                <a:latin typeface="+mn-lt"/>
              </a:rPr>
              <a:t> surgeries on intersex children. </a:t>
            </a:r>
          </a:p>
          <a:p>
            <a:pPr algn="l"/>
            <a:r>
              <a:rPr lang="en-US" sz="1600" dirty="0">
                <a:solidFill>
                  <a:srgbClr val="002060"/>
                </a:solidFill>
                <a:latin typeface="+mn-lt"/>
              </a:rPr>
              <a:t>Several Council of Europe bodies have called for particular attention to be given to the heightened vulnerability of </a:t>
            </a:r>
            <a:r>
              <a:rPr lang="en-US" sz="1600" u="sng" dirty="0" err="1">
                <a:solidFill>
                  <a:srgbClr val="002060"/>
                </a:solidFill>
                <a:latin typeface="+mn-lt"/>
              </a:rPr>
              <a:t>marginalised</a:t>
            </a:r>
            <a:r>
              <a:rPr lang="en-US" sz="1600" u="sng" dirty="0">
                <a:solidFill>
                  <a:srgbClr val="002060"/>
                </a:solidFill>
                <a:latin typeface="+mn-lt"/>
              </a:rPr>
              <a:t> groups fleeing the war</a:t>
            </a:r>
            <a:r>
              <a:rPr lang="en-US" sz="1600" dirty="0">
                <a:solidFill>
                  <a:srgbClr val="002060"/>
                </a:solidFill>
                <a:latin typeface="+mn-lt"/>
              </a:rPr>
              <a:t>, notably LGBTI refugees from Ukraine, but also LGBTI asylum seekers from the Russian Federation and Belarus. </a:t>
            </a:r>
          </a:p>
          <a:p>
            <a:pPr algn="l"/>
            <a:r>
              <a:rPr lang="en-US" sz="1600" dirty="0">
                <a:solidFill>
                  <a:srgbClr val="002060"/>
                </a:solidFill>
                <a:latin typeface="+mn-lt"/>
              </a:rPr>
              <a:t>Education in minority languages continues to face many challenges. These include the lack of teachers, as well as the insufficient quality and quantity of educational materials. </a:t>
            </a:r>
          </a:p>
          <a:p>
            <a:pPr algn="l"/>
            <a:r>
              <a:rPr lang="en-US" sz="1600" dirty="0">
                <a:solidFill>
                  <a:srgbClr val="002060"/>
                </a:solidFill>
                <a:latin typeface="+mn-lt"/>
              </a:rPr>
              <a:t>There is a significant lack of progress in addressing the specific situation of Roma and </a:t>
            </a:r>
            <a:r>
              <a:rPr lang="en-US" sz="1600" dirty="0" err="1">
                <a:solidFill>
                  <a:srgbClr val="002060"/>
                </a:solidFill>
                <a:latin typeface="+mn-lt"/>
              </a:rPr>
              <a:t>Traveller</a:t>
            </a:r>
            <a:r>
              <a:rPr lang="en-US" sz="1600" dirty="0">
                <a:solidFill>
                  <a:srgbClr val="002060"/>
                </a:solidFill>
                <a:latin typeface="+mn-lt"/>
              </a:rPr>
              <a:t> </a:t>
            </a:r>
            <a:r>
              <a:rPr lang="en-GB" sz="1600" dirty="0">
                <a:solidFill>
                  <a:srgbClr val="002060"/>
                </a:solidFill>
                <a:latin typeface="+mn-lt"/>
              </a:rPr>
              <a:t>women and girls.</a:t>
            </a:r>
          </a:p>
          <a:p>
            <a:pPr algn="l"/>
            <a:r>
              <a:rPr lang="en-US" sz="1600" dirty="0">
                <a:solidFill>
                  <a:srgbClr val="002060"/>
                </a:solidFill>
                <a:latin typeface="+mn-lt"/>
              </a:rPr>
              <a:t>There were online attacks against individual journalists. Some had their addresses revealed online, leading to physical attacks. Women journalists were particularly exposed to online gender-based violence, as highlighted by the Commissioner for Human Rights and in the June 2021 ministerial resolution on the safety of journalists. Threats of rape </a:t>
            </a:r>
            <a:r>
              <a:rPr lang="en-GB" sz="1600" dirty="0">
                <a:solidFill>
                  <a:srgbClr val="002060"/>
                </a:solidFill>
                <a:latin typeface="+mn-lt"/>
              </a:rPr>
              <a:t>remain disconcertingly common. </a:t>
            </a:r>
          </a:p>
          <a:p>
            <a:pPr algn="l"/>
            <a:r>
              <a:rPr lang="en-GB" sz="1100" dirty="0">
                <a:solidFill>
                  <a:srgbClr val="002060"/>
                </a:solidFill>
                <a:latin typeface="+mn-lt"/>
              </a:rPr>
              <a:t>Source: CoE 2023, “State of Democracy, Human Rights and the Rule of Law,” https://edoc.coe.int/en/annual-activity-report/11589-state-of-democracy-human-right-and-the-rule-of-law-2023-annual-report-of-the-secretary-general-of-the-council-of-europe.html</a:t>
            </a:r>
            <a:endParaRPr lang="en-GB" sz="1100" dirty="0">
              <a:solidFill>
                <a:srgbClr val="FF0000"/>
              </a:solidFill>
              <a:latin typeface="+mn-lt"/>
            </a:endParaRPr>
          </a:p>
        </p:txBody>
      </p:sp>
    </p:spTree>
    <p:extLst>
      <p:ext uri="{BB962C8B-B14F-4D97-AF65-F5344CB8AC3E}">
        <p14:creationId xmlns:p14="http://schemas.microsoft.com/office/powerpoint/2010/main" val="2042764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A7972-4A80-5017-DB6E-F360E8F284EE}"/>
              </a:ext>
            </a:extLst>
          </p:cNvPr>
          <p:cNvSpPr>
            <a:spLocks noGrp="1"/>
          </p:cNvSpPr>
          <p:nvPr>
            <p:ph type="title"/>
          </p:nvPr>
        </p:nvSpPr>
        <p:spPr>
          <a:xfrm>
            <a:off x="2920110" y="93472"/>
            <a:ext cx="3448050" cy="369332"/>
          </a:xfrm>
        </p:spPr>
        <p:txBody>
          <a:bodyPr/>
          <a:lstStyle/>
          <a:p>
            <a:endParaRPr lang="en-GB" dirty="0"/>
          </a:p>
        </p:txBody>
      </p:sp>
      <p:sp>
        <p:nvSpPr>
          <p:cNvPr id="3" name="Marcador de texto 2">
            <a:extLst>
              <a:ext uri="{FF2B5EF4-FFF2-40B4-BE49-F238E27FC236}">
                <a16:creationId xmlns:a16="http://schemas.microsoft.com/office/drawing/2014/main" id="{AF81C815-E9E7-5EB8-69A9-DBF331B1DB7B}"/>
              </a:ext>
            </a:extLst>
          </p:cNvPr>
          <p:cNvSpPr>
            <a:spLocks noGrp="1"/>
          </p:cNvSpPr>
          <p:nvPr>
            <p:ph type="body" idx="1"/>
          </p:nvPr>
        </p:nvSpPr>
        <p:spPr>
          <a:xfrm>
            <a:off x="1164018" y="3115410"/>
            <a:ext cx="7109544" cy="2305050"/>
          </a:xfrm>
        </p:spPr>
        <p:txBody>
          <a:bodyPr/>
          <a:lstStyle/>
          <a:p>
            <a:endParaRPr lang="en-US" sz="2400" dirty="0">
              <a:solidFill>
                <a:srgbClr val="002060"/>
              </a:solidFill>
            </a:endParaRPr>
          </a:p>
          <a:p>
            <a:r>
              <a:rPr lang="en-US" sz="2400" dirty="0">
                <a:solidFill>
                  <a:srgbClr val="002060"/>
                </a:solidFill>
              </a:rPr>
              <a:t>Collective discussion on </a:t>
            </a:r>
            <a:r>
              <a:rPr lang="en-GB" sz="2400" spc="-10" dirty="0">
                <a:solidFill>
                  <a:srgbClr val="1F497D"/>
                </a:solidFill>
                <a:effectLst/>
                <a:latin typeface="Arial" panose="020B0604020202020204" pitchFamily="34" charset="0"/>
                <a:ea typeface="Calibri" panose="020F0502020204030204" pitchFamily="34" charset="0"/>
              </a:rPr>
              <a:t>the added value of </a:t>
            </a:r>
            <a:r>
              <a:rPr lang="en-GB" sz="2400" spc="-10" dirty="0">
                <a:solidFill>
                  <a:srgbClr val="1F497D"/>
                </a:solidFill>
                <a:latin typeface="Arial" panose="020B0604020202020204" pitchFamily="34" charset="0"/>
                <a:ea typeface="Calibri" panose="020F0502020204030204" pitchFamily="34" charset="0"/>
              </a:rPr>
              <a:t>rewriting texts in a gender and intersectionally sensitive way</a:t>
            </a:r>
            <a:endParaRPr lang="en-GB" sz="2400" dirty="0">
              <a:solidFill>
                <a:srgbClr val="002060"/>
              </a:solidFill>
            </a:endParaRPr>
          </a:p>
        </p:txBody>
      </p:sp>
    </p:spTree>
    <p:extLst>
      <p:ext uri="{BB962C8B-B14F-4D97-AF65-F5344CB8AC3E}">
        <p14:creationId xmlns:p14="http://schemas.microsoft.com/office/powerpoint/2010/main" val="3951665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14FB-8E05-834B-1DA5-711CBC37D9E1}"/>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CB3D7C5-7028-0801-2F67-16E6DAFD4231}"/>
              </a:ext>
            </a:extLst>
          </p:cNvPr>
          <p:cNvSpPr>
            <a:spLocks noGrp="1"/>
          </p:cNvSpPr>
          <p:nvPr>
            <p:ph idx="1"/>
          </p:nvPr>
        </p:nvSpPr>
        <p:spPr>
          <a:xfrm>
            <a:off x="457200" y="1304925"/>
            <a:ext cx="7546761" cy="2124075"/>
          </a:xfrm>
        </p:spPr>
        <p:txBody>
          <a:bodyPr/>
          <a:lstStyle/>
          <a:p>
            <a:pPr marL="0" indent="0">
              <a:buNone/>
            </a:pPr>
            <a:r>
              <a:rPr lang="en-GB"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17:25- 17:30</a:t>
            </a:r>
            <a:r>
              <a:rPr lang="en-GB" b="1" spc="-1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Wrap up from day </a:t>
            </a:r>
            <a:r>
              <a:rPr lang="en-GB" b="1"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endPar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solidFill>
                <a:srgbClr val="002060"/>
              </a:solidFill>
              <a:latin typeface="Arial" panose="020B0604020202020204" pitchFamily="34" charset="0"/>
              <a:cs typeface="Arial" panose="020B0604020202020204" pitchFamily="34" charset="0"/>
            </a:endParaRPr>
          </a:p>
          <a:p>
            <a:pPr marL="0" indent="0">
              <a:buNone/>
            </a:pPr>
            <a:endParaRPr lang="en-GB" dirty="0"/>
          </a:p>
        </p:txBody>
      </p:sp>
      <p:pic>
        <p:nvPicPr>
          <p:cNvPr id="2" name="Imagen 1">
            <a:extLst>
              <a:ext uri="{FF2B5EF4-FFF2-40B4-BE49-F238E27FC236}">
                <a16:creationId xmlns:a16="http://schemas.microsoft.com/office/drawing/2014/main" id="{7EDBE0FB-EAA6-C2C5-EADC-FADADDE1715F}"/>
              </a:ext>
            </a:extLst>
          </p:cNvPr>
          <p:cNvPicPr>
            <a:picLocks noChangeAspect="1"/>
          </p:cNvPicPr>
          <p:nvPr/>
        </p:nvPicPr>
        <p:blipFill>
          <a:blip r:embed="rId2"/>
          <a:stretch>
            <a:fillRect/>
          </a:stretch>
        </p:blipFill>
        <p:spPr>
          <a:xfrm>
            <a:off x="4638677" y="2322467"/>
            <a:ext cx="3365284" cy="2517866"/>
          </a:xfrm>
          <a:prstGeom prst="rect">
            <a:avLst/>
          </a:prstGeom>
        </p:spPr>
      </p:pic>
      <p:sp>
        <p:nvSpPr>
          <p:cNvPr id="3" name="CuadroTexto 2">
            <a:extLst>
              <a:ext uri="{FF2B5EF4-FFF2-40B4-BE49-F238E27FC236}">
                <a16:creationId xmlns:a16="http://schemas.microsoft.com/office/drawing/2014/main" id="{23533C93-A5FA-4932-48B3-7A0A91C2EB11}"/>
              </a:ext>
            </a:extLst>
          </p:cNvPr>
          <p:cNvSpPr txBox="1"/>
          <p:nvPr/>
        </p:nvSpPr>
        <p:spPr>
          <a:xfrm>
            <a:off x="323850" y="2486025"/>
            <a:ext cx="4419599"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060"/>
                </a:solidFill>
              </a:rPr>
              <a:t>Key learnings</a:t>
            </a:r>
          </a:p>
        </p:txBody>
      </p:sp>
    </p:spTree>
    <p:extLst>
      <p:ext uri="{BB962C8B-B14F-4D97-AF65-F5344CB8AC3E}">
        <p14:creationId xmlns:p14="http://schemas.microsoft.com/office/powerpoint/2010/main" val="44752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E7197-3E98-234A-B9A3-990C5C5F13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44E106-40BC-D367-D2E7-0200D5A54FB8}"/>
              </a:ext>
            </a:extLst>
          </p:cNvPr>
          <p:cNvSpPr>
            <a:spLocks noGrp="1"/>
          </p:cNvSpPr>
          <p:nvPr>
            <p:ph type="title"/>
          </p:nvPr>
        </p:nvSpPr>
        <p:spPr>
          <a:xfrm>
            <a:off x="794479" y="1217422"/>
            <a:ext cx="5573681" cy="430887"/>
          </a:xfrm>
        </p:spPr>
        <p:txBody>
          <a:bodyPr/>
          <a:lstStyle/>
          <a:p>
            <a:r>
              <a:rPr lang="en-GB" sz="2800" b="1" dirty="0">
                <a:solidFill>
                  <a:srgbClr val="002060"/>
                </a:solidFill>
                <a:latin typeface="Arial" panose="020B0604020202020204" pitchFamily="34" charset="0"/>
                <a:cs typeface="Arial" panose="020B0604020202020204" pitchFamily="34" charset="0"/>
              </a:rPr>
              <a:t>Expected outcomes</a:t>
            </a:r>
          </a:p>
        </p:txBody>
      </p:sp>
      <p:graphicFrame>
        <p:nvGraphicFramePr>
          <p:cNvPr id="5" name="Espace réservé du texte 2">
            <a:extLst>
              <a:ext uri="{FF2B5EF4-FFF2-40B4-BE49-F238E27FC236}">
                <a16:creationId xmlns:a16="http://schemas.microsoft.com/office/drawing/2014/main" id="{BED2D802-7224-2638-4B8B-1DDE7EB553D7}"/>
              </a:ext>
            </a:extLst>
          </p:cNvPr>
          <p:cNvGraphicFramePr/>
          <p:nvPr>
            <p:extLst>
              <p:ext uri="{D42A27DB-BD31-4B8C-83A1-F6EECF244321}">
                <p14:modId xmlns:p14="http://schemas.microsoft.com/office/powerpoint/2010/main" val="1857366991"/>
              </p:ext>
            </p:extLst>
          </p:nvPr>
        </p:nvGraphicFramePr>
        <p:xfrm>
          <a:off x="585505" y="2162659"/>
          <a:ext cx="8356041" cy="4312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66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995A1-AE7B-7804-2FFA-0DABA38C08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87AA21-CDD4-C7AF-1A99-12AC1E8D609C}"/>
              </a:ext>
            </a:extLst>
          </p:cNvPr>
          <p:cNvSpPr>
            <a:spLocks noGrp="1"/>
          </p:cNvSpPr>
          <p:nvPr>
            <p:ph type="title"/>
          </p:nvPr>
        </p:nvSpPr>
        <p:spPr>
          <a:xfrm>
            <a:off x="794479" y="1217422"/>
            <a:ext cx="5573681" cy="430887"/>
          </a:xfrm>
        </p:spPr>
        <p:txBody>
          <a:bodyPr/>
          <a:lstStyle/>
          <a:p>
            <a:r>
              <a:rPr lang="en-GB" sz="2800" b="1" dirty="0">
                <a:solidFill>
                  <a:srgbClr val="002060"/>
                </a:solidFill>
                <a:latin typeface="Arial" panose="020B0604020202020204" pitchFamily="34" charset="0"/>
                <a:cs typeface="Arial" panose="020B0604020202020204" pitchFamily="34" charset="0"/>
              </a:rPr>
              <a:t>Methodology – key elements </a:t>
            </a:r>
          </a:p>
        </p:txBody>
      </p:sp>
      <p:graphicFrame>
        <p:nvGraphicFramePr>
          <p:cNvPr id="5" name="Espace réservé du texte 2">
            <a:extLst>
              <a:ext uri="{FF2B5EF4-FFF2-40B4-BE49-F238E27FC236}">
                <a16:creationId xmlns:a16="http://schemas.microsoft.com/office/drawing/2014/main" id="{0A5CB98D-2385-9964-C03A-8A0F4CBF0661}"/>
              </a:ext>
            </a:extLst>
          </p:cNvPr>
          <p:cNvGraphicFramePr/>
          <p:nvPr>
            <p:extLst>
              <p:ext uri="{D42A27DB-BD31-4B8C-83A1-F6EECF244321}">
                <p14:modId xmlns:p14="http://schemas.microsoft.com/office/powerpoint/2010/main" val="2773186776"/>
              </p:ext>
            </p:extLst>
          </p:nvPr>
        </p:nvGraphicFramePr>
        <p:xfrm>
          <a:off x="585505" y="2162659"/>
          <a:ext cx="8356041" cy="4312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73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E4CDE0-430A-CD51-6643-6607C11BB9EA}"/>
              </a:ext>
            </a:extLst>
          </p:cNvPr>
          <p:cNvPicPr>
            <a:picLocks noChangeAspect="1"/>
          </p:cNvPicPr>
          <p:nvPr/>
        </p:nvPicPr>
        <p:blipFill>
          <a:blip r:embed="rId2"/>
          <a:stretch>
            <a:fillRect/>
          </a:stretch>
        </p:blipFill>
        <p:spPr>
          <a:xfrm>
            <a:off x="3437793" y="1879653"/>
            <a:ext cx="5706208" cy="4688201"/>
          </a:xfrm>
          <a:prstGeom prst="rect">
            <a:avLst/>
          </a:prstGeom>
        </p:spPr>
      </p:pic>
      <p:sp>
        <p:nvSpPr>
          <p:cNvPr id="2" name="Titre 1">
            <a:extLst>
              <a:ext uri="{FF2B5EF4-FFF2-40B4-BE49-F238E27FC236}">
                <a16:creationId xmlns:a16="http://schemas.microsoft.com/office/drawing/2014/main" id="{C6ADCC34-EBCE-95BD-DAF6-8FF577B6D896}"/>
              </a:ext>
            </a:extLst>
          </p:cNvPr>
          <p:cNvSpPr>
            <a:spLocks noGrp="1"/>
          </p:cNvSpPr>
          <p:nvPr>
            <p:ph type="title"/>
          </p:nvPr>
        </p:nvSpPr>
        <p:spPr>
          <a:xfrm>
            <a:off x="1143000" y="1101220"/>
            <a:ext cx="6479931" cy="1121332"/>
          </a:xfrm>
        </p:spPr>
        <p:txBody>
          <a:bodyPr/>
          <a:lstStyle/>
          <a:p>
            <a:r>
              <a:rPr lang="en-US" sz="2400" dirty="0"/>
              <a:t>Interactive presentation of participants </a:t>
            </a:r>
            <a:endParaRPr lang="en-GB" b="1" dirty="0">
              <a:solidFill>
                <a:srgbClr val="0070C0"/>
              </a:solidFill>
            </a:endParaRPr>
          </a:p>
        </p:txBody>
      </p:sp>
      <p:sp>
        <p:nvSpPr>
          <p:cNvPr id="3" name="Espace réservé du texte 2">
            <a:extLst>
              <a:ext uri="{FF2B5EF4-FFF2-40B4-BE49-F238E27FC236}">
                <a16:creationId xmlns:a16="http://schemas.microsoft.com/office/drawing/2014/main" id="{A5BFF6DF-328F-B80A-2A00-ED0CE5921711}"/>
              </a:ext>
            </a:extLst>
          </p:cNvPr>
          <p:cNvSpPr>
            <a:spLocks noGrp="1"/>
          </p:cNvSpPr>
          <p:nvPr>
            <p:ph type="body" idx="1"/>
          </p:nvPr>
        </p:nvSpPr>
        <p:spPr>
          <a:xfrm>
            <a:off x="158262" y="1586753"/>
            <a:ext cx="4703884" cy="5077815"/>
          </a:xfrm>
          <a:noFill/>
          <a:ln>
            <a:solidFill>
              <a:schemeClr val="accent1">
                <a:lumMod val="40000"/>
                <a:lumOff val="60000"/>
              </a:schemeClr>
            </a:solidFill>
          </a:ln>
        </p:spPr>
        <p:txBody>
          <a:bodyPr/>
          <a:lstStyle/>
          <a:p>
            <a:pPr marL="0" marR="96520" lvl="0" indent="0">
              <a:lnSpc>
                <a:spcPct val="100000"/>
              </a:lnSpc>
              <a:spcBef>
                <a:spcPts val="600"/>
              </a:spcBef>
              <a:spcAft>
                <a:spcPts val="600"/>
              </a:spcAft>
              <a:buNone/>
              <a:tabLst>
                <a:tab pos="90170" algn="l"/>
              </a:tabLst>
            </a:pP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96520" lvl="0" indent="0">
              <a:lnSpc>
                <a:spcPct val="100000"/>
              </a:lnSpc>
              <a:spcBef>
                <a:spcPts val="600"/>
              </a:spcBef>
              <a:spcAft>
                <a:spcPts val="600"/>
              </a:spcAft>
              <a:buNone/>
              <a:tabLst>
                <a:tab pos="90170" algn="l"/>
              </a:tabLst>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Guidelines: </a:t>
            </a:r>
          </a:p>
          <a:p>
            <a:pPr marL="342900" marR="96520" lvl="0" indent="-171450">
              <a:lnSpc>
                <a:spcPct val="100000"/>
              </a:lnSpc>
              <a:spcBef>
                <a:spcPts val="600"/>
              </a:spcBef>
              <a:spcAft>
                <a:spcPts val="600"/>
              </a:spcAft>
              <a:buFont typeface="Wingdings" pitchFamily="2" charset="2"/>
              <a:buChar char=""/>
              <a:tabLst>
                <a:tab pos="90170" algn="l"/>
              </a:tabLst>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Participants turn to the neighbour on their right side and </a:t>
            </a: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introduce each other</a:t>
            </a: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 based on the following </a:t>
            </a: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 min):</a:t>
            </a:r>
            <a:endParaRPr lang="fr-B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96520" lvl="1">
              <a:lnSpc>
                <a:spcPct val="100000"/>
              </a:lnSpc>
              <a:spcBef>
                <a:spcPts val="600"/>
              </a:spcBef>
              <a:spcAft>
                <a:spcPts val="600"/>
              </a:spcAft>
              <a:buFont typeface="Wingdings" panose="05000000000000000000" pitchFamily="2" charset="2"/>
              <a:buChar char="ü"/>
              <a:tabLst>
                <a:tab pos="90170" algn="l"/>
              </a:tabLst>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Name – Country – Role in the Council of Europe. </a:t>
            </a:r>
            <a:endParaRPr lang="fr-B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96520" lvl="1">
              <a:lnSpc>
                <a:spcPct val="100000"/>
              </a:lnSpc>
              <a:spcBef>
                <a:spcPts val="600"/>
              </a:spcBef>
              <a:spcAft>
                <a:spcPts val="600"/>
              </a:spcAft>
              <a:buFont typeface="Wingdings" panose="05000000000000000000" pitchFamily="2" charset="2"/>
              <a:buChar char="ü"/>
              <a:tabLst>
                <a:tab pos="90170" algn="l"/>
              </a:tabLst>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Something each one likes about </a:t>
            </a: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being a CoE Gender equality Rapporteur.</a:t>
            </a:r>
            <a:endParaRPr lang="fr-B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96520" lvl="1">
              <a:lnSpc>
                <a:spcPct val="100000"/>
              </a:lnSpc>
              <a:spcBef>
                <a:spcPts val="600"/>
              </a:spcBef>
              <a:spcAft>
                <a:spcPts val="600"/>
              </a:spcAft>
              <a:buFont typeface="Wingdings" panose="05000000000000000000" pitchFamily="2" charset="2"/>
              <a:buChar char="ü"/>
              <a:tabLst>
                <a:tab pos="90170" algn="l"/>
              </a:tabLst>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 challenge or difficulty you face regarding integration of gender equality and intersectional perspectives in their work.</a:t>
            </a:r>
          </a:p>
          <a:p>
            <a:pPr marR="96520" lvl="1">
              <a:lnSpc>
                <a:spcPct val="100000"/>
              </a:lnSpc>
              <a:spcBef>
                <a:spcPts val="600"/>
              </a:spcBef>
              <a:spcAft>
                <a:spcPts val="600"/>
              </a:spcAft>
              <a:buFont typeface="Wingdings" panose="05000000000000000000" pitchFamily="2" charset="2"/>
              <a:buChar char="ü"/>
              <a:tabLst>
                <a:tab pos="90170" algn="l"/>
              </a:tabLst>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One expectation from this Training workshop.</a:t>
            </a:r>
            <a:endParaRPr lang="fr-BE"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14350" lvl="0" indent="-285750" algn="just">
              <a:spcBef>
                <a:spcPts val="600"/>
              </a:spcBef>
              <a:spcAft>
                <a:spcPts val="0"/>
              </a:spcAft>
              <a:buFont typeface="Wingdings" pitchFamily="2" charset="2"/>
              <a:buChar char=""/>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 plenary, </a:t>
            </a: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neighbours introduce each other  </a:t>
            </a:r>
          </a:p>
          <a:p>
            <a:pPr marL="342900" lvl="0" indent="0" algn="just">
              <a:spcBef>
                <a:spcPts val="600"/>
              </a:spcBef>
              <a:spcAft>
                <a:spcPts val="0"/>
              </a:spcAft>
              <a:buNone/>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 mins.)</a:t>
            </a:r>
            <a:endParaRPr lang="en-GB" sz="1400" dirty="0">
              <a:solidFill>
                <a:srgbClr val="002060"/>
              </a:solidFill>
            </a:endParaRPr>
          </a:p>
        </p:txBody>
      </p:sp>
    </p:spTree>
    <p:extLst>
      <p:ext uri="{BB962C8B-B14F-4D97-AF65-F5344CB8AC3E}">
        <p14:creationId xmlns:p14="http://schemas.microsoft.com/office/powerpoint/2010/main" val="261850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E87C3-7138-6C85-9309-E084B475C87B}"/>
              </a:ext>
            </a:extLst>
          </p:cNvPr>
          <p:cNvSpPr>
            <a:spLocks noGrp="1"/>
          </p:cNvSpPr>
          <p:nvPr>
            <p:ph type="title"/>
          </p:nvPr>
        </p:nvSpPr>
        <p:spPr>
          <a:xfrm>
            <a:off x="581025" y="1305658"/>
            <a:ext cx="7038975" cy="1980377"/>
          </a:xfrm>
        </p:spPr>
        <p:txBody>
          <a:bodyPr/>
          <a:lstStyle/>
          <a:p>
            <a:pPr>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10:15 – 10:30. </a:t>
            </a: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Group energiser: “T</a:t>
            </a: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he Elevator Pitch” (Tasksheet #1). </a:t>
            </a: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002060"/>
                </a:solidFill>
                <a:effectLst/>
                <a:latin typeface="Arial" panose="020B0604020202020204" pitchFamily="34" charset="0"/>
                <a:ea typeface="Calibri" panose="020F0502020204030204" pitchFamily="34" charset="0"/>
              </a:rPr>
              <a:t>“ Why is mainstreaming gender equality and intersectional issues important for the Council of Europe, especially in the context of multiple crisis? </a:t>
            </a: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0000"/>
                </a:solidFill>
                <a:effectLst/>
                <a:latin typeface="Calibri" panose="020F0502020204030204" pitchFamily="34" charset="0"/>
                <a:ea typeface="Calibri" panose="020F0502020204030204" pitchFamily="34"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br>
              <a:rPr lang="en-GB"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br>
            <a:endParaRPr lang="en-GB" sz="1600" dirty="0">
              <a:solidFill>
                <a:srgbClr val="002060"/>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48C2D55-0353-EAA6-4F29-295FE9CD99FB}"/>
              </a:ext>
            </a:extLst>
          </p:cNvPr>
          <p:cNvPicPr>
            <a:picLocks noChangeAspect="1"/>
          </p:cNvPicPr>
          <p:nvPr/>
        </p:nvPicPr>
        <p:blipFill>
          <a:blip r:embed="rId2"/>
          <a:stretch>
            <a:fillRect/>
          </a:stretch>
        </p:blipFill>
        <p:spPr>
          <a:xfrm>
            <a:off x="5912840" y="4721661"/>
            <a:ext cx="3231160" cy="2054530"/>
          </a:xfrm>
          <a:prstGeom prst="rect">
            <a:avLst/>
          </a:prstGeom>
        </p:spPr>
      </p:pic>
      <p:sp>
        <p:nvSpPr>
          <p:cNvPr id="5" name="CuadroTexto 4">
            <a:extLst>
              <a:ext uri="{FF2B5EF4-FFF2-40B4-BE49-F238E27FC236}">
                <a16:creationId xmlns:a16="http://schemas.microsoft.com/office/drawing/2014/main" id="{FE67D460-5F63-BEAD-86D2-E0C3C82E2451}"/>
              </a:ext>
            </a:extLst>
          </p:cNvPr>
          <p:cNvSpPr txBox="1"/>
          <p:nvPr/>
        </p:nvSpPr>
        <p:spPr>
          <a:xfrm>
            <a:off x="3764213" y="2824654"/>
            <a:ext cx="3183189" cy="3847207"/>
          </a:xfrm>
          <a:prstGeom prst="rect">
            <a:avLst/>
          </a:prstGeom>
          <a:noFill/>
        </p:spPr>
        <p:txBody>
          <a:bodyPr wrap="square" rtlCol="0">
            <a:spAutoFit/>
          </a:bodyPr>
          <a:lstStyle/>
          <a:p>
            <a:r>
              <a:rPr lang="en-GB"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Guidelines</a:t>
            </a: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p>
          <a:p>
            <a:endPar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Please look at the list in next slide and organise in random  subgroups.</a:t>
            </a:r>
          </a:p>
          <a:p>
            <a:endParaRPr lang="en-GB" sz="1600"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Follow the  guidelines in Tasksheet #1.</a:t>
            </a:r>
          </a:p>
          <a:p>
            <a:pPr marL="285750" indent="-285750">
              <a:buFont typeface="Arial" panose="020B0604020202020204" pitchFamily="34" charset="0"/>
              <a:buChar char="•"/>
            </a:pPr>
            <a:endParaRPr lang="en-GB" sz="1600"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Duration</a:t>
            </a: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25 mins. (</a:t>
            </a: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10 mins. for group brainstorming + 15 minutes for reporting and plenary exchanges).</a:t>
            </a:r>
            <a:r>
              <a:rPr lang="en-GB" sz="1600" b="1" spc="-1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solidFill>
                  <a:srgbClr val="002060"/>
                </a:solidFill>
                <a:latin typeface="Arial" panose="020B0604020202020204" pitchFamily="34" charset="0"/>
                <a:cs typeface="Arial" panose="020B0604020202020204" pitchFamily="34" charset="0"/>
              </a:rPr>
            </a:br>
            <a:endParaRPr lang="en-GB" dirty="0"/>
          </a:p>
        </p:txBody>
      </p:sp>
      <p:sp>
        <p:nvSpPr>
          <p:cNvPr id="7" name="CuadroTexto 6">
            <a:extLst>
              <a:ext uri="{FF2B5EF4-FFF2-40B4-BE49-F238E27FC236}">
                <a16:creationId xmlns:a16="http://schemas.microsoft.com/office/drawing/2014/main" id="{B23105DE-0130-2559-1E24-3F0D5B475865}"/>
              </a:ext>
            </a:extLst>
          </p:cNvPr>
          <p:cNvSpPr txBox="1"/>
          <p:nvPr/>
        </p:nvSpPr>
        <p:spPr>
          <a:xfrm>
            <a:off x="407737" y="3429000"/>
            <a:ext cx="3183188" cy="2585323"/>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en-US" dirty="0">
                <a:solidFill>
                  <a:srgbClr val="002060"/>
                </a:solidFill>
                <a:latin typeface="+mn-lt"/>
                <a:cs typeface="Arial" panose="020B0604020202020204" pitchFamily="34" charset="0"/>
              </a:rPr>
              <a:t>In this session you will be working in </a:t>
            </a:r>
            <a:r>
              <a:rPr lang="en-US" u="sng" dirty="0">
                <a:solidFill>
                  <a:srgbClr val="002060"/>
                </a:solidFill>
                <a:latin typeface="+mn-lt"/>
                <a:cs typeface="Arial" panose="020B0604020202020204" pitchFamily="34" charset="0"/>
              </a:rPr>
              <a:t>random subgroups </a:t>
            </a:r>
            <a:r>
              <a:rPr lang="en-US" dirty="0">
                <a:solidFill>
                  <a:srgbClr val="002060"/>
                </a:solidFill>
                <a:latin typeface="+mn-lt"/>
                <a:cs typeface="Arial" panose="020B0604020202020204" pitchFamily="34" charset="0"/>
              </a:rPr>
              <a:t>to </a:t>
            </a:r>
            <a:r>
              <a:rPr lang="en-GB" dirty="0">
                <a:solidFill>
                  <a:srgbClr val="002060"/>
                </a:solidFill>
                <a:latin typeface="+mn-lt"/>
                <a:cs typeface="Arial" panose="020B0604020202020204" pitchFamily="34" charset="0"/>
              </a:rPr>
              <a:t>build compelling arguments on why it is important to integrate gender equality and intersectional issues in all of Council of Europe activities and areas.</a:t>
            </a:r>
            <a:endParaRPr lang="en-GB" dirty="0">
              <a:latin typeface="+mn-lt"/>
            </a:endParaRPr>
          </a:p>
        </p:txBody>
      </p:sp>
    </p:spTree>
    <p:extLst>
      <p:ext uri="{BB962C8B-B14F-4D97-AF65-F5344CB8AC3E}">
        <p14:creationId xmlns:p14="http://schemas.microsoft.com/office/powerpoint/2010/main" val="2063840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5585</Words>
  <Application>Microsoft Office PowerPoint</Application>
  <PresentationFormat>On-screen Show (4:3)</PresentationFormat>
  <Paragraphs>441</Paragraphs>
  <Slides>55</Slides>
  <Notes>20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55</vt:i4>
      </vt:variant>
    </vt:vector>
  </HeadingPairs>
  <TitlesOfParts>
    <vt:vector size="72" baseType="lpstr">
      <vt:lpstr>Arial</vt:lpstr>
      <vt:lpstr>Arial Narrow</vt:lpstr>
      <vt:lpstr>Arial Nova</vt:lpstr>
      <vt:lpstr>Arial Nova Cond</vt:lpstr>
      <vt:lpstr>Calibri</vt:lpstr>
      <vt:lpstr>Calibri Light</vt:lpstr>
      <vt:lpstr>Century Gothic</vt:lpstr>
      <vt:lpstr>MyriadPro-Regular</vt:lpstr>
      <vt:lpstr>Segoe UI</vt:lpstr>
      <vt:lpstr>Times New Roman</vt:lpstr>
      <vt:lpstr>Wingdings</vt:lpstr>
      <vt:lpstr>1_Conception personnalisée</vt:lpstr>
      <vt:lpstr>Conception personnalisée</vt:lpstr>
      <vt:lpstr>4_Conception personnalisée</vt:lpstr>
      <vt:lpstr>3_Conception personnalisée</vt:lpstr>
      <vt:lpstr>2_Conception personnalisée</vt:lpstr>
      <vt:lpstr>4_Conception personnalisée</vt:lpstr>
      <vt:lpstr>Training workshop on Gender equality and intersectionality mainstreaming  for Council of Europe Gender Equality Rapporteurs (GERs)  Strasbourg 5-6 November, 2024 Trainer: Dr. Patricia Munoz Cabrera (PhD)</vt:lpstr>
      <vt:lpstr>PowerPoint Presentation</vt:lpstr>
      <vt:lpstr>PowerPoint Presentation</vt:lpstr>
      <vt:lpstr>PowerPoint Presentation</vt:lpstr>
      <vt:lpstr> Objectives of the training workshop</vt:lpstr>
      <vt:lpstr>Expected outcomes</vt:lpstr>
      <vt:lpstr>Methodology – key elements </vt:lpstr>
      <vt:lpstr>Interactive presentation of participants </vt:lpstr>
      <vt:lpstr>10:15 – 10:30. Group energiser: “The Elevator Pitch” (Tasksheet #1).   “ Why is mainstreaming gender equality and intersectional issues important for the Council of Europe, especially in the context of multiple crisis?                      </vt:lpstr>
      <vt:lpstr>PowerPoint Presentation</vt:lpstr>
      <vt:lpstr>PowerPoint Presentation</vt:lpstr>
      <vt:lpstr> Practical example of intersectional discrimination in employment  </vt:lpstr>
      <vt:lpstr>PowerPoint Presentation</vt:lpstr>
      <vt:lpstr> Added value of gender equality and intersectional analysis: it makes other grounds of discrimination visible ….transformative thinking</vt:lpstr>
      <vt:lpstr>The impact  of intersectional discrimination on  children’s lives and rights  - the case of Roma children </vt:lpstr>
      <vt:lpstr>Thinking intersectionally</vt:lpstr>
      <vt:lpstr>PowerPoint Presentation</vt:lpstr>
      <vt:lpstr>10.30-11.30: Session 1 – How to integrate gender equality and intersectionality issues in our daily work/committee/body? – Plenary session   Objective: to create a space for collective knowledge building as GERs.   In this Session 1 or 2  GERs will share their experiences based on the following entry points:    </vt:lpstr>
      <vt:lpstr>11:30 - 12:00 Coffee Break</vt:lpstr>
      <vt:lpstr>12:00-13:00:  Session 2   What is the role of a Gender Equality Rapporteur ? – Ambassadors for Change    Cécile Gréboval Council of Europe Senior Equality Advisor   </vt:lpstr>
      <vt:lpstr>The role of Gender Equality Rapporteurs Workshop on gender equality and gender mainstreaming for GERs, Strasbourg, 5-6.11.2024  Cécile Gréboval, Programme Manager – Gender mainstreaming, Senior Gender Equality Advisor</vt:lpstr>
      <vt:lpstr>Who are the GERs?</vt:lpstr>
      <vt:lpstr>The key role of Gender Equality Rapporteurs:  what the CoE recommends </vt:lpstr>
      <vt:lpstr>The three roles of Gender Equality Rapporteurs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14:30 - 14:40. Back from Lunch –   Time for an energiser : “the controversial quiz.”</vt:lpstr>
      <vt:lpstr>PowerPoint Presentation</vt:lpstr>
      <vt:lpstr>                     </vt:lpstr>
      <vt:lpstr>Practical exercise:  How to do a G&amp;I analysis /scan of documents?   </vt:lpstr>
      <vt:lpstr>PowerPoint Presentation</vt:lpstr>
      <vt:lpstr>16:15 – 17:25: Session 4 – Shifting mindsets: how to deal with resistances to gender equality and intersectionality mainstreaming? </vt:lpstr>
      <vt:lpstr>PowerPoint Presentation</vt:lpstr>
      <vt:lpstr>PowerPoint Presentation</vt:lpstr>
      <vt:lpstr>1. Women have already achieved equal rights today. GERs are not</vt:lpstr>
      <vt:lpstr>1. Women have achieved equal rights. GER are not needed any more.</vt:lpstr>
      <vt:lpstr>PowerPoint Presentation</vt:lpstr>
      <vt:lpstr>2. Women are too emotional to be good leaders. Men are better economic and legal decision-makers.</vt:lpstr>
      <vt:lpstr>PowerPoint Presentation</vt:lpstr>
      <vt:lpstr> 3. Our policies, laws, project are gender neutral. They benefit all people in the same way</vt:lpstr>
      <vt:lpstr>4. Combatting gender inequality does not per se mean combatting the forms of inequality/discrimination affecting minorities  or disadvantaged  groups .</vt:lpstr>
      <vt:lpstr>4. Combatting gender inequality does not per se mean combatting the forms of inequality/discrimination affecting ministries or vulnerable groups.</vt:lpstr>
      <vt:lpstr>5. There are no gender differences in attitudes towards corruption, accepting bribes or offering bribes. Corruption has no gender.</vt:lpstr>
      <vt:lpstr>5. There are no gender differences in attitudes towards corruption, accepting bribes or offering bribes. Corruption has no gender.</vt:lpstr>
      <vt:lpstr> Thematic subgroup work: “Rewriting the balance”:   how to reformulate/rewrite policy documents in a way that is more sensitive to gender equality and intersectional issues.</vt:lpstr>
      <vt:lpstr>Thematic Subgroup #1 rewrites this text  </vt:lpstr>
      <vt:lpstr>. Thematic Subgroup #2 rewrites this text</vt:lpstr>
      <vt:lpstr>Thematic Subgroup #3 rewrites this text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2023-09-25T15:11:59Z</cp:lastPrinted>
  <dcterms:created xsi:type="dcterms:W3CDTF">2015-12-09T08:37:49Z</dcterms:created>
  <dcterms:modified xsi:type="dcterms:W3CDTF">2024-11-27T13:39:42Z</dcterms:modified>
</cp:coreProperties>
</file>